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4"/>
  </p:sldMasterIdLst>
  <p:notesMasterIdLst>
    <p:notesMasterId r:id="rId27"/>
  </p:notesMasterIdLst>
  <p:sldIdLst>
    <p:sldId id="301" r:id="rId5"/>
    <p:sldId id="323" r:id="rId6"/>
    <p:sldId id="326" r:id="rId7"/>
    <p:sldId id="324" r:id="rId8"/>
    <p:sldId id="325" r:id="rId9"/>
    <p:sldId id="340" r:id="rId10"/>
    <p:sldId id="339" r:id="rId11"/>
    <p:sldId id="342" r:id="rId12"/>
    <p:sldId id="341" r:id="rId13"/>
    <p:sldId id="343" r:id="rId14"/>
    <p:sldId id="344" r:id="rId15"/>
    <p:sldId id="348" r:id="rId16"/>
    <p:sldId id="349" r:id="rId17"/>
    <p:sldId id="345" r:id="rId18"/>
    <p:sldId id="346" r:id="rId19"/>
    <p:sldId id="336" r:id="rId20"/>
    <p:sldId id="337" r:id="rId21"/>
    <p:sldId id="338" r:id="rId22"/>
    <p:sldId id="333" r:id="rId23"/>
    <p:sldId id="334" r:id="rId24"/>
    <p:sldId id="335" r:id="rId25"/>
    <p:sldId id="332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DF93D56-429B-178B-B31C-D6063440F828}" name="Ellen Lee" initials="EL" userId="S::z3101408@ad.unsw.edu.au::601baf81-a908-45b7-a106-3b6a6f63c7c2" providerId="AD"/>
  <p188:author id="{5E3F70F4-E8A3-8182-B211-F55F209CCD79}" name="Terry Cumming" initials="" userId="S::z3248881@ad.unsw.edu.au::7080cb07-a257-4990-a52d-4834573532fa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31D4289-3D9B-4783-BA5D-7653A210E4B1}" v="179" dt="2026-07-11T16:22:35.53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239" autoAdjust="0"/>
    <p:restoredTop sz="86485"/>
  </p:normalViewPr>
  <p:slideViewPr>
    <p:cSldViewPr snapToGrid="0">
      <p:cViewPr varScale="1">
        <p:scale>
          <a:sx n="87" d="100"/>
          <a:sy n="87" d="100"/>
        </p:scale>
        <p:origin x="114" y="60"/>
      </p:cViewPr>
      <p:guideLst/>
    </p:cSldViewPr>
  </p:slideViewPr>
  <p:outlineViewPr>
    <p:cViewPr>
      <p:scale>
        <a:sx n="33" d="100"/>
        <a:sy n="33" d="100"/>
      </p:scale>
      <p:origin x="0" y="-1129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78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8/10/relationships/authors" Target="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ylie Geard" userId="b930dff3-5db0-4b18-9d4c-f929b90677dc" providerId="ADAL" clId="{038610CA-6CAC-4665-9047-4DC39D1E2447}"/>
    <pc:docChg chg="undo custSel modSld">
      <pc:chgData name="Kylie Geard" userId="b930dff3-5db0-4b18-9d4c-f929b90677dc" providerId="ADAL" clId="{038610CA-6CAC-4665-9047-4DC39D1E2447}" dt="2026-07-11T16:26:11.108" v="166" actId="368"/>
      <pc:docMkLst>
        <pc:docMk/>
      </pc:docMkLst>
      <pc:sldChg chg="modSp">
        <pc:chgData name="Kylie Geard" userId="b930dff3-5db0-4b18-9d4c-f929b90677dc" providerId="ADAL" clId="{038610CA-6CAC-4665-9047-4DC39D1E2447}" dt="2026-07-11T16:18:19.803" v="26" actId="14100"/>
        <pc:sldMkLst>
          <pc:docMk/>
          <pc:sldMk cId="2433594246" sldId="323"/>
        </pc:sldMkLst>
        <pc:spChg chg="mod">
          <ac:chgData name="Kylie Geard" userId="b930dff3-5db0-4b18-9d4c-f929b90677dc" providerId="ADAL" clId="{038610CA-6CAC-4665-9047-4DC39D1E2447}" dt="2026-07-11T16:18:19.803" v="26" actId="14100"/>
          <ac:spMkLst>
            <pc:docMk/>
            <pc:sldMk cId="2433594246" sldId="323"/>
            <ac:spMk id="10" creationId="{FA024DB4-D48F-1545-3B57-0680B3DFEDF7}"/>
          </ac:spMkLst>
        </pc:spChg>
      </pc:sldChg>
      <pc:sldChg chg="modSp">
        <pc:chgData name="Kylie Geard" userId="b930dff3-5db0-4b18-9d4c-f929b90677dc" providerId="ADAL" clId="{038610CA-6CAC-4665-9047-4DC39D1E2447}" dt="2026-07-11T16:18:28.256" v="33" actId="6549"/>
        <pc:sldMkLst>
          <pc:docMk/>
          <pc:sldMk cId="3959957340" sldId="324"/>
        </pc:sldMkLst>
        <pc:spChg chg="mod">
          <ac:chgData name="Kylie Geard" userId="b930dff3-5db0-4b18-9d4c-f929b90677dc" providerId="ADAL" clId="{038610CA-6CAC-4665-9047-4DC39D1E2447}" dt="2026-07-11T16:18:28.256" v="33" actId="6549"/>
          <ac:spMkLst>
            <pc:docMk/>
            <pc:sldMk cId="3959957340" sldId="324"/>
            <ac:spMk id="10" creationId="{3893EB48-57A4-944A-1937-F8E90887A26F}"/>
          </ac:spMkLst>
        </pc:spChg>
      </pc:sldChg>
      <pc:sldChg chg="modSp">
        <pc:chgData name="Kylie Geard" userId="b930dff3-5db0-4b18-9d4c-f929b90677dc" providerId="ADAL" clId="{038610CA-6CAC-4665-9047-4DC39D1E2447}" dt="2026-07-11T16:18:25.127" v="30" actId="6549"/>
        <pc:sldMkLst>
          <pc:docMk/>
          <pc:sldMk cId="359554433" sldId="326"/>
        </pc:sldMkLst>
        <pc:spChg chg="mod">
          <ac:chgData name="Kylie Geard" userId="b930dff3-5db0-4b18-9d4c-f929b90677dc" providerId="ADAL" clId="{038610CA-6CAC-4665-9047-4DC39D1E2447}" dt="2026-07-11T16:18:25.127" v="30" actId="6549"/>
          <ac:spMkLst>
            <pc:docMk/>
            <pc:sldMk cId="359554433" sldId="326"/>
            <ac:spMk id="10" creationId="{0818DC3A-675D-320B-BF13-9EFFCEE92A21}"/>
          </ac:spMkLst>
        </pc:spChg>
      </pc:sldChg>
      <pc:sldChg chg="modSp">
        <pc:chgData name="Kylie Geard" userId="b930dff3-5db0-4b18-9d4c-f929b90677dc" providerId="ADAL" clId="{038610CA-6CAC-4665-9047-4DC39D1E2447}" dt="2026-07-11T16:22:16.122" v="164" actId="6549"/>
        <pc:sldMkLst>
          <pc:docMk/>
          <pc:sldMk cId="183912444" sldId="332"/>
        </pc:sldMkLst>
        <pc:spChg chg="mod">
          <ac:chgData name="Kylie Geard" userId="b930dff3-5db0-4b18-9d4c-f929b90677dc" providerId="ADAL" clId="{038610CA-6CAC-4665-9047-4DC39D1E2447}" dt="2026-07-11T16:22:16.122" v="164" actId="6549"/>
          <ac:spMkLst>
            <pc:docMk/>
            <pc:sldMk cId="183912444" sldId="332"/>
            <ac:spMk id="10" creationId="{BD571F12-55DB-CB36-AB71-82B12F4AFE54}"/>
          </ac:spMkLst>
        </pc:spChg>
      </pc:sldChg>
      <pc:sldChg chg="modSp">
        <pc:chgData name="Kylie Geard" userId="b930dff3-5db0-4b18-9d4c-f929b90677dc" providerId="ADAL" clId="{038610CA-6CAC-4665-9047-4DC39D1E2447}" dt="2026-07-11T16:21:05.357" v="138" actId="1035"/>
        <pc:sldMkLst>
          <pc:docMk/>
          <pc:sldMk cId="4145737202" sldId="333"/>
        </pc:sldMkLst>
        <pc:spChg chg="mod">
          <ac:chgData name="Kylie Geard" userId="b930dff3-5db0-4b18-9d4c-f929b90677dc" providerId="ADAL" clId="{038610CA-6CAC-4665-9047-4DC39D1E2447}" dt="2026-07-11T16:21:05.357" v="138" actId="1035"/>
          <ac:spMkLst>
            <pc:docMk/>
            <pc:sldMk cId="4145737202" sldId="333"/>
            <ac:spMk id="10" creationId="{AF198955-0EA0-14ED-DF01-A3EF9A5BB13E}"/>
          </ac:spMkLst>
        </pc:spChg>
      </pc:sldChg>
      <pc:sldChg chg="modSp">
        <pc:chgData name="Kylie Geard" userId="b930dff3-5db0-4b18-9d4c-f929b90677dc" providerId="ADAL" clId="{038610CA-6CAC-4665-9047-4DC39D1E2447}" dt="2026-07-11T16:21:42.582" v="155" actId="6549"/>
        <pc:sldMkLst>
          <pc:docMk/>
          <pc:sldMk cId="2843275376" sldId="334"/>
        </pc:sldMkLst>
        <pc:spChg chg="mod">
          <ac:chgData name="Kylie Geard" userId="b930dff3-5db0-4b18-9d4c-f929b90677dc" providerId="ADAL" clId="{038610CA-6CAC-4665-9047-4DC39D1E2447}" dt="2026-07-11T16:21:14.312" v="148" actId="14100"/>
          <ac:spMkLst>
            <pc:docMk/>
            <pc:sldMk cId="2843275376" sldId="334"/>
            <ac:spMk id="9" creationId="{CB9A0C4E-FCD5-73F1-3F39-E363C7BB22C5}"/>
          </ac:spMkLst>
        </pc:spChg>
        <pc:spChg chg="mod">
          <ac:chgData name="Kylie Geard" userId="b930dff3-5db0-4b18-9d4c-f929b90677dc" providerId="ADAL" clId="{038610CA-6CAC-4665-9047-4DC39D1E2447}" dt="2026-07-11T16:21:42.582" v="155" actId="6549"/>
          <ac:spMkLst>
            <pc:docMk/>
            <pc:sldMk cId="2843275376" sldId="334"/>
            <ac:spMk id="10" creationId="{8D0CADD2-737D-2D32-5194-6AB3DCEE11C0}"/>
          </ac:spMkLst>
        </pc:spChg>
      </pc:sldChg>
      <pc:sldChg chg="modSp">
        <pc:chgData name="Kylie Geard" userId="b930dff3-5db0-4b18-9d4c-f929b90677dc" providerId="ADAL" clId="{038610CA-6CAC-4665-9047-4DC39D1E2447}" dt="2026-07-11T16:20:54.021" v="118" actId="6549"/>
        <pc:sldMkLst>
          <pc:docMk/>
          <pc:sldMk cId="1763171641" sldId="336"/>
        </pc:sldMkLst>
        <pc:spChg chg="mod">
          <ac:chgData name="Kylie Geard" userId="b930dff3-5db0-4b18-9d4c-f929b90677dc" providerId="ADAL" clId="{038610CA-6CAC-4665-9047-4DC39D1E2447}" dt="2026-07-11T16:20:54.021" v="118" actId="6549"/>
          <ac:spMkLst>
            <pc:docMk/>
            <pc:sldMk cId="1763171641" sldId="336"/>
            <ac:spMk id="10" creationId="{E59241E7-82C2-9024-D724-6F6D54320F27}"/>
          </ac:spMkLst>
        </pc:spChg>
      </pc:sldChg>
      <pc:sldChg chg="modSp">
        <pc:chgData name="Kylie Geard" userId="b930dff3-5db0-4b18-9d4c-f929b90677dc" providerId="ADAL" clId="{038610CA-6CAC-4665-9047-4DC39D1E2447}" dt="2026-07-11T16:20:57.926" v="123" actId="6549"/>
        <pc:sldMkLst>
          <pc:docMk/>
          <pc:sldMk cId="1754383352" sldId="338"/>
        </pc:sldMkLst>
        <pc:spChg chg="mod">
          <ac:chgData name="Kylie Geard" userId="b930dff3-5db0-4b18-9d4c-f929b90677dc" providerId="ADAL" clId="{038610CA-6CAC-4665-9047-4DC39D1E2447}" dt="2026-07-11T16:20:57.926" v="123" actId="6549"/>
          <ac:spMkLst>
            <pc:docMk/>
            <pc:sldMk cId="1754383352" sldId="338"/>
            <ac:spMk id="10" creationId="{4DA58E21-A2EE-14A6-1032-BD48A757A00B}"/>
          </ac:spMkLst>
        </pc:spChg>
      </pc:sldChg>
      <pc:sldChg chg="modSp">
        <pc:chgData name="Kylie Geard" userId="b930dff3-5db0-4b18-9d4c-f929b90677dc" providerId="ADAL" clId="{038610CA-6CAC-4665-9047-4DC39D1E2447}" dt="2026-07-11T16:19:00.690" v="55" actId="27636"/>
        <pc:sldMkLst>
          <pc:docMk/>
          <pc:sldMk cId="70169827" sldId="339"/>
        </pc:sldMkLst>
        <pc:spChg chg="mod">
          <ac:chgData name="Kylie Geard" userId="b930dff3-5db0-4b18-9d4c-f929b90677dc" providerId="ADAL" clId="{038610CA-6CAC-4665-9047-4DC39D1E2447}" dt="2026-07-11T16:19:00.690" v="55" actId="27636"/>
          <ac:spMkLst>
            <pc:docMk/>
            <pc:sldMk cId="70169827" sldId="339"/>
            <ac:spMk id="10" creationId="{413C1C30-8533-5415-E09A-02628F04B56B}"/>
          </ac:spMkLst>
        </pc:spChg>
      </pc:sldChg>
      <pc:sldChg chg="modSp">
        <pc:chgData name="Kylie Geard" userId="b930dff3-5db0-4b18-9d4c-f929b90677dc" providerId="ADAL" clId="{038610CA-6CAC-4665-9047-4DC39D1E2447}" dt="2026-07-11T16:18:34.991" v="44" actId="6549"/>
        <pc:sldMkLst>
          <pc:docMk/>
          <pc:sldMk cId="2023963785" sldId="340"/>
        </pc:sldMkLst>
        <pc:spChg chg="mod">
          <ac:chgData name="Kylie Geard" userId="b930dff3-5db0-4b18-9d4c-f929b90677dc" providerId="ADAL" clId="{038610CA-6CAC-4665-9047-4DC39D1E2447}" dt="2026-07-11T16:18:34.991" v="44" actId="6549"/>
          <ac:spMkLst>
            <pc:docMk/>
            <pc:sldMk cId="2023963785" sldId="340"/>
            <ac:spMk id="10" creationId="{09B5F31C-6E7C-4775-7A88-F1DAD16A685A}"/>
          </ac:spMkLst>
        </pc:spChg>
      </pc:sldChg>
      <pc:sldChg chg="modSp">
        <pc:chgData name="Kylie Geard" userId="b930dff3-5db0-4b18-9d4c-f929b90677dc" providerId="ADAL" clId="{038610CA-6CAC-4665-9047-4DC39D1E2447}" dt="2026-07-11T16:19:16.814" v="65" actId="6549"/>
        <pc:sldMkLst>
          <pc:docMk/>
          <pc:sldMk cId="2011351197" sldId="341"/>
        </pc:sldMkLst>
        <pc:spChg chg="mod">
          <ac:chgData name="Kylie Geard" userId="b930dff3-5db0-4b18-9d4c-f929b90677dc" providerId="ADAL" clId="{038610CA-6CAC-4665-9047-4DC39D1E2447}" dt="2026-07-11T16:19:16.814" v="65" actId="6549"/>
          <ac:spMkLst>
            <pc:docMk/>
            <pc:sldMk cId="2011351197" sldId="341"/>
            <ac:spMk id="10" creationId="{B8E8CEC5-EB9A-4058-D11E-E52FEC53A172}"/>
          </ac:spMkLst>
        </pc:spChg>
      </pc:sldChg>
      <pc:sldChg chg="modSp">
        <pc:chgData name="Kylie Geard" userId="b930dff3-5db0-4b18-9d4c-f929b90677dc" providerId="ADAL" clId="{038610CA-6CAC-4665-9047-4DC39D1E2447}" dt="2026-07-11T16:19:12.953" v="61" actId="6549"/>
        <pc:sldMkLst>
          <pc:docMk/>
          <pc:sldMk cId="1284975118" sldId="342"/>
        </pc:sldMkLst>
        <pc:spChg chg="mod">
          <ac:chgData name="Kylie Geard" userId="b930dff3-5db0-4b18-9d4c-f929b90677dc" providerId="ADAL" clId="{038610CA-6CAC-4665-9047-4DC39D1E2447}" dt="2026-07-11T16:19:12.953" v="61" actId="6549"/>
          <ac:spMkLst>
            <pc:docMk/>
            <pc:sldMk cId="1284975118" sldId="342"/>
            <ac:spMk id="10" creationId="{7FA56F61-84E3-369B-4F1B-F14390ED3F4F}"/>
          </ac:spMkLst>
        </pc:spChg>
      </pc:sldChg>
      <pc:sldChg chg="modSp">
        <pc:chgData name="Kylie Geard" userId="b930dff3-5db0-4b18-9d4c-f929b90677dc" providerId="ADAL" clId="{038610CA-6CAC-4665-9047-4DC39D1E2447}" dt="2026-07-11T16:19:33.706" v="74" actId="27636"/>
        <pc:sldMkLst>
          <pc:docMk/>
          <pc:sldMk cId="4194992540" sldId="343"/>
        </pc:sldMkLst>
        <pc:spChg chg="mod">
          <ac:chgData name="Kylie Geard" userId="b930dff3-5db0-4b18-9d4c-f929b90677dc" providerId="ADAL" clId="{038610CA-6CAC-4665-9047-4DC39D1E2447}" dt="2026-07-11T16:19:33.706" v="74" actId="27636"/>
          <ac:spMkLst>
            <pc:docMk/>
            <pc:sldMk cId="4194992540" sldId="343"/>
            <ac:spMk id="10" creationId="{AF995476-109F-93DE-A96A-EA57FA4D6FAE}"/>
          </ac:spMkLst>
        </pc:spChg>
      </pc:sldChg>
      <pc:sldChg chg="modSp">
        <pc:chgData name="Kylie Geard" userId="b930dff3-5db0-4b18-9d4c-f929b90677dc" providerId="ADAL" clId="{038610CA-6CAC-4665-9047-4DC39D1E2447}" dt="2026-07-11T16:19:40.325" v="81" actId="6549"/>
        <pc:sldMkLst>
          <pc:docMk/>
          <pc:sldMk cId="3932067609" sldId="344"/>
        </pc:sldMkLst>
        <pc:spChg chg="mod">
          <ac:chgData name="Kylie Geard" userId="b930dff3-5db0-4b18-9d4c-f929b90677dc" providerId="ADAL" clId="{038610CA-6CAC-4665-9047-4DC39D1E2447}" dt="2026-07-11T16:19:40.325" v="81" actId="6549"/>
          <ac:spMkLst>
            <pc:docMk/>
            <pc:sldMk cId="3932067609" sldId="344"/>
            <ac:spMk id="10" creationId="{BB5C54FA-526D-DD8C-2C9C-691E55177CE4}"/>
          </ac:spMkLst>
        </pc:spChg>
      </pc:sldChg>
      <pc:sldChg chg="modSp">
        <pc:chgData name="Kylie Geard" userId="b930dff3-5db0-4b18-9d4c-f929b90677dc" providerId="ADAL" clId="{038610CA-6CAC-4665-9047-4DC39D1E2447}" dt="2026-07-11T16:20:07.375" v="97" actId="6549"/>
        <pc:sldMkLst>
          <pc:docMk/>
          <pc:sldMk cId="106745972" sldId="345"/>
        </pc:sldMkLst>
        <pc:spChg chg="mod">
          <ac:chgData name="Kylie Geard" userId="b930dff3-5db0-4b18-9d4c-f929b90677dc" providerId="ADAL" clId="{038610CA-6CAC-4665-9047-4DC39D1E2447}" dt="2026-07-11T16:20:07.375" v="97" actId="6549"/>
          <ac:spMkLst>
            <pc:docMk/>
            <pc:sldMk cId="106745972" sldId="345"/>
            <ac:spMk id="10" creationId="{F2D3C55E-F44D-541D-4A3E-6C35AC3E5271}"/>
          </ac:spMkLst>
        </pc:spChg>
      </pc:sldChg>
      <pc:sldChg chg="modSp">
        <pc:chgData name="Kylie Geard" userId="b930dff3-5db0-4b18-9d4c-f929b90677dc" providerId="ADAL" clId="{038610CA-6CAC-4665-9047-4DC39D1E2447}" dt="2026-07-11T16:20:45.846" v="112" actId="27636"/>
        <pc:sldMkLst>
          <pc:docMk/>
          <pc:sldMk cId="1519448359" sldId="346"/>
        </pc:sldMkLst>
        <pc:spChg chg="mod">
          <ac:chgData name="Kylie Geard" userId="b930dff3-5db0-4b18-9d4c-f929b90677dc" providerId="ADAL" clId="{038610CA-6CAC-4665-9047-4DC39D1E2447}" dt="2026-07-11T16:20:45.846" v="112" actId="27636"/>
          <ac:spMkLst>
            <pc:docMk/>
            <pc:sldMk cId="1519448359" sldId="346"/>
            <ac:spMk id="10" creationId="{955DDB45-DDBC-C96B-58BE-C967717FFB0F}"/>
          </ac:spMkLst>
        </pc:spChg>
      </pc:sldChg>
      <pc:sldChg chg="modSp modNotes">
        <pc:chgData name="Kylie Geard" userId="b930dff3-5db0-4b18-9d4c-f929b90677dc" providerId="ADAL" clId="{038610CA-6CAC-4665-9047-4DC39D1E2447}" dt="2026-07-11T16:26:11.108" v="166" actId="368"/>
        <pc:sldMkLst>
          <pc:docMk/>
          <pc:sldMk cId="2260536396" sldId="348"/>
        </pc:sldMkLst>
        <pc:spChg chg="mod">
          <ac:chgData name="Kylie Geard" userId="b930dff3-5db0-4b18-9d4c-f929b90677dc" providerId="ADAL" clId="{038610CA-6CAC-4665-9047-4DC39D1E2447}" dt="2026-07-11T16:20:01.522" v="91" actId="6549"/>
          <ac:spMkLst>
            <pc:docMk/>
            <pc:sldMk cId="2260536396" sldId="348"/>
            <ac:spMk id="10" creationId="{31B91948-4A63-F7EB-DE70-D0F5C8D3A74E}"/>
          </ac:spMkLst>
        </pc:spChg>
      </pc:sldChg>
      <pc:sldChg chg="modSp mod">
        <pc:chgData name="Kylie Geard" userId="b930dff3-5db0-4b18-9d4c-f929b90677dc" providerId="ADAL" clId="{038610CA-6CAC-4665-9047-4DC39D1E2447}" dt="2026-07-11T16:16:43.482" v="12" actId="13244"/>
        <pc:sldMkLst>
          <pc:docMk/>
          <pc:sldMk cId="1981769403" sldId="349"/>
        </pc:sldMkLst>
        <pc:spChg chg="mod ord">
          <ac:chgData name="Kylie Geard" userId="b930dff3-5db0-4b18-9d4c-f929b90677dc" providerId="ADAL" clId="{038610CA-6CAC-4665-9047-4DC39D1E2447}" dt="2026-07-11T16:16:43.482" v="12" actId="13244"/>
          <ac:spMkLst>
            <pc:docMk/>
            <pc:sldMk cId="1981769403" sldId="349"/>
            <ac:spMk id="2" creationId="{369A964F-0EFE-BA2F-CE30-8BCF901DB098}"/>
          </ac:spMkLst>
        </pc:spChg>
        <pc:spChg chg="ord">
          <ac:chgData name="Kylie Geard" userId="b930dff3-5db0-4b18-9d4c-f929b90677dc" providerId="ADAL" clId="{038610CA-6CAC-4665-9047-4DC39D1E2447}" dt="2026-07-11T16:15:14.333" v="4" actId="13244"/>
          <ac:spMkLst>
            <pc:docMk/>
            <pc:sldMk cId="1981769403" sldId="349"/>
            <ac:spMk id="6" creationId="{D59F2D26-0876-34A7-471D-C35365B45C32}"/>
          </ac:spMkLst>
        </pc:spChg>
        <pc:spChg chg="ord">
          <ac:chgData name="Kylie Geard" userId="b930dff3-5db0-4b18-9d4c-f929b90677dc" providerId="ADAL" clId="{038610CA-6CAC-4665-9047-4DC39D1E2447}" dt="2026-07-11T16:16:22.114" v="6" actId="13244"/>
          <ac:spMkLst>
            <pc:docMk/>
            <pc:sldMk cId="1981769403" sldId="349"/>
            <ac:spMk id="13" creationId="{3B6AE530-1CC2-CBFE-3C4F-26BB77557B84}"/>
          </ac:spMkLst>
        </pc:spChg>
        <pc:picChg chg="ord">
          <ac:chgData name="Kylie Geard" userId="b930dff3-5db0-4b18-9d4c-f929b90677dc" providerId="ADAL" clId="{038610CA-6CAC-4665-9047-4DC39D1E2447}" dt="2026-07-11T16:14:37.387" v="3" actId="13244"/>
          <ac:picMkLst>
            <pc:docMk/>
            <pc:sldMk cId="1981769403" sldId="349"/>
            <ac:picMk id="4" creationId="{A04DB446-82A6-2FD0-BB3A-44CA4130DAB8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165544-1092-4DE0-83D1-181BDA1A4A09}" type="datetimeFigureOut">
              <a:t>7/12/2026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B158B2-A941-44F2-847B-4A693EFA5147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18192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B158B2-A941-44F2-847B-4A693EFA5147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97607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7/12/2026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7/12/2026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7/12/2026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7/12/2026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enti.com/alfryoypm7hg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mailto:t.cumming@unsw.edu.au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heemin.lee@unsw.edu.a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297320" y="0"/>
            <a:ext cx="2647852" cy="8286548"/>
          </a:xfrm>
          <a:custGeom>
            <a:avLst/>
            <a:gdLst/>
            <a:ahLst/>
            <a:cxnLst/>
            <a:rect l="l" t="t" r="r" b="b"/>
            <a:pathLst>
              <a:path w="3883659" h="12192000">
                <a:moveTo>
                  <a:pt x="0" y="0"/>
                </a:moveTo>
                <a:lnTo>
                  <a:pt x="3883473" y="0"/>
                </a:lnTo>
                <a:lnTo>
                  <a:pt x="3883473" y="12192000"/>
                </a:lnTo>
                <a:lnTo>
                  <a:pt x="0" y="12192000"/>
                </a:lnTo>
                <a:lnTo>
                  <a:pt x="0" y="0"/>
                </a:lnTo>
                <a:close/>
              </a:path>
            </a:pathLst>
          </a:custGeom>
          <a:solidFill>
            <a:srgbClr val="FFDC00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pic>
        <p:nvPicPr>
          <p:cNvPr id="3" name="object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9" y="0"/>
            <a:ext cx="9010460" cy="8286548"/>
          </a:xfrm>
          <a:prstGeom prst="rect">
            <a:avLst/>
          </a:prstGeom>
        </p:spPr>
      </p:pic>
      <p:pic>
        <p:nvPicPr>
          <p:cNvPr id="4" name="object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786326" y="331574"/>
            <a:ext cx="1724065" cy="2017306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81609" y="694624"/>
            <a:ext cx="8057984" cy="1841723"/>
          </a:xfrm>
          <a:prstGeom prst="rect">
            <a:avLst/>
          </a:prstGeom>
        </p:spPr>
        <p:txBody>
          <a:bodyPr vert="horz" wrap="square" lIns="0" tIns="9525" rIns="0" bIns="0" rtlCol="0" anchor="ctr">
            <a:spAutoFit/>
          </a:bodyPr>
          <a:lstStyle/>
          <a:p>
            <a:pPr marL="9525">
              <a:spcBef>
                <a:spcPts val="75"/>
              </a:spcBef>
            </a:pPr>
            <a:r>
              <a:rPr lang="en-AU" b="1">
                <a:latin typeface="Arial"/>
                <a:cs typeface="Arial"/>
              </a:rPr>
              <a:t>Cognitive Load Theory as a Design Lens for Innovative UDL in Higher Education </a:t>
            </a:r>
            <a:endParaRPr lang="en-AU" sz="4050">
              <a:latin typeface="Arial"/>
              <a:cs typeface="Arial"/>
            </a:endParaRPr>
          </a:p>
        </p:txBody>
      </p:sp>
      <p:sp>
        <p:nvSpPr>
          <p:cNvPr id="7" name="object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246828" y="4571972"/>
            <a:ext cx="5277686" cy="761106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endParaRPr lang="en-AU" sz="2400" b="1" spc="-4">
              <a:latin typeface="Calibri"/>
              <a:cs typeface="Calibri"/>
            </a:endParaRPr>
          </a:p>
          <a:p>
            <a:pPr marL="9525">
              <a:spcBef>
                <a:spcPts val="75"/>
              </a:spcBef>
            </a:pPr>
            <a:endParaRPr sz="2400">
              <a:latin typeface="Calibri"/>
              <a:cs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28EF904-E7D7-6B9F-BEA9-1CF432DE4FCF}"/>
              </a:ext>
            </a:extLst>
          </p:cNvPr>
          <p:cNvSpPr txBox="1"/>
          <p:nvPr/>
        </p:nvSpPr>
        <p:spPr>
          <a:xfrm>
            <a:off x="681609" y="3683707"/>
            <a:ext cx="5129615" cy="2000546"/>
          </a:xfrm>
          <a:prstGeom prst="rect">
            <a:avLst/>
          </a:prstGeom>
          <a:noFill/>
        </p:spPr>
        <p:txBody>
          <a:bodyPr wrap="square" lIns="68578" tIns="34289" rIns="68578" bIns="34289" rtlCol="0" anchor="t">
            <a:spAutoFit/>
          </a:bodyPr>
          <a:lstStyle/>
          <a:p>
            <a:r>
              <a:rPr lang="en-US" sz="2800" b="1">
                <a:latin typeface="Arial"/>
                <a:ea typeface="Calibri"/>
                <a:cs typeface="Arial"/>
              </a:rPr>
              <a:t>Professor Terry Cumming</a:t>
            </a:r>
          </a:p>
          <a:p>
            <a:r>
              <a:rPr lang="en-US" sz="2800" b="1">
                <a:latin typeface="Arial"/>
                <a:ea typeface="Calibri"/>
                <a:cs typeface="Arial"/>
              </a:rPr>
              <a:t>Dr Ellen Lee</a:t>
            </a:r>
          </a:p>
          <a:p>
            <a:r>
              <a:rPr lang="en-US" sz="2800" b="1">
                <a:latin typeface="Arial"/>
                <a:ea typeface="Calibri"/>
                <a:cs typeface="Arial"/>
              </a:rPr>
              <a:t>School of Education</a:t>
            </a:r>
          </a:p>
          <a:p>
            <a:r>
              <a:rPr lang="en-US" sz="2800" b="1">
                <a:latin typeface="Arial"/>
                <a:ea typeface="Calibri"/>
                <a:cs typeface="Arial"/>
              </a:rPr>
              <a:t>UNSW Sydney</a:t>
            </a:r>
          </a:p>
          <a:p>
            <a:endParaRPr lang="en-AU" sz="1350">
              <a:ea typeface="Calibri"/>
              <a:cs typeface="Calibri"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183D8C3-7063-4E27-1DCD-BAAB3CAEB8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5100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1E5E50-C3DD-7AD1-93C8-CCBAA850A5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1FB523BC-E98F-ECFC-F0AB-CF96EC0F98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297320" y="0"/>
            <a:ext cx="2647852" cy="8286548"/>
          </a:xfrm>
          <a:custGeom>
            <a:avLst/>
            <a:gdLst/>
            <a:ahLst/>
            <a:cxnLst/>
            <a:rect l="l" t="t" r="r" b="b"/>
            <a:pathLst>
              <a:path w="3883659" h="12192000">
                <a:moveTo>
                  <a:pt x="0" y="0"/>
                </a:moveTo>
                <a:lnTo>
                  <a:pt x="3883473" y="0"/>
                </a:lnTo>
                <a:lnTo>
                  <a:pt x="3883473" y="12192000"/>
                </a:lnTo>
                <a:lnTo>
                  <a:pt x="0" y="12192000"/>
                </a:lnTo>
                <a:lnTo>
                  <a:pt x="0" y="0"/>
                </a:lnTo>
                <a:close/>
              </a:path>
            </a:pathLst>
          </a:custGeom>
          <a:solidFill>
            <a:srgbClr val="FFDC00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pic>
        <p:nvPicPr>
          <p:cNvPr id="4" name="object 4">
            <a:extLst>
              <a:ext uri="{FF2B5EF4-FFF2-40B4-BE49-F238E27FC236}">
                <a16:creationId xmlns:a16="http://schemas.microsoft.com/office/drawing/2014/main" id="{0E1445F9-7564-75BF-A56D-B3E00ADF8A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786326" y="331574"/>
            <a:ext cx="1724065" cy="2017306"/>
          </a:xfrm>
          <a:prstGeom prst="rect">
            <a:avLst/>
          </a:prstGeom>
        </p:spPr>
      </p:pic>
      <p:sp>
        <p:nvSpPr>
          <p:cNvPr id="7" name="object 7">
            <a:extLst>
              <a:ext uri="{FF2B5EF4-FFF2-40B4-BE49-F238E27FC236}">
                <a16:creationId xmlns:a16="http://schemas.microsoft.com/office/drawing/2014/main" id="{AC1B4CD1-00A9-32B2-BE86-6FEAE2C781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246828" y="4571972"/>
            <a:ext cx="5277686" cy="761106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endParaRPr lang="en-AU" sz="2400" b="1" spc="-4">
              <a:latin typeface="Calibri"/>
              <a:cs typeface="Calibri"/>
            </a:endParaRPr>
          </a:p>
          <a:p>
            <a:pPr marL="9525">
              <a:spcBef>
                <a:spcPts val="75"/>
              </a:spcBef>
            </a:pPr>
            <a:endParaRPr sz="2400">
              <a:latin typeface="Calibri"/>
              <a:cs typeface="Calibri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0EA3CEF2-F858-9F11-48B5-034BEC281A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spcBef>
                <a:spcPts val="10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Learning Goals</a:t>
            </a:r>
            <a:endParaRPr lang="en-AU" sz="5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FA024DB4-D48F-1545-3B57-0680B3DFED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174682" cy="4667250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lnSpc>
                <a:spcPct val="100000"/>
              </a:lnSpc>
              <a:spcBef>
                <a:spcPct val="0"/>
              </a:spcBef>
              <a:spcAft>
                <a:spcPts val="3000"/>
              </a:spcAft>
              <a:buNone/>
            </a:pPr>
            <a:r>
              <a:rPr lang="en-US" dirty="0">
                <a:latin typeface="Arial"/>
                <a:cs typeface="Arial"/>
              </a:rPr>
              <a:t>In this session, you will learn how to:</a:t>
            </a:r>
          </a:p>
          <a:p>
            <a:pPr marL="457200" indent="-457200">
              <a:lnSpc>
                <a:spcPct val="100000"/>
              </a:lnSpc>
              <a:spcBef>
                <a:spcPct val="0"/>
              </a:spcBef>
              <a:spcAft>
                <a:spcPts val="3000"/>
              </a:spcAft>
              <a:buFont typeface="Arial,Sans-Serif" panose="020B0604020202020204" pitchFamily="34" charset="0"/>
            </a:pPr>
            <a:r>
              <a:rPr lang="en-US" dirty="0">
                <a:latin typeface="Arial"/>
                <a:cs typeface="Arial"/>
              </a:rPr>
              <a:t>Explain how Cognitive Load Theory complements Universal Design for Learning.</a:t>
            </a:r>
          </a:p>
          <a:p>
            <a:pPr marL="457200" indent="-457200">
              <a:lnSpc>
                <a:spcPct val="100000"/>
              </a:lnSpc>
              <a:spcBef>
                <a:spcPct val="0"/>
              </a:spcBef>
              <a:spcAft>
                <a:spcPts val="3000"/>
              </a:spcAft>
              <a:buFont typeface="Arial,Sans-Serif" panose="020B0604020202020204" pitchFamily="34" charset="0"/>
            </a:pPr>
            <a:r>
              <a:rPr lang="en-US" dirty="0" err="1">
                <a:latin typeface="Arial"/>
                <a:cs typeface="Arial"/>
              </a:rPr>
              <a:t>Recognise</a:t>
            </a:r>
            <a:r>
              <a:rPr lang="en-US" dirty="0">
                <a:latin typeface="Arial"/>
                <a:cs typeface="Arial"/>
              </a:rPr>
              <a:t> sources of cognitive load in higher education teaching scenarios.</a:t>
            </a:r>
          </a:p>
          <a:p>
            <a:pPr marL="457200" indent="-4572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,Sans-Serif" panose="020B0604020202020204" pitchFamily="34" charset="0"/>
            </a:pPr>
            <a:r>
              <a:rPr lang="en-US" dirty="0">
                <a:latin typeface="Arial"/>
                <a:cs typeface="Arial"/>
              </a:rPr>
              <a:t>Apply CLT-informed, UDL-aligned design strategies to create more inclusive and effective learning experiences.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8B19E80-18F4-6787-5335-1049F44215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35942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9683EF-A645-CD5F-BEE9-2229FB31B6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8A457AA7-F16C-01DE-1D66-E248A30AD0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297320" y="0"/>
            <a:ext cx="2647852" cy="8286548"/>
          </a:xfrm>
          <a:custGeom>
            <a:avLst/>
            <a:gdLst/>
            <a:ahLst/>
            <a:cxnLst/>
            <a:rect l="l" t="t" r="r" b="b"/>
            <a:pathLst>
              <a:path w="3883659" h="12192000">
                <a:moveTo>
                  <a:pt x="0" y="0"/>
                </a:moveTo>
                <a:lnTo>
                  <a:pt x="3883473" y="0"/>
                </a:lnTo>
                <a:lnTo>
                  <a:pt x="3883473" y="12192000"/>
                </a:lnTo>
                <a:lnTo>
                  <a:pt x="0" y="12192000"/>
                </a:lnTo>
                <a:lnTo>
                  <a:pt x="0" y="0"/>
                </a:lnTo>
                <a:close/>
              </a:path>
            </a:pathLst>
          </a:custGeom>
          <a:solidFill>
            <a:srgbClr val="FFDC00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pic>
        <p:nvPicPr>
          <p:cNvPr id="4" name="object 4">
            <a:extLst>
              <a:ext uri="{FF2B5EF4-FFF2-40B4-BE49-F238E27FC236}">
                <a16:creationId xmlns:a16="http://schemas.microsoft.com/office/drawing/2014/main" id="{ECAD7783-DB4B-53A7-FF1B-7E0BD40A3E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786326" y="331574"/>
            <a:ext cx="1724065" cy="2017306"/>
          </a:xfrm>
          <a:prstGeom prst="rect">
            <a:avLst/>
          </a:prstGeom>
        </p:spPr>
      </p:pic>
      <p:sp>
        <p:nvSpPr>
          <p:cNvPr id="7" name="object 7">
            <a:extLst>
              <a:ext uri="{FF2B5EF4-FFF2-40B4-BE49-F238E27FC236}">
                <a16:creationId xmlns:a16="http://schemas.microsoft.com/office/drawing/2014/main" id="{56590EC3-725B-0F68-B7DD-F7E04BD71C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246828" y="4571972"/>
            <a:ext cx="5277686" cy="761106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endParaRPr lang="en-AU" sz="2400" b="1" spc="-4">
              <a:latin typeface="Calibri"/>
              <a:cs typeface="Calibri"/>
            </a:endParaRPr>
          </a:p>
          <a:p>
            <a:pPr marL="9525">
              <a:spcBef>
                <a:spcPts val="75"/>
              </a:spcBef>
            </a:pPr>
            <a:endParaRPr sz="2400">
              <a:latin typeface="Calibri"/>
              <a:cs typeface="Calibri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34CEE7B3-53B0-77D4-4F3D-AC964BF51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51396"/>
            <a:ext cx="7989330" cy="1353021"/>
          </a:xfrm>
        </p:spPr>
        <p:txBody>
          <a:bodyPr/>
          <a:lstStyle/>
          <a:p>
            <a:r>
              <a:rPr lang="en-US" dirty="0">
                <a:latin typeface="Arial"/>
                <a:cs typeface="Arial"/>
              </a:rPr>
              <a:t>The Evolution of Universal Design for Learning</a:t>
            </a: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0818DC3A-675D-320B-BF13-9EFFCEE92A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215871" cy="4351338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en-US" dirty="0">
                <a:latin typeface="Arial"/>
                <a:cs typeface="Arial"/>
              </a:rPr>
              <a:t>CAST created UDL in the 1990’s </a:t>
            </a:r>
          </a:p>
          <a:p>
            <a:r>
              <a:rPr lang="en-US" dirty="0">
                <a:latin typeface="Arial"/>
                <a:cs typeface="Arial"/>
              </a:rPr>
              <a:t>Early versions focused on reducing barriers to learning through multiple means of representation, engagement, and action &amp; expression</a:t>
            </a:r>
          </a:p>
          <a:p>
            <a:r>
              <a:rPr lang="en-US" dirty="0">
                <a:latin typeface="Arial"/>
                <a:cs typeface="Arial"/>
              </a:rPr>
              <a:t>Over time the model adopted a broader approach to inclusive curriculum </a:t>
            </a:r>
          </a:p>
          <a:p>
            <a:pPr lvl="1"/>
            <a:r>
              <a:rPr lang="en-US" dirty="0">
                <a:latin typeface="Arial"/>
                <a:cs typeface="Arial"/>
              </a:rPr>
              <a:t>UDL 2.0 and 2.2 refined guidelines and checkpoints, emphasizing learner agency, self-regulation, and expert learning</a:t>
            </a:r>
          </a:p>
          <a:p>
            <a:pPr lvl="1"/>
            <a:r>
              <a:rPr lang="en-US" dirty="0">
                <a:latin typeface="Arial"/>
                <a:cs typeface="Arial"/>
              </a:rPr>
              <a:t>UDL 3.0 puts greater emphasis on learner identity, belonging, cultural responsiveness, and systemic barriers to participation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00469D-490F-4B76-62B4-AC72C6A4BD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544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F6A5B1-FCB1-A709-C2E4-F64B0A4C9F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18DBAEF1-A02E-7F60-DD54-16FA3BAE4B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297320" y="0"/>
            <a:ext cx="2647852" cy="8286548"/>
          </a:xfrm>
          <a:custGeom>
            <a:avLst/>
            <a:gdLst/>
            <a:ahLst/>
            <a:cxnLst/>
            <a:rect l="l" t="t" r="r" b="b"/>
            <a:pathLst>
              <a:path w="3883659" h="12192000">
                <a:moveTo>
                  <a:pt x="0" y="0"/>
                </a:moveTo>
                <a:lnTo>
                  <a:pt x="3883473" y="0"/>
                </a:lnTo>
                <a:lnTo>
                  <a:pt x="3883473" y="12192000"/>
                </a:lnTo>
                <a:lnTo>
                  <a:pt x="0" y="12192000"/>
                </a:lnTo>
                <a:lnTo>
                  <a:pt x="0" y="0"/>
                </a:lnTo>
                <a:close/>
              </a:path>
            </a:pathLst>
          </a:custGeom>
          <a:solidFill>
            <a:srgbClr val="FFDC00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pic>
        <p:nvPicPr>
          <p:cNvPr id="4" name="object 4">
            <a:extLst>
              <a:ext uri="{FF2B5EF4-FFF2-40B4-BE49-F238E27FC236}">
                <a16:creationId xmlns:a16="http://schemas.microsoft.com/office/drawing/2014/main" id="{A6741F44-3C73-E520-0C91-8B3860A76F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786326" y="331574"/>
            <a:ext cx="1724065" cy="2017306"/>
          </a:xfrm>
          <a:prstGeom prst="rect">
            <a:avLst/>
          </a:prstGeom>
        </p:spPr>
      </p:pic>
      <p:sp>
        <p:nvSpPr>
          <p:cNvPr id="7" name="object 7">
            <a:extLst>
              <a:ext uri="{FF2B5EF4-FFF2-40B4-BE49-F238E27FC236}">
                <a16:creationId xmlns:a16="http://schemas.microsoft.com/office/drawing/2014/main" id="{A6D2DF25-3565-6F91-6E43-6EDA57F534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246828" y="4571972"/>
            <a:ext cx="5277686" cy="761106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endParaRPr lang="en-AU" sz="2400" b="1" spc="-4">
              <a:latin typeface="Calibri"/>
              <a:cs typeface="Calibri"/>
            </a:endParaRPr>
          </a:p>
          <a:p>
            <a:pPr marL="9525">
              <a:spcBef>
                <a:spcPts val="75"/>
              </a:spcBef>
            </a:pPr>
            <a:endParaRPr sz="2400">
              <a:latin typeface="Calibri"/>
              <a:cs typeface="Calibri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5AE5B6CC-D6BC-299E-DBC0-DE15205CF3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51396"/>
            <a:ext cx="8332573" cy="1353021"/>
          </a:xfrm>
        </p:spPr>
        <p:txBody>
          <a:bodyPr/>
          <a:lstStyle/>
          <a:p>
            <a:r>
              <a:rPr lang="en-US" dirty="0">
                <a:latin typeface="Arial"/>
                <a:cs typeface="Arial"/>
              </a:rPr>
              <a:t>Cognitive Load Theory (</a:t>
            </a:r>
            <a:r>
              <a:rPr lang="en-US" dirty="0" err="1">
                <a:latin typeface="Arial"/>
                <a:cs typeface="Arial"/>
              </a:rPr>
              <a:t>Sweller</a:t>
            </a:r>
            <a:r>
              <a:rPr lang="en-US" dirty="0">
                <a:latin typeface="Arial"/>
                <a:cs typeface="Arial"/>
              </a:rPr>
              <a:t>, 1988)</a:t>
            </a: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3893EB48-57A4-944A-1937-F8E90887A2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174682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latin typeface="Arial"/>
                <a:cs typeface="Arial"/>
              </a:rPr>
              <a:t>Learning is constrained by the limited capacity of working memory.</a:t>
            </a:r>
          </a:p>
          <a:p>
            <a:r>
              <a:rPr lang="en-US" dirty="0">
                <a:latin typeface="Arial"/>
                <a:cs typeface="Arial"/>
              </a:rPr>
              <a:t>Working memory can process only a small amount of new information at one time.</a:t>
            </a:r>
          </a:p>
          <a:p>
            <a:r>
              <a:rPr lang="en-US" dirty="0">
                <a:latin typeface="Arial"/>
                <a:cs typeface="Arial"/>
              </a:rPr>
              <a:t>Long-term learning occurs when information is </a:t>
            </a:r>
            <a:r>
              <a:rPr lang="en-US" dirty="0" err="1">
                <a:latin typeface="Arial"/>
                <a:cs typeface="Arial"/>
              </a:rPr>
              <a:t>organised</a:t>
            </a:r>
            <a:r>
              <a:rPr lang="en-US" dirty="0">
                <a:latin typeface="Arial"/>
                <a:cs typeface="Arial"/>
              </a:rPr>
              <a:t> into schemas stored in long-term memory.</a:t>
            </a:r>
          </a:p>
          <a:p>
            <a:r>
              <a:rPr lang="en-US" dirty="0">
                <a:latin typeface="Arial"/>
                <a:cs typeface="Arial"/>
              </a:rPr>
              <a:t>Effective instruction supports schema construction by managing cognitive demands.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0B4D1B7-3D8B-9078-0BD7-60FF392D94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9573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CB3676-CD05-B18B-F19B-15202F83C1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BAC41EC0-B52D-DA09-3752-61B0894F6F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420888" y="-144162"/>
            <a:ext cx="2647852" cy="8286548"/>
          </a:xfrm>
          <a:custGeom>
            <a:avLst/>
            <a:gdLst/>
            <a:ahLst/>
            <a:cxnLst/>
            <a:rect l="l" t="t" r="r" b="b"/>
            <a:pathLst>
              <a:path w="3883659" h="12192000">
                <a:moveTo>
                  <a:pt x="0" y="0"/>
                </a:moveTo>
                <a:lnTo>
                  <a:pt x="3883473" y="0"/>
                </a:lnTo>
                <a:lnTo>
                  <a:pt x="3883473" y="12192000"/>
                </a:lnTo>
                <a:lnTo>
                  <a:pt x="0" y="12192000"/>
                </a:lnTo>
                <a:lnTo>
                  <a:pt x="0" y="0"/>
                </a:lnTo>
                <a:close/>
              </a:path>
            </a:pathLst>
          </a:custGeom>
          <a:solidFill>
            <a:srgbClr val="FFDC00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pic>
        <p:nvPicPr>
          <p:cNvPr id="4" name="object 4">
            <a:extLst>
              <a:ext uri="{FF2B5EF4-FFF2-40B4-BE49-F238E27FC236}">
                <a16:creationId xmlns:a16="http://schemas.microsoft.com/office/drawing/2014/main" id="{83EFF996-1376-9CB4-294B-8DC2A397A4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786326" y="331574"/>
            <a:ext cx="1724065" cy="2017306"/>
          </a:xfrm>
          <a:prstGeom prst="rect">
            <a:avLst/>
          </a:prstGeom>
        </p:spPr>
      </p:pic>
      <p:sp>
        <p:nvSpPr>
          <p:cNvPr id="7" name="object 7">
            <a:extLst>
              <a:ext uri="{FF2B5EF4-FFF2-40B4-BE49-F238E27FC236}">
                <a16:creationId xmlns:a16="http://schemas.microsoft.com/office/drawing/2014/main" id="{B7B3AE43-A9EF-9B7A-1775-18EDC03EB5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246828" y="4571972"/>
            <a:ext cx="5277686" cy="761106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endParaRPr lang="en-AU" sz="2400" b="1" spc="-4">
              <a:latin typeface="Calibri"/>
              <a:cs typeface="Calibri"/>
            </a:endParaRPr>
          </a:p>
          <a:p>
            <a:pPr marL="9525">
              <a:spcBef>
                <a:spcPts val="75"/>
              </a:spcBef>
            </a:pPr>
            <a:endParaRPr sz="2400">
              <a:latin typeface="Calibri"/>
              <a:cs typeface="Calibri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0FA92C43-6C1C-5FCE-B3A5-3E0253FD41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/>
                <a:cs typeface="Arial"/>
              </a:rPr>
              <a:t>Types of Cognitive Load</a:t>
            </a: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19AC6988-A4B0-AAAB-DC99-6C8E9DE8D1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6" name="Content Placeholder 6">
            <a:extLst>
              <a:ext uri="{FF2B5EF4-FFF2-40B4-BE49-F238E27FC236}">
                <a16:creationId xmlns:a16="http://schemas.microsoft.com/office/drawing/2014/main" id="{46E46E60-E29D-915A-59D6-57DC458CD35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84843713"/>
              </p:ext>
            </p:extLst>
          </p:nvPr>
        </p:nvGraphicFramePr>
        <p:xfrm>
          <a:off x="838840" y="1620050"/>
          <a:ext cx="8511828" cy="54169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37276">
                  <a:extLst>
                    <a:ext uri="{9D8B030D-6E8A-4147-A177-3AD203B41FA5}">
                      <a16:colId xmlns:a16="http://schemas.microsoft.com/office/drawing/2014/main" val="104627708"/>
                    </a:ext>
                  </a:extLst>
                </a:gridCol>
                <a:gridCol w="2837276">
                  <a:extLst>
                    <a:ext uri="{9D8B030D-6E8A-4147-A177-3AD203B41FA5}">
                      <a16:colId xmlns:a16="http://schemas.microsoft.com/office/drawing/2014/main" val="3391502112"/>
                    </a:ext>
                  </a:extLst>
                </a:gridCol>
                <a:gridCol w="2837276">
                  <a:extLst>
                    <a:ext uri="{9D8B030D-6E8A-4147-A177-3AD203B41FA5}">
                      <a16:colId xmlns:a16="http://schemas.microsoft.com/office/drawing/2014/main" val="2905931039"/>
                    </a:ext>
                  </a:extLst>
                </a:gridCol>
              </a:tblGrid>
              <a:tr h="479222">
                <a:tc>
                  <a:txBody>
                    <a:bodyPr/>
                    <a:lstStyle/>
                    <a:p>
                      <a:r>
                        <a:rPr lang="en-US">
                          <a:latin typeface="Arial"/>
                          <a:cs typeface="Arial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>
                          <a:latin typeface="Arial"/>
                          <a:cs typeface="Arial"/>
                        </a:rPr>
                        <a:t>Description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>
                          <a:latin typeface="Arial"/>
                          <a:cs typeface="Arial"/>
                        </a:rPr>
                        <a:t>Examples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8686046"/>
                  </a:ext>
                </a:extLst>
              </a:tr>
              <a:tr h="634646">
                <a:tc>
                  <a:txBody>
                    <a:bodyPr/>
                    <a:lstStyle/>
                    <a:p>
                      <a:r>
                        <a:rPr lang="en-US">
                          <a:latin typeface="Arial"/>
                          <a:cs typeface="Arial"/>
                        </a:rPr>
                        <a:t>Intrinsic load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>
                          <a:latin typeface="Arial"/>
                          <a:cs typeface="Arial"/>
                        </a:rPr>
                        <a:t>Cognitive demand inherent in the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>
                          <a:latin typeface="Arial"/>
                          <a:cs typeface="Arial"/>
                        </a:rPr>
                        <a:t>Understanding statistical inference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0330354"/>
                  </a:ext>
                </a:extLst>
              </a:tr>
              <a:tr h="634646">
                <a:tc>
                  <a:txBody>
                    <a:bodyPr/>
                    <a:lstStyle/>
                    <a:p>
                      <a:r>
                        <a:rPr lang="en-US">
                          <a:latin typeface="Arial"/>
                          <a:cs typeface="Arial"/>
                        </a:rPr>
                        <a:t>Extraneous load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>
                          <a:latin typeface="Arial"/>
                          <a:cs typeface="Arial"/>
                        </a:rPr>
                        <a:t>Demand created by poor instructional design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>
                          <a:latin typeface="Arial"/>
                          <a:cs typeface="Arial"/>
                        </a:rPr>
                        <a:t>Instructions scattered across multiple LMS pages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5881656"/>
                  </a:ext>
                </a:extLst>
              </a:tr>
              <a:tr h="2810577">
                <a:tc>
                  <a:txBody>
                    <a:bodyPr/>
                    <a:lstStyle/>
                    <a:p>
                      <a:r>
                        <a:rPr lang="en-US">
                          <a:latin typeface="Arial"/>
                          <a:cs typeface="Arial"/>
                        </a:rPr>
                        <a:t>Germane load*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/>
                          <a:cs typeface="Arial"/>
                        </a:rPr>
                        <a:t>Cognitive effort exerted for schema building and learning. More recently, germane load has been </a:t>
                      </a:r>
                      <a:r>
                        <a:rPr lang="en-US" dirty="0" err="1">
                          <a:latin typeface="Arial"/>
                          <a:cs typeface="Arial"/>
                        </a:rPr>
                        <a:t>reconceptualised</a:t>
                      </a:r>
                      <a:r>
                        <a:rPr lang="en-US" dirty="0">
                          <a:latin typeface="Arial"/>
                          <a:cs typeface="Arial"/>
                        </a:rPr>
                        <a:t> as part of intrinsic load, referring to the working memory resources allocated to processing intrinsic task demands rather than a separate additive component.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/>
                          <a:cs typeface="Arial"/>
                        </a:rPr>
                        <a:t>Working through a scaffolded example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817973"/>
                  </a:ext>
                </a:extLst>
              </a:tr>
            </a:tbl>
          </a:graphicData>
        </a:graphic>
      </p:graphicFrame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0E66AF-FA7C-B7E8-6A96-0FF53773CB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3004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D0DD3-9C0B-3025-2E85-5AE9347F17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2D590057-CF41-4DFE-9A34-0954DC346D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297320" y="0"/>
            <a:ext cx="2647852" cy="8286548"/>
          </a:xfrm>
          <a:custGeom>
            <a:avLst/>
            <a:gdLst/>
            <a:ahLst/>
            <a:cxnLst/>
            <a:rect l="l" t="t" r="r" b="b"/>
            <a:pathLst>
              <a:path w="3883659" h="12192000">
                <a:moveTo>
                  <a:pt x="0" y="0"/>
                </a:moveTo>
                <a:lnTo>
                  <a:pt x="3883473" y="0"/>
                </a:lnTo>
                <a:lnTo>
                  <a:pt x="3883473" y="12192000"/>
                </a:lnTo>
                <a:lnTo>
                  <a:pt x="0" y="12192000"/>
                </a:lnTo>
                <a:lnTo>
                  <a:pt x="0" y="0"/>
                </a:lnTo>
                <a:close/>
              </a:path>
            </a:pathLst>
          </a:custGeom>
          <a:solidFill>
            <a:srgbClr val="FFDC00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pic>
        <p:nvPicPr>
          <p:cNvPr id="4" name="object 4">
            <a:extLst>
              <a:ext uri="{FF2B5EF4-FFF2-40B4-BE49-F238E27FC236}">
                <a16:creationId xmlns:a16="http://schemas.microsoft.com/office/drawing/2014/main" id="{3ACBDF70-85B6-1BE0-2A6F-3D997D8B51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786326" y="331574"/>
            <a:ext cx="1724065" cy="2017306"/>
          </a:xfrm>
          <a:prstGeom prst="rect">
            <a:avLst/>
          </a:prstGeom>
        </p:spPr>
      </p:pic>
      <p:sp>
        <p:nvSpPr>
          <p:cNvPr id="7" name="object 7">
            <a:extLst>
              <a:ext uri="{FF2B5EF4-FFF2-40B4-BE49-F238E27FC236}">
                <a16:creationId xmlns:a16="http://schemas.microsoft.com/office/drawing/2014/main" id="{D241665B-B3B0-CFD1-05FD-2CAF275852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246828" y="4571972"/>
            <a:ext cx="5277686" cy="761106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endParaRPr lang="en-AU" sz="2400" b="1" spc="-4">
              <a:latin typeface="Calibri"/>
              <a:cs typeface="Calibri"/>
            </a:endParaRPr>
          </a:p>
          <a:p>
            <a:pPr marL="9525">
              <a:spcBef>
                <a:spcPts val="75"/>
              </a:spcBef>
            </a:pPr>
            <a:endParaRPr sz="2400">
              <a:latin typeface="Calibri"/>
              <a:cs typeface="Calibri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2A39662D-84E9-7E6D-FC4D-5F803FDA74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51396"/>
            <a:ext cx="8181546" cy="1353021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Lack of Alignment between UDL and CLT</a:t>
            </a: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09B5F31C-6E7C-4775-7A88-F1DAD16A68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195276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Traditionally, Universal Design for Learning (UDL) and Cognitive Load Theory (CLT) have been difficult to align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UDL 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emphasises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 flexibility, while CLT highlights the importance of structure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UDL calls for learner choice, while guided instruction is a core component of CLT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UDL is is based on multiple pathways of meeting the same outcomes. CLT is predicated on cognitive efficiency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A5DA341-A9F9-750B-A065-96F899C151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9637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1CE1B0-44EA-B688-6926-1B8A7227E2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0B43BA95-341F-9685-A6E0-B5FB13E61C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297320" y="0"/>
            <a:ext cx="2647852" cy="8286548"/>
          </a:xfrm>
          <a:custGeom>
            <a:avLst/>
            <a:gdLst/>
            <a:ahLst/>
            <a:cxnLst/>
            <a:rect l="l" t="t" r="r" b="b"/>
            <a:pathLst>
              <a:path w="3883659" h="12192000">
                <a:moveTo>
                  <a:pt x="0" y="0"/>
                </a:moveTo>
                <a:lnTo>
                  <a:pt x="3883473" y="0"/>
                </a:lnTo>
                <a:lnTo>
                  <a:pt x="3883473" y="12192000"/>
                </a:lnTo>
                <a:lnTo>
                  <a:pt x="0" y="12192000"/>
                </a:lnTo>
                <a:lnTo>
                  <a:pt x="0" y="0"/>
                </a:lnTo>
                <a:close/>
              </a:path>
            </a:pathLst>
          </a:custGeom>
          <a:solidFill>
            <a:srgbClr val="FFDC00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pic>
        <p:nvPicPr>
          <p:cNvPr id="4" name="object 4">
            <a:extLst>
              <a:ext uri="{FF2B5EF4-FFF2-40B4-BE49-F238E27FC236}">
                <a16:creationId xmlns:a16="http://schemas.microsoft.com/office/drawing/2014/main" id="{5D87E11F-989A-72FA-8217-DE193F0CD8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786326" y="331574"/>
            <a:ext cx="1724065" cy="2017306"/>
          </a:xfrm>
          <a:prstGeom prst="rect">
            <a:avLst/>
          </a:prstGeom>
        </p:spPr>
      </p:pic>
      <p:sp>
        <p:nvSpPr>
          <p:cNvPr id="7" name="object 7">
            <a:extLst>
              <a:ext uri="{FF2B5EF4-FFF2-40B4-BE49-F238E27FC236}">
                <a16:creationId xmlns:a16="http://schemas.microsoft.com/office/drawing/2014/main" id="{DD42000B-D334-6A6E-2F4D-1E14C6DC3E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246828" y="4571972"/>
            <a:ext cx="5277686" cy="761106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endParaRPr lang="en-AU" sz="2400" b="1" spc="-4">
              <a:latin typeface="Calibri"/>
              <a:cs typeface="Calibri"/>
            </a:endParaRPr>
          </a:p>
          <a:p>
            <a:pPr marL="9525">
              <a:spcBef>
                <a:spcPts val="75"/>
              </a:spcBef>
            </a:pPr>
            <a:endParaRPr sz="2400">
              <a:latin typeface="Calibri"/>
              <a:cs typeface="Calibri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2A05BD9D-773F-E632-9D43-81E08CABC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51396"/>
            <a:ext cx="8181546" cy="1353021"/>
          </a:xfrm>
        </p:spPr>
        <p:txBody>
          <a:bodyPr/>
          <a:lstStyle/>
          <a:p>
            <a:r>
              <a:rPr lang="en-US" dirty="0">
                <a:latin typeface="Arial"/>
                <a:cs typeface="Arial"/>
              </a:rPr>
              <a:t>Different Assumptions About Learning</a:t>
            </a: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413C1C30-8533-5415-E09A-02628F04B5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195276" cy="4351338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UDL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More options support inclusion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Flexibility increases access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Learners benefit from agency and choice</a:t>
            </a:r>
          </a:p>
          <a:p>
            <a:pPr marL="0" indent="0">
              <a:spcBef>
                <a:spcPts val="4200"/>
              </a:spcBef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CLT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Working memory is limited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Too many options can overload cognition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Learning requires carefully structured guidance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1B07BED-86C3-3141-3410-A46E04F989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1698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14EC33-78C6-94A9-7DBD-E09F5DC199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E2CC696C-C23B-A807-82FB-BC751B48D3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297320" y="0"/>
            <a:ext cx="2647852" cy="8286548"/>
          </a:xfrm>
          <a:custGeom>
            <a:avLst/>
            <a:gdLst/>
            <a:ahLst/>
            <a:cxnLst/>
            <a:rect l="l" t="t" r="r" b="b"/>
            <a:pathLst>
              <a:path w="3883659" h="12192000">
                <a:moveTo>
                  <a:pt x="0" y="0"/>
                </a:moveTo>
                <a:lnTo>
                  <a:pt x="3883473" y="0"/>
                </a:lnTo>
                <a:lnTo>
                  <a:pt x="3883473" y="12192000"/>
                </a:lnTo>
                <a:lnTo>
                  <a:pt x="0" y="12192000"/>
                </a:lnTo>
                <a:lnTo>
                  <a:pt x="0" y="0"/>
                </a:lnTo>
                <a:close/>
              </a:path>
            </a:pathLst>
          </a:custGeom>
          <a:solidFill>
            <a:srgbClr val="FFDC00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pic>
        <p:nvPicPr>
          <p:cNvPr id="4" name="object 4">
            <a:extLst>
              <a:ext uri="{FF2B5EF4-FFF2-40B4-BE49-F238E27FC236}">
                <a16:creationId xmlns:a16="http://schemas.microsoft.com/office/drawing/2014/main" id="{C31AEF73-C599-14A2-8750-8388D590E4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786326" y="331574"/>
            <a:ext cx="1724065" cy="2017306"/>
          </a:xfrm>
          <a:prstGeom prst="rect">
            <a:avLst/>
          </a:prstGeom>
        </p:spPr>
      </p:pic>
      <p:sp>
        <p:nvSpPr>
          <p:cNvPr id="7" name="object 7">
            <a:extLst>
              <a:ext uri="{FF2B5EF4-FFF2-40B4-BE49-F238E27FC236}">
                <a16:creationId xmlns:a16="http://schemas.microsoft.com/office/drawing/2014/main" id="{034ABDDD-561E-4F18-803E-0A0FEC0E6B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246828" y="4571972"/>
            <a:ext cx="5277686" cy="761106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endParaRPr lang="en-AU" sz="2400" b="1" spc="-4">
              <a:latin typeface="Calibri"/>
              <a:cs typeface="Calibri"/>
            </a:endParaRPr>
          </a:p>
          <a:p>
            <a:pPr marL="9525">
              <a:spcBef>
                <a:spcPts val="75"/>
              </a:spcBef>
            </a:pPr>
            <a:endParaRPr sz="2400">
              <a:latin typeface="Calibri"/>
              <a:cs typeface="Calibri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EE846FA0-1028-764A-17D6-F7BE4207C4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51396"/>
            <a:ext cx="8181546" cy="1353021"/>
          </a:xfrm>
        </p:spPr>
        <p:txBody>
          <a:bodyPr>
            <a:normAutofit/>
          </a:bodyPr>
          <a:lstStyle/>
          <a:p>
            <a:r>
              <a:rPr lang="en-US" dirty="0">
                <a:latin typeface="Arial"/>
                <a:cs typeface="Arial"/>
              </a:rPr>
              <a:t>UDL 3.0 is Better Aligned to CLT</a:t>
            </a: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7FA56F61-84E3-369B-4F1B-F14390ED3F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195276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UDL 3.0 now 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recognises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the importance of: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learning processes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structure 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strategic support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9FAB65B-7F0F-62BF-E841-573F030358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9751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12E200-AB1C-1C63-74FE-859870F38B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768D12D4-17A8-4281-0F04-7E84BCDB84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297320" y="0"/>
            <a:ext cx="2647852" cy="8286548"/>
          </a:xfrm>
          <a:custGeom>
            <a:avLst/>
            <a:gdLst/>
            <a:ahLst/>
            <a:cxnLst/>
            <a:rect l="l" t="t" r="r" b="b"/>
            <a:pathLst>
              <a:path w="3883659" h="12192000">
                <a:moveTo>
                  <a:pt x="0" y="0"/>
                </a:moveTo>
                <a:lnTo>
                  <a:pt x="3883473" y="0"/>
                </a:lnTo>
                <a:lnTo>
                  <a:pt x="3883473" y="12192000"/>
                </a:lnTo>
                <a:lnTo>
                  <a:pt x="0" y="12192000"/>
                </a:lnTo>
                <a:lnTo>
                  <a:pt x="0" y="0"/>
                </a:lnTo>
                <a:close/>
              </a:path>
            </a:pathLst>
          </a:custGeom>
          <a:solidFill>
            <a:srgbClr val="FFDC00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pic>
        <p:nvPicPr>
          <p:cNvPr id="4" name="object 4">
            <a:extLst>
              <a:ext uri="{FF2B5EF4-FFF2-40B4-BE49-F238E27FC236}">
                <a16:creationId xmlns:a16="http://schemas.microsoft.com/office/drawing/2014/main" id="{A7880DDE-5A14-7A40-2EDE-611408A6E1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786326" y="331574"/>
            <a:ext cx="1724065" cy="2017306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3AD4C29B-CDF4-26AF-4779-DB01F89AC4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51396"/>
            <a:ext cx="8181546" cy="1353021"/>
          </a:xfrm>
        </p:spPr>
        <p:txBody>
          <a:bodyPr/>
          <a:lstStyle/>
          <a:p>
            <a:r>
              <a:rPr lang="en-US" dirty="0">
                <a:latin typeface="Arial"/>
                <a:cs typeface="Arial"/>
              </a:rPr>
              <a:t>How CLT Can Inform UDL</a:t>
            </a: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B8E8CEC5-EB9A-4058-D11E-E52FEC53A1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195276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Moving from the idea that more options = better access to optimally designed options = effective learning 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UDL ensures 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access, flexibility and participation 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CLT ensures that flexibility is 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cognitively usable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1F21F4F-A794-2E0A-199B-D4A55461F1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3511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7F0A7A-2EC3-60EC-A074-412D92279B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80C5D52C-377B-5AB3-3631-5249B77C21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297320" y="0"/>
            <a:ext cx="2647852" cy="8286548"/>
          </a:xfrm>
          <a:custGeom>
            <a:avLst/>
            <a:gdLst/>
            <a:ahLst/>
            <a:cxnLst/>
            <a:rect l="l" t="t" r="r" b="b"/>
            <a:pathLst>
              <a:path w="3883659" h="12192000">
                <a:moveTo>
                  <a:pt x="0" y="0"/>
                </a:moveTo>
                <a:lnTo>
                  <a:pt x="3883473" y="0"/>
                </a:lnTo>
                <a:lnTo>
                  <a:pt x="3883473" y="12192000"/>
                </a:lnTo>
                <a:lnTo>
                  <a:pt x="0" y="12192000"/>
                </a:lnTo>
                <a:lnTo>
                  <a:pt x="0" y="0"/>
                </a:lnTo>
                <a:close/>
              </a:path>
            </a:pathLst>
          </a:custGeom>
          <a:solidFill>
            <a:srgbClr val="FFDC00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pic>
        <p:nvPicPr>
          <p:cNvPr id="4" name="object 4">
            <a:extLst>
              <a:ext uri="{FF2B5EF4-FFF2-40B4-BE49-F238E27FC236}">
                <a16:creationId xmlns:a16="http://schemas.microsoft.com/office/drawing/2014/main" id="{A4049E38-17AF-E152-819C-F885FC1903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786326" y="331574"/>
            <a:ext cx="1724065" cy="2017306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8E554C2F-3A19-BCA2-F909-33E9B89978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51396"/>
            <a:ext cx="8181546" cy="1353021"/>
          </a:xfrm>
        </p:spPr>
        <p:txBody>
          <a:bodyPr/>
          <a:lstStyle/>
          <a:p>
            <a:r>
              <a:rPr lang="en-US" dirty="0">
                <a:latin typeface="Arial"/>
                <a:cs typeface="Arial"/>
              </a:rPr>
              <a:t>Combining UDL and CLT</a:t>
            </a: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AF995476-109F-93DE-A96A-EA57FA4D6F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195276" cy="4351338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pPr marL="0" indent="0">
              <a:buNone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UDL Ensures: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Access</a:t>
            </a:r>
          </a:p>
          <a:p>
            <a:pPr>
              <a:buFont typeface="Arial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Flexibility</a:t>
            </a:r>
          </a:p>
          <a:p>
            <a:pPr>
              <a:buFont typeface="Arial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Participation</a:t>
            </a:r>
          </a:p>
          <a:p>
            <a:pPr>
              <a:buFont typeface="Arial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Agency</a:t>
            </a:r>
          </a:p>
          <a:p>
            <a:pPr marL="0" indent="0">
              <a:spcBef>
                <a:spcPts val="3600"/>
              </a:spcBef>
              <a:buNone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CLT Ensures: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Cognitive manageability</a:t>
            </a:r>
          </a:p>
          <a:p>
            <a:pPr>
              <a:buFont typeface="Arial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Efficient processing</a:t>
            </a:r>
          </a:p>
          <a:p>
            <a:pPr>
              <a:buFont typeface="Arial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Schema development</a:t>
            </a:r>
          </a:p>
          <a:p>
            <a:pPr>
              <a:buFont typeface="Arial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Instructional alignment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FD14CC-C2E4-17C0-E20B-65F43C4DA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49925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810F03-9294-7309-7E17-F46404332B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C301B2FA-2FA7-3464-CF1F-9AA37D6B8C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297320" y="0"/>
            <a:ext cx="2647852" cy="8286548"/>
          </a:xfrm>
          <a:custGeom>
            <a:avLst/>
            <a:gdLst/>
            <a:ahLst/>
            <a:cxnLst/>
            <a:rect l="l" t="t" r="r" b="b"/>
            <a:pathLst>
              <a:path w="3883659" h="12192000">
                <a:moveTo>
                  <a:pt x="0" y="0"/>
                </a:moveTo>
                <a:lnTo>
                  <a:pt x="3883473" y="0"/>
                </a:lnTo>
                <a:lnTo>
                  <a:pt x="3883473" y="12192000"/>
                </a:lnTo>
                <a:lnTo>
                  <a:pt x="0" y="12192000"/>
                </a:lnTo>
                <a:lnTo>
                  <a:pt x="0" y="0"/>
                </a:lnTo>
                <a:close/>
              </a:path>
            </a:pathLst>
          </a:custGeom>
          <a:solidFill>
            <a:srgbClr val="FFDC00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pic>
        <p:nvPicPr>
          <p:cNvPr id="4" name="object 4">
            <a:extLst>
              <a:ext uri="{FF2B5EF4-FFF2-40B4-BE49-F238E27FC236}">
                <a16:creationId xmlns:a16="http://schemas.microsoft.com/office/drawing/2014/main" id="{EB34A0EA-1289-9F88-D668-051AA61477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786326" y="331574"/>
            <a:ext cx="1724065" cy="2017306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54F94D30-358A-CF23-7B73-13DDF38E73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51396"/>
            <a:ext cx="8181546" cy="1353021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One Problem Remains…</a:t>
            </a: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BB5C54FA-526D-DD8C-2C9C-691E55177C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195276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UDL still doesn't treat the issues with working memory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2F7B4E-7803-95F0-94B5-8E60BE9F3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20676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FDB511-0091-D540-48D7-AFCC2CF4F7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604E15C3-6EEA-2A9A-7C2B-8273452722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297320" y="0"/>
            <a:ext cx="2647852" cy="8286548"/>
          </a:xfrm>
          <a:custGeom>
            <a:avLst/>
            <a:gdLst/>
            <a:ahLst/>
            <a:cxnLst/>
            <a:rect l="l" t="t" r="r" b="b"/>
            <a:pathLst>
              <a:path w="3883659" h="12192000">
                <a:moveTo>
                  <a:pt x="0" y="0"/>
                </a:moveTo>
                <a:lnTo>
                  <a:pt x="3883473" y="0"/>
                </a:lnTo>
                <a:lnTo>
                  <a:pt x="3883473" y="12192000"/>
                </a:lnTo>
                <a:lnTo>
                  <a:pt x="0" y="12192000"/>
                </a:lnTo>
                <a:lnTo>
                  <a:pt x="0" y="0"/>
                </a:lnTo>
                <a:close/>
              </a:path>
            </a:pathLst>
          </a:custGeom>
          <a:solidFill>
            <a:srgbClr val="FFDC00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pic>
        <p:nvPicPr>
          <p:cNvPr id="4" name="object 4">
            <a:extLst>
              <a:ext uri="{FF2B5EF4-FFF2-40B4-BE49-F238E27FC236}">
                <a16:creationId xmlns:a16="http://schemas.microsoft.com/office/drawing/2014/main" id="{C771394C-F63E-9029-F987-7EC350DF9F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786326" y="331574"/>
            <a:ext cx="1724065" cy="2017306"/>
          </a:xfrm>
          <a:prstGeom prst="rect">
            <a:avLst/>
          </a:prstGeom>
        </p:spPr>
      </p:pic>
      <p:sp>
        <p:nvSpPr>
          <p:cNvPr id="7" name="object 7">
            <a:extLst>
              <a:ext uri="{FF2B5EF4-FFF2-40B4-BE49-F238E27FC236}">
                <a16:creationId xmlns:a16="http://schemas.microsoft.com/office/drawing/2014/main" id="{DC71F706-9EA0-8F45-0816-7DFD835257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246828" y="4571972"/>
            <a:ext cx="5277686" cy="761106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endParaRPr lang="en-AU" sz="2400" b="1" spc="-4">
              <a:latin typeface="Calibri"/>
              <a:cs typeface="Calibri"/>
            </a:endParaRPr>
          </a:p>
          <a:p>
            <a:pPr marL="9525">
              <a:spcBef>
                <a:spcPts val="75"/>
              </a:spcBef>
            </a:pPr>
            <a:endParaRPr sz="2400">
              <a:latin typeface="Calibri"/>
              <a:cs typeface="Calibri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92BCDDC0-E842-0803-E11A-4C6ACCB8CE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51396"/>
            <a:ext cx="8181546" cy="1353021"/>
          </a:xfrm>
        </p:spPr>
        <p:txBody>
          <a:bodyPr/>
          <a:lstStyle/>
          <a:p>
            <a:r>
              <a:rPr lang="en-US" dirty="0">
                <a:latin typeface="Arial"/>
                <a:cs typeface="Arial"/>
              </a:rPr>
              <a:t>Cognitive Load Effects </a:t>
            </a: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31B91948-4A63-F7EB-DE70-D0F5C8D3A7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195276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457200" indent="-457200">
              <a:spcAft>
                <a:spcPts val="3600"/>
              </a:spcAft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Worked examples effect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– Novice learners learn more efficiently from studying exemplars than from solving problems independently without guidance </a:t>
            </a:r>
          </a:p>
          <a:p>
            <a:pPr marL="457200" indent="-457200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Split attention effect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– Learning is impaired when learners must divide attention between multiple sources of information that need to be integrated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A8E8A6-1E28-B866-A573-5BD4D5601E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5363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6A5B8D-E524-5892-9651-C4E7D71EB7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8">
            <a:extLst>
              <a:ext uri="{FF2B5EF4-FFF2-40B4-BE49-F238E27FC236}">
                <a16:creationId xmlns:a16="http://schemas.microsoft.com/office/drawing/2014/main" id="{7FBD366F-FB05-DBF7-C633-25E359C8C2B1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51396"/>
            <a:ext cx="8181546" cy="1353021"/>
          </a:xfrm>
        </p:spPr>
        <p:txBody>
          <a:bodyPr/>
          <a:lstStyle/>
          <a:p>
            <a:r>
              <a:rPr lang="en-US" dirty="0">
                <a:latin typeface="Arial"/>
                <a:cs typeface="Arial"/>
              </a:rPr>
              <a:t>Cognitively Inclusive Learning Design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9D31FB7-6D00-DC56-48D2-795227B4DEA8}"/>
              </a:ext>
            </a:extLst>
          </p:cNvPr>
          <p:cNvSpPr/>
          <p:nvPr/>
        </p:nvSpPr>
        <p:spPr>
          <a:xfrm>
            <a:off x="4146697" y="1151859"/>
            <a:ext cx="2321441" cy="1736651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Developmental Responsiveness (Expertise)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E17E08DB-645E-01A0-82DC-37972862AC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485858" y="1798673"/>
            <a:ext cx="2259419" cy="107211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object 2">
            <a:extLst>
              <a:ext uri="{FF2B5EF4-FFF2-40B4-BE49-F238E27FC236}">
                <a16:creationId xmlns:a16="http://schemas.microsoft.com/office/drawing/2014/main" id="{369A964F-0EFE-BA2F-CE30-8BCF901DB0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297320" y="0"/>
            <a:ext cx="2647852" cy="6858000"/>
          </a:xfrm>
          <a:custGeom>
            <a:avLst/>
            <a:gdLst/>
            <a:ahLst/>
            <a:cxnLst/>
            <a:rect l="l" t="t" r="r" b="b"/>
            <a:pathLst>
              <a:path w="3883659" h="12192000">
                <a:moveTo>
                  <a:pt x="0" y="0"/>
                </a:moveTo>
                <a:lnTo>
                  <a:pt x="3883473" y="0"/>
                </a:lnTo>
                <a:lnTo>
                  <a:pt x="3883473" y="12192000"/>
                </a:lnTo>
                <a:lnTo>
                  <a:pt x="0" y="12192000"/>
                </a:lnTo>
                <a:lnTo>
                  <a:pt x="0" y="0"/>
                </a:lnTo>
                <a:close/>
              </a:path>
            </a:pathLst>
          </a:custGeom>
          <a:solidFill>
            <a:srgbClr val="FFDC00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B6AE530-1CC2-CBFE-3C4F-26BB77557B84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7593417" y="2888509"/>
            <a:ext cx="2321441" cy="1736651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Cognitive Viability (CLT)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9EA9EEC2-C004-08AA-A25B-64B19F7CCE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6716231" y="4660603"/>
            <a:ext cx="1346792" cy="111641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1CFC5E01-79FB-8E61-BAFF-B3CF043AA51D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4368208" y="4802371"/>
            <a:ext cx="2321441" cy="1736651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Accessible Cognition (Outcome)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D9B384A1-1BA1-94DF-BADF-02AF38BC8D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2764463" y="4846671"/>
            <a:ext cx="1586023" cy="93035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55396651-3668-3B03-5830-9AB65223BAB5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744278" y="3074580"/>
            <a:ext cx="2321441" cy="1736651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Epistemic Access (UDL 3.0)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502AEEF7-2682-0FF3-7624-CEC3FD4125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V="1">
            <a:off x="1807534" y="1940440"/>
            <a:ext cx="2312582" cy="115186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EB75BB80-6091-C9EE-412B-1065E65C7F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V="1">
            <a:off x="3056861" y="3934047"/>
            <a:ext cx="4492254" cy="1772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object 4">
            <a:extLst>
              <a:ext uri="{FF2B5EF4-FFF2-40B4-BE49-F238E27FC236}">
                <a16:creationId xmlns:a16="http://schemas.microsoft.com/office/drawing/2014/main" id="{A04DB446-82A6-2FD0-BB3A-44CA4130DA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786326" y="331574"/>
            <a:ext cx="1724065" cy="201730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9F2D26-0876-34A7-471D-C35365B45C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7694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DECBEF-F945-FFEA-7431-69854EA197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4618FBDA-96DA-79BE-95FA-E0206A477C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297320" y="0"/>
            <a:ext cx="2647852" cy="8286548"/>
          </a:xfrm>
          <a:custGeom>
            <a:avLst/>
            <a:gdLst/>
            <a:ahLst/>
            <a:cxnLst/>
            <a:rect l="l" t="t" r="r" b="b"/>
            <a:pathLst>
              <a:path w="3883659" h="12192000">
                <a:moveTo>
                  <a:pt x="0" y="0"/>
                </a:moveTo>
                <a:lnTo>
                  <a:pt x="3883473" y="0"/>
                </a:lnTo>
                <a:lnTo>
                  <a:pt x="3883473" y="12192000"/>
                </a:lnTo>
                <a:lnTo>
                  <a:pt x="0" y="12192000"/>
                </a:lnTo>
                <a:lnTo>
                  <a:pt x="0" y="0"/>
                </a:lnTo>
                <a:close/>
              </a:path>
            </a:pathLst>
          </a:custGeom>
          <a:solidFill>
            <a:srgbClr val="FFDC00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pic>
        <p:nvPicPr>
          <p:cNvPr id="4" name="object 4">
            <a:extLst>
              <a:ext uri="{FF2B5EF4-FFF2-40B4-BE49-F238E27FC236}">
                <a16:creationId xmlns:a16="http://schemas.microsoft.com/office/drawing/2014/main" id="{709DA561-2500-A50A-29EB-5C2E6E263A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786326" y="331574"/>
            <a:ext cx="1724065" cy="2017306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6BDC5F16-C55A-6414-CE3D-26B0C42F86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828" y="351396"/>
            <a:ext cx="8772918" cy="1353021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Access to Accessible Cognition  </a:t>
            </a: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F2D3C55E-F44D-541D-4A3E-6C35AC3E52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195276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Moving from “Can learners access learning?” to</a:t>
            </a:r>
          </a:p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“Can learners successfully process and learn from it?”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D912249-8C1C-34D1-2E0F-F7190FA45B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459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C31CCC-BF33-FAC6-6ECF-BF411D62BA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6604F52F-7938-F7B3-99ED-229D3F6F48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297320" y="0"/>
            <a:ext cx="2647852" cy="8286548"/>
          </a:xfrm>
          <a:custGeom>
            <a:avLst/>
            <a:gdLst/>
            <a:ahLst/>
            <a:cxnLst/>
            <a:rect l="l" t="t" r="r" b="b"/>
            <a:pathLst>
              <a:path w="3883659" h="12192000">
                <a:moveTo>
                  <a:pt x="0" y="0"/>
                </a:moveTo>
                <a:lnTo>
                  <a:pt x="3883473" y="0"/>
                </a:lnTo>
                <a:lnTo>
                  <a:pt x="3883473" y="12192000"/>
                </a:lnTo>
                <a:lnTo>
                  <a:pt x="0" y="12192000"/>
                </a:lnTo>
                <a:lnTo>
                  <a:pt x="0" y="0"/>
                </a:lnTo>
                <a:close/>
              </a:path>
            </a:pathLst>
          </a:custGeom>
          <a:solidFill>
            <a:srgbClr val="FFDC00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pic>
        <p:nvPicPr>
          <p:cNvPr id="4" name="object 4">
            <a:extLst>
              <a:ext uri="{FF2B5EF4-FFF2-40B4-BE49-F238E27FC236}">
                <a16:creationId xmlns:a16="http://schemas.microsoft.com/office/drawing/2014/main" id="{C82E13DD-1D13-F6FD-85A0-C10D323420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786326" y="331574"/>
            <a:ext cx="1724065" cy="2017306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5E78B4DD-3332-CC4C-3D90-B7374FE7D9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609" y="68234"/>
            <a:ext cx="10515600" cy="1325563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Activity</a:t>
            </a: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955DDB45-DDBC-C96B-58BE-C967717FFB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68378"/>
            <a:ext cx="7848600" cy="4687971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 marL="0" indent="0">
              <a:spcAft>
                <a:spcPts val="1200"/>
              </a:spcAft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 first-year course provides students with:</a:t>
            </a:r>
          </a:p>
          <a:p>
            <a:pPr>
              <a:lnSpc>
                <a:spcPct val="120000"/>
              </a:lnSpc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 40-page weekly reading.</a:t>
            </a:r>
          </a:p>
          <a:p>
            <a:pPr>
              <a:lnSpc>
                <a:spcPct val="120000"/>
              </a:lnSpc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 60-minute recorded lecture with no chapters or transcript.</a:t>
            </a:r>
          </a:p>
          <a:p>
            <a:pPr>
              <a:lnSpc>
                <a:spcPct val="120000"/>
              </a:lnSpc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Five separate LMS pages containing instructions for one assessment.</a:t>
            </a:r>
          </a:p>
          <a:p>
            <a:pPr>
              <a:lnSpc>
                <a:spcPct val="120000"/>
              </a:lnSpc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An assessment rubric released two days before submission.</a:t>
            </a:r>
          </a:p>
          <a:p>
            <a:pPr>
              <a:lnSpc>
                <a:spcPct val="120000"/>
              </a:lnSpc>
              <a:spcAft>
                <a:spcPts val="3000"/>
              </a:spcAft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Optional videos, podcasts, articles, and discussion boards without guidance on which resources are essential.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https://www.menti.com/alfryoypm7hg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7B0E5C-FE93-15FA-23B8-ABC58961E6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94483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4736E5-7978-A974-8942-FBC60308AC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BBD7D162-E19D-5829-78B9-9BE6A71E8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297320" y="0"/>
            <a:ext cx="2647852" cy="8286548"/>
          </a:xfrm>
          <a:custGeom>
            <a:avLst/>
            <a:gdLst/>
            <a:ahLst/>
            <a:cxnLst/>
            <a:rect l="l" t="t" r="r" b="b"/>
            <a:pathLst>
              <a:path w="3883659" h="12192000">
                <a:moveTo>
                  <a:pt x="0" y="0"/>
                </a:moveTo>
                <a:lnTo>
                  <a:pt x="3883473" y="0"/>
                </a:lnTo>
                <a:lnTo>
                  <a:pt x="3883473" y="12192000"/>
                </a:lnTo>
                <a:lnTo>
                  <a:pt x="0" y="12192000"/>
                </a:lnTo>
                <a:lnTo>
                  <a:pt x="0" y="0"/>
                </a:lnTo>
                <a:close/>
              </a:path>
            </a:pathLst>
          </a:custGeom>
          <a:solidFill>
            <a:srgbClr val="FFDC00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pic>
        <p:nvPicPr>
          <p:cNvPr id="4" name="object 4">
            <a:extLst>
              <a:ext uri="{FF2B5EF4-FFF2-40B4-BE49-F238E27FC236}">
                <a16:creationId xmlns:a16="http://schemas.microsoft.com/office/drawing/2014/main" id="{8DAD747C-64EF-5B52-088D-0EB66EC931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786326" y="331574"/>
            <a:ext cx="1724065" cy="2017306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52137099-1152-B429-9781-F2EC91D3F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51396"/>
            <a:ext cx="8181546" cy="1353021"/>
          </a:xfrm>
        </p:spPr>
        <p:txBody>
          <a:bodyPr/>
          <a:lstStyle/>
          <a:p>
            <a:r>
              <a:rPr lang="en-US" dirty="0">
                <a:latin typeface="Arial"/>
                <a:cs typeface="Arial"/>
              </a:rPr>
              <a:t>Debrief</a:t>
            </a: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E59241E7-82C2-9024-D724-6F6D54320F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195276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latin typeface="Arial"/>
                <a:cs typeface="Arial"/>
              </a:rPr>
              <a:t>The problem is not the complexity of the topic/discipline; some complexity is unavoidable and represents intrinsic load. </a:t>
            </a:r>
          </a:p>
          <a:p>
            <a:r>
              <a:rPr lang="en-US" dirty="0">
                <a:latin typeface="Arial"/>
                <a:cs typeface="Arial"/>
              </a:rPr>
              <a:t>The issue is that students must expend cognitive resources locating information, interpreting expectations, and deciding where to focus, in other words, extraneous load.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53F214F-585B-BFF7-755F-75F9D15FEC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1716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61BB5D-CAE7-630D-F2C0-85ECE64550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46748BEE-1E1E-F0DA-744D-7DACED39DB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297320" y="0"/>
            <a:ext cx="2647852" cy="8286548"/>
          </a:xfrm>
          <a:custGeom>
            <a:avLst/>
            <a:gdLst/>
            <a:ahLst/>
            <a:cxnLst/>
            <a:rect l="l" t="t" r="r" b="b"/>
            <a:pathLst>
              <a:path w="3883659" h="12192000">
                <a:moveTo>
                  <a:pt x="0" y="0"/>
                </a:moveTo>
                <a:lnTo>
                  <a:pt x="3883473" y="0"/>
                </a:lnTo>
                <a:lnTo>
                  <a:pt x="3883473" y="12192000"/>
                </a:lnTo>
                <a:lnTo>
                  <a:pt x="0" y="12192000"/>
                </a:lnTo>
                <a:lnTo>
                  <a:pt x="0" y="0"/>
                </a:lnTo>
                <a:close/>
              </a:path>
            </a:pathLst>
          </a:custGeom>
          <a:solidFill>
            <a:srgbClr val="FFDC00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pic>
        <p:nvPicPr>
          <p:cNvPr id="4" name="object 4">
            <a:extLst>
              <a:ext uri="{FF2B5EF4-FFF2-40B4-BE49-F238E27FC236}">
                <a16:creationId xmlns:a16="http://schemas.microsoft.com/office/drawing/2014/main" id="{15AB4962-690F-9346-5DE7-F0A9E91A6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786326" y="331574"/>
            <a:ext cx="1724065" cy="2017306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A87FA07B-0AEA-C466-25DF-033FD88967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51396"/>
            <a:ext cx="8181546" cy="1353021"/>
          </a:xfrm>
        </p:spPr>
        <p:txBody>
          <a:bodyPr/>
          <a:lstStyle/>
          <a:p>
            <a:r>
              <a:rPr lang="en-US">
                <a:latin typeface="Arial"/>
                <a:cs typeface="Arial"/>
              </a:rPr>
              <a:t>Design and CLT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5545A073-FFB8-522B-69EF-02C6E9CA399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17483621"/>
              </p:ext>
            </p:extLst>
          </p:nvPr>
        </p:nvGraphicFramePr>
        <p:xfrm>
          <a:off x="838200" y="1825625"/>
          <a:ext cx="8376860" cy="41123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88430">
                  <a:extLst>
                    <a:ext uri="{9D8B030D-6E8A-4147-A177-3AD203B41FA5}">
                      <a16:colId xmlns:a16="http://schemas.microsoft.com/office/drawing/2014/main" val="3028810529"/>
                    </a:ext>
                  </a:extLst>
                </a:gridCol>
                <a:gridCol w="4188430">
                  <a:extLst>
                    <a:ext uri="{9D8B030D-6E8A-4147-A177-3AD203B41FA5}">
                      <a16:colId xmlns:a16="http://schemas.microsoft.com/office/drawing/2014/main" val="1431398858"/>
                    </a:ext>
                  </a:extLst>
                </a:gridCol>
              </a:tblGrid>
              <a:tr h="358588">
                <a:tc>
                  <a:txBody>
                    <a:bodyPr/>
                    <a:lstStyle/>
                    <a:p>
                      <a:pPr marL="0" marR="0" rtl="0" fontAlgn="base">
                        <a:lnSpc>
                          <a:spcPct val="100000"/>
                        </a:lnSpc>
                        <a:buNone/>
                      </a:pPr>
                      <a:r>
                        <a:rPr lang="en-US" sz="2800" b="1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Course Components</a:t>
                      </a:r>
                    </a:p>
                  </a:txBody>
                  <a:tcPr marL="68009" marR="68009" marT="34004" marB="34004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33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rtl="0" fontAlgn="base">
                        <a:lnSpc>
                          <a:spcPct val="100000"/>
                        </a:lnSpc>
                        <a:buNone/>
                      </a:pPr>
                      <a:r>
                        <a:rPr lang="en-US" sz="2800" b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Type of Cognitive Load</a:t>
                      </a:r>
                    </a:p>
                  </a:txBody>
                  <a:tcPr marL="68009" marR="68009" marT="34004" marB="34004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33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63317119"/>
                  </a:ext>
                </a:extLst>
              </a:tr>
              <a:tr h="358588">
                <a:tc>
                  <a:txBody>
                    <a:bodyPr/>
                    <a:lstStyle/>
                    <a:p>
                      <a:pPr marL="0" marR="0" rtl="0" fontAlgn="base">
                        <a:lnSpc>
                          <a:spcPct val="100000"/>
                        </a:lnSpc>
                        <a:buNone/>
                      </a:pPr>
                      <a:r>
                        <a:rPr lang="en-US" sz="28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Complex concepts</a:t>
                      </a:r>
                    </a:p>
                  </a:txBody>
                  <a:tcPr marL="68009" marR="68009" marT="34004" marB="34004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33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rtl="0" fontAlgn="base">
                        <a:lnSpc>
                          <a:spcPct val="100000"/>
                        </a:lnSpc>
                        <a:buNone/>
                      </a:pPr>
                      <a:r>
                        <a:rPr lang="en-US" sz="28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Intrinsic</a:t>
                      </a:r>
                    </a:p>
                  </a:txBody>
                  <a:tcPr marL="68009" marR="68009" marT="34004" marB="34004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33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08991395"/>
                  </a:ext>
                </a:extLst>
              </a:tr>
              <a:tr h="358588">
                <a:tc>
                  <a:txBody>
                    <a:bodyPr/>
                    <a:lstStyle/>
                    <a:p>
                      <a:pPr marL="0" marR="0" rtl="0" fontAlgn="base">
                        <a:lnSpc>
                          <a:spcPct val="100000"/>
                        </a:lnSpc>
                        <a:buNone/>
                      </a:pPr>
                      <a:r>
                        <a:rPr lang="en-US" sz="2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Five different LMS locations for instructions</a:t>
                      </a:r>
                    </a:p>
                  </a:txBody>
                  <a:tcPr marL="68009" marR="68009" marT="34004" marB="34004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rtl="0" fontAlgn="base">
                        <a:lnSpc>
                          <a:spcPct val="100000"/>
                        </a:lnSpc>
                        <a:buNone/>
                      </a:pPr>
                      <a:r>
                        <a:rPr lang="en-US" sz="28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Extraneous</a:t>
                      </a:r>
                    </a:p>
                  </a:txBody>
                  <a:tcPr marL="68009" marR="68009" marT="34004" marB="34004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37664813"/>
                  </a:ext>
                </a:extLst>
              </a:tr>
              <a:tr h="358588">
                <a:tc>
                  <a:txBody>
                    <a:bodyPr/>
                    <a:lstStyle/>
                    <a:p>
                      <a:pPr marL="0" marR="0" rtl="0" fontAlgn="base">
                        <a:lnSpc>
                          <a:spcPct val="100000"/>
                        </a:lnSpc>
                        <a:buNone/>
                      </a:pPr>
                      <a:r>
                        <a:rPr lang="en-US" sz="2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Unguided resource choices</a:t>
                      </a:r>
                    </a:p>
                  </a:txBody>
                  <a:tcPr marL="68009" marR="68009" marT="34004" marB="34004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rtl="0" fontAlgn="base">
                        <a:lnSpc>
                          <a:spcPct val="100000"/>
                        </a:lnSpc>
                        <a:buNone/>
                      </a:pPr>
                      <a:r>
                        <a:rPr lang="en-US" sz="28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Extraneous</a:t>
                      </a:r>
                    </a:p>
                  </a:txBody>
                  <a:tcPr marL="68009" marR="68009" marT="34004" marB="34004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1402148"/>
                  </a:ext>
                </a:extLst>
              </a:tr>
              <a:tr h="358588">
                <a:tc>
                  <a:txBody>
                    <a:bodyPr/>
                    <a:lstStyle/>
                    <a:p>
                      <a:pPr marL="0" marR="0" rtl="0" fontAlgn="base">
                        <a:lnSpc>
                          <a:spcPct val="100000"/>
                        </a:lnSpc>
                        <a:buNone/>
                      </a:pPr>
                      <a:r>
                        <a:rPr lang="en-US" sz="2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Activities to connect concepts</a:t>
                      </a:r>
                    </a:p>
                  </a:txBody>
                  <a:tcPr marL="68009" marR="68009" marT="34004" marB="34004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rtl="0" fontAlgn="base">
                        <a:lnSpc>
                          <a:spcPct val="100000"/>
                        </a:lnSpc>
                        <a:buNone/>
                      </a:pPr>
                      <a:r>
                        <a:rPr lang="en-US" sz="28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Intrinsic</a:t>
                      </a:r>
                    </a:p>
                  </a:txBody>
                  <a:tcPr marL="68009" marR="68009" marT="34004" marB="34004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22395168"/>
                  </a:ext>
                </a:extLst>
              </a:tr>
              <a:tr h="358588">
                <a:tc>
                  <a:txBody>
                    <a:bodyPr/>
                    <a:lstStyle/>
                    <a:p>
                      <a:pPr marL="0" marR="0" fontAlgn="t">
                        <a:buNone/>
                      </a:pPr>
                      <a:endParaRPr lang="en-US" sz="90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68009" marR="68009" marT="34004" marB="34004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fontAlgn="t">
                        <a:buNone/>
                      </a:pPr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68009" marR="68009" marT="34004" marB="34004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414087"/>
                  </a:ext>
                </a:extLst>
              </a:tr>
            </a:tbl>
          </a:graphicData>
        </a:graphic>
      </p:graphicFrame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CFAE8B-B7F9-1412-A539-7A8A8D3ECF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4428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DFFBB0-A9CD-DB76-EE9D-B67B057F5A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FB58DFE7-54B1-0D32-0B1F-F9A8C3B7CE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297320" y="0"/>
            <a:ext cx="2647852" cy="8286548"/>
          </a:xfrm>
          <a:custGeom>
            <a:avLst/>
            <a:gdLst/>
            <a:ahLst/>
            <a:cxnLst/>
            <a:rect l="l" t="t" r="r" b="b"/>
            <a:pathLst>
              <a:path w="3883659" h="12192000">
                <a:moveTo>
                  <a:pt x="0" y="0"/>
                </a:moveTo>
                <a:lnTo>
                  <a:pt x="3883473" y="0"/>
                </a:lnTo>
                <a:lnTo>
                  <a:pt x="3883473" y="12192000"/>
                </a:lnTo>
                <a:lnTo>
                  <a:pt x="0" y="12192000"/>
                </a:lnTo>
                <a:lnTo>
                  <a:pt x="0" y="0"/>
                </a:lnTo>
                <a:close/>
              </a:path>
            </a:pathLst>
          </a:custGeom>
          <a:solidFill>
            <a:srgbClr val="FFDC00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pic>
        <p:nvPicPr>
          <p:cNvPr id="4" name="object 4">
            <a:extLst>
              <a:ext uri="{FF2B5EF4-FFF2-40B4-BE49-F238E27FC236}">
                <a16:creationId xmlns:a16="http://schemas.microsoft.com/office/drawing/2014/main" id="{EFC9FC99-1C2D-339F-4580-9FD6A417BE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786326" y="331574"/>
            <a:ext cx="1724065" cy="2017306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87799491-41BB-931C-F98F-7EA50AAE70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51396"/>
            <a:ext cx="8181546" cy="1353021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UDL and CLT Working Together</a:t>
            </a: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4DA58E21-A2EE-14A6-1032-BD48A757A0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6828" y="1524922"/>
            <a:ext cx="9386270" cy="5056631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The scenario illustrates how sometimes interpreting UDL as simply  providing more options can be detrimental, as CLT reminds us that options alone are not inherently inclusive. </a:t>
            </a:r>
          </a:p>
          <a:p>
            <a:pPr>
              <a:lnSpc>
                <a:spcPct val="120000"/>
              </a:lnSpc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Inclusive design requires structured flexibility—choices that are 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organised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signposted, and aligned with learning goals.</a:t>
            </a:r>
          </a:p>
          <a:p>
            <a:pPr lvl="1">
              <a:lnSpc>
                <a:spcPct val="12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Clarify goals and expectations</a:t>
            </a:r>
          </a:p>
          <a:p>
            <a:pPr lvl="1">
              <a:lnSpc>
                <a:spcPct val="12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Guide information processing</a:t>
            </a:r>
          </a:p>
          <a:p>
            <a:pPr lvl="1">
              <a:lnSpc>
                <a:spcPct val="12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Support executive functioning</a:t>
            </a:r>
          </a:p>
          <a:p>
            <a:pPr lvl="1">
              <a:lnSpc>
                <a:spcPct val="12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Provide options with structure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FAFA350-3F67-9B34-937E-AD66E100D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43833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12CB01-6CBE-CB0C-0886-D8670746C9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B3E18946-4AE2-3789-4A5C-49DD8F098B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297320" y="0"/>
            <a:ext cx="2647852" cy="8286548"/>
          </a:xfrm>
          <a:custGeom>
            <a:avLst/>
            <a:gdLst/>
            <a:ahLst/>
            <a:cxnLst/>
            <a:rect l="l" t="t" r="r" b="b"/>
            <a:pathLst>
              <a:path w="3883659" h="12192000">
                <a:moveTo>
                  <a:pt x="0" y="0"/>
                </a:moveTo>
                <a:lnTo>
                  <a:pt x="3883473" y="0"/>
                </a:lnTo>
                <a:lnTo>
                  <a:pt x="3883473" y="12192000"/>
                </a:lnTo>
                <a:lnTo>
                  <a:pt x="0" y="12192000"/>
                </a:lnTo>
                <a:lnTo>
                  <a:pt x="0" y="0"/>
                </a:lnTo>
                <a:close/>
              </a:path>
            </a:pathLst>
          </a:custGeom>
          <a:solidFill>
            <a:srgbClr val="FFDC00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pic>
        <p:nvPicPr>
          <p:cNvPr id="4" name="object 4">
            <a:extLst>
              <a:ext uri="{FF2B5EF4-FFF2-40B4-BE49-F238E27FC236}">
                <a16:creationId xmlns:a16="http://schemas.microsoft.com/office/drawing/2014/main" id="{84136838-3E67-72CE-FDA2-24543B31FE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786326" y="331574"/>
            <a:ext cx="1724065" cy="2017306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76F8E4FA-5F29-FEED-F799-67038FF52F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51396"/>
            <a:ext cx="8181546" cy="1353021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Conclusion</a:t>
            </a: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AF198955-0EA0-14ED-DF01-A3EF9A5BB1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856" y="1697288"/>
            <a:ext cx="8884620" cy="4755929"/>
          </a:xfrm>
        </p:spPr>
        <p:txBody>
          <a:bodyPr vert="horz" lIns="91440" tIns="45720" rIns="91440" bIns="45720" rtlCol="0" anchor="t">
            <a:normAutofit fontScale="40000" lnSpcReduction="20000"/>
          </a:bodyPr>
          <a:lstStyle/>
          <a:p>
            <a:pPr>
              <a:lnSpc>
                <a:spcPct val="120000"/>
              </a:lnSpc>
            </a:pPr>
            <a:r>
              <a:rPr lang="en-US" sz="7000" dirty="0">
                <a:latin typeface="Arial" panose="020B0604020202020204" pitchFamily="34" charset="0"/>
                <a:cs typeface="Arial" panose="020B0604020202020204" pitchFamily="34" charset="0"/>
              </a:rPr>
              <a:t>Inclusive design is about providing the right options, at the right time, with the right level of cognitive support.</a:t>
            </a:r>
          </a:p>
          <a:p>
            <a:pPr>
              <a:lnSpc>
                <a:spcPct val="120000"/>
              </a:lnSpc>
            </a:pPr>
            <a:r>
              <a:rPr lang="en-US" sz="7000" dirty="0">
                <a:latin typeface="Arial" panose="020B0604020202020204" pitchFamily="34" charset="0"/>
                <a:cs typeface="Arial" panose="020B0604020202020204" pitchFamily="34" charset="0"/>
              </a:rPr>
              <a:t>UDL helps us ask: How can students access and engage with learning?</a:t>
            </a:r>
          </a:p>
          <a:p>
            <a:pPr>
              <a:lnSpc>
                <a:spcPct val="120000"/>
              </a:lnSpc>
            </a:pPr>
            <a:r>
              <a:rPr lang="en-US" sz="7000" dirty="0">
                <a:latin typeface="Arial" panose="020B0604020202020204" pitchFamily="34" charset="0"/>
                <a:cs typeface="Arial" panose="020B0604020202020204" pitchFamily="34" charset="0"/>
              </a:rPr>
              <a:t>CLT helps us ask: What cognitive demands are we placing on learners as they do so?</a:t>
            </a:r>
          </a:p>
          <a:p>
            <a:pPr>
              <a:lnSpc>
                <a:spcPct val="120000"/>
              </a:lnSpc>
            </a:pPr>
            <a:r>
              <a:rPr lang="en-US" sz="7000" dirty="0">
                <a:latin typeface="Arial" panose="020B0604020202020204" pitchFamily="34" charset="0"/>
                <a:cs typeface="Arial" panose="020B0604020202020204" pitchFamily="34" charset="0"/>
              </a:rPr>
              <a:t>Together, they support educators in designing learning environments that are both inclusive and intellectually rigorous.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63C7B6C-07DA-BF0C-B6F0-1821B2D0B9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7372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D72CFA-4657-F7A1-3842-D1788956BD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098A8B04-3D07-AE5B-4898-C35032117C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297320" y="0"/>
            <a:ext cx="2647852" cy="8286548"/>
          </a:xfrm>
          <a:custGeom>
            <a:avLst/>
            <a:gdLst/>
            <a:ahLst/>
            <a:cxnLst/>
            <a:rect l="l" t="t" r="r" b="b"/>
            <a:pathLst>
              <a:path w="3883659" h="12192000">
                <a:moveTo>
                  <a:pt x="0" y="0"/>
                </a:moveTo>
                <a:lnTo>
                  <a:pt x="3883473" y="0"/>
                </a:lnTo>
                <a:lnTo>
                  <a:pt x="3883473" y="12192000"/>
                </a:lnTo>
                <a:lnTo>
                  <a:pt x="0" y="12192000"/>
                </a:lnTo>
                <a:lnTo>
                  <a:pt x="0" y="0"/>
                </a:lnTo>
                <a:close/>
              </a:path>
            </a:pathLst>
          </a:custGeom>
          <a:solidFill>
            <a:srgbClr val="FFDC00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pic>
        <p:nvPicPr>
          <p:cNvPr id="4" name="object 4">
            <a:extLst>
              <a:ext uri="{FF2B5EF4-FFF2-40B4-BE49-F238E27FC236}">
                <a16:creationId xmlns:a16="http://schemas.microsoft.com/office/drawing/2014/main" id="{77716034-B601-0CD5-B76D-B89A66D9BB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786326" y="331574"/>
            <a:ext cx="1724065" cy="2017306"/>
          </a:xfrm>
          <a:prstGeom prst="rect">
            <a:avLst/>
          </a:prstGeom>
        </p:spPr>
      </p:pic>
      <p:sp>
        <p:nvSpPr>
          <p:cNvPr id="7" name="object 7">
            <a:extLst>
              <a:ext uri="{FF2B5EF4-FFF2-40B4-BE49-F238E27FC236}">
                <a16:creationId xmlns:a16="http://schemas.microsoft.com/office/drawing/2014/main" id="{D0291F1E-FE3A-430C-72B8-291F62491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246828" y="4571972"/>
            <a:ext cx="5277686" cy="761106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endParaRPr lang="en-AU" sz="2400" b="1" spc="-4">
              <a:latin typeface="Calibri"/>
              <a:cs typeface="Calibri"/>
            </a:endParaRPr>
          </a:p>
          <a:p>
            <a:pPr marL="9525">
              <a:spcBef>
                <a:spcPts val="75"/>
              </a:spcBef>
            </a:pPr>
            <a:endParaRPr sz="2400">
              <a:latin typeface="Calibri"/>
              <a:cs typeface="Calibri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CB9A0C4E-FCD5-73F1-3F39-E363C7BB22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51396"/>
            <a:ext cx="8181546" cy="1012183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Final Challenge</a:t>
            </a:r>
            <a:endParaRPr lang="en-US" dirty="0"/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8D0CADD2-737D-2D32-5194-6AB3DCEE11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195276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spcAft>
                <a:spcPts val="36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What is one aspect of your teaching that you could redesign next semester to reduce extraneous cognitive load while maintaining accessibility and academic challenge?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**CLT and UDL do not need to be considered as separate frameworks—they are mutually reinforcing approaches to helping all students learn.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0F3A85-37DC-F827-77F1-46A9F90108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2753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D567D6-5A84-8563-F6DE-2B9AB3D614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6F74FF44-0DA5-1579-AA02-D8ACF8B0E7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297320" y="0"/>
            <a:ext cx="2647852" cy="8286548"/>
          </a:xfrm>
          <a:custGeom>
            <a:avLst/>
            <a:gdLst/>
            <a:ahLst/>
            <a:cxnLst/>
            <a:rect l="l" t="t" r="r" b="b"/>
            <a:pathLst>
              <a:path w="3883659" h="12192000">
                <a:moveTo>
                  <a:pt x="0" y="0"/>
                </a:moveTo>
                <a:lnTo>
                  <a:pt x="3883473" y="0"/>
                </a:lnTo>
                <a:lnTo>
                  <a:pt x="3883473" y="12192000"/>
                </a:lnTo>
                <a:lnTo>
                  <a:pt x="0" y="12192000"/>
                </a:lnTo>
                <a:lnTo>
                  <a:pt x="0" y="0"/>
                </a:lnTo>
                <a:close/>
              </a:path>
            </a:pathLst>
          </a:custGeom>
          <a:solidFill>
            <a:srgbClr val="FFDC00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pic>
        <p:nvPicPr>
          <p:cNvPr id="4" name="object 4">
            <a:extLst>
              <a:ext uri="{FF2B5EF4-FFF2-40B4-BE49-F238E27FC236}">
                <a16:creationId xmlns:a16="http://schemas.microsoft.com/office/drawing/2014/main" id="{FBCBC0FD-C780-EE06-00BF-F48DF24E60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786326" y="331574"/>
            <a:ext cx="1724065" cy="2017306"/>
          </a:xfrm>
          <a:prstGeom prst="rect">
            <a:avLst/>
          </a:prstGeom>
        </p:spPr>
      </p:pic>
      <p:sp>
        <p:nvSpPr>
          <p:cNvPr id="7" name="object 7">
            <a:extLst>
              <a:ext uri="{FF2B5EF4-FFF2-40B4-BE49-F238E27FC236}">
                <a16:creationId xmlns:a16="http://schemas.microsoft.com/office/drawing/2014/main" id="{100FDF7E-87FC-CC8E-8D4D-1B315376CE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246828" y="4571972"/>
            <a:ext cx="5277686" cy="761106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endParaRPr lang="en-AU" sz="2400" b="1" spc="-4">
              <a:latin typeface="Calibri"/>
              <a:cs typeface="Calibri"/>
            </a:endParaRPr>
          </a:p>
          <a:p>
            <a:pPr marL="9525">
              <a:spcBef>
                <a:spcPts val="75"/>
              </a:spcBef>
            </a:pPr>
            <a:endParaRPr sz="2400">
              <a:latin typeface="Calibri"/>
              <a:cs typeface="Calibri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7E549800-9E47-1B7D-BF3E-5A8807658D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51396"/>
            <a:ext cx="8181546" cy="1353021"/>
          </a:xfrm>
        </p:spPr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99C5B07A-5F0D-76FB-265D-61CC213DE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195276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en-US"/>
          </a:p>
        </p:txBody>
      </p:sp>
      <p:pic>
        <p:nvPicPr>
          <p:cNvPr id="6" name="Picture 5" descr="A group of colorful square speeAch bubbles with white letters, Q &amp; A to introduce the Question and Answer part of the presentation.">
            <a:extLst>
              <a:ext uri="{FF2B5EF4-FFF2-40B4-BE49-F238E27FC236}">
                <a16:creationId xmlns:a16="http://schemas.microsoft.com/office/drawing/2014/main" id="{FE0527B2-1564-7843-273C-EB176CD9D2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668895"/>
            <a:ext cx="4748097" cy="3355797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375F5B-6C43-4162-EC33-701C1A1D09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92313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B95439-CDEB-4296-625D-3EA408D711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F41E157C-9F5C-6E61-5064-0ED65A60C8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297320" y="0"/>
            <a:ext cx="2647852" cy="8286548"/>
          </a:xfrm>
          <a:custGeom>
            <a:avLst/>
            <a:gdLst/>
            <a:ahLst/>
            <a:cxnLst/>
            <a:rect l="l" t="t" r="r" b="b"/>
            <a:pathLst>
              <a:path w="3883659" h="12192000">
                <a:moveTo>
                  <a:pt x="0" y="0"/>
                </a:moveTo>
                <a:lnTo>
                  <a:pt x="3883473" y="0"/>
                </a:lnTo>
                <a:lnTo>
                  <a:pt x="3883473" y="12192000"/>
                </a:lnTo>
                <a:lnTo>
                  <a:pt x="0" y="12192000"/>
                </a:lnTo>
                <a:lnTo>
                  <a:pt x="0" y="0"/>
                </a:lnTo>
                <a:close/>
              </a:path>
            </a:pathLst>
          </a:custGeom>
          <a:solidFill>
            <a:srgbClr val="FFDC00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pic>
        <p:nvPicPr>
          <p:cNvPr id="4" name="object 4">
            <a:extLst>
              <a:ext uri="{FF2B5EF4-FFF2-40B4-BE49-F238E27FC236}">
                <a16:creationId xmlns:a16="http://schemas.microsoft.com/office/drawing/2014/main" id="{73417BF2-8BAB-47DA-B8B7-DD50AC8329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786326" y="331574"/>
            <a:ext cx="1724065" cy="2017306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B50D7217-F5CA-0995-BCBD-B2752FE194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51396"/>
            <a:ext cx="8181546" cy="1353021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Thank you!</a:t>
            </a: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BD571F12-55DB-CB36-AB71-82B12F4AFE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195276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Terry Cumming</a:t>
            </a:r>
          </a:p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t.cumming@unsw.edu.au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4800"/>
              </a:spcBef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Ellen Lee</a:t>
            </a:r>
          </a:p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heemin.lee@unsw.edu.au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23AAD19-02F1-36C9-6269-392C5A5A67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9124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42681ae-e6e2-4ee6-90fd-f2c0d11c7b09" xsi:nil="true"/>
    <lcf76f155ced4ddcb4097134ff3c332f xmlns="43435717-49c9-4489-9470-c7c98d62699d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95E3D60D9E6E04A88E6C46A8F8E80F5" ma:contentTypeVersion="16" ma:contentTypeDescription="Create a new document." ma:contentTypeScope="" ma:versionID="f5aed76395544bcc02cc0faeb05a01bc">
  <xsd:schema xmlns:xsd="http://www.w3.org/2001/XMLSchema" xmlns:xs="http://www.w3.org/2001/XMLSchema" xmlns:p="http://schemas.microsoft.com/office/2006/metadata/properties" xmlns:ns2="43435717-49c9-4489-9470-c7c98d62699d" xmlns:ns3="242681ae-e6e2-4ee6-90fd-f2c0d11c7b09" targetNamespace="http://schemas.microsoft.com/office/2006/metadata/properties" ma:root="true" ma:fieldsID="48b7b69460e2f77a1f5861a96316e079" ns2:_="" ns3:_="">
    <xsd:import namespace="43435717-49c9-4489-9470-c7c98d62699d"/>
    <xsd:import namespace="242681ae-e6e2-4ee6-90fd-f2c0d11c7b0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LengthInSeconds" minOccurs="0"/>
                <xsd:element ref="ns2:MediaServiceSearchPropertie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435717-49c9-4489-9470-c7c98d62699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3be76f96-e7f0-4e7c-b4d8-bf0f4c547e1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42681ae-e6e2-4ee6-90fd-f2c0d11c7b09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bd00c8ac-6135-4edf-90aa-1e6137a64d6d}" ma:internalName="TaxCatchAll" ma:showField="CatchAllData" ma:web="242681ae-e6e2-4ee6-90fd-f2c0d11c7b0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A5F39D2-17CB-4C1B-BDCC-031AEEC0A45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6F73E1A-4A7A-47CB-BC8A-8D22CFA59D2C}">
  <ds:schemaRefs>
    <ds:schemaRef ds:uri="http://purl.org/dc/terms/"/>
    <ds:schemaRef ds:uri="http://schemas.microsoft.com/office/infopath/2007/PartnerControls"/>
    <ds:schemaRef ds:uri="242681ae-e6e2-4ee6-90fd-f2c0d11c7b09"/>
    <ds:schemaRef ds:uri="43435717-49c9-4489-9470-c7c98d62699d"/>
    <ds:schemaRef ds:uri="http://schemas.microsoft.com/office/2006/metadata/properties"/>
    <ds:schemaRef ds:uri="http://www.w3.org/XML/1998/namespace"/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C93450FC-53F9-4CCE-BFCD-96A9489F668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3435717-49c9-4489-9470-c7c98d62699d"/>
    <ds:schemaRef ds:uri="242681ae-e6e2-4ee6-90fd-f2c0d11c7b0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957</TotalTime>
  <Words>971</Words>
  <Application>Microsoft Office PowerPoint</Application>
  <PresentationFormat>Widescreen</PresentationFormat>
  <Paragraphs>147</Paragraphs>
  <Slides>22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Aptos</vt:lpstr>
      <vt:lpstr>Aptos Display</vt:lpstr>
      <vt:lpstr>Arial</vt:lpstr>
      <vt:lpstr>Arial,Sans-Serif</vt:lpstr>
      <vt:lpstr>Calibri</vt:lpstr>
      <vt:lpstr>Segoe UI</vt:lpstr>
      <vt:lpstr>office theme</vt:lpstr>
      <vt:lpstr>Cognitive Load Theory as a Design Lens for Innovative UDL in Higher Education </vt:lpstr>
      <vt:lpstr>Learning Goals</vt:lpstr>
      <vt:lpstr>The Evolution of Universal Design for Learning</vt:lpstr>
      <vt:lpstr>Cognitive Load Theory (Sweller, 1988)</vt:lpstr>
      <vt:lpstr>Types of Cognitive Load</vt:lpstr>
      <vt:lpstr>Lack of Alignment between UDL and CLT</vt:lpstr>
      <vt:lpstr>Different Assumptions About Learning</vt:lpstr>
      <vt:lpstr>UDL 3.0 is Better Aligned to CLT</vt:lpstr>
      <vt:lpstr>How CLT Can Inform UDL</vt:lpstr>
      <vt:lpstr>Combining UDL and CLT</vt:lpstr>
      <vt:lpstr>One Problem Remains…</vt:lpstr>
      <vt:lpstr>Cognitive Load Effects </vt:lpstr>
      <vt:lpstr>Cognitively Inclusive Learning Design</vt:lpstr>
      <vt:lpstr>Access to Accessible Cognition  </vt:lpstr>
      <vt:lpstr>Activity</vt:lpstr>
      <vt:lpstr>Debrief</vt:lpstr>
      <vt:lpstr>Design and CLT</vt:lpstr>
      <vt:lpstr>UDL and CLT Working Together</vt:lpstr>
      <vt:lpstr>Conclusion</vt:lpstr>
      <vt:lpstr>Final Challenge</vt:lpstr>
      <vt:lpstr>Questions?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Kylie Geard</cp:lastModifiedBy>
  <cp:revision>4</cp:revision>
  <dcterms:created xsi:type="dcterms:W3CDTF">2026-06-08T13:10:26Z</dcterms:created>
  <dcterms:modified xsi:type="dcterms:W3CDTF">2026-07-11T16:26:19Z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0x010100595E3D60D9E6E04A88E6C46A8F8E80F5</vt:lpwstr>
  </property>
  <property fmtid="{D5CDD505-2E9C-101B-9397-08002B2CF9AE}" pid="3" name="MediaServiceImageTags">
    <vt:lpwstr/>
  </property>
</Properties>
</file>