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25"/>
  </p:notesMasterIdLst>
  <p:sldIdLst>
    <p:sldId id="273" r:id="rId5"/>
    <p:sldId id="352" r:id="rId6"/>
    <p:sldId id="353" r:id="rId7"/>
    <p:sldId id="359" r:id="rId8"/>
    <p:sldId id="322" r:id="rId9"/>
    <p:sldId id="323" r:id="rId10"/>
    <p:sldId id="324" r:id="rId11"/>
    <p:sldId id="325" r:id="rId12"/>
    <p:sldId id="354" r:id="rId13"/>
    <p:sldId id="355" r:id="rId14"/>
    <p:sldId id="360" r:id="rId15"/>
    <p:sldId id="331" r:id="rId16"/>
    <p:sldId id="332" r:id="rId17"/>
    <p:sldId id="356" r:id="rId18"/>
    <p:sldId id="357" r:id="rId19"/>
    <p:sldId id="339" r:id="rId20"/>
    <p:sldId id="362" r:id="rId21"/>
    <p:sldId id="358" r:id="rId22"/>
    <p:sldId id="348" r:id="rId23"/>
    <p:sldId id="361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2F4"/>
    <a:srgbClr val="007D8C"/>
    <a:srgbClr val="FFFFFF"/>
    <a:srgbClr val="800020"/>
    <a:srgbClr val="B5500F"/>
    <a:srgbClr val="152535"/>
    <a:srgbClr val="C2D5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E4D931-1A74-4306-8817-36B9596D151B}" v="106" dt="2026-07-09T14:06:38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9" autoAdjust="0"/>
    <p:restoredTop sz="93423" autoAdjust="0"/>
  </p:normalViewPr>
  <p:slideViewPr>
    <p:cSldViewPr snapToGrid="0">
      <p:cViewPr varScale="1">
        <p:scale>
          <a:sx n="110" d="100"/>
          <a:sy n="110" d="100"/>
        </p:scale>
        <p:origin x="10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18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6184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1132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47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967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06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5836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81662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E8647-E02C-9EF7-5EB8-04ABB802B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0AF79-F71A-0B02-C0B1-40C268BF4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5179EC-CDF2-D908-F260-572F29AA0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380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22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E04C7-0493-1DC3-7483-782E218A0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D9C19-6BFF-AFED-E0B4-6A5112689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F7D9D-5780-5936-FA92-646AFB165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2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CA81-C74A-EB76-F874-83F5F0C8C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000" y="841772"/>
            <a:ext cx="8334000" cy="1790700"/>
          </a:xfrm>
          <a:noFill/>
        </p:spPr>
        <p:txBody>
          <a:bodyPr anchor="b"/>
          <a:lstStyle>
            <a:lvl1pPr algn="l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139B03-F31B-761B-C526-1ADF6CFEB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000" y="2701528"/>
            <a:ext cx="8334000" cy="124182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AA18AB-BCB6-4418-5CE8-E2FE704ACE25}"/>
              </a:ext>
            </a:extLst>
          </p:cNvPr>
          <p:cNvSpPr/>
          <p:nvPr userDrawn="1"/>
        </p:nvSpPr>
        <p:spPr>
          <a:xfrm>
            <a:off x="0" y="0"/>
            <a:ext cx="96908" cy="51435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880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CA81-C74A-EB76-F874-83F5F0C8C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000" y="1005689"/>
            <a:ext cx="8334000" cy="3132122"/>
          </a:xfrm>
          <a:noFill/>
        </p:spPr>
        <p:txBody>
          <a:bodyPr anchor="ctr"/>
          <a:lstStyle>
            <a:lvl1pPr algn="l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AA18AB-BCB6-4418-5CE8-E2FE704ACE25}"/>
              </a:ext>
            </a:extLst>
          </p:cNvPr>
          <p:cNvSpPr/>
          <p:nvPr userDrawn="1"/>
        </p:nvSpPr>
        <p:spPr>
          <a:xfrm>
            <a:off x="0" y="0"/>
            <a:ext cx="96908" cy="51435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910689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0205-2E5D-81E5-6C75-3F2BD47D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9ADFC-2D03-C47E-B775-8BAE04CEB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A74C15-1EB9-C591-DAC7-88E691D3A4FA}"/>
              </a:ext>
            </a:extLst>
          </p:cNvPr>
          <p:cNvSpPr/>
          <p:nvPr userDrawn="1"/>
        </p:nvSpPr>
        <p:spPr>
          <a:xfrm>
            <a:off x="1555" y="0"/>
            <a:ext cx="96908" cy="5143500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9864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50A0A9-7893-02DB-07B8-F9E8C3FC578E}"/>
              </a:ext>
            </a:extLst>
          </p:cNvPr>
          <p:cNvSpPr/>
          <p:nvPr userDrawn="1"/>
        </p:nvSpPr>
        <p:spPr>
          <a:xfrm>
            <a:off x="0" y="0"/>
            <a:ext cx="9144000" cy="977154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9A0205-2E5D-81E5-6C75-3F2BD47DF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57215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9ADFC-2D03-C47E-B775-8BAE04CE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6179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A74C15-1EB9-C591-DAC7-88E691D3A4FA}"/>
              </a:ext>
            </a:extLst>
          </p:cNvPr>
          <p:cNvSpPr/>
          <p:nvPr userDrawn="1"/>
        </p:nvSpPr>
        <p:spPr>
          <a:xfrm>
            <a:off x="0" y="0"/>
            <a:ext cx="96908" cy="977153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0076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50A0A9-7893-02DB-07B8-F9E8C3FC578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9A0205-2E5D-81E5-6C75-3F2BD47DF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572153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9ADFC-2D03-C47E-B775-8BAE04CE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6179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658E53-8D4D-1303-C9B6-28F0DF7E642D}"/>
              </a:ext>
            </a:extLst>
          </p:cNvPr>
          <p:cNvSpPr/>
          <p:nvPr userDrawn="1"/>
        </p:nvSpPr>
        <p:spPr>
          <a:xfrm>
            <a:off x="1555" y="0"/>
            <a:ext cx="96908" cy="51435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6637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solidFill>
          <a:srgbClr val="E6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0205-2E5D-81E5-6C75-3F2BD47DF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572153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9ADFC-2D03-C47E-B775-8BAE04CE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6179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7F97B-B898-CC9F-80F2-BB08D8A780D1}"/>
              </a:ext>
            </a:extLst>
          </p:cNvPr>
          <p:cNvSpPr/>
          <p:nvPr userDrawn="1"/>
        </p:nvSpPr>
        <p:spPr>
          <a:xfrm rot="5400000">
            <a:off x="4523546" y="-4523546"/>
            <a:ext cx="96908" cy="9144000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76717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solidFill>
          <a:srgbClr val="E6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0205-2E5D-81E5-6C75-3F2BD47D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9ADFC-2D03-C47E-B775-8BAE04CEB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A74C15-1EB9-C591-DAC7-88E691D3A4FA}"/>
              </a:ext>
            </a:extLst>
          </p:cNvPr>
          <p:cNvSpPr/>
          <p:nvPr userDrawn="1"/>
        </p:nvSpPr>
        <p:spPr>
          <a:xfrm rot="5400000">
            <a:off x="4523546" y="-4523546"/>
            <a:ext cx="96908" cy="9144000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99248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0205-2E5D-81E5-6C75-3F2BD47D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9ADFC-2D03-C47E-B775-8BAE04CEB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A74C15-1EB9-C591-DAC7-88E691D3A4FA}"/>
              </a:ext>
            </a:extLst>
          </p:cNvPr>
          <p:cNvSpPr/>
          <p:nvPr userDrawn="1"/>
        </p:nvSpPr>
        <p:spPr>
          <a:xfrm>
            <a:off x="1555" y="0"/>
            <a:ext cx="96908" cy="51435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66049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E6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8737C-1D3D-69D1-2EC8-9297FC94B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21FC1-AE61-D964-1295-21C382A0B66C}"/>
              </a:ext>
            </a:extLst>
          </p:cNvPr>
          <p:cNvSpPr/>
          <p:nvPr userDrawn="1"/>
        </p:nvSpPr>
        <p:spPr>
          <a:xfrm>
            <a:off x="405000" y="1369219"/>
            <a:ext cx="3964499" cy="1482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D2291-DE7A-E399-E6A3-584825E414F8}"/>
              </a:ext>
            </a:extLst>
          </p:cNvPr>
          <p:cNvSpPr/>
          <p:nvPr userDrawn="1"/>
        </p:nvSpPr>
        <p:spPr>
          <a:xfrm>
            <a:off x="405000" y="3256358"/>
            <a:ext cx="3964499" cy="1482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F6BF2C-5381-1275-D7B8-C3E8A0322F4D}"/>
              </a:ext>
            </a:extLst>
          </p:cNvPr>
          <p:cNvSpPr/>
          <p:nvPr userDrawn="1"/>
        </p:nvSpPr>
        <p:spPr>
          <a:xfrm>
            <a:off x="4774499" y="1369218"/>
            <a:ext cx="3964502" cy="1482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808276-DDB9-F008-CCFE-83603E529CAB}"/>
              </a:ext>
            </a:extLst>
          </p:cNvPr>
          <p:cNvSpPr/>
          <p:nvPr userDrawn="1"/>
        </p:nvSpPr>
        <p:spPr>
          <a:xfrm>
            <a:off x="4774500" y="3256359"/>
            <a:ext cx="3964499" cy="1482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824B04-5991-E107-FEF3-FC2BF14AAEF9}"/>
              </a:ext>
            </a:extLst>
          </p:cNvPr>
          <p:cNvSpPr/>
          <p:nvPr userDrawn="1"/>
        </p:nvSpPr>
        <p:spPr>
          <a:xfrm>
            <a:off x="404999" y="1369218"/>
            <a:ext cx="96908" cy="1482141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7FC26D-DF1C-EA8C-EA80-3E1EB1161868}"/>
              </a:ext>
            </a:extLst>
          </p:cNvPr>
          <p:cNvSpPr/>
          <p:nvPr userDrawn="1"/>
        </p:nvSpPr>
        <p:spPr>
          <a:xfrm>
            <a:off x="404999" y="3256358"/>
            <a:ext cx="96908" cy="1482141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B810DB-64E4-667D-739D-A891553115D2}"/>
              </a:ext>
            </a:extLst>
          </p:cNvPr>
          <p:cNvSpPr/>
          <p:nvPr userDrawn="1"/>
        </p:nvSpPr>
        <p:spPr>
          <a:xfrm>
            <a:off x="4774499" y="1369216"/>
            <a:ext cx="96908" cy="1482141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C667C2-3FD1-3E57-852A-D45F37BB3F38}"/>
              </a:ext>
            </a:extLst>
          </p:cNvPr>
          <p:cNvSpPr/>
          <p:nvPr userDrawn="1"/>
        </p:nvSpPr>
        <p:spPr>
          <a:xfrm>
            <a:off x="4774499" y="3256358"/>
            <a:ext cx="96908" cy="1482141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C709F9B-CF88-A213-C34B-6E9A076C50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953" y="1572699"/>
            <a:ext cx="3490784" cy="1076158"/>
          </a:xfrm>
        </p:spPr>
        <p:txBody>
          <a:bodyPr anchor="ctr"/>
          <a:lstStyle>
            <a:lvl1pPr algn="l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CFA91D3E-E971-FA2D-DF60-36C1F326B0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59812" y="1572699"/>
            <a:ext cx="3490784" cy="1076158"/>
          </a:xfrm>
        </p:spPr>
        <p:txBody>
          <a:bodyPr anchor="ctr"/>
          <a:lstStyle>
            <a:lvl1pPr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71A0077C-AF2E-E8CB-71DE-193CA4E33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5953" y="3459349"/>
            <a:ext cx="3490784" cy="1076158"/>
          </a:xfrm>
        </p:spPr>
        <p:txBody>
          <a:bodyPr anchor="ctr"/>
          <a:lstStyle>
            <a:lvl1pPr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C0D67168-B3F5-7759-2111-6084501F5E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59810" y="3459348"/>
            <a:ext cx="3490784" cy="1076158"/>
          </a:xfrm>
        </p:spPr>
        <p:txBody>
          <a:bodyPr anchor="ctr"/>
          <a:lstStyle>
            <a:lvl1pPr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2F18DC-0FF6-6334-8E42-654BD95D7500}"/>
              </a:ext>
            </a:extLst>
          </p:cNvPr>
          <p:cNvSpPr/>
          <p:nvPr userDrawn="1"/>
        </p:nvSpPr>
        <p:spPr>
          <a:xfrm rot="5400000">
            <a:off x="4523545" y="-4523547"/>
            <a:ext cx="96908" cy="9144002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6096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20BC-D14E-107A-3D70-158D0215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ED9B-F928-0F2F-9322-34F74C567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369219"/>
            <a:ext cx="4109850" cy="3398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A26E-296A-9722-D21E-B7E38244E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4109850" cy="33980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E1392-8385-42F8-AB0B-B2208B9C7BE6}"/>
              </a:ext>
            </a:extLst>
          </p:cNvPr>
          <p:cNvSpPr/>
          <p:nvPr userDrawn="1"/>
        </p:nvSpPr>
        <p:spPr>
          <a:xfrm rot="5400000">
            <a:off x="2464200" y="-764883"/>
            <a:ext cx="48600" cy="41670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35460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20BC-D14E-107A-3D70-158D0215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ED9B-F928-0F2F-9322-34F74C567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369219"/>
            <a:ext cx="4109850" cy="3398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A26E-296A-9722-D21E-B7E38244E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4109850" cy="33980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1E1392-8385-42F8-AB0B-B2208B9C7BE6}"/>
              </a:ext>
            </a:extLst>
          </p:cNvPr>
          <p:cNvSpPr/>
          <p:nvPr userDrawn="1"/>
        </p:nvSpPr>
        <p:spPr>
          <a:xfrm rot="5400000">
            <a:off x="2464200" y="-764883"/>
            <a:ext cx="48600" cy="41670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78326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Two Content">
    <p:bg>
      <p:bgPr>
        <a:solidFill>
          <a:srgbClr val="E6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20BC-D14E-107A-3D70-158D0215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ED9B-F928-0F2F-9322-34F74C567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369219"/>
            <a:ext cx="4109850" cy="3398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A26E-296A-9722-D21E-B7E38244E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4109850" cy="33980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FCCF8C-01B5-758F-39AD-BB5A4E6EBB34}"/>
              </a:ext>
            </a:extLst>
          </p:cNvPr>
          <p:cNvSpPr/>
          <p:nvPr userDrawn="1"/>
        </p:nvSpPr>
        <p:spPr>
          <a:xfrm rot="5400000">
            <a:off x="4523546" y="-4523546"/>
            <a:ext cx="96908" cy="9144000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27321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20BC-D14E-107A-3D70-158D0215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4109850" cy="863016"/>
          </a:xfrm>
        </p:spPr>
        <p:txBody>
          <a:bodyPr anchor="ctr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ED9B-F928-0F2F-9322-34F74C567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369219"/>
            <a:ext cx="4109850" cy="3398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A26E-296A-9722-D21E-B7E38244E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405000"/>
            <a:ext cx="4109850" cy="43622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B6A187-4A09-0CB0-AE88-4BB680109F7E}"/>
              </a:ext>
            </a:extLst>
          </p:cNvPr>
          <p:cNvSpPr/>
          <p:nvPr userDrawn="1"/>
        </p:nvSpPr>
        <p:spPr>
          <a:xfrm rot="5400000">
            <a:off x="2464200" y="-764883"/>
            <a:ext cx="48600" cy="41670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52316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20BC-D14E-107A-3D70-158D0215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4109850" cy="863016"/>
          </a:xfrm>
        </p:spPr>
        <p:txBody>
          <a:bodyPr anchor="ctr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ED9B-F928-0F2F-9322-34F74C567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369219"/>
            <a:ext cx="4109850" cy="3398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A26E-296A-9722-D21E-B7E38244E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405000"/>
            <a:ext cx="4109850" cy="43622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B6A187-4A09-0CB0-AE88-4BB680109F7E}"/>
              </a:ext>
            </a:extLst>
          </p:cNvPr>
          <p:cNvSpPr/>
          <p:nvPr userDrawn="1"/>
        </p:nvSpPr>
        <p:spPr>
          <a:xfrm rot="5400000">
            <a:off x="2464200" y="-761955"/>
            <a:ext cx="48600" cy="41670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68135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bg>
      <p:bgPr>
        <a:solidFill>
          <a:srgbClr val="E6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20BC-D14E-107A-3D70-158D0215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4109850" cy="863016"/>
          </a:xfrm>
        </p:spPr>
        <p:txBody>
          <a:bodyPr anchor="ctr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BED9B-F928-0F2F-9322-34F74C567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369219"/>
            <a:ext cx="4109850" cy="339804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8DA26E-296A-9722-D21E-B7E38244E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405000"/>
            <a:ext cx="4109850" cy="436226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E246C4-E98A-87B3-0FC3-D6B4800ED801}"/>
              </a:ext>
            </a:extLst>
          </p:cNvPr>
          <p:cNvSpPr/>
          <p:nvPr userDrawn="1"/>
        </p:nvSpPr>
        <p:spPr>
          <a:xfrm rot="5400000">
            <a:off x="4523546" y="-4523546"/>
            <a:ext cx="96908" cy="9144000"/>
          </a:xfrm>
          <a:prstGeom prst="rect">
            <a:avLst/>
          </a:prstGeom>
          <a:solidFill>
            <a:srgbClr val="1525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278258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B4385C7-F031-BCEB-BEA5-0C3915F6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4999"/>
            <a:ext cx="8334000" cy="433349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39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400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E6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253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291338-8940-BB15-5C37-7EDA5B8DE523}"/>
              </a:ext>
            </a:extLst>
          </p:cNvPr>
          <p:cNvSpPr/>
          <p:nvPr userDrawn="1"/>
        </p:nvSpPr>
        <p:spPr>
          <a:xfrm rot="5400000">
            <a:off x="4523546" y="-4523546"/>
            <a:ext cx="96908" cy="91440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F20E31-95A0-C1B2-E9A2-71A4A6B0F518}"/>
              </a:ext>
            </a:extLst>
          </p:cNvPr>
          <p:cNvSpPr/>
          <p:nvPr userDrawn="1"/>
        </p:nvSpPr>
        <p:spPr>
          <a:xfrm rot="5400000">
            <a:off x="4523546" y="523046"/>
            <a:ext cx="96908" cy="91440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479651-090B-8C64-6166-1317384C34CE}"/>
              </a:ext>
            </a:extLst>
          </p:cNvPr>
          <p:cNvSpPr/>
          <p:nvPr userDrawn="1"/>
        </p:nvSpPr>
        <p:spPr>
          <a:xfrm>
            <a:off x="0" y="0"/>
            <a:ext cx="96908" cy="51435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E5C7AA-FEA5-214C-6D9E-835A238B0504}"/>
              </a:ext>
            </a:extLst>
          </p:cNvPr>
          <p:cNvSpPr/>
          <p:nvPr userDrawn="1"/>
        </p:nvSpPr>
        <p:spPr>
          <a:xfrm>
            <a:off x="9047092" y="0"/>
            <a:ext cx="96908" cy="5143500"/>
          </a:xfrm>
          <a:prstGeom prst="rect">
            <a:avLst/>
          </a:prstGeom>
          <a:solidFill>
            <a:srgbClr val="007D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04138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0BE508-7879-ECDC-0989-06B3A393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8630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1FA20-E6FB-E5B7-076E-24AD2E379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5000" y="1369218"/>
            <a:ext cx="8334000" cy="3369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1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83" r:id="rId4"/>
    <p:sldLayoutId id="2147483684" r:id="rId5"/>
    <p:sldLayoutId id="2147483685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5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 hidden="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 hidden="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4592" y="3383280"/>
            <a:ext cx="8979408" cy="64008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 descr="When the Data Speaks, You Have to Listen"/>
          <p:cNvSpPr/>
          <p:nvPr/>
        </p:nvSpPr>
        <p:spPr>
          <a:xfrm>
            <a:off x="347472" y="685800"/>
            <a:ext cx="8412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E1904D2-A8F9-73CC-6323-82F609817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812" y="911225"/>
            <a:ext cx="8334375" cy="1790700"/>
          </a:xfrm>
        </p:spPr>
        <p:txBody>
          <a:bodyPr>
            <a:normAutofit/>
          </a:bodyPr>
          <a:lstStyle/>
          <a:p>
            <a:r>
              <a:rPr lang="en-US" sz="4000" dirty="0"/>
              <a:t>A Universal Design for Learning Initiative for 1st Year Humanities Students </a:t>
            </a:r>
          </a:p>
        </p:txBody>
      </p:sp>
      <p:sp>
        <p:nvSpPr>
          <p:cNvPr id="7" name="Text 5" hidden="1"/>
          <p:cNvSpPr/>
          <p:nvPr/>
        </p:nvSpPr>
        <p:spPr>
          <a:xfrm>
            <a:off x="8686800" y="480060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7A9B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618D20AA-BC14-EF58-EDD8-F3CE6CA53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712" y="3718286"/>
            <a:ext cx="8334000" cy="1241822"/>
          </a:xfrm>
        </p:spPr>
        <p:txBody>
          <a:bodyPr>
            <a:normAutofit fontScale="92500" lnSpcReduction="10000"/>
          </a:bodyPr>
          <a:lstStyle/>
          <a:p>
            <a:r>
              <a:rPr lang="en-AU" sz="2400" dirty="0"/>
              <a:t>Professor Rebecca Walker, Professor Judith Dinham, Professor Nicole Slatter, Associate Professor Madeleine Dobson, Matt Reed, Humira Mirza, Stephanie Lee, Marcelo Vilches, Simon Daniele, Jesse Parmar, Salma Mohammad Yazid, </a:t>
            </a:r>
            <a:r>
              <a:rPr lang="en-AU" sz="2400" dirty="0" err="1"/>
              <a:t>KP</a:t>
            </a:r>
            <a:r>
              <a:rPr lang="en-AU" sz="2400" dirty="0"/>
              <a:t> Chua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B334-C717-2F6B-DE41-2884AF58F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Presentation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6D64B-23D0-5B04-9559-E411ED9CA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Introductions</a:t>
            </a:r>
          </a:p>
          <a:p>
            <a:r>
              <a:rPr lang="en-AU" sz="2800" dirty="0"/>
              <a:t>Background</a:t>
            </a:r>
          </a:p>
          <a:p>
            <a:r>
              <a:rPr lang="en-AU" sz="2800" dirty="0"/>
              <a:t>Project Overview</a:t>
            </a:r>
          </a:p>
          <a:p>
            <a:r>
              <a:rPr lang="en-AU" sz="2800" dirty="0"/>
              <a:t>UDL Response</a:t>
            </a:r>
          </a:p>
          <a:p>
            <a:r>
              <a:rPr lang="en-AU" sz="2800" dirty="0"/>
              <a:t>Professional Learning</a:t>
            </a:r>
          </a:p>
          <a:p>
            <a:r>
              <a:rPr lang="en-AU" sz="2800" dirty="0"/>
              <a:t>Resources</a:t>
            </a:r>
          </a:p>
          <a:p>
            <a:r>
              <a:rPr lang="en-AU" sz="2800" dirty="0"/>
              <a:t>Initial findings</a:t>
            </a:r>
          </a:p>
        </p:txBody>
      </p:sp>
    </p:spTree>
    <p:extLst>
      <p:ext uri="{BB962C8B-B14F-4D97-AF65-F5344CB8AC3E}">
        <p14:creationId xmlns:p14="http://schemas.microsoft.com/office/powerpoint/2010/main" val="272683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126F-8C8E-8AFA-9B6E-8ACA77DD9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Background: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48C87-CAB2-AEB4-DB75-A0F72AF76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sz="2600" dirty="0"/>
              <a:t>Data analysis of first-year Humanities students at a large Australian university revealed concerning accessibility gaps</a:t>
            </a:r>
          </a:p>
          <a:p>
            <a:r>
              <a:rPr lang="en-AU" sz="2600" dirty="0"/>
              <a:t>Courses/units delivered F2F/blended/online and online via partner</a:t>
            </a:r>
          </a:p>
          <a:p>
            <a:r>
              <a:rPr lang="en-AU" sz="2600" dirty="0"/>
              <a:t>Disproportionately high fail and withdrawal rates among equity students</a:t>
            </a:r>
          </a:p>
          <a:p>
            <a:r>
              <a:rPr lang="en-AU" sz="2600" dirty="0"/>
              <a:t>Low rates of disability disclosure through university systems</a:t>
            </a:r>
          </a:p>
          <a:p>
            <a:r>
              <a:rPr lang="en-AU" sz="2600" dirty="0"/>
              <a:t>High numbers of assessment extensions</a:t>
            </a:r>
          </a:p>
          <a:p>
            <a:r>
              <a:rPr lang="en-AU" sz="2600" dirty="0"/>
              <a:t>Significant overlap between assessment extension applications and equity students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8545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15F1-A61E-581A-E2A2-2A35CC434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863016"/>
          </a:xfrm>
        </p:spPr>
        <p:txBody>
          <a:bodyPr anchor="b">
            <a:normAutofit/>
          </a:bodyPr>
          <a:lstStyle/>
          <a:p>
            <a:r>
              <a:rPr lang="en-AU" sz="3600" dirty="0" err="1"/>
              <a:t>Mentimeter</a:t>
            </a:r>
            <a:r>
              <a:rPr lang="en-AU" sz="3600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9F923-78A0-1246-807A-81288E2EC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865870"/>
            <a:ext cx="4109850" cy="2901392"/>
          </a:xfrm>
        </p:spPr>
        <p:txBody>
          <a:bodyPr>
            <a:normAutofit/>
          </a:bodyPr>
          <a:lstStyle/>
          <a:p>
            <a:pPr marL="0" indent="0">
              <a:spcAft>
                <a:spcPts val="6600"/>
              </a:spcAft>
              <a:buNone/>
            </a:pPr>
            <a:r>
              <a:rPr lang="en-US" sz="2400" dirty="0"/>
              <a:t>How does your institution track equity student outcomes at unit level?</a:t>
            </a:r>
          </a:p>
          <a:p>
            <a:pPr marL="0" indent="0">
              <a:buNone/>
            </a:pPr>
            <a:r>
              <a:rPr lang="en-AU" sz="2400" dirty="0"/>
              <a:t>menti.com</a:t>
            </a:r>
          </a:p>
          <a:p>
            <a:pPr marL="0" indent="0">
              <a:buNone/>
            </a:pPr>
            <a:r>
              <a:rPr lang="en-AU" sz="2400" dirty="0"/>
              <a:t>use code</a:t>
            </a:r>
            <a:r>
              <a:rPr lang="en-AU" sz="2400" b="1" dirty="0"/>
              <a:t>7413 1078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856B3-D447-8423-F0EE-40019FB77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053" y="1369218"/>
            <a:ext cx="3398044" cy="33980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836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9249-A8E1-ADE4-A0EF-6CF04F744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Background: Data 1 </a:t>
            </a:r>
          </a:p>
        </p:txBody>
      </p:sp>
      <p:sp>
        <p:nvSpPr>
          <p:cNvPr id="5" name="Text 15" descr="Data covers first-year Humanities units, Curtin University, 2023–2025. De-identified.">
            <a:extLst>
              <a:ext uri="{FF2B5EF4-FFF2-40B4-BE49-F238E27FC236}">
                <a16:creationId xmlns:a16="http://schemas.microsoft.com/office/drawing/2014/main" id="{A863592A-BA6A-F7F0-45C3-08BF576079C5}"/>
              </a:ext>
            </a:extLst>
          </p:cNvPr>
          <p:cNvSpPr/>
          <p:nvPr/>
        </p:nvSpPr>
        <p:spPr>
          <a:xfrm>
            <a:off x="405000" y="4464179"/>
            <a:ext cx="833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ea typeface="Calibri" pitchFamily="34" charset="-122"/>
                <a:cs typeface="Calibri" pitchFamily="34" charset="-120"/>
              </a:rPr>
              <a:t>Core first-year Humanities units, 2023–2025. </a:t>
            </a:r>
            <a:endParaRPr lang="en-US" sz="2400" dirty="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6B90C530-C662-58A6-1A5A-29D78DC86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0960" y="1369215"/>
            <a:ext cx="1868040" cy="2993759"/>
          </a:xfrm>
          <a:prstGeom prst="rect">
            <a:avLst/>
          </a:prstGeom>
          <a:solidFill>
            <a:srgbClr val="800020"/>
          </a:solidFill>
          <a:ln w="12700">
            <a:noFill/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 anchor="t"/>
          <a:lstStyle/>
          <a:p>
            <a:pPr algn="ctr"/>
            <a:endParaRPr lang="en-US" sz="4400" b="1" dirty="0">
              <a:solidFill>
                <a:srgbClr val="FFFFFF"/>
              </a:solidFill>
              <a:ea typeface="Trebuchet MS" pitchFamily="34" charset="-122"/>
              <a:cs typeface="Trebuchet MS" pitchFamily="34" charset="-120"/>
            </a:endParaRPr>
          </a:p>
          <a:p>
            <a:pPr algn="ctr"/>
            <a:r>
              <a:rPr lang="en-US" sz="4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4,444</a:t>
            </a:r>
          </a:p>
          <a:p>
            <a:pPr algn="ctr"/>
            <a:endParaRPr lang="en-US" b="1" dirty="0">
              <a:solidFill>
                <a:srgbClr val="FFFFFF"/>
              </a:solidFill>
            </a:endParaRPr>
          </a:p>
          <a:p>
            <a:pPr algn="ctr"/>
            <a:r>
              <a:rPr lang="en-US" sz="24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Assessment extensions</a:t>
            </a:r>
            <a:endParaRPr lang="en-US" sz="2400" dirty="0"/>
          </a:p>
          <a:p>
            <a:endParaRPr lang="en-US" dirty="0"/>
          </a:p>
          <a:p>
            <a:endParaRPr lang="en-AU" dirty="0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D3EC5473-9586-2EC5-A1E2-71A4CAAAD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0404" y="1369214"/>
            <a:ext cx="1868040" cy="2993759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 anchor="t"/>
          <a:lstStyle/>
          <a:p>
            <a:pPr algn="ctr"/>
            <a:endParaRPr lang="en-US" sz="4400" b="1" dirty="0">
              <a:solidFill>
                <a:srgbClr val="FFFFFF"/>
              </a:solidFill>
              <a:ea typeface="Trebuchet MS" pitchFamily="34" charset="-122"/>
              <a:cs typeface="Trebuchet MS" pitchFamily="34" charset="-120"/>
            </a:endParaRPr>
          </a:p>
          <a:p>
            <a:pPr algn="ctr"/>
            <a:r>
              <a:rPr lang="en-US" sz="4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13</a:t>
            </a:r>
            <a:endParaRPr lang="en-US" sz="4400" dirty="0"/>
          </a:p>
          <a:p>
            <a:pPr algn="ctr"/>
            <a:endParaRPr lang="en-US" dirty="0"/>
          </a:p>
          <a:p>
            <a:pPr algn="ctr"/>
            <a:r>
              <a:rPr lang="en-US" sz="24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Core units</a:t>
            </a:r>
          </a:p>
          <a:p>
            <a:pPr algn="ctr"/>
            <a:r>
              <a:rPr lang="en-US" sz="2400" dirty="0" err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analysed</a:t>
            </a:r>
            <a:endParaRPr lang="en-US" sz="2400" dirty="0"/>
          </a:p>
          <a:p>
            <a:endParaRPr lang="en-AU" dirty="0"/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C6D52FDF-EEDB-8399-B6CF-390F1782F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69848" y="1369214"/>
            <a:ext cx="1868040" cy="2993759"/>
          </a:xfrm>
          <a:prstGeom prst="rect">
            <a:avLst/>
          </a:prstGeom>
          <a:solidFill>
            <a:srgbClr val="007D8C"/>
          </a:solidFill>
          <a:ln w="12700">
            <a:noFill/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 anchor="t"/>
          <a:lstStyle/>
          <a:p>
            <a:pPr algn="ctr"/>
            <a:endParaRPr lang="en-US" sz="4400" b="1" dirty="0">
              <a:solidFill>
                <a:srgbClr val="FFFFFF"/>
              </a:solidFill>
              <a:ea typeface="Trebuchet MS" pitchFamily="34" charset="-122"/>
              <a:cs typeface="Trebuchet MS" pitchFamily="34" charset="-120"/>
            </a:endParaRPr>
          </a:p>
          <a:p>
            <a:pPr algn="ctr"/>
            <a:r>
              <a:rPr lang="en-US" sz="4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60%</a:t>
            </a:r>
          </a:p>
          <a:p>
            <a:pPr algn="ctr"/>
            <a:endParaRPr lang="en-US" b="1" dirty="0">
              <a:solidFill>
                <a:srgbClr val="FFFFFF"/>
              </a:solidFill>
            </a:endParaRPr>
          </a:p>
          <a:p>
            <a:pPr algn="ctr"/>
            <a:r>
              <a:rPr lang="en-US" sz="24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Equity students</a:t>
            </a:r>
            <a:endParaRPr lang="en-US" sz="2400" dirty="0"/>
          </a:p>
          <a:p>
            <a:endParaRPr lang="en-US" dirty="0"/>
          </a:p>
          <a:p>
            <a:endParaRPr lang="en-AU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BF6ABC3E-830C-5854-F999-9A1747A78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9292" y="1369214"/>
            <a:ext cx="1868040" cy="2993759"/>
          </a:xfrm>
          <a:prstGeom prst="rect">
            <a:avLst/>
          </a:prstGeom>
          <a:solidFill>
            <a:srgbClr val="152535"/>
          </a:solidFill>
          <a:ln w="12700">
            <a:noFill/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 anchor="t"/>
          <a:lstStyle/>
          <a:p>
            <a:pPr algn="ctr"/>
            <a:endParaRPr lang="en-US" sz="4400" b="1" dirty="0">
              <a:solidFill>
                <a:srgbClr val="FFFFFF"/>
              </a:solidFill>
              <a:ea typeface="Trebuchet MS" pitchFamily="34" charset="-122"/>
              <a:cs typeface="Trebuchet MS" pitchFamily="34" charset="-120"/>
            </a:endParaRPr>
          </a:p>
          <a:p>
            <a:pPr algn="ctr"/>
            <a:r>
              <a:rPr lang="en-US" sz="4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6,715</a:t>
            </a:r>
          </a:p>
          <a:p>
            <a:pPr algn="ctr"/>
            <a:endParaRPr lang="en-US" sz="2000" b="1" dirty="0">
              <a:solidFill>
                <a:srgbClr val="FFFFFF"/>
              </a:solidFill>
            </a:endParaRPr>
          </a:p>
          <a:p>
            <a:pPr algn="ctr"/>
            <a:r>
              <a:rPr lang="en-US" sz="24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Students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(2025)</a:t>
            </a:r>
            <a:endParaRPr lang="en-US" sz="2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A844-1C6E-5C3C-4131-C8FF66AE5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572153"/>
          </a:xfrm>
        </p:spPr>
        <p:txBody>
          <a:bodyPr>
            <a:noAutofit/>
          </a:bodyPr>
          <a:lstStyle/>
          <a:p>
            <a:r>
              <a:rPr lang="en-US" sz="3600" dirty="0"/>
              <a:t>Background: Data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E060C-3C2C-EF36-3DDF-2644992B5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61791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D9846A2B-4618-CCDA-EE26-77BC0ACF3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63864" y="1694249"/>
            <a:ext cx="2122714" cy="1088118"/>
          </a:xfrm>
          <a:prstGeom prst="rect">
            <a:avLst/>
          </a:prstGeom>
          <a:solidFill>
            <a:srgbClr val="C2D5E2"/>
          </a:solidFill>
          <a:ln w="12700">
            <a:solidFill>
              <a:srgbClr val="B8CEDD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46.3%</a:t>
            </a:r>
            <a:endParaRPr lang="en-US" sz="2400" b="1" dirty="0"/>
          </a:p>
          <a:p>
            <a:pPr algn="ctr"/>
            <a:r>
              <a:rPr lang="en-US" sz="2400" b="1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Non-equity</a:t>
            </a:r>
            <a:endParaRPr lang="en-US" sz="2400" b="1" dirty="0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DB3BD5FF-C783-B575-B089-33009C5A0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63864" y="2782367"/>
            <a:ext cx="2122714" cy="1262030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53.7%</a:t>
            </a:r>
            <a:endParaRPr lang="en-US" sz="2400" dirty="0"/>
          </a:p>
          <a:p>
            <a:pPr algn="ctr"/>
            <a:r>
              <a:rPr lang="en-US" sz="2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Equity students</a:t>
            </a:r>
            <a:endParaRPr lang="en-US" sz="240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E54B6AD6-AE94-9DE7-1F1D-0100DC768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7423" y="2777991"/>
            <a:ext cx="2122714" cy="335925"/>
          </a:xfrm>
          <a:prstGeom prst="rect">
            <a:avLst/>
          </a:prstGeom>
          <a:solidFill>
            <a:srgbClr val="C2D5E2"/>
          </a:solidFill>
          <a:ln w="12700">
            <a:solidFill>
              <a:srgbClr val="B8CEDD"/>
            </a:solidFill>
            <a:prstDash val="solid"/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27.3% Non-equity</a:t>
            </a:r>
            <a:endParaRPr lang="en-US" b="1" dirty="0"/>
          </a:p>
          <a:p>
            <a:endParaRPr lang="en-AU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82B22D56-C2CC-85E3-17A2-BAFD4F5DB499}"/>
              </a:ext>
            </a:extLst>
          </p:cNvPr>
          <p:cNvSpPr/>
          <p:nvPr/>
        </p:nvSpPr>
        <p:spPr>
          <a:xfrm>
            <a:off x="4957423" y="3113916"/>
            <a:ext cx="2122714" cy="904433"/>
          </a:xfrm>
          <a:prstGeom prst="rect">
            <a:avLst/>
          </a:prstGeom>
          <a:solidFill>
            <a:srgbClr val="B5500F"/>
          </a:solidFill>
          <a:ln w="12700">
            <a:solidFill>
              <a:srgbClr val="A85200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2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72.7%</a:t>
            </a:r>
            <a:endParaRPr lang="en-US" sz="2200" dirty="0"/>
          </a:p>
          <a:p>
            <a:pPr algn="ctr"/>
            <a:r>
              <a:rPr lang="en-US" sz="2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Equity students</a:t>
            </a:r>
            <a:endParaRPr lang="en-US" sz="2200" dirty="0"/>
          </a:p>
        </p:txBody>
      </p:sp>
      <p:sp>
        <p:nvSpPr>
          <p:cNvPr id="18" name="Text 8" descr="Bentley">
            <a:extLst>
              <a:ext uri="{FF2B5EF4-FFF2-40B4-BE49-F238E27FC236}">
                <a16:creationId xmlns:a16="http://schemas.microsoft.com/office/drawing/2014/main" id="{C32F16BE-5EC5-6041-47EA-3A7CE44B6B71}"/>
              </a:ext>
            </a:extLst>
          </p:cNvPr>
          <p:cNvSpPr/>
          <p:nvPr/>
        </p:nvSpPr>
        <p:spPr>
          <a:xfrm>
            <a:off x="1617260" y="4237786"/>
            <a:ext cx="2859205" cy="522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b="1" dirty="0">
              <a:latin typeface="+mj-lt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400" b="1" dirty="0">
                <a:latin typeface="+mj-lt"/>
                <a:ea typeface="Calibri" pitchFamily="34" charset="-122"/>
                <a:cs typeface="Calibri" pitchFamily="34" charset="-120"/>
              </a:rPr>
              <a:t>F2F/online/blended</a:t>
            </a:r>
          </a:p>
          <a:p>
            <a:pPr algn="ctr"/>
            <a:r>
              <a:rPr lang="en-US" sz="2400" dirty="0">
                <a:latin typeface="+mj-lt"/>
              </a:rPr>
              <a:t>Total Enrolment= </a:t>
            </a:r>
            <a:r>
              <a:rPr lang="en-US" sz="2400" dirty="0">
                <a:latin typeface="+mj-lt"/>
                <a:ea typeface="Calibri" pitchFamily="34" charset="-122"/>
                <a:cs typeface="Calibri" pitchFamily="34" charset="-120"/>
              </a:rPr>
              <a:t>4391</a:t>
            </a:r>
            <a:endParaRPr lang="en-US" sz="2400" dirty="0">
              <a:latin typeface="+mj-lt"/>
            </a:endParaRPr>
          </a:p>
        </p:txBody>
      </p:sp>
      <p:sp>
        <p:nvSpPr>
          <p:cNvPr id="19" name="Text 8" descr="Bentley">
            <a:extLst>
              <a:ext uri="{FF2B5EF4-FFF2-40B4-BE49-F238E27FC236}">
                <a16:creationId xmlns:a16="http://schemas.microsoft.com/office/drawing/2014/main" id="{D14E61A2-DBF4-6DA2-C87B-F3512CB2ACC4}"/>
              </a:ext>
            </a:extLst>
          </p:cNvPr>
          <p:cNvSpPr/>
          <p:nvPr/>
        </p:nvSpPr>
        <p:spPr>
          <a:xfrm>
            <a:off x="4957423" y="4211738"/>
            <a:ext cx="3012870" cy="522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ea typeface="Calibri" pitchFamily="34" charset="-122"/>
                <a:cs typeface="Calibri" pitchFamily="34" charset="-120"/>
              </a:rPr>
              <a:t>Partner: Online</a:t>
            </a:r>
          </a:p>
          <a:p>
            <a:pPr algn="ctr"/>
            <a:r>
              <a:rPr lang="en-US" sz="2400" dirty="0">
                <a:ea typeface="Calibri" pitchFamily="34" charset="-122"/>
                <a:cs typeface="Calibri" pitchFamily="34" charset="-120"/>
              </a:rPr>
              <a:t>Total Enrolment: 2324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6761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80858-C823-E5F2-14DA-903CD562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572153"/>
          </a:xfrm>
        </p:spPr>
        <p:txBody>
          <a:bodyPr>
            <a:noAutofit/>
          </a:bodyPr>
          <a:lstStyle/>
          <a:p>
            <a:r>
              <a:rPr lang="en-US" sz="3600" dirty="0"/>
              <a:t>Background: Data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FEBB6-5481-F9C5-B163-1B21EC9C0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61791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803543E-5E68-70DD-501E-708A4408172F}"/>
              </a:ext>
            </a:extLst>
          </p:cNvPr>
          <p:cNvSpPr/>
          <p:nvPr/>
        </p:nvSpPr>
        <p:spPr>
          <a:xfrm>
            <a:off x="404812" y="2860491"/>
            <a:ext cx="1210492" cy="1470355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40.2%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F2F, online, blended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6FAC37D7-7903-38E4-B696-E54288588286}"/>
              </a:ext>
            </a:extLst>
          </p:cNvPr>
          <p:cNvSpPr/>
          <p:nvPr/>
        </p:nvSpPr>
        <p:spPr>
          <a:xfrm>
            <a:off x="1733740" y="1671771"/>
            <a:ext cx="1210491" cy="2673706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73.1%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cs typeface="Calibri" pitchFamily="34" charset="-120"/>
              </a:rPr>
              <a:t>Partner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Calibri" pitchFamily="34" charset="-120"/>
              </a:rPr>
              <a:t>Online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AU" dirty="0"/>
          </a:p>
        </p:txBody>
      </p:sp>
      <p:sp>
        <p:nvSpPr>
          <p:cNvPr id="8" name="Shape 11">
            <a:extLst>
              <a:ext uri="{FF2B5EF4-FFF2-40B4-BE49-F238E27FC236}">
                <a16:creationId xmlns:a16="http://schemas.microsoft.com/office/drawing/2014/main" id="{C0CCC8C1-095F-2EE5-78EC-BAF7E0487262}"/>
              </a:ext>
            </a:extLst>
          </p:cNvPr>
          <p:cNvSpPr/>
          <p:nvPr/>
        </p:nvSpPr>
        <p:spPr>
          <a:xfrm>
            <a:off x="3306061" y="2567883"/>
            <a:ext cx="1210491" cy="1762963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48.2%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F2F, online, blended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2BADC264-B5D3-3C67-194A-65E91670F38A}"/>
              </a:ext>
            </a:extLst>
          </p:cNvPr>
          <p:cNvSpPr/>
          <p:nvPr/>
        </p:nvSpPr>
        <p:spPr>
          <a:xfrm>
            <a:off x="4634988" y="1774184"/>
            <a:ext cx="1210491" cy="2556662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69.9%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cs typeface="Calibri" pitchFamily="34" charset="-120"/>
              </a:rPr>
              <a:t>Partner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Calibri" pitchFamily="34" charset="-120"/>
              </a:rPr>
              <a:t>Online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AU" dirty="0"/>
          </a:p>
        </p:txBody>
      </p:sp>
      <p:sp>
        <p:nvSpPr>
          <p:cNvPr id="10" name="Shape 18">
            <a:extLst>
              <a:ext uri="{FF2B5EF4-FFF2-40B4-BE49-F238E27FC236}">
                <a16:creationId xmlns:a16="http://schemas.microsoft.com/office/drawing/2014/main" id="{0161C974-C36D-F41D-F471-AFBBC89BBFFA}"/>
              </a:ext>
            </a:extLst>
          </p:cNvPr>
          <p:cNvSpPr/>
          <p:nvPr/>
        </p:nvSpPr>
        <p:spPr>
          <a:xfrm>
            <a:off x="6199769" y="2366715"/>
            <a:ext cx="1210491" cy="1964131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53.7%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F2F, online, blended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Shape 21">
            <a:extLst>
              <a:ext uri="{FF2B5EF4-FFF2-40B4-BE49-F238E27FC236}">
                <a16:creationId xmlns:a16="http://schemas.microsoft.com/office/drawing/2014/main" id="{513B12E7-AFE3-56C7-FA52-C74EB8314FF9}"/>
              </a:ext>
            </a:extLst>
          </p:cNvPr>
          <p:cNvSpPr/>
          <p:nvPr/>
        </p:nvSpPr>
        <p:spPr>
          <a:xfrm>
            <a:off x="7528696" y="1671771"/>
            <a:ext cx="1210491" cy="2659075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72.7%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cs typeface="Calibri" pitchFamily="34" charset="-120"/>
              </a:rPr>
              <a:t>Partner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cs typeface="Calibri" pitchFamily="34" charset="-120"/>
              </a:rPr>
              <a:t>Online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AU" dirty="0"/>
          </a:p>
        </p:txBody>
      </p:sp>
      <p:sp>
        <p:nvSpPr>
          <p:cNvPr id="12" name="Text 17" descr="2024">
            <a:extLst>
              <a:ext uri="{FF2B5EF4-FFF2-40B4-BE49-F238E27FC236}">
                <a16:creationId xmlns:a16="http://schemas.microsoft.com/office/drawing/2014/main" id="{34BB0B96-6D01-F622-A774-D182EDBDE444}"/>
              </a:ext>
            </a:extLst>
          </p:cNvPr>
          <p:cNvSpPr/>
          <p:nvPr/>
        </p:nvSpPr>
        <p:spPr>
          <a:xfrm>
            <a:off x="404812" y="4418647"/>
            <a:ext cx="25394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2023</a:t>
            </a:r>
            <a:endParaRPr lang="en-US" sz="2400" dirty="0"/>
          </a:p>
        </p:txBody>
      </p:sp>
      <p:sp>
        <p:nvSpPr>
          <p:cNvPr id="13" name="Text 17" descr="2024">
            <a:extLst>
              <a:ext uri="{FF2B5EF4-FFF2-40B4-BE49-F238E27FC236}">
                <a16:creationId xmlns:a16="http://schemas.microsoft.com/office/drawing/2014/main" id="{20C1175A-2F09-CEF3-3C9D-E73C28C44519}"/>
              </a:ext>
            </a:extLst>
          </p:cNvPr>
          <p:cNvSpPr/>
          <p:nvPr/>
        </p:nvSpPr>
        <p:spPr>
          <a:xfrm>
            <a:off x="3302291" y="4418647"/>
            <a:ext cx="25394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2024</a:t>
            </a:r>
            <a:endParaRPr lang="en-US" sz="2400"/>
          </a:p>
        </p:txBody>
      </p:sp>
      <p:sp>
        <p:nvSpPr>
          <p:cNvPr id="14" name="Text 17" descr="2024">
            <a:extLst>
              <a:ext uri="{FF2B5EF4-FFF2-40B4-BE49-F238E27FC236}">
                <a16:creationId xmlns:a16="http://schemas.microsoft.com/office/drawing/2014/main" id="{0FFCAAD3-24DD-5A26-7185-E76FD64C7630}"/>
              </a:ext>
            </a:extLst>
          </p:cNvPr>
          <p:cNvSpPr/>
          <p:nvPr/>
        </p:nvSpPr>
        <p:spPr>
          <a:xfrm>
            <a:off x="6199769" y="4418647"/>
            <a:ext cx="25394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2025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8204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DD15-6EED-6CA8-3C79-AFB48ABF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Background: Unit Example</a:t>
            </a:r>
          </a:p>
        </p:txBody>
      </p:sp>
      <p:sp>
        <p:nvSpPr>
          <p:cNvPr id="7" name="Content Placeholder 6" descr="&quot;Partner online unit | Approximately 800 students/year.&quot; A horizontal stacked bar chart shows equity student outcomes (pass, withdraw, fail) across three years. 2023 (614 of 846 equity students): 245 passed (40%), 56 withdrew (9%), 313 failed (51%). 2024 (522 of 777): 244 passed (47%), 33 withdrew (6%), 245 failed (47%). 2025 (547 of 791): 293 passed (54%), 27 withdrew (5%), 277 failed (41%). Teal = Passed, orange = Withdrew, dark red = Failed. Note states data covers equity students with and without disability/CAP.">
            <a:extLst>
              <a:ext uri="{FF2B5EF4-FFF2-40B4-BE49-F238E27FC236}">
                <a16:creationId xmlns:a16="http://schemas.microsoft.com/office/drawing/2014/main" id="{83B191DA-F51F-AFE3-205C-B258A36FA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Partner online unit | Approximately 800 students/year</a:t>
            </a:r>
            <a:endParaRPr lang="en-US" dirty="0"/>
          </a:p>
        </p:txBody>
      </p:sp>
      <p:sp>
        <p:nvSpPr>
          <p:cNvPr id="51" name="Text 3">
            <a:extLst>
              <a:ext uri="{FF2B5EF4-FFF2-40B4-BE49-F238E27FC236}">
                <a16:creationId xmlns:a16="http://schemas.microsoft.com/office/drawing/2014/main" id="{91578356-3C15-7509-FC64-C79B2852542C}"/>
              </a:ext>
            </a:extLst>
          </p:cNvPr>
          <p:cNvSpPr/>
          <p:nvPr/>
        </p:nvSpPr>
        <p:spPr>
          <a:xfrm>
            <a:off x="402374" y="1994322"/>
            <a:ext cx="1385881" cy="5179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rebuchet MS" pitchFamily="34" charset="-122"/>
                <a:cs typeface="Trebuchet MS" pitchFamily="34" charset="-120"/>
              </a:rPr>
              <a:t>2023</a:t>
            </a:r>
          </a:p>
          <a:p>
            <a:pPr algn="ctr">
              <a:defRPr/>
            </a:pPr>
            <a:r>
              <a:rPr lang="en-US" dirty="0">
                <a:ea typeface="Calibri" pitchFamily="34" charset="-122"/>
                <a:cs typeface="Calibri" pitchFamily="34" charset="-120"/>
              </a:rPr>
              <a:t>614 of 846</a:t>
            </a:r>
            <a:endParaRPr lang="en-US" dirty="0"/>
          </a:p>
        </p:txBody>
      </p:sp>
      <p:sp>
        <p:nvSpPr>
          <p:cNvPr id="21" name="Shape 5">
            <a:extLst>
              <a:ext uri="{FF2B5EF4-FFF2-40B4-BE49-F238E27FC236}">
                <a16:creationId xmlns:a16="http://schemas.microsoft.com/office/drawing/2014/main" id="{46B5016B-84E3-A08F-E48F-D9F4FBA178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88256" y="1994322"/>
            <a:ext cx="2771350" cy="517924"/>
          </a:xfrm>
          <a:prstGeom prst="rect">
            <a:avLst/>
          </a:prstGeom>
          <a:solidFill>
            <a:srgbClr val="007D8C"/>
          </a:solidFill>
          <a:ln w="12700">
            <a:noFill/>
            <a:prstDash val="solid"/>
          </a:ln>
        </p:spPr>
        <p:txBody>
          <a:bodyPr anchor="ctr"/>
          <a:lstStyle/>
          <a:p>
            <a:pPr lvl="0" algn="ctr">
              <a:defRPr/>
            </a:pPr>
            <a:r>
              <a:rPr lang="en-US" sz="1400" b="1" dirty="0">
                <a:solidFill>
                  <a:srgbClr val="FFFFFF"/>
                </a:solidFill>
                <a:cs typeface="Calibri" pitchFamily="34" charset="-120"/>
              </a:rPr>
              <a:t>245</a:t>
            </a:r>
          </a:p>
          <a:p>
            <a:pPr lvl="0" algn="ctr">
              <a:defRPr/>
            </a:pPr>
            <a:r>
              <a:rPr lang="en-US" sz="1400" b="1" dirty="0">
                <a:solidFill>
                  <a:srgbClr val="FFFFFF"/>
                </a:solidFill>
                <a:cs typeface="Calibri" pitchFamily="34" charset="-120"/>
              </a:rPr>
              <a:t>40%</a:t>
            </a: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F268FCF6-AABD-9040-F878-CC6F2F6BD8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555364" y="1994322"/>
            <a:ext cx="633451" cy="517924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en-AU" sz="1400" b="1">
                <a:solidFill>
                  <a:schemeClr val="bg1"/>
                </a:solidFill>
              </a:rPr>
              <a:t>56</a:t>
            </a:r>
          </a:p>
          <a:p>
            <a:pPr algn="ctr"/>
            <a:r>
              <a:rPr lang="en-AU" sz="1400" b="1">
                <a:solidFill>
                  <a:schemeClr val="bg1"/>
                </a:solidFill>
              </a:rPr>
              <a:t>9%</a:t>
            </a: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5A534B40-B62A-6E40-B0E8-F14C135CB7E8}"/>
              </a:ext>
            </a:extLst>
          </p:cNvPr>
          <p:cNvSpPr/>
          <p:nvPr/>
        </p:nvSpPr>
        <p:spPr>
          <a:xfrm>
            <a:off x="5188815" y="1994322"/>
            <a:ext cx="3550185" cy="517924"/>
          </a:xfrm>
          <a:prstGeom prst="rect">
            <a:avLst/>
          </a:prstGeom>
          <a:solidFill>
            <a:srgbClr val="800020"/>
          </a:solidFill>
          <a:ln w="12700">
            <a:noFill/>
            <a:prstDash val="solid"/>
          </a:ln>
        </p:spPr>
        <p:txBody>
          <a:bodyPr/>
          <a:lstStyle/>
          <a:p>
            <a:pPr algn="ctr"/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313</a:t>
            </a:r>
          </a:p>
          <a:p>
            <a:pPr algn="ctr"/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51%</a:t>
            </a:r>
            <a:endParaRPr lang="en-US" sz="1400">
              <a:solidFill>
                <a:prstClr val="black"/>
              </a:solidFill>
            </a:endParaRPr>
          </a:p>
          <a:p>
            <a:endParaRPr lang="en-AU"/>
          </a:p>
        </p:txBody>
      </p:sp>
      <p:sp>
        <p:nvSpPr>
          <p:cNvPr id="59" name="Text 3">
            <a:extLst>
              <a:ext uri="{FF2B5EF4-FFF2-40B4-BE49-F238E27FC236}">
                <a16:creationId xmlns:a16="http://schemas.microsoft.com/office/drawing/2014/main" id="{0A5BF410-C5C8-DC78-9A97-AADB0145F610}"/>
              </a:ext>
            </a:extLst>
          </p:cNvPr>
          <p:cNvSpPr/>
          <p:nvPr/>
        </p:nvSpPr>
        <p:spPr>
          <a:xfrm>
            <a:off x="405630" y="2794640"/>
            <a:ext cx="1385881" cy="5179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Trebuchet MS" pitchFamily="34" charset="-122"/>
                <a:cs typeface="Trebuchet MS" pitchFamily="34" charset="-120"/>
              </a:rPr>
              <a:t>2024</a:t>
            </a:r>
          </a:p>
          <a:p>
            <a:pPr algn="ctr">
              <a:defRPr/>
            </a:pPr>
            <a:r>
              <a:rPr lang="en-US" dirty="0">
                <a:ea typeface="Calibri" pitchFamily="34" charset="-122"/>
                <a:cs typeface="Calibri" pitchFamily="34" charset="-120"/>
              </a:rPr>
              <a:t>522 of 777</a:t>
            </a:r>
            <a:endParaRPr lang="en-US" dirty="0"/>
          </a:p>
        </p:txBody>
      </p:sp>
      <p:sp>
        <p:nvSpPr>
          <p:cNvPr id="45" name="Shape 5">
            <a:extLst>
              <a:ext uri="{FF2B5EF4-FFF2-40B4-BE49-F238E27FC236}">
                <a16:creationId xmlns:a16="http://schemas.microsoft.com/office/drawing/2014/main" id="{0A3AAB3F-F1A9-A9A6-9853-5B4E19C97F16}"/>
              </a:ext>
            </a:extLst>
          </p:cNvPr>
          <p:cNvSpPr/>
          <p:nvPr/>
        </p:nvSpPr>
        <p:spPr>
          <a:xfrm>
            <a:off x="1771349" y="2794640"/>
            <a:ext cx="3246478" cy="517924"/>
          </a:xfrm>
          <a:prstGeom prst="rect">
            <a:avLst/>
          </a:prstGeom>
          <a:solidFill>
            <a:srgbClr val="007D8C"/>
          </a:solidFill>
          <a:ln w="12700">
            <a:noFill/>
            <a:prstDash val="solid"/>
          </a:ln>
        </p:spPr>
        <p:txBody>
          <a:bodyPr anchor="ctr"/>
          <a:lstStyle/>
          <a:p>
            <a:pPr lvl="0" algn="ctr">
              <a:defRPr/>
            </a:pPr>
            <a:r>
              <a:rPr lang="en-US" sz="1400" b="1">
                <a:solidFill>
                  <a:srgbClr val="FFFFFF"/>
                </a:solidFill>
                <a:cs typeface="Calibri" pitchFamily="34" charset="-120"/>
              </a:rPr>
              <a:t>244</a:t>
            </a:r>
          </a:p>
          <a:p>
            <a:pPr lvl="0" algn="ctr">
              <a:defRPr/>
            </a:pPr>
            <a:r>
              <a:rPr lang="en-US" sz="1400" b="1">
                <a:solidFill>
                  <a:srgbClr val="FFFFFF"/>
                </a:solidFill>
                <a:cs typeface="Calibri" pitchFamily="34" charset="-120"/>
              </a:rPr>
              <a:t>47%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46" name="Shape 7">
            <a:extLst>
              <a:ext uri="{FF2B5EF4-FFF2-40B4-BE49-F238E27FC236}">
                <a16:creationId xmlns:a16="http://schemas.microsoft.com/office/drawing/2014/main" id="{42685094-9C63-B013-2BC4-23CFEE499393}"/>
              </a:ext>
            </a:extLst>
          </p:cNvPr>
          <p:cNvSpPr/>
          <p:nvPr/>
        </p:nvSpPr>
        <p:spPr>
          <a:xfrm>
            <a:off x="5015315" y="2794640"/>
            <a:ext cx="444002" cy="517924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 anchor="ctr"/>
          <a:lstStyle/>
          <a:p>
            <a:pPr algn="ctr"/>
            <a:r>
              <a:rPr lang="en-AU" sz="1400" b="1">
                <a:solidFill>
                  <a:schemeClr val="bg1"/>
                </a:solidFill>
              </a:rPr>
              <a:t>33</a:t>
            </a:r>
          </a:p>
          <a:p>
            <a:pPr algn="ctr"/>
            <a:r>
              <a:rPr lang="en-AU" sz="1400" b="1">
                <a:solidFill>
                  <a:schemeClr val="bg1"/>
                </a:solidFill>
              </a:rPr>
              <a:t>6%</a:t>
            </a:r>
          </a:p>
        </p:txBody>
      </p:sp>
      <p:sp>
        <p:nvSpPr>
          <p:cNvPr id="47" name="Shape 9">
            <a:extLst>
              <a:ext uri="{FF2B5EF4-FFF2-40B4-BE49-F238E27FC236}">
                <a16:creationId xmlns:a16="http://schemas.microsoft.com/office/drawing/2014/main" id="{8E239304-0FA4-1CFF-AE56-2068E1627784}"/>
              </a:ext>
            </a:extLst>
          </p:cNvPr>
          <p:cNvSpPr/>
          <p:nvPr/>
        </p:nvSpPr>
        <p:spPr>
          <a:xfrm>
            <a:off x="5449784" y="2794640"/>
            <a:ext cx="3272309" cy="517924"/>
          </a:xfrm>
          <a:prstGeom prst="rect">
            <a:avLst/>
          </a:prstGeom>
          <a:solidFill>
            <a:srgbClr val="800020"/>
          </a:solidFill>
          <a:ln w="12700">
            <a:noFill/>
            <a:prstDash val="solid"/>
          </a:ln>
        </p:spPr>
        <p:txBody>
          <a:bodyPr/>
          <a:lstStyle/>
          <a:p>
            <a:pPr algn="ctr"/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245</a:t>
            </a:r>
          </a:p>
          <a:p>
            <a:pPr algn="ctr"/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47%</a:t>
            </a:r>
            <a:endParaRPr lang="en-US" sz="1400">
              <a:solidFill>
                <a:prstClr val="black"/>
              </a:solidFill>
            </a:endParaRPr>
          </a:p>
          <a:p>
            <a:endParaRPr lang="en-AU"/>
          </a:p>
        </p:txBody>
      </p:sp>
      <p:sp>
        <p:nvSpPr>
          <p:cNvPr id="60" name="Text 3">
            <a:extLst>
              <a:ext uri="{FF2B5EF4-FFF2-40B4-BE49-F238E27FC236}">
                <a16:creationId xmlns:a16="http://schemas.microsoft.com/office/drawing/2014/main" id="{F62B26A5-35D2-696B-075D-A7FF8300524A}"/>
              </a:ext>
            </a:extLst>
          </p:cNvPr>
          <p:cNvSpPr/>
          <p:nvPr/>
        </p:nvSpPr>
        <p:spPr>
          <a:xfrm>
            <a:off x="402374" y="3591209"/>
            <a:ext cx="1385881" cy="5179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Trebuchet MS" pitchFamily="34" charset="-122"/>
                <a:cs typeface="Trebuchet MS" pitchFamily="34" charset="-120"/>
              </a:rPr>
              <a:t>2025</a:t>
            </a:r>
          </a:p>
          <a:p>
            <a:pPr algn="ctr">
              <a:defRPr/>
            </a:pPr>
            <a:r>
              <a:rPr lang="en-US">
                <a:ea typeface="Calibri" pitchFamily="34" charset="-122"/>
                <a:cs typeface="Calibri" pitchFamily="34" charset="-120"/>
              </a:rPr>
              <a:t>547 of 791</a:t>
            </a:r>
            <a:endParaRPr lang="en-US"/>
          </a:p>
        </p:txBody>
      </p:sp>
      <p:sp>
        <p:nvSpPr>
          <p:cNvPr id="48" name="Shape 5">
            <a:extLst>
              <a:ext uri="{FF2B5EF4-FFF2-40B4-BE49-F238E27FC236}">
                <a16:creationId xmlns:a16="http://schemas.microsoft.com/office/drawing/2014/main" id="{60640C64-E1F5-5D8E-2D0E-4284C1F4C6F9}"/>
              </a:ext>
            </a:extLst>
          </p:cNvPr>
          <p:cNvSpPr/>
          <p:nvPr/>
        </p:nvSpPr>
        <p:spPr>
          <a:xfrm>
            <a:off x="1788256" y="3594959"/>
            <a:ext cx="3246478" cy="517924"/>
          </a:xfrm>
          <a:prstGeom prst="rect">
            <a:avLst/>
          </a:prstGeom>
          <a:solidFill>
            <a:srgbClr val="007D8C"/>
          </a:solidFill>
          <a:ln w="12700">
            <a:noFill/>
            <a:prstDash val="solid"/>
          </a:ln>
        </p:spPr>
        <p:txBody>
          <a:bodyPr anchor="ctr"/>
          <a:lstStyle/>
          <a:p>
            <a:pPr lvl="0" algn="ctr">
              <a:defRPr/>
            </a:pPr>
            <a:r>
              <a:rPr lang="en-US" sz="1400" b="1">
                <a:solidFill>
                  <a:srgbClr val="FFFFFF"/>
                </a:solidFill>
                <a:cs typeface="Calibri" pitchFamily="34" charset="-120"/>
              </a:rPr>
              <a:t>293</a:t>
            </a:r>
          </a:p>
          <a:p>
            <a:pPr lvl="0" algn="ctr">
              <a:defRPr/>
            </a:pPr>
            <a:r>
              <a:rPr lang="en-US" sz="1400" b="1">
                <a:solidFill>
                  <a:srgbClr val="FFFFFF"/>
                </a:solidFill>
                <a:cs typeface="Calibri" pitchFamily="34" charset="-120"/>
              </a:rPr>
              <a:t>54%</a:t>
            </a:r>
            <a:endParaRPr lang="en-US" sz="1400">
              <a:solidFill>
                <a:prstClr val="black"/>
              </a:solidFill>
            </a:endParaRPr>
          </a:p>
        </p:txBody>
      </p:sp>
      <p:sp>
        <p:nvSpPr>
          <p:cNvPr id="49" name="Shape 7">
            <a:extLst>
              <a:ext uri="{FF2B5EF4-FFF2-40B4-BE49-F238E27FC236}">
                <a16:creationId xmlns:a16="http://schemas.microsoft.com/office/drawing/2014/main" id="{9931E891-8ABC-D2B3-682F-84D1A6492432}"/>
              </a:ext>
            </a:extLst>
          </p:cNvPr>
          <p:cNvSpPr/>
          <p:nvPr/>
        </p:nvSpPr>
        <p:spPr>
          <a:xfrm>
            <a:off x="5032222" y="3594959"/>
            <a:ext cx="444002" cy="517924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 lIns="91440" tIns="45720" rIns="91440" bIns="45720" anchor="ctr"/>
          <a:lstStyle/>
          <a:p>
            <a:pPr algn="ctr"/>
            <a:r>
              <a:rPr lang="en-AU" sz="1400" b="1"/>
              <a:t>27</a:t>
            </a:r>
          </a:p>
          <a:p>
            <a:pPr algn="ctr"/>
            <a:r>
              <a:rPr lang="en-AU" sz="1400" b="1"/>
              <a:t>5%</a:t>
            </a:r>
          </a:p>
        </p:txBody>
      </p:sp>
      <p:sp>
        <p:nvSpPr>
          <p:cNvPr id="50" name="Shape 9">
            <a:extLst>
              <a:ext uri="{FF2B5EF4-FFF2-40B4-BE49-F238E27FC236}">
                <a16:creationId xmlns:a16="http://schemas.microsoft.com/office/drawing/2014/main" id="{E57BC7E5-7EA7-B32B-CF86-DEE740B04EA1}"/>
              </a:ext>
            </a:extLst>
          </p:cNvPr>
          <p:cNvSpPr/>
          <p:nvPr/>
        </p:nvSpPr>
        <p:spPr>
          <a:xfrm>
            <a:off x="5466691" y="3594959"/>
            <a:ext cx="3272309" cy="517924"/>
          </a:xfrm>
          <a:prstGeom prst="rect">
            <a:avLst/>
          </a:prstGeom>
          <a:solidFill>
            <a:srgbClr val="800020"/>
          </a:solidFill>
          <a:ln w="12700">
            <a:noFill/>
            <a:prstDash val="solid"/>
          </a:ln>
        </p:spPr>
        <p:txBody>
          <a:bodyPr/>
          <a:lstStyle/>
          <a:p>
            <a:pPr algn="ctr"/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277</a:t>
            </a:r>
          </a:p>
          <a:p>
            <a:pPr algn="ctr"/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41%</a:t>
            </a:r>
            <a:endParaRPr lang="en-US" sz="1400">
              <a:solidFill>
                <a:prstClr val="black"/>
              </a:solidFill>
            </a:endParaRPr>
          </a:p>
          <a:p>
            <a:endParaRPr lang="en-AU"/>
          </a:p>
        </p:txBody>
      </p:sp>
      <p:sp>
        <p:nvSpPr>
          <p:cNvPr id="52" name="Shape 29" descr="1st Result">
            <a:extLst>
              <a:ext uri="{FF2B5EF4-FFF2-40B4-BE49-F238E27FC236}">
                <a16:creationId xmlns:a16="http://schemas.microsoft.com/office/drawing/2014/main" id="{81C84098-115A-7698-CC01-202E3C9EA6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00289" y="4551869"/>
            <a:ext cx="164592" cy="164592"/>
          </a:xfrm>
          <a:prstGeom prst="rect">
            <a:avLst/>
          </a:prstGeom>
          <a:solidFill>
            <a:srgbClr val="007D8C"/>
          </a:solidFill>
          <a:ln w="1270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3" name="Text 30">
            <a:extLst>
              <a:ext uri="{FF2B5EF4-FFF2-40B4-BE49-F238E27FC236}">
                <a16:creationId xmlns:a16="http://schemas.microsoft.com/office/drawing/2014/main" id="{5E8D2B5E-5B08-4D86-6940-775E01041387}"/>
              </a:ext>
            </a:extLst>
          </p:cNvPr>
          <p:cNvSpPr/>
          <p:nvPr/>
        </p:nvSpPr>
        <p:spPr>
          <a:xfrm>
            <a:off x="656321" y="4533581"/>
            <a:ext cx="780593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Passed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4" name="Shape 31" descr="2nd Result">
            <a:extLst>
              <a:ext uri="{FF2B5EF4-FFF2-40B4-BE49-F238E27FC236}">
                <a16:creationId xmlns:a16="http://schemas.microsoft.com/office/drawing/2014/main" id="{7B4D0F45-E146-36DE-6459-86F8678395B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523643" y="4551869"/>
            <a:ext cx="164592" cy="164592"/>
          </a:xfrm>
          <a:prstGeom prst="rect">
            <a:avLst/>
          </a:prstGeom>
          <a:solidFill>
            <a:srgbClr val="B5500F"/>
          </a:solidFill>
          <a:ln w="1270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5" name="Text 32">
            <a:extLst>
              <a:ext uri="{FF2B5EF4-FFF2-40B4-BE49-F238E27FC236}">
                <a16:creationId xmlns:a16="http://schemas.microsoft.com/office/drawing/2014/main" id="{041661DA-3774-F2B9-4B17-17BEB77D1BAD}"/>
              </a:ext>
            </a:extLst>
          </p:cNvPr>
          <p:cNvSpPr/>
          <p:nvPr/>
        </p:nvSpPr>
        <p:spPr>
          <a:xfrm>
            <a:off x="1771349" y="4533581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Withdrew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6" name="Shape 33" descr="3rd Result">
            <a:extLst>
              <a:ext uri="{FF2B5EF4-FFF2-40B4-BE49-F238E27FC236}">
                <a16:creationId xmlns:a16="http://schemas.microsoft.com/office/drawing/2014/main" id="{3277688D-5CC4-D404-09D8-174A8E6609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860303" y="4556557"/>
            <a:ext cx="164592" cy="164592"/>
          </a:xfrm>
          <a:prstGeom prst="rect">
            <a:avLst/>
          </a:prstGeom>
          <a:solidFill>
            <a:srgbClr val="800020"/>
          </a:solidFill>
          <a:ln w="12700">
            <a:noFill/>
            <a:prstDash val="solid"/>
          </a:ln>
        </p:spPr>
        <p:txBody>
          <a:bodyPr/>
          <a:lstStyle/>
          <a:p>
            <a:endParaRPr lang="en-AU" dirty="0"/>
          </a:p>
        </p:txBody>
      </p:sp>
      <p:sp>
        <p:nvSpPr>
          <p:cNvPr id="57" name="Text 34">
            <a:extLst>
              <a:ext uri="{FF2B5EF4-FFF2-40B4-BE49-F238E27FC236}">
                <a16:creationId xmlns:a16="http://schemas.microsoft.com/office/drawing/2014/main" id="{1E5BC2A8-E78B-324D-11B6-C8230E777386}"/>
              </a:ext>
            </a:extLst>
          </p:cNvPr>
          <p:cNvSpPr/>
          <p:nvPr/>
        </p:nvSpPr>
        <p:spPr>
          <a:xfrm>
            <a:off x="3108009" y="4536963"/>
            <a:ext cx="67086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Failed</a:t>
            </a: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Text 35">
            <a:extLst>
              <a:ext uri="{FF2B5EF4-FFF2-40B4-BE49-F238E27FC236}">
                <a16:creationId xmlns:a16="http://schemas.microsoft.com/office/drawing/2014/main" id="{0EC5C6E9-6D84-7144-114E-EC267FC172B1}"/>
              </a:ext>
            </a:extLst>
          </p:cNvPr>
          <p:cNvSpPr/>
          <p:nvPr/>
        </p:nvSpPr>
        <p:spPr>
          <a:xfrm>
            <a:off x="3876024" y="4533581"/>
            <a:ext cx="4862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Calibri" pitchFamily="34" charset="-122"/>
                <a:cs typeface="Calibri" pitchFamily="34" charset="-120"/>
              </a:rPr>
              <a:t>Equity students (with and without disability/CAP)</a:t>
            </a: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066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C9E7A-E200-0F2F-7ADD-92233B040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FE6E-C719-F560-6E30-666E59CAB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Background: UDL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2FA19-FA25-E3F2-7B38-E986EBD69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38" y="1025054"/>
            <a:ext cx="8814062" cy="4065561"/>
          </a:xfrm>
        </p:spPr>
        <p:txBody>
          <a:bodyPr>
            <a:normAutofit fontScale="85000" lnSpcReduction="10000"/>
          </a:bodyPr>
          <a:lstStyle/>
          <a:p>
            <a:pPr>
              <a:buSzPct val="80000"/>
            </a:pPr>
            <a:r>
              <a:rPr lang="en-AU" sz="2900" dirty="0"/>
              <a:t>Remove barriers in student learning (Florian, 2021)</a:t>
            </a:r>
          </a:p>
          <a:p>
            <a:pPr>
              <a:buSzPct val="80000"/>
            </a:pPr>
            <a:r>
              <a:rPr lang="en-AU" sz="2900" dirty="0"/>
              <a:t>Meet the needs of all students (Meyer et al., 2014)</a:t>
            </a:r>
          </a:p>
          <a:p>
            <a:pPr>
              <a:buSzPct val="80000"/>
            </a:pPr>
            <a:r>
              <a:rPr lang="en-AU" sz="2900" dirty="0"/>
              <a:t>Support teacher preparation and instruction (Mackey, 2019)</a:t>
            </a:r>
          </a:p>
          <a:p>
            <a:pPr>
              <a:buSzPct val="80000"/>
            </a:pPr>
            <a:r>
              <a:rPr lang="en-AU" sz="2900" dirty="0"/>
              <a:t>Improve student-teacher interactions (Mackey, 2019)</a:t>
            </a:r>
          </a:p>
          <a:p>
            <a:pPr>
              <a:buSzPct val="80000"/>
            </a:pPr>
            <a:r>
              <a:rPr lang="en-AU" sz="2900" dirty="0"/>
              <a:t>Improve students from diverse backgrounds academic ability in acquiring and using new knowledge (Boothe et al., 2018)</a:t>
            </a:r>
          </a:p>
          <a:p>
            <a:pPr>
              <a:buSzPct val="80000"/>
            </a:pPr>
            <a:r>
              <a:rPr lang="en-AU" sz="2900" dirty="0"/>
              <a:t>Increase student confidence and relationships with their teachers (Seymour, 2024)</a:t>
            </a:r>
          </a:p>
          <a:p>
            <a:pPr>
              <a:buSzPct val="80000"/>
            </a:pPr>
            <a:r>
              <a:rPr lang="en-AU" sz="2900" dirty="0"/>
              <a:t>Lead to positive learning outcomes for students with and without a disability (Schreffler et al., 2019)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1241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BEF42-4387-CA75-1669-D75B5E424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F102D-9565-9B7E-E545-22808CC29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5FBDC-A68A-C6F6-E4BB-CA80462ED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233" y="977153"/>
            <a:ext cx="8334000" cy="4166347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07000"/>
              </a:lnSpc>
            </a:pPr>
            <a:r>
              <a:rPr lang="en-AU" sz="26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Aim: Improve outcomes for 1</a:t>
            </a:r>
            <a:r>
              <a:rPr lang="en-AU" sz="2600" baseline="300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AU" sz="26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year students with a disability, including those experiencing intersecting forms of disadvantage</a:t>
            </a:r>
          </a:p>
          <a:p>
            <a:pPr marL="285750" indent="-285750">
              <a:lnSpc>
                <a:spcPct val="107000"/>
              </a:lnSpc>
            </a:pPr>
            <a:r>
              <a:rPr lang="en-AU" sz="26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 redesign: Embed UDL principles into the learning management system and assessments in 9 1st-year Humanities higher education units</a:t>
            </a:r>
          </a:p>
          <a:p>
            <a:pPr marL="285750" indent="-285750">
              <a:lnSpc>
                <a:spcPct val="107000"/>
              </a:lnSpc>
            </a:pPr>
            <a:r>
              <a:rPr lang="en-AU" sz="2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Quantitative: Quasi-experimental pre-post research design with </a:t>
            </a:r>
            <a:r>
              <a:rPr lang="en-AU" sz="26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sample size ~7000 students</a:t>
            </a:r>
            <a:endParaRPr lang="en-AU" sz="2600" kern="1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</a:pPr>
            <a:r>
              <a:rPr lang="en-US" sz="2600" dirty="0">
                <a:solidFill>
                  <a:srgbClr val="152535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Data collected: Pass rates, withdrawals, AE requests, disability disclosure rates, and LMS accessibility scores</a:t>
            </a:r>
            <a:endParaRPr lang="en-AU" sz="2600" kern="1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</a:pPr>
            <a:r>
              <a:rPr lang="en-AU" sz="26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Qualitative: Focus groups and semi-structured interviews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82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2F4B-2B70-0DA3-D898-3C4AFB600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00" y="405000"/>
            <a:ext cx="8334000" cy="863016"/>
          </a:xfrm>
        </p:spPr>
        <p:txBody>
          <a:bodyPr anchor="b">
            <a:normAutofit/>
          </a:bodyPr>
          <a:lstStyle/>
          <a:p>
            <a:r>
              <a:rPr lang="en-AU" sz="3600" dirty="0" err="1"/>
              <a:t>Mentimeter</a:t>
            </a:r>
            <a:r>
              <a:rPr lang="en-AU" sz="3600" dirty="0"/>
              <a:t> - 2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D8FD0-D388-5066-CEF5-7CDDB63FC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000" y="1655805"/>
            <a:ext cx="4109850" cy="3111457"/>
          </a:xfrm>
        </p:spPr>
        <p:txBody>
          <a:bodyPr>
            <a:normAutofit/>
          </a:bodyPr>
          <a:lstStyle/>
          <a:p>
            <a:pPr marL="0" indent="0">
              <a:spcAft>
                <a:spcPts val="5400"/>
              </a:spcAft>
              <a:buNone/>
            </a:pPr>
            <a:r>
              <a:rPr lang="en-US" sz="2400" dirty="0"/>
              <a:t>What barriers exist to systemic UDL - and who holds the levers?</a:t>
            </a:r>
          </a:p>
          <a:p>
            <a:pPr marL="0" indent="0">
              <a:buNone/>
            </a:pPr>
            <a:r>
              <a:rPr lang="en-AU" sz="2400" dirty="0"/>
              <a:t>menti.com</a:t>
            </a:r>
          </a:p>
          <a:p>
            <a:pPr marL="0" indent="0">
              <a:buNone/>
            </a:pPr>
            <a:r>
              <a:rPr lang="en-AU" sz="2400" dirty="0"/>
              <a:t>use code</a:t>
            </a:r>
            <a:r>
              <a:rPr lang="en-AU" sz="2400" b="1" dirty="0"/>
              <a:t>7413 1078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75AE2-F179-1CB8-0CB7-E0A88F5CA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053" y="1369218"/>
            <a:ext cx="3398044" cy="33980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862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9B73D-D232-06C5-122C-73AC366DF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UDL Response</a:t>
            </a:r>
            <a:endParaRPr lang="en-US" sz="3600" dirty="0"/>
          </a:p>
        </p:txBody>
      </p:sp>
      <p:sp>
        <p:nvSpPr>
          <p:cNvPr id="7" name="Text 3" descr="Not individual adjustment — systemic redesign across 13 units">
            <a:extLst>
              <a:ext uri="{FF2B5EF4-FFF2-40B4-BE49-F238E27FC236}">
                <a16:creationId xmlns:a16="http://schemas.microsoft.com/office/drawing/2014/main" id="{FBC5D08E-3673-3BAF-DAC5-F4693BED78C6}"/>
              </a:ext>
            </a:extLst>
          </p:cNvPr>
          <p:cNvSpPr/>
          <p:nvPr/>
        </p:nvSpPr>
        <p:spPr>
          <a:xfrm>
            <a:off x="274320" y="658368"/>
            <a:ext cx="8686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86E62C3A-F4D3-43D0-51F2-7D6977426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07899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07D8C"/>
            </a:solidFill>
            <a:prstDash val="solid"/>
          </a:ln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388EF8F1-234B-2034-7707-310DD1D7F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1078992"/>
            <a:ext cx="4206240" cy="402336"/>
          </a:xfrm>
          <a:prstGeom prst="rect">
            <a:avLst/>
          </a:prstGeom>
          <a:solidFill>
            <a:srgbClr val="007D8C"/>
          </a:solidFill>
          <a:ln w="12700">
            <a:solidFill>
              <a:srgbClr val="007D8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6" descr="UDL 3.0 Unit Redesign">
            <a:extLst>
              <a:ext uri="{FF2B5EF4-FFF2-40B4-BE49-F238E27FC236}">
                <a16:creationId xmlns:a16="http://schemas.microsoft.com/office/drawing/2014/main" id="{C17C1A8F-7C98-931D-4DE5-CE13477220FB}"/>
              </a:ext>
            </a:extLst>
          </p:cNvPr>
          <p:cNvSpPr/>
          <p:nvPr/>
        </p:nvSpPr>
        <p:spPr>
          <a:xfrm>
            <a:off x="448056" y="1078992"/>
            <a:ext cx="39502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UDL 3.0 Unit Redesign</a:t>
            </a:r>
            <a:endParaRPr lang="en-US" sz="2400" dirty="0"/>
          </a:p>
        </p:txBody>
      </p:sp>
      <p:sp>
        <p:nvSpPr>
          <p:cNvPr id="11" name="Text 7" descr="9 Bentley and 4 OUA first-year Humanities units. Multimodal content, flexible assessment, reduced cognitive load, transition pedagogies.">
            <a:extLst>
              <a:ext uri="{FF2B5EF4-FFF2-40B4-BE49-F238E27FC236}">
                <a16:creationId xmlns:a16="http://schemas.microsoft.com/office/drawing/2014/main" id="{AAB4BA8E-7B6D-6F0F-B4A5-25E5C858D2A2}"/>
              </a:ext>
            </a:extLst>
          </p:cNvPr>
          <p:cNvSpPr/>
          <p:nvPr/>
        </p:nvSpPr>
        <p:spPr>
          <a:xfrm>
            <a:off x="448056" y="1536192"/>
            <a:ext cx="395020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9 first-year Humanities units focusing on LMS and assessments. 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61077984-D343-90BD-CAE8-09FCE2C63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07899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2535"/>
            </a:solidFill>
            <a:prstDash val="solid"/>
          </a:ln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642D0D25-DBDD-AF22-1C5E-C31BE5C65C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078992"/>
            <a:ext cx="4206240" cy="402336"/>
          </a:xfrm>
          <a:prstGeom prst="rect">
            <a:avLst/>
          </a:prstGeom>
          <a:solidFill>
            <a:srgbClr val="152535"/>
          </a:solidFill>
          <a:ln w="12700">
            <a:solidFill>
              <a:srgbClr val="15253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0" descr="Professional Learning Framework">
            <a:extLst>
              <a:ext uri="{FF2B5EF4-FFF2-40B4-BE49-F238E27FC236}">
                <a16:creationId xmlns:a16="http://schemas.microsoft.com/office/drawing/2014/main" id="{85BC61CE-E5D5-C389-25D9-3551B9DD247F}"/>
              </a:ext>
            </a:extLst>
          </p:cNvPr>
          <p:cNvSpPr/>
          <p:nvPr/>
        </p:nvSpPr>
        <p:spPr>
          <a:xfrm>
            <a:off x="4882896" y="1078992"/>
            <a:ext cx="39502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Professional Learning</a:t>
            </a:r>
            <a:endParaRPr lang="en-US" sz="2400" dirty="0"/>
          </a:p>
        </p:txBody>
      </p:sp>
      <p:sp>
        <p:nvSpPr>
          <p:cNvPr id="15" name="Text 11" descr="Structured program for teaching staff: multimodal delivery, accessible assessment design, adaptive technology. Capacity-building — not compliance.">
            <a:extLst>
              <a:ext uri="{FF2B5EF4-FFF2-40B4-BE49-F238E27FC236}">
                <a16:creationId xmlns:a16="http://schemas.microsoft.com/office/drawing/2014/main" id="{A33AF5FB-2927-66C5-00B4-47B8DA0891BA}"/>
              </a:ext>
            </a:extLst>
          </p:cNvPr>
          <p:cNvSpPr/>
          <p:nvPr/>
        </p:nvSpPr>
        <p:spPr>
          <a:xfrm>
            <a:off x="4882896" y="1536192"/>
            <a:ext cx="3950208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Structured program for Unit Coordinators/teaching staff to support unit redesign. </a:t>
            </a: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DB7918DD-2FAC-4489-C315-75B042014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299923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B5500F"/>
            </a:solidFill>
            <a:prstDash val="solid"/>
          </a:ln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7B84BA15-13BA-B972-2499-C70C33C49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" y="2999232"/>
            <a:ext cx="4206240" cy="402336"/>
          </a:xfrm>
          <a:prstGeom prst="rect">
            <a:avLst/>
          </a:prstGeom>
          <a:solidFill>
            <a:srgbClr val="B5500F"/>
          </a:solidFill>
          <a:ln w="12700">
            <a:solidFill>
              <a:srgbClr val="A85200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4" descr="Student and Expert Advisory Group">
            <a:extLst>
              <a:ext uri="{FF2B5EF4-FFF2-40B4-BE49-F238E27FC236}">
                <a16:creationId xmlns:a16="http://schemas.microsoft.com/office/drawing/2014/main" id="{C3D8DE30-8232-8D18-3D96-B3C2056DA972}"/>
              </a:ext>
            </a:extLst>
          </p:cNvPr>
          <p:cNvSpPr/>
          <p:nvPr/>
        </p:nvSpPr>
        <p:spPr>
          <a:xfrm>
            <a:off x="448056" y="2999232"/>
            <a:ext cx="39502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Student Advisory Group</a:t>
            </a:r>
            <a:endParaRPr lang="en-US" sz="2400" dirty="0"/>
          </a:p>
        </p:txBody>
      </p:sp>
      <p:sp>
        <p:nvSpPr>
          <p:cNvPr id="19" name="Text 15" descr="Students with lived experience co-developed improvements. Expert advisory input on accessibility standards and UDL 3.0 implementation.">
            <a:extLst>
              <a:ext uri="{FF2B5EF4-FFF2-40B4-BE49-F238E27FC236}">
                <a16:creationId xmlns:a16="http://schemas.microsoft.com/office/drawing/2014/main" id="{F4AFDF66-BD97-80D1-0D57-1CCBFB549426}"/>
              </a:ext>
            </a:extLst>
          </p:cNvPr>
          <p:cNvSpPr/>
          <p:nvPr/>
        </p:nvSpPr>
        <p:spPr>
          <a:xfrm>
            <a:off x="405000" y="3456432"/>
            <a:ext cx="412128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Students with lived experience co-developing improvements. Led by students.</a:t>
            </a:r>
            <a:endParaRPr lang="en-US" sz="240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52F248B8-87BD-DF68-C03B-ACDFACB1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999232"/>
            <a:ext cx="420624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800020"/>
            </a:solidFill>
            <a:prstDash val="solid"/>
          </a:ln>
          <a:effectLst>
            <a:outerShdw blurRad="508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69C54C39-9484-F6B5-FFAD-DDF7563F2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999232"/>
            <a:ext cx="4206240" cy="402336"/>
          </a:xfrm>
          <a:prstGeom prst="rect">
            <a:avLst/>
          </a:prstGeom>
          <a:solidFill>
            <a:srgbClr val="800020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18" descr="Quasi-Experimental Evaluation">
            <a:extLst>
              <a:ext uri="{FF2B5EF4-FFF2-40B4-BE49-F238E27FC236}">
                <a16:creationId xmlns:a16="http://schemas.microsoft.com/office/drawing/2014/main" id="{5AEA0431-2386-7357-C055-2CC3DD23315C}"/>
              </a:ext>
            </a:extLst>
          </p:cNvPr>
          <p:cNvSpPr/>
          <p:nvPr/>
        </p:nvSpPr>
        <p:spPr>
          <a:xfrm>
            <a:off x="4882896" y="2999232"/>
            <a:ext cx="39502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ea typeface="Trebuchet MS" pitchFamily="34" charset="-122"/>
                <a:cs typeface="Trebuchet MS" pitchFamily="34" charset="-120"/>
              </a:rPr>
              <a:t>Resource Development</a:t>
            </a:r>
            <a:endParaRPr lang="en-US" sz="2400" dirty="0"/>
          </a:p>
        </p:txBody>
      </p:sp>
      <p:sp>
        <p:nvSpPr>
          <p:cNvPr id="23" name="Text 19" descr="Pre-post design, n &gt; 5,000 students. Tracking pass rates, withdrawals, AE requests, disability disclosure rates, and LMS accessibility scores.">
            <a:extLst>
              <a:ext uri="{FF2B5EF4-FFF2-40B4-BE49-F238E27FC236}">
                <a16:creationId xmlns:a16="http://schemas.microsoft.com/office/drawing/2014/main" id="{C9AC564C-78F2-0E90-2945-283098F912BC}"/>
              </a:ext>
            </a:extLst>
          </p:cNvPr>
          <p:cNvSpPr/>
          <p:nvPr/>
        </p:nvSpPr>
        <p:spPr>
          <a:xfrm>
            <a:off x="4946904" y="3401568"/>
            <a:ext cx="401421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52535"/>
                </a:solidFill>
                <a:ea typeface="Calibri" pitchFamily="34" charset="-122"/>
                <a:cs typeface="Calibri" pitchFamily="34" charset="-120"/>
              </a:rPr>
              <a:t>Resources created and collated to support unit redesign and all teaching staff.</a:t>
            </a:r>
          </a:p>
        </p:txBody>
      </p:sp>
    </p:spTree>
    <p:extLst>
      <p:ext uri="{BB962C8B-B14F-4D97-AF65-F5344CB8AC3E}">
        <p14:creationId xmlns:p14="http://schemas.microsoft.com/office/powerpoint/2010/main" val="497613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07F78-A0F2-EDAE-ACFA-6D456F845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A7C5378-5FD0-5F70-F806-EB702DF66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Professional Learning Framework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A7C30AC-7685-3F4D-DDA7-2A24B2E13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66384" y="1118430"/>
            <a:ext cx="2472615" cy="2856261"/>
            <a:chOff x="405000" y="1120588"/>
            <a:chExt cx="2472615" cy="285626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30DD433-E701-C65B-10AD-AC68BAD36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000" y="1120589"/>
              <a:ext cx="2472615" cy="2856260"/>
            </a:xfrm>
            <a:prstGeom prst="rect">
              <a:avLst/>
            </a:prstGeom>
            <a:solidFill>
              <a:srgbClr val="E6F2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/>
                  <a:cs typeface="Calibri"/>
                </a:rPr>
                <a:t>Structured guidance</a:t>
              </a:r>
            </a:p>
            <a:p>
              <a:pPr algn="ctr"/>
              <a:r>
                <a:rPr lang="en-AU" sz="2400" dirty="0">
                  <a:solidFill>
                    <a:schemeClr val="tx1"/>
                  </a:solidFill>
                </a:rPr>
                <a:t>Resources created and collated to support all teaching staff.</a:t>
              </a:r>
              <a:endParaRPr lang="en-US" sz="2400" dirty="0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0E1283-0D8D-49EB-6FC3-87D8D72CC019}"/>
                </a:ext>
              </a:extLst>
            </p:cNvPr>
            <p:cNvSpPr/>
            <p:nvPr/>
          </p:nvSpPr>
          <p:spPr>
            <a:xfrm rot="5400000">
              <a:off x="1604284" y="-78695"/>
              <a:ext cx="74048" cy="2472614"/>
            </a:xfrm>
            <a:prstGeom prst="rect">
              <a:avLst/>
            </a:prstGeom>
            <a:solidFill>
              <a:srgbClr val="007D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7D8C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503ECB-9C1E-6728-EF1F-C3AFA738B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35691" y="1081405"/>
            <a:ext cx="2472616" cy="2893285"/>
            <a:chOff x="404999" y="1081406"/>
            <a:chExt cx="2472616" cy="365709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B79A86B-F213-6262-DFDE-B31CC8F91C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000" y="1120588"/>
              <a:ext cx="2472615" cy="3617911"/>
            </a:xfrm>
            <a:prstGeom prst="rect">
              <a:avLst/>
            </a:prstGeom>
            <a:solidFill>
              <a:srgbClr val="E6F2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/>
                  <a:cs typeface="Calibri"/>
                </a:rPr>
                <a:t>Targeted workshops</a:t>
              </a:r>
            </a:p>
            <a:p>
              <a:pPr algn="ctr"/>
              <a:r>
                <a:rPr lang="en-AU" sz="2400" dirty="0">
                  <a:solidFill>
                    <a:schemeClr val="tx1"/>
                  </a:solidFill>
                </a:rPr>
                <a:t>Group sessions built around shared priorities and practical skills.</a:t>
              </a:r>
              <a:endParaRPr lang="en-US" sz="2400" b="1" dirty="0">
                <a:solidFill>
                  <a:schemeClr val="tx1"/>
                </a:solidFill>
                <a:ea typeface="Calibri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53B287F-5075-278F-0A93-3AC1BF0E1D8D}"/>
                </a:ext>
              </a:extLst>
            </p:cNvPr>
            <p:cNvSpPr/>
            <p:nvPr/>
          </p:nvSpPr>
          <p:spPr>
            <a:xfrm rot="5400000">
              <a:off x="1604282" y="-117877"/>
              <a:ext cx="74048" cy="2472614"/>
            </a:xfrm>
            <a:prstGeom prst="rect">
              <a:avLst/>
            </a:prstGeom>
            <a:solidFill>
              <a:srgbClr val="007D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7D8C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7EB9DDE-7DE7-8FD6-BA65-921F150D4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000" y="1118429"/>
            <a:ext cx="2472615" cy="2856261"/>
            <a:chOff x="405000" y="1120588"/>
            <a:chExt cx="2472615" cy="361791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A5288D4-DA32-539C-3872-7879F86659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5000" y="1120588"/>
              <a:ext cx="2472615" cy="3617911"/>
            </a:xfrm>
            <a:prstGeom prst="rect">
              <a:avLst/>
            </a:prstGeom>
            <a:solidFill>
              <a:srgbClr val="E6F2F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/>
                  <a:cs typeface="Calibri"/>
                </a:rPr>
                <a:t>One-on-one consultation</a:t>
              </a:r>
            </a:p>
            <a:p>
              <a:pPr algn="ctr"/>
              <a:r>
                <a:rPr lang="en-AU" sz="2400" dirty="0">
                  <a:solidFill>
                    <a:schemeClr val="tx1"/>
                  </a:solidFill>
                </a:rPr>
                <a:t>Personalised sessions tailored to each staff member's needs and goals.</a:t>
              </a:r>
              <a:endParaRPr lang="en-US" sz="24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3B7F94-BB98-BB05-91C2-836B77887F6A}"/>
                </a:ext>
              </a:extLst>
            </p:cNvPr>
            <p:cNvSpPr/>
            <p:nvPr/>
          </p:nvSpPr>
          <p:spPr>
            <a:xfrm rot="5400000">
              <a:off x="1604284" y="-78695"/>
              <a:ext cx="74048" cy="2472614"/>
            </a:xfrm>
            <a:prstGeom prst="rect">
              <a:avLst/>
            </a:prstGeom>
            <a:solidFill>
              <a:srgbClr val="007D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7D8C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73577F9-36CF-0A76-34C5-CC4C5A51FC17}"/>
              </a:ext>
            </a:extLst>
          </p:cNvPr>
          <p:cNvSpPr txBox="1"/>
          <p:nvPr/>
        </p:nvSpPr>
        <p:spPr>
          <a:xfrm>
            <a:off x="602810" y="3862647"/>
            <a:ext cx="7801897" cy="120032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Project team meetings with staff</a:t>
            </a:r>
          </a:p>
          <a:p>
            <a:pPr algn="ctr"/>
            <a:r>
              <a:rPr lang="en-AU" sz="2400" dirty="0"/>
              <a:t>Responsive to needs, feedback, peer sharing, information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78435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E5EE5-D927-730D-4C3A-01E7078AA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Professional Learning: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22820-F0FA-FB3E-26BF-5A7893A50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790625"/>
          </a:xfrm>
        </p:spPr>
        <p:txBody>
          <a:bodyPr>
            <a:normAutofit/>
          </a:bodyPr>
          <a:lstStyle/>
          <a:p>
            <a:pPr lvl="0"/>
            <a:r>
              <a:rPr lang="en-AU" sz="2400" dirty="0"/>
              <a:t>UDL Overview and Practical Strategies – Key note speakers </a:t>
            </a:r>
          </a:p>
          <a:p>
            <a:pPr lvl="0"/>
            <a:r>
              <a:rPr lang="en-AU" sz="2400" dirty="0"/>
              <a:t>Transition Pedagogies and Embedding UDL Workshop – Sally Kift</a:t>
            </a:r>
          </a:p>
          <a:p>
            <a:pPr lvl="0"/>
            <a:r>
              <a:rPr lang="en-AU" sz="2400" dirty="0"/>
              <a:t>UDL Resources, sharing and pledge – UDL Project team</a:t>
            </a:r>
          </a:p>
          <a:p>
            <a:pPr lvl="0"/>
            <a:r>
              <a:rPr lang="en-AU" sz="2400" dirty="0"/>
              <a:t>1:1 Digital Consultations –Digital Project team</a:t>
            </a:r>
          </a:p>
          <a:p>
            <a:pPr lvl="0"/>
            <a:r>
              <a:rPr lang="en-AU" sz="2400" dirty="0"/>
              <a:t>1:1 Assessment Design – Assessment 2030 team</a:t>
            </a:r>
          </a:p>
          <a:p>
            <a:pPr lvl="0"/>
            <a:r>
              <a:rPr lang="en-AU" sz="2400" dirty="0"/>
              <a:t>Text to Multimedia – Digital Project team</a:t>
            </a:r>
          </a:p>
          <a:p>
            <a:pPr lvl="0"/>
            <a:r>
              <a:rPr lang="en-AU" sz="2400" dirty="0"/>
              <a:t>Collaborating online – Digital Project team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0570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27504-E88D-90DF-9C73-7E2C2A06B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B0084-E809-9554-6C1D-79C3420B4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Resources: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16254-7F05-9F95-D4BB-91F23E456D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120588"/>
            <a:ext cx="8334000" cy="3790625"/>
          </a:xfrm>
        </p:spPr>
        <p:txBody>
          <a:bodyPr>
            <a:normAutofit/>
          </a:bodyPr>
          <a:lstStyle/>
          <a:p>
            <a:pPr lvl="0"/>
            <a:r>
              <a:rPr lang="en-AU" sz="2400" dirty="0"/>
              <a:t>Staff Portal UDL page: Created and accessible to all staff</a:t>
            </a:r>
          </a:p>
          <a:p>
            <a:pPr lvl="0"/>
            <a:r>
              <a:rPr lang="en-AU" sz="2400" dirty="0"/>
              <a:t>Digital resource guidance notes</a:t>
            </a:r>
          </a:p>
          <a:p>
            <a:pPr lvl="0"/>
            <a:r>
              <a:rPr lang="en-AU" sz="2400" dirty="0"/>
              <a:t>Digital toolkits: Rubrics, Think Together Collections, Assets and Audio Collection</a:t>
            </a:r>
          </a:p>
          <a:p>
            <a:pPr lvl="0"/>
            <a:r>
              <a:rPr lang="en-AU" sz="2400" dirty="0"/>
              <a:t>Explore video series</a:t>
            </a:r>
          </a:p>
          <a:p>
            <a:pPr lvl="0"/>
            <a:r>
              <a:rPr lang="en-AU" sz="2400" dirty="0"/>
              <a:t>Pledge document</a:t>
            </a:r>
          </a:p>
          <a:p>
            <a:pPr lvl="0"/>
            <a:r>
              <a:rPr lang="en-AU" sz="2400" dirty="0"/>
              <a:t>Collation of existing resources</a:t>
            </a:r>
          </a:p>
        </p:txBody>
      </p:sp>
    </p:spTree>
    <p:extLst>
      <p:ext uri="{BB962C8B-B14F-4D97-AF65-F5344CB8AC3E}">
        <p14:creationId xmlns:p14="http://schemas.microsoft.com/office/powerpoint/2010/main" val="2514890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04CC3-F36D-DF9D-4304-1936754B0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21" y="405000"/>
            <a:ext cx="8966579" cy="572153"/>
          </a:xfrm>
        </p:spPr>
        <p:txBody>
          <a:bodyPr>
            <a:noAutofit/>
          </a:bodyPr>
          <a:lstStyle/>
          <a:p>
            <a:r>
              <a:rPr lang="en-US" sz="3600" dirty="0"/>
              <a:t>Initial Student Feedback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FC2F9-9108-78AE-AD57-30C8B9113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20" y="1126813"/>
            <a:ext cx="8966579" cy="3772733"/>
          </a:xfrm>
        </p:spPr>
        <p:txBody>
          <a:bodyPr>
            <a:normAutofit/>
          </a:bodyPr>
          <a:lstStyle/>
          <a:p>
            <a:r>
              <a:rPr lang="en-GB" sz="2600" dirty="0"/>
              <a:t>Provide assessment format choice</a:t>
            </a:r>
          </a:p>
          <a:p>
            <a:r>
              <a:rPr lang="en-GB" sz="2600" dirty="0"/>
              <a:t>Exemplar assessments at each grade level</a:t>
            </a:r>
          </a:p>
          <a:p>
            <a:r>
              <a:rPr lang="en-GB" sz="2600" dirty="0"/>
              <a:t>Explicitly indicate in the rubric where marks are allocated</a:t>
            </a:r>
          </a:p>
          <a:p>
            <a:r>
              <a:rPr lang="en-GB" sz="2600" dirty="0"/>
              <a:t>Rubrics that can be read by a screen reader</a:t>
            </a:r>
          </a:p>
          <a:p>
            <a:r>
              <a:rPr lang="en-GB" sz="2600" dirty="0"/>
              <a:t>‘Lock down browser’: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600" dirty="0"/>
              <a:t> Introduce through low-weighted assessments first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600" dirty="0"/>
              <a:t>Allow for scheduled breaks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600" dirty="0"/>
              <a:t>Include clear instructions on how to use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34000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D4DC7-DC07-CF32-58C0-0AAE1BEEF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D2DE-B651-2873-0517-677F78AEA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21" y="405000"/>
            <a:ext cx="8966579" cy="572153"/>
          </a:xfrm>
        </p:spPr>
        <p:txBody>
          <a:bodyPr>
            <a:noAutofit/>
          </a:bodyPr>
          <a:lstStyle/>
          <a:p>
            <a:r>
              <a:rPr lang="en-US" sz="3600" dirty="0"/>
              <a:t>Initial </a:t>
            </a:r>
            <a:r>
              <a:rPr lang="en-US" sz="3600"/>
              <a:t>Student Feedback 2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B3670-AE96-7054-E2F9-77F8A5440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09" y="1031278"/>
            <a:ext cx="8966579" cy="3431540"/>
          </a:xfrm>
        </p:spPr>
        <p:txBody>
          <a:bodyPr>
            <a:normAutofit/>
          </a:bodyPr>
          <a:lstStyle/>
          <a:p>
            <a:r>
              <a:rPr lang="en-GB" sz="2400" dirty="0"/>
              <a:t>Oral presentations: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Focus on application of content not memory of content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Assess individually, rather than by group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Create a low-pressure environment </a:t>
            </a:r>
          </a:p>
          <a:p>
            <a:pPr lvl="1">
              <a:spcAft>
                <a:spcPts val="3000"/>
              </a:spcAft>
              <a:buFont typeface="Wingdings" panose="05000000000000000000" pitchFamily="2" charset="2"/>
              <a:buChar char="Ø"/>
            </a:pPr>
            <a:r>
              <a:rPr lang="en-GB" sz="2400" dirty="0"/>
              <a:t>Allow for supporting materials like notes </a:t>
            </a:r>
          </a:p>
          <a:p>
            <a:r>
              <a:rPr lang="en-GB" sz="2400" dirty="0"/>
              <a:t>AI tool that supports studying and critical thinking, rather than tools that provide answers</a:t>
            </a:r>
          </a:p>
        </p:txBody>
      </p:sp>
    </p:spTree>
    <p:extLst>
      <p:ext uri="{BB962C8B-B14F-4D97-AF65-F5344CB8AC3E}">
        <p14:creationId xmlns:p14="http://schemas.microsoft.com/office/powerpoint/2010/main" val="1865323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80BC-E3CE-CC7B-A846-F085D5D7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Initial Project Staff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1225A-973D-E55E-7691-88A59B813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51" y="1038701"/>
            <a:ext cx="8334000" cy="4004147"/>
          </a:xfrm>
        </p:spPr>
        <p:txBody>
          <a:bodyPr>
            <a:normAutofit/>
          </a:bodyPr>
          <a:lstStyle/>
          <a:p>
            <a:r>
              <a:rPr lang="en-AU" sz="2400" dirty="0"/>
              <a:t>Different needs to support redevelopment</a:t>
            </a:r>
          </a:p>
          <a:p>
            <a:r>
              <a:rPr lang="en-AU" sz="2400" dirty="0"/>
              <a:t>Expectations of online students</a:t>
            </a:r>
          </a:p>
          <a:p>
            <a:r>
              <a:rPr lang="en-AU" sz="2400" dirty="0"/>
              <a:t>Challenges in changing practice</a:t>
            </a:r>
          </a:p>
          <a:p>
            <a:r>
              <a:rPr lang="en-AU" sz="2400" dirty="0"/>
              <a:t>Early responders have taken up other initiatives</a:t>
            </a:r>
          </a:p>
          <a:p>
            <a:r>
              <a:rPr lang="en-AU" sz="2400" dirty="0"/>
              <a:t>Workload allocation assisted</a:t>
            </a:r>
          </a:p>
          <a:p>
            <a:r>
              <a:rPr lang="en-AU" sz="2400" dirty="0"/>
              <a:t>1:1 sessions and meetings with peer sharing were helpful</a:t>
            </a:r>
          </a:p>
          <a:p>
            <a:r>
              <a:rPr lang="en-AU" sz="2400" dirty="0"/>
              <a:t>Introduced the pledge to structure redevelopment</a:t>
            </a:r>
          </a:p>
          <a:p>
            <a:r>
              <a:rPr lang="en-AU" sz="2400" dirty="0"/>
              <a:t>Other areas and staff approaches to share ‘work’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7933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67E4E-D221-F31C-6D07-B058FF359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31" y="405001"/>
            <a:ext cx="8334000" cy="572153"/>
          </a:xfrm>
        </p:spPr>
        <p:txBody>
          <a:bodyPr>
            <a:noAutofit/>
          </a:bodyPr>
          <a:lstStyle/>
          <a:p>
            <a:r>
              <a:rPr lang="en-US" sz="3600" dirty="0"/>
              <a:t>Invitation to Dialogue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1FC2F-72AB-6DC6-1DBF-1EEE19997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1470454"/>
            <a:ext cx="8334000" cy="3268045"/>
          </a:xfrm>
        </p:spPr>
        <p:txBody>
          <a:bodyPr/>
          <a:lstStyle/>
          <a:p>
            <a:pPr marL="457200" indent="-457200">
              <a:spcAft>
                <a:spcPts val="3000"/>
              </a:spcAft>
              <a:buFont typeface="+mj-lt"/>
              <a:buAutoNum type="arabicPeriod"/>
            </a:pPr>
            <a:r>
              <a:rPr lang="en-US" sz="24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How do you build staff capacity without creating compliance fatigue?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What does meaningful student co-design look like in your context?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1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0CEDA-2677-C8C5-B491-03625E49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3600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3E9B3-9C33-5B25-810A-1F9ACB0A8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000" y="2014151"/>
            <a:ext cx="8334000" cy="272434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7200"/>
              </a:spcAft>
              <a:buNone/>
            </a:pPr>
            <a:r>
              <a:rPr lang="en-AU" sz="2800" b="1" dirty="0"/>
              <a:t>Questions</a:t>
            </a:r>
          </a:p>
          <a:p>
            <a:pPr marL="0" indent="0">
              <a:buNone/>
            </a:pPr>
            <a:r>
              <a:rPr lang="en-AU" sz="2400" dirty="0"/>
              <a:t>Humira Mirza: Humira.Mirza@curtin.edu.au</a:t>
            </a:r>
          </a:p>
          <a:p>
            <a:pPr marL="0" indent="0">
              <a:buNone/>
            </a:pPr>
            <a:r>
              <a:rPr lang="en-AU" sz="2400" dirty="0"/>
              <a:t>Rebecca Walker: Rebecca.M.Walker@curtin.edu.au</a:t>
            </a:r>
          </a:p>
        </p:txBody>
      </p:sp>
    </p:spTree>
    <p:extLst>
      <p:ext uri="{BB962C8B-B14F-4D97-AF65-F5344CB8AC3E}">
        <p14:creationId xmlns:p14="http://schemas.microsoft.com/office/powerpoint/2010/main" val="27172646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Digital Resource Doc">
      <a:dk1>
        <a:srgbClr val="000000"/>
      </a:dk1>
      <a:lt1>
        <a:srgbClr val="FFFFFF"/>
      </a:lt1>
      <a:dk2>
        <a:srgbClr val="301C5C"/>
      </a:dk2>
      <a:lt2>
        <a:srgbClr val="F1EEFD"/>
      </a:lt2>
      <a:accent1>
        <a:srgbClr val="E52492"/>
      </a:accent1>
      <a:accent2>
        <a:srgbClr val="C3D82E"/>
      </a:accent2>
      <a:accent3>
        <a:srgbClr val="A992F1"/>
      </a:accent3>
      <a:accent4>
        <a:srgbClr val="BCE5CC"/>
      </a:accent4>
      <a:accent5>
        <a:srgbClr val="DACEE9"/>
      </a:accent5>
      <a:accent6>
        <a:srgbClr val="A8DEF3"/>
      </a:accent6>
      <a:hlink>
        <a:srgbClr val="3344DD"/>
      </a:hlink>
      <a:folHlink>
        <a:srgbClr val="88448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5EFCB1A-D6AC-4160-B031-8DD410AFEA23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c664909f-4470-4851-b4d6-ceee3e38e7cc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A97111-8019-4061-8E29-BA6EBCD78E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695906-4470-4BF0-BCE1-46BD9DFD12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3A920A-FF73-49F6-9AEF-225086779684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242681ae-e6e2-4ee6-90fd-f2c0d11c7b09"/>
    <ds:schemaRef ds:uri="43435717-49c9-4489-9470-c7c98d62699d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935</Words>
  <Application>Microsoft Office PowerPoint</Application>
  <PresentationFormat>On-screen Show (16:9)</PresentationFormat>
  <Paragraphs>187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Trebuchet MS</vt:lpstr>
      <vt:lpstr>Wingdings</vt:lpstr>
      <vt:lpstr>1_Office Theme</vt:lpstr>
      <vt:lpstr>A Universal Design for Learning Initiative for 1st Year Humanities Students </vt:lpstr>
      <vt:lpstr>Presentation Overview</vt:lpstr>
      <vt:lpstr>Background: Context</vt:lpstr>
      <vt:lpstr>Mentimeter 1</vt:lpstr>
      <vt:lpstr>Background: Data 1 </vt:lpstr>
      <vt:lpstr>Background: Data 2</vt:lpstr>
      <vt:lpstr>Background: Data 3</vt:lpstr>
      <vt:lpstr>Background: Unit Example</vt:lpstr>
      <vt:lpstr>Background: UDL</vt:lpstr>
      <vt:lpstr>Project Overview</vt:lpstr>
      <vt:lpstr>Mentimeter - 2</vt:lpstr>
      <vt:lpstr>UDL Response</vt:lpstr>
      <vt:lpstr>Professional Learning Framework</vt:lpstr>
      <vt:lpstr>Professional Learning: Examples</vt:lpstr>
      <vt:lpstr>Resources: Examples</vt:lpstr>
      <vt:lpstr>Initial Student Feedback 1</vt:lpstr>
      <vt:lpstr>Initial Student Feedback 2</vt:lpstr>
      <vt:lpstr>Initial Project Staff Feedback</vt:lpstr>
      <vt:lpstr>Invitation to Dialogue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UDL Intervention – Conference Presentation</dc:title>
  <dc:subject>PptxGenJS Presentation</dc:subject>
  <dc:creator>PptxGenJS</dc:creator>
  <cp:lastModifiedBy>Kylie Geard</cp:lastModifiedBy>
  <cp:revision>7</cp:revision>
  <dcterms:created xsi:type="dcterms:W3CDTF">2026-06-05T02:42:53Z</dcterms:created>
  <dcterms:modified xsi:type="dcterms:W3CDTF">2026-08-06T15:02:10Z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