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0" r:id="rId4"/>
  </p:sldMasterIdLst>
  <p:notesMasterIdLst>
    <p:notesMasterId r:id="rId14"/>
  </p:notesMasterIdLst>
  <p:sldIdLst>
    <p:sldId id="304" r:id="rId5"/>
    <p:sldId id="305" r:id="rId6"/>
    <p:sldId id="307" r:id="rId7"/>
    <p:sldId id="308" r:id="rId8"/>
    <p:sldId id="311" r:id="rId9"/>
    <p:sldId id="310" r:id="rId10"/>
    <p:sldId id="309" r:id="rId11"/>
    <p:sldId id="314" r:id="rId12"/>
    <p:sldId id="312" r:id="rId13"/>
  </p:sldIdLst>
  <p:sldSz cx="9144000" cy="5143500" type="screen16x9"/>
  <p:notesSz cx="6858000" cy="9144000"/>
  <p:custDataLst>
    <p:tags r:id="rId15"/>
  </p:custData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ophie MacGillivray" initials="SM" lastIdx="7" clrIdx="6">
    <p:extLst>
      <p:ext uri="{19B8F6BF-5375-455C-9EA6-DF929625EA0E}">
        <p15:presenceInfo xmlns:p15="http://schemas.microsoft.com/office/powerpoint/2012/main" userId="S::sophie.macgillivray@rmit.edu.au::1582d821-a095-4492-868f-ca3120a0aac1" providerId="AD"/>
      </p:ext>
    </p:extLst>
  </p:cmAuthor>
  <p:cmAuthor id="1" name="Daniel Polidano" initials="DP" lastIdx="10" clrIdx="0">
    <p:extLst>
      <p:ext uri="{19B8F6BF-5375-455C-9EA6-DF929625EA0E}">
        <p15:presenceInfo xmlns:p15="http://schemas.microsoft.com/office/powerpoint/2012/main" userId="S::daniel.polidano@rmit.edu.au::23369db3-1b7b-40ff-863a-b188c2e0754c" providerId="AD"/>
      </p:ext>
    </p:extLst>
  </p:cmAuthor>
  <p:cmAuthor id="8" name="Olivia Villani" initials="OV" lastIdx="1" clrIdx="7">
    <p:extLst>
      <p:ext uri="{19B8F6BF-5375-455C-9EA6-DF929625EA0E}">
        <p15:presenceInfo xmlns:p15="http://schemas.microsoft.com/office/powerpoint/2012/main" userId="S::olivia.villani@rmit.edu.au::d87ac168-ec0f-4ec5-af64-80fd45e5bd24" providerId="AD"/>
      </p:ext>
    </p:extLst>
  </p:cmAuthor>
  <p:cmAuthor id="2" name="Sarah Morley" initials="SM" lastIdx="17" clrIdx="1">
    <p:extLst>
      <p:ext uri="{19B8F6BF-5375-455C-9EA6-DF929625EA0E}">
        <p15:presenceInfo xmlns:p15="http://schemas.microsoft.com/office/powerpoint/2012/main" userId="S::sarah.morley@rmit.edu.au::ad7a720f-71a2-4e21-b98f-de1faa32b6e7" providerId="AD"/>
      </p:ext>
    </p:extLst>
  </p:cmAuthor>
  <p:cmAuthor id="3" name="Darcy Muller" initials="DM" lastIdx="8" clrIdx="2">
    <p:extLst>
      <p:ext uri="{19B8F6BF-5375-455C-9EA6-DF929625EA0E}">
        <p15:presenceInfo xmlns:p15="http://schemas.microsoft.com/office/powerpoint/2012/main" userId="S::darcy.muller@rmit.edu.au::7a5694f8-bfb9-4e38-8e6a-504c4d893d3e" providerId="AD"/>
      </p:ext>
    </p:extLst>
  </p:cmAuthor>
  <p:cmAuthor id="4" name="Ben Bucknall" initials="BB" lastIdx="6" clrIdx="3">
    <p:extLst>
      <p:ext uri="{19B8F6BF-5375-455C-9EA6-DF929625EA0E}">
        <p15:presenceInfo xmlns:p15="http://schemas.microsoft.com/office/powerpoint/2012/main" userId="S::ben.bucknall@rmit.edu.au::30817f56-0a79-48ff-89b7-28590598d990" providerId="AD"/>
      </p:ext>
    </p:extLst>
  </p:cmAuthor>
  <p:cmAuthor id="5" name="Jane Tramby" initials="JT" lastIdx="2" clrIdx="4">
    <p:extLst>
      <p:ext uri="{19B8F6BF-5375-455C-9EA6-DF929625EA0E}">
        <p15:presenceInfo xmlns:p15="http://schemas.microsoft.com/office/powerpoint/2012/main" userId="S::jane.tramby@rmit.edu.au::b3477ef0-73e2-4c84-a8cb-63567525240a" providerId="AD"/>
      </p:ext>
    </p:extLst>
  </p:cmAuthor>
  <p:cmAuthor id="6" name="Bob Xiao" initials="BX" lastIdx="3" clrIdx="5">
    <p:extLst>
      <p:ext uri="{19B8F6BF-5375-455C-9EA6-DF929625EA0E}">
        <p15:presenceInfo xmlns:p15="http://schemas.microsoft.com/office/powerpoint/2012/main" userId="S::bob.xiao@rmit.edu.au::87402b42-2b1b-4fc5-bb03-3f3b4a40682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54"/>
    <a:srgbClr val="B3B3F0"/>
    <a:srgbClr val="EAECE8"/>
    <a:srgbClr val="E6E6EE"/>
    <a:srgbClr val="8080AA"/>
    <a:srgbClr val="B3B3CC"/>
    <a:srgbClr val="F1F2F0"/>
    <a:srgbClr val="E8E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6103E9-B4C5-4376-BB63-C756CB5320FF}" v="5" dt="2026-07-09T13:43:45.8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6" autoAdjust="0"/>
    <p:restoredTop sz="86456" autoAdjust="0"/>
  </p:normalViewPr>
  <p:slideViewPr>
    <p:cSldViewPr snapToGrid="0">
      <p:cViewPr varScale="1">
        <p:scale>
          <a:sx n="76" d="100"/>
          <a:sy n="76" d="100"/>
        </p:scale>
        <p:origin x="90" y="834"/>
      </p:cViewPr>
      <p:guideLst/>
    </p:cSldViewPr>
  </p:slideViewPr>
  <p:outlineViewPr>
    <p:cViewPr>
      <p:scale>
        <a:sx n="33" d="100"/>
        <a:sy n="33" d="100"/>
      </p:scale>
      <p:origin x="0" y="-29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custSel delSld modSld">
      <pc:chgData name="Kylie Geard" userId="b930dff3-5db0-4b18-9d4c-f929b90677dc" providerId="ADAL" clId="{038610CA-6CAC-4665-9047-4DC39D1E2447}" dt="2026-07-09T13:43:37.191" v="17" actId="6549"/>
      <pc:docMkLst>
        <pc:docMk/>
      </pc:docMkLst>
      <pc:sldChg chg="modNotes">
        <pc:chgData name="Kylie Geard" userId="b930dff3-5db0-4b18-9d4c-f929b90677dc" providerId="ADAL" clId="{038610CA-6CAC-4665-9047-4DC39D1E2447}" dt="2026-07-09T13:42:42.527" v="2" actId="368"/>
        <pc:sldMkLst>
          <pc:docMk/>
          <pc:sldMk cId="2838075680" sldId="304"/>
        </pc:sldMkLst>
      </pc:sldChg>
      <pc:sldChg chg="modSp modNotes">
        <pc:chgData name="Kylie Geard" userId="b930dff3-5db0-4b18-9d4c-f929b90677dc" providerId="ADAL" clId="{038610CA-6CAC-4665-9047-4DC39D1E2447}" dt="2026-07-09T13:43:16.647" v="16" actId="20577"/>
        <pc:sldMkLst>
          <pc:docMk/>
          <pc:sldMk cId="3133704216" sldId="307"/>
        </pc:sldMkLst>
        <pc:spChg chg="mod">
          <ac:chgData name="Kylie Geard" userId="b930dff3-5db0-4b18-9d4c-f929b90677dc" providerId="ADAL" clId="{038610CA-6CAC-4665-9047-4DC39D1E2447}" dt="2026-07-09T13:43:16.647" v="16" actId="20577"/>
          <ac:spMkLst>
            <pc:docMk/>
            <pc:sldMk cId="3133704216" sldId="307"/>
            <ac:spMk id="3" creationId="{FA7B2DFA-5F55-D657-C8F9-A7B89AF40ACC}"/>
          </ac:spMkLst>
        </pc:spChg>
      </pc:sldChg>
      <pc:sldChg chg="modNotes">
        <pc:chgData name="Kylie Geard" userId="b930dff3-5db0-4b18-9d4c-f929b90677dc" providerId="ADAL" clId="{038610CA-6CAC-4665-9047-4DC39D1E2447}" dt="2026-07-09T13:42:42.543" v="6" actId="368"/>
        <pc:sldMkLst>
          <pc:docMk/>
          <pc:sldMk cId="818223272" sldId="308"/>
        </pc:sldMkLst>
      </pc:sldChg>
      <pc:sldChg chg="modSp modNotes">
        <pc:chgData name="Kylie Geard" userId="b930dff3-5db0-4b18-9d4c-f929b90677dc" providerId="ADAL" clId="{038610CA-6CAC-4665-9047-4DC39D1E2447}" dt="2026-07-09T13:43:37.191" v="17" actId="6549"/>
        <pc:sldMkLst>
          <pc:docMk/>
          <pc:sldMk cId="3394519057" sldId="309"/>
        </pc:sldMkLst>
        <pc:spChg chg="mod">
          <ac:chgData name="Kylie Geard" userId="b930dff3-5db0-4b18-9d4c-f929b90677dc" providerId="ADAL" clId="{038610CA-6CAC-4665-9047-4DC39D1E2447}" dt="2026-07-09T13:43:37.191" v="17" actId="6549"/>
          <ac:spMkLst>
            <pc:docMk/>
            <pc:sldMk cId="3394519057" sldId="309"/>
            <ac:spMk id="3" creationId="{0BE35BB0-A526-2A4C-AD09-D7E37CDD9510}"/>
          </ac:spMkLst>
        </pc:spChg>
      </pc:sldChg>
      <pc:sldChg chg="modNotes">
        <pc:chgData name="Kylie Geard" userId="b930dff3-5db0-4b18-9d4c-f929b90677dc" providerId="ADAL" clId="{038610CA-6CAC-4665-9047-4DC39D1E2447}" dt="2026-07-09T13:42:42.562" v="10" actId="368"/>
        <pc:sldMkLst>
          <pc:docMk/>
          <pc:sldMk cId="2384515473" sldId="310"/>
        </pc:sldMkLst>
      </pc:sldChg>
      <pc:sldChg chg="modNotes">
        <pc:chgData name="Kylie Geard" userId="b930dff3-5db0-4b18-9d4c-f929b90677dc" providerId="ADAL" clId="{038610CA-6CAC-4665-9047-4DC39D1E2447}" dt="2026-07-09T13:42:42.562" v="8" actId="368"/>
        <pc:sldMkLst>
          <pc:docMk/>
          <pc:sldMk cId="3461590518" sldId="311"/>
        </pc:sldMkLst>
      </pc:sldChg>
      <pc:sldChg chg="del">
        <pc:chgData name="Kylie Geard" userId="b930dff3-5db0-4b18-9d4c-f929b90677dc" providerId="ADAL" clId="{038610CA-6CAC-4665-9047-4DC39D1E2447}" dt="2026-07-09T13:42:07.327" v="0" actId="47"/>
        <pc:sldMkLst>
          <pc:docMk/>
          <pc:sldMk cId="4094998096" sldId="313"/>
        </pc:sldMkLst>
      </pc:sldChg>
      <pc:sldChg chg="modNotes">
        <pc:chgData name="Kylie Geard" userId="b930dff3-5db0-4b18-9d4c-f929b90677dc" providerId="ADAL" clId="{038610CA-6CAC-4665-9047-4DC39D1E2447}" dt="2026-07-09T13:42:42.574" v="14" actId="368"/>
        <pc:sldMkLst>
          <pc:docMk/>
          <pc:sldMk cId="1289488919" sldId="31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69C4A591-A458-4822-BC04-83B10B194356}" type="datetimeFigureOut">
              <a:rPr lang="en" smtClean="0"/>
              <a:pPr/>
              <a:t>7/9/2026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0A03F2E6-9F51-4289-953D-B2EF8579062F}" type="slidenum">
              <a:rPr lang="en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93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373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296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629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261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20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991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568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F2C3B5-0EEE-7745-A7B9-592D5689F93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430423" cy="131353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GB" noProof="0" dirty="0"/>
              <a:t>Click to edit Project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8430423" cy="1056952"/>
          </a:xfrm>
        </p:spPr>
        <p:txBody>
          <a:bodyPr anchor="t" anchorCtr="0"/>
          <a:lstStyle>
            <a:lvl1pPr marL="0" indent="0" algn="l">
              <a:buNone/>
              <a:defRPr sz="27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Subhead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35544-392A-4E4D-A137-14755080D317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A427ED0-C848-5943-E6E3-F3ACFAEFDE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0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2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696229-ED0C-CF40-A716-1482E7A51AF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066438" cy="1413857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Project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8066438" cy="1056952"/>
          </a:xfrm>
        </p:spPr>
        <p:txBody>
          <a:bodyPr anchor="t" anchorCtr="0"/>
          <a:lstStyle>
            <a:lvl1pPr marL="0" indent="0" algn="l">
              <a:buNone/>
              <a:defRPr sz="27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Subhead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94BFB8-5006-854E-A03B-65D75E3FA688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85162-60F6-B4E5-9FB5-792BBD29D4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74" y="4386221"/>
            <a:ext cx="2534574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9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3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F2C3B5-0EEE-7745-A7B9-592D5689F935}"/>
              </a:ext>
            </a:extLst>
          </p:cNvPr>
          <p:cNvSpPr/>
          <p:nvPr userDrawn="1"/>
        </p:nvSpPr>
        <p:spPr>
          <a:xfrm>
            <a:off x="0" y="0"/>
            <a:ext cx="4870938" cy="5143500"/>
          </a:xfrm>
          <a:prstGeom prst="rect">
            <a:avLst/>
          </a:prstGeom>
          <a:solidFill>
            <a:srgbClr val="00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4399443" cy="1310171"/>
          </a:xfrm>
        </p:spPr>
        <p:txBody>
          <a:bodyPr anchor="t" anchorCtr="0"/>
          <a:lstStyle>
            <a:lvl1pPr marL="0" indent="0" algn="l">
              <a:buNone/>
              <a:defRPr sz="21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Subhead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91D0F7C-79A1-4847-8A60-AC7E92D3F8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075" y="702279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 dirty="0"/>
              <a:t>Project title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2C4CC1-402A-1C44-ABC7-0CA4A95DA3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9076" y="214082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D42EB612-735B-1B46-A9E2-EC6C65F3D6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70939" y="0"/>
            <a:ext cx="4273061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1F0B9D-BDB2-AE4F-8EAD-C0C1263F14C3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14E4EFC-5141-92CE-A170-AB13DEB38C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92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4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565D2C7C-F7B8-3D4E-8FAC-30CE49EDB4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076" y="214082"/>
            <a:ext cx="4352924" cy="417504"/>
          </a:xfrm>
          <a:solidFill>
            <a:schemeClr val="accent2"/>
          </a:solidFill>
        </p:spPr>
        <p:txBody>
          <a:bodyPr wrap="square" anchor="t" anchorCtr="0"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B550C-590C-F644-9EFE-122CA7D731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075" y="702279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 dirty="0"/>
              <a:t>Project title style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3AE239-409C-BB4F-846F-0F3531A514AB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8AA3EA-F37A-52B2-F7B4-E9BD273AF0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74" y="4386221"/>
            <a:ext cx="2534574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93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oC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8BC03576-29ED-967C-98C2-601051D6E0D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3543" t="25199" r="-10266" b="27773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B33129-852D-9AD8-E662-A4C79CA184CB}"/>
              </a:ext>
            </a:extLst>
          </p:cNvPr>
          <p:cNvSpPr txBox="1"/>
          <p:nvPr userDrawn="1"/>
        </p:nvSpPr>
        <p:spPr>
          <a:xfrm>
            <a:off x="6330300" y="1440671"/>
            <a:ext cx="2627963" cy="2262158"/>
          </a:xfrm>
          <a:prstGeom prst="rect">
            <a:avLst/>
          </a:prstGeom>
          <a:noFill/>
        </p:spPr>
        <p:txBody>
          <a:bodyPr vert="horz" wrap="square" lIns="0" tIns="34290" rIns="68580" bIns="34290" rtlCol="0" anchor="t" anchorCtr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100" b="1" kern="1200" baseline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Acknowledgement of Country</a:t>
            </a:r>
            <a:endParaRPr lang="en-US" sz="1100" b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RMIT University acknowledges the people of the Woi wurrung and Boon wurrung language groups of the eastern Kulin Nation on whose unceded lands we conduct the business of the University. </a:t>
            </a: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RMIT University respectfully acknowledges their Ancestors and Elders, past and present.</a:t>
            </a: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RMIT also acknowledges the Traditional Custodians and their Ancestors of the lands and waters across Australia where we conduct our business.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1B5C93-9CF0-C3D3-00E3-991602EC3F4C}"/>
              </a:ext>
            </a:extLst>
          </p:cNvPr>
          <p:cNvSpPr txBox="1"/>
          <p:nvPr userDrawn="1"/>
        </p:nvSpPr>
        <p:spPr>
          <a:xfrm>
            <a:off x="6330300" y="4497073"/>
            <a:ext cx="2468260" cy="561692"/>
          </a:xfrm>
          <a:prstGeom prst="rect">
            <a:avLst/>
          </a:prstGeom>
          <a:noFill/>
        </p:spPr>
        <p:txBody>
          <a:bodyPr vert="horz" wrap="square" lIns="0" tIns="34290" rIns="68580" bIns="34290" rtlCol="0" anchor="t" anchorCtr="0">
            <a:spAutoFit/>
          </a:bodyPr>
          <a:lstStyle/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AU" sz="8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Artwork ‘Sentient’ by Hollie Johnson</a:t>
            </a:r>
            <a:br>
              <a:rPr lang="en-AU" sz="8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AU" sz="8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Hollie is a Gunaikurnai and Monero Ngarigo woman from Gippsland who graduated from RMIT with a BA in Photography in 2016.</a:t>
            </a:r>
          </a:p>
        </p:txBody>
      </p:sp>
    </p:spTree>
    <p:extLst>
      <p:ext uri="{BB962C8B-B14F-4D97-AF65-F5344CB8AC3E}">
        <p14:creationId xmlns:p14="http://schemas.microsoft.com/office/powerpoint/2010/main" val="397150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oC_additional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B3504D-D80A-6C43-8AEA-0D9553EF5920}"/>
              </a:ext>
            </a:extLst>
          </p:cNvPr>
          <p:cNvSpPr txBox="1"/>
          <p:nvPr userDrawn="1"/>
        </p:nvSpPr>
        <p:spPr>
          <a:xfrm>
            <a:off x="334864" y="1052437"/>
            <a:ext cx="4035607" cy="3547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RMIT is committed to redefining its relationship in working with and supporting Aboriginal and Torres Strait Islander </a:t>
            </a:r>
            <a:r>
              <a:rPr lang="en-AU" sz="1425" b="1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self-determination</a:t>
            </a: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University’s goal is to achieve lasting transformation by maturing its values, culture, policy and structures in a way that </a:t>
            </a:r>
            <a:r>
              <a:rPr lang="en-AU" sz="1425" b="1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embeds reconciliation</a:t>
            </a: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everything we do.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line with the principles of </a:t>
            </a:r>
            <a:r>
              <a:rPr lang="en-AU" sz="1425" b="1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Bundjil</a:t>
            </a: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we are changing our ways of 'knowing, working and being' to support sustainable reconciliation and activate a relationship between Indigenous and non-Indigenous staff, students and community. 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endParaRPr lang="en-AU" sz="1500" b="0" i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0E1C7BAE-965C-7E42-9A5B-2631428F4E21}"/>
              </a:ext>
            </a:extLst>
          </p:cNvPr>
          <p:cNvSpPr txBox="1">
            <a:spLocks/>
          </p:cNvSpPr>
          <p:nvPr userDrawn="1"/>
        </p:nvSpPr>
        <p:spPr>
          <a:xfrm>
            <a:off x="418719" y="501403"/>
            <a:ext cx="4029957" cy="339324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E61E2A"/>
                </a:solidFill>
                <a:latin typeface="Museo 700" panose="02000000000000000000" pitchFamily="2" charset="77"/>
                <a:ea typeface="+mj-ea"/>
                <a:cs typeface="+mj-cs"/>
              </a:defRPr>
            </a:lvl1pPr>
          </a:lstStyle>
          <a:p>
            <a: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AU" sz="2025" b="0" i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Our commitment to Reconciliation</a:t>
            </a:r>
            <a:endParaRPr lang="en-AU" sz="2025" b="0" i="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447A8-B89A-974C-85E4-994501031D27}"/>
              </a:ext>
            </a:extLst>
          </p:cNvPr>
          <p:cNvSpPr txBox="1"/>
          <p:nvPr userDrawn="1"/>
        </p:nvSpPr>
        <p:spPr>
          <a:xfrm>
            <a:off x="4773530" y="3738495"/>
            <a:ext cx="3951957" cy="34624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825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2018, the Wurrunggi Biik – Law of the Land public artwork was installed in the New Academic Street to signify a long-lasting spiritual connection to Country.</a:t>
            </a:r>
          </a:p>
        </p:txBody>
      </p:sp>
      <p:pic>
        <p:nvPicPr>
          <p:cNvPr id="10" name="Picture 9" descr="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F28E96F6-22DC-0A48-8504-3C6BB7D7E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3530" y="1131234"/>
            <a:ext cx="3775384" cy="2514336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ECF470D5-8009-69F1-7602-9CA2CFD0168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633" t="30239" r="18535" b="64073"/>
          <a:stretch/>
        </p:blipFill>
        <p:spPr>
          <a:xfrm>
            <a:off x="-1" y="4495800"/>
            <a:ext cx="9144001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0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enous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332" y="187525"/>
            <a:ext cx="6868272" cy="994172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4333" y="1183251"/>
            <a:ext cx="6868271" cy="3385177"/>
          </a:xfrm>
        </p:spPr>
        <p:txBody>
          <a:bodyPr lIns="0"/>
          <a:lstStyle>
            <a:lvl1pPr>
              <a:defRPr b="0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670D66-EE3D-E549-83E8-351DAC6D7E4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4039" t="23384" r="53860" b="20850"/>
          <a:stretch/>
        </p:blipFill>
        <p:spPr>
          <a:xfrm>
            <a:off x="0" y="0"/>
            <a:ext cx="1398280" cy="5143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9826827-0070-444A-B806-3942CBC732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1AC9A1A-9F25-FC42-989B-96EA919D0C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29" y="1191718"/>
            <a:ext cx="8681978" cy="3388617"/>
          </a:xfrm>
        </p:spPr>
        <p:txBody>
          <a:bodyPr lIns="0"/>
          <a:lstStyle>
            <a:lvl1pPr>
              <a:defRPr b="0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6448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1257300"/>
            <a:ext cx="6165056" cy="3323035"/>
          </a:xfrm>
        </p:spPr>
        <p:txBody>
          <a:bodyPr lIns="0"/>
          <a:lstStyle>
            <a:lvl1pPr>
              <a:defRPr b="1"/>
            </a:lvl1pPr>
            <a:lvl2pPr marL="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787F3F3-3E70-BE46-8E48-0F67DBAD9B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65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1BACC56-8574-434D-BF1B-7A7AF81B14A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BAFD139-1039-4E45-9B01-6D19991FBA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1257300"/>
            <a:ext cx="6165056" cy="3323035"/>
          </a:xfrm>
        </p:spPr>
        <p:txBody>
          <a:bodyPr lIns="0"/>
          <a:lstStyle>
            <a:lvl1pPr>
              <a:defRPr b="1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8829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9B6B7A-C2B8-BA4D-ABD2-4BE87C2CAB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21091" y="0"/>
            <a:ext cx="6722909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1"/>
            <a:ext cx="1930436" cy="957094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E11BC6D-9111-9A43-BDD3-A8D93FAFAA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329" y="1256995"/>
            <a:ext cx="1930435" cy="3424336"/>
          </a:xfrm>
        </p:spPr>
        <p:txBody>
          <a:bodyPr lIns="0"/>
          <a:lstStyle>
            <a:lvl1pPr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381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9B6B7A-C2B8-BA4D-ABD2-4BE87C2CAB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21091" y="0"/>
            <a:ext cx="6722909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1"/>
            <a:ext cx="1930436" cy="957094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B012C-14A6-A246-9A24-F124CB1A9F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329" y="1256995"/>
            <a:ext cx="1930435" cy="3424336"/>
          </a:xfrm>
        </p:spPr>
        <p:txBody>
          <a:bodyPr lIns="0"/>
          <a:lstStyle>
            <a:lvl1pPr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0886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295E6EF-78C3-184E-8D3A-0A68BCEB7F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0988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 dirty="0"/>
              <a:t>Click image icon to add picture</a:t>
            </a:r>
            <a:endParaRPr lang="en-US" noProof="0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2E673F1-9DCD-BD4B-9DA0-BD1EBDC6D3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0988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10E6100E-909D-ED45-A000-A54CC6F4E21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75240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 dirty="0"/>
              <a:t>Click image icon to add picture</a:t>
            </a:r>
            <a:endParaRPr lang="en-US" noProof="0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3B3D8BF2-79EB-D84A-8A2E-D9009D4436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75240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90EFFE35-D877-BA49-BBE4-5F5DFA8DFCB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69492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 dirty="0"/>
              <a:t>Click image icon to add picture</a:t>
            </a:r>
            <a:endParaRPr lang="en-US" noProof="0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A6FAC8FD-639B-DE43-8442-8D0B3FBDAB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69492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872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1" name="Chart Placeholder 3">
            <a:extLst>
              <a:ext uri="{FF2B5EF4-FFF2-40B4-BE49-F238E27FC236}">
                <a16:creationId xmlns:a16="http://schemas.microsoft.com/office/drawing/2014/main" id="{F5852E90-9D40-2144-B8BF-8B9A2668693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65740" y="1331226"/>
            <a:ext cx="8644613" cy="308973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6106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7" name="Table Placeholder 5">
            <a:extLst>
              <a:ext uri="{FF2B5EF4-FFF2-40B4-BE49-F238E27FC236}">
                <a16:creationId xmlns:a16="http://schemas.microsoft.com/office/drawing/2014/main" id="{DEFAF64F-58A7-6241-B8C3-623736293F2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265739" y="1331226"/>
            <a:ext cx="8644614" cy="3089735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70B680-A2D2-E94C-B28C-A6E54778C0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988" y="4546592"/>
            <a:ext cx="5915025" cy="120254"/>
          </a:xfrm>
        </p:spPr>
        <p:txBody>
          <a:bodyPr/>
          <a:lstStyle>
            <a:lvl1pPr>
              <a:defRPr sz="75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5736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299901"/>
            <a:ext cx="5950354" cy="4280435"/>
          </a:xfrm>
        </p:spPr>
        <p:txBody>
          <a:bodyPr lIns="0"/>
          <a:lstStyle>
            <a:lvl1pPr>
              <a:spcAft>
                <a:spcPts val="1200"/>
              </a:spcAft>
              <a:defRPr sz="21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2A923C-C478-D842-BDF6-F9E91C36FC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52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646" y="299901"/>
            <a:ext cx="8478958" cy="4195898"/>
          </a:xfrm>
        </p:spPr>
        <p:txBody>
          <a:bodyPr lIns="0" anchor="ctr" anchorCtr="0"/>
          <a:lstStyle>
            <a:lvl1pPr>
              <a:spcAft>
                <a:spcPts val="120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dirty="0"/>
              <a:t>Section divider text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2A923C-C478-D842-BDF6-F9E91C36FC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64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01ACE1-B495-DC44-BF21-745EC325F5E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34FEC52-F95C-D149-9811-8FC8F0BE63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646" y="299901"/>
            <a:ext cx="8478958" cy="4195898"/>
          </a:xfrm>
        </p:spPr>
        <p:txBody>
          <a:bodyPr lIns="0" anchor="ctr" anchorCtr="0"/>
          <a:lstStyle>
            <a:lvl1pPr>
              <a:spcAft>
                <a:spcPts val="120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dirty="0"/>
              <a:t>Section divider text</a:t>
            </a:r>
          </a:p>
        </p:txBody>
      </p:sp>
    </p:spTree>
    <p:extLst>
      <p:ext uri="{BB962C8B-B14F-4D97-AF65-F5344CB8AC3E}">
        <p14:creationId xmlns:p14="http://schemas.microsoft.com/office/powerpoint/2010/main" val="2275074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C15CCA-163A-5A4D-A3D8-60201F5ED3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430423" cy="131353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2247B6-696E-A4CC-92B5-23186D7BA164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7535078-5656-A8F1-8EC8-4EC17DB6EF3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1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798" y="187525"/>
            <a:ext cx="8773225" cy="9941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799" y="1191718"/>
            <a:ext cx="8773224" cy="3189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3222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2" r:id="rId2"/>
    <p:sldLayoutId id="2147483881" r:id="rId3"/>
    <p:sldLayoutId id="2147483880" r:id="rId4"/>
    <p:sldLayoutId id="2147483863" r:id="rId5"/>
    <p:sldLayoutId id="2147483882" r:id="rId6"/>
    <p:sldLayoutId id="2147483883" r:id="rId7"/>
    <p:sldLayoutId id="2147483879" r:id="rId8"/>
    <p:sldLayoutId id="2147483868" r:id="rId9"/>
    <p:sldLayoutId id="2147483870" r:id="rId10"/>
    <p:sldLayoutId id="2147483869" r:id="rId11"/>
    <p:sldLayoutId id="2147483871" r:id="rId12"/>
    <p:sldLayoutId id="2147483886" r:id="rId13"/>
    <p:sldLayoutId id="2147483887" r:id="rId14"/>
    <p:sldLayoutId id="2147483888" r:id="rId15"/>
    <p:sldLayoutId id="2147483874" r:id="rId16"/>
    <p:sldLayoutId id="2147483889" r:id="rId17"/>
    <p:sldLayoutId id="2147483875" r:id="rId18"/>
    <p:sldLayoutId id="2147483890" r:id="rId19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000" b="1" kern="1200" baseline="0">
          <a:solidFill>
            <a:srgbClr val="000054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77796" indent="-177796" algn="l" defTabSz="685783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55591" indent="-177796" algn="l" defTabSz="685783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tabLst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355591" indent="-177796" algn="l" defTabSz="685783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355591" indent="-17779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horturl.at/4JyL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horturl.at/4JyL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menti.com/altcqm52uo27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shorturl.at/4JyLS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01C4-6B45-FA3F-E2F4-071EAD48D4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z="4400" dirty="0"/>
              <a:t>Measuring Impact: A UDL-Aligned Inclusive Assessment Self-Evaluation Tool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307BC-B323-BCAA-78BC-687C36960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557" y="2043274"/>
            <a:ext cx="8430423" cy="1056952"/>
          </a:xfrm>
        </p:spPr>
        <p:txBody>
          <a:bodyPr/>
          <a:lstStyle/>
          <a:p>
            <a:r>
              <a:rPr lang="en-AU" i="1" dirty="0"/>
              <a:t>Talia Lewis (Senior Coordinator, Inclusive Teaching and Learning) | RMIT</a:t>
            </a:r>
            <a:endParaRPr lang="en-US" b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9538F2-8490-3F5D-F26A-4920919342DD}"/>
              </a:ext>
            </a:extLst>
          </p:cNvPr>
          <p:cNvSpPr txBox="1"/>
          <p:nvPr/>
        </p:nvSpPr>
        <p:spPr>
          <a:xfrm>
            <a:off x="5874202" y="4514433"/>
            <a:ext cx="1996072" cy="461665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z="1200" dirty="0"/>
              <a:t>Link alternative: </a:t>
            </a:r>
            <a:r>
              <a:rPr lang="en-US" sz="1200" dirty="0">
                <a:hlinkClick r:id="rId3"/>
              </a:rPr>
              <a:t>https://shorturl.at/4JyLS</a:t>
            </a:r>
            <a:r>
              <a:rPr lang="en-US" sz="1200" dirty="0"/>
              <a:t> </a:t>
            </a:r>
          </a:p>
        </p:txBody>
      </p:sp>
      <p:pic>
        <p:nvPicPr>
          <p:cNvPr id="5" name="Picture 4" descr="This is a QR code to reach the inclusive assessment self-evaluation tool.">
            <a:extLst>
              <a:ext uri="{FF2B5EF4-FFF2-40B4-BE49-F238E27FC236}">
                <a16:creationId xmlns:a16="http://schemas.microsoft.com/office/drawing/2014/main" id="{7863DB5A-7FEA-77EB-52B1-A1B6D927F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4202" y="2490915"/>
            <a:ext cx="1996073" cy="198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75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75C07-143C-9050-75B9-62D64236B0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3798" y="-994172"/>
            <a:ext cx="8773225" cy="994172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Acknowledgement of Country</a:t>
            </a:r>
          </a:p>
        </p:txBody>
      </p:sp>
    </p:spTree>
    <p:extLst>
      <p:ext uri="{BB962C8B-B14F-4D97-AF65-F5344CB8AC3E}">
        <p14:creationId xmlns:p14="http://schemas.microsoft.com/office/powerpoint/2010/main" val="268244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7D68-D342-6390-D212-A76B8155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B2DFA-5F55-D657-C8F9-A7B89AF40A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AU" dirty="0"/>
              <a:t>Inclusive assessment is often: </a:t>
            </a:r>
            <a:endParaRPr lang="en-AU" sz="2400" dirty="0"/>
          </a:p>
          <a:p>
            <a:pPr lvl="1"/>
            <a:r>
              <a:rPr lang="en-AU" dirty="0"/>
              <a:t>Retrofitted as accommodations for ELPs</a:t>
            </a:r>
            <a:endParaRPr lang="en-AU" sz="2400" dirty="0"/>
          </a:p>
          <a:p>
            <a:pPr lvl="1"/>
            <a:r>
              <a:rPr lang="en-AU" dirty="0"/>
              <a:t>Inconsistently implemented</a:t>
            </a:r>
            <a:endParaRPr lang="en-AU" sz="2400" dirty="0"/>
          </a:p>
          <a:p>
            <a:pPr lvl="1"/>
            <a:r>
              <a:rPr lang="en-AU" dirty="0"/>
              <a:t>Expertise-dependent</a:t>
            </a:r>
            <a:endParaRPr lang="en-AU" sz="2400" dirty="0"/>
          </a:p>
          <a:p>
            <a:pPr lvl="1"/>
            <a:r>
              <a:rPr lang="en-AU" dirty="0"/>
              <a:t>Hard to measure</a:t>
            </a:r>
            <a:endParaRPr lang="en-AU" sz="2400" dirty="0"/>
          </a:p>
          <a:p>
            <a:pPr marL="0" lvl="1" indent="0">
              <a:spcBef>
                <a:spcPts val="3000"/>
              </a:spcBef>
              <a:buNone/>
            </a:pPr>
            <a:r>
              <a:rPr lang="en-AU" sz="2400" b="1" dirty="0"/>
              <a:t>What we were missing: </a:t>
            </a:r>
            <a:r>
              <a:rPr lang="en-AU" sz="2400" dirty="0"/>
              <a:t>ways for scoping and embedding inclusive design priorities, and tracking change/impact</a:t>
            </a:r>
          </a:p>
        </p:txBody>
      </p:sp>
    </p:spTree>
    <p:extLst>
      <p:ext uri="{BB962C8B-B14F-4D97-AF65-F5344CB8AC3E}">
        <p14:creationId xmlns:p14="http://schemas.microsoft.com/office/powerpoint/2010/main" val="313370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CEC74-7589-B71B-2041-261237C0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+ Purpose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45E4D-59CA-0CE1-4083-D352EA0E96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sz="1600" b="1" dirty="0"/>
              <a:t>What it provides:</a:t>
            </a:r>
            <a:endParaRPr lang="en-AU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Structured UDL-aligned prompts for reflection</a:t>
            </a:r>
            <a:endParaRPr lang="en-AU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Automated feedback identifying: </a:t>
            </a:r>
            <a:endParaRPr lang="en-AU" sz="2000" dirty="0"/>
          </a:p>
          <a:p>
            <a:pPr lvl="2"/>
            <a:r>
              <a:rPr lang="en-AU" sz="1600" dirty="0"/>
              <a:t>Strengths</a:t>
            </a:r>
            <a:endParaRPr lang="en-AU" sz="2000" dirty="0"/>
          </a:p>
          <a:p>
            <a:pPr lvl="2"/>
            <a:r>
              <a:rPr lang="en-AU" sz="1600" dirty="0"/>
              <a:t>Opportunities/ quick wins</a:t>
            </a:r>
            <a:endParaRPr lang="en-AU" sz="2000" dirty="0"/>
          </a:p>
          <a:p>
            <a:pPr lvl="2"/>
            <a:r>
              <a:rPr lang="en-AU" sz="1600" dirty="0"/>
              <a:t>Strategies + resource links including internal teams/contacts</a:t>
            </a:r>
            <a:endParaRPr lang="en-AU" sz="2000" dirty="0"/>
          </a:p>
          <a:p>
            <a:r>
              <a:rPr lang="en-AU" sz="1600" b="1" dirty="0"/>
              <a:t>What it enables:</a:t>
            </a:r>
            <a:endParaRPr lang="en-AU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Conversation scaffold and inclusive project scoping</a:t>
            </a:r>
            <a:endParaRPr lang="en-AU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Shared responsibility</a:t>
            </a:r>
            <a:endParaRPr lang="en-AU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/>
              <a:t>Baseline development and measurable impact</a:t>
            </a:r>
            <a:endParaRPr lang="en-AU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BBA8F-E103-B89D-9506-5DF6EAFBD441}"/>
              </a:ext>
            </a:extLst>
          </p:cNvPr>
          <p:cNvSpPr txBox="1"/>
          <p:nvPr/>
        </p:nvSpPr>
        <p:spPr>
          <a:xfrm>
            <a:off x="7017202" y="2211043"/>
            <a:ext cx="1996072" cy="461665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z="1200" dirty="0"/>
              <a:t>Link alternative: </a:t>
            </a:r>
            <a:r>
              <a:rPr lang="en-US" sz="1200" dirty="0">
                <a:hlinkClick r:id="rId3"/>
              </a:rPr>
              <a:t>https://shorturl.at/4JyLS</a:t>
            </a:r>
            <a:r>
              <a:rPr lang="en-US" sz="1200" dirty="0"/>
              <a:t> </a:t>
            </a:r>
          </a:p>
        </p:txBody>
      </p:sp>
      <p:pic>
        <p:nvPicPr>
          <p:cNvPr id="5" name="Picture 4" descr="This is a repeat of the link to the tool.">
            <a:extLst>
              <a:ext uri="{FF2B5EF4-FFF2-40B4-BE49-F238E27FC236}">
                <a16:creationId xmlns:a16="http://schemas.microsoft.com/office/drawing/2014/main" id="{D19558A4-F5A9-00F0-CB51-5834ECE35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202" y="187525"/>
            <a:ext cx="1996073" cy="198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23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3AA6F-2763-16C6-CD9A-E8005F00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Co-design simulation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63C9BA-7A28-09CA-F72E-3489303E2AE5}"/>
              </a:ext>
            </a:extLst>
          </p:cNvPr>
          <p:cNvSpPr txBox="1"/>
          <p:nvPr/>
        </p:nvSpPr>
        <p:spPr>
          <a:xfrm>
            <a:off x="245329" y="1262175"/>
            <a:ext cx="1828020" cy="230832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AU" sz="1600" b="1" dirty="0">
                <a:solidFill>
                  <a:schemeClr val="tx1"/>
                </a:solidFill>
              </a:rPr>
              <a:t>Roles: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600" b="0" dirty="0">
                <a:solidFill>
                  <a:schemeClr val="tx1"/>
                </a:solidFill>
              </a:rPr>
              <a:t>Academic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600" b="0" dirty="0">
                <a:solidFill>
                  <a:schemeClr val="tx1"/>
                </a:solidFill>
              </a:rPr>
              <a:t>Learning Designer</a:t>
            </a:r>
          </a:p>
          <a:p>
            <a:pPr lvl="0"/>
            <a:endParaRPr lang="en-AU" sz="1600" b="0" dirty="0">
              <a:solidFill>
                <a:schemeClr val="tx1"/>
              </a:solidFill>
            </a:endParaRPr>
          </a:p>
          <a:p>
            <a:r>
              <a:rPr lang="en-AU" sz="1600" b="1" dirty="0">
                <a:solidFill>
                  <a:schemeClr val="tx1"/>
                </a:solidFill>
              </a:rPr>
              <a:t>Goal:</a:t>
            </a:r>
          </a:p>
          <a:p>
            <a:r>
              <a:rPr lang="en-AU" sz="1600" b="0" dirty="0">
                <a:solidFill>
                  <a:schemeClr val="tx1"/>
                </a:solidFill>
              </a:rPr>
              <a:t>Use the tool to guide assessment review.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BAC22-C5A5-074A-3EB7-67BFD9AC7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00042" y="283717"/>
            <a:ext cx="6256135" cy="4765713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AU" sz="1800" dirty="0">
                <a:solidFill>
                  <a:schemeClr val="tx1"/>
                </a:solidFill>
              </a:rPr>
              <a:t>Task materials: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800" b="0" dirty="0">
                <a:solidFill>
                  <a:schemeClr val="tx1"/>
                </a:solidFill>
              </a:rPr>
              <a:t>Self-assessment tool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800" b="0" dirty="0">
                <a:solidFill>
                  <a:schemeClr val="tx1"/>
                </a:solidFill>
              </a:rPr>
              <a:t>Case study assessment</a:t>
            </a:r>
          </a:p>
          <a:p>
            <a:r>
              <a:rPr lang="en-AU" sz="1800" dirty="0">
                <a:solidFill>
                  <a:schemeClr val="tx1"/>
                </a:solidFill>
              </a:rPr>
              <a:t>Task instructions: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1800" dirty="0">
                <a:solidFill>
                  <a:schemeClr val="tx1"/>
                </a:solidFill>
              </a:rPr>
              <a:t>In person: </a:t>
            </a:r>
            <a:r>
              <a:rPr lang="en-AU" sz="1800" b="0" dirty="0">
                <a:solidFill>
                  <a:schemeClr val="tx1"/>
                </a:solidFill>
              </a:rPr>
              <a:t>Turn to the person next to you. Assign roles as academic or learning designer. </a:t>
            </a:r>
            <a:r>
              <a:rPr lang="en-AU" sz="1800" dirty="0">
                <a:solidFill>
                  <a:schemeClr val="tx1"/>
                </a:solidFill>
              </a:rPr>
              <a:t>Online: </a:t>
            </a:r>
            <a:r>
              <a:rPr lang="en-AU" sz="1800" b="0" dirty="0">
                <a:solidFill>
                  <a:schemeClr val="tx1"/>
                </a:solidFill>
              </a:rPr>
              <a:t>Play the role of academic.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1800" b="0" dirty="0">
                <a:solidFill>
                  <a:schemeClr val="tx1"/>
                </a:solidFill>
              </a:rPr>
              <a:t>Use the self-assessment tool to review the assessment. Identify one key priority for redesigning the assessment. If working alone, identify key opportunities for support/ questions.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1800" dirty="0">
                <a:solidFill>
                  <a:schemeClr val="tx1"/>
                </a:solidFill>
              </a:rPr>
              <a:t>Reflect: </a:t>
            </a:r>
            <a:r>
              <a:rPr lang="en-AU" sz="1800" b="0" dirty="0">
                <a:solidFill>
                  <a:schemeClr val="tx1"/>
                </a:solidFill>
              </a:rPr>
              <a:t>How did the tool shape your conversation/ surface priorities? </a:t>
            </a:r>
            <a:r>
              <a:rPr lang="en-AU" sz="1800" dirty="0">
                <a:solidFill>
                  <a:schemeClr val="tx1"/>
                </a:solidFill>
              </a:rPr>
              <a:t>Share your thoughts to the Menti.</a:t>
            </a:r>
          </a:p>
        </p:txBody>
      </p:sp>
      <p:pic>
        <p:nvPicPr>
          <p:cNvPr id="10" name="Picture 9" descr="This is a repeat of the link to the tool.">
            <a:extLst>
              <a:ext uri="{FF2B5EF4-FFF2-40B4-BE49-F238E27FC236}">
                <a16:creationId xmlns:a16="http://schemas.microsoft.com/office/drawing/2014/main" id="{438DB1A4-959E-0093-1273-F7E87C694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860" y="390320"/>
            <a:ext cx="1114427" cy="11071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45ABCB-F0C8-80D2-FC72-E3ABD592DF1A}"/>
              </a:ext>
            </a:extLst>
          </p:cNvPr>
          <p:cNvSpPr txBox="1"/>
          <p:nvPr/>
        </p:nvSpPr>
        <p:spPr>
          <a:xfrm>
            <a:off x="5122270" y="1497511"/>
            <a:ext cx="1114426" cy="707886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z="1000" dirty="0"/>
              <a:t>Tool link alternative: </a:t>
            </a:r>
            <a:r>
              <a:rPr lang="en-US" sz="1000" dirty="0">
                <a:hlinkClick r:id="rId4"/>
              </a:rPr>
              <a:t>https://shorturl.at/4JyLS</a:t>
            </a:r>
            <a:r>
              <a:rPr lang="en-US" sz="1000" dirty="0"/>
              <a:t> </a:t>
            </a:r>
          </a:p>
        </p:txBody>
      </p:sp>
      <p:pic>
        <p:nvPicPr>
          <p:cNvPr id="7" name="Picture 6" descr="This is a QR code linking to the Menti for feedback. Feedback can also be posted to the Teams chat.">
            <a:extLst>
              <a:ext uri="{FF2B5EF4-FFF2-40B4-BE49-F238E27FC236}">
                <a16:creationId xmlns:a16="http://schemas.microsoft.com/office/drawing/2014/main" id="{7A372106-A09A-2364-4750-514F7F9578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297" y="390320"/>
            <a:ext cx="1083192" cy="1083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5984B2-FA06-D810-2981-A736F34DABB9}"/>
              </a:ext>
            </a:extLst>
          </p:cNvPr>
          <p:cNvSpPr txBox="1"/>
          <p:nvPr/>
        </p:nvSpPr>
        <p:spPr>
          <a:xfrm>
            <a:off x="6766161" y="1518284"/>
            <a:ext cx="126015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AU" sz="1000" dirty="0"/>
              <a:t>Menti l</a:t>
            </a:r>
            <a:r>
              <a:rPr lang="en-AU" sz="1000" b="0" dirty="0">
                <a:solidFill>
                  <a:schemeClr val="tx1"/>
                </a:solidFill>
              </a:rPr>
              <a:t>ink alternative: </a:t>
            </a:r>
            <a:r>
              <a:rPr lang="en-AU" sz="1000" b="0" dirty="0">
                <a:solidFill>
                  <a:schemeClr val="tx1"/>
                </a:solidFill>
                <a:hlinkClick r:id="rId6"/>
              </a:rPr>
              <a:t>https://www.menti.com/altcqm52uo27</a:t>
            </a:r>
            <a:r>
              <a:rPr lang="en-AU" sz="1000" b="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1590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01B79-F902-8428-FB75-3926AF6CE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Embedding Impact in Workflow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BA8DC-EA72-F4DC-3AEE-FA435A3E27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b="1" dirty="0"/>
              <a:t>Capturing change over time</a:t>
            </a:r>
            <a:endParaRPr lang="en-A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Baseline self-evaluation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Guided co-design conversation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Re-evaluation after design/ during QA</a:t>
            </a:r>
          </a:p>
          <a:p>
            <a:r>
              <a:rPr lang="en-AU" b="1" dirty="0"/>
              <a:t>Enables:</a:t>
            </a:r>
            <a:endParaRPr lang="en-A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visibility of improvement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aggregation across courses/programs</a:t>
            </a:r>
          </a:p>
        </p:txBody>
      </p:sp>
    </p:spTree>
    <p:extLst>
      <p:ext uri="{BB962C8B-B14F-4D97-AF65-F5344CB8AC3E}">
        <p14:creationId xmlns:p14="http://schemas.microsoft.com/office/powerpoint/2010/main" val="2384515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6560-F5DD-8F25-8831-861365DF4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From Reflection to Insight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35BB0-A526-2A4C-AD09-D7E37CDD95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b="1" dirty="0"/>
              <a:t>Ecosystem: </a:t>
            </a:r>
            <a:r>
              <a:rPr lang="en-AU" dirty="0"/>
              <a:t>Browser-based tool → SharePoint data collection → Power Automate → Power BI</a:t>
            </a:r>
          </a:p>
          <a:p>
            <a:pPr>
              <a:spcBef>
                <a:spcPts val="3000"/>
              </a:spcBef>
            </a:pPr>
            <a:r>
              <a:rPr lang="en-AU" b="1"/>
              <a:t>Outcome</a:t>
            </a:r>
            <a:r>
              <a:rPr lang="en-AU" b="1" dirty="0"/>
              <a:t>:</a:t>
            </a:r>
            <a:endParaRPr lang="en-A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Patterns across courses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Track improvement over time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Evidence program-level impact</a:t>
            </a:r>
          </a:p>
        </p:txBody>
      </p:sp>
    </p:spTree>
    <p:extLst>
      <p:ext uri="{BB962C8B-B14F-4D97-AF65-F5344CB8AC3E}">
        <p14:creationId xmlns:p14="http://schemas.microsoft.com/office/powerpoint/2010/main" val="3394519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33ABA-BF5B-F99C-CECA-9561D314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Guiding questions for adapting this approach to your context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3E7A7-01F1-2795-92FC-E90A4B3F7B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Where would this sit in your workflow?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Whose impact are you measuring? Who are you communicating impact to?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How will you capture/visualise change within your ecosystem?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Who are your key stakeholders and how will you involve them in co-designing your solution?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dirty="0"/>
              <a:t>What kind of language resonates with my stakeholders?</a:t>
            </a:r>
          </a:p>
        </p:txBody>
      </p:sp>
    </p:spTree>
    <p:extLst>
      <p:ext uri="{BB962C8B-B14F-4D97-AF65-F5344CB8AC3E}">
        <p14:creationId xmlns:p14="http://schemas.microsoft.com/office/powerpoint/2010/main" val="1289488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81F88-0E55-2B6D-A883-A6F48E8195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7169416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kihq4w783egmusgwyu5teynw4xc4bz"/>
  <p:tag name="MENTI_PPT_SLIDE_MAP" val="{&quot;313&quot;:&quot;ibqqm9eqt2k1&quot;}"/>
</p:tagLst>
</file>

<file path=ppt/theme/theme1.xml><?xml version="1.0" encoding="utf-8"?>
<a:theme xmlns:a="http://schemas.openxmlformats.org/drawingml/2006/main" name="Office Theme">
  <a:themeElements>
    <a:clrScheme name="RMIT brand">
      <a:dk1>
        <a:srgbClr val="000054"/>
      </a:dk1>
      <a:lt1>
        <a:srgbClr val="FFFFFF"/>
      </a:lt1>
      <a:dk2>
        <a:srgbClr val="FFFFFF"/>
      </a:dk2>
      <a:lt2>
        <a:srgbClr val="E2E5DF"/>
      </a:lt2>
      <a:accent1>
        <a:srgbClr val="000054"/>
      </a:accent1>
      <a:accent2>
        <a:srgbClr val="E51D2A"/>
      </a:accent2>
      <a:accent3>
        <a:srgbClr val="FAC800"/>
      </a:accent3>
      <a:accent4>
        <a:srgbClr val="E2E5DF"/>
      </a:accent4>
      <a:accent5>
        <a:srgbClr val="E51D2A"/>
      </a:accent5>
      <a:accent6>
        <a:srgbClr val="000054"/>
      </a:accent6>
      <a:hlink>
        <a:srgbClr val="000054"/>
      </a:hlink>
      <a:folHlink>
        <a:srgbClr val="00005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tx2"/>
        </a:solidFill>
      </a:spPr>
      <a:bodyPr vert="horz" wrap="none" lIns="91440" tIns="45720" rIns="91440" bIns="45720" rtlCol="0" anchor="t" anchorCtr="0">
        <a:spAutoFit/>
      </a:bodyPr>
      <a:lstStyle>
        <a:defPPr algn="l">
          <a:defRPr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5 Brand Powerpoint_template" id="{0186B9E4-F573-2A44-99BE-086E06AD2FD4}" vid="{C05D0165-0C13-0B44-9989-A510483C5A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5765C3-25C3-4F19-97EA-F1894DE5CB44}">
  <ds:schemaRefs>
    <ds:schemaRef ds:uri="http://www.w3.org/XML/1998/namespace"/>
    <ds:schemaRef ds:uri="http://schemas.microsoft.com/office/2006/documentManagement/types"/>
    <ds:schemaRef ds:uri="242681ae-e6e2-4ee6-90fd-f2c0d11c7b09"/>
    <ds:schemaRef ds:uri="http://schemas.openxmlformats.org/package/2006/metadata/core-properties"/>
    <ds:schemaRef ds:uri="http://purl.org/dc/elements/1.1/"/>
    <ds:schemaRef ds:uri="http://purl.org/dc/terms/"/>
    <ds:schemaRef ds:uri="43435717-49c9-4489-9470-c7c98d62699d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6ED93C1-3062-4CB9-9B26-8C2DF05FE9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C1E47D-066B-4784-9B78-DC3F9384DC2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daa77bc-0157-46a4-82a6-8fc765694bc9}" enabled="1" method="Privileged" siteId="{d1323671-cdbe-4417-b4d4-bdb24b51316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</TotalTime>
  <Words>395</Words>
  <Application>Microsoft Office PowerPoint</Application>
  <PresentationFormat>On-screen Show (16:9)</PresentationFormat>
  <Paragraphs>67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Wingdings</vt:lpstr>
      <vt:lpstr>Arial</vt:lpstr>
      <vt:lpstr>Office Theme</vt:lpstr>
      <vt:lpstr>Measuring Impact: A UDL-Aligned Inclusive Assessment Self-Evaluation Tool</vt:lpstr>
      <vt:lpstr>Acknowledgement of Country</vt:lpstr>
      <vt:lpstr>The Problem</vt:lpstr>
      <vt:lpstr>Tool + Purpose</vt:lpstr>
      <vt:lpstr>Activity: Co-design simulation</vt:lpstr>
      <vt:lpstr>Embedding Impact in Workflow</vt:lpstr>
      <vt:lpstr>From Reflection to Insight</vt:lpstr>
      <vt:lpstr>Guiding questions for adapting this approach to your context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Talia Lewis</dc:creator>
  <cp:lastModifiedBy>Kylie Geard</cp:lastModifiedBy>
  <cp:revision>5</cp:revision>
  <dcterms:created xsi:type="dcterms:W3CDTF">2026-06-10T05:35:23Z</dcterms:created>
  <dcterms:modified xsi:type="dcterms:W3CDTF">2026-07-09T13:43:46Z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3d088b-6243-4963-a2e2-8b321ab7f8fc_Enabled">
    <vt:lpwstr>true</vt:lpwstr>
  </property>
  <property fmtid="{D5CDD505-2E9C-101B-9397-08002B2CF9AE}" pid="3" name="MSIP_Label_8c3d088b-6243-4963-a2e2-8b321ab7f8fc_SetDate">
    <vt:lpwstr>2021-10-12T23:31:41Z</vt:lpwstr>
  </property>
  <property fmtid="{D5CDD505-2E9C-101B-9397-08002B2CF9AE}" pid="4" name="MSIP_Label_8c3d088b-6243-4963-a2e2-8b321ab7f8fc_Method">
    <vt:lpwstr>Standard</vt:lpwstr>
  </property>
  <property fmtid="{D5CDD505-2E9C-101B-9397-08002B2CF9AE}" pid="5" name="MSIP_Label_8c3d088b-6243-4963-a2e2-8b321ab7f8fc_Name">
    <vt:lpwstr>Trusted</vt:lpwstr>
  </property>
  <property fmtid="{D5CDD505-2E9C-101B-9397-08002B2CF9AE}" pid="6" name="MSIP_Label_8c3d088b-6243-4963-a2e2-8b321ab7f8fc_SiteId">
    <vt:lpwstr>d1323671-cdbe-4417-b4d4-bdb24b51316b</vt:lpwstr>
  </property>
  <property fmtid="{D5CDD505-2E9C-101B-9397-08002B2CF9AE}" pid="7" name="MSIP_Label_8c3d088b-6243-4963-a2e2-8b321ab7f8fc_ActionId">
    <vt:lpwstr>04a7de1e-b51e-4c85-a10f-929f94def34a</vt:lpwstr>
  </property>
  <property fmtid="{D5CDD505-2E9C-101B-9397-08002B2CF9AE}" pid="8" name="MSIP_Label_8c3d088b-6243-4963-a2e2-8b321ab7f8fc_ContentBits">
    <vt:lpwstr>1</vt:lpwstr>
  </property>
  <property fmtid="{D5CDD505-2E9C-101B-9397-08002B2CF9AE}" pid="9" name="ContentTypeId">
    <vt:lpwstr>0x010100595E3D60D9E6E04A88E6C46A8F8E80F5</vt:lpwstr>
  </property>
  <property fmtid="{D5CDD505-2E9C-101B-9397-08002B2CF9AE}" pid="10" name="MediaServiceImageTags">
    <vt:lpwstr/>
  </property>
</Properties>
</file>