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68" r:id="rId6"/>
    <p:sldId id="275" r:id="rId7"/>
    <p:sldId id="262" r:id="rId8"/>
    <p:sldId id="277" r:id="rId9"/>
    <p:sldId id="279" r:id="rId10"/>
    <p:sldId id="274" r:id="rId11"/>
    <p:sldId id="276" r:id="rId12"/>
    <p:sldId id="264" r:id="rId13"/>
    <p:sldId id="265" r:id="rId14"/>
    <p:sldId id="266" r:id="rId15"/>
    <p:sldId id="267" r:id="rId16"/>
    <p:sldId id="270" r:id="rId17"/>
    <p:sldId id="269" r:id="rId18"/>
    <p:sldId id="27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C73664-44C7-918C-A441-5310D5855FC7}" name="Lucy Petchell" initials="LP" userId="S::lucy.petchell@sydney.edu.au::f8292419-ae21-4f30-b8b4-7db0f8fc61b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62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708292-11C1-4869-AE33-03253ECC65C8}" v="74" dt="2026-07-09T13:36:07.5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955" autoAdjust="0"/>
    <p:restoredTop sz="86456" autoAdjust="0"/>
  </p:normalViewPr>
  <p:slideViewPr>
    <p:cSldViewPr snapToGrid="0">
      <p:cViewPr varScale="1">
        <p:scale>
          <a:sx n="79" d="100"/>
          <a:sy n="79" d="100"/>
        </p:scale>
        <p:origin x="54" y="198"/>
      </p:cViewPr>
      <p:guideLst/>
    </p:cSldViewPr>
  </p:slideViewPr>
  <p:outlineViewPr>
    <p:cViewPr>
      <p:scale>
        <a:sx n="33" d="100"/>
        <a:sy n="33" d="100"/>
      </p:scale>
      <p:origin x="0" y="-4356"/>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custSel modSld">
      <pc:chgData name="Kylie Geard" userId="b930dff3-5db0-4b18-9d4c-f929b90677dc" providerId="ADAL" clId="{038610CA-6CAC-4665-9047-4DC39D1E2447}" dt="2026-07-09T13:37:21.154" v="95" actId="368"/>
      <pc:docMkLst>
        <pc:docMk/>
      </pc:docMkLst>
      <pc:sldChg chg="modSp modNotes">
        <pc:chgData name="Kylie Geard" userId="b930dff3-5db0-4b18-9d4c-f929b90677dc" providerId="ADAL" clId="{038610CA-6CAC-4665-9047-4DC39D1E2447}" dt="2026-07-09T13:37:21.077" v="75" actId="368"/>
        <pc:sldMkLst>
          <pc:docMk/>
          <pc:sldMk cId="4119686916" sldId="262"/>
        </pc:sldMkLst>
        <pc:spChg chg="mod">
          <ac:chgData name="Kylie Geard" userId="b930dff3-5db0-4b18-9d4c-f929b90677dc" providerId="ADAL" clId="{038610CA-6CAC-4665-9047-4DC39D1E2447}" dt="2026-07-09T13:34:00.171" v="21" actId="6549"/>
          <ac:spMkLst>
            <pc:docMk/>
            <pc:sldMk cId="4119686916" sldId="262"/>
            <ac:spMk id="8" creationId="{D099B316-2F3A-FA13-ADAA-4F472880A19B}"/>
          </ac:spMkLst>
        </pc:spChg>
      </pc:sldChg>
      <pc:sldChg chg="modSp modNotes">
        <pc:chgData name="Kylie Geard" userId="b930dff3-5db0-4b18-9d4c-f929b90677dc" providerId="ADAL" clId="{038610CA-6CAC-4665-9047-4DC39D1E2447}" dt="2026-07-09T13:37:21.118" v="85" actId="368"/>
        <pc:sldMkLst>
          <pc:docMk/>
          <pc:sldMk cId="4233665903" sldId="264"/>
        </pc:sldMkLst>
        <pc:spChg chg="mod">
          <ac:chgData name="Kylie Geard" userId="b930dff3-5db0-4b18-9d4c-f929b90677dc" providerId="ADAL" clId="{038610CA-6CAC-4665-9047-4DC39D1E2447}" dt="2026-07-09T13:35:02.704" v="36" actId="6549"/>
          <ac:spMkLst>
            <pc:docMk/>
            <pc:sldMk cId="4233665903" sldId="264"/>
            <ac:spMk id="3" creationId="{0052EEA9-AA88-96D3-32F8-6C51310B614F}"/>
          </ac:spMkLst>
        </pc:spChg>
      </pc:sldChg>
      <pc:sldChg chg="modSp modNotes">
        <pc:chgData name="Kylie Geard" userId="b930dff3-5db0-4b18-9d4c-f929b90677dc" providerId="ADAL" clId="{038610CA-6CAC-4665-9047-4DC39D1E2447}" dt="2026-07-09T13:37:21.125" v="87" actId="368"/>
        <pc:sldMkLst>
          <pc:docMk/>
          <pc:sldMk cId="82371415" sldId="265"/>
        </pc:sldMkLst>
        <pc:spChg chg="mod">
          <ac:chgData name="Kylie Geard" userId="b930dff3-5db0-4b18-9d4c-f929b90677dc" providerId="ADAL" clId="{038610CA-6CAC-4665-9047-4DC39D1E2447}" dt="2026-07-09T13:35:06.098" v="43" actId="6549"/>
          <ac:spMkLst>
            <pc:docMk/>
            <pc:sldMk cId="82371415" sldId="265"/>
            <ac:spMk id="3" creationId="{307E35F3-5D31-86A6-4688-D4F7C3969820}"/>
          </ac:spMkLst>
        </pc:spChg>
      </pc:sldChg>
      <pc:sldChg chg="modSp modNotes">
        <pc:chgData name="Kylie Geard" userId="b930dff3-5db0-4b18-9d4c-f929b90677dc" providerId="ADAL" clId="{038610CA-6CAC-4665-9047-4DC39D1E2447}" dt="2026-07-09T13:37:21.131" v="89" actId="368"/>
        <pc:sldMkLst>
          <pc:docMk/>
          <pc:sldMk cId="3295943992" sldId="266"/>
        </pc:sldMkLst>
        <pc:spChg chg="mod">
          <ac:chgData name="Kylie Geard" userId="b930dff3-5db0-4b18-9d4c-f929b90677dc" providerId="ADAL" clId="{038610CA-6CAC-4665-9047-4DC39D1E2447}" dt="2026-07-09T13:35:10.178" v="48" actId="6549"/>
          <ac:spMkLst>
            <pc:docMk/>
            <pc:sldMk cId="3295943992" sldId="266"/>
            <ac:spMk id="3" creationId="{0CB82BDB-1D1C-573F-62D4-F2CCD65059B3}"/>
          </ac:spMkLst>
        </pc:spChg>
      </pc:sldChg>
      <pc:sldChg chg="modSp modNotes">
        <pc:chgData name="Kylie Geard" userId="b930dff3-5db0-4b18-9d4c-f929b90677dc" providerId="ADAL" clId="{038610CA-6CAC-4665-9047-4DC39D1E2447}" dt="2026-07-09T13:37:21.138" v="91" actId="368"/>
        <pc:sldMkLst>
          <pc:docMk/>
          <pc:sldMk cId="421954296" sldId="267"/>
        </pc:sldMkLst>
        <pc:spChg chg="mod">
          <ac:chgData name="Kylie Geard" userId="b930dff3-5db0-4b18-9d4c-f929b90677dc" providerId="ADAL" clId="{038610CA-6CAC-4665-9047-4DC39D1E2447}" dt="2026-07-09T13:35:14.235" v="55" actId="6549"/>
          <ac:spMkLst>
            <pc:docMk/>
            <pc:sldMk cId="421954296" sldId="267"/>
            <ac:spMk id="3" creationId="{39063651-BB3A-2502-BF2A-7B8B6556AA83}"/>
          </ac:spMkLst>
        </pc:spChg>
      </pc:sldChg>
      <pc:sldChg chg="modNotes">
        <pc:chgData name="Kylie Geard" userId="b930dff3-5db0-4b18-9d4c-f929b90677dc" providerId="ADAL" clId="{038610CA-6CAC-4665-9047-4DC39D1E2447}" dt="2026-07-09T13:37:21.059" v="71" actId="368"/>
        <pc:sldMkLst>
          <pc:docMk/>
          <pc:sldMk cId="4043174128" sldId="268"/>
        </pc:sldMkLst>
      </pc:sldChg>
      <pc:sldChg chg="modNotes">
        <pc:chgData name="Kylie Geard" userId="b930dff3-5db0-4b18-9d4c-f929b90677dc" providerId="ADAL" clId="{038610CA-6CAC-4665-9047-4DC39D1E2447}" dt="2026-07-09T13:37:21.154" v="95" actId="368"/>
        <pc:sldMkLst>
          <pc:docMk/>
          <pc:sldMk cId="325607777" sldId="269"/>
        </pc:sldMkLst>
      </pc:sldChg>
      <pc:sldChg chg="modSp modNotes">
        <pc:chgData name="Kylie Geard" userId="b930dff3-5db0-4b18-9d4c-f929b90677dc" providerId="ADAL" clId="{038610CA-6CAC-4665-9047-4DC39D1E2447}" dt="2026-07-09T13:37:21.140" v="93" actId="368"/>
        <pc:sldMkLst>
          <pc:docMk/>
          <pc:sldMk cId="2283421955" sldId="270"/>
        </pc:sldMkLst>
        <pc:spChg chg="mod">
          <ac:chgData name="Kylie Geard" userId="b930dff3-5db0-4b18-9d4c-f929b90677dc" providerId="ADAL" clId="{038610CA-6CAC-4665-9047-4DC39D1E2447}" dt="2026-07-09T13:35:33.082" v="59" actId="6549"/>
          <ac:spMkLst>
            <pc:docMk/>
            <pc:sldMk cId="2283421955" sldId="270"/>
            <ac:spMk id="3" creationId="{86BA2EB7-F00F-685F-94CF-4BF36AFCDE5D}"/>
          </ac:spMkLst>
        </pc:spChg>
      </pc:sldChg>
      <pc:sldChg chg="modNotes">
        <pc:chgData name="Kylie Geard" userId="b930dff3-5db0-4b18-9d4c-f929b90677dc" providerId="ADAL" clId="{038610CA-6CAC-4665-9047-4DC39D1E2447}" dt="2026-07-09T13:37:21.091" v="81" actId="368"/>
        <pc:sldMkLst>
          <pc:docMk/>
          <pc:sldMk cId="2933373541" sldId="274"/>
        </pc:sldMkLst>
      </pc:sldChg>
      <pc:sldChg chg="modSp modAnim modNotes">
        <pc:chgData name="Kylie Geard" userId="b930dff3-5db0-4b18-9d4c-f929b90677dc" providerId="ADAL" clId="{038610CA-6CAC-4665-9047-4DC39D1E2447}" dt="2026-07-09T13:37:21.077" v="73" actId="368"/>
        <pc:sldMkLst>
          <pc:docMk/>
          <pc:sldMk cId="3511593700" sldId="275"/>
        </pc:sldMkLst>
        <pc:spChg chg="mod">
          <ac:chgData name="Kylie Geard" userId="b930dff3-5db0-4b18-9d4c-f929b90677dc" providerId="ADAL" clId="{038610CA-6CAC-4665-9047-4DC39D1E2447}" dt="2026-07-09T13:33:44.243" v="13" actId="6549"/>
          <ac:spMkLst>
            <pc:docMk/>
            <pc:sldMk cId="3511593700" sldId="275"/>
            <ac:spMk id="8" creationId="{F1C7B8EB-5091-D594-0BA5-3F0704C72722}"/>
          </ac:spMkLst>
        </pc:spChg>
      </pc:sldChg>
      <pc:sldChg chg="modNotes">
        <pc:chgData name="Kylie Geard" userId="b930dff3-5db0-4b18-9d4c-f929b90677dc" providerId="ADAL" clId="{038610CA-6CAC-4665-9047-4DC39D1E2447}" dt="2026-07-09T13:37:21.107" v="83" actId="368"/>
        <pc:sldMkLst>
          <pc:docMk/>
          <pc:sldMk cId="1591827258" sldId="276"/>
        </pc:sldMkLst>
      </pc:sldChg>
      <pc:sldChg chg="modSp modAnim modNotes">
        <pc:chgData name="Kylie Geard" userId="b930dff3-5db0-4b18-9d4c-f929b90677dc" providerId="ADAL" clId="{038610CA-6CAC-4665-9047-4DC39D1E2447}" dt="2026-07-09T13:37:21.091" v="77" actId="368"/>
        <pc:sldMkLst>
          <pc:docMk/>
          <pc:sldMk cId="2072238724" sldId="277"/>
        </pc:sldMkLst>
        <pc:spChg chg="mod">
          <ac:chgData name="Kylie Geard" userId="b930dff3-5db0-4b18-9d4c-f929b90677dc" providerId="ADAL" clId="{038610CA-6CAC-4665-9047-4DC39D1E2447}" dt="2026-07-09T13:34:51.997" v="30" actId="14100"/>
          <ac:spMkLst>
            <pc:docMk/>
            <pc:sldMk cId="2072238724" sldId="277"/>
            <ac:spMk id="4" creationId="{86FE58A4-F65B-4707-BE32-CD154748E003}"/>
          </ac:spMkLst>
        </pc:spChg>
      </pc:sldChg>
      <pc:sldChg chg="modSp">
        <pc:chgData name="Kylie Geard" userId="b930dff3-5db0-4b18-9d4c-f929b90677dc" providerId="ADAL" clId="{038610CA-6CAC-4665-9047-4DC39D1E2447}" dt="2026-07-09T13:36:07.549" v="69" actId="6549"/>
        <pc:sldMkLst>
          <pc:docMk/>
          <pc:sldMk cId="603413934" sldId="278"/>
        </pc:sldMkLst>
        <pc:spChg chg="mod">
          <ac:chgData name="Kylie Geard" userId="b930dff3-5db0-4b18-9d4c-f929b90677dc" providerId="ADAL" clId="{038610CA-6CAC-4665-9047-4DC39D1E2447}" dt="2026-07-09T13:36:07.549" v="69" actId="6549"/>
          <ac:spMkLst>
            <pc:docMk/>
            <pc:sldMk cId="603413934" sldId="278"/>
            <ac:spMk id="3" creationId="{9A001AF2-27FC-FBEE-8B97-3A888AF14E47}"/>
          </ac:spMkLst>
        </pc:spChg>
      </pc:sldChg>
      <pc:sldChg chg="modNotes">
        <pc:chgData name="Kylie Geard" userId="b930dff3-5db0-4b18-9d4c-f929b90677dc" providerId="ADAL" clId="{038610CA-6CAC-4665-9047-4DC39D1E2447}" dt="2026-07-09T13:37:21.091" v="79" actId="368"/>
        <pc:sldMkLst>
          <pc:docMk/>
          <pc:sldMk cId="1151608882" sldId="27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9CE994-0131-4373-9431-B3AB1BA35D9B}" type="datetimeFigureOut">
              <a:t>7/30/2026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9520D8-7E6D-45A5-BB76-6EE900C7E24A}" type="slidenum">
              <a:t>‹#›</a:t>
            </a:fld>
            <a:endParaRPr lang="en-US"/>
          </a:p>
        </p:txBody>
      </p:sp>
    </p:spTree>
    <p:extLst>
      <p:ext uri="{BB962C8B-B14F-4D97-AF65-F5344CB8AC3E}">
        <p14:creationId xmlns:p14="http://schemas.microsoft.com/office/powerpoint/2010/main" val="1935346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9520D8-7E6D-45A5-BB76-6EE900C7E24A}" type="slidenum">
              <a:rPr lang="en-US"/>
              <a:t>2</a:t>
            </a:fld>
            <a:endParaRPr lang="en-US"/>
          </a:p>
        </p:txBody>
      </p:sp>
    </p:spTree>
    <p:extLst>
      <p:ext uri="{BB962C8B-B14F-4D97-AF65-F5344CB8AC3E}">
        <p14:creationId xmlns:p14="http://schemas.microsoft.com/office/powerpoint/2010/main" val="917147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F097D-710B-9876-8E58-875071DBA8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39F70C-914B-B094-0140-7B554B86D0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B1D61C-784D-622F-8D31-D4585D4C42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03DFFA-4752-DE5C-7128-433F432FF392}"/>
              </a:ext>
            </a:extLst>
          </p:cNvPr>
          <p:cNvSpPr>
            <a:spLocks noGrp="1"/>
          </p:cNvSpPr>
          <p:nvPr>
            <p:ph type="sldNum" sz="quarter" idx="5"/>
          </p:nvPr>
        </p:nvSpPr>
        <p:spPr/>
        <p:txBody>
          <a:bodyPr/>
          <a:lstStyle/>
          <a:p>
            <a:fld id="{BF9520D8-7E6D-45A5-BB76-6EE900C7E24A}" type="slidenum">
              <a:rPr lang="en-US"/>
              <a:t>3</a:t>
            </a:fld>
            <a:endParaRPr lang="en-US"/>
          </a:p>
        </p:txBody>
      </p:sp>
    </p:spTree>
    <p:extLst>
      <p:ext uri="{BB962C8B-B14F-4D97-AF65-F5344CB8AC3E}">
        <p14:creationId xmlns:p14="http://schemas.microsoft.com/office/powerpoint/2010/main" val="4092423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9520D8-7E6D-45A5-BB76-6EE900C7E24A}" type="slidenum">
              <a:rPr lang="en-US"/>
              <a:t>4</a:t>
            </a:fld>
            <a:endParaRPr lang="en-US"/>
          </a:p>
        </p:txBody>
      </p:sp>
    </p:spTree>
    <p:extLst>
      <p:ext uri="{BB962C8B-B14F-4D97-AF65-F5344CB8AC3E}">
        <p14:creationId xmlns:p14="http://schemas.microsoft.com/office/powerpoint/2010/main" val="2178142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F9520D8-7E6D-45A5-BB76-6EE900C7E24A}" type="slidenum">
              <a:rPr lang="en-AU" smtClean="0"/>
              <a:t>5</a:t>
            </a:fld>
            <a:endParaRPr lang="en-AU"/>
          </a:p>
        </p:txBody>
      </p:sp>
    </p:spTree>
    <p:extLst>
      <p:ext uri="{BB962C8B-B14F-4D97-AF65-F5344CB8AC3E}">
        <p14:creationId xmlns:p14="http://schemas.microsoft.com/office/powerpoint/2010/main" val="2054616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713F3-9494-4639-5440-60E20D879A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673E6C-9942-9AB7-B186-1A4D5CA56F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A04A1D-D785-F803-6FFB-9937ADD25606}"/>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D846A73-46C9-F924-7272-58E369C23542}"/>
              </a:ext>
            </a:extLst>
          </p:cNvPr>
          <p:cNvSpPr>
            <a:spLocks noGrp="1"/>
          </p:cNvSpPr>
          <p:nvPr>
            <p:ph type="sldNum" sz="quarter" idx="5"/>
          </p:nvPr>
        </p:nvSpPr>
        <p:spPr/>
        <p:txBody>
          <a:bodyPr/>
          <a:lstStyle/>
          <a:p>
            <a:fld id="{BF9520D8-7E6D-45A5-BB76-6EE900C7E24A}" type="slidenum">
              <a:rPr lang="en-AU" smtClean="0"/>
              <a:t>6</a:t>
            </a:fld>
            <a:endParaRPr lang="en-AU"/>
          </a:p>
        </p:txBody>
      </p:sp>
    </p:spTree>
    <p:extLst>
      <p:ext uri="{BB962C8B-B14F-4D97-AF65-F5344CB8AC3E}">
        <p14:creationId xmlns:p14="http://schemas.microsoft.com/office/powerpoint/2010/main" val="3039423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F9520D8-7E6D-45A5-BB76-6EE900C7E24A}" type="slidenum">
              <a:rPr lang="en-AU" smtClean="0"/>
              <a:t>7</a:t>
            </a:fld>
            <a:endParaRPr lang="en-AU"/>
          </a:p>
        </p:txBody>
      </p:sp>
    </p:spTree>
    <p:extLst>
      <p:ext uri="{BB962C8B-B14F-4D97-AF65-F5344CB8AC3E}">
        <p14:creationId xmlns:p14="http://schemas.microsoft.com/office/powerpoint/2010/main" val="1424996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F9520D8-7E6D-45A5-BB76-6EE900C7E24A}" type="slidenum">
              <a:rPr lang="en-AU" smtClean="0"/>
              <a:t>8</a:t>
            </a:fld>
            <a:endParaRPr lang="en-AU"/>
          </a:p>
        </p:txBody>
      </p:sp>
    </p:spTree>
    <p:extLst>
      <p:ext uri="{BB962C8B-B14F-4D97-AF65-F5344CB8AC3E}">
        <p14:creationId xmlns:p14="http://schemas.microsoft.com/office/powerpoint/2010/main" val="2765307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9520D8-7E6D-45A5-BB76-6EE900C7E24A}" type="slidenum">
              <a:rPr lang="en-US"/>
              <a:t>9</a:t>
            </a:fld>
            <a:endParaRPr lang="en-US"/>
          </a:p>
        </p:txBody>
      </p:sp>
    </p:spTree>
    <p:extLst>
      <p:ext uri="{BB962C8B-B14F-4D97-AF65-F5344CB8AC3E}">
        <p14:creationId xmlns:p14="http://schemas.microsoft.com/office/powerpoint/2010/main" val="2158437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F9520D8-7E6D-45A5-BB76-6EE900C7E24A}" type="slidenum">
              <a:rPr lang="en-US"/>
              <a:t>10</a:t>
            </a:fld>
            <a:endParaRPr lang="en-US"/>
          </a:p>
        </p:txBody>
      </p:sp>
    </p:spTree>
    <p:extLst>
      <p:ext uri="{BB962C8B-B14F-4D97-AF65-F5344CB8AC3E}">
        <p14:creationId xmlns:p14="http://schemas.microsoft.com/office/powerpoint/2010/main" val="3311845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F9520D8-7E6D-45A5-BB76-6EE900C7E24A}" type="slidenum">
              <a:rPr lang="en-US"/>
              <a:t>11</a:t>
            </a:fld>
            <a:endParaRPr lang="en-US"/>
          </a:p>
        </p:txBody>
      </p:sp>
    </p:spTree>
    <p:extLst>
      <p:ext uri="{BB962C8B-B14F-4D97-AF65-F5344CB8AC3E}">
        <p14:creationId xmlns:p14="http://schemas.microsoft.com/office/powerpoint/2010/main" val="3595900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09BD2-486B-A665-6CD2-545EE476C0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F2FC83-8F8E-F74A-2FAE-177EBA27DA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BE5729-BF66-9841-4922-0BF347A2A2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4673CA-B767-F808-B3A3-F3745684C920}"/>
              </a:ext>
            </a:extLst>
          </p:cNvPr>
          <p:cNvSpPr>
            <a:spLocks noGrp="1"/>
          </p:cNvSpPr>
          <p:nvPr>
            <p:ph type="sldNum" sz="quarter" idx="5"/>
          </p:nvPr>
        </p:nvSpPr>
        <p:spPr/>
        <p:txBody>
          <a:bodyPr/>
          <a:lstStyle/>
          <a:p>
            <a:fld id="{BF9520D8-7E6D-45A5-BB76-6EE900C7E24A}" type="slidenum">
              <a:rPr lang="en-US"/>
              <a:t>12</a:t>
            </a:fld>
            <a:endParaRPr lang="en-US"/>
          </a:p>
        </p:txBody>
      </p:sp>
    </p:spTree>
    <p:extLst>
      <p:ext uri="{BB962C8B-B14F-4D97-AF65-F5344CB8AC3E}">
        <p14:creationId xmlns:p14="http://schemas.microsoft.com/office/powerpoint/2010/main" val="4059356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B320F-2F98-9D37-59E8-A6CD7C58EE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A4A272-C823-79BB-1314-C5151F209D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C16F86-7C28-8F9F-E71D-5113F2AFBB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007B80-EB1E-4115-9F74-5983BEC5EA21}"/>
              </a:ext>
            </a:extLst>
          </p:cNvPr>
          <p:cNvSpPr>
            <a:spLocks noGrp="1"/>
          </p:cNvSpPr>
          <p:nvPr>
            <p:ph type="sldNum" sz="quarter" idx="5"/>
          </p:nvPr>
        </p:nvSpPr>
        <p:spPr/>
        <p:txBody>
          <a:bodyPr/>
          <a:lstStyle/>
          <a:p>
            <a:fld id="{BF9520D8-7E6D-45A5-BB76-6EE900C7E24A}" type="slidenum">
              <a:rPr lang="en-US"/>
              <a:t>13</a:t>
            </a:fld>
            <a:endParaRPr lang="en-US"/>
          </a:p>
        </p:txBody>
      </p:sp>
    </p:spTree>
    <p:extLst>
      <p:ext uri="{BB962C8B-B14F-4D97-AF65-F5344CB8AC3E}">
        <p14:creationId xmlns:p14="http://schemas.microsoft.com/office/powerpoint/2010/main" val="11517358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DD222-01C0-97E0-3748-8565A12CC5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50489A-EC32-9F0D-752C-C154F3A565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E5264C-AE92-C701-7F7B-FA663E093E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C5D463-2F07-64BC-101E-3AF1481EB1AB}"/>
              </a:ext>
            </a:extLst>
          </p:cNvPr>
          <p:cNvSpPr>
            <a:spLocks noGrp="1"/>
          </p:cNvSpPr>
          <p:nvPr>
            <p:ph type="sldNum" sz="quarter" idx="5"/>
          </p:nvPr>
        </p:nvSpPr>
        <p:spPr/>
        <p:txBody>
          <a:bodyPr/>
          <a:lstStyle/>
          <a:p>
            <a:fld id="{BF9520D8-7E6D-45A5-BB76-6EE900C7E24A}" type="slidenum">
              <a:rPr lang="en-US"/>
              <a:t>14</a:t>
            </a:fld>
            <a:endParaRPr lang="en-US"/>
          </a:p>
        </p:txBody>
      </p:sp>
    </p:spTree>
    <p:extLst>
      <p:ext uri="{BB962C8B-B14F-4D97-AF65-F5344CB8AC3E}">
        <p14:creationId xmlns:p14="http://schemas.microsoft.com/office/powerpoint/2010/main" val="4068696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FC332-A45F-62A0-CD85-F8D6DDE35A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498266-0225-8584-0A5E-25EFB0660B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7A5248-570B-1FE0-B81D-2F3444201E49}"/>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4DA94AA8-118D-0CDF-5188-C299F7ED0173}"/>
              </a:ext>
            </a:extLst>
          </p:cNvPr>
          <p:cNvSpPr>
            <a:spLocks noGrp="1"/>
          </p:cNvSpPr>
          <p:nvPr>
            <p:ph type="sldNum" sz="quarter" idx="5"/>
          </p:nvPr>
        </p:nvSpPr>
        <p:spPr/>
        <p:txBody>
          <a:bodyPr/>
          <a:lstStyle/>
          <a:p>
            <a:fld id="{BF9520D8-7E6D-45A5-BB76-6EE900C7E24A}" type="slidenum">
              <a:rPr lang="en-US"/>
              <a:t>15</a:t>
            </a:fld>
            <a:endParaRPr lang="en-US"/>
          </a:p>
        </p:txBody>
      </p:sp>
    </p:spTree>
    <p:extLst>
      <p:ext uri="{BB962C8B-B14F-4D97-AF65-F5344CB8AC3E}">
        <p14:creationId xmlns:p14="http://schemas.microsoft.com/office/powerpoint/2010/main" val="3053605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59F50-EE4D-E28E-08CB-DD9897475D9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AU"/>
          </a:p>
        </p:txBody>
      </p:sp>
      <p:sp>
        <p:nvSpPr>
          <p:cNvPr id="3" name="Subtitle 2">
            <a:extLst>
              <a:ext uri="{FF2B5EF4-FFF2-40B4-BE49-F238E27FC236}">
                <a16:creationId xmlns:a16="http://schemas.microsoft.com/office/drawing/2014/main" id="{E0D3CC23-A873-6BFC-9942-D4D0181226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AU"/>
          </a:p>
        </p:txBody>
      </p:sp>
      <p:sp>
        <p:nvSpPr>
          <p:cNvPr id="4" name="Date Placeholder 3">
            <a:extLst>
              <a:ext uri="{FF2B5EF4-FFF2-40B4-BE49-F238E27FC236}">
                <a16:creationId xmlns:a16="http://schemas.microsoft.com/office/drawing/2014/main" id="{D3AAFBBD-A077-2685-7880-E1EB92752B77}"/>
              </a:ext>
            </a:extLst>
          </p:cNvPr>
          <p:cNvSpPr>
            <a:spLocks noGrp="1"/>
          </p:cNvSpPr>
          <p:nvPr>
            <p:ph type="dt" sz="half" idx="10"/>
          </p:nvPr>
        </p:nvSpPr>
        <p:spPr/>
        <p:txBody>
          <a:bodyPr/>
          <a:lstStyle/>
          <a:p>
            <a:fld id="{677D00B0-6434-1C40-A404-F8173D12166F}" type="datetimeFigureOut">
              <a:rPr lang="en-AU" smtClean="0"/>
              <a:t>30/07/2026</a:t>
            </a:fld>
            <a:endParaRPr lang="en-AU"/>
          </a:p>
        </p:txBody>
      </p:sp>
      <p:sp>
        <p:nvSpPr>
          <p:cNvPr id="5" name="Footer Placeholder 4">
            <a:extLst>
              <a:ext uri="{FF2B5EF4-FFF2-40B4-BE49-F238E27FC236}">
                <a16:creationId xmlns:a16="http://schemas.microsoft.com/office/drawing/2014/main" id="{D346404C-767D-D59E-B5EF-30F6E947715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D67764F-8C2D-7127-733E-681AB8686F96}"/>
              </a:ext>
            </a:extLst>
          </p:cNvPr>
          <p:cNvSpPr>
            <a:spLocks noGrp="1"/>
          </p:cNvSpPr>
          <p:nvPr>
            <p:ph type="sldNum" sz="quarter" idx="12"/>
          </p:nvPr>
        </p:nvSpPr>
        <p:spPr/>
        <p:txBody>
          <a:bodyPr/>
          <a:lstStyle/>
          <a:p>
            <a:fld id="{8291F395-6954-7C41-BCAD-54F218879297}" type="slidenum">
              <a:rPr lang="en-AU" smtClean="0"/>
              <a:t>‹#›</a:t>
            </a:fld>
            <a:endParaRPr lang="en-AU"/>
          </a:p>
        </p:txBody>
      </p:sp>
    </p:spTree>
    <p:extLst>
      <p:ext uri="{BB962C8B-B14F-4D97-AF65-F5344CB8AC3E}">
        <p14:creationId xmlns:p14="http://schemas.microsoft.com/office/powerpoint/2010/main" val="2709714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C54BA-DA09-6455-D200-7005C415DD16}"/>
              </a:ext>
            </a:extLst>
          </p:cNvPr>
          <p:cNvSpPr>
            <a:spLocks noGrp="1"/>
          </p:cNvSpPr>
          <p:nvPr>
            <p:ph type="title"/>
          </p:nvPr>
        </p:nvSpPr>
        <p:spPr/>
        <p:txBody>
          <a:bodyPr/>
          <a:lstStyle/>
          <a:p>
            <a:r>
              <a:rPr lang="en-GB"/>
              <a:t>Click to edit Master title style</a:t>
            </a:r>
            <a:endParaRPr lang="en-AU"/>
          </a:p>
        </p:txBody>
      </p:sp>
      <p:sp>
        <p:nvSpPr>
          <p:cNvPr id="3" name="Content Placeholder 2">
            <a:extLst>
              <a:ext uri="{FF2B5EF4-FFF2-40B4-BE49-F238E27FC236}">
                <a16:creationId xmlns:a16="http://schemas.microsoft.com/office/drawing/2014/main" id="{987F863F-041C-0A79-4255-99B9482781B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37C94C8F-0994-F03D-B91B-3C9DBB218677}"/>
              </a:ext>
            </a:extLst>
          </p:cNvPr>
          <p:cNvSpPr>
            <a:spLocks noGrp="1"/>
          </p:cNvSpPr>
          <p:nvPr>
            <p:ph type="dt" sz="half" idx="10"/>
          </p:nvPr>
        </p:nvSpPr>
        <p:spPr/>
        <p:txBody>
          <a:bodyPr/>
          <a:lstStyle/>
          <a:p>
            <a:fld id="{677D00B0-6434-1C40-A404-F8173D12166F}" type="datetimeFigureOut">
              <a:rPr lang="en-AU" smtClean="0"/>
              <a:t>30/07/2026</a:t>
            </a:fld>
            <a:endParaRPr lang="en-AU"/>
          </a:p>
        </p:txBody>
      </p:sp>
      <p:sp>
        <p:nvSpPr>
          <p:cNvPr id="5" name="Footer Placeholder 4">
            <a:extLst>
              <a:ext uri="{FF2B5EF4-FFF2-40B4-BE49-F238E27FC236}">
                <a16:creationId xmlns:a16="http://schemas.microsoft.com/office/drawing/2014/main" id="{2EBCC7A4-5831-268F-B639-B84C01953DF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45C0E25-5326-09AD-F626-C7495583CEB2}"/>
              </a:ext>
            </a:extLst>
          </p:cNvPr>
          <p:cNvSpPr>
            <a:spLocks noGrp="1"/>
          </p:cNvSpPr>
          <p:nvPr>
            <p:ph type="sldNum" sz="quarter" idx="12"/>
          </p:nvPr>
        </p:nvSpPr>
        <p:spPr/>
        <p:txBody>
          <a:bodyPr/>
          <a:lstStyle/>
          <a:p>
            <a:fld id="{8291F395-6954-7C41-BCAD-54F218879297}" type="slidenum">
              <a:rPr lang="en-AU" smtClean="0"/>
              <a:t>‹#›</a:t>
            </a:fld>
            <a:endParaRPr lang="en-AU"/>
          </a:p>
        </p:txBody>
      </p:sp>
    </p:spTree>
    <p:extLst>
      <p:ext uri="{BB962C8B-B14F-4D97-AF65-F5344CB8AC3E}">
        <p14:creationId xmlns:p14="http://schemas.microsoft.com/office/powerpoint/2010/main" val="486580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626CB-6113-899F-A28E-772FF2B5DB8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AU"/>
          </a:p>
        </p:txBody>
      </p:sp>
      <p:sp>
        <p:nvSpPr>
          <p:cNvPr id="3" name="Text Placeholder 2">
            <a:extLst>
              <a:ext uri="{FF2B5EF4-FFF2-40B4-BE49-F238E27FC236}">
                <a16:creationId xmlns:a16="http://schemas.microsoft.com/office/drawing/2014/main" id="{F2964572-C0B2-8C7C-A495-225E2FDC9DD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CC422D7-8E79-3C93-CB79-74D6405F3C49}"/>
              </a:ext>
            </a:extLst>
          </p:cNvPr>
          <p:cNvSpPr>
            <a:spLocks noGrp="1"/>
          </p:cNvSpPr>
          <p:nvPr>
            <p:ph type="dt" sz="half" idx="10"/>
          </p:nvPr>
        </p:nvSpPr>
        <p:spPr/>
        <p:txBody>
          <a:bodyPr/>
          <a:lstStyle/>
          <a:p>
            <a:fld id="{677D00B0-6434-1C40-A404-F8173D12166F}" type="datetimeFigureOut">
              <a:rPr lang="en-AU" smtClean="0"/>
              <a:t>30/07/2026</a:t>
            </a:fld>
            <a:endParaRPr lang="en-AU"/>
          </a:p>
        </p:txBody>
      </p:sp>
      <p:sp>
        <p:nvSpPr>
          <p:cNvPr id="5" name="Footer Placeholder 4">
            <a:extLst>
              <a:ext uri="{FF2B5EF4-FFF2-40B4-BE49-F238E27FC236}">
                <a16:creationId xmlns:a16="http://schemas.microsoft.com/office/drawing/2014/main" id="{FAE4536A-7D13-9745-E683-E574EE9EA6F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6B67ED8-6C2A-2D13-CE8D-1AEEFFE828F0}"/>
              </a:ext>
            </a:extLst>
          </p:cNvPr>
          <p:cNvSpPr>
            <a:spLocks noGrp="1"/>
          </p:cNvSpPr>
          <p:nvPr>
            <p:ph type="sldNum" sz="quarter" idx="12"/>
          </p:nvPr>
        </p:nvSpPr>
        <p:spPr/>
        <p:txBody>
          <a:bodyPr/>
          <a:lstStyle/>
          <a:p>
            <a:fld id="{8291F395-6954-7C41-BCAD-54F218879297}" type="slidenum">
              <a:rPr lang="en-AU" smtClean="0"/>
              <a:t>‹#›</a:t>
            </a:fld>
            <a:endParaRPr lang="en-AU"/>
          </a:p>
        </p:txBody>
      </p:sp>
    </p:spTree>
    <p:extLst>
      <p:ext uri="{BB962C8B-B14F-4D97-AF65-F5344CB8AC3E}">
        <p14:creationId xmlns:p14="http://schemas.microsoft.com/office/powerpoint/2010/main" val="1337464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812BD-0981-BFF9-C7AD-C85E0EF72010}"/>
              </a:ext>
            </a:extLst>
          </p:cNvPr>
          <p:cNvSpPr>
            <a:spLocks noGrp="1"/>
          </p:cNvSpPr>
          <p:nvPr>
            <p:ph type="title"/>
          </p:nvPr>
        </p:nvSpPr>
        <p:spPr/>
        <p:txBody>
          <a:bodyPr/>
          <a:lstStyle/>
          <a:p>
            <a:r>
              <a:rPr lang="en-GB"/>
              <a:t>Click to edit Master title style</a:t>
            </a:r>
            <a:endParaRPr lang="en-AU"/>
          </a:p>
        </p:txBody>
      </p:sp>
      <p:sp>
        <p:nvSpPr>
          <p:cNvPr id="3" name="Content Placeholder 2">
            <a:extLst>
              <a:ext uri="{FF2B5EF4-FFF2-40B4-BE49-F238E27FC236}">
                <a16:creationId xmlns:a16="http://schemas.microsoft.com/office/drawing/2014/main" id="{E781C9CA-0802-599E-7A5F-F67E7D12E86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Content Placeholder 3">
            <a:extLst>
              <a:ext uri="{FF2B5EF4-FFF2-40B4-BE49-F238E27FC236}">
                <a16:creationId xmlns:a16="http://schemas.microsoft.com/office/drawing/2014/main" id="{DA0E5EC4-B609-3813-AAFE-CCC46140A28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Date Placeholder 4">
            <a:extLst>
              <a:ext uri="{FF2B5EF4-FFF2-40B4-BE49-F238E27FC236}">
                <a16:creationId xmlns:a16="http://schemas.microsoft.com/office/drawing/2014/main" id="{279B572B-FD88-4F95-FA12-CF6CB04C5FA1}"/>
              </a:ext>
            </a:extLst>
          </p:cNvPr>
          <p:cNvSpPr>
            <a:spLocks noGrp="1"/>
          </p:cNvSpPr>
          <p:nvPr>
            <p:ph type="dt" sz="half" idx="10"/>
          </p:nvPr>
        </p:nvSpPr>
        <p:spPr/>
        <p:txBody>
          <a:bodyPr/>
          <a:lstStyle/>
          <a:p>
            <a:fld id="{677D00B0-6434-1C40-A404-F8173D12166F}" type="datetimeFigureOut">
              <a:rPr lang="en-AU" smtClean="0"/>
              <a:t>30/07/2026</a:t>
            </a:fld>
            <a:endParaRPr lang="en-AU"/>
          </a:p>
        </p:txBody>
      </p:sp>
      <p:sp>
        <p:nvSpPr>
          <p:cNvPr id="6" name="Footer Placeholder 5">
            <a:extLst>
              <a:ext uri="{FF2B5EF4-FFF2-40B4-BE49-F238E27FC236}">
                <a16:creationId xmlns:a16="http://schemas.microsoft.com/office/drawing/2014/main" id="{6302F7AC-C445-F4BB-F0CE-2C72D546BD2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97046BBD-F452-3E71-B4CF-E217148EDEB7}"/>
              </a:ext>
            </a:extLst>
          </p:cNvPr>
          <p:cNvSpPr>
            <a:spLocks noGrp="1"/>
          </p:cNvSpPr>
          <p:nvPr>
            <p:ph type="sldNum" sz="quarter" idx="12"/>
          </p:nvPr>
        </p:nvSpPr>
        <p:spPr/>
        <p:txBody>
          <a:bodyPr/>
          <a:lstStyle/>
          <a:p>
            <a:fld id="{8291F395-6954-7C41-BCAD-54F218879297}" type="slidenum">
              <a:rPr lang="en-AU" smtClean="0"/>
              <a:t>‹#›</a:t>
            </a:fld>
            <a:endParaRPr lang="en-AU"/>
          </a:p>
        </p:txBody>
      </p:sp>
    </p:spTree>
    <p:extLst>
      <p:ext uri="{BB962C8B-B14F-4D97-AF65-F5344CB8AC3E}">
        <p14:creationId xmlns:p14="http://schemas.microsoft.com/office/powerpoint/2010/main" val="516730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4CFD5-5360-200E-F878-A81E38938059}"/>
              </a:ext>
            </a:extLst>
          </p:cNvPr>
          <p:cNvSpPr>
            <a:spLocks noGrp="1"/>
          </p:cNvSpPr>
          <p:nvPr>
            <p:ph type="title"/>
          </p:nvPr>
        </p:nvSpPr>
        <p:spPr>
          <a:xfrm>
            <a:off x="839788" y="365125"/>
            <a:ext cx="10515600" cy="1325563"/>
          </a:xfrm>
        </p:spPr>
        <p:txBody>
          <a:bodyPr/>
          <a:lstStyle/>
          <a:p>
            <a:r>
              <a:rPr lang="en-GB"/>
              <a:t>Click to edit Master title style</a:t>
            </a:r>
            <a:endParaRPr lang="en-AU"/>
          </a:p>
        </p:txBody>
      </p:sp>
      <p:sp>
        <p:nvSpPr>
          <p:cNvPr id="3" name="Text Placeholder 2">
            <a:extLst>
              <a:ext uri="{FF2B5EF4-FFF2-40B4-BE49-F238E27FC236}">
                <a16:creationId xmlns:a16="http://schemas.microsoft.com/office/drawing/2014/main" id="{8D17D739-CCFC-BC83-98F0-B941EE8FB8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A8FA171-D219-B47F-5598-46C99C24035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Text Placeholder 4">
            <a:extLst>
              <a:ext uri="{FF2B5EF4-FFF2-40B4-BE49-F238E27FC236}">
                <a16:creationId xmlns:a16="http://schemas.microsoft.com/office/drawing/2014/main" id="{E12EB151-ED96-9F06-72D8-2D0A49D330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0207F98-FF44-8686-5EA1-206DC9679CD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7" name="Date Placeholder 6">
            <a:extLst>
              <a:ext uri="{FF2B5EF4-FFF2-40B4-BE49-F238E27FC236}">
                <a16:creationId xmlns:a16="http://schemas.microsoft.com/office/drawing/2014/main" id="{1BF39B87-459D-1E2B-E238-D29DFAED4C09}"/>
              </a:ext>
            </a:extLst>
          </p:cNvPr>
          <p:cNvSpPr>
            <a:spLocks noGrp="1"/>
          </p:cNvSpPr>
          <p:nvPr>
            <p:ph type="dt" sz="half" idx="10"/>
          </p:nvPr>
        </p:nvSpPr>
        <p:spPr/>
        <p:txBody>
          <a:bodyPr/>
          <a:lstStyle/>
          <a:p>
            <a:fld id="{677D00B0-6434-1C40-A404-F8173D12166F}" type="datetimeFigureOut">
              <a:rPr lang="en-AU" smtClean="0"/>
              <a:t>30/07/2026</a:t>
            </a:fld>
            <a:endParaRPr lang="en-AU"/>
          </a:p>
        </p:txBody>
      </p:sp>
      <p:sp>
        <p:nvSpPr>
          <p:cNvPr id="8" name="Footer Placeholder 7">
            <a:extLst>
              <a:ext uri="{FF2B5EF4-FFF2-40B4-BE49-F238E27FC236}">
                <a16:creationId xmlns:a16="http://schemas.microsoft.com/office/drawing/2014/main" id="{5F801E96-1FBE-CA13-9421-FBACA9DCF975}"/>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8DAB4D94-17E1-7860-E5D2-35FD571368E4}"/>
              </a:ext>
            </a:extLst>
          </p:cNvPr>
          <p:cNvSpPr>
            <a:spLocks noGrp="1"/>
          </p:cNvSpPr>
          <p:nvPr>
            <p:ph type="sldNum" sz="quarter" idx="12"/>
          </p:nvPr>
        </p:nvSpPr>
        <p:spPr/>
        <p:txBody>
          <a:bodyPr/>
          <a:lstStyle/>
          <a:p>
            <a:fld id="{8291F395-6954-7C41-BCAD-54F218879297}" type="slidenum">
              <a:rPr lang="en-AU" smtClean="0"/>
              <a:t>‹#›</a:t>
            </a:fld>
            <a:endParaRPr lang="en-AU"/>
          </a:p>
        </p:txBody>
      </p:sp>
    </p:spTree>
    <p:extLst>
      <p:ext uri="{BB962C8B-B14F-4D97-AF65-F5344CB8AC3E}">
        <p14:creationId xmlns:p14="http://schemas.microsoft.com/office/powerpoint/2010/main" val="535187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1173B-D7EC-6227-E51C-24E6B16D517E}"/>
              </a:ext>
            </a:extLst>
          </p:cNvPr>
          <p:cNvSpPr>
            <a:spLocks noGrp="1"/>
          </p:cNvSpPr>
          <p:nvPr>
            <p:ph type="title"/>
          </p:nvPr>
        </p:nvSpPr>
        <p:spPr/>
        <p:txBody>
          <a:bodyPr/>
          <a:lstStyle/>
          <a:p>
            <a:r>
              <a:rPr lang="en-GB"/>
              <a:t>Click to edit Master title style</a:t>
            </a:r>
            <a:endParaRPr lang="en-AU"/>
          </a:p>
        </p:txBody>
      </p:sp>
      <p:sp>
        <p:nvSpPr>
          <p:cNvPr id="3" name="Date Placeholder 2">
            <a:extLst>
              <a:ext uri="{FF2B5EF4-FFF2-40B4-BE49-F238E27FC236}">
                <a16:creationId xmlns:a16="http://schemas.microsoft.com/office/drawing/2014/main" id="{B567CFD7-9B0E-D096-973A-6532E0E257FC}"/>
              </a:ext>
            </a:extLst>
          </p:cNvPr>
          <p:cNvSpPr>
            <a:spLocks noGrp="1"/>
          </p:cNvSpPr>
          <p:nvPr>
            <p:ph type="dt" sz="half" idx="10"/>
          </p:nvPr>
        </p:nvSpPr>
        <p:spPr/>
        <p:txBody>
          <a:bodyPr/>
          <a:lstStyle/>
          <a:p>
            <a:fld id="{677D00B0-6434-1C40-A404-F8173D12166F}" type="datetimeFigureOut">
              <a:rPr lang="en-AU" smtClean="0"/>
              <a:t>30/07/2026</a:t>
            </a:fld>
            <a:endParaRPr lang="en-AU"/>
          </a:p>
        </p:txBody>
      </p:sp>
      <p:sp>
        <p:nvSpPr>
          <p:cNvPr id="4" name="Footer Placeholder 3">
            <a:extLst>
              <a:ext uri="{FF2B5EF4-FFF2-40B4-BE49-F238E27FC236}">
                <a16:creationId xmlns:a16="http://schemas.microsoft.com/office/drawing/2014/main" id="{5BFA5B2C-18BD-A244-046B-DE444FC3A04B}"/>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B4180DBD-2B11-5074-205B-EC16085F90AD}"/>
              </a:ext>
            </a:extLst>
          </p:cNvPr>
          <p:cNvSpPr>
            <a:spLocks noGrp="1"/>
          </p:cNvSpPr>
          <p:nvPr>
            <p:ph type="sldNum" sz="quarter" idx="12"/>
          </p:nvPr>
        </p:nvSpPr>
        <p:spPr/>
        <p:txBody>
          <a:bodyPr/>
          <a:lstStyle/>
          <a:p>
            <a:fld id="{8291F395-6954-7C41-BCAD-54F218879297}" type="slidenum">
              <a:rPr lang="en-AU" smtClean="0"/>
              <a:t>‹#›</a:t>
            </a:fld>
            <a:endParaRPr lang="en-AU"/>
          </a:p>
        </p:txBody>
      </p:sp>
    </p:spTree>
    <p:extLst>
      <p:ext uri="{BB962C8B-B14F-4D97-AF65-F5344CB8AC3E}">
        <p14:creationId xmlns:p14="http://schemas.microsoft.com/office/powerpoint/2010/main" val="2923841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693D4C-4738-94F1-E8DB-56A1D3335A40}"/>
              </a:ext>
            </a:extLst>
          </p:cNvPr>
          <p:cNvSpPr>
            <a:spLocks noGrp="1"/>
          </p:cNvSpPr>
          <p:nvPr>
            <p:ph type="dt" sz="half" idx="10"/>
          </p:nvPr>
        </p:nvSpPr>
        <p:spPr/>
        <p:txBody>
          <a:bodyPr/>
          <a:lstStyle/>
          <a:p>
            <a:fld id="{677D00B0-6434-1C40-A404-F8173D12166F}" type="datetimeFigureOut">
              <a:rPr lang="en-AU" smtClean="0"/>
              <a:t>30/07/2026</a:t>
            </a:fld>
            <a:endParaRPr lang="en-AU"/>
          </a:p>
        </p:txBody>
      </p:sp>
      <p:sp>
        <p:nvSpPr>
          <p:cNvPr id="3" name="Footer Placeholder 2">
            <a:extLst>
              <a:ext uri="{FF2B5EF4-FFF2-40B4-BE49-F238E27FC236}">
                <a16:creationId xmlns:a16="http://schemas.microsoft.com/office/drawing/2014/main" id="{7F0C2302-AF6A-F338-81F5-A50327345CA1}"/>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9ED38ECC-1BF4-44FD-8710-BF0F3B60C26F}"/>
              </a:ext>
            </a:extLst>
          </p:cNvPr>
          <p:cNvSpPr>
            <a:spLocks noGrp="1"/>
          </p:cNvSpPr>
          <p:nvPr>
            <p:ph type="sldNum" sz="quarter" idx="12"/>
          </p:nvPr>
        </p:nvSpPr>
        <p:spPr/>
        <p:txBody>
          <a:bodyPr/>
          <a:lstStyle/>
          <a:p>
            <a:fld id="{8291F395-6954-7C41-BCAD-54F218879297}" type="slidenum">
              <a:rPr lang="en-AU" smtClean="0"/>
              <a:t>‹#›</a:t>
            </a:fld>
            <a:endParaRPr lang="en-AU"/>
          </a:p>
        </p:txBody>
      </p:sp>
    </p:spTree>
    <p:extLst>
      <p:ext uri="{BB962C8B-B14F-4D97-AF65-F5344CB8AC3E}">
        <p14:creationId xmlns:p14="http://schemas.microsoft.com/office/powerpoint/2010/main" val="186602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5F570-F251-4125-F9EB-E05BBBDFB73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AU"/>
          </a:p>
        </p:txBody>
      </p:sp>
      <p:sp>
        <p:nvSpPr>
          <p:cNvPr id="3" name="Content Placeholder 2">
            <a:extLst>
              <a:ext uri="{FF2B5EF4-FFF2-40B4-BE49-F238E27FC236}">
                <a16:creationId xmlns:a16="http://schemas.microsoft.com/office/drawing/2014/main" id="{5633BECE-342C-7161-8D27-C88E319D05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Text Placeholder 3">
            <a:extLst>
              <a:ext uri="{FF2B5EF4-FFF2-40B4-BE49-F238E27FC236}">
                <a16:creationId xmlns:a16="http://schemas.microsoft.com/office/drawing/2014/main" id="{310BE406-DCB7-6195-8206-654A0D711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5F82370-4035-7CAE-2CE6-E134DCF3EE60}"/>
              </a:ext>
            </a:extLst>
          </p:cNvPr>
          <p:cNvSpPr>
            <a:spLocks noGrp="1"/>
          </p:cNvSpPr>
          <p:nvPr>
            <p:ph type="dt" sz="half" idx="10"/>
          </p:nvPr>
        </p:nvSpPr>
        <p:spPr/>
        <p:txBody>
          <a:bodyPr/>
          <a:lstStyle/>
          <a:p>
            <a:fld id="{677D00B0-6434-1C40-A404-F8173D12166F}" type="datetimeFigureOut">
              <a:rPr lang="en-AU" smtClean="0"/>
              <a:t>30/07/2026</a:t>
            </a:fld>
            <a:endParaRPr lang="en-AU"/>
          </a:p>
        </p:txBody>
      </p:sp>
      <p:sp>
        <p:nvSpPr>
          <p:cNvPr id="6" name="Footer Placeholder 5">
            <a:extLst>
              <a:ext uri="{FF2B5EF4-FFF2-40B4-BE49-F238E27FC236}">
                <a16:creationId xmlns:a16="http://schemas.microsoft.com/office/drawing/2014/main" id="{E9BFC119-A22C-02D0-361F-C44B07FD5DA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5FC4A355-3034-9424-B11C-04825C74E5E0}"/>
              </a:ext>
            </a:extLst>
          </p:cNvPr>
          <p:cNvSpPr>
            <a:spLocks noGrp="1"/>
          </p:cNvSpPr>
          <p:nvPr>
            <p:ph type="sldNum" sz="quarter" idx="12"/>
          </p:nvPr>
        </p:nvSpPr>
        <p:spPr/>
        <p:txBody>
          <a:bodyPr/>
          <a:lstStyle/>
          <a:p>
            <a:fld id="{8291F395-6954-7C41-BCAD-54F218879297}" type="slidenum">
              <a:rPr lang="en-AU" smtClean="0"/>
              <a:t>‹#›</a:t>
            </a:fld>
            <a:endParaRPr lang="en-AU"/>
          </a:p>
        </p:txBody>
      </p:sp>
    </p:spTree>
    <p:extLst>
      <p:ext uri="{BB962C8B-B14F-4D97-AF65-F5344CB8AC3E}">
        <p14:creationId xmlns:p14="http://schemas.microsoft.com/office/powerpoint/2010/main" val="1354822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8786-2F0E-AAE0-7EFA-044D810E8C9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AU"/>
          </a:p>
        </p:txBody>
      </p:sp>
      <p:sp>
        <p:nvSpPr>
          <p:cNvPr id="3" name="Picture Placeholder 2">
            <a:extLst>
              <a:ext uri="{FF2B5EF4-FFF2-40B4-BE49-F238E27FC236}">
                <a16:creationId xmlns:a16="http://schemas.microsoft.com/office/drawing/2014/main" id="{D16B9A02-76DF-1B89-9E9A-72F0A7C9C8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3FF64EB4-277A-D706-82E5-8BF334FF14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277B04B-2FDD-8289-7F64-141A8179CACB}"/>
              </a:ext>
            </a:extLst>
          </p:cNvPr>
          <p:cNvSpPr>
            <a:spLocks noGrp="1"/>
          </p:cNvSpPr>
          <p:nvPr>
            <p:ph type="dt" sz="half" idx="10"/>
          </p:nvPr>
        </p:nvSpPr>
        <p:spPr/>
        <p:txBody>
          <a:bodyPr/>
          <a:lstStyle/>
          <a:p>
            <a:fld id="{677D00B0-6434-1C40-A404-F8173D12166F}" type="datetimeFigureOut">
              <a:rPr lang="en-AU" smtClean="0"/>
              <a:t>30/07/2026</a:t>
            </a:fld>
            <a:endParaRPr lang="en-AU"/>
          </a:p>
        </p:txBody>
      </p:sp>
      <p:sp>
        <p:nvSpPr>
          <p:cNvPr id="6" name="Footer Placeholder 5">
            <a:extLst>
              <a:ext uri="{FF2B5EF4-FFF2-40B4-BE49-F238E27FC236}">
                <a16:creationId xmlns:a16="http://schemas.microsoft.com/office/drawing/2014/main" id="{5C413831-C435-9E80-5002-69BEFDA4E2F6}"/>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C22C410-7505-6EEA-BD48-607BB5E29282}"/>
              </a:ext>
            </a:extLst>
          </p:cNvPr>
          <p:cNvSpPr>
            <a:spLocks noGrp="1"/>
          </p:cNvSpPr>
          <p:nvPr>
            <p:ph type="sldNum" sz="quarter" idx="12"/>
          </p:nvPr>
        </p:nvSpPr>
        <p:spPr/>
        <p:txBody>
          <a:bodyPr/>
          <a:lstStyle/>
          <a:p>
            <a:fld id="{8291F395-6954-7C41-BCAD-54F218879297}" type="slidenum">
              <a:rPr lang="en-AU" smtClean="0"/>
              <a:t>‹#›</a:t>
            </a:fld>
            <a:endParaRPr lang="en-AU"/>
          </a:p>
        </p:txBody>
      </p:sp>
    </p:spTree>
    <p:extLst>
      <p:ext uri="{BB962C8B-B14F-4D97-AF65-F5344CB8AC3E}">
        <p14:creationId xmlns:p14="http://schemas.microsoft.com/office/powerpoint/2010/main" val="804652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05E4C-D661-0E18-F4CE-2E4EAFBCAA26}"/>
              </a:ext>
            </a:extLst>
          </p:cNvPr>
          <p:cNvSpPr>
            <a:spLocks noGrp="1"/>
          </p:cNvSpPr>
          <p:nvPr>
            <p:ph type="title"/>
          </p:nvPr>
        </p:nvSpPr>
        <p:spPr/>
        <p:txBody>
          <a:bodyPr/>
          <a:lstStyle/>
          <a:p>
            <a:r>
              <a:rPr lang="en-GB"/>
              <a:t>Click to edit Master title style</a:t>
            </a:r>
            <a:endParaRPr lang="en-AU"/>
          </a:p>
        </p:txBody>
      </p:sp>
      <p:sp>
        <p:nvSpPr>
          <p:cNvPr id="3" name="Vertical Text Placeholder 2">
            <a:extLst>
              <a:ext uri="{FF2B5EF4-FFF2-40B4-BE49-F238E27FC236}">
                <a16:creationId xmlns:a16="http://schemas.microsoft.com/office/drawing/2014/main" id="{2E56A2B9-90FE-2CB4-8657-15F492FAA53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01A6F968-F0CA-8977-4D17-B70BB0B2771C}"/>
              </a:ext>
            </a:extLst>
          </p:cNvPr>
          <p:cNvSpPr>
            <a:spLocks noGrp="1"/>
          </p:cNvSpPr>
          <p:nvPr>
            <p:ph type="dt" sz="half" idx="10"/>
          </p:nvPr>
        </p:nvSpPr>
        <p:spPr/>
        <p:txBody>
          <a:bodyPr/>
          <a:lstStyle/>
          <a:p>
            <a:fld id="{677D00B0-6434-1C40-A404-F8173D12166F}" type="datetimeFigureOut">
              <a:rPr lang="en-AU" smtClean="0"/>
              <a:t>30/07/2026</a:t>
            </a:fld>
            <a:endParaRPr lang="en-AU"/>
          </a:p>
        </p:txBody>
      </p:sp>
      <p:sp>
        <p:nvSpPr>
          <p:cNvPr id="5" name="Footer Placeholder 4">
            <a:extLst>
              <a:ext uri="{FF2B5EF4-FFF2-40B4-BE49-F238E27FC236}">
                <a16:creationId xmlns:a16="http://schemas.microsoft.com/office/drawing/2014/main" id="{610BBCAB-825F-75C7-F933-281D7BF0299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17E4A3C-BB99-2310-0A3E-06233F12A8B3}"/>
              </a:ext>
            </a:extLst>
          </p:cNvPr>
          <p:cNvSpPr>
            <a:spLocks noGrp="1"/>
          </p:cNvSpPr>
          <p:nvPr>
            <p:ph type="sldNum" sz="quarter" idx="12"/>
          </p:nvPr>
        </p:nvSpPr>
        <p:spPr/>
        <p:txBody>
          <a:bodyPr/>
          <a:lstStyle/>
          <a:p>
            <a:fld id="{8291F395-6954-7C41-BCAD-54F218879297}" type="slidenum">
              <a:rPr lang="en-AU" smtClean="0"/>
              <a:t>‹#›</a:t>
            </a:fld>
            <a:endParaRPr lang="en-AU"/>
          </a:p>
        </p:txBody>
      </p:sp>
    </p:spTree>
    <p:extLst>
      <p:ext uri="{BB962C8B-B14F-4D97-AF65-F5344CB8AC3E}">
        <p14:creationId xmlns:p14="http://schemas.microsoft.com/office/powerpoint/2010/main" val="3778168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1221D8-A977-4BDE-2EA9-5739135384B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AU"/>
          </a:p>
        </p:txBody>
      </p:sp>
      <p:sp>
        <p:nvSpPr>
          <p:cNvPr id="3" name="Vertical Text Placeholder 2">
            <a:extLst>
              <a:ext uri="{FF2B5EF4-FFF2-40B4-BE49-F238E27FC236}">
                <a16:creationId xmlns:a16="http://schemas.microsoft.com/office/drawing/2014/main" id="{B26AAE66-F280-F8AC-D851-C72E26BA448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6549D358-8822-C2B2-8020-B1C9CACEE9EA}"/>
              </a:ext>
            </a:extLst>
          </p:cNvPr>
          <p:cNvSpPr>
            <a:spLocks noGrp="1"/>
          </p:cNvSpPr>
          <p:nvPr>
            <p:ph type="dt" sz="half" idx="10"/>
          </p:nvPr>
        </p:nvSpPr>
        <p:spPr/>
        <p:txBody>
          <a:bodyPr/>
          <a:lstStyle/>
          <a:p>
            <a:fld id="{677D00B0-6434-1C40-A404-F8173D12166F}" type="datetimeFigureOut">
              <a:rPr lang="en-AU" smtClean="0"/>
              <a:t>30/07/2026</a:t>
            </a:fld>
            <a:endParaRPr lang="en-AU"/>
          </a:p>
        </p:txBody>
      </p:sp>
      <p:sp>
        <p:nvSpPr>
          <p:cNvPr id="5" name="Footer Placeholder 4">
            <a:extLst>
              <a:ext uri="{FF2B5EF4-FFF2-40B4-BE49-F238E27FC236}">
                <a16:creationId xmlns:a16="http://schemas.microsoft.com/office/drawing/2014/main" id="{68C39D2C-D61F-BFAC-BB6E-732AC64D4DF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D0FDA40-9FBF-AA84-7D24-7E3A8EFCF42F}"/>
              </a:ext>
            </a:extLst>
          </p:cNvPr>
          <p:cNvSpPr>
            <a:spLocks noGrp="1"/>
          </p:cNvSpPr>
          <p:nvPr>
            <p:ph type="sldNum" sz="quarter" idx="12"/>
          </p:nvPr>
        </p:nvSpPr>
        <p:spPr/>
        <p:txBody>
          <a:bodyPr/>
          <a:lstStyle/>
          <a:p>
            <a:fld id="{8291F395-6954-7C41-BCAD-54F218879297}" type="slidenum">
              <a:rPr lang="en-AU" smtClean="0"/>
              <a:t>‹#›</a:t>
            </a:fld>
            <a:endParaRPr lang="en-AU"/>
          </a:p>
        </p:txBody>
      </p:sp>
    </p:spTree>
    <p:extLst>
      <p:ext uri="{BB962C8B-B14F-4D97-AF65-F5344CB8AC3E}">
        <p14:creationId xmlns:p14="http://schemas.microsoft.com/office/powerpoint/2010/main" val="3553662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EE4BA8-33FF-6DE3-7DD1-9B2D3ABCC0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AU"/>
          </a:p>
        </p:txBody>
      </p:sp>
      <p:sp>
        <p:nvSpPr>
          <p:cNvPr id="3" name="Text Placeholder 2">
            <a:extLst>
              <a:ext uri="{FF2B5EF4-FFF2-40B4-BE49-F238E27FC236}">
                <a16:creationId xmlns:a16="http://schemas.microsoft.com/office/drawing/2014/main" id="{22E1077B-0D19-8BF5-97EF-B20374F992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986AF6F3-777E-B23E-F618-3F17449DED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7D00B0-6434-1C40-A404-F8173D12166F}" type="datetimeFigureOut">
              <a:rPr lang="en-AU" smtClean="0"/>
              <a:t>30/07/2026</a:t>
            </a:fld>
            <a:endParaRPr lang="en-AU"/>
          </a:p>
        </p:txBody>
      </p:sp>
      <p:sp>
        <p:nvSpPr>
          <p:cNvPr id="5" name="Footer Placeholder 4">
            <a:extLst>
              <a:ext uri="{FF2B5EF4-FFF2-40B4-BE49-F238E27FC236}">
                <a16:creationId xmlns:a16="http://schemas.microsoft.com/office/drawing/2014/main" id="{F2B34B95-84C1-156B-5DA0-6995C1D194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F1432671-8F51-7F26-7FA3-2A0CF26E90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291F395-6954-7C41-BCAD-54F218879297}" type="slidenum">
              <a:rPr lang="en-AU" smtClean="0"/>
              <a:t>‹#›</a:t>
            </a:fld>
            <a:endParaRPr lang="en-AU"/>
          </a:p>
        </p:txBody>
      </p:sp>
    </p:spTree>
    <p:extLst>
      <p:ext uri="{BB962C8B-B14F-4D97-AF65-F5344CB8AC3E}">
        <p14:creationId xmlns:p14="http://schemas.microsoft.com/office/powerpoint/2010/main" val="424021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amelia.yarwood@sydney.edu.au"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mailto:lucy.petchell@sydney.edu.au"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080/07294360.2019.1616676"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journal.aall.org.au/index.php/jall/article/view/545" TargetMode="External"/><Relationship Id="rId4" Type="http://schemas.openxmlformats.org/officeDocument/2006/relationships/hyperlink" Target="https://doi.org/10.1080/23752696.2022.213039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95DCD-93DA-4639-F19F-007B8BF57BB5}"/>
              </a:ext>
            </a:extLst>
          </p:cNvPr>
          <p:cNvSpPr>
            <a:spLocks noGrp="1"/>
          </p:cNvSpPr>
          <p:nvPr>
            <p:ph type="ctrTitle"/>
          </p:nvPr>
        </p:nvSpPr>
        <p:spPr>
          <a:xfrm>
            <a:off x="231866" y="3296242"/>
            <a:ext cx="7630886" cy="3236685"/>
          </a:xfrm>
        </p:spPr>
        <p:txBody>
          <a:bodyPr>
            <a:noAutofit/>
          </a:bodyPr>
          <a:lstStyle/>
          <a:p>
            <a:r>
              <a:rPr lang="en-AU" sz="4400" b="1" dirty="0">
                <a:highlight>
                  <a:srgbClr val="FFFFFF"/>
                </a:highlight>
                <a:latin typeface="Aptos"/>
              </a:rPr>
              <a:t>Exploring the Third Space:</a:t>
            </a:r>
            <a:r>
              <a:rPr lang="en-AU" sz="4400" dirty="0">
                <a:highlight>
                  <a:srgbClr val="FFFFFF"/>
                </a:highlight>
                <a:latin typeface="Aptos"/>
              </a:rPr>
              <a:t> Facilitating learner engagement in higher education academic/professional binaries</a:t>
            </a:r>
            <a:br>
              <a:rPr lang="en-AU" sz="4400" dirty="0">
                <a:highlight>
                  <a:srgbClr val="FFFFFF"/>
                </a:highlight>
                <a:latin typeface="Aptos"/>
              </a:rPr>
            </a:br>
            <a:br>
              <a:rPr lang="en-AU" sz="4000" dirty="0">
                <a:highlight>
                  <a:srgbClr val="FFFFFF"/>
                </a:highlight>
                <a:latin typeface="Aptos"/>
              </a:rPr>
            </a:br>
            <a:r>
              <a:rPr lang="en-AU" sz="4000" dirty="0">
                <a:highlight>
                  <a:srgbClr val="FFFFFF"/>
                </a:highlight>
                <a:latin typeface="Aptos"/>
              </a:rPr>
              <a:t>Dr. Lucy Petchell &amp; Amelia Yarwood, University of Sydney</a:t>
            </a:r>
          </a:p>
        </p:txBody>
      </p:sp>
      <p:pic>
        <p:nvPicPr>
          <p:cNvPr id="7" name="Picture 6" descr="University of Sydney logo and name">
            <a:extLst>
              <a:ext uri="{FF2B5EF4-FFF2-40B4-BE49-F238E27FC236}">
                <a16:creationId xmlns:a16="http://schemas.microsoft.com/office/drawing/2014/main" id="{77CCB9EF-00B3-38D1-C614-293E471D36B5}"/>
              </a:ext>
            </a:extLst>
          </p:cNvPr>
          <p:cNvPicPr>
            <a:picLocks noChangeAspect="1"/>
          </p:cNvPicPr>
          <p:nvPr/>
        </p:nvPicPr>
        <p:blipFill>
          <a:blip r:embed="rId2"/>
          <a:stretch>
            <a:fillRect/>
          </a:stretch>
        </p:blipFill>
        <p:spPr>
          <a:xfrm>
            <a:off x="-1361" y="2721"/>
            <a:ext cx="2499399" cy="1024082"/>
          </a:xfrm>
          <a:prstGeom prst="rect">
            <a:avLst/>
          </a:prstGeom>
        </p:spPr>
      </p:pic>
      <p:sp>
        <p:nvSpPr>
          <p:cNvPr id="8" name="Rectangle 7">
            <a:extLst>
              <a:ext uri="{FF2B5EF4-FFF2-40B4-BE49-F238E27FC236}">
                <a16:creationId xmlns:a16="http://schemas.microsoft.com/office/drawing/2014/main" id="{1DC01DA4-C20E-46D4-A41C-5A709202D1B6}"/>
              </a:ext>
              <a:ext uri="{C183D7F6-B498-43B3-948B-1728B52AA6E4}">
                <adec:decorative xmlns:adec="http://schemas.microsoft.com/office/drawing/2017/decorative" val="1"/>
              </a:ext>
            </a:extLst>
          </p:cNvPr>
          <p:cNvSpPr/>
          <p:nvPr/>
        </p:nvSpPr>
        <p:spPr>
          <a:xfrm>
            <a:off x="2492828" y="10885"/>
            <a:ext cx="9688285" cy="990600"/>
          </a:xfrm>
          <a:prstGeom prst="rect">
            <a:avLst/>
          </a:prstGeom>
          <a:solidFill>
            <a:srgbClr val="E64626"/>
          </a:solidFill>
          <a:ln>
            <a:solidFill>
              <a:srgbClr val="E6462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8394848-11BF-DAC1-87C2-AFEE2BA4BA61}"/>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23007">
            <a:off x="7263903" y="424204"/>
            <a:ext cx="4994465" cy="6652029"/>
          </a:xfrm>
          <a:prstGeom prst="rect">
            <a:avLst/>
          </a:prstGeom>
        </p:spPr>
      </p:pic>
    </p:spTree>
    <p:extLst>
      <p:ext uri="{BB962C8B-B14F-4D97-AF65-F5344CB8AC3E}">
        <p14:creationId xmlns:p14="http://schemas.microsoft.com/office/powerpoint/2010/main" val="997330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D31122-BA68-22D5-07C9-5134C62E53EE}"/>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25DDEC-A475-33A1-1BC9-E73392888FA1}"/>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The advising context</a:t>
            </a:r>
          </a:p>
        </p:txBody>
      </p:sp>
      <p:sp>
        <p:nvSpPr>
          <p:cNvPr id="1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venn diagram used to represent the kalediscope that is the advising context. Circle labels include 3rd space, as well as Academic Advice, Faculty Collaborations, Developmental and Constructivist, and Responsive to students">
            <a:extLst>
              <a:ext uri="{FF2B5EF4-FFF2-40B4-BE49-F238E27FC236}">
                <a16:creationId xmlns:a16="http://schemas.microsoft.com/office/drawing/2014/main" id="{E2F7B8DF-AD7B-08CC-51CC-8C387BE867C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987545" y="277191"/>
            <a:ext cx="8009826" cy="6310208"/>
          </a:xfrm>
          <a:prstGeom prst="rect">
            <a:avLst/>
          </a:prstGeom>
        </p:spPr>
      </p:pic>
      <p:pic>
        <p:nvPicPr>
          <p:cNvPr id="12" name="Picture 11" descr="QR Code that links to https://padlet.com/ameliayarwood/design-for-engagement-mh8522zf40w49jm7">
            <a:extLst>
              <a:ext uri="{FF2B5EF4-FFF2-40B4-BE49-F238E27FC236}">
                <a16:creationId xmlns:a16="http://schemas.microsoft.com/office/drawing/2014/main" id="{255873F8-2324-02DB-F15B-76E015E5602D}"/>
              </a:ext>
            </a:extLst>
          </p:cNvPr>
          <p:cNvPicPr>
            <a:picLocks noChangeAspect="1"/>
          </p:cNvPicPr>
          <p:nvPr/>
        </p:nvPicPr>
        <p:blipFill>
          <a:blip r:embed="rId4" cstate="screen">
            <a:extLst>
              <a:ext uri="{28A0092B-C50C-407E-A947-70E740481C1C}">
                <a14:useLocalDpi xmlns:a14="http://schemas.microsoft.com/office/drawing/2010/main"/>
              </a:ext>
            </a:extLst>
          </a:blip>
          <a:srcRect b="-3"/>
          <a:stretch>
            <a:fillRect/>
          </a:stretch>
        </p:blipFill>
        <p:spPr>
          <a:xfrm>
            <a:off x="10715191" y="121243"/>
            <a:ext cx="1324866" cy="1429513"/>
          </a:xfrm>
          <a:prstGeom prst="rect">
            <a:avLst/>
          </a:prstGeom>
        </p:spPr>
      </p:pic>
    </p:spTree>
    <p:extLst>
      <p:ext uri="{BB962C8B-B14F-4D97-AF65-F5344CB8AC3E}">
        <p14:creationId xmlns:p14="http://schemas.microsoft.com/office/powerpoint/2010/main" val="4043174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0B18F1-7A8E-48BF-4AD8-80CD4ED2A4E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0B31BA-E71C-584B-4998-8E9D271C0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8EF62A-31DE-3744-1B90-8978052D99E3}"/>
              </a:ext>
            </a:extLst>
          </p:cNvPr>
          <p:cNvSpPr>
            <a:spLocks noGrp="1"/>
          </p:cNvSpPr>
          <p:nvPr>
            <p:ph type="title"/>
          </p:nvPr>
        </p:nvSpPr>
        <p:spPr>
          <a:xfrm>
            <a:off x="572493" y="238539"/>
            <a:ext cx="11018520" cy="1434415"/>
          </a:xfrm>
        </p:spPr>
        <p:txBody>
          <a:bodyPr anchor="b">
            <a:normAutofit/>
          </a:bodyPr>
          <a:lstStyle/>
          <a:p>
            <a:r>
              <a:rPr lang="en-AU" sz="5400" dirty="0"/>
              <a:t>Gaps in university UDL</a:t>
            </a:r>
          </a:p>
        </p:txBody>
      </p:sp>
      <p:sp>
        <p:nvSpPr>
          <p:cNvPr id="11" name="sketchy line">
            <a:extLst>
              <a:ext uri="{FF2B5EF4-FFF2-40B4-BE49-F238E27FC236}">
                <a16:creationId xmlns:a16="http://schemas.microsoft.com/office/drawing/2014/main" id="{7ECB75BC-E847-16B7-D996-B15AF7AD86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F1C7B8EB-5091-D594-0BA5-3F0704C72722}"/>
              </a:ext>
            </a:extLst>
          </p:cNvPr>
          <p:cNvSpPr>
            <a:spLocks noGrp="1"/>
          </p:cNvSpPr>
          <p:nvPr>
            <p:ph idx="1"/>
          </p:nvPr>
        </p:nvSpPr>
        <p:spPr/>
        <p:txBody>
          <a:bodyPr vert="horz" lIns="91440" tIns="45720" rIns="91440" bIns="45720" rtlCol="0" anchor="t">
            <a:normAutofit/>
          </a:bodyPr>
          <a:lstStyle/>
          <a:p>
            <a:pPr>
              <a:lnSpc>
                <a:spcPct val="150000"/>
              </a:lnSpc>
            </a:pPr>
            <a:r>
              <a:rPr lang="en-AU" dirty="0"/>
              <a:t>HE tends to be split along professional/academic divides</a:t>
            </a:r>
            <a:endParaRPr lang="en-US" dirty="0"/>
          </a:p>
          <a:p>
            <a:pPr>
              <a:lnSpc>
                <a:spcPct val="150000"/>
              </a:lnSpc>
            </a:pPr>
            <a:r>
              <a:rPr lang="en-AU" dirty="0"/>
              <a:t>UDL materials in HE often focus on classroom use</a:t>
            </a:r>
          </a:p>
        </p:txBody>
      </p:sp>
      <p:sp>
        <p:nvSpPr>
          <p:cNvPr id="13" name="TextBox 12" descr="Our goal is to:&#10;Raise awareness of the collaborative opportunities that exist for supporting and scaffolding individual development, especially for navigating university life&#10;">
            <a:extLst>
              <a:ext uri="{FF2B5EF4-FFF2-40B4-BE49-F238E27FC236}">
                <a16:creationId xmlns:a16="http://schemas.microsoft.com/office/drawing/2014/main" id="{22BBB25C-3E1E-657F-33B1-A05B64AE970D}"/>
              </a:ext>
            </a:extLst>
          </p:cNvPr>
          <p:cNvSpPr txBox="1"/>
          <p:nvPr/>
        </p:nvSpPr>
        <p:spPr>
          <a:xfrm>
            <a:off x="2713468" y="3507745"/>
            <a:ext cx="6694713" cy="2953950"/>
          </a:xfrm>
          <a:prstGeom prst="rect">
            <a:avLst/>
          </a:prstGeom>
          <a:noFill/>
        </p:spPr>
        <p:txBody>
          <a:bodyPr wrap="square" lIns="91440" tIns="45720" rIns="91440" bIns="45720" anchor="t">
            <a:spAutoFit/>
          </a:bodyPr>
          <a:lstStyle/>
          <a:p>
            <a:pPr algn="ctr">
              <a:lnSpc>
                <a:spcPct val="150000"/>
              </a:lnSpc>
            </a:pPr>
            <a:r>
              <a:rPr lang="en-AU" sz="3200" dirty="0">
                <a:solidFill>
                  <a:srgbClr val="000000"/>
                </a:solidFill>
                <a:latin typeface="Gabriola"/>
              </a:rPr>
              <a:t>Our</a:t>
            </a:r>
            <a:r>
              <a:rPr lang="en-AU" sz="3200" dirty="0">
                <a:latin typeface="Gabriola"/>
              </a:rPr>
              <a:t> goal is to:</a:t>
            </a:r>
          </a:p>
          <a:p>
            <a:pPr algn="ctr">
              <a:lnSpc>
                <a:spcPct val="150000"/>
              </a:lnSpc>
            </a:pPr>
            <a:r>
              <a:rPr lang="en-AU" sz="3200" dirty="0">
                <a:latin typeface="Gabriola"/>
              </a:rPr>
              <a:t>Raise awareness of the collaborative opportunities that exist for supporting and scaffolding individual development, especially for navigating university life</a:t>
            </a:r>
            <a:endParaRPr lang="en-AU" sz="3200" dirty="0">
              <a:latin typeface="Gabriola" pitchFamily="82" charset="0"/>
            </a:endParaRPr>
          </a:p>
        </p:txBody>
      </p:sp>
      <p:pic>
        <p:nvPicPr>
          <p:cNvPr id="5" name="Content Placeholder 4">
            <a:extLst>
              <a:ext uri="{FF2B5EF4-FFF2-40B4-BE49-F238E27FC236}">
                <a16:creationId xmlns:a16="http://schemas.microsoft.com/office/drawing/2014/main" id="{2F987C84-ADEB-D5B1-FAD5-67F82D8729D1}"/>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225844" y="2744948"/>
            <a:ext cx="3040465" cy="4005784"/>
          </a:xfrm>
          <a:prstGeom prst="rect">
            <a:avLst/>
          </a:prstGeom>
        </p:spPr>
      </p:pic>
      <p:pic>
        <p:nvPicPr>
          <p:cNvPr id="10" name="Picture 9">
            <a:extLst>
              <a:ext uri="{FF2B5EF4-FFF2-40B4-BE49-F238E27FC236}">
                <a16:creationId xmlns:a16="http://schemas.microsoft.com/office/drawing/2014/main" id="{4060042C-FF87-11B2-932E-FC71E9CA1AE0}"/>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56" y="2387255"/>
            <a:ext cx="3353935" cy="4471912"/>
          </a:xfrm>
          <a:prstGeom prst="rect">
            <a:avLst/>
          </a:prstGeom>
        </p:spPr>
      </p:pic>
    </p:spTree>
    <p:extLst>
      <p:ext uri="{BB962C8B-B14F-4D97-AF65-F5344CB8AC3E}">
        <p14:creationId xmlns:p14="http://schemas.microsoft.com/office/powerpoint/2010/main" val="3511593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492D74-CF5D-44FE-536E-ABAEEB8E62FD}"/>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5EB9A6-002F-A677-42B2-39C8C546F330}"/>
              </a:ext>
            </a:extLst>
          </p:cNvPr>
          <p:cNvSpPr>
            <a:spLocks noGrp="1"/>
          </p:cNvSpPr>
          <p:nvPr>
            <p:ph type="title"/>
          </p:nvPr>
        </p:nvSpPr>
        <p:spPr>
          <a:xfrm>
            <a:off x="572493" y="238539"/>
            <a:ext cx="11018520" cy="1434415"/>
          </a:xfrm>
        </p:spPr>
        <p:txBody>
          <a:bodyPr anchor="b">
            <a:normAutofit/>
          </a:bodyPr>
          <a:lstStyle/>
          <a:p>
            <a:r>
              <a:rPr lang="en-AU" sz="5400"/>
              <a:t>Introducing Noor</a:t>
            </a:r>
          </a:p>
        </p:txBody>
      </p:sp>
      <p:sp>
        <p:nvSpPr>
          <p:cNvPr id="3" name="TextBox 2">
            <a:extLst>
              <a:ext uri="{FF2B5EF4-FFF2-40B4-BE49-F238E27FC236}">
                <a16:creationId xmlns:a16="http://schemas.microsoft.com/office/drawing/2014/main" id="{03652F49-5250-710C-E574-67285A9043A8}"/>
              </a:ext>
            </a:extLst>
          </p:cNvPr>
          <p:cNvSpPr txBox="1"/>
          <p:nvPr/>
        </p:nvSpPr>
        <p:spPr>
          <a:xfrm>
            <a:off x="670462" y="1812697"/>
            <a:ext cx="6096000" cy="1384995"/>
          </a:xfrm>
          <a:prstGeom prst="rect">
            <a:avLst/>
          </a:prstGeom>
          <a:noFill/>
        </p:spPr>
        <p:txBody>
          <a:bodyPr wrap="square">
            <a:spAutoFit/>
          </a:bodyPr>
          <a:lstStyle/>
          <a:p>
            <a:pPr algn="ctr"/>
            <a:r>
              <a:rPr lang="en-AU" sz="2800">
                <a:latin typeface="Gabriola" pitchFamily="82" charset="0"/>
              </a:rPr>
              <a:t>“I am interested in changing/ dropping my major or changing my degree and would like to understand my options surrounding that” </a:t>
            </a:r>
          </a:p>
        </p:txBody>
      </p:sp>
      <p:sp>
        <p:nvSpPr>
          <p:cNvPr id="8" name="Content Placeholder 7">
            <a:extLst>
              <a:ext uri="{FF2B5EF4-FFF2-40B4-BE49-F238E27FC236}">
                <a16:creationId xmlns:a16="http://schemas.microsoft.com/office/drawing/2014/main" id="{D099B316-2F3A-FA13-ADAA-4F472880A19B}"/>
              </a:ext>
            </a:extLst>
          </p:cNvPr>
          <p:cNvSpPr>
            <a:spLocks noGrp="1"/>
          </p:cNvSpPr>
          <p:nvPr>
            <p:ph idx="1"/>
          </p:nvPr>
        </p:nvSpPr>
        <p:spPr>
          <a:xfrm>
            <a:off x="690751" y="3310557"/>
            <a:ext cx="6507365" cy="2955534"/>
          </a:xfrm>
        </p:spPr>
        <p:txBody>
          <a:bodyPr vert="horz" lIns="91440" tIns="45720" rIns="91440" bIns="45720" rtlCol="0" anchor="t">
            <a:normAutofit fontScale="92500" lnSpcReduction="20000"/>
          </a:bodyPr>
          <a:lstStyle/>
          <a:p>
            <a:pPr>
              <a:lnSpc>
                <a:spcPct val="150000"/>
              </a:lnSpc>
            </a:pPr>
            <a:r>
              <a:rPr lang="en-AU" dirty="0"/>
              <a:t>Goal: to graduate on time</a:t>
            </a:r>
            <a:endParaRPr lang="en-US" dirty="0"/>
          </a:p>
          <a:p>
            <a:pPr>
              <a:lnSpc>
                <a:spcPct val="150000"/>
              </a:lnSpc>
            </a:pPr>
            <a:r>
              <a:rPr lang="en-AU" dirty="0"/>
              <a:t>Strengths: curiosity, one-on-one communication</a:t>
            </a:r>
          </a:p>
          <a:p>
            <a:pPr>
              <a:lnSpc>
                <a:spcPct val="150000"/>
              </a:lnSpc>
            </a:pPr>
            <a:r>
              <a:rPr lang="en-AU" dirty="0"/>
              <a:t>Challenges: balancing work/study/care responsibilities, feeling overwhelmed</a:t>
            </a:r>
          </a:p>
        </p:txBody>
      </p:sp>
      <p:pic>
        <p:nvPicPr>
          <p:cNvPr id="4" name="Picture 3" descr="Illustration of student as a mouse. The mouse is golden brown wearing a red shirt and blue shorts. They are standing up, facing the viewer, and they have a backpack and a camera around their neck, indicative of their studies as a media and communication student ">
            <a:extLst>
              <a:ext uri="{FF2B5EF4-FFF2-40B4-BE49-F238E27FC236}">
                <a16:creationId xmlns:a16="http://schemas.microsoft.com/office/drawing/2014/main" id="{3DF8CB38-54E8-0A2C-B1F7-2CD5E6EE11A2}"/>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23007">
            <a:off x="6687082" y="192780"/>
            <a:ext cx="5201294" cy="6935058"/>
          </a:xfrm>
          <a:prstGeom prst="rect">
            <a:avLst/>
          </a:prstGeom>
        </p:spPr>
      </p:pic>
      <p:pic>
        <p:nvPicPr>
          <p:cNvPr id="6" name="Picture 5" descr="QR Code that links to https://padlet.com/ameliayarwood/design-for-engagement-mh8522zf40w49jm7">
            <a:extLst>
              <a:ext uri="{FF2B5EF4-FFF2-40B4-BE49-F238E27FC236}">
                <a16:creationId xmlns:a16="http://schemas.microsoft.com/office/drawing/2014/main" id="{7C7A1D73-EFF3-8769-B130-BACD9589B00C}"/>
              </a:ext>
              <a:ext uri="{C183D7F6-B498-43B3-948B-1728B52AA6E4}">
                <adec:decorative xmlns:adec="http://schemas.microsoft.com/office/drawing/2017/decorative" val="0"/>
              </a:ext>
            </a:extLst>
          </p:cNvPr>
          <p:cNvPicPr>
            <a:picLocks noChangeAspect="1"/>
          </p:cNvPicPr>
          <p:nvPr/>
        </p:nvPicPr>
        <p:blipFill>
          <a:blip r:embed="rId4" cstate="screen">
            <a:extLst>
              <a:ext uri="{28A0092B-C50C-407E-A947-70E740481C1C}">
                <a14:useLocalDpi xmlns:a14="http://schemas.microsoft.com/office/drawing/2010/main"/>
              </a:ext>
            </a:extLst>
          </a:blip>
          <a:srcRect b="-3"/>
          <a:stretch>
            <a:fillRect/>
          </a:stretch>
        </p:blipFill>
        <p:spPr>
          <a:xfrm>
            <a:off x="10715191" y="121243"/>
            <a:ext cx="1324866" cy="1429513"/>
          </a:xfrm>
          <a:prstGeom prst="rect">
            <a:avLst/>
          </a:prstGeom>
        </p:spPr>
      </p:pic>
    </p:spTree>
    <p:extLst>
      <p:ext uri="{BB962C8B-B14F-4D97-AF65-F5344CB8AC3E}">
        <p14:creationId xmlns:p14="http://schemas.microsoft.com/office/powerpoint/2010/main" val="4119686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947ED4-6A02-57A7-BDC1-A72BA3BDC316}"/>
              </a:ext>
            </a:extLst>
          </p:cNvPr>
          <p:cNvSpPr>
            <a:spLocks noGrp="1"/>
          </p:cNvSpPr>
          <p:nvPr>
            <p:ph type="title"/>
          </p:nvPr>
        </p:nvSpPr>
        <p:spPr>
          <a:xfrm>
            <a:off x="838200" y="365125"/>
            <a:ext cx="10515600" cy="1325563"/>
          </a:xfrm>
        </p:spPr>
        <p:txBody>
          <a:bodyPr>
            <a:normAutofit/>
          </a:bodyPr>
          <a:lstStyle/>
          <a:p>
            <a:r>
              <a:rPr lang="en-AU" sz="5400" dirty="0"/>
              <a:t>Supporting Noor through advising</a:t>
            </a:r>
          </a:p>
        </p:txBody>
      </p:sp>
      <p:sp>
        <p:nvSpPr>
          <p:cNvPr id="14"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sX0" fmla="*/ 0 w 10424160"/>
              <a:gd name="csY0" fmla="*/ 0 h 18288"/>
              <a:gd name="csX1" fmla="*/ 903427 w 10424160"/>
              <a:gd name="csY1" fmla="*/ 0 h 18288"/>
              <a:gd name="csX2" fmla="*/ 1389888 w 10424160"/>
              <a:gd name="csY2" fmla="*/ 0 h 18288"/>
              <a:gd name="csX3" fmla="*/ 2189074 w 10424160"/>
              <a:gd name="csY3" fmla="*/ 0 h 18288"/>
              <a:gd name="csX4" fmla="*/ 2675534 w 10424160"/>
              <a:gd name="csY4" fmla="*/ 0 h 18288"/>
              <a:gd name="csX5" fmla="*/ 3370478 w 10424160"/>
              <a:gd name="csY5" fmla="*/ 0 h 18288"/>
              <a:gd name="csX6" fmla="*/ 4169664 w 10424160"/>
              <a:gd name="csY6" fmla="*/ 0 h 18288"/>
              <a:gd name="csX7" fmla="*/ 4551883 w 10424160"/>
              <a:gd name="csY7" fmla="*/ 0 h 18288"/>
              <a:gd name="csX8" fmla="*/ 4934102 w 10424160"/>
              <a:gd name="csY8" fmla="*/ 0 h 18288"/>
              <a:gd name="csX9" fmla="*/ 5837530 w 10424160"/>
              <a:gd name="csY9" fmla="*/ 0 h 18288"/>
              <a:gd name="csX10" fmla="*/ 6532474 w 10424160"/>
              <a:gd name="csY10" fmla="*/ 0 h 18288"/>
              <a:gd name="csX11" fmla="*/ 6914693 w 10424160"/>
              <a:gd name="csY11" fmla="*/ 0 h 18288"/>
              <a:gd name="csX12" fmla="*/ 7609637 w 10424160"/>
              <a:gd name="csY12" fmla="*/ 0 h 18288"/>
              <a:gd name="csX13" fmla="*/ 8513064 w 10424160"/>
              <a:gd name="csY13" fmla="*/ 0 h 18288"/>
              <a:gd name="csX14" fmla="*/ 9103766 w 10424160"/>
              <a:gd name="csY14" fmla="*/ 0 h 18288"/>
              <a:gd name="csX15" fmla="*/ 9694469 w 10424160"/>
              <a:gd name="csY15" fmla="*/ 0 h 18288"/>
              <a:gd name="csX16" fmla="*/ 10424160 w 10424160"/>
              <a:gd name="csY16" fmla="*/ 0 h 18288"/>
              <a:gd name="csX17" fmla="*/ 10424160 w 10424160"/>
              <a:gd name="csY17" fmla="*/ 18288 h 18288"/>
              <a:gd name="csX18" fmla="*/ 9729216 w 10424160"/>
              <a:gd name="csY18" fmla="*/ 18288 h 18288"/>
              <a:gd name="csX19" fmla="*/ 8930030 w 10424160"/>
              <a:gd name="csY19" fmla="*/ 18288 h 18288"/>
              <a:gd name="csX20" fmla="*/ 8130845 w 10424160"/>
              <a:gd name="csY20" fmla="*/ 18288 h 18288"/>
              <a:gd name="csX21" fmla="*/ 7644384 w 10424160"/>
              <a:gd name="csY21" fmla="*/ 18288 h 18288"/>
              <a:gd name="csX22" fmla="*/ 6740957 w 10424160"/>
              <a:gd name="csY22" fmla="*/ 18288 h 18288"/>
              <a:gd name="csX23" fmla="*/ 6046013 w 10424160"/>
              <a:gd name="csY23" fmla="*/ 18288 h 18288"/>
              <a:gd name="csX24" fmla="*/ 5663794 w 10424160"/>
              <a:gd name="csY24" fmla="*/ 18288 h 18288"/>
              <a:gd name="csX25" fmla="*/ 4968850 w 10424160"/>
              <a:gd name="csY25" fmla="*/ 18288 h 18288"/>
              <a:gd name="csX26" fmla="*/ 4378147 w 10424160"/>
              <a:gd name="csY26" fmla="*/ 18288 h 18288"/>
              <a:gd name="csX27" fmla="*/ 3787445 w 10424160"/>
              <a:gd name="csY27" fmla="*/ 18288 h 18288"/>
              <a:gd name="csX28" fmla="*/ 3196742 w 10424160"/>
              <a:gd name="csY28" fmla="*/ 18288 h 18288"/>
              <a:gd name="csX29" fmla="*/ 2606040 w 10424160"/>
              <a:gd name="csY29" fmla="*/ 18288 h 18288"/>
              <a:gd name="csX30" fmla="*/ 1806854 w 10424160"/>
              <a:gd name="csY30" fmla="*/ 18288 h 18288"/>
              <a:gd name="csX31" fmla="*/ 1111910 w 10424160"/>
              <a:gd name="csY31" fmla="*/ 18288 h 18288"/>
              <a:gd name="csX32" fmla="*/ 729691 w 10424160"/>
              <a:gd name="csY32" fmla="*/ 18288 h 18288"/>
              <a:gd name="csX33" fmla="*/ 0 w 10424160"/>
              <a:gd name="csY33" fmla="*/ 18288 h 18288"/>
              <a:gd name="csX34" fmla="*/ 0 w 10424160"/>
              <a:gd name="csY3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AD0190C-B2DE-98DD-F6AA-5BCA6595FA35}"/>
              </a:ext>
            </a:extLst>
          </p:cNvPr>
          <p:cNvSpPr txBox="1"/>
          <p:nvPr/>
        </p:nvSpPr>
        <p:spPr>
          <a:xfrm>
            <a:off x="2564459" y="4724811"/>
            <a:ext cx="6694713" cy="1508105"/>
          </a:xfrm>
          <a:prstGeom prst="rect">
            <a:avLst/>
          </a:prstGeom>
          <a:noFill/>
        </p:spPr>
        <p:txBody>
          <a:bodyPr wrap="square" lIns="91440" tIns="45720" rIns="91440" bIns="45720" anchor="t">
            <a:spAutoFit/>
          </a:bodyPr>
          <a:lstStyle/>
          <a:p>
            <a:pPr algn="ctr">
              <a:lnSpc>
                <a:spcPct val="150000"/>
              </a:lnSpc>
            </a:pPr>
            <a:r>
              <a:rPr lang="en-AU" sz="3200" dirty="0">
                <a:solidFill>
                  <a:srgbClr val="000000"/>
                </a:solidFill>
                <a:latin typeface="Gabriola"/>
              </a:rPr>
              <a:t>We’re going to show you how we supported Noor across two different university third space services </a:t>
            </a:r>
            <a:endParaRPr lang="en-AU" sz="3200" dirty="0">
              <a:latin typeface="Gabriola"/>
            </a:endParaRPr>
          </a:p>
        </p:txBody>
      </p:sp>
      <p:pic>
        <p:nvPicPr>
          <p:cNvPr id="19" name="Picture 18">
            <a:extLst>
              <a:ext uri="{FF2B5EF4-FFF2-40B4-BE49-F238E27FC236}">
                <a16:creationId xmlns:a16="http://schemas.microsoft.com/office/drawing/2014/main" id="{94506267-4495-9C95-0065-7965880E45C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20034" y="3904664"/>
            <a:ext cx="2244425" cy="2867612"/>
          </a:xfrm>
          <a:prstGeom prst="rect">
            <a:avLst/>
          </a:prstGeom>
        </p:spPr>
      </p:pic>
      <p:pic>
        <p:nvPicPr>
          <p:cNvPr id="12" name="Content Placeholder 4">
            <a:extLst>
              <a:ext uri="{FF2B5EF4-FFF2-40B4-BE49-F238E27FC236}">
                <a16:creationId xmlns:a16="http://schemas.microsoft.com/office/drawing/2014/main" id="{BBAF0D16-55A5-7C69-88DA-B8822ACF91E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389578" y="3035485"/>
            <a:ext cx="2564459" cy="3378651"/>
          </a:xfrm>
          <a:prstGeom prst="rect">
            <a:avLst/>
          </a:prstGeom>
        </p:spPr>
      </p:pic>
      <p:sp>
        <p:nvSpPr>
          <p:cNvPr id="4" name="Content Placeholder 3">
            <a:extLst>
              <a:ext uri="{FF2B5EF4-FFF2-40B4-BE49-F238E27FC236}">
                <a16:creationId xmlns:a16="http://schemas.microsoft.com/office/drawing/2014/main" id="{86FE58A4-F65B-4707-BE32-CD154748E003}"/>
              </a:ext>
            </a:extLst>
          </p:cNvPr>
          <p:cNvSpPr>
            <a:spLocks noGrp="1"/>
          </p:cNvSpPr>
          <p:nvPr>
            <p:ph idx="1"/>
          </p:nvPr>
        </p:nvSpPr>
        <p:spPr>
          <a:xfrm>
            <a:off x="838200" y="2055813"/>
            <a:ext cx="10515600" cy="2564986"/>
          </a:xfrm>
        </p:spPr>
        <p:txBody>
          <a:bodyPr/>
          <a:lstStyle/>
          <a:p>
            <a:pPr>
              <a:spcAft>
                <a:spcPts val="1800"/>
              </a:spcAft>
            </a:pPr>
            <a:r>
              <a:rPr lang="en-US" dirty="0"/>
              <a:t>Navigating HE administrative processes alongside other responsibilities is impacting Noor’s classroom learning </a:t>
            </a:r>
          </a:p>
          <a:p>
            <a:r>
              <a:rPr lang="en-AU" dirty="0"/>
              <a:t>Third space support outside the classroom can increase Noor’s engagement IN the classroom</a:t>
            </a:r>
          </a:p>
        </p:txBody>
      </p:sp>
    </p:spTree>
    <p:extLst>
      <p:ext uri="{BB962C8B-B14F-4D97-AF65-F5344CB8AC3E}">
        <p14:creationId xmlns:p14="http://schemas.microsoft.com/office/powerpoint/2010/main" val="2072238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5DA09-FAA5-8A4B-209C-137F2132CF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028C83-29DD-B5AF-8D95-F6574ADF77FB}"/>
              </a:ext>
            </a:extLst>
          </p:cNvPr>
          <p:cNvSpPr>
            <a:spLocks noGrp="1"/>
          </p:cNvSpPr>
          <p:nvPr>
            <p:ph type="title"/>
          </p:nvPr>
        </p:nvSpPr>
        <p:spPr/>
        <p:txBody>
          <a:bodyPr/>
          <a:lstStyle/>
          <a:p>
            <a:r>
              <a:rPr lang="en-AU"/>
              <a:t>Noor meets Student Success Team (1)</a:t>
            </a:r>
          </a:p>
        </p:txBody>
      </p:sp>
      <p:sp>
        <p:nvSpPr>
          <p:cNvPr id="11" name="sketch line">
            <a:extLst>
              <a:ext uri="{FF2B5EF4-FFF2-40B4-BE49-F238E27FC236}">
                <a16:creationId xmlns:a16="http://schemas.microsoft.com/office/drawing/2014/main" id="{783830D9-4F4D-9BF1-81BC-9098DFFB3F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7207" y="1518914"/>
            <a:ext cx="10424160" cy="18288"/>
          </a:xfrm>
          <a:custGeom>
            <a:avLst/>
            <a:gdLst>
              <a:gd name="csX0" fmla="*/ 0 w 10424160"/>
              <a:gd name="csY0" fmla="*/ 0 h 18288"/>
              <a:gd name="csX1" fmla="*/ 903427 w 10424160"/>
              <a:gd name="csY1" fmla="*/ 0 h 18288"/>
              <a:gd name="csX2" fmla="*/ 1389888 w 10424160"/>
              <a:gd name="csY2" fmla="*/ 0 h 18288"/>
              <a:gd name="csX3" fmla="*/ 2189074 w 10424160"/>
              <a:gd name="csY3" fmla="*/ 0 h 18288"/>
              <a:gd name="csX4" fmla="*/ 2675534 w 10424160"/>
              <a:gd name="csY4" fmla="*/ 0 h 18288"/>
              <a:gd name="csX5" fmla="*/ 3370478 w 10424160"/>
              <a:gd name="csY5" fmla="*/ 0 h 18288"/>
              <a:gd name="csX6" fmla="*/ 4169664 w 10424160"/>
              <a:gd name="csY6" fmla="*/ 0 h 18288"/>
              <a:gd name="csX7" fmla="*/ 4551883 w 10424160"/>
              <a:gd name="csY7" fmla="*/ 0 h 18288"/>
              <a:gd name="csX8" fmla="*/ 4934102 w 10424160"/>
              <a:gd name="csY8" fmla="*/ 0 h 18288"/>
              <a:gd name="csX9" fmla="*/ 5837530 w 10424160"/>
              <a:gd name="csY9" fmla="*/ 0 h 18288"/>
              <a:gd name="csX10" fmla="*/ 6532474 w 10424160"/>
              <a:gd name="csY10" fmla="*/ 0 h 18288"/>
              <a:gd name="csX11" fmla="*/ 6914693 w 10424160"/>
              <a:gd name="csY11" fmla="*/ 0 h 18288"/>
              <a:gd name="csX12" fmla="*/ 7609637 w 10424160"/>
              <a:gd name="csY12" fmla="*/ 0 h 18288"/>
              <a:gd name="csX13" fmla="*/ 8513064 w 10424160"/>
              <a:gd name="csY13" fmla="*/ 0 h 18288"/>
              <a:gd name="csX14" fmla="*/ 9103766 w 10424160"/>
              <a:gd name="csY14" fmla="*/ 0 h 18288"/>
              <a:gd name="csX15" fmla="*/ 9694469 w 10424160"/>
              <a:gd name="csY15" fmla="*/ 0 h 18288"/>
              <a:gd name="csX16" fmla="*/ 10424160 w 10424160"/>
              <a:gd name="csY16" fmla="*/ 0 h 18288"/>
              <a:gd name="csX17" fmla="*/ 10424160 w 10424160"/>
              <a:gd name="csY17" fmla="*/ 18288 h 18288"/>
              <a:gd name="csX18" fmla="*/ 9729216 w 10424160"/>
              <a:gd name="csY18" fmla="*/ 18288 h 18288"/>
              <a:gd name="csX19" fmla="*/ 8930030 w 10424160"/>
              <a:gd name="csY19" fmla="*/ 18288 h 18288"/>
              <a:gd name="csX20" fmla="*/ 8130845 w 10424160"/>
              <a:gd name="csY20" fmla="*/ 18288 h 18288"/>
              <a:gd name="csX21" fmla="*/ 7644384 w 10424160"/>
              <a:gd name="csY21" fmla="*/ 18288 h 18288"/>
              <a:gd name="csX22" fmla="*/ 6740957 w 10424160"/>
              <a:gd name="csY22" fmla="*/ 18288 h 18288"/>
              <a:gd name="csX23" fmla="*/ 6046013 w 10424160"/>
              <a:gd name="csY23" fmla="*/ 18288 h 18288"/>
              <a:gd name="csX24" fmla="*/ 5663794 w 10424160"/>
              <a:gd name="csY24" fmla="*/ 18288 h 18288"/>
              <a:gd name="csX25" fmla="*/ 4968850 w 10424160"/>
              <a:gd name="csY25" fmla="*/ 18288 h 18288"/>
              <a:gd name="csX26" fmla="*/ 4378147 w 10424160"/>
              <a:gd name="csY26" fmla="*/ 18288 h 18288"/>
              <a:gd name="csX27" fmla="*/ 3787445 w 10424160"/>
              <a:gd name="csY27" fmla="*/ 18288 h 18288"/>
              <a:gd name="csX28" fmla="*/ 3196742 w 10424160"/>
              <a:gd name="csY28" fmla="*/ 18288 h 18288"/>
              <a:gd name="csX29" fmla="*/ 2606040 w 10424160"/>
              <a:gd name="csY29" fmla="*/ 18288 h 18288"/>
              <a:gd name="csX30" fmla="*/ 1806854 w 10424160"/>
              <a:gd name="csY30" fmla="*/ 18288 h 18288"/>
              <a:gd name="csX31" fmla="*/ 1111910 w 10424160"/>
              <a:gd name="csY31" fmla="*/ 18288 h 18288"/>
              <a:gd name="csX32" fmla="*/ 729691 w 10424160"/>
              <a:gd name="csY32" fmla="*/ 18288 h 18288"/>
              <a:gd name="csX33" fmla="*/ 0 w 10424160"/>
              <a:gd name="csY33" fmla="*/ 18288 h 18288"/>
              <a:gd name="csX34" fmla="*/ 0 w 10424160"/>
              <a:gd name="csY3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1EEFD8E-4BB6-621C-D840-17C6C7BFBA60}"/>
              </a:ext>
              <a:ext uri="{C183D7F6-B498-43B3-948B-1728B52AA6E4}">
                <adec:decorative xmlns:adec="http://schemas.microsoft.com/office/drawing/2017/decorative" val="0"/>
              </a:ext>
            </a:extLst>
          </p:cNvPr>
          <p:cNvSpPr txBox="1"/>
          <p:nvPr/>
        </p:nvSpPr>
        <p:spPr>
          <a:xfrm>
            <a:off x="5589110" y="1917473"/>
            <a:ext cx="6096000" cy="1569660"/>
          </a:xfrm>
          <a:prstGeom prst="rect">
            <a:avLst/>
          </a:prstGeom>
          <a:noFill/>
        </p:spPr>
        <p:txBody>
          <a:bodyPr wrap="square">
            <a:spAutoFit/>
          </a:bodyPr>
          <a:lstStyle/>
          <a:p>
            <a:r>
              <a:rPr lang="en-AU" sz="2400" b="0" i="0" dirty="0">
                <a:solidFill>
                  <a:srgbClr val="000000"/>
                </a:solidFill>
                <a:effectLst/>
                <a:latin typeface="Gabriola" pitchFamily="82" charset="0"/>
              </a:rPr>
              <a:t>“</a:t>
            </a:r>
            <a:r>
              <a:rPr lang="en-AU" sz="2400" dirty="0">
                <a:latin typeface="Gabriola" pitchFamily="82" charset="0"/>
              </a:rPr>
              <a:t>It sounds like you’d like to finish your degree as quickly as possible but also keep your options open for future study, and you’d also like to get some support right now with managing time. Is that right?”</a:t>
            </a:r>
          </a:p>
        </p:txBody>
      </p:sp>
      <p:sp>
        <p:nvSpPr>
          <p:cNvPr id="3" name="Content Placeholder 2">
            <a:extLst>
              <a:ext uri="{FF2B5EF4-FFF2-40B4-BE49-F238E27FC236}">
                <a16:creationId xmlns:a16="http://schemas.microsoft.com/office/drawing/2014/main" id="{A7829A8F-AED3-4867-08AC-951DCA944F15}"/>
              </a:ext>
              <a:ext uri="{C183D7F6-B498-43B3-948B-1728B52AA6E4}">
                <adec:decorative xmlns:adec="http://schemas.microsoft.com/office/drawing/2017/decorative" val="1"/>
              </a:ext>
            </a:extLst>
          </p:cNvPr>
          <p:cNvSpPr txBox="1">
            <a:spLocks/>
          </p:cNvSpPr>
          <p:nvPr/>
        </p:nvSpPr>
        <p:spPr>
          <a:xfrm>
            <a:off x="673617" y="1795813"/>
            <a:ext cx="5217774" cy="411917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50000"/>
              </a:lnSpc>
            </a:pPr>
            <a:endParaRPr lang="en-AU" dirty="0"/>
          </a:p>
          <a:p>
            <a:pPr marL="457200" indent="-457200">
              <a:lnSpc>
                <a:spcPct val="150000"/>
              </a:lnSpc>
            </a:pPr>
            <a:endParaRPr lang="en-AU" dirty="0"/>
          </a:p>
          <a:p>
            <a:pPr marL="457200" indent="-457200">
              <a:lnSpc>
                <a:spcPct val="150000"/>
              </a:lnSpc>
            </a:pPr>
            <a:endParaRPr lang="en-AU" dirty="0"/>
          </a:p>
        </p:txBody>
      </p:sp>
      <p:pic>
        <p:nvPicPr>
          <p:cNvPr id="4" name="Picture 3">
            <a:extLst>
              <a:ext uri="{FF2B5EF4-FFF2-40B4-BE49-F238E27FC236}">
                <a16:creationId xmlns:a16="http://schemas.microsoft.com/office/drawing/2014/main" id="{5F6C8CB9-92AF-089A-9762-7E75E084126D}"/>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p:blipFill>
        <p:spPr>
          <a:xfrm>
            <a:off x="5249872" y="3148009"/>
            <a:ext cx="2715569" cy="3620758"/>
          </a:xfrm>
          <a:prstGeom prst="rect">
            <a:avLst/>
          </a:prstGeom>
        </p:spPr>
      </p:pic>
      <p:pic>
        <p:nvPicPr>
          <p:cNvPr id="10" name="Content Placeholder 9">
            <a:extLst>
              <a:ext uri="{FF2B5EF4-FFF2-40B4-BE49-F238E27FC236}">
                <a16:creationId xmlns:a16="http://schemas.microsoft.com/office/drawing/2014/main" id="{1B74F50C-A624-62AF-1435-09584963E56E}"/>
              </a:ext>
              <a:ext uri="{C183D7F6-B498-43B3-948B-1728B52AA6E4}">
                <adec:decorative xmlns:adec="http://schemas.microsoft.com/office/drawing/2017/decorative" val="1"/>
              </a:ext>
            </a:extLst>
          </p:cNvPr>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rot="774345" flipH="1">
            <a:off x="8386714" y="2640055"/>
            <a:ext cx="3091506" cy="4122008"/>
          </a:xfrm>
          <a:prstGeom prst="rect">
            <a:avLst/>
          </a:prstGeom>
        </p:spPr>
      </p:pic>
      <p:sp>
        <p:nvSpPr>
          <p:cNvPr id="8" name="Content Placeholder 2">
            <a:extLst>
              <a:ext uri="{FF2B5EF4-FFF2-40B4-BE49-F238E27FC236}">
                <a16:creationId xmlns:a16="http://schemas.microsoft.com/office/drawing/2014/main" id="{EBDD3574-E899-4FD8-2E06-F66B36729F06}"/>
              </a:ext>
              <a:ext uri="{C183D7F6-B498-43B3-948B-1728B52AA6E4}">
                <adec:decorative xmlns:adec="http://schemas.microsoft.com/office/drawing/2017/decorative" val="0"/>
              </a:ext>
            </a:extLst>
          </p:cNvPr>
          <p:cNvSpPr txBox="1">
            <a:spLocks/>
          </p:cNvSpPr>
          <p:nvPr/>
        </p:nvSpPr>
        <p:spPr>
          <a:xfrm>
            <a:off x="673617" y="1795813"/>
            <a:ext cx="4411672" cy="411917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AU" b="1" dirty="0"/>
              <a:t>Framing the conversation</a:t>
            </a:r>
          </a:p>
          <a:p>
            <a:pPr marL="457200" indent="-457200">
              <a:lnSpc>
                <a:spcPct val="150000"/>
              </a:lnSpc>
            </a:pPr>
            <a:r>
              <a:rPr lang="en-AU" dirty="0"/>
              <a:t>clarifies Noor’s goals</a:t>
            </a:r>
          </a:p>
          <a:p>
            <a:pPr marL="457200" indent="-457200">
              <a:lnSpc>
                <a:spcPct val="150000"/>
              </a:lnSpc>
            </a:pPr>
            <a:r>
              <a:rPr lang="en-AU" dirty="0"/>
              <a:t>optimises relevance and value (7.2) by ensuring suggestions are tailored to Noor</a:t>
            </a:r>
          </a:p>
          <a:p>
            <a:endParaRPr lang="en-AU" dirty="0"/>
          </a:p>
        </p:txBody>
      </p:sp>
    </p:spTree>
    <p:extLst>
      <p:ext uri="{BB962C8B-B14F-4D97-AF65-F5344CB8AC3E}">
        <p14:creationId xmlns:p14="http://schemas.microsoft.com/office/powerpoint/2010/main" val="1151608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46864-12D6-94C0-19C0-266213EBEA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362500-222F-9336-4D64-D9BB8DD93A3D}"/>
              </a:ext>
            </a:extLst>
          </p:cNvPr>
          <p:cNvSpPr>
            <a:spLocks noGrp="1"/>
          </p:cNvSpPr>
          <p:nvPr>
            <p:ph type="title"/>
          </p:nvPr>
        </p:nvSpPr>
        <p:spPr/>
        <p:txBody>
          <a:bodyPr/>
          <a:lstStyle/>
          <a:p>
            <a:r>
              <a:rPr lang="en-AU"/>
              <a:t>Noor meets Student Success Team (2)</a:t>
            </a:r>
          </a:p>
        </p:txBody>
      </p:sp>
      <p:sp>
        <p:nvSpPr>
          <p:cNvPr id="7" name="TextBox 6">
            <a:extLst>
              <a:ext uri="{FF2B5EF4-FFF2-40B4-BE49-F238E27FC236}">
                <a16:creationId xmlns:a16="http://schemas.microsoft.com/office/drawing/2014/main" id="{8E3EBA38-3359-BFF9-D217-74C09AFA2B86}"/>
              </a:ext>
            </a:extLst>
          </p:cNvPr>
          <p:cNvSpPr txBox="1"/>
          <p:nvPr/>
        </p:nvSpPr>
        <p:spPr>
          <a:xfrm>
            <a:off x="619405" y="1684718"/>
            <a:ext cx="6096000" cy="1938992"/>
          </a:xfrm>
          <a:prstGeom prst="rect">
            <a:avLst/>
          </a:prstGeom>
          <a:noFill/>
        </p:spPr>
        <p:txBody>
          <a:bodyPr wrap="square">
            <a:spAutoFit/>
          </a:bodyPr>
          <a:lstStyle/>
          <a:p>
            <a:r>
              <a:rPr lang="en-AU" sz="2400" dirty="0">
                <a:latin typeface="Gabriola" pitchFamily="82" charset="0"/>
              </a:rPr>
              <a:t>“Sometimes we think of our degree as a river carrying us to a distant shore. But maybe it’s more like a path that we are digging. The kind of path we make will depend on the tools that we’re using, but we do have agency in deciding where it will go. What do you think?” </a:t>
            </a:r>
          </a:p>
        </p:txBody>
      </p:sp>
      <p:sp>
        <p:nvSpPr>
          <p:cNvPr id="3" name="Content Placeholder 2">
            <a:extLst>
              <a:ext uri="{FF2B5EF4-FFF2-40B4-BE49-F238E27FC236}">
                <a16:creationId xmlns:a16="http://schemas.microsoft.com/office/drawing/2014/main" id="{8DDA45DE-241B-374B-1210-6CAB47334B0F}"/>
              </a:ext>
            </a:extLst>
          </p:cNvPr>
          <p:cNvSpPr txBox="1">
            <a:spLocks/>
          </p:cNvSpPr>
          <p:nvPr/>
        </p:nvSpPr>
        <p:spPr>
          <a:xfrm>
            <a:off x="6974226" y="1780008"/>
            <a:ext cx="5217774" cy="4119172"/>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AU" b="1" dirty="0"/>
              <a:t>Degree planning</a:t>
            </a:r>
          </a:p>
          <a:p>
            <a:pPr marL="457200" indent="-457200">
              <a:lnSpc>
                <a:spcPct val="150000"/>
              </a:lnSpc>
            </a:pPr>
            <a:r>
              <a:rPr lang="en-AU" dirty="0"/>
              <a:t>contextualises administrative processes within Noor’s learning goals</a:t>
            </a:r>
          </a:p>
          <a:p>
            <a:pPr marL="457200" indent="-457200">
              <a:lnSpc>
                <a:spcPct val="150000"/>
              </a:lnSpc>
            </a:pPr>
            <a:r>
              <a:rPr lang="en-AU" dirty="0"/>
              <a:t>scaffolds pathway to Noor’s desired outcomes</a:t>
            </a:r>
          </a:p>
          <a:p>
            <a:pPr marL="457200" indent="-457200">
              <a:lnSpc>
                <a:spcPct val="150000"/>
              </a:lnSpc>
            </a:pPr>
            <a:r>
              <a:rPr lang="en-AU" dirty="0"/>
              <a:t>creates space for play and joy in unit choices (7.4)</a:t>
            </a:r>
          </a:p>
          <a:p>
            <a:pPr marL="457200" indent="-457200">
              <a:lnSpc>
                <a:spcPct val="150000"/>
              </a:lnSpc>
            </a:pPr>
            <a:endParaRPr lang="en-AU" dirty="0"/>
          </a:p>
          <a:p>
            <a:pPr marL="457200" indent="-457200">
              <a:lnSpc>
                <a:spcPct val="150000"/>
              </a:lnSpc>
            </a:pPr>
            <a:endParaRPr lang="en-AU" dirty="0"/>
          </a:p>
        </p:txBody>
      </p:sp>
      <p:pic>
        <p:nvPicPr>
          <p:cNvPr id="5" name="Content Placeholder 4">
            <a:extLst>
              <a:ext uri="{FF2B5EF4-FFF2-40B4-BE49-F238E27FC236}">
                <a16:creationId xmlns:a16="http://schemas.microsoft.com/office/drawing/2014/main" id="{57071F29-520E-64F7-339F-6E4D49032673}"/>
              </a:ext>
              <a:ext uri="{C183D7F6-B498-43B3-948B-1728B52AA6E4}">
                <adec:decorative xmlns:adec="http://schemas.microsoft.com/office/drawing/2017/decorative" val="1"/>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3334974" y="2572762"/>
            <a:ext cx="3007808" cy="3962241"/>
          </a:xfrm>
          <a:prstGeom prst="rect">
            <a:avLst/>
          </a:prstGeom>
        </p:spPr>
      </p:pic>
      <p:pic>
        <p:nvPicPr>
          <p:cNvPr id="4" name="Picture 3">
            <a:extLst>
              <a:ext uri="{FF2B5EF4-FFF2-40B4-BE49-F238E27FC236}">
                <a16:creationId xmlns:a16="http://schemas.microsoft.com/office/drawing/2014/main" id="{9D4729BA-464C-23AF-59DF-641BE4E0E69D}"/>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p:blipFill>
        <p:spPr>
          <a:xfrm>
            <a:off x="619405" y="2985375"/>
            <a:ext cx="2715569" cy="3620758"/>
          </a:xfrm>
          <a:prstGeom prst="rect">
            <a:avLst/>
          </a:prstGeom>
        </p:spPr>
      </p:pic>
      <p:sp>
        <p:nvSpPr>
          <p:cNvPr id="6" name="sketch line">
            <a:extLst>
              <a:ext uri="{FF2B5EF4-FFF2-40B4-BE49-F238E27FC236}">
                <a16:creationId xmlns:a16="http://schemas.microsoft.com/office/drawing/2014/main" id="{B76E1585-AB30-12D2-5668-34C5E6FF5D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200" y="1439451"/>
            <a:ext cx="10424160" cy="18288"/>
          </a:xfrm>
          <a:custGeom>
            <a:avLst/>
            <a:gdLst>
              <a:gd name="csX0" fmla="*/ 0 w 10424160"/>
              <a:gd name="csY0" fmla="*/ 0 h 18288"/>
              <a:gd name="csX1" fmla="*/ 903427 w 10424160"/>
              <a:gd name="csY1" fmla="*/ 0 h 18288"/>
              <a:gd name="csX2" fmla="*/ 1389888 w 10424160"/>
              <a:gd name="csY2" fmla="*/ 0 h 18288"/>
              <a:gd name="csX3" fmla="*/ 2189074 w 10424160"/>
              <a:gd name="csY3" fmla="*/ 0 h 18288"/>
              <a:gd name="csX4" fmla="*/ 2675534 w 10424160"/>
              <a:gd name="csY4" fmla="*/ 0 h 18288"/>
              <a:gd name="csX5" fmla="*/ 3370478 w 10424160"/>
              <a:gd name="csY5" fmla="*/ 0 h 18288"/>
              <a:gd name="csX6" fmla="*/ 4169664 w 10424160"/>
              <a:gd name="csY6" fmla="*/ 0 h 18288"/>
              <a:gd name="csX7" fmla="*/ 4551883 w 10424160"/>
              <a:gd name="csY7" fmla="*/ 0 h 18288"/>
              <a:gd name="csX8" fmla="*/ 4934102 w 10424160"/>
              <a:gd name="csY8" fmla="*/ 0 h 18288"/>
              <a:gd name="csX9" fmla="*/ 5837530 w 10424160"/>
              <a:gd name="csY9" fmla="*/ 0 h 18288"/>
              <a:gd name="csX10" fmla="*/ 6532474 w 10424160"/>
              <a:gd name="csY10" fmla="*/ 0 h 18288"/>
              <a:gd name="csX11" fmla="*/ 6914693 w 10424160"/>
              <a:gd name="csY11" fmla="*/ 0 h 18288"/>
              <a:gd name="csX12" fmla="*/ 7609637 w 10424160"/>
              <a:gd name="csY12" fmla="*/ 0 h 18288"/>
              <a:gd name="csX13" fmla="*/ 8513064 w 10424160"/>
              <a:gd name="csY13" fmla="*/ 0 h 18288"/>
              <a:gd name="csX14" fmla="*/ 9103766 w 10424160"/>
              <a:gd name="csY14" fmla="*/ 0 h 18288"/>
              <a:gd name="csX15" fmla="*/ 9694469 w 10424160"/>
              <a:gd name="csY15" fmla="*/ 0 h 18288"/>
              <a:gd name="csX16" fmla="*/ 10424160 w 10424160"/>
              <a:gd name="csY16" fmla="*/ 0 h 18288"/>
              <a:gd name="csX17" fmla="*/ 10424160 w 10424160"/>
              <a:gd name="csY17" fmla="*/ 18288 h 18288"/>
              <a:gd name="csX18" fmla="*/ 9729216 w 10424160"/>
              <a:gd name="csY18" fmla="*/ 18288 h 18288"/>
              <a:gd name="csX19" fmla="*/ 8930030 w 10424160"/>
              <a:gd name="csY19" fmla="*/ 18288 h 18288"/>
              <a:gd name="csX20" fmla="*/ 8130845 w 10424160"/>
              <a:gd name="csY20" fmla="*/ 18288 h 18288"/>
              <a:gd name="csX21" fmla="*/ 7644384 w 10424160"/>
              <a:gd name="csY21" fmla="*/ 18288 h 18288"/>
              <a:gd name="csX22" fmla="*/ 6740957 w 10424160"/>
              <a:gd name="csY22" fmla="*/ 18288 h 18288"/>
              <a:gd name="csX23" fmla="*/ 6046013 w 10424160"/>
              <a:gd name="csY23" fmla="*/ 18288 h 18288"/>
              <a:gd name="csX24" fmla="*/ 5663794 w 10424160"/>
              <a:gd name="csY24" fmla="*/ 18288 h 18288"/>
              <a:gd name="csX25" fmla="*/ 4968850 w 10424160"/>
              <a:gd name="csY25" fmla="*/ 18288 h 18288"/>
              <a:gd name="csX26" fmla="*/ 4378147 w 10424160"/>
              <a:gd name="csY26" fmla="*/ 18288 h 18288"/>
              <a:gd name="csX27" fmla="*/ 3787445 w 10424160"/>
              <a:gd name="csY27" fmla="*/ 18288 h 18288"/>
              <a:gd name="csX28" fmla="*/ 3196742 w 10424160"/>
              <a:gd name="csY28" fmla="*/ 18288 h 18288"/>
              <a:gd name="csX29" fmla="*/ 2606040 w 10424160"/>
              <a:gd name="csY29" fmla="*/ 18288 h 18288"/>
              <a:gd name="csX30" fmla="*/ 1806854 w 10424160"/>
              <a:gd name="csY30" fmla="*/ 18288 h 18288"/>
              <a:gd name="csX31" fmla="*/ 1111910 w 10424160"/>
              <a:gd name="csY31" fmla="*/ 18288 h 18288"/>
              <a:gd name="csX32" fmla="*/ 729691 w 10424160"/>
              <a:gd name="csY32" fmla="*/ 18288 h 18288"/>
              <a:gd name="csX33" fmla="*/ 0 w 10424160"/>
              <a:gd name="csY33" fmla="*/ 18288 h 18288"/>
              <a:gd name="csX34" fmla="*/ 0 w 10424160"/>
              <a:gd name="csY3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3373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DDA19-061E-D1D9-C12C-7A127BA17B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AF9909-562F-9AE8-3F97-C03B0D7EA329}"/>
              </a:ext>
            </a:extLst>
          </p:cNvPr>
          <p:cNvSpPr>
            <a:spLocks noGrp="1"/>
          </p:cNvSpPr>
          <p:nvPr>
            <p:ph type="title"/>
          </p:nvPr>
        </p:nvSpPr>
        <p:spPr/>
        <p:txBody>
          <a:bodyPr/>
          <a:lstStyle/>
          <a:p>
            <a:r>
              <a:rPr lang="en-AU"/>
              <a:t>Noor meets Student Success Team (3)</a:t>
            </a:r>
          </a:p>
        </p:txBody>
      </p:sp>
      <p:sp>
        <p:nvSpPr>
          <p:cNvPr id="7" name="TextBox 6">
            <a:extLst>
              <a:ext uri="{FF2B5EF4-FFF2-40B4-BE49-F238E27FC236}">
                <a16:creationId xmlns:a16="http://schemas.microsoft.com/office/drawing/2014/main" id="{BD80A88E-148F-293D-A23E-8033F48A397E}"/>
              </a:ext>
            </a:extLst>
          </p:cNvPr>
          <p:cNvSpPr txBox="1"/>
          <p:nvPr/>
        </p:nvSpPr>
        <p:spPr>
          <a:xfrm>
            <a:off x="619405" y="1859340"/>
            <a:ext cx="6096000" cy="1569660"/>
          </a:xfrm>
          <a:prstGeom prst="rect">
            <a:avLst/>
          </a:prstGeom>
          <a:noFill/>
        </p:spPr>
        <p:txBody>
          <a:bodyPr wrap="square">
            <a:spAutoFit/>
          </a:bodyPr>
          <a:lstStyle/>
          <a:p>
            <a:r>
              <a:rPr lang="en-AU" sz="2400" dirty="0">
                <a:latin typeface="Gabriola" pitchFamily="82" charset="0"/>
              </a:rPr>
              <a:t>“You mentioned that time management has felt difficult. If you like I could put in a referral to the Learning Hub so that they can reach out to you. It’s free and confidential. Would that be helpful? </a:t>
            </a:r>
          </a:p>
        </p:txBody>
      </p:sp>
      <p:sp>
        <p:nvSpPr>
          <p:cNvPr id="3" name="Content Placeholder 2">
            <a:extLst>
              <a:ext uri="{FF2B5EF4-FFF2-40B4-BE49-F238E27FC236}">
                <a16:creationId xmlns:a16="http://schemas.microsoft.com/office/drawing/2014/main" id="{EEBADC44-DCE1-C521-312A-1789A7119BC7}"/>
              </a:ext>
            </a:extLst>
          </p:cNvPr>
          <p:cNvSpPr txBox="1">
            <a:spLocks/>
          </p:cNvSpPr>
          <p:nvPr/>
        </p:nvSpPr>
        <p:spPr>
          <a:xfrm>
            <a:off x="6715405" y="1780007"/>
            <a:ext cx="5476595" cy="4712867"/>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AU" b="1" dirty="0"/>
              <a:t>Referrals</a:t>
            </a:r>
          </a:p>
          <a:p>
            <a:pPr marL="457200" indent="-457200">
              <a:lnSpc>
                <a:spcPct val="150000"/>
              </a:lnSpc>
            </a:pPr>
            <a:r>
              <a:rPr lang="en-AU" dirty="0"/>
              <a:t>support executive functioning </a:t>
            </a:r>
          </a:p>
          <a:p>
            <a:pPr marL="457200" indent="-457200">
              <a:lnSpc>
                <a:spcPct val="150000"/>
              </a:lnSpc>
            </a:pPr>
            <a:r>
              <a:rPr lang="en-AU" dirty="0"/>
              <a:t>foster collaboration (8.3) across HE learning environment</a:t>
            </a:r>
          </a:p>
          <a:p>
            <a:pPr marL="457200" indent="-457200">
              <a:lnSpc>
                <a:spcPct val="150000"/>
              </a:lnSpc>
            </a:pPr>
            <a:r>
              <a:rPr lang="en-AU" dirty="0"/>
              <a:t>removing barriers outside the classroom supports Noor’s capacity for learning IN the classroom </a:t>
            </a:r>
          </a:p>
          <a:p>
            <a:pPr marL="457200" indent="-457200">
              <a:lnSpc>
                <a:spcPct val="150000"/>
              </a:lnSpc>
            </a:pPr>
            <a:endParaRPr lang="en-AU" dirty="0"/>
          </a:p>
        </p:txBody>
      </p:sp>
      <p:pic>
        <p:nvPicPr>
          <p:cNvPr id="4" name="Picture 3">
            <a:extLst>
              <a:ext uri="{FF2B5EF4-FFF2-40B4-BE49-F238E27FC236}">
                <a16:creationId xmlns:a16="http://schemas.microsoft.com/office/drawing/2014/main" id="{C20875C1-B57B-8990-B50D-79498F94E24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p:blipFill>
        <p:spPr>
          <a:xfrm flipH="1">
            <a:off x="3672320" y="2896724"/>
            <a:ext cx="2715569" cy="3620758"/>
          </a:xfrm>
          <a:prstGeom prst="rect">
            <a:avLst/>
          </a:prstGeom>
        </p:spPr>
      </p:pic>
      <p:pic>
        <p:nvPicPr>
          <p:cNvPr id="9" name="Content Placeholder 9">
            <a:extLst>
              <a:ext uri="{FF2B5EF4-FFF2-40B4-BE49-F238E27FC236}">
                <a16:creationId xmlns:a16="http://schemas.microsoft.com/office/drawing/2014/main" id="{A5CDE17B-5BEB-8CE3-9997-D6FA6B4B8317}"/>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825655">
            <a:off x="421273" y="2442814"/>
            <a:ext cx="3091506" cy="4122008"/>
          </a:xfrm>
          <a:prstGeom prst="rect">
            <a:avLst/>
          </a:prstGeom>
        </p:spPr>
      </p:pic>
      <p:sp>
        <p:nvSpPr>
          <p:cNvPr id="10" name="sketch line">
            <a:extLst>
              <a:ext uri="{FF2B5EF4-FFF2-40B4-BE49-F238E27FC236}">
                <a16:creationId xmlns:a16="http://schemas.microsoft.com/office/drawing/2014/main" id="{7131C0F9-A0E1-DB80-1848-48DAB7553B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200" y="1484112"/>
            <a:ext cx="10424160" cy="18288"/>
          </a:xfrm>
          <a:custGeom>
            <a:avLst/>
            <a:gdLst>
              <a:gd name="csX0" fmla="*/ 0 w 10424160"/>
              <a:gd name="csY0" fmla="*/ 0 h 18288"/>
              <a:gd name="csX1" fmla="*/ 903427 w 10424160"/>
              <a:gd name="csY1" fmla="*/ 0 h 18288"/>
              <a:gd name="csX2" fmla="*/ 1389888 w 10424160"/>
              <a:gd name="csY2" fmla="*/ 0 h 18288"/>
              <a:gd name="csX3" fmla="*/ 2189074 w 10424160"/>
              <a:gd name="csY3" fmla="*/ 0 h 18288"/>
              <a:gd name="csX4" fmla="*/ 2675534 w 10424160"/>
              <a:gd name="csY4" fmla="*/ 0 h 18288"/>
              <a:gd name="csX5" fmla="*/ 3370478 w 10424160"/>
              <a:gd name="csY5" fmla="*/ 0 h 18288"/>
              <a:gd name="csX6" fmla="*/ 4169664 w 10424160"/>
              <a:gd name="csY6" fmla="*/ 0 h 18288"/>
              <a:gd name="csX7" fmla="*/ 4551883 w 10424160"/>
              <a:gd name="csY7" fmla="*/ 0 h 18288"/>
              <a:gd name="csX8" fmla="*/ 4934102 w 10424160"/>
              <a:gd name="csY8" fmla="*/ 0 h 18288"/>
              <a:gd name="csX9" fmla="*/ 5837530 w 10424160"/>
              <a:gd name="csY9" fmla="*/ 0 h 18288"/>
              <a:gd name="csX10" fmla="*/ 6532474 w 10424160"/>
              <a:gd name="csY10" fmla="*/ 0 h 18288"/>
              <a:gd name="csX11" fmla="*/ 6914693 w 10424160"/>
              <a:gd name="csY11" fmla="*/ 0 h 18288"/>
              <a:gd name="csX12" fmla="*/ 7609637 w 10424160"/>
              <a:gd name="csY12" fmla="*/ 0 h 18288"/>
              <a:gd name="csX13" fmla="*/ 8513064 w 10424160"/>
              <a:gd name="csY13" fmla="*/ 0 h 18288"/>
              <a:gd name="csX14" fmla="*/ 9103766 w 10424160"/>
              <a:gd name="csY14" fmla="*/ 0 h 18288"/>
              <a:gd name="csX15" fmla="*/ 9694469 w 10424160"/>
              <a:gd name="csY15" fmla="*/ 0 h 18288"/>
              <a:gd name="csX16" fmla="*/ 10424160 w 10424160"/>
              <a:gd name="csY16" fmla="*/ 0 h 18288"/>
              <a:gd name="csX17" fmla="*/ 10424160 w 10424160"/>
              <a:gd name="csY17" fmla="*/ 18288 h 18288"/>
              <a:gd name="csX18" fmla="*/ 9729216 w 10424160"/>
              <a:gd name="csY18" fmla="*/ 18288 h 18288"/>
              <a:gd name="csX19" fmla="*/ 8930030 w 10424160"/>
              <a:gd name="csY19" fmla="*/ 18288 h 18288"/>
              <a:gd name="csX20" fmla="*/ 8130845 w 10424160"/>
              <a:gd name="csY20" fmla="*/ 18288 h 18288"/>
              <a:gd name="csX21" fmla="*/ 7644384 w 10424160"/>
              <a:gd name="csY21" fmla="*/ 18288 h 18288"/>
              <a:gd name="csX22" fmla="*/ 6740957 w 10424160"/>
              <a:gd name="csY22" fmla="*/ 18288 h 18288"/>
              <a:gd name="csX23" fmla="*/ 6046013 w 10424160"/>
              <a:gd name="csY23" fmla="*/ 18288 h 18288"/>
              <a:gd name="csX24" fmla="*/ 5663794 w 10424160"/>
              <a:gd name="csY24" fmla="*/ 18288 h 18288"/>
              <a:gd name="csX25" fmla="*/ 4968850 w 10424160"/>
              <a:gd name="csY25" fmla="*/ 18288 h 18288"/>
              <a:gd name="csX26" fmla="*/ 4378147 w 10424160"/>
              <a:gd name="csY26" fmla="*/ 18288 h 18288"/>
              <a:gd name="csX27" fmla="*/ 3787445 w 10424160"/>
              <a:gd name="csY27" fmla="*/ 18288 h 18288"/>
              <a:gd name="csX28" fmla="*/ 3196742 w 10424160"/>
              <a:gd name="csY28" fmla="*/ 18288 h 18288"/>
              <a:gd name="csX29" fmla="*/ 2606040 w 10424160"/>
              <a:gd name="csY29" fmla="*/ 18288 h 18288"/>
              <a:gd name="csX30" fmla="*/ 1806854 w 10424160"/>
              <a:gd name="csY30" fmla="*/ 18288 h 18288"/>
              <a:gd name="csX31" fmla="*/ 1111910 w 10424160"/>
              <a:gd name="csY31" fmla="*/ 18288 h 18288"/>
              <a:gd name="csX32" fmla="*/ 729691 w 10424160"/>
              <a:gd name="csY32" fmla="*/ 18288 h 18288"/>
              <a:gd name="csX33" fmla="*/ 0 w 10424160"/>
              <a:gd name="csY33" fmla="*/ 18288 h 18288"/>
              <a:gd name="csX34" fmla="*/ 0 w 10424160"/>
              <a:gd name="csY3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1827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AFF4F5-1B4C-C533-68FC-DC34A80CD3B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20981C-8E78-3569-FDB3-2814C2B1D0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B48750-C4B9-FF11-BD3E-197BF8C72E4E}"/>
              </a:ext>
            </a:extLst>
          </p:cNvPr>
          <p:cNvSpPr>
            <a:spLocks noGrp="1"/>
          </p:cNvSpPr>
          <p:nvPr>
            <p:ph type="title"/>
          </p:nvPr>
        </p:nvSpPr>
        <p:spPr>
          <a:xfrm>
            <a:off x="572493" y="238539"/>
            <a:ext cx="11018520" cy="1434415"/>
          </a:xfrm>
        </p:spPr>
        <p:txBody>
          <a:bodyPr anchor="b">
            <a:normAutofit/>
          </a:bodyPr>
          <a:lstStyle/>
          <a:p>
            <a:r>
              <a:rPr lang="en-AU" sz="5400"/>
              <a:t>Noor goes to the Learning Hub (1)</a:t>
            </a:r>
          </a:p>
        </p:txBody>
      </p:sp>
      <p:sp>
        <p:nvSpPr>
          <p:cNvPr id="3" name="Content Placeholder 2">
            <a:extLst>
              <a:ext uri="{FF2B5EF4-FFF2-40B4-BE49-F238E27FC236}">
                <a16:creationId xmlns:a16="http://schemas.microsoft.com/office/drawing/2014/main" id="{0052EEA9-AA88-96D3-32F8-6C51310B614F}"/>
              </a:ext>
              <a:ext uri="{C183D7F6-B498-43B3-948B-1728B52AA6E4}">
                <adec:decorative xmlns:adec="http://schemas.microsoft.com/office/drawing/2017/decorative" val="0"/>
              </a:ext>
            </a:extLst>
          </p:cNvPr>
          <p:cNvSpPr>
            <a:spLocks noGrp="1"/>
          </p:cNvSpPr>
          <p:nvPr>
            <p:ph idx="1"/>
          </p:nvPr>
        </p:nvSpPr>
        <p:spPr>
          <a:xfrm>
            <a:off x="572493" y="2071316"/>
            <a:ext cx="5217774" cy="4119172"/>
          </a:xfrm>
        </p:spPr>
        <p:txBody>
          <a:bodyPr anchor="t">
            <a:normAutofit fontScale="92500"/>
          </a:bodyPr>
          <a:lstStyle/>
          <a:p>
            <a:pPr marL="0" indent="0">
              <a:lnSpc>
                <a:spcPct val="150000"/>
              </a:lnSpc>
              <a:buNone/>
            </a:pPr>
            <a:r>
              <a:rPr lang="en-AU" b="1" dirty="0"/>
              <a:t>Open questions</a:t>
            </a:r>
          </a:p>
          <a:p>
            <a:pPr marL="457200" indent="-457200">
              <a:lnSpc>
                <a:spcPct val="150000"/>
              </a:lnSpc>
            </a:pPr>
            <a:r>
              <a:rPr lang="en-AU" dirty="0"/>
              <a:t>give Noor autonomy over what she shares and prioritises</a:t>
            </a:r>
          </a:p>
          <a:p>
            <a:pPr marL="457200" indent="-457200">
              <a:lnSpc>
                <a:spcPct val="150000"/>
              </a:lnSpc>
            </a:pPr>
            <a:r>
              <a:rPr lang="en-AU" dirty="0"/>
              <a:t>provides the foundation for developmental, strengths-based advising approaches</a:t>
            </a:r>
          </a:p>
        </p:txBody>
      </p:sp>
      <p:sp>
        <p:nvSpPr>
          <p:cNvPr id="7" name="TextBox 6">
            <a:extLst>
              <a:ext uri="{FF2B5EF4-FFF2-40B4-BE49-F238E27FC236}">
                <a16:creationId xmlns:a16="http://schemas.microsoft.com/office/drawing/2014/main" id="{0D53F5A7-E865-457A-F4AA-BCC56232BC32}"/>
              </a:ext>
            </a:extLst>
          </p:cNvPr>
          <p:cNvSpPr txBox="1"/>
          <p:nvPr/>
        </p:nvSpPr>
        <p:spPr>
          <a:xfrm>
            <a:off x="6634886" y="1876778"/>
            <a:ext cx="5129254" cy="15552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highlight>
                  <a:srgbClr val="FFFFFF"/>
                </a:highlight>
                <a:latin typeface="Gabriola"/>
              </a:rPr>
              <a:t>“Students in similar situations to yours have aimed for different things, from just passing to maintaining a distinction average - What is your goal for this semester</a:t>
            </a:r>
            <a:r>
              <a:rPr lang="en-US" altLang="ja-JP" sz="2400">
                <a:highlight>
                  <a:srgbClr val="FFFFFF"/>
                </a:highlight>
                <a:latin typeface="Gabriola"/>
                <a:ea typeface="游ゴシック"/>
              </a:rPr>
              <a:t>?</a:t>
            </a:r>
            <a:r>
              <a:rPr lang="ja-JP" altLang="en-US" sz="2400">
                <a:highlight>
                  <a:srgbClr val="FFFFFF"/>
                </a:highlight>
                <a:latin typeface="Gabriola"/>
                <a:ea typeface="游ゴシック"/>
              </a:rPr>
              <a:t>” </a:t>
            </a:r>
            <a:endParaRPr lang="en-US" sz="2400">
              <a:latin typeface="Gabriola"/>
              <a:ea typeface="游ゴシック"/>
            </a:endParaRPr>
          </a:p>
        </p:txBody>
      </p:sp>
      <p:sp>
        <p:nvSpPr>
          <p:cNvPr id="11" name="sketchy line">
            <a:extLst>
              <a:ext uri="{FF2B5EF4-FFF2-40B4-BE49-F238E27FC236}">
                <a16:creationId xmlns:a16="http://schemas.microsoft.com/office/drawing/2014/main" id="{C17B30A2-2451-34CB-3674-4D6387096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E066D97-8028-8BB3-A1CC-C9A9B9E42938}"/>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03535" y="3268876"/>
            <a:ext cx="2715569" cy="3630343"/>
          </a:xfrm>
          <a:prstGeom prst="rect">
            <a:avLst/>
          </a:prstGeom>
        </p:spPr>
      </p:pic>
      <p:pic>
        <p:nvPicPr>
          <p:cNvPr id="12" name="Picture 11">
            <a:extLst>
              <a:ext uri="{FF2B5EF4-FFF2-40B4-BE49-F238E27FC236}">
                <a16:creationId xmlns:a16="http://schemas.microsoft.com/office/drawing/2014/main" id="{4590880E-7D16-2713-B926-21D5B87F83E4}"/>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9827" y="2223970"/>
            <a:ext cx="3517220" cy="4689626"/>
          </a:xfrm>
          <a:prstGeom prst="rect">
            <a:avLst/>
          </a:prstGeom>
        </p:spPr>
      </p:pic>
    </p:spTree>
    <p:extLst>
      <p:ext uri="{BB962C8B-B14F-4D97-AF65-F5344CB8AC3E}">
        <p14:creationId xmlns:p14="http://schemas.microsoft.com/office/powerpoint/2010/main" val="4233665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A22BE2-40FE-1331-894E-68BCA60CB76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86F96E-CD8A-DA09-CDB6-32541211D3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6B41A6-374C-4DCA-CAD5-8E74A4C83C38}"/>
              </a:ext>
            </a:extLst>
          </p:cNvPr>
          <p:cNvSpPr>
            <a:spLocks noGrp="1"/>
          </p:cNvSpPr>
          <p:nvPr>
            <p:ph type="title"/>
          </p:nvPr>
        </p:nvSpPr>
        <p:spPr>
          <a:xfrm>
            <a:off x="572493" y="238539"/>
            <a:ext cx="11018520" cy="1434415"/>
          </a:xfrm>
        </p:spPr>
        <p:txBody>
          <a:bodyPr anchor="b">
            <a:normAutofit/>
          </a:bodyPr>
          <a:lstStyle/>
          <a:p>
            <a:r>
              <a:rPr lang="en-AU" sz="5400"/>
              <a:t>Noor goes to the Learning Hub (2)</a:t>
            </a:r>
          </a:p>
        </p:txBody>
      </p:sp>
      <p:sp>
        <p:nvSpPr>
          <p:cNvPr id="13" name="TextBox 12">
            <a:extLst>
              <a:ext uri="{FF2B5EF4-FFF2-40B4-BE49-F238E27FC236}">
                <a16:creationId xmlns:a16="http://schemas.microsoft.com/office/drawing/2014/main" id="{7C706C77-80BE-F9AC-0E47-C8BDB54E736D}"/>
              </a:ext>
            </a:extLst>
          </p:cNvPr>
          <p:cNvSpPr txBox="1"/>
          <p:nvPr/>
        </p:nvSpPr>
        <p:spPr>
          <a:xfrm>
            <a:off x="378899" y="1876778"/>
            <a:ext cx="5129254"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Gabriola"/>
              </a:rPr>
              <a:t>“Listening to your metaphor, I am struck by the idea of an ocean. This makes me think you’re feeling like the present hardship is endlessness. Would that be an accurate </a:t>
            </a:r>
            <a:r>
              <a:rPr lang="en-US" sz="2400">
                <a:latin typeface="Gabriola"/>
                <a:ea typeface="游ゴシック"/>
              </a:rPr>
              <a:t>interpretation?</a:t>
            </a:r>
            <a:r>
              <a:rPr lang="ja-JP" sz="2400">
                <a:latin typeface="Gabriola"/>
                <a:ea typeface="游ゴシック"/>
              </a:rPr>
              <a:t>”</a:t>
            </a:r>
            <a:endParaRPr lang="en-US" sz="2400">
              <a:latin typeface="Gabriola"/>
            </a:endParaRPr>
          </a:p>
        </p:txBody>
      </p:sp>
      <p:sp>
        <p:nvSpPr>
          <p:cNvPr id="3" name="Content Placeholder 2">
            <a:extLst>
              <a:ext uri="{FF2B5EF4-FFF2-40B4-BE49-F238E27FC236}">
                <a16:creationId xmlns:a16="http://schemas.microsoft.com/office/drawing/2014/main" id="{307E35F3-5D31-86A6-4688-D4F7C3969820}"/>
              </a:ext>
            </a:extLst>
          </p:cNvPr>
          <p:cNvSpPr>
            <a:spLocks noGrp="1"/>
          </p:cNvSpPr>
          <p:nvPr>
            <p:ph idx="1"/>
          </p:nvPr>
        </p:nvSpPr>
        <p:spPr>
          <a:xfrm>
            <a:off x="5963236" y="1909189"/>
            <a:ext cx="5619191" cy="4265086"/>
          </a:xfrm>
        </p:spPr>
        <p:txBody>
          <a:bodyPr anchor="t">
            <a:normAutofit/>
          </a:bodyPr>
          <a:lstStyle/>
          <a:p>
            <a:pPr marL="0" indent="0">
              <a:lnSpc>
                <a:spcPct val="150000"/>
              </a:lnSpc>
              <a:buNone/>
            </a:pPr>
            <a:r>
              <a:rPr lang="en-AU" sz="2600" b="1" dirty="0"/>
              <a:t>Giving space</a:t>
            </a:r>
          </a:p>
          <a:p>
            <a:pPr marL="457200" indent="-457200">
              <a:lnSpc>
                <a:spcPct val="150000"/>
              </a:lnSpc>
            </a:pPr>
            <a:r>
              <a:rPr lang="en-AU" sz="2600" dirty="0"/>
              <a:t>allows Noor to feel her emotions and recognise what expectations and beliefs these relate to</a:t>
            </a:r>
          </a:p>
          <a:p>
            <a:pPr marL="457200" indent="-457200">
              <a:lnSpc>
                <a:spcPct val="150000"/>
              </a:lnSpc>
            </a:pPr>
            <a:r>
              <a:rPr lang="en-AU" sz="2600" dirty="0"/>
              <a:t>allows for trust to be build</a:t>
            </a:r>
            <a:endParaRPr lang="en-AU" sz="2600" b="1" dirty="0"/>
          </a:p>
        </p:txBody>
      </p:sp>
      <p:sp>
        <p:nvSpPr>
          <p:cNvPr id="11" name="sketchy line">
            <a:extLst>
              <a:ext uri="{FF2B5EF4-FFF2-40B4-BE49-F238E27FC236}">
                <a16:creationId xmlns:a16="http://schemas.microsoft.com/office/drawing/2014/main" id="{5C8EDC1D-3DAD-527D-54E6-8174020B3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EA6A026-794E-1E0B-68D2-39E3C32A726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538097" y="3217778"/>
            <a:ext cx="2715569" cy="3630343"/>
          </a:xfrm>
          <a:prstGeom prst="rect">
            <a:avLst/>
          </a:prstGeom>
        </p:spPr>
      </p:pic>
      <p:pic>
        <p:nvPicPr>
          <p:cNvPr id="4" name="Picture 3">
            <a:extLst>
              <a:ext uri="{FF2B5EF4-FFF2-40B4-BE49-F238E27FC236}">
                <a16:creationId xmlns:a16="http://schemas.microsoft.com/office/drawing/2014/main" id="{5D9C7318-8165-9C32-8FD6-299F7B6364CD}"/>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277069">
            <a:off x="3380481" y="3448667"/>
            <a:ext cx="2379755" cy="3246296"/>
          </a:xfrm>
          <a:prstGeom prst="rect">
            <a:avLst/>
          </a:prstGeom>
        </p:spPr>
      </p:pic>
    </p:spTree>
    <p:extLst>
      <p:ext uri="{BB962C8B-B14F-4D97-AF65-F5344CB8AC3E}">
        <p14:creationId xmlns:p14="http://schemas.microsoft.com/office/powerpoint/2010/main" val="82371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7CECE9-62D4-C262-68B9-16E9E506AD9D}"/>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04DEA79-FFBA-EB63-3005-BD035D17E9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21DEA0-549F-CD82-9013-49DB91EB87DD}"/>
              </a:ext>
            </a:extLst>
          </p:cNvPr>
          <p:cNvSpPr>
            <a:spLocks noGrp="1"/>
          </p:cNvSpPr>
          <p:nvPr>
            <p:ph type="title"/>
          </p:nvPr>
        </p:nvSpPr>
        <p:spPr>
          <a:xfrm>
            <a:off x="572493" y="238539"/>
            <a:ext cx="11018520" cy="1434415"/>
          </a:xfrm>
        </p:spPr>
        <p:txBody>
          <a:bodyPr anchor="b">
            <a:normAutofit/>
          </a:bodyPr>
          <a:lstStyle/>
          <a:p>
            <a:r>
              <a:rPr lang="en-AU" sz="5400"/>
              <a:t>Noor goes to the Learning Hub (3)</a:t>
            </a:r>
          </a:p>
        </p:txBody>
      </p:sp>
      <p:sp>
        <p:nvSpPr>
          <p:cNvPr id="3" name="Content Placeholder 2">
            <a:extLst>
              <a:ext uri="{FF2B5EF4-FFF2-40B4-BE49-F238E27FC236}">
                <a16:creationId xmlns:a16="http://schemas.microsoft.com/office/drawing/2014/main" id="{0CB82BDB-1D1C-573F-62D4-F2CCD65059B3}"/>
              </a:ext>
            </a:extLst>
          </p:cNvPr>
          <p:cNvSpPr>
            <a:spLocks noGrp="1"/>
          </p:cNvSpPr>
          <p:nvPr>
            <p:ph idx="1"/>
          </p:nvPr>
        </p:nvSpPr>
        <p:spPr>
          <a:xfrm>
            <a:off x="572493" y="2071316"/>
            <a:ext cx="5750269" cy="4119172"/>
          </a:xfrm>
        </p:spPr>
        <p:txBody>
          <a:bodyPr anchor="t">
            <a:normAutofit lnSpcReduction="10000"/>
          </a:bodyPr>
          <a:lstStyle/>
          <a:p>
            <a:pPr marL="0" indent="0">
              <a:lnSpc>
                <a:spcPct val="150000"/>
              </a:lnSpc>
              <a:buNone/>
            </a:pPr>
            <a:r>
              <a:rPr lang="en-AU" sz="2600" b="1" dirty="0"/>
              <a:t>Collaborating on a plan</a:t>
            </a:r>
            <a:endParaRPr lang="en-US" dirty="0"/>
          </a:p>
          <a:p>
            <a:pPr>
              <a:lnSpc>
                <a:spcPct val="150000"/>
              </a:lnSpc>
            </a:pPr>
            <a:r>
              <a:rPr lang="en-AU" sz="2400" dirty="0"/>
              <a:t>gives Noor agency of her future course of action by scaffolding planning and strategy development</a:t>
            </a:r>
          </a:p>
          <a:p>
            <a:pPr>
              <a:lnSpc>
                <a:spcPct val="150000"/>
              </a:lnSpc>
            </a:pPr>
            <a:r>
              <a:rPr lang="en-AU" sz="2400" dirty="0"/>
              <a:t>ensures relevancy by taking into account lived experience and personal perspectives</a:t>
            </a:r>
          </a:p>
        </p:txBody>
      </p:sp>
      <p:sp>
        <p:nvSpPr>
          <p:cNvPr id="10" name="TextBox 9">
            <a:extLst>
              <a:ext uri="{FF2B5EF4-FFF2-40B4-BE49-F238E27FC236}">
                <a16:creationId xmlns:a16="http://schemas.microsoft.com/office/drawing/2014/main" id="{1D8ADD44-F154-8196-54C5-4DD0B3E7F214}"/>
              </a:ext>
            </a:extLst>
          </p:cNvPr>
          <p:cNvSpPr txBox="1"/>
          <p:nvPr/>
        </p:nvSpPr>
        <p:spPr>
          <a:xfrm>
            <a:off x="6452416" y="2228565"/>
            <a:ext cx="512925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highlight>
                  <a:srgbClr val="FFFFFF"/>
                </a:highlight>
                <a:latin typeface="Gabriola"/>
              </a:rPr>
              <a:t>“Based on our</a:t>
            </a:r>
            <a:r>
              <a:rPr lang="en-US" sz="2400">
                <a:highlight>
                  <a:srgbClr val="FFFFFF"/>
                </a:highlight>
                <a:latin typeface="Gabriola"/>
                <a:ea typeface="游ゴシック"/>
              </a:rPr>
              <a:t> discussion so far, what do</a:t>
            </a:r>
            <a:r>
              <a:rPr lang="en-US" altLang="ja-JP" sz="2400">
                <a:highlight>
                  <a:srgbClr val="FFFFFF"/>
                </a:highlight>
                <a:latin typeface="Gabriola"/>
                <a:ea typeface="游ゴシック"/>
              </a:rPr>
              <a:t> you feel is your priority? Especially in terms of next steps.</a:t>
            </a:r>
            <a:r>
              <a:rPr lang="ja-JP" altLang="en-US" sz="2400">
                <a:highlight>
                  <a:srgbClr val="FFFFFF"/>
                </a:highlight>
                <a:latin typeface="Gabriola"/>
                <a:ea typeface="游ゴシック"/>
              </a:rPr>
              <a:t>” </a:t>
            </a:r>
            <a:endParaRPr lang="en-US" sz="2400">
              <a:latin typeface="Gabriola"/>
              <a:ea typeface="游ゴシック"/>
            </a:endParaRPr>
          </a:p>
        </p:txBody>
      </p:sp>
      <p:sp>
        <p:nvSpPr>
          <p:cNvPr id="11" name="sketchy line">
            <a:extLst>
              <a:ext uri="{FF2B5EF4-FFF2-40B4-BE49-F238E27FC236}">
                <a16:creationId xmlns:a16="http://schemas.microsoft.com/office/drawing/2014/main" id="{96929E95-97B0-3130-7837-8B8984306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A65E4C3-93DF-232E-7FBB-3F1399B3D3C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9827" y="2223970"/>
            <a:ext cx="3517220" cy="4689626"/>
          </a:xfrm>
          <a:prstGeom prst="rect">
            <a:avLst/>
          </a:prstGeom>
        </p:spPr>
      </p:pic>
      <p:pic>
        <p:nvPicPr>
          <p:cNvPr id="5" name="Picture 4">
            <a:extLst>
              <a:ext uri="{FF2B5EF4-FFF2-40B4-BE49-F238E27FC236}">
                <a16:creationId xmlns:a16="http://schemas.microsoft.com/office/drawing/2014/main" id="{5DD27E84-9D14-205A-7ADD-C4FC1209E484}"/>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03535" y="3268876"/>
            <a:ext cx="2715569" cy="3630343"/>
          </a:xfrm>
          <a:prstGeom prst="rect">
            <a:avLst/>
          </a:prstGeom>
        </p:spPr>
      </p:pic>
    </p:spTree>
    <p:extLst>
      <p:ext uri="{BB962C8B-B14F-4D97-AF65-F5344CB8AC3E}">
        <p14:creationId xmlns:p14="http://schemas.microsoft.com/office/powerpoint/2010/main" val="3295943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CE30EE-0E3F-084E-558E-CAB16F9179D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20712B-DDB1-413F-D446-839B14190D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0029E-B429-F76D-48CB-88EF2D2A2E42}"/>
              </a:ext>
            </a:extLst>
          </p:cNvPr>
          <p:cNvSpPr>
            <a:spLocks noGrp="1"/>
          </p:cNvSpPr>
          <p:nvPr>
            <p:ph type="title"/>
          </p:nvPr>
        </p:nvSpPr>
        <p:spPr>
          <a:xfrm>
            <a:off x="572493" y="238539"/>
            <a:ext cx="11018520" cy="1434415"/>
          </a:xfrm>
        </p:spPr>
        <p:txBody>
          <a:bodyPr anchor="b">
            <a:normAutofit/>
          </a:bodyPr>
          <a:lstStyle/>
          <a:p>
            <a:r>
              <a:rPr lang="en-AU" sz="5400" dirty="0"/>
              <a:t>Call to action</a:t>
            </a:r>
          </a:p>
        </p:txBody>
      </p:sp>
      <p:sp>
        <p:nvSpPr>
          <p:cNvPr id="11" name="sketchy line">
            <a:extLst>
              <a:ext uri="{FF2B5EF4-FFF2-40B4-BE49-F238E27FC236}">
                <a16:creationId xmlns:a16="http://schemas.microsoft.com/office/drawing/2014/main" id="{C583F71C-C4C7-244A-ADD2-FB6435F76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9063651-BB3A-2502-BF2A-7B8B6556AA83}"/>
              </a:ext>
            </a:extLst>
          </p:cNvPr>
          <p:cNvSpPr>
            <a:spLocks noGrp="1"/>
          </p:cNvSpPr>
          <p:nvPr>
            <p:ph idx="1"/>
          </p:nvPr>
        </p:nvSpPr>
        <p:spPr>
          <a:xfrm>
            <a:off x="572493" y="2071316"/>
            <a:ext cx="11333176" cy="4119172"/>
          </a:xfrm>
        </p:spPr>
        <p:txBody>
          <a:bodyPr vert="horz" lIns="91440" tIns="45720" rIns="91440" bIns="45720" rtlCol="0" anchor="t">
            <a:noAutofit/>
          </a:bodyPr>
          <a:lstStyle/>
          <a:p>
            <a:pPr marL="0" indent="0">
              <a:lnSpc>
                <a:spcPct val="150000"/>
              </a:lnSpc>
              <a:buNone/>
            </a:pPr>
            <a:r>
              <a:rPr lang="en-AU" dirty="0">
                <a:highlight>
                  <a:srgbClr val="FFFFFF"/>
                </a:highlight>
                <a:latin typeface="Calibri"/>
                <a:ea typeface="Calibri"/>
                <a:cs typeface="Calibri"/>
              </a:rPr>
              <a:t>Noor's case acts as an example of:</a:t>
            </a:r>
          </a:p>
          <a:p>
            <a:pPr>
              <a:lnSpc>
                <a:spcPct val="150000"/>
              </a:lnSpc>
            </a:pPr>
            <a:r>
              <a:rPr lang="en-AU" dirty="0">
                <a:highlight>
                  <a:srgbClr val="FFFFFF"/>
                </a:highlight>
                <a:latin typeface="Calibri"/>
                <a:ea typeface="Calibri"/>
                <a:cs typeface="Calibri"/>
              </a:rPr>
              <a:t>one student's experience</a:t>
            </a:r>
            <a:endParaRPr lang="en-US" dirty="0">
              <a:latin typeface="Calibri"/>
              <a:ea typeface="Calibri"/>
              <a:cs typeface="Calibri"/>
            </a:endParaRPr>
          </a:p>
          <a:p>
            <a:pPr>
              <a:lnSpc>
                <a:spcPct val="150000"/>
              </a:lnSpc>
            </a:pPr>
            <a:r>
              <a:rPr lang="en-AU" dirty="0">
                <a:highlight>
                  <a:srgbClr val="FFFFFF"/>
                </a:highlight>
                <a:latin typeface="Calibri"/>
                <a:ea typeface="Calibri"/>
                <a:cs typeface="Calibri"/>
              </a:rPr>
              <a:t>wraparound care where there is a coordinated effort to provide individualised support</a:t>
            </a:r>
          </a:p>
          <a:p>
            <a:pPr>
              <a:lnSpc>
                <a:spcPct val="150000"/>
              </a:lnSpc>
            </a:pPr>
            <a:r>
              <a:rPr lang="en-AU" dirty="0">
                <a:highlight>
                  <a:srgbClr val="FFFFFF"/>
                </a:highlight>
                <a:latin typeface="Calibri"/>
                <a:ea typeface="Calibri"/>
                <a:cs typeface="Calibri"/>
              </a:rPr>
              <a:t>the necessity of an institution-wide approach to UDL in which individual teams are aware of what other teams can offer</a:t>
            </a:r>
            <a:endParaRPr lang="en-AU" sz="2000" dirty="0">
              <a:latin typeface="Calibri"/>
              <a:ea typeface="Calibri"/>
              <a:cs typeface="Calibri"/>
            </a:endParaRPr>
          </a:p>
        </p:txBody>
      </p:sp>
      <p:pic>
        <p:nvPicPr>
          <p:cNvPr id="6" name="Picture 5" descr="QR Code that links to https://padlet.com/ameliayarwood/design-for-engagement-mh8522zf40w49jm7">
            <a:extLst>
              <a:ext uri="{FF2B5EF4-FFF2-40B4-BE49-F238E27FC236}">
                <a16:creationId xmlns:a16="http://schemas.microsoft.com/office/drawing/2014/main" id="{31727BF1-4EDE-F525-CB5F-72E555380920}"/>
              </a:ext>
            </a:extLst>
          </p:cNvPr>
          <p:cNvPicPr>
            <a:picLocks noChangeAspect="1"/>
          </p:cNvPicPr>
          <p:nvPr/>
        </p:nvPicPr>
        <p:blipFill>
          <a:blip r:embed="rId3" cstate="screen">
            <a:extLst>
              <a:ext uri="{28A0092B-C50C-407E-A947-70E740481C1C}">
                <a14:useLocalDpi xmlns:a14="http://schemas.microsoft.com/office/drawing/2010/main"/>
              </a:ext>
            </a:extLst>
          </a:blip>
          <a:srcRect b="-3"/>
          <a:stretch>
            <a:fillRect/>
          </a:stretch>
        </p:blipFill>
        <p:spPr>
          <a:xfrm>
            <a:off x="10715191" y="121243"/>
            <a:ext cx="1324866" cy="1429513"/>
          </a:xfrm>
          <a:prstGeom prst="rect">
            <a:avLst/>
          </a:prstGeom>
        </p:spPr>
      </p:pic>
    </p:spTree>
    <p:extLst>
      <p:ext uri="{BB962C8B-B14F-4D97-AF65-F5344CB8AC3E}">
        <p14:creationId xmlns:p14="http://schemas.microsoft.com/office/powerpoint/2010/main" val="421954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F76BDF8-1CCA-2E06-2E8F-40F79E1FC68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A16D00-DF7C-56C5-E5FA-476EFCC88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1A81C9-9C27-E8CC-6709-64CDF2274C58}"/>
              </a:ext>
            </a:extLst>
          </p:cNvPr>
          <p:cNvSpPr>
            <a:spLocks noGrp="1"/>
          </p:cNvSpPr>
          <p:nvPr>
            <p:ph type="title"/>
          </p:nvPr>
        </p:nvSpPr>
        <p:spPr>
          <a:xfrm>
            <a:off x="572493" y="238539"/>
            <a:ext cx="11018520" cy="1434415"/>
          </a:xfrm>
        </p:spPr>
        <p:txBody>
          <a:bodyPr anchor="b">
            <a:normAutofit/>
          </a:bodyPr>
          <a:lstStyle/>
          <a:p>
            <a:r>
              <a:rPr lang="en-AU" sz="5400" dirty="0"/>
              <a:t>Why does it matter?</a:t>
            </a:r>
          </a:p>
        </p:txBody>
      </p:sp>
      <p:sp>
        <p:nvSpPr>
          <p:cNvPr id="11" name="sketchy line">
            <a:extLst>
              <a:ext uri="{FF2B5EF4-FFF2-40B4-BE49-F238E27FC236}">
                <a16:creationId xmlns:a16="http://schemas.microsoft.com/office/drawing/2014/main" id="{4DF6FA05-EB84-7BB0-0013-F461AE15B6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6BA2EB7-F00F-685F-94CF-4BF36AFCDE5D}"/>
              </a:ext>
            </a:extLst>
          </p:cNvPr>
          <p:cNvSpPr>
            <a:spLocks noGrp="1"/>
          </p:cNvSpPr>
          <p:nvPr>
            <p:ph idx="1"/>
          </p:nvPr>
        </p:nvSpPr>
        <p:spPr>
          <a:xfrm>
            <a:off x="572493" y="2071316"/>
            <a:ext cx="11333176" cy="4119172"/>
          </a:xfrm>
        </p:spPr>
        <p:txBody>
          <a:bodyPr vert="horz" lIns="91440" tIns="45720" rIns="91440" bIns="45720" rtlCol="0" anchor="t">
            <a:noAutofit/>
          </a:bodyPr>
          <a:lstStyle/>
          <a:p>
            <a:pPr>
              <a:lnSpc>
                <a:spcPct val="100000"/>
              </a:lnSpc>
              <a:spcAft>
                <a:spcPts val="1800"/>
              </a:spcAft>
            </a:pPr>
            <a:r>
              <a:rPr lang="en-AU" dirty="0"/>
              <a:t>“It's pretty cool and empowering the way you have shone the light on my path to greatness, showing me the ropes.” </a:t>
            </a:r>
          </a:p>
          <a:p>
            <a:pPr>
              <a:lnSpc>
                <a:spcPct val="100000"/>
              </a:lnSpc>
              <a:spcAft>
                <a:spcPts val="1800"/>
              </a:spcAft>
            </a:pPr>
            <a:r>
              <a:rPr lang="en-AU" dirty="0"/>
              <a:t>“Useful information inspired me, and gave me a pushing power”</a:t>
            </a:r>
          </a:p>
          <a:p>
            <a:pPr>
              <a:lnSpc>
                <a:spcPct val="100000"/>
              </a:lnSpc>
              <a:spcAft>
                <a:spcPts val="1800"/>
              </a:spcAft>
            </a:pPr>
            <a:r>
              <a:rPr lang="en-AU" dirty="0"/>
              <a:t>“[In the past] I have often felt that I am on trial and must defend my poor grades… [this time] I felt understood and helped, I came into a judgement free space with an open dialogue that was really helpful and kind.”</a:t>
            </a:r>
            <a:endParaRPr lang="en-AU" sz="2000" dirty="0">
              <a:latin typeface="Calibri"/>
              <a:ea typeface="Calibri"/>
              <a:cs typeface="Calibri"/>
            </a:endParaRPr>
          </a:p>
        </p:txBody>
      </p:sp>
      <p:pic>
        <p:nvPicPr>
          <p:cNvPr id="6" name="Picture 5" descr="QR Code that links to https://padlet.com/ameliayarwood/design-for-engagement-mh8522zf40w49jm7">
            <a:extLst>
              <a:ext uri="{FF2B5EF4-FFF2-40B4-BE49-F238E27FC236}">
                <a16:creationId xmlns:a16="http://schemas.microsoft.com/office/drawing/2014/main" id="{20EED827-3116-8795-5019-EA0209D6E94C}"/>
              </a:ext>
            </a:extLst>
          </p:cNvPr>
          <p:cNvPicPr>
            <a:picLocks noChangeAspect="1"/>
          </p:cNvPicPr>
          <p:nvPr/>
        </p:nvPicPr>
        <p:blipFill>
          <a:blip r:embed="rId3" cstate="screen">
            <a:extLst>
              <a:ext uri="{28A0092B-C50C-407E-A947-70E740481C1C}">
                <a14:useLocalDpi xmlns:a14="http://schemas.microsoft.com/office/drawing/2010/main"/>
              </a:ext>
            </a:extLst>
          </a:blip>
          <a:srcRect b="-3"/>
          <a:stretch>
            <a:fillRect/>
          </a:stretch>
        </p:blipFill>
        <p:spPr>
          <a:xfrm>
            <a:off x="10715191" y="121243"/>
            <a:ext cx="1324866" cy="1429513"/>
          </a:xfrm>
          <a:prstGeom prst="rect">
            <a:avLst/>
          </a:prstGeom>
        </p:spPr>
      </p:pic>
    </p:spTree>
    <p:extLst>
      <p:ext uri="{BB962C8B-B14F-4D97-AF65-F5344CB8AC3E}">
        <p14:creationId xmlns:p14="http://schemas.microsoft.com/office/powerpoint/2010/main" val="2283421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152875-1096-CA0F-9123-EFD5DB4CCED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50A242A-DDFC-6450-2FAE-4CFD4FE0D0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9BDEFF-031F-B442-DBA5-9DEA2A22EBA2}"/>
              </a:ext>
            </a:extLst>
          </p:cNvPr>
          <p:cNvSpPr>
            <a:spLocks noGrp="1"/>
          </p:cNvSpPr>
          <p:nvPr>
            <p:ph type="title"/>
          </p:nvPr>
        </p:nvSpPr>
        <p:spPr>
          <a:xfrm>
            <a:off x="572493" y="238539"/>
            <a:ext cx="11018520" cy="1434415"/>
          </a:xfrm>
        </p:spPr>
        <p:txBody>
          <a:bodyPr anchor="b">
            <a:normAutofit/>
          </a:bodyPr>
          <a:lstStyle/>
          <a:p>
            <a:r>
              <a:rPr lang="en-AU" sz="5400" dirty="0"/>
              <a:t>So, what's your +1?</a:t>
            </a:r>
          </a:p>
        </p:txBody>
      </p:sp>
      <p:sp>
        <p:nvSpPr>
          <p:cNvPr id="11" name="sketchy line">
            <a:extLst>
              <a:ext uri="{FF2B5EF4-FFF2-40B4-BE49-F238E27FC236}">
                <a16:creationId xmlns:a16="http://schemas.microsoft.com/office/drawing/2014/main" id="{599811CB-6F96-D4DB-D97F-E6CF68DA1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D2124F2-69FD-8601-AFB5-E660D4CCE88A}"/>
              </a:ext>
            </a:extLst>
          </p:cNvPr>
          <p:cNvSpPr>
            <a:spLocks noGrp="1"/>
          </p:cNvSpPr>
          <p:nvPr>
            <p:ph idx="1"/>
          </p:nvPr>
        </p:nvSpPr>
        <p:spPr>
          <a:xfrm>
            <a:off x="572493" y="2071316"/>
            <a:ext cx="11333176" cy="4119172"/>
          </a:xfrm>
        </p:spPr>
        <p:txBody>
          <a:bodyPr vert="horz" lIns="91440" tIns="45720" rIns="91440" bIns="45720" rtlCol="0" anchor="t">
            <a:noAutofit/>
          </a:bodyPr>
          <a:lstStyle/>
          <a:p>
            <a:pPr marL="0" indent="0">
              <a:lnSpc>
                <a:spcPct val="150000"/>
              </a:lnSpc>
              <a:buNone/>
            </a:pPr>
            <a:r>
              <a:rPr lang="en-AU" dirty="0">
                <a:highlight>
                  <a:srgbClr val="FFFFFF"/>
                </a:highlight>
                <a:latin typeface="Calibri"/>
                <a:ea typeface="Calibri"/>
                <a:cs typeface="Calibri"/>
              </a:rPr>
              <a:t>Let us know what you’ll be taking away with you through the Padlet. We’d love to know: </a:t>
            </a:r>
          </a:p>
          <a:p>
            <a:pPr>
              <a:lnSpc>
                <a:spcPct val="150000"/>
              </a:lnSpc>
            </a:pPr>
            <a:r>
              <a:rPr lang="en-AU" dirty="0">
                <a:highlight>
                  <a:srgbClr val="FFFFFF"/>
                </a:highlight>
                <a:latin typeface="Calibri"/>
                <a:ea typeface="Calibri"/>
                <a:cs typeface="Calibri"/>
              </a:rPr>
              <a:t>Which third spaces can you collaborate with in your learning context? </a:t>
            </a:r>
          </a:p>
          <a:p>
            <a:pPr>
              <a:lnSpc>
                <a:spcPct val="150000"/>
              </a:lnSpc>
            </a:pPr>
            <a:r>
              <a:rPr lang="en-AU" dirty="0">
                <a:highlight>
                  <a:srgbClr val="FFFFFF"/>
                </a:highlight>
                <a:latin typeface="Calibri"/>
                <a:ea typeface="Calibri"/>
                <a:cs typeface="Calibri"/>
              </a:rPr>
              <a:t>How do you support student engagement? </a:t>
            </a:r>
          </a:p>
          <a:p>
            <a:pPr marL="0" indent="0">
              <a:lnSpc>
                <a:spcPct val="150000"/>
              </a:lnSpc>
              <a:buNone/>
            </a:pPr>
            <a:r>
              <a:rPr lang="en-AU" dirty="0">
                <a:highlight>
                  <a:srgbClr val="FFFFFF"/>
                </a:highlight>
                <a:latin typeface="Calibri"/>
                <a:ea typeface="Calibri"/>
                <a:cs typeface="Calibri"/>
              </a:rPr>
              <a:t>If you’d like to reach out to us directly, please email: </a:t>
            </a:r>
            <a:br>
              <a:rPr lang="en-AU" dirty="0">
                <a:highlight>
                  <a:srgbClr val="FFFFFF"/>
                </a:highlight>
                <a:latin typeface="Calibri"/>
                <a:ea typeface="Calibri"/>
                <a:cs typeface="Calibri"/>
              </a:rPr>
            </a:br>
            <a:r>
              <a:rPr lang="en-AU" dirty="0">
                <a:highlight>
                  <a:srgbClr val="FFFFFF"/>
                </a:highlight>
                <a:latin typeface="Calibri"/>
                <a:ea typeface="Calibri"/>
                <a:cs typeface="Calibri"/>
                <a:hlinkClick r:id="rId3"/>
              </a:rPr>
              <a:t>amelia.yarwood@sydney.edu.au</a:t>
            </a:r>
            <a:r>
              <a:rPr lang="en-AU" dirty="0">
                <a:highlight>
                  <a:srgbClr val="FFFFFF"/>
                </a:highlight>
                <a:latin typeface="Calibri"/>
                <a:ea typeface="Calibri"/>
                <a:cs typeface="Calibri"/>
              </a:rPr>
              <a:t> and </a:t>
            </a:r>
            <a:r>
              <a:rPr lang="en-AU" dirty="0">
                <a:highlight>
                  <a:srgbClr val="FFFFFF"/>
                </a:highlight>
                <a:latin typeface="Calibri"/>
                <a:ea typeface="Calibri"/>
                <a:cs typeface="Calibri"/>
                <a:hlinkClick r:id="rId4"/>
              </a:rPr>
              <a:t>lucy.petchell@sydney.edu.au</a:t>
            </a:r>
            <a:r>
              <a:rPr lang="en-AU" dirty="0">
                <a:highlight>
                  <a:srgbClr val="FFFFFF"/>
                </a:highlight>
                <a:latin typeface="Calibri"/>
                <a:ea typeface="Calibri"/>
                <a:cs typeface="Calibri"/>
              </a:rPr>
              <a:t> </a:t>
            </a:r>
          </a:p>
        </p:txBody>
      </p:sp>
      <p:pic>
        <p:nvPicPr>
          <p:cNvPr id="6" name="Picture 5" descr="QR Code that links to https://padlet.com/ameliayarwood/design-for-engagement-mh8522zf40w49jm7">
            <a:extLst>
              <a:ext uri="{FF2B5EF4-FFF2-40B4-BE49-F238E27FC236}">
                <a16:creationId xmlns:a16="http://schemas.microsoft.com/office/drawing/2014/main" id="{8EE8843B-D39E-6C0C-E668-A79282FF4A40}"/>
              </a:ext>
            </a:extLst>
          </p:cNvPr>
          <p:cNvPicPr>
            <a:picLocks noChangeAspect="1"/>
          </p:cNvPicPr>
          <p:nvPr/>
        </p:nvPicPr>
        <p:blipFill>
          <a:blip r:embed="rId5" cstate="screen">
            <a:extLst>
              <a:ext uri="{28A0092B-C50C-407E-A947-70E740481C1C}">
                <a14:useLocalDpi xmlns:a14="http://schemas.microsoft.com/office/drawing/2010/main"/>
              </a:ext>
            </a:extLst>
          </a:blip>
          <a:srcRect b="-3"/>
          <a:stretch>
            <a:fillRect/>
          </a:stretch>
        </p:blipFill>
        <p:spPr>
          <a:xfrm>
            <a:off x="10715191" y="121243"/>
            <a:ext cx="1324866" cy="1429513"/>
          </a:xfrm>
          <a:prstGeom prst="rect">
            <a:avLst/>
          </a:prstGeom>
        </p:spPr>
      </p:pic>
    </p:spTree>
    <p:extLst>
      <p:ext uri="{BB962C8B-B14F-4D97-AF65-F5344CB8AC3E}">
        <p14:creationId xmlns:p14="http://schemas.microsoft.com/office/powerpoint/2010/main" val="325607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4C1F8E-1BB6-8130-F484-818F0A7E5FF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CE3604-EDFF-1166-BEC2-CA92C0A16D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AC8814-812A-CD35-F902-362F9F72941B}"/>
              </a:ext>
            </a:extLst>
          </p:cNvPr>
          <p:cNvSpPr>
            <a:spLocks noGrp="1"/>
          </p:cNvSpPr>
          <p:nvPr>
            <p:ph type="title"/>
          </p:nvPr>
        </p:nvSpPr>
        <p:spPr>
          <a:xfrm>
            <a:off x="572493" y="238539"/>
            <a:ext cx="11018520" cy="1434415"/>
          </a:xfrm>
        </p:spPr>
        <p:txBody>
          <a:bodyPr anchor="b">
            <a:normAutofit/>
          </a:bodyPr>
          <a:lstStyle/>
          <a:p>
            <a:r>
              <a:rPr lang="en-AU" sz="5400" dirty="0"/>
              <a:t>References</a:t>
            </a:r>
          </a:p>
        </p:txBody>
      </p:sp>
      <p:sp>
        <p:nvSpPr>
          <p:cNvPr id="11" name="sketchy line">
            <a:extLst>
              <a:ext uri="{FF2B5EF4-FFF2-40B4-BE49-F238E27FC236}">
                <a16:creationId xmlns:a16="http://schemas.microsoft.com/office/drawing/2014/main" id="{1DDFA198-B7F8-4BDB-5B87-CF20B7F8B2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A001AF2-27FC-FBEE-8B97-3A888AF14E47}"/>
              </a:ext>
            </a:extLst>
          </p:cNvPr>
          <p:cNvSpPr>
            <a:spLocks noGrp="1"/>
          </p:cNvSpPr>
          <p:nvPr>
            <p:ph idx="1"/>
          </p:nvPr>
        </p:nvSpPr>
        <p:spPr>
          <a:xfrm>
            <a:off x="572493" y="2071316"/>
            <a:ext cx="11333176" cy="4119172"/>
          </a:xfrm>
        </p:spPr>
        <p:txBody>
          <a:bodyPr vert="horz" lIns="91440" tIns="45720" rIns="91440" bIns="45720" rtlCol="0" anchor="t">
            <a:noAutofit/>
          </a:bodyPr>
          <a:lstStyle/>
          <a:p>
            <a:pPr>
              <a:spcAft>
                <a:spcPts val="1800"/>
              </a:spcAft>
            </a:pPr>
            <a:r>
              <a:rPr lang="en-US" sz="2000" dirty="0">
                <a:highlight>
                  <a:srgbClr val="FFFFFF"/>
                </a:highlight>
              </a:rPr>
              <a:t>Evans, S., Henderson, A., &amp; Ashton-Hay, S. (2019). Defining the dynamic role of Australian academic skills advisors. </a:t>
            </a:r>
            <a:r>
              <a:rPr lang="en-AU" sz="2000" i="1" dirty="0">
                <a:highlight>
                  <a:srgbClr val="FFFFFF"/>
                </a:highlight>
              </a:rPr>
              <a:t>Higher Education Research &amp; Development</a:t>
            </a:r>
            <a:r>
              <a:rPr lang="en-AU" sz="2000" dirty="0">
                <a:highlight>
                  <a:srgbClr val="FFFFFF"/>
                </a:highlight>
              </a:rPr>
              <a:t>, </a:t>
            </a:r>
            <a:r>
              <a:rPr lang="en-AU" sz="2000" i="1" dirty="0">
                <a:highlight>
                  <a:srgbClr val="FFFFFF"/>
                </a:highlight>
              </a:rPr>
              <a:t>38</a:t>
            </a:r>
            <a:r>
              <a:rPr lang="en-AU" sz="2000" dirty="0">
                <a:highlight>
                  <a:srgbClr val="FFFFFF"/>
                </a:highlight>
              </a:rPr>
              <a:t>(6), 1121–1137. </a:t>
            </a:r>
            <a:r>
              <a:rPr lang="en-AU" sz="2000" u="sng" dirty="0">
                <a:highlight>
                  <a:srgbClr val="FFFFFF"/>
                </a:highlight>
                <a:hlinkClick r:id="rId3"/>
              </a:rPr>
              <a:t>https://doi.org/10.1080/07294360.2019.1616676</a:t>
            </a:r>
            <a:endParaRPr lang="en-US" sz="2000" dirty="0">
              <a:highlight>
                <a:srgbClr val="FFFFFF"/>
              </a:highlight>
            </a:endParaRPr>
          </a:p>
          <a:p>
            <a:pPr>
              <a:spcAft>
                <a:spcPts val="1800"/>
              </a:spcAft>
            </a:pPr>
            <a:r>
              <a:rPr lang="en-US" sz="2000" dirty="0">
                <a:highlight>
                  <a:srgbClr val="FFFFFF"/>
                </a:highlight>
              </a:rPr>
              <a:t>Fenton-Smith, B., &amp; Gurney, L. (2022). Collaborator, applied linguist, academic, expense? Exploring the professional identities of academic language and learning professionals. Higher Education Pedagogies, 7(1), 160–178. </a:t>
            </a:r>
            <a:r>
              <a:rPr lang="en-US" sz="2000" u="sng" dirty="0">
                <a:highlight>
                  <a:srgbClr val="FFFFFF"/>
                </a:highlight>
                <a:hlinkClick r:id="rId4"/>
              </a:rPr>
              <a:t>https://doi.org/10.1080/23752696.2022.2130390</a:t>
            </a:r>
            <a:endParaRPr lang="en-AU" sz="2000" dirty="0">
              <a:highlight>
                <a:srgbClr val="FFFFFF"/>
              </a:highlight>
            </a:endParaRPr>
          </a:p>
          <a:p>
            <a:pPr>
              <a:spcAft>
                <a:spcPts val="1800"/>
              </a:spcAft>
            </a:pPr>
            <a:r>
              <a:rPr lang="en-US" sz="2000" dirty="0">
                <a:highlight>
                  <a:srgbClr val="FFFFFF"/>
                </a:highlight>
              </a:rPr>
              <a:t>Norman, L., &amp; Newham, E. (2018). The role of learning advisors and support staff within an increasingly differentiated student community. Journal of Academic Language &amp; Learning, 12(1), 128-140. Retrieved from </a:t>
            </a:r>
            <a:r>
              <a:rPr lang="en-US" sz="2000" u="sng" dirty="0">
                <a:highlight>
                  <a:srgbClr val="FFFFFF"/>
                </a:highlight>
                <a:hlinkClick r:id="rId5"/>
              </a:rPr>
              <a:t>https://journal.aall.org.au/index.php/jall/article/view/545</a:t>
            </a:r>
            <a:endParaRPr lang="en-US" sz="2000" u="sng" dirty="0">
              <a:highlight>
                <a:srgbClr val="FFFFFF"/>
              </a:highlight>
            </a:endParaRPr>
          </a:p>
          <a:p>
            <a:pPr>
              <a:spcAft>
                <a:spcPts val="1800"/>
              </a:spcAft>
            </a:pPr>
            <a:r>
              <a:rPr lang="en-US" sz="2000" dirty="0">
                <a:highlight>
                  <a:srgbClr val="FFFFFF"/>
                </a:highlight>
                <a:latin typeface="Calibri"/>
                <a:ea typeface="Calibri"/>
                <a:cs typeface="Calibri"/>
              </a:rPr>
              <a:t>Illustrations for this PowerPoint were done by </a:t>
            </a:r>
            <a:r>
              <a:rPr lang="en-US" sz="2000">
                <a:highlight>
                  <a:srgbClr val="FFFFFF"/>
                </a:highlight>
                <a:latin typeface="Calibri"/>
                <a:ea typeface="Calibri"/>
                <a:cs typeface="Calibri"/>
              </a:rPr>
              <a:t>Lucy Petchell</a:t>
            </a:r>
            <a:endParaRPr lang="en-AU" sz="1600" dirty="0">
              <a:latin typeface="Calibri"/>
              <a:ea typeface="Calibri"/>
              <a:cs typeface="Calibri"/>
            </a:endParaRPr>
          </a:p>
        </p:txBody>
      </p:sp>
    </p:spTree>
    <p:extLst>
      <p:ext uri="{BB962C8B-B14F-4D97-AF65-F5344CB8AC3E}">
        <p14:creationId xmlns:p14="http://schemas.microsoft.com/office/powerpoint/2010/main" val="603413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42681ae-e6e2-4ee6-90fd-f2c0d11c7b09" xsi:nil="true"/>
    <lcf76f155ced4ddcb4097134ff3c332f xmlns="43435717-49c9-4489-9470-c7c98d62699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BA03E6-6B56-40DE-AE8B-64BA7FB29A16}">
  <ds:schemaRefs>
    <ds:schemaRef ds:uri="http://schemas.microsoft.com/office/infopath/2007/PartnerControls"/>
    <ds:schemaRef ds:uri="http://schemas.microsoft.com/office/2006/metadata/properties"/>
    <ds:schemaRef ds:uri="http://purl.org/dc/dcmitype/"/>
    <ds:schemaRef ds:uri="http://schemas.microsoft.com/office/2006/documentManagement/types"/>
    <ds:schemaRef ds:uri="http://schemas.openxmlformats.org/package/2006/metadata/core-properties"/>
    <ds:schemaRef ds:uri="http://purl.org/dc/elements/1.1/"/>
    <ds:schemaRef ds:uri="242681ae-e6e2-4ee6-90fd-f2c0d11c7b09"/>
    <ds:schemaRef ds:uri="43435717-49c9-4489-9470-c7c98d62699d"/>
    <ds:schemaRef ds:uri="http://www.w3.org/XML/1998/namespace"/>
    <ds:schemaRef ds:uri="http://purl.org/dc/terms/"/>
  </ds:schemaRefs>
</ds:datastoreItem>
</file>

<file path=customXml/itemProps2.xml><?xml version="1.0" encoding="utf-8"?>
<ds:datastoreItem xmlns:ds="http://schemas.openxmlformats.org/officeDocument/2006/customXml" ds:itemID="{2B50F6BE-6027-487A-9044-C653A3C5305E}">
  <ds:schemaRefs>
    <ds:schemaRef ds:uri="http://schemas.microsoft.com/sharepoint/v3/contenttype/forms"/>
  </ds:schemaRefs>
</ds:datastoreItem>
</file>

<file path=customXml/itemProps3.xml><?xml version="1.0" encoding="utf-8"?>
<ds:datastoreItem xmlns:ds="http://schemas.openxmlformats.org/officeDocument/2006/customXml" ds:itemID="{290AB80C-6456-4709-A89F-A9B2E8E3AB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2b3e37e-8171-485d-b10b-38dae7ed14a8}" enabled="0" method="" siteId="{82b3e37e-8171-485d-b10b-38dae7ed14a8}" removed="1"/>
</clbl:labelList>
</file>

<file path=docProps/app.xml><?xml version="1.0" encoding="utf-8"?>
<Properties xmlns="http://schemas.openxmlformats.org/officeDocument/2006/extended-properties" xmlns:vt="http://schemas.openxmlformats.org/officeDocument/2006/docPropsVTypes">
  <TotalTime>52</TotalTime>
  <Words>998</Words>
  <Application>Microsoft Office PowerPoint</Application>
  <PresentationFormat>Widescreen</PresentationFormat>
  <Paragraphs>82</Paragraphs>
  <Slides>15</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Aptos Display</vt:lpstr>
      <vt:lpstr>Arial</vt:lpstr>
      <vt:lpstr>Calibri</vt:lpstr>
      <vt:lpstr>Gabriola</vt:lpstr>
      <vt:lpstr>Office Theme</vt:lpstr>
      <vt:lpstr>Exploring the Third Space: Facilitating learner engagement in higher education academic/professional binaries  Dr. Lucy Petchell &amp; Amelia Yarwood, University of Sydney</vt:lpstr>
      <vt:lpstr>The advising context</vt:lpstr>
      <vt:lpstr>Gaps in university UDL</vt:lpstr>
      <vt:lpstr>Introducing Noor</vt:lpstr>
      <vt:lpstr>Supporting Noor through advising</vt:lpstr>
      <vt:lpstr>Noor meets Student Success Team (1)</vt:lpstr>
      <vt:lpstr>Noor meets Student Success Team (2)</vt:lpstr>
      <vt:lpstr>Noor meets Student Success Team (3)</vt:lpstr>
      <vt:lpstr>Noor goes to the Learning Hub (1)</vt:lpstr>
      <vt:lpstr>Noor goes to the Learning Hub (2)</vt:lpstr>
      <vt:lpstr>Noor goes to the Learning Hub (3)</vt:lpstr>
      <vt:lpstr>Call to action</vt:lpstr>
      <vt:lpstr>Why does it matter?</vt:lpstr>
      <vt:lpstr>So, what's your +1?</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Lucy Petchell</dc:creator>
  <cp:lastModifiedBy>Kylie Geard</cp:lastModifiedBy>
  <cp:revision>7</cp:revision>
  <dcterms:created xsi:type="dcterms:W3CDTF">2026-05-27T23:35:58Z</dcterms:created>
  <dcterms:modified xsi:type="dcterms:W3CDTF">2026-07-30T06:33:44Z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0x010100595E3D60D9E6E04A88E6C46A8F8E80F5</vt:lpwstr>
  </property>
  <property fmtid="{D5CDD505-2E9C-101B-9397-08002B2CF9AE}" pid="3" name="MediaServiceImageTags">
    <vt:lpwstr/>
  </property>
</Properties>
</file>