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20" r:id="rId4"/>
  </p:sldMasterIdLst>
  <p:notesMasterIdLst>
    <p:notesMasterId r:id="rId16"/>
  </p:notesMasterIdLst>
  <p:sldIdLst>
    <p:sldId id="304" r:id="rId5"/>
    <p:sldId id="305" r:id="rId6"/>
    <p:sldId id="306" r:id="rId7"/>
    <p:sldId id="307" r:id="rId8"/>
    <p:sldId id="308" r:id="rId9"/>
    <p:sldId id="314" r:id="rId10"/>
    <p:sldId id="312" r:id="rId11"/>
    <p:sldId id="313" r:id="rId12"/>
    <p:sldId id="315" r:id="rId13"/>
    <p:sldId id="316" r:id="rId14"/>
    <p:sldId id="311" r:id="rId15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Sophie MacGillivray" initials="SM" lastIdx="7" clrIdx="6">
    <p:extLst>
      <p:ext uri="{19B8F6BF-5375-455C-9EA6-DF929625EA0E}">
        <p15:presenceInfo xmlns:p15="http://schemas.microsoft.com/office/powerpoint/2012/main" userId="S::sophie.macgillivray@rmit.edu.au::1582d821-a095-4492-868f-ca3120a0aac1" providerId="AD"/>
      </p:ext>
    </p:extLst>
  </p:cmAuthor>
  <p:cmAuthor id="1" name="Daniel Polidano" initials="DP" lastIdx="10" clrIdx="0">
    <p:extLst>
      <p:ext uri="{19B8F6BF-5375-455C-9EA6-DF929625EA0E}">
        <p15:presenceInfo xmlns:p15="http://schemas.microsoft.com/office/powerpoint/2012/main" userId="S::daniel.polidano@rmit.edu.au::23369db3-1b7b-40ff-863a-b188c2e0754c" providerId="AD"/>
      </p:ext>
    </p:extLst>
  </p:cmAuthor>
  <p:cmAuthor id="8" name="Olivia Villani" initials="OV" lastIdx="1" clrIdx="7">
    <p:extLst>
      <p:ext uri="{19B8F6BF-5375-455C-9EA6-DF929625EA0E}">
        <p15:presenceInfo xmlns:p15="http://schemas.microsoft.com/office/powerpoint/2012/main" userId="S::olivia.villani@rmit.edu.au::d87ac168-ec0f-4ec5-af64-80fd45e5bd24" providerId="AD"/>
      </p:ext>
    </p:extLst>
  </p:cmAuthor>
  <p:cmAuthor id="2" name="Sarah Morley" initials="SM" lastIdx="17" clrIdx="1">
    <p:extLst>
      <p:ext uri="{19B8F6BF-5375-455C-9EA6-DF929625EA0E}">
        <p15:presenceInfo xmlns:p15="http://schemas.microsoft.com/office/powerpoint/2012/main" userId="S::sarah.morley@rmit.edu.au::ad7a720f-71a2-4e21-b98f-de1faa32b6e7" providerId="AD"/>
      </p:ext>
    </p:extLst>
  </p:cmAuthor>
  <p:cmAuthor id="3" name="Darcy Muller" initials="DM" lastIdx="8" clrIdx="2">
    <p:extLst>
      <p:ext uri="{19B8F6BF-5375-455C-9EA6-DF929625EA0E}">
        <p15:presenceInfo xmlns:p15="http://schemas.microsoft.com/office/powerpoint/2012/main" userId="S::darcy.muller@rmit.edu.au::7a5694f8-bfb9-4e38-8e6a-504c4d893d3e" providerId="AD"/>
      </p:ext>
    </p:extLst>
  </p:cmAuthor>
  <p:cmAuthor id="4" name="Ben Bucknall" initials="BB" lastIdx="6" clrIdx="3">
    <p:extLst>
      <p:ext uri="{19B8F6BF-5375-455C-9EA6-DF929625EA0E}">
        <p15:presenceInfo xmlns:p15="http://schemas.microsoft.com/office/powerpoint/2012/main" userId="S::ben.bucknall@rmit.edu.au::30817f56-0a79-48ff-89b7-28590598d990" providerId="AD"/>
      </p:ext>
    </p:extLst>
  </p:cmAuthor>
  <p:cmAuthor id="5" name="Jane Tramby" initials="JT" lastIdx="2" clrIdx="4">
    <p:extLst>
      <p:ext uri="{19B8F6BF-5375-455C-9EA6-DF929625EA0E}">
        <p15:presenceInfo xmlns:p15="http://schemas.microsoft.com/office/powerpoint/2012/main" userId="S::jane.tramby@rmit.edu.au::b3477ef0-73e2-4c84-a8cb-63567525240a" providerId="AD"/>
      </p:ext>
    </p:extLst>
  </p:cmAuthor>
  <p:cmAuthor id="6" name="Bob Xiao" initials="BX" lastIdx="3" clrIdx="5">
    <p:extLst>
      <p:ext uri="{19B8F6BF-5375-455C-9EA6-DF929625EA0E}">
        <p15:presenceInfo xmlns:p15="http://schemas.microsoft.com/office/powerpoint/2012/main" userId="S::bob.xiao@rmit.edu.au::87402b42-2b1b-4fc5-bb03-3f3b4a40682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54"/>
    <a:srgbClr val="000000"/>
    <a:srgbClr val="B3B3F0"/>
    <a:srgbClr val="EAECE8"/>
    <a:srgbClr val="E6E6EE"/>
    <a:srgbClr val="8080AA"/>
    <a:srgbClr val="B3B3CC"/>
    <a:srgbClr val="F1F2F0"/>
    <a:srgbClr val="E8E7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611CD6-07CF-4275-B248-31DE3E3F9137}" v="37" dt="2026-07-09T13:14:10.0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57" autoAdjust="0"/>
    <p:restoredTop sz="91139" autoAdjust="0"/>
  </p:normalViewPr>
  <p:slideViewPr>
    <p:cSldViewPr snapToGrid="0">
      <p:cViewPr varScale="1">
        <p:scale>
          <a:sx n="116" d="100"/>
          <a:sy n="116" d="100"/>
        </p:scale>
        <p:origin x="120" y="24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lie Geard" userId="b930dff3-5db0-4b18-9d4c-f929b90677dc" providerId="ADAL" clId="{038610CA-6CAC-4665-9047-4DC39D1E2447}"/>
    <pc:docChg chg="custSel modSld">
      <pc:chgData name="Kylie Geard" userId="b930dff3-5db0-4b18-9d4c-f929b90677dc" providerId="ADAL" clId="{038610CA-6CAC-4665-9047-4DC39D1E2447}" dt="2026-07-09T13:14:34.036" v="20" actId="368"/>
      <pc:docMkLst>
        <pc:docMk/>
      </pc:docMkLst>
      <pc:sldChg chg="modNotes">
        <pc:chgData name="Kylie Geard" userId="b930dff3-5db0-4b18-9d4c-f929b90677dc" providerId="ADAL" clId="{038610CA-6CAC-4665-9047-4DC39D1E2447}" dt="2026-07-09T13:14:34.036" v="20" actId="368"/>
        <pc:sldMkLst>
          <pc:docMk/>
          <pc:sldMk cId="2838075680" sldId="304"/>
        </pc:sldMkLst>
      </pc:sldChg>
      <pc:sldChg chg="modSp">
        <pc:chgData name="Kylie Geard" userId="b930dff3-5db0-4b18-9d4c-f929b90677dc" providerId="ADAL" clId="{038610CA-6CAC-4665-9047-4DC39D1E2447}" dt="2026-07-09T13:10:53.483" v="0" actId="20577"/>
        <pc:sldMkLst>
          <pc:docMk/>
          <pc:sldMk cId="1944134145" sldId="306"/>
        </pc:sldMkLst>
        <pc:spChg chg="mod">
          <ac:chgData name="Kylie Geard" userId="b930dff3-5db0-4b18-9d4c-f929b90677dc" providerId="ADAL" clId="{038610CA-6CAC-4665-9047-4DC39D1E2447}" dt="2026-07-09T13:10:53.483" v="0" actId="20577"/>
          <ac:spMkLst>
            <pc:docMk/>
            <pc:sldMk cId="1944134145" sldId="306"/>
            <ac:spMk id="3" creationId="{830F0FE3-73F9-21F2-1380-8755876E8291}"/>
          </ac:spMkLst>
        </pc:spChg>
      </pc:sldChg>
      <pc:sldChg chg="modSp">
        <pc:chgData name="Kylie Geard" userId="b930dff3-5db0-4b18-9d4c-f929b90677dc" providerId="ADAL" clId="{038610CA-6CAC-4665-9047-4DC39D1E2447}" dt="2026-07-09T13:11:52.604" v="2" actId="20577"/>
        <pc:sldMkLst>
          <pc:docMk/>
          <pc:sldMk cId="2730433659" sldId="307"/>
        </pc:sldMkLst>
        <pc:spChg chg="mod">
          <ac:chgData name="Kylie Geard" userId="b930dff3-5db0-4b18-9d4c-f929b90677dc" providerId="ADAL" clId="{038610CA-6CAC-4665-9047-4DC39D1E2447}" dt="2026-07-09T13:11:52.604" v="2" actId="20577"/>
          <ac:spMkLst>
            <pc:docMk/>
            <pc:sldMk cId="2730433659" sldId="307"/>
            <ac:spMk id="3" creationId="{34F53D6D-6C48-9F25-7B4B-234C5322D2D0}"/>
          </ac:spMkLst>
        </pc:spChg>
      </pc:sldChg>
      <pc:sldChg chg="modSp">
        <pc:chgData name="Kylie Geard" userId="b930dff3-5db0-4b18-9d4c-f929b90677dc" providerId="ADAL" clId="{038610CA-6CAC-4665-9047-4DC39D1E2447}" dt="2026-07-09T13:14:10.008" v="18" actId="6549"/>
        <pc:sldMkLst>
          <pc:docMk/>
          <pc:sldMk cId="1267930195" sldId="311"/>
        </pc:sldMkLst>
        <pc:spChg chg="mod">
          <ac:chgData name="Kylie Geard" userId="b930dff3-5db0-4b18-9d4c-f929b90677dc" providerId="ADAL" clId="{038610CA-6CAC-4665-9047-4DC39D1E2447}" dt="2026-07-09T13:14:10.008" v="18" actId="6549"/>
          <ac:spMkLst>
            <pc:docMk/>
            <pc:sldMk cId="1267930195" sldId="311"/>
            <ac:spMk id="3" creationId="{FC2B00AD-1AC6-DB9B-2BF8-AFD23F1AEF38}"/>
          </ac:spMkLst>
        </pc:spChg>
      </pc:sldChg>
      <pc:sldChg chg="modSp">
        <pc:chgData name="Kylie Geard" userId="b930dff3-5db0-4b18-9d4c-f929b90677dc" providerId="ADAL" clId="{038610CA-6CAC-4665-9047-4DC39D1E2447}" dt="2026-07-09T13:12:26.308" v="3" actId="20577"/>
        <pc:sldMkLst>
          <pc:docMk/>
          <pc:sldMk cId="1466815981" sldId="312"/>
        </pc:sldMkLst>
        <pc:spChg chg="mod">
          <ac:chgData name="Kylie Geard" userId="b930dff3-5db0-4b18-9d4c-f929b90677dc" providerId="ADAL" clId="{038610CA-6CAC-4665-9047-4DC39D1E2447}" dt="2026-07-09T13:12:26.308" v="3" actId="20577"/>
          <ac:spMkLst>
            <pc:docMk/>
            <pc:sldMk cId="1466815981" sldId="312"/>
            <ac:spMk id="3" creationId="{F822366D-C1B2-1E07-A796-62D4EC792317}"/>
          </ac:spMkLst>
        </pc:spChg>
      </pc:sldChg>
      <pc:sldChg chg="modSp">
        <pc:chgData name="Kylie Geard" userId="b930dff3-5db0-4b18-9d4c-f929b90677dc" providerId="ADAL" clId="{038610CA-6CAC-4665-9047-4DC39D1E2447}" dt="2026-07-09T13:12:56.934" v="9" actId="6549"/>
        <pc:sldMkLst>
          <pc:docMk/>
          <pc:sldMk cId="279362028" sldId="313"/>
        </pc:sldMkLst>
        <pc:spChg chg="mod">
          <ac:chgData name="Kylie Geard" userId="b930dff3-5db0-4b18-9d4c-f929b90677dc" providerId="ADAL" clId="{038610CA-6CAC-4665-9047-4DC39D1E2447}" dt="2026-07-09T13:12:56.934" v="9" actId="6549"/>
          <ac:spMkLst>
            <pc:docMk/>
            <pc:sldMk cId="279362028" sldId="313"/>
            <ac:spMk id="3" creationId="{AC9EC8DB-982D-0554-F3D2-6782E65472E9}"/>
          </ac:spMkLst>
        </pc:spChg>
      </pc:sldChg>
      <pc:sldChg chg="modSp">
        <pc:chgData name="Kylie Geard" userId="b930dff3-5db0-4b18-9d4c-f929b90677dc" providerId="ADAL" clId="{038610CA-6CAC-4665-9047-4DC39D1E2447}" dt="2026-07-09T13:13:11.871" v="11" actId="6549"/>
        <pc:sldMkLst>
          <pc:docMk/>
          <pc:sldMk cId="2457078976" sldId="316"/>
        </pc:sldMkLst>
        <pc:spChg chg="mod">
          <ac:chgData name="Kylie Geard" userId="b930dff3-5db0-4b18-9d4c-f929b90677dc" providerId="ADAL" clId="{038610CA-6CAC-4665-9047-4DC39D1E2447}" dt="2026-07-09T13:13:11.871" v="11" actId="6549"/>
          <ac:spMkLst>
            <pc:docMk/>
            <pc:sldMk cId="2457078976" sldId="316"/>
            <ac:spMk id="3" creationId="{596AF3DE-4DBD-B18F-F8D8-FD34467DCA0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69C4A591-A458-4822-BC04-83B10B194356}" type="datetimeFigureOut">
              <a:rPr lang="en" smtClean="0"/>
              <a:pPr/>
              <a:t>7/9/2026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0A03F2E6-9F51-4289-953D-B2EF8579062F}" type="slidenum">
              <a:rPr lang="en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393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429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6858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287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371600" algn="l" defTabSz="685800" rtl="0" eaLnBrk="1" latinLnBrk="0" hangingPunct="1">
      <a:defRPr sz="9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911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214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Calibri"/>
              <a:buChar char="-"/>
            </a:pPr>
            <a:endParaRPr lang="en-AU" dirty="0"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139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alibri"/>
              <a:buNone/>
              <a:tabLst/>
              <a:defRPr/>
            </a:pP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8443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415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583E7-F336-CCF4-DCE8-C9D53A0F9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A76B44-9839-6E8C-B807-1AB59A85BD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CF938F-F4CF-61E6-36F0-821E11371A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13465F-2008-826F-0403-5747707530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5093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5E5A8-0CA6-4972-3C6B-3DC9E662F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94474A-7182-E078-9037-3352D55AAA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021ED6-8E8F-4E34-4F25-ECD833F93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5457E1-917C-3C30-7B35-778B1040E0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2214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6B4D0-6696-80D1-3A53-4D61D7B74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09EB54-F910-32D0-32CD-638367CE56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470A87-BDE9-F9C6-B810-77216B8746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158DA0-C415-0FEC-F65F-F5EF2730F4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8166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42E8F-C9EF-91B2-45A2-9A825EC3C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0A140E-63CE-59CE-1BF7-65C1FC3625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0DC61E-F256-802E-377D-B8E5706257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-342900">
              <a:buFont typeface="Calibri"/>
              <a:buChar char="-"/>
            </a:pP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7E0FCD-5C67-BF78-2D7E-66A86FE06E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6717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A0041-2878-DB77-391D-B854D3F34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18DF05-9881-8766-F7AC-3A789BFE63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2F6F55-4F38-3522-95D8-9366539CD2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-342900">
              <a:buFont typeface="Calibri"/>
              <a:buChar char="-"/>
            </a:pP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D5EA8C-96C5-C36D-5E6C-BB9E9F2E52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03F2E6-9F51-4289-953D-B2EF8579062F}" type="slidenum">
              <a:rPr lang="en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52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option 1_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1F2C3B5-0EEE-7745-A7B9-592D5689F935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2557" y="230189"/>
            <a:ext cx="8430423" cy="1313530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en-GB" noProof="0" dirty="0"/>
              <a:t>Click to edit Project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2557" y="1644045"/>
            <a:ext cx="8430423" cy="1056952"/>
          </a:xfrm>
        </p:spPr>
        <p:txBody>
          <a:bodyPr anchor="t" anchorCtr="0"/>
          <a:lstStyle>
            <a:lvl1pPr marL="0" indent="0" algn="l">
              <a:buNone/>
              <a:defRPr sz="2700" b="1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 dirty="0"/>
              <a:t>Click to edit Subhead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D35544-392A-4E4D-A137-14755080D317}"/>
              </a:ext>
            </a:extLst>
          </p:cNvPr>
          <p:cNvSpPr txBox="1"/>
          <p:nvPr userDrawn="1"/>
        </p:nvSpPr>
        <p:spPr>
          <a:xfrm>
            <a:off x="7566311" y="4922502"/>
            <a:ext cx="1674047" cy="169277"/>
          </a:xfrm>
          <a:prstGeom prst="rect">
            <a:avLst/>
          </a:prstGeom>
          <a:noFill/>
        </p:spPr>
        <p:txBody>
          <a:bodyPr vert="horz" wrap="square" lIns="0" tIns="45720" rIns="91440" bIns="45720" rtlCol="0" anchor="t" anchorCtr="0">
            <a:spAutoFit/>
          </a:bodyPr>
          <a:lstStyle/>
          <a:p>
            <a:r>
              <a:rPr lang="en-AU" sz="5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CRICOS provider number: 00122A | RTO Code: 3046</a:t>
            </a: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A427ED0-C848-5943-E6E3-F3ACFAEFDE0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3" y="4386221"/>
            <a:ext cx="2534577" cy="74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502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option 2_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9696229-ED0C-CF40-A716-1482E7A51AF3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2557" y="230189"/>
            <a:ext cx="8066438" cy="1413857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Project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2557" y="1644045"/>
            <a:ext cx="8066438" cy="1056952"/>
          </a:xfrm>
        </p:spPr>
        <p:txBody>
          <a:bodyPr anchor="t" anchorCtr="0"/>
          <a:lstStyle>
            <a:lvl1pPr marL="0" indent="0" algn="l">
              <a:buNone/>
              <a:defRPr sz="2700" b="1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 dirty="0"/>
              <a:t>Click to edit Subhead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94BFB8-5006-854E-A03B-65D75E3FA688}"/>
              </a:ext>
            </a:extLst>
          </p:cNvPr>
          <p:cNvSpPr txBox="1"/>
          <p:nvPr userDrawn="1"/>
        </p:nvSpPr>
        <p:spPr>
          <a:xfrm>
            <a:off x="7566311" y="4922502"/>
            <a:ext cx="1674047" cy="169277"/>
          </a:xfrm>
          <a:prstGeom prst="rect">
            <a:avLst/>
          </a:prstGeom>
          <a:noFill/>
        </p:spPr>
        <p:txBody>
          <a:bodyPr vert="horz" wrap="square" lIns="0" tIns="45720" rIns="91440" bIns="45720" rtlCol="0" anchor="t" anchorCtr="0">
            <a:spAutoFit/>
          </a:bodyPr>
          <a:lstStyle/>
          <a:p>
            <a:r>
              <a:rPr lang="en-AU" sz="5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CRICOS provider number: 00122A | RTO Code: 3046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C85162-60F6-B4E5-9FB5-792BBD29D45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74" y="4386221"/>
            <a:ext cx="2534574" cy="74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97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option 3_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1F2C3B5-0EEE-7745-A7B9-592D5689F935}"/>
              </a:ext>
            </a:extLst>
          </p:cNvPr>
          <p:cNvSpPr/>
          <p:nvPr userDrawn="1"/>
        </p:nvSpPr>
        <p:spPr>
          <a:xfrm>
            <a:off x="0" y="0"/>
            <a:ext cx="4870938" cy="5143500"/>
          </a:xfrm>
          <a:prstGeom prst="rect">
            <a:avLst/>
          </a:prstGeom>
          <a:solidFill>
            <a:srgbClr val="0000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2557" y="1644045"/>
            <a:ext cx="4399443" cy="1310171"/>
          </a:xfrm>
        </p:spPr>
        <p:txBody>
          <a:bodyPr anchor="t" anchorCtr="0"/>
          <a:lstStyle>
            <a:lvl1pPr marL="0" indent="0" algn="l">
              <a:buNone/>
              <a:defRPr sz="2100" b="1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 dirty="0"/>
              <a:t>Click to edit Subhead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891D0F7C-79A1-4847-8A60-AC7E92D3F8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9075" y="702279"/>
            <a:ext cx="4352925" cy="429816"/>
          </a:xfrm>
          <a:solidFill>
            <a:schemeClr val="accent2"/>
          </a:solidFill>
        </p:spPr>
        <p:txBody>
          <a:bodyPr/>
          <a:lstStyle>
            <a:lvl1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2pPr>
            <a:lvl3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3pPr>
            <a:lvl4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4pPr>
            <a:lvl5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US" sz="2700" b="1" kern="12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GB" dirty="0"/>
              <a:t>Project title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32C4CC1-402A-1C44-ABC7-0CA4A95DA3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9076" y="214082"/>
            <a:ext cx="4352925" cy="429816"/>
          </a:xfrm>
          <a:solidFill>
            <a:schemeClr val="accent2"/>
          </a:solidFill>
        </p:spPr>
        <p:txBody>
          <a:bodyPr/>
          <a:lstStyle>
            <a:lvl1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2pPr>
            <a:lvl3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3pPr>
            <a:lvl4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4pPr>
            <a:lvl5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US" sz="2700" b="1" kern="12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D42EB612-735B-1B46-A9E2-EC6C65F3D6C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870939" y="0"/>
            <a:ext cx="4273061" cy="51435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to insert image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1F0B9D-BDB2-AE4F-8EAD-C0C1263F14C3}"/>
              </a:ext>
            </a:extLst>
          </p:cNvPr>
          <p:cNvSpPr txBox="1"/>
          <p:nvPr userDrawn="1"/>
        </p:nvSpPr>
        <p:spPr>
          <a:xfrm>
            <a:off x="7566311" y="4922502"/>
            <a:ext cx="1674047" cy="169277"/>
          </a:xfrm>
          <a:prstGeom prst="rect">
            <a:avLst/>
          </a:prstGeom>
          <a:noFill/>
        </p:spPr>
        <p:txBody>
          <a:bodyPr vert="horz" wrap="square" lIns="0" tIns="45720" rIns="91440" bIns="45720" rtlCol="0" anchor="t" anchorCtr="0">
            <a:spAutoFit/>
          </a:bodyPr>
          <a:lstStyle/>
          <a:p>
            <a:r>
              <a:rPr lang="en-AU" sz="5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CRICOS provider number: 00122A | RTO Code: 3046</a:t>
            </a:r>
          </a:p>
        </p:txBody>
      </p:sp>
      <p:pic>
        <p:nvPicPr>
          <p:cNvPr id="2" name="Picture 1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A14E4EFC-5141-92CE-A170-AB13DEB38C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3" y="4386221"/>
            <a:ext cx="2534577" cy="74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292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_option 4_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565D2C7C-F7B8-3D4E-8FAC-30CE49EDB43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076" y="214082"/>
            <a:ext cx="4352924" cy="417504"/>
          </a:xfrm>
          <a:solidFill>
            <a:schemeClr val="accent2"/>
          </a:solidFill>
        </p:spPr>
        <p:txBody>
          <a:bodyPr wrap="square" anchor="t" anchorCtr="0"/>
          <a:lstStyle>
            <a:lvl1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00" b="1" kern="12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0B550C-590C-F644-9EFE-122CA7D731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9075" y="702279"/>
            <a:ext cx="4352925" cy="429816"/>
          </a:xfrm>
          <a:solidFill>
            <a:schemeClr val="accent2"/>
          </a:solidFill>
        </p:spPr>
        <p:txBody>
          <a:bodyPr/>
          <a:lstStyle>
            <a:lvl1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2pPr>
            <a:lvl3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3pPr>
            <a:lvl4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GB" sz="2700" b="1" kern="120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4pPr>
            <a:lvl5pPr marL="0" indent="0" algn="l" defTabSz="685783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  <a:defRPr lang="en-US" sz="2700" b="1" kern="12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en-GB" dirty="0"/>
              <a:t>Project title style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3AE239-409C-BB4F-846F-0F3531A514AB}"/>
              </a:ext>
            </a:extLst>
          </p:cNvPr>
          <p:cNvSpPr txBox="1"/>
          <p:nvPr userDrawn="1"/>
        </p:nvSpPr>
        <p:spPr>
          <a:xfrm>
            <a:off x="7566311" y="4922502"/>
            <a:ext cx="1674047" cy="169277"/>
          </a:xfrm>
          <a:prstGeom prst="rect">
            <a:avLst/>
          </a:prstGeom>
          <a:noFill/>
        </p:spPr>
        <p:txBody>
          <a:bodyPr vert="horz" wrap="square" lIns="0" tIns="45720" rIns="91440" bIns="45720" rtlCol="0" anchor="t" anchorCtr="0">
            <a:spAutoFit/>
          </a:bodyPr>
          <a:lstStyle/>
          <a:p>
            <a:r>
              <a:rPr lang="en-AU" sz="5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CRICOS provider number: 00122A | RTO Code: 3046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8AA3EA-F37A-52B2-F7B4-E9BD273AF0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274" y="4386221"/>
            <a:ext cx="2534574" cy="74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493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oC_wel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8BC03576-29ED-967C-98C2-601051D6E0D4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43543" t="25199" r="-10266" b="27773"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B33129-852D-9AD8-E662-A4C79CA184CB}"/>
              </a:ext>
            </a:extLst>
          </p:cNvPr>
          <p:cNvSpPr txBox="1"/>
          <p:nvPr userDrawn="1"/>
        </p:nvSpPr>
        <p:spPr>
          <a:xfrm>
            <a:off x="6330300" y="1440671"/>
            <a:ext cx="2627963" cy="2262158"/>
          </a:xfrm>
          <a:prstGeom prst="rect">
            <a:avLst/>
          </a:prstGeom>
          <a:noFill/>
        </p:spPr>
        <p:txBody>
          <a:bodyPr vert="horz" wrap="square" lIns="0" tIns="34290" rIns="68580" bIns="34290" rtlCol="0" anchor="t" anchorCtr="0">
            <a:spAutoFit/>
          </a:bodyPr>
          <a:lstStyle/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100" b="1" kern="1200" baseline="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Acknowledgement of Country</a:t>
            </a:r>
            <a:endParaRPr lang="en-US" sz="1100" b="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RMIT University acknowledges the people of the Woi wurrung and Boon wurrung language groups of the eastern Kulin Nation on whose unceded lands we conduct the business of the University. </a:t>
            </a:r>
          </a:p>
          <a:p>
            <a: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RMIT University respectfully acknowledges their Ancestors and Elders, past and present.</a:t>
            </a:r>
          </a:p>
          <a:p>
            <a: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RMIT also acknowledges the Traditional Custodians and their Ancestors of the lands and waters across Australia where we conduct our business.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1B5C93-9CF0-C3D3-00E3-991602EC3F4C}"/>
              </a:ext>
            </a:extLst>
          </p:cNvPr>
          <p:cNvSpPr txBox="1"/>
          <p:nvPr userDrawn="1"/>
        </p:nvSpPr>
        <p:spPr>
          <a:xfrm>
            <a:off x="6330300" y="4497073"/>
            <a:ext cx="2468260" cy="561692"/>
          </a:xfrm>
          <a:prstGeom prst="rect">
            <a:avLst/>
          </a:prstGeom>
          <a:noFill/>
        </p:spPr>
        <p:txBody>
          <a:bodyPr vert="horz" wrap="square" lIns="0" tIns="34290" rIns="68580" bIns="34290" rtlCol="0" anchor="t" anchorCtr="0">
            <a:spAutoFit/>
          </a:bodyPr>
          <a:lstStyle/>
          <a:p>
            <a:pPr marL="0" indent="0" algn="l" defTabSz="685783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AU" sz="8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Artwork ‘Sentient’ by Hollie Johnson</a:t>
            </a:r>
            <a:br>
              <a:rPr lang="en-AU" sz="800" b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AU" sz="800" b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Hollie is a Gunaikurnai and Monero Ngarigo woman from Gippsland who graduated from RMIT with a BA in Photography in 2016.</a:t>
            </a:r>
          </a:p>
        </p:txBody>
      </p:sp>
    </p:spTree>
    <p:extLst>
      <p:ext uri="{BB962C8B-B14F-4D97-AF65-F5344CB8AC3E}">
        <p14:creationId xmlns:p14="http://schemas.microsoft.com/office/powerpoint/2010/main" val="3971504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oC_additional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9B3504D-D80A-6C43-8AEA-0D9553EF5920}"/>
              </a:ext>
            </a:extLst>
          </p:cNvPr>
          <p:cNvSpPr txBox="1"/>
          <p:nvPr userDrawn="1"/>
        </p:nvSpPr>
        <p:spPr>
          <a:xfrm>
            <a:off x="334864" y="1052437"/>
            <a:ext cx="4035607" cy="3547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750"/>
              </a:spcAft>
              <a:buClr>
                <a:srgbClr val="222160"/>
              </a:buClr>
              <a:buSzTx/>
              <a:buFont typeface="Wingdings" pitchFamily="2" charset="2"/>
              <a:buNone/>
              <a:tabLst/>
              <a:defRPr/>
            </a:pPr>
            <a:r>
              <a:rPr lang="en-AU" sz="1425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RMIT is committed to redefining its relationship in working with and supporting Aboriginal and Torres Strait Islander </a:t>
            </a:r>
            <a:r>
              <a:rPr lang="en-AU" sz="1425" b="1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self-determination</a:t>
            </a:r>
            <a:r>
              <a:rPr lang="en-AU" sz="1425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750"/>
              </a:spcAft>
              <a:buClr>
                <a:srgbClr val="222160"/>
              </a:buClr>
              <a:buSzTx/>
              <a:buFont typeface="Wingdings" pitchFamily="2" charset="2"/>
              <a:buNone/>
              <a:tabLst/>
              <a:defRPr/>
            </a:pPr>
            <a:r>
              <a:rPr lang="en-AU" sz="1425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University’s goal is to achieve lasting transformation by maturing its values, culture, policy and structures in a way that </a:t>
            </a:r>
            <a:r>
              <a:rPr lang="en-AU" sz="1425" b="1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embeds reconciliation</a:t>
            </a:r>
            <a:r>
              <a:rPr lang="en-AU" sz="1425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 everything we do.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750"/>
              </a:spcAft>
              <a:buClr>
                <a:srgbClr val="222160"/>
              </a:buClr>
              <a:buSzTx/>
              <a:buFont typeface="Wingdings" pitchFamily="2" charset="2"/>
              <a:buNone/>
              <a:tabLst/>
              <a:defRPr/>
            </a:pPr>
            <a:r>
              <a:rPr lang="en-AU" sz="1425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line with the principles of </a:t>
            </a:r>
            <a:r>
              <a:rPr lang="en-AU" sz="1425" b="1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Bundjil</a:t>
            </a:r>
            <a:r>
              <a:rPr lang="en-AU" sz="1425" b="0" i="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we are changing our ways of 'knowing, working and being' to support sustainable reconciliation and activate a relationship between Indigenous and non-Indigenous staff, students and community. 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222160"/>
              </a:buClr>
              <a:buSzTx/>
              <a:buFont typeface="Wingdings" pitchFamily="2" charset="2"/>
              <a:buNone/>
              <a:tabLst/>
              <a:defRPr/>
            </a:pPr>
            <a:endParaRPr lang="en-AU" sz="1500" b="0" i="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0E1C7BAE-965C-7E42-9A5B-2631428F4E21}"/>
              </a:ext>
            </a:extLst>
          </p:cNvPr>
          <p:cNvSpPr txBox="1">
            <a:spLocks/>
          </p:cNvSpPr>
          <p:nvPr userDrawn="1"/>
        </p:nvSpPr>
        <p:spPr>
          <a:xfrm>
            <a:off x="418719" y="501403"/>
            <a:ext cx="4029957" cy="339324"/>
          </a:xfrm>
          <a:prstGeom prst="rect">
            <a:avLst/>
          </a:prstGeom>
          <a:solidFill>
            <a:schemeClr val="accent2"/>
          </a:solidFill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E61E2A"/>
                </a:solidFill>
                <a:latin typeface="Museo 700" panose="02000000000000000000" pitchFamily="2" charset="77"/>
                <a:ea typeface="+mj-ea"/>
                <a:cs typeface="+mj-cs"/>
              </a:defRPr>
            </a:lvl1pPr>
          </a:lstStyle>
          <a:p>
            <a: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n-AU" sz="2025" b="0" i="0" dirty="0">
                <a:solidFill>
                  <a:schemeClr val="bg1"/>
                </a:solidFill>
                <a:latin typeface="+mj-lt"/>
                <a:ea typeface="+mj-lt"/>
                <a:cs typeface="+mj-lt"/>
              </a:rPr>
              <a:t>Our commitment to Reconciliation</a:t>
            </a:r>
            <a:endParaRPr lang="en-AU" sz="2025" b="0" i="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8447A8-B89A-974C-85E4-994501031D27}"/>
              </a:ext>
            </a:extLst>
          </p:cNvPr>
          <p:cNvSpPr txBox="1"/>
          <p:nvPr userDrawn="1"/>
        </p:nvSpPr>
        <p:spPr>
          <a:xfrm>
            <a:off x="4773530" y="3738495"/>
            <a:ext cx="3951957" cy="34624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450"/>
              </a:spcAft>
              <a:buClr>
                <a:srgbClr val="222160"/>
              </a:buClr>
              <a:buSzTx/>
              <a:buFont typeface="Wingdings" pitchFamily="2" charset="2"/>
              <a:buNone/>
              <a:tabLst/>
              <a:defRPr/>
            </a:pPr>
            <a:r>
              <a:rPr lang="en-AU" sz="825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2018, the Wurrunggi Biik – Law of the Land public artwork was installed in the New Academic Street to signify a long-lasting spiritual connection to Country.</a:t>
            </a:r>
          </a:p>
        </p:txBody>
      </p:sp>
      <p:pic>
        <p:nvPicPr>
          <p:cNvPr id="10" name="Picture 9" descr="A person in a garment&#10;&#10;Description automatically generated with low confidence">
            <a:extLst>
              <a:ext uri="{FF2B5EF4-FFF2-40B4-BE49-F238E27FC236}">
                <a16:creationId xmlns:a16="http://schemas.microsoft.com/office/drawing/2014/main" id="{F28E96F6-22DC-0A48-8504-3C6BB7D7ED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73530" y="1131234"/>
            <a:ext cx="3775384" cy="2514336"/>
          </a:xfrm>
          <a:prstGeom prst="rect">
            <a:avLst/>
          </a:prstGeom>
        </p:spPr>
      </p:pic>
      <p:pic>
        <p:nvPicPr>
          <p:cNvPr id="2" name="Picture 5">
            <a:extLst>
              <a:ext uri="{FF2B5EF4-FFF2-40B4-BE49-F238E27FC236}">
                <a16:creationId xmlns:a16="http://schemas.microsoft.com/office/drawing/2014/main" id="{ECF470D5-8009-69F1-7602-9CA2CFD0168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5633" t="30239" r="18535" b="64073"/>
          <a:stretch/>
        </p:blipFill>
        <p:spPr>
          <a:xfrm>
            <a:off x="-1" y="4495800"/>
            <a:ext cx="9144001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602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genous_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4332" y="187525"/>
            <a:ext cx="6868272" cy="994172"/>
          </a:xfrm>
        </p:spPr>
        <p:txBody>
          <a:bodyPr lIns="0"/>
          <a:lstStyle>
            <a:lvl1pPr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EB78C3AA-166A-6F4E-9E52-DBCB131356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44333" y="1183251"/>
            <a:ext cx="6868271" cy="3385177"/>
          </a:xfrm>
        </p:spPr>
        <p:txBody>
          <a:bodyPr lIns="0"/>
          <a:lstStyle>
            <a:lvl1pPr>
              <a:defRPr b="0"/>
            </a:lvl1pPr>
            <a:lvl2pPr marL="257175" indent="-257175">
              <a:buFont typeface="Wingdings" pitchFamily="2" charset="2"/>
              <a:buChar char="§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670D66-EE3D-E549-83E8-351DAC6D7E42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4039" t="23384" r="53860" b="20850"/>
          <a:stretch/>
        </p:blipFill>
        <p:spPr>
          <a:xfrm>
            <a:off x="0" y="0"/>
            <a:ext cx="1398280" cy="51435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9826827-0070-444A-B806-3942CBC732C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rgbClr val="E61E2A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9" y="299902"/>
            <a:ext cx="8665025" cy="785439"/>
          </a:xfrm>
        </p:spPr>
        <p:txBody>
          <a:bodyPr lIns="0"/>
          <a:lstStyle>
            <a:lvl1pPr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E967A21-E4C6-4743-ACC9-BD2F503384D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B1AC9A1A-9F25-FC42-989B-96EA919D0C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5329" y="1191718"/>
            <a:ext cx="8681978" cy="3388617"/>
          </a:xfrm>
        </p:spPr>
        <p:txBody>
          <a:bodyPr lIns="0"/>
          <a:lstStyle>
            <a:lvl1pPr>
              <a:defRPr b="0"/>
            </a:lvl1pPr>
            <a:lvl2pPr marL="257175" indent="-257175">
              <a:buFont typeface="Wingdings" pitchFamily="2" charset="2"/>
              <a:buChar char="§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64485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2421092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rgbClr val="000054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rgbClr val="E61E2A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329" y="299902"/>
            <a:ext cx="1930436" cy="994172"/>
          </a:xfrm>
        </p:spPr>
        <p:txBody>
          <a:bodyPr lIns="0"/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here</a:t>
            </a:r>
            <a:endParaRPr lang="en-US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EB78C3AA-166A-6F4E-9E52-DBCB131356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62250" y="1257300"/>
            <a:ext cx="6165056" cy="3323035"/>
          </a:xfrm>
        </p:spPr>
        <p:txBody>
          <a:bodyPr lIns="0"/>
          <a:lstStyle>
            <a:lvl1pPr>
              <a:defRPr b="1"/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787F3F3-3E70-BE46-8E48-0F67DBAD9B5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165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2421092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329" y="299902"/>
            <a:ext cx="1930436" cy="994172"/>
          </a:xfrm>
        </p:spPr>
        <p:txBody>
          <a:bodyPr lIns="0"/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here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1BACC56-8574-434D-BF1B-7A7AF81B14A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CBAFD139-1039-4E45-9B01-6D19991FBA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62250" y="1257300"/>
            <a:ext cx="6165056" cy="3323035"/>
          </a:xfrm>
        </p:spPr>
        <p:txBody>
          <a:bodyPr lIns="0"/>
          <a:lstStyle>
            <a:lvl1pPr>
              <a:defRPr b="1"/>
            </a:lvl1pPr>
            <a:lvl2pPr marL="257175" indent="-257175">
              <a:buFont typeface="Wingdings" pitchFamily="2" charset="2"/>
              <a:buChar char="§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98829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_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389B6B7A-C2B8-BA4D-ABD2-4BE87C2CAB4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21091" y="0"/>
            <a:ext cx="6722909" cy="51435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2421092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rgbClr val="000054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rgbClr val="E61E2A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329" y="299901"/>
            <a:ext cx="1930436" cy="957094"/>
          </a:xfrm>
        </p:spPr>
        <p:txBody>
          <a:bodyPr lIns="0"/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here</a:t>
            </a:r>
            <a:endParaRPr lang="en-US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E11BC6D-9111-9A43-BDD3-A8D93FAFAA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5329" y="1256995"/>
            <a:ext cx="1930435" cy="3424336"/>
          </a:xfrm>
        </p:spPr>
        <p:txBody>
          <a:bodyPr lIns="0"/>
          <a:lstStyle>
            <a:lvl1pPr>
              <a:defRPr lang="en-US" sz="120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381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image_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389B6B7A-C2B8-BA4D-ABD2-4BE87C2CAB4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21091" y="0"/>
            <a:ext cx="6722909" cy="51435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2421092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329" y="299901"/>
            <a:ext cx="1930436" cy="957094"/>
          </a:xfrm>
        </p:spPr>
        <p:txBody>
          <a:bodyPr lIns="0"/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 here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B012C-14A6-A246-9A24-F124CB1A9FC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5329" y="1256995"/>
            <a:ext cx="1930435" cy="3424336"/>
          </a:xfrm>
        </p:spPr>
        <p:txBody>
          <a:bodyPr lIns="0"/>
          <a:lstStyle>
            <a:lvl1pPr>
              <a:defRPr lang="en-US" sz="1200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lv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08865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rgbClr val="E61E2A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9" y="299902"/>
            <a:ext cx="8665025" cy="785439"/>
          </a:xfrm>
        </p:spPr>
        <p:txBody>
          <a:bodyPr lIns="0"/>
          <a:lstStyle>
            <a:lvl1pPr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E967A21-E4C6-4743-ACC9-BD2F503384D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  <p:sp>
        <p:nvSpPr>
          <p:cNvPr id="7" name="Picture Placeholder 10">
            <a:extLst>
              <a:ext uri="{FF2B5EF4-FFF2-40B4-BE49-F238E27FC236}">
                <a16:creationId xmlns:a16="http://schemas.microsoft.com/office/drawing/2014/main" id="{8295E6EF-78C3-184E-8D3A-0A68BCEB7FB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80988" y="1331226"/>
            <a:ext cx="2658155" cy="22900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rtlCol="0">
            <a:norm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GB" noProof="0" dirty="0"/>
              <a:t>Click image icon to add picture</a:t>
            </a:r>
            <a:endParaRPr lang="en-US" noProof="0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22E673F1-9DCD-BD4B-9DA0-BD1EBDC6D3D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80988" y="3771900"/>
            <a:ext cx="2658155" cy="720661"/>
          </a:xfrm>
        </p:spPr>
        <p:txBody>
          <a:bodyPr/>
          <a:lstStyle>
            <a:lvl1pPr>
              <a:defRPr sz="105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10E6100E-909D-ED45-A000-A54CC6F4E21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275240" y="1331226"/>
            <a:ext cx="2658155" cy="22900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rtlCol="0">
            <a:norm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GB" noProof="0" dirty="0"/>
              <a:t>Click image icon to add picture</a:t>
            </a:r>
            <a:endParaRPr lang="en-US" noProof="0" dirty="0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3B3D8BF2-79EB-D84A-8A2E-D9009D44369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275240" y="3771900"/>
            <a:ext cx="2658155" cy="720661"/>
          </a:xfrm>
        </p:spPr>
        <p:txBody>
          <a:bodyPr/>
          <a:lstStyle>
            <a:lvl1pPr>
              <a:defRPr sz="105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Picture Placeholder 10">
            <a:extLst>
              <a:ext uri="{FF2B5EF4-FFF2-40B4-BE49-F238E27FC236}">
                <a16:creationId xmlns:a16="http://schemas.microsoft.com/office/drawing/2014/main" id="{90EFFE35-D877-BA49-BBE4-5F5DFA8DFCBF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269492" y="1331226"/>
            <a:ext cx="2658155" cy="229004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rtlCol="0">
            <a:norm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GB" noProof="0" dirty="0"/>
              <a:t>Click image icon to add picture</a:t>
            </a:r>
            <a:endParaRPr lang="en-US" noProof="0" dirty="0"/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A6FAC8FD-639B-DE43-8442-8D0B3FBDAB7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69492" y="3771900"/>
            <a:ext cx="2658155" cy="720661"/>
          </a:xfrm>
        </p:spPr>
        <p:txBody>
          <a:bodyPr/>
          <a:lstStyle>
            <a:lvl1pPr>
              <a:defRPr sz="105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18723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rgbClr val="E61E2A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9" y="299902"/>
            <a:ext cx="8665025" cy="785439"/>
          </a:xfrm>
        </p:spPr>
        <p:txBody>
          <a:bodyPr lIns="0"/>
          <a:lstStyle>
            <a:lvl1pPr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E967A21-E4C6-4743-ACC9-BD2F503384D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  <p:sp>
        <p:nvSpPr>
          <p:cNvPr id="11" name="Chart Placeholder 3">
            <a:extLst>
              <a:ext uri="{FF2B5EF4-FFF2-40B4-BE49-F238E27FC236}">
                <a16:creationId xmlns:a16="http://schemas.microsoft.com/office/drawing/2014/main" id="{F5852E90-9D40-2144-B8BF-8B9A2668693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265740" y="1331226"/>
            <a:ext cx="8644613" cy="3089735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161066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rgbClr val="E61E2A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9" y="299902"/>
            <a:ext cx="8665025" cy="785439"/>
          </a:xfrm>
        </p:spPr>
        <p:txBody>
          <a:bodyPr lIns="0"/>
          <a:lstStyle>
            <a:lvl1pPr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E967A21-E4C6-4743-ACC9-BD2F503384D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  <p:sp>
        <p:nvSpPr>
          <p:cNvPr id="7" name="Table Placeholder 5">
            <a:extLst>
              <a:ext uri="{FF2B5EF4-FFF2-40B4-BE49-F238E27FC236}">
                <a16:creationId xmlns:a16="http://schemas.microsoft.com/office/drawing/2014/main" id="{DEFAF64F-58A7-6241-B8C3-623736293F2D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265739" y="1331226"/>
            <a:ext cx="8644614" cy="308973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870B680-A2D2-E94C-B28C-A6E54778C0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0988" y="4546592"/>
            <a:ext cx="5915025" cy="120254"/>
          </a:xfrm>
        </p:spPr>
        <p:txBody>
          <a:bodyPr/>
          <a:lstStyle>
            <a:lvl1pPr>
              <a:defRPr sz="75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57368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_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rgbClr val="000054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3D41FB27-DC2C-D146-8DD0-8451E51FC25F}"/>
              </a:ext>
            </a:extLst>
          </p:cNvPr>
          <p:cNvSpPr/>
          <p:nvPr userDrawn="1"/>
        </p:nvSpPr>
        <p:spPr>
          <a:xfrm>
            <a:off x="245328" y="214141"/>
            <a:ext cx="1930436" cy="57185"/>
          </a:xfrm>
          <a:custGeom>
            <a:avLst/>
            <a:gdLst/>
            <a:ahLst/>
            <a:cxnLst/>
            <a:rect l="l" t="t" r="r" b="b"/>
            <a:pathLst>
              <a:path w="4244340" h="125730">
                <a:moveTo>
                  <a:pt x="4243734" y="0"/>
                </a:moveTo>
                <a:lnTo>
                  <a:pt x="0" y="0"/>
                </a:lnTo>
                <a:lnTo>
                  <a:pt x="0" y="125650"/>
                </a:lnTo>
                <a:lnTo>
                  <a:pt x="4243734" y="125650"/>
                </a:lnTo>
                <a:lnTo>
                  <a:pt x="4243734" y="0"/>
                </a:lnTo>
                <a:close/>
              </a:path>
            </a:pathLst>
          </a:custGeom>
          <a:solidFill>
            <a:srgbClr val="E61E2A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E9299B-E144-974E-B70F-C42B8E5D8B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329" y="299902"/>
            <a:ext cx="1930436" cy="994172"/>
          </a:xfrm>
        </p:spPr>
        <p:txBody>
          <a:bodyPr lIns="0"/>
          <a:lstStyle>
            <a:lvl1pPr>
              <a:defRPr sz="21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Heading</a:t>
            </a:r>
            <a:endParaRPr lang="en-US" dirty="0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EB78C3AA-166A-6F4E-9E52-DBCB131356D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62250" y="299901"/>
            <a:ext cx="5950354" cy="4280435"/>
          </a:xfrm>
        </p:spPr>
        <p:txBody>
          <a:bodyPr lIns="0"/>
          <a:lstStyle>
            <a:lvl1pPr>
              <a:spcAft>
                <a:spcPts val="1200"/>
              </a:spcAft>
              <a:defRPr sz="2100" b="1">
                <a:solidFill>
                  <a:schemeClr val="bg1"/>
                </a:solidFill>
              </a:defRPr>
            </a:lvl1pPr>
            <a:lvl2pPr marL="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B2A923C-C478-D842-BDF6-F9E91C36FC2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2522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_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rgbClr val="000054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EB78C3AA-166A-6F4E-9E52-DBCB131356D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3646" y="299901"/>
            <a:ext cx="8478958" cy="4195898"/>
          </a:xfrm>
        </p:spPr>
        <p:txBody>
          <a:bodyPr lIns="0" anchor="ctr" anchorCtr="0"/>
          <a:lstStyle>
            <a:lvl1pPr>
              <a:spcAft>
                <a:spcPts val="1200"/>
              </a:spcAft>
              <a:defRPr sz="3600" b="1">
                <a:solidFill>
                  <a:schemeClr val="bg1"/>
                </a:solidFill>
              </a:defRPr>
            </a:lvl1pPr>
            <a:lvl2pPr marL="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GB" dirty="0"/>
              <a:t>Section divider text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B2A923C-C478-D842-BDF6-F9E91C36FC2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6647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_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701ACE1-B495-DC44-BF21-745EC325F5E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07911" y="4568428"/>
            <a:ext cx="502444" cy="502444"/>
          </a:xfrm>
          <a:prstGeom prst="rect">
            <a:avLst/>
          </a:prstGeom>
        </p:spPr>
      </p:pic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934FEC52-F95C-D149-9811-8FC8F0BE63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3646" y="299901"/>
            <a:ext cx="8478958" cy="4195898"/>
          </a:xfrm>
        </p:spPr>
        <p:txBody>
          <a:bodyPr lIns="0" anchor="ctr" anchorCtr="0"/>
          <a:lstStyle>
            <a:lvl1pPr>
              <a:spcAft>
                <a:spcPts val="1200"/>
              </a:spcAft>
              <a:defRPr sz="3600" b="1">
                <a:solidFill>
                  <a:schemeClr val="bg1"/>
                </a:solidFill>
              </a:defRPr>
            </a:lvl1pPr>
            <a:lvl2pPr marL="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GB" dirty="0"/>
              <a:t>Section divider text</a:t>
            </a:r>
          </a:p>
        </p:txBody>
      </p:sp>
    </p:spTree>
    <p:extLst>
      <p:ext uri="{BB962C8B-B14F-4D97-AF65-F5344CB8AC3E}">
        <p14:creationId xmlns:p14="http://schemas.microsoft.com/office/powerpoint/2010/main" val="22750745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AB63F385-83EE-DF49-B0AA-EEF39BBEF0FF}"/>
              </a:ext>
            </a:extLst>
          </p:cNvPr>
          <p:cNvSpPr/>
          <p:nvPr userDrawn="1"/>
        </p:nvSpPr>
        <p:spPr>
          <a:xfrm>
            <a:off x="0" y="1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4796155" h="11308715">
                <a:moveTo>
                  <a:pt x="4795665" y="0"/>
                </a:moveTo>
                <a:lnTo>
                  <a:pt x="0" y="0"/>
                </a:lnTo>
                <a:lnTo>
                  <a:pt x="0" y="11308556"/>
                </a:lnTo>
                <a:lnTo>
                  <a:pt x="4795665" y="11308556"/>
                </a:lnTo>
                <a:lnTo>
                  <a:pt x="4795665" y="0"/>
                </a:lnTo>
                <a:close/>
              </a:path>
            </a:pathLst>
          </a:custGeom>
          <a:solidFill>
            <a:srgbClr val="000054"/>
          </a:solidFill>
        </p:spPr>
        <p:txBody>
          <a:bodyPr wrap="square" lIns="0" tIns="0" rIns="0" bIns="0" rtlCol="0"/>
          <a:lstStyle/>
          <a:p>
            <a:endParaRPr sz="1013" b="0" i="0" dirty="0">
              <a:latin typeface="Arial" panose="020B0604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EC15CCA-163A-5A4D-A3D8-60201F5ED3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2557" y="230189"/>
            <a:ext cx="8430423" cy="1313530"/>
          </a:xfrm>
        </p:spPr>
        <p:txBody>
          <a:bodyPr anchor="t" anchorCtr="0"/>
          <a:lstStyle>
            <a:lvl1pPr algn="l">
              <a:lnSpc>
                <a:spcPct val="85000"/>
              </a:lnSpc>
              <a:defRPr sz="5400"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Thank you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2247B6-696E-A4CC-92B5-23186D7BA164}"/>
              </a:ext>
            </a:extLst>
          </p:cNvPr>
          <p:cNvSpPr txBox="1"/>
          <p:nvPr userDrawn="1"/>
        </p:nvSpPr>
        <p:spPr>
          <a:xfrm>
            <a:off x="7566311" y="4922502"/>
            <a:ext cx="1674047" cy="169277"/>
          </a:xfrm>
          <a:prstGeom prst="rect">
            <a:avLst/>
          </a:prstGeom>
          <a:noFill/>
        </p:spPr>
        <p:txBody>
          <a:bodyPr vert="horz" wrap="square" lIns="0" tIns="45720" rIns="91440" bIns="45720" rtlCol="0" anchor="t" anchorCtr="0">
            <a:spAutoFit/>
          </a:bodyPr>
          <a:lstStyle/>
          <a:p>
            <a:r>
              <a:rPr lang="en-AU" sz="500" b="0" i="0" u="none" strike="noStrike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CRICOS provider number: 00122A | RTO Code: 3046</a:t>
            </a:r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7535078-5656-A8F1-8EC8-4EC17DB6EF3D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3" y="4386221"/>
            <a:ext cx="2534577" cy="74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911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3798" y="187525"/>
            <a:ext cx="8773225" cy="9941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3799" y="1191718"/>
            <a:ext cx="8773224" cy="318966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32222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2" r:id="rId2"/>
    <p:sldLayoutId id="2147483881" r:id="rId3"/>
    <p:sldLayoutId id="2147483880" r:id="rId4"/>
    <p:sldLayoutId id="2147483863" r:id="rId5"/>
    <p:sldLayoutId id="2147483882" r:id="rId6"/>
    <p:sldLayoutId id="2147483883" r:id="rId7"/>
    <p:sldLayoutId id="2147483879" r:id="rId8"/>
    <p:sldLayoutId id="2147483868" r:id="rId9"/>
    <p:sldLayoutId id="2147483870" r:id="rId10"/>
    <p:sldLayoutId id="2147483869" r:id="rId11"/>
    <p:sldLayoutId id="2147483871" r:id="rId12"/>
    <p:sldLayoutId id="2147483886" r:id="rId13"/>
    <p:sldLayoutId id="2147483887" r:id="rId14"/>
    <p:sldLayoutId id="2147483888" r:id="rId15"/>
    <p:sldLayoutId id="2147483874" r:id="rId16"/>
    <p:sldLayoutId id="2147483889" r:id="rId17"/>
    <p:sldLayoutId id="2147483875" r:id="rId18"/>
    <p:sldLayoutId id="2147483890" r:id="rId19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000" b="1" kern="1200" baseline="0">
          <a:solidFill>
            <a:srgbClr val="000054"/>
          </a:solidFill>
          <a:latin typeface="+mj-lt"/>
          <a:ea typeface="+mj-ea"/>
          <a:cs typeface="+mj-cs"/>
        </a:defRPr>
      </a:lvl1pPr>
    </p:titleStyle>
    <p:bodyStyle>
      <a:lvl1pPr marL="0" indent="0" algn="l" defTabSz="685783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177796" indent="-177796" algn="l" defTabSz="685783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Clr>
          <a:schemeClr val="accent2"/>
        </a:buClr>
        <a:buFont typeface="Wingdings" pitchFamily="2" charset="2"/>
        <a:buChar char="§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355591" indent="-177796" algn="l" defTabSz="685783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2"/>
        </a:buClr>
        <a:buFont typeface="Wingdings" pitchFamily="2" charset="2"/>
        <a:buChar char="§"/>
        <a:tabLst/>
        <a:defRPr lang="en-US" sz="1800" kern="1200" baseline="0" dirty="0">
          <a:solidFill>
            <a:schemeClr val="tx1"/>
          </a:solidFill>
          <a:latin typeface="+mn-lt"/>
          <a:ea typeface="+mn-ea"/>
          <a:cs typeface="+mn-cs"/>
        </a:defRPr>
      </a:lvl3pPr>
      <a:lvl4pPr marL="355591" indent="-177796" algn="l" defTabSz="685783" rtl="0" eaLnBrk="1" latinLnBrk="0" hangingPunct="1">
        <a:lnSpc>
          <a:spcPct val="90000"/>
        </a:lnSpc>
        <a:spcBef>
          <a:spcPts val="375"/>
        </a:spcBef>
        <a:buClr>
          <a:schemeClr val="accent4"/>
        </a:buClr>
        <a:buFont typeface="Wingdings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355591" indent="-17779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quest.com/docview/3240045991/citation/4EBBE68FD6DA482APQ/1" TargetMode="External"/><Relationship Id="rId2" Type="http://schemas.openxmlformats.org/officeDocument/2006/relationships/hyperlink" Target="https://barbarabrownie.wordpress.com/2014/12/04/the-sound-of-fashion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oi.org/10.1080/09544820903310691" TargetMode="External"/><Relationship Id="rId5" Type="http://schemas.openxmlformats.org/officeDocument/2006/relationships/hyperlink" Target="https://www.popsugar.com/fashion/how-audio-description-fails-to-address-fashion-48753035" TargetMode="External"/><Relationship Id="rId4" Type="http://schemas.openxmlformats.org/officeDocument/2006/relationships/hyperlink" Target="https://www.ata-divisions.org/AVD/ata-60-recap-audio-description-as-an-aesthetic-innovatio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301C4-6B45-FA3F-E2F4-071EAD48D4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Making the Visual Accessible: Fashion, Art and Beyond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7307BC-B323-BCAA-78BC-687C36960E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556" y="3122649"/>
            <a:ext cx="8430423" cy="1056952"/>
          </a:xfrm>
        </p:spPr>
        <p:txBody>
          <a:bodyPr/>
          <a:lstStyle/>
          <a:p>
            <a:r>
              <a:rPr lang="en-US" dirty="0"/>
              <a:t>Dr Julie Gork &amp; Dr Belinda Johnson</a:t>
            </a:r>
          </a:p>
        </p:txBody>
      </p:sp>
    </p:spTree>
    <p:extLst>
      <p:ext uri="{BB962C8B-B14F-4D97-AF65-F5344CB8AC3E}">
        <p14:creationId xmlns:p14="http://schemas.microsoft.com/office/powerpoint/2010/main" val="2838075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92FB455-B5C0-157A-F206-51FD2E87D52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53798" y="-994172"/>
            <a:ext cx="8773225" cy="994172"/>
          </a:xfr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Acknowledgement of Country</a:t>
            </a:r>
          </a:p>
        </p:txBody>
      </p:sp>
    </p:spTree>
    <p:extLst>
      <p:ext uri="{BB962C8B-B14F-4D97-AF65-F5344CB8AC3E}">
        <p14:creationId xmlns:p14="http://schemas.microsoft.com/office/powerpoint/2010/main" val="2682444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98AAD-6B7B-D786-FF34-2985B1978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4671" y="336002"/>
            <a:ext cx="7156076" cy="831650"/>
          </a:xfrm>
          <a:solidFill>
            <a:schemeClr val="bg1"/>
          </a:solidFill>
        </p:spPr>
        <p:txBody>
          <a:bodyPr/>
          <a:lstStyle/>
          <a:p>
            <a:r>
              <a:rPr lang="en-AU" sz="3200" dirty="0"/>
              <a:t>Experiencing Fashion: A Nonvisual Perspective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0F0FE3-73F9-21F2-1380-8755876E82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34671" y="1819835"/>
            <a:ext cx="6545356" cy="2819399"/>
          </a:xfrm>
        </p:spPr>
        <p:txBody>
          <a:bodyPr/>
          <a:lstStyle/>
          <a:p>
            <a:pPr marL="285750" indent="-285750">
              <a:spcAft>
                <a:spcPts val="3600"/>
              </a:spcAft>
              <a:buFont typeface="Arial" panose="020B0604020202020204" pitchFamily="34" charset="0"/>
              <a:buChar char="•"/>
            </a:pPr>
            <a:r>
              <a:rPr lang="en-AU" sz="2400" dirty="0"/>
              <a:t>Fashion's visual nature can exclude people who are blind or have vision loss.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Students with low vision or blindness remain underrepresented in fashion education.</a:t>
            </a: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1944134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77C30-B2A1-A0D2-A755-9B282D63C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3975" y="315345"/>
            <a:ext cx="6868272" cy="994172"/>
          </a:xfrm>
        </p:spPr>
        <p:txBody>
          <a:bodyPr/>
          <a:lstStyle/>
          <a:p>
            <a:r>
              <a:rPr lang="en-AU" sz="3200" dirty="0"/>
              <a:t>Image and Audio Describing as a Core Pedagogical Practice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F53D6D-6C48-9F25-7B4B-234C5322D2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23975" y="1521434"/>
            <a:ext cx="7029636" cy="3230583"/>
          </a:xfrm>
          <a:solidFill>
            <a:schemeClr val="bg1"/>
          </a:solidFill>
        </p:spPr>
        <p:txBody>
          <a:bodyPr/>
          <a:lstStyle/>
          <a:p>
            <a:pPr>
              <a:spcAft>
                <a:spcPts val="3600"/>
              </a:spcAft>
            </a:pPr>
            <a:r>
              <a:rPr lang="en-US" sz="2400" dirty="0"/>
              <a:t>Descriptive skills remove learning barriers through a multimodal approach</a:t>
            </a:r>
          </a:p>
          <a:p>
            <a:r>
              <a:rPr lang="en-AU" sz="2400" dirty="0"/>
              <a:t>Aligns with UDL principles:</a:t>
            </a:r>
          </a:p>
          <a:p>
            <a:pPr marL="542925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ea typeface="Calibri"/>
                <a:cs typeface="Calibri"/>
              </a:rPr>
              <a:t>Supports multiple ways to perceive information</a:t>
            </a:r>
          </a:p>
          <a:p>
            <a:pPr marL="542925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ea typeface="Calibri"/>
                <a:cs typeface="Calibri"/>
              </a:rPr>
              <a:t>Clarifies vocabulary </a:t>
            </a:r>
          </a:p>
          <a:p>
            <a:pPr marL="542925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ea typeface="Calibri"/>
                <a:cs typeface="Calibri"/>
              </a:rPr>
              <a:t>Expands perceptual access for all learners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730433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5119B-63BE-D4AA-500D-59E2BFB00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9" y="299902"/>
            <a:ext cx="8665025" cy="785439"/>
          </a:xfrm>
        </p:spPr>
        <p:txBody>
          <a:bodyPr anchor="t">
            <a:noAutofit/>
          </a:bodyPr>
          <a:lstStyle/>
          <a:p>
            <a:r>
              <a:rPr lang="en-AU" sz="3200" dirty="0"/>
              <a:t>The Pilot: The Catwalk Speaks</a:t>
            </a:r>
          </a:p>
        </p:txBody>
      </p:sp>
      <p:pic>
        <p:nvPicPr>
          <p:cNvPr id="4" name="Picture Placeholder 7" descr="Two smiling people stand together with a microphone, describing their outfits. Two sitting people in the audience look on.&#10;&#10;">
            <a:extLst>
              <a:ext uri="{FF2B5EF4-FFF2-40B4-BE49-F238E27FC236}">
                <a16:creationId xmlns:a16="http://schemas.microsoft.com/office/drawing/2014/main" id="{8BDBB6A1-0F37-F876-E117-915FBBE4E6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99" r="152" b="9785"/>
          <a:stretch>
            <a:fillRect/>
          </a:stretch>
        </p:blipFill>
        <p:spPr>
          <a:xfrm>
            <a:off x="-1" y="1003120"/>
            <a:ext cx="4572001" cy="414038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F06DEF-36D0-4F7E-69DE-CB6C89B4844E}"/>
              </a:ext>
            </a:extLst>
          </p:cNvPr>
          <p:cNvSpPr txBox="1"/>
          <p:nvPr/>
        </p:nvSpPr>
        <p:spPr>
          <a:xfrm>
            <a:off x="4817330" y="1552117"/>
            <a:ext cx="3882917" cy="3046988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MFW (2025) public workshop on Audio Description for fashion.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From this, we learnt about the need for tailored workshops for specific cohorts.</a:t>
            </a:r>
          </a:p>
        </p:txBody>
      </p:sp>
    </p:spTree>
    <p:extLst>
      <p:ext uri="{BB962C8B-B14F-4D97-AF65-F5344CB8AC3E}">
        <p14:creationId xmlns:p14="http://schemas.microsoft.com/office/powerpoint/2010/main" val="3783221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67223-25FC-A8BB-A1DE-CAEEC5708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1F4D2-7C0F-96C0-BC6C-1CD9BE3B7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9" y="299902"/>
            <a:ext cx="8064953" cy="785439"/>
          </a:xfrm>
        </p:spPr>
        <p:txBody>
          <a:bodyPr anchor="t">
            <a:noAutofit/>
          </a:bodyPr>
          <a:lstStyle/>
          <a:p>
            <a:r>
              <a:rPr lang="en-AU" sz="3200" dirty="0"/>
              <a:t>The Project: Description Workshops for Fashion &amp; Arts Educators</a:t>
            </a:r>
          </a:p>
        </p:txBody>
      </p:sp>
      <p:pic>
        <p:nvPicPr>
          <p:cNvPr id="3" name="Picture Placeholder 23" descr="A group of people stand around a table holding fabric swatches and talking with each other.">
            <a:extLst>
              <a:ext uri="{FF2B5EF4-FFF2-40B4-BE49-F238E27FC236}">
                <a16:creationId xmlns:a16="http://schemas.microsoft.com/office/drawing/2014/main" id="{E26A06D4-8E73-DC77-51EF-DE3A468E11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53" t="17644" r="13831"/>
          <a:stretch>
            <a:fillRect/>
          </a:stretch>
        </p:blipFill>
        <p:spPr>
          <a:xfrm rot="5400000">
            <a:off x="567012" y="979398"/>
            <a:ext cx="3597090" cy="47311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6443A59-053E-17D6-0D43-6DA2DFD03BA9}"/>
              </a:ext>
            </a:extLst>
          </p:cNvPr>
          <p:cNvSpPr txBox="1"/>
          <p:nvPr/>
        </p:nvSpPr>
        <p:spPr>
          <a:xfrm>
            <a:off x="4813540" y="1659693"/>
            <a:ext cx="4330460" cy="2677656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r>
              <a:rPr lang="en-US" sz="2400" dirty="0"/>
              <a:t>Workshops addressed: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Image description </a:t>
            </a:r>
            <a:r>
              <a:rPr lang="en-US" sz="2400" dirty="0"/>
              <a:t>for course visual content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/>
              <a:t>Audio description </a:t>
            </a:r>
            <a:r>
              <a:rPr lang="en-US" sz="2400" dirty="0"/>
              <a:t>for live classroom contexts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Development of </a:t>
            </a:r>
            <a:r>
              <a:rPr lang="en-US" sz="2400" b="1" dirty="0"/>
              <a:t>multisensory vocabulary</a:t>
            </a:r>
          </a:p>
        </p:txBody>
      </p:sp>
    </p:spTree>
    <p:extLst>
      <p:ext uri="{BB962C8B-B14F-4D97-AF65-F5344CB8AC3E}">
        <p14:creationId xmlns:p14="http://schemas.microsoft.com/office/powerpoint/2010/main" val="3578242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4F67C6-E798-C882-4E67-5F06E2679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23424-FD3F-B4A8-3769-52A78C685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8665" y="189079"/>
            <a:ext cx="5455335" cy="994172"/>
          </a:xfrm>
        </p:spPr>
        <p:txBody>
          <a:bodyPr/>
          <a:lstStyle/>
          <a:p>
            <a:r>
              <a:rPr lang="en-AU" sz="3200" dirty="0"/>
              <a:t>Image Description Invitation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2366D-C1B2-1E07-A796-62D4EC7923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88665" y="1758323"/>
            <a:ext cx="5023939" cy="2813677"/>
          </a:xfrm>
        </p:spPr>
        <p:txBody>
          <a:bodyPr/>
          <a:lstStyle/>
          <a:p>
            <a:pPr>
              <a:spcAft>
                <a:spcPts val="3600"/>
              </a:spcAft>
            </a:pPr>
            <a:r>
              <a:rPr lang="en-AU" sz="2400" dirty="0"/>
              <a:t>How would you describe this image to someone who is blind or has low vision?</a:t>
            </a:r>
          </a:p>
          <a:p>
            <a:r>
              <a:rPr lang="en-AU" sz="2400" dirty="0"/>
              <a:t>Please add your description to the chat.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2167E9-2F96-D39E-8AB4-689BF0C15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726"/>
            <a:ext cx="3457756" cy="51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815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8A512-0710-22DE-C239-7A23AA932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6D62D-0ECE-6180-A502-5465F9671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8665" y="189079"/>
            <a:ext cx="5213288" cy="994172"/>
          </a:xfrm>
        </p:spPr>
        <p:txBody>
          <a:bodyPr/>
          <a:lstStyle/>
          <a:p>
            <a:r>
              <a:rPr lang="en-AU" sz="3200" dirty="0"/>
              <a:t>Image Description Reflection</a:t>
            </a:r>
          </a:p>
        </p:txBody>
      </p:sp>
      <p:pic>
        <p:nvPicPr>
          <p:cNvPr id="5" name="Picture 4" descr="A model walks down a runway wearing pink and blue geometric dress. The model has yellow hair cropped short.">
            <a:extLst>
              <a:ext uri="{FF2B5EF4-FFF2-40B4-BE49-F238E27FC236}">
                <a16:creationId xmlns:a16="http://schemas.microsoft.com/office/drawing/2014/main" id="{AD646D05-8419-8EAF-C97F-D8A6FC94F8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726"/>
            <a:ext cx="3457756" cy="5172226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9EC8DB-982D-0554-F3D2-6782E65472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88665" y="1569154"/>
            <a:ext cx="5334311" cy="3385177"/>
          </a:xfrm>
        </p:spPr>
        <p:txBody>
          <a:bodyPr/>
          <a:lstStyle/>
          <a:p>
            <a:pPr>
              <a:spcAft>
                <a:spcPts val="3600"/>
              </a:spcAft>
            </a:pPr>
            <a:r>
              <a:rPr lang="en-AU" sz="2400" dirty="0"/>
              <a:t>What visual factors did you consider?</a:t>
            </a:r>
          </a:p>
          <a:p>
            <a:r>
              <a:rPr lang="en-AU" sz="2400" dirty="0"/>
              <a:t>What was the most important information to convey?</a:t>
            </a:r>
          </a:p>
        </p:txBody>
      </p:sp>
    </p:spTree>
    <p:extLst>
      <p:ext uri="{BB962C8B-B14F-4D97-AF65-F5344CB8AC3E}">
        <p14:creationId xmlns:p14="http://schemas.microsoft.com/office/powerpoint/2010/main" val="279362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25163-DE84-7C99-2400-7503152A9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4077D-2386-2306-9288-E51BB4949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4332" y="384170"/>
            <a:ext cx="6868272" cy="646193"/>
          </a:xfrm>
        </p:spPr>
        <p:txBody>
          <a:bodyPr/>
          <a:lstStyle/>
          <a:p>
            <a:r>
              <a:rPr lang="en-AU" sz="3200" dirty="0"/>
              <a:t>Findings and Learnings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886C231-0932-26ED-BDD1-83525E7DCD55}"/>
              </a:ext>
            </a:extLst>
          </p:cNvPr>
          <p:cNvSpPr txBox="1">
            <a:spLocks/>
          </p:cNvSpPr>
          <p:nvPr/>
        </p:nvSpPr>
        <p:spPr>
          <a:xfrm>
            <a:off x="1844332" y="1222539"/>
            <a:ext cx="6681103" cy="3212887"/>
          </a:xfrm>
          <a:prstGeom prst="rect">
            <a:avLst/>
          </a:prstGeom>
          <a:solidFill>
            <a:schemeClr val="bg1"/>
          </a:solidFill>
        </p:spPr>
        <p:txBody>
          <a:bodyPr vert="horz" lIns="0" tIns="45720" rIns="91440" bIns="45720" rtlCol="0" anchor="t" anchorCtr="0">
            <a:noAutofit/>
          </a:bodyPr>
          <a:lstStyle>
            <a:lvl1pPr marL="0" indent="0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8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175" indent="-257175" algn="l" defTabSz="685783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5591" indent="-177796" algn="l" defTabSz="685783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lang="en-US" sz="18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4"/>
              </a:buClr>
              <a:buFont typeface="Wingdings" pitchFamily="2" charset="2"/>
              <a:buChar char="§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5591" indent="-17779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AU" sz="2400" dirty="0">
                <a:cs typeface="Arial"/>
              </a:rPr>
              <a:t>Participants reported increased confidence and awareness of visual bias.</a:t>
            </a:r>
          </a:p>
          <a:p>
            <a:pPr marL="285750" indent="-285750">
              <a:buFont typeface="Arial"/>
              <a:buChar char="•"/>
            </a:pPr>
            <a:endParaRPr lang="en-AU" sz="2400" dirty="0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AU" sz="2400" dirty="0">
                <a:cs typeface="Arial"/>
              </a:rPr>
              <a:t>Demonstrated a willingness to make mistakes, while offering specialist insight.</a:t>
            </a:r>
          </a:p>
          <a:p>
            <a:pPr marL="285750" indent="-285750">
              <a:buFont typeface="Arial"/>
              <a:buChar char="•"/>
            </a:pPr>
            <a:endParaRPr lang="en-AU" sz="2400" dirty="0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AU" sz="2400" dirty="0">
                <a:cs typeface="Arial"/>
              </a:rPr>
              <a:t>Findings will inform the development of  guidelines.</a:t>
            </a:r>
          </a:p>
        </p:txBody>
      </p:sp>
    </p:spTree>
    <p:extLst>
      <p:ext uri="{BB962C8B-B14F-4D97-AF65-F5344CB8AC3E}">
        <p14:creationId xmlns:p14="http://schemas.microsoft.com/office/powerpoint/2010/main" val="2439833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D4C7A-EE11-A3FB-CF4A-598E3D8CB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6CD85-1DF1-9225-B571-9DF17D2E1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4332" y="438970"/>
            <a:ext cx="6868272" cy="994172"/>
          </a:xfrm>
        </p:spPr>
        <p:txBody>
          <a:bodyPr/>
          <a:lstStyle/>
          <a:p>
            <a:r>
              <a:rPr lang="en-AU" sz="3200" dirty="0"/>
              <a:t>Next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6AF3DE-4DBD-B18F-F8D8-FD34467DCA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44332" y="1433142"/>
            <a:ext cx="6868272" cy="3323288"/>
          </a:xfrm>
        </p:spPr>
        <p:txBody>
          <a:bodyPr/>
          <a:lstStyle/>
          <a:p>
            <a:pPr marL="342900" indent="-342900">
              <a:spcAft>
                <a:spcPts val="3600"/>
              </a:spcAft>
              <a:buFont typeface="Arial" panose="020B0604020202020204" pitchFamily="34" charset="0"/>
              <a:buChar char="•"/>
            </a:pPr>
            <a:r>
              <a:rPr lang="en-AU" sz="2400" dirty="0"/>
              <a:t>Development of a guide for practice.</a:t>
            </a:r>
            <a:endParaRPr lang="en-AU" sz="2400" dirty="0">
              <a:cs typeface="Arial"/>
            </a:endParaRPr>
          </a:p>
          <a:p>
            <a:pPr marL="342900" indent="-342900">
              <a:spcAft>
                <a:spcPts val="3600"/>
              </a:spcAft>
              <a:buFont typeface="Arial" panose="020B0604020202020204" pitchFamily="34" charset="0"/>
              <a:buChar char="•"/>
            </a:pPr>
            <a:r>
              <a:rPr lang="en-AU" sz="2400" dirty="0"/>
              <a:t>Further workshops: Interdisciplinary transfer.</a:t>
            </a:r>
          </a:p>
          <a:p>
            <a:pPr marL="342900" indent="-342900">
              <a:spcAft>
                <a:spcPts val="3600"/>
              </a:spcAft>
              <a:buFont typeface="Arial" panose="020B0604020202020204" pitchFamily="34" charset="0"/>
              <a:buChar char="•"/>
            </a:pPr>
            <a:r>
              <a:rPr lang="en-AU" sz="2400" dirty="0"/>
              <a:t>Scholarly impact through theorising equitable access through the fashion sensorium.</a:t>
            </a:r>
            <a:endParaRPr lang="en-AU" sz="2400" dirty="0">
              <a:cs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457078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2B00AD-1AC6-DB9B-2BF8-AFD23F1AEF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52503" y="1004500"/>
            <a:ext cx="7267647" cy="3365794"/>
          </a:xfrm>
        </p:spPr>
        <p:txBody>
          <a:bodyPr/>
          <a:lstStyle/>
          <a:p>
            <a:pPr indent="-457200">
              <a:spcAft>
                <a:spcPts val="600"/>
              </a:spcAft>
            </a:pPr>
            <a:r>
              <a:rPr lang="en-US" sz="1200" dirty="0" err="1"/>
              <a:t>barbarabrownie</a:t>
            </a:r>
            <a:r>
              <a:rPr lang="en-US" sz="1200" dirty="0"/>
              <a:t>. (2014, December 4). The Sound of Fashion. </a:t>
            </a:r>
            <a:r>
              <a:rPr lang="en-US" sz="1200" i="1" dirty="0"/>
              <a:t>Costume &amp; Culture</a:t>
            </a:r>
            <a:r>
              <a:rPr lang="en-US" sz="1200" dirty="0"/>
              <a:t>. </a:t>
            </a:r>
            <a:r>
              <a:rPr lang="en-US" sz="1200" dirty="0">
                <a:hlinkClick r:id="rId2"/>
              </a:rPr>
              <a:t>https://barbarabrownie.wordpress.com/2014/12/04/the-sound-of-fashion/</a:t>
            </a:r>
            <a:endParaRPr lang="en-US" sz="1200" dirty="0"/>
          </a:p>
          <a:p>
            <a:pPr indent="-457200">
              <a:spcAft>
                <a:spcPts val="600"/>
              </a:spcAft>
            </a:pPr>
            <a:r>
              <a:rPr lang="en-US" sz="1200" dirty="0"/>
              <a:t>Barry, B., &amp; Christel, D. A. (2023). Beauty to be Recognized: Making the Fashion Show Accessible. In </a:t>
            </a:r>
            <a:r>
              <a:rPr lang="en-US" sz="1200" i="1" dirty="0"/>
              <a:t>Fashion Education</a:t>
            </a:r>
            <a:r>
              <a:rPr lang="en-US" sz="1200" dirty="0"/>
              <a:t>. Intellect. </a:t>
            </a:r>
          </a:p>
          <a:p>
            <a:pPr indent="-457200">
              <a:spcAft>
                <a:spcPts val="600"/>
              </a:spcAft>
            </a:pPr>
            <a:r>
              <a:rPr lang="en-US" sz="1200" dirty="0"/>
              <a:t>Czupryna, P. (2025, August 16). Blind models work the runway at fashion show for the visually impaired. </a:t>
            </a:r>
            <a:r>
              <a:rPr lang="en-US" sz="1200" i="1" dirty="0"/>
              <a:t>TCA Regional News</a:t>
            </a:r>
            <a:r>
              <a:rPr lang="en-US" sz="1200" dirty="0"/>
              <a:t>. </a:t>
            </a:r>
            <a:r>
              <a:rPr lang="en-US" sz="1200" u="sng" dirty="0">
                <a:hlinkClick r:id="rId3"/>
              </a:rPr>
              <a:t>https://www.proquest.com/docview/3240045991/citation/4EBBE68FD6DA482APQ/1</a:t>
            </a:r>
            <a:r>
              <a:rPr lang="en-AU" sz="1200" dirty="0"/>
              <a:t> </a:t>
            </a:r>
          </a:p>
          <a:p>
            <a:pPr indent="-457200">
              <a:spcAft>
                <a:spcPts val="600"/>
              </a:spcAft>
            </a:pPr>
            <a:r>
              <a:rPr lang="en-US" sz="1200" dirty="0"/>
              <a:t>Fels, D. I., &amp; Snyder, J. (n.d.). Audio Description as an Aesthetic Innovation. Audiovisual Division Part of the American Translators Association. Retrieved December 12, 2025, from </a:t>
            </a:r>
            <a:r>
              <a:rPr lang="en-US" sz="1200" dirty="0">
                <a:hlinkClick r:id="rId4"/>
              </a:rPr>
              <a:t>https://www.ata-divisions.org/AVD/ata-60-recap-audio-description-as-an-aesthetic-innovation/</a:t>
            </a:r>
            <a:endParaRPr lang="en-US" sz="1200" dirty="0"/>
          </a:p>
          <a:p>
            <a:pPr indent="-457200">
              <a:spcAft>
                <a:spcPts val="600"/>
              </a:spcAft>
            </a:pPr>
            <a:r>
              <a:rPr lang="en-US" sz="1200" dirty="0"/>
              <a:t>Trevonne, N. (2022, March 16). Blind and Low-Vision Viewers Care About Screen Style—So Why Does Audio Description Skip It? </a:t>
            </a:r>
            <a:r>
              <a:rPr lang="en-US" sz="1200" i="1" dirty="0" err="1"/>
              <a:t>Popsugar</a:t>
            </a:r>
            <a:r>
              <a:rPr lang="en-US" sz="1200" i="1" dirty="0"/>
              <a:t>.</a:t>
            </a:r>
            <a:r>
              <a:rPr lang="en-US" sz="1200" dirty="0"/>
              <a:t> </a:t>
            </a:r>
            <a:r>
              <a:rPr lang="en-US" sz="1200" u="sng" dirty="0">
                <a:hlinkClick r:id="rId5"/>
              </a:rPr>
              <a:t>https://www.popsugar.com/fashion/how-audio-description-fails-to-address-fashion-48753035</a:t>
            </a:r>
            <a:endParaRPr lang="en-US" sz="1200" u="sng" dirty="0"/>
          </a:p>
          <a:p>
            <a:pPr indent="-457200">
              <a:spcAft>
                <a:spcPts val="600"/>
              </a:spcAft>
            </a:pPr>
            <a:r>
              <a:rPr lang="en-US" sz="1200" dirty="0"/>
              <a:t>Udo, J. P., &amp; Fels, D. I. (2010). The rogue poster-children of universal design: Closed captioning and audio description. Journal of Engineering Design, 21(2–3), 207–221. </a:t>
            </a:r>
            <a:r>
              <a:rPr lang="en-US" sz="1200" dirty="0">
                <a:hlinkClick r:id="rId6"/>
              </a:rPr>
              <a:t>https://doi.org/10.1080/09544820903310691</a:t>
            </a:r>
            <a:r>
              <a:rPr lang="en-US" sz="1200" dirty="0"/>
              <a:t> </a:t>
            </a:r>
            <a:endParaRPr lang="en-AU" sz="12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7D44F85-310D-E5ED-E6DA-522844A168D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52503" y="292717"/>
            <a:ext cx="6868272" cy="99417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12679301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MIT brand">
      <a:dk1>
        <a:srgbClr val="000054"/>
      </a:dk1>
      <a:lt1>
        <a:srgbClr val="FFFFFF"/>
      </a:lt1>
      <a:dk2>
        <a:srgbClr val="FFFFFF"/>
      </a:dk2>
      <a:lt2>
        <a:srgbClr val="E2E5DF"/>
      </a:lt2>
      <a:accent1>
        <a:srgbClr val="000054"/>
      </a:accent1>
      <a:accent2>
        <a:srgbClr val="E51D2A"/>
      </a:accent2>
      <a:accent3>
        <a:srgbClr val="FAC800"/>
      </a:accent3>
      <a:accent4>
        <a:srgbClr val="E2E5DF"/>
      </a:accent4>
      <a:accent5>
        <a:srgbClr val="E51D2A"/>
      </a:accent5>
      <a:accent6>
        <a:srgbClr val="000054"/>
      </a:accent6>
      <a:hlink>
        <a:srgbClr val="000054"/>
      </a:hlink>
      <a:folHlink>
        <a:srgbClr val="00005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solidFill>
          <a:schemeClr val="tx2"/>
        </a:solidFill>
      </a:spPr>
      <a:bodyPr vert="horz" wrap="none" lIns="91440" tIns="45720" rIns="91440" bIns="45720" rtlCol="0" anchor="t" anchorCtr="0">
        <a:spAutoFit/>
      </a:bodyPr>
      <a:lstStyle>
        <a:defPPr algn="l">
          <a:defRPr b="1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2025 Brand Powerpoint_template" id="{0186B9E4-F573-2A44-99BE-086E06AD2FD4}" vid="{C05D0165-0C13-0B44-9989-A510483C5A0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5E3D60D9E6E04A88E6C46A8F8E80F5" ma:contentTypeVersion="16" ma:contentTypeDescription="Create a new document." ma:contentTypeScope="" ma:versionID="f5aed76395544bcc02cc0faeb05a01bc">
  <xsd:schema xmlns:xsd="http://www.w3.org/2001/XMLSchema" xmlns:xs="http://www.w3.org/2001/XMLSchema" xmlns:p="http://schemas.microsoft.com/office/2006/metadata/properties" xmlns:ns2="43435717-49c9-4489-9470-c7c98d62699d" xmlns:ns3="242681ae-e6e2-4ee6-90fd-f2c0d11c7b09" targetNamespace="http://schemas.microsoft.com/office/2006/metadata/properties" ma:root="true" ma:fieldsID="48b7b69460e2f77a1f5861a96316e079" ns2:_="" ns3:_="">
    <xsd:import namespace="43435717-49c9-4489-9470-c7c98d62699d"/>
    <xsd:import namespace="242681ae-e6e2-4ee6-90fd-f2c0d11c7b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435717-49c9-4489-9470-c7c98d6269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3be76f96-e7f0-4e7c-b4d8-bf0f4c547e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2681ae-e6e2-4ee6-90fd-f2c0d11c7b0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bd00c8ac-6135-4edf-90aa-1e6137a64d6d}" ma:internalName="TaxCatchAll" ma:showField="CatchAllData" ma:web="242681ae-e6e2-4ee6-90fd-f2c0d11c7b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42681ae-e6e2-4ee6-90fd-f2c0d11c7b09" xsi:nil="true"/>
    <lcf76f155ced4ddcb4097134ff3c332f xmlns="43435717-49c9-4489-9470-c7c98d62699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2FAEAF0-F316-4A2D-8B61-A91D01A45A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435717-49c9-4489-9470-c7c98d62699d"/>
    <ds:schemaRef ds:uri="242681ae-e6e2-4ee6-90fd-f2c0d11c7b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4C1E47D-066B-4784-9B78-DC3F9384DC2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5765C3-25C3-4F19-97EA-F1894DE5CB44}">
  <ds:schemaRefs>
    <ds:schemaRef ds:uri="http://purl.org/dc/terms/"/>
    <ds:schemaRef ds:uri="http://purl.org/dc/elements/1.1/"/>
    <ds:schemaRef ds:uri="http://schemas.microsoft.com/office/infopath/2007/PartnerControls"/>
    <ds:schemaRef ds:uri="http://purl.org/dc/dcmitype/"/>
    <ds:schemaRef ds:uri="43435717-49c9-4489-9470-c7c98d62699d"/>
    <ds:schemaRef ds:uri="http://schemas.microsoft.com/office/2006/documentManagement/types"/>
    <ds:schemaRef ds:uri="242681ae-e6e2-4ee6-90fd-f2c0d11c7b09"/>
    <ds:schemaRef ds:uri="http://www.w3.org/XML/1998/namespace"/>
    <ds:schemaRef ds:uri="http://schemas.openxmlformats.org/package/2006/metadata/core-properties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8c3d088b-6243-4963-a2e2-8b321ab7f8fc}" enabled="1" method="Standard" siteId="{d1323671-cdbe-4417-b4d4-bdb24b51316b}" contentBits="1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brand-powerpoint-template</Template>
  <TotalTime>8131</TotalTime>
  <Words>507</Words>
  <Application>Microsoft Office PowerPoint</Application>
  <PresentationFormat>On-screen Show (16:9)</PresentationFormat>
  <Paragraphs>54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</vt:lpstr>
      <vt:lpstr>Wingdings</vt:lpstr>
      <vt:lpstr>Arial</vt:lpstr>
      <vt:lpstr>Office Theme</vt:lpstr>
      <vt:lpstr>Making the Visual Accessible: Fashion, Art and Beyond</vt:lpstr>
      <vt:lpstr>Acknowledgement of Country</vt:lpstr>
      <vt:lpstr>Experiencing Fashion: A Nonvisual Perspective</vt:lpstr>
      <vt:lpstr>Image and Audio Describing as a Core Pedagogical Practice</vt:lpstr>
      <vt:lpstr>The Pilot: The Catwalk Speaks</vt:lpstr>
      <vt:lpstr>The Project: Description Workshops for Fashion &amp; Arts Educators</vt:lpstr>
      <vt:lpstr>Image Description Invitation</vt:lpstr>
      <vt:lpstr>Image Description Reflection</vt:lpstr>
      <vt:lpstr>Findings and Learnings</vt:lpstr>
      <vt:lpstr>Next Steps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Belinda Johnson</dc:creator>
  <cp:lastModifiedBy>Kylie Geard</cp:lastModifiedBy>
  <cp:revision>88</cp:revision>
  <dcterms:created xsi:type="dcterms:W3CDTF">2026-05-28T02:00:40Z</dcterms:created>
  <dcterms:modified xsi:type="dcterms:W3CDTF">2026-07-09T13:14:41Z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c3d088b-6243-4963-a2e2-8b321ab7f8fc_Enabled">
    <vt:lpwstr>true</vt:lpwstr>
  </property>
  <property fmtid="{D5CDD505-2E9C-101B-9397-08002B2CF9AE}" pid="3" name="MSIP_Label_8c3d088b-6243-4963-a2e2-8b321ab7f8fc_SetDate">
    <vt:lpwstr>2021-10-12T23:31:41Z</vt:lpwstr>
  </property>
  <property fmtid="{D5CDD505-2E9C-101B-9397-08002B2CF9AE}" pid="4" name="MSIP_Label_8c3d088b-6243-4963-a2e2-8b321ab7f8fc_Method">
    <vt:lpwstr>Standard</vt:lpwstr>
  </property>
  <property fmtid="{D5CDD505-2E9C-101B-9397-08002B2CF9AE}" pid="5" name="MSIP_Label_8c3d088b-6243-4963-a2e2-8b321ab7f8fc_Name">
    <vt:lpwstr>Trusted</vt:lpwstr>
  </property>
  <property fmtid="{D5CDD505-2E9C-101B-9397-08002B2CF9AE}" pid="6" name="MSIP_Label_8c3d088b-6243-4963-a2e2-8b321ab7f8fc_SiteId">
    <vt:lpwstr>d1323671-cdbe-4417-b4d4-bdb24b51316b</vt:lpwstr>
  </property>
  <property fmtid="{D5CDD505-2E9C-101B-9397-08002B2CF9AE}" pid="7" name="MSIP_Label_8c3d088b-6243-4963-a2e2-8b321ab7f8fc_ActionId">
    <vt:lpwstr>04a7de1e-b51e-4c85-a10f-929f94def34a</vt:lpwstr>
  </property>
  <property fmtid="{D5CDD505-2E9C-101B-9397-08002B2CF9AE}" pid="8" name="MSIP_Label_8c3d088b-6243-4963-a2e2-8b321ab7f8fc_ContentBits">
    <vt:lpwstr>1</vt:lpwstr>
  </property>
  <property fmtid="{D5CDD505-2E9C-101B-9397-08002B2CF9AE}" pid="9" name="ClassificationContentMarkingHeaderLocations">
    <vt:lpwstr>office theme:8\Office Theme:4</vt:lpwstr>
  </property>
  <property fmtid="{D5CDD505-2E9C-101B-9397-08002B2CF9AE}" pid="10" name="ClassificationContentMarkingHeaderText">
    <vt:lpwstr>RMIT Classification: Trusted</vt:lpwstr>
  </property>
  <property fmtid="{D5CDD505-2E9C-101B-9397-08002B2CF9AE}" pid="11" name="ContentTypeId">
    <vt:lpwstr>0x010100595E3D60D9E6E04A88E6C46A8F8E80F5</vt:lpwstr>
  </property>
  <property fmtid="{D5CDD505-2E9C-101B-9397-08002B2CF9AE}" pid="12" name="MediaServiceImageTags">
    <vt:lpwstr/>
  </property>
</Properties>
</file>