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5143500" type="screen16x9"/>
  <p:notesSz cx="6858000" cy="9144000"/>
  <p:embeddedFontLst>
    <p:embeddedFont>
      <p:font typeface="Inter" panose="020B0502030000000004"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5A4DA3-9CCC-4EEA-8868-FD131397F04C}" v="10" dt="2026-08-04T09:28:58.1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5" autoAdjust="0"/>
    <p:restoredTop sz="93147" autoAdjust="0"/>
  </p:normalViewPr>
  <p:slideViewPr>
    <p:cSldViewPr snapToGrid="0">
      <p:cViewPr varScale="1">
        <p:scale>
          <a:sx n="124" d="100"/>
          <a:sy n="124" d="100"/>
        </p:scale>
        <p:origin x="108" y="198"/>
      </p:cViewPr>
      <p:guideLst>
        <p:guide orient="horz" pos="1620"/>
        <p:guide pos="2880"/>
      </p:guideLst>
    </p:cSldViewPr>
  </p:slideViewPr>
  <p:outlineViewPr>
    <p:cViewPr>
      <p:scale>
        <a:sx n="33" d="100"/>
        <a:sy n="33" d="100"/>
      </p:scale>
      <p:origin x="0" y="-1068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modSld">
      <pc:chgData name="Kylie Geard" userId="b930dff3-5db0-4b18-9d4c-f929b90677dc" providerId="ADAL" clId="{038610CA-6CAC-4665-9047-4DC39D1E2447}" dt="2026-08-04T09:46:15.983" v="401" actId="13244"/>
      <pc:docMkLst>
        <pc:docMk/>
      </pc:docMkLst>
      <pc:sldChg chg="modSp mod">
        <pc:chgData name="Kylie Geard" userId="b930dff3-5db0-4b18-9d4c-f929b90677dc" providerId="ADAL" clId="{038610CA-6CAC-4665-9047-4DC39D1E2447}" dt="2026-08-04T09:46:00.864" v="399" actId="13244"/>
        <pc:sldMkLst>
          <pc:docMk/>
          <pc:sldMk cId="0" sldId="268"/>
        </pc:sldMkLst>
        <pc:picChg chg="mod ord">
          <ac:chgData name="Kylie Geard" userId="b930dff3-5db0-4b18-9d4c-f929b90677dc" providerId="ADAL" clId="{038610CA-6CAC-4665-9047-4DC39D1E2447}" dt="2026-08-04T09:46:00.864" v="399" actId="13244"/>
          <ac:picMkLst>
            <pc:docMk/>
            <pc:sldMk cId="0" sldId="268"/>
            <ac:picMk id="4" creationId="{9ADDB3AE-A99D-3518-C464-B40B0ED60966}"/>
          </ac:picMkLst>
        </pc:picChg>
      </pc:sldChg>
      <pc:sldChg chg="modSp mod">
        <pc:chgData name="Kylie Geard" userId="b930dff3-5db0-4b18-9d4c-f929b90677dc" providerId="ADAL" clId="{038610CA-6CAC-4665-9047-4DC39D1E2447}" dt="2026-08-04T09:46:13.467" v="400" actId="13244"/>
        <pc:sldMkLst>
          <pc:docMk/>
          <pc:sldMk cId="0" sldId="272"/>
        </pc:sldMkLst>
        <pc:picChg chg="mod ord">
          <ac:chgData name="Kylie Geard" userId="b930dff3-5db0-4b18-9d4c-f929b90677dc" providerId="ADAL" clId="{038610CA-6CAC-4665-9047-4DC39D1E2447}" dt="2026-08-04T09:46:13.467" v="400" actId="13244"/>
          <ac:picMkLst>
            <pc:docMk/>
            <pc:sldMk cId="0" sldId="272"/>
            <ac:picMk id="4" creationId="{748D69AE-0880-9055-725C-E0BFEB422000}"/>
          </ac:picMkLst>
        </pc:picChg>
      </pc:sldChg>
      <pc:sldChg chg="modSp mod">
        <pc:chgData name="Kylie Geard" userId="b930dff3-5db0-4b18-9d4c-f929b90677dc" providerId="ADAL" clId="{038610CA-6CAC-4665-9047-4DC39D1E2447}" dt="2026-08-04T09:46:15.983" v="401" actId="13244"/>
        <pc:sldMkLst>
          <pc:docMk/>
          <pc:sldMk cId="0" sldId="273"/>
        </pc:sldMkLst>
        <pc:picChg chg="mod ord">
          <ac:chgData name="Kylie Geard" userId="b930dff3-5db0-4b18-9d4c-f929b90677dc" providerId="ADAL" clId="{038610CA-6CAC-4665-9047-4DC39D1E2447}" dt="2026-08-04T09:46:15.983" v="401" actId="13244"/>
          <ac:picMkLst>
            <pc:docMk/>
            <pc:sldMk cId="0" sldId="273"/>
            <ac:picMk id="4" creationId="{9D5C85ED-7EDB-01B9-AD18-D0E716CDAB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eb005e4cdf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eb005e4cdf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eb005e4cdf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eb005e4cdf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eb005e4cd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eb005e4cd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eb005e4cdf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eb005e4cdf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ead9e93a5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ead9e93a5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eb005e4cdf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eb005e4cdf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eb005e4cdf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eb005e4cdf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eb005e4cdf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eb005e4cdf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eb005e4cdf_0_4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eb005e4cdf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eb005e4cdf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eb005e4cdf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eb005e4cdf_0_3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eb005e4cdf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eb005e4cdf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eb005e4cdf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eb005e4cdf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eb005e4cdf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eb005e4cdf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eb005e4cdf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ym typeface="Inte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eb005e4cdf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eb005e4cdf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eb005e4cdf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eb005e4cdf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eb005e4cdf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eb005e4cdf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eb005e4cdf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eb005e4cdf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eb005e4cdf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eb005e4cdf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eb005e4cdf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eb005e4cdf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eb005e4cdf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eb005e4cdf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eb005e4cdf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eb005e4cdf_0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eb005e4cdf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eb005e4cdf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eb005e4cdf_0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eb005e4cdf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eb005e4cdf_0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eb005e4cdf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eb005e4cdf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eb005e4cdf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eb005e4cdf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eb005e4cdf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eb005e4cdf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eb005e4cdf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ed89e18740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ed89e18740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eb005e4cdf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eb005e4cd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ed89e18740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ed89e1874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ed89e18740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ed89e1874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eb005e4cdf_0_4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eb005e4cdf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ated (g3ebbc156d46_16_0)">
  <p:cSld name="Generated (g3ebbc156d46_16_0)">
    <p:spTree>
      <p:nvGrpSpPr>
        <p:cNvPr id="1"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thinkudl.org/episodes/researching-accidental-udl-with-kirsten-behling" TargetMode="Externa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hyperlink" Target="https://thinkudl.org/episodes/designing-for-success-in-online-learning-with-nicole-messier"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thinkudl.org/episodes/udl-at-scale-with-thomas-j-tobin"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thinkudl.org/episodes/supporting-indigenous-culture-with-liz-stone" TargetMode="Externa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thinkudl.org/episodes/your-humanity-is-an-asset-instructional-videos-trauma-aware-pedagogy-with-karen-costa" TargetMode="Externa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hyperlink" Target="https://thinkudl.org/episodes/teaching-physics-is-not-a-solo-sport-with-melissa-eblen-zayas"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hyperlink" Target="https://thinkudl.org/episodes/easing-academic-stress-with-elizabeth-hitches"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hyperlink" Target="https://thinkudl.org/episodes/self-efficacy-research-with-ana-redstone"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hyperlink" Target="https://thinkudl.org/episodes/community-is-the-key-to-accessibility-with-mark-nichols"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hyperlink" Target="https://bit.ly/4evd5g9"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4" descr="Background: 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56" name="Google Shape;56;p14"/>
          <p:cNvSpPr txBox="1">
            <a:spLocks noGrp="1"/>
          </p:cNvSpPr>
          <p:nvPr>
            <p:ph type="ctrTitle"/>
          </p:nvPr>
        </p:nvSpPr>
        <p:spPr>
          <a:xfrm>
            <a:off x="311701" y="744575"/>
            <a:ext cx="45678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6000" b="1" dirty="0"/>
              <a:t>The Architecture of Empathy</a:t>
            </a:r>
            <a:endParaRPr sz="2000" b="1" dirty="0"/>
          </a:p>
        </p:txBody>
      </p:sp>
      <p:sp>
        <p:nvSpPr>
          <p:cNvPr id="57" name="Google Shape;57;p14"/>
          <p:cNvSpPr txBox="1">
            <a:spLocks noGrp="1"/>
          </p:cNvSpPr>
          <p:nvPr>
            <p:ph type="subTitle" idx="1"/>
          </p:nvPr>
        </p:nvSpPr>
        <p:spPr>
          <a:xfrm>
            <a:off x="2682650" y="4020475"/>
            <a:ext cx="6009600" cy="126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3000" b="1" dirty="0">
                <a:solidFill>
                  <a:schemeClr val="lt1"/>
                </a:solidFill>
              </a:rPr>
              <a:t>Telling the Stories that Transform Tertiary Education</a:t>
            </a:r>
            <a:endParaRPr sz="3000"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Story: My first Australian food dilemma</a:t>
            </a:r>
            <a:endParaRPr dirty="0"/>
          </a:p>
        </p:txBody>
      </p:sp>
      <p:pic>
        <p:nvPicPr>
          <p:cNvPr id="63" name="Google Shape;63;p15" descr="Wombok cabbage salad in white bowl"/>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902300" y="1345950"/>
            <a:ext cx="3084751" cy="3116375"/>
          </a:xfrm>
          <a:prstGeom prst="rect">
            <a:avLst/>
          </a:prstGeom>
          <a:noFill/>
          <a:ln>
            <a:noFill/>
          </a:ln>
        </p:spPr>
      </p:pic>
      <p:pic>
        <p:nvPicPr>
          <p:cNvPr id="64" name="Google Shape;64;p15" descr="several bite-sized pieces of Australian Lamington sponge cake with chocolate frosting and coconu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4379675" y="1345950"/>
            <a:ext cx="4257725" cy="31163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6"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70" name="Google Shape;70;p16"/>
          <p:cNvSpPr txBox="1">
            <a:spLocks noGrp="1"/>
          </p:cNvSpPr>
          <p:nvPr>
            <p:ph type="title"/>
          </p:nvPr>
        </p:nvSpPr>
        <p:spPr>
          <a:xfrm>
            <a:off x="311700" y="531550"/>
            <a:ext cx="4018500" cy="419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The Rider &amp; the Elephant</a:t>
            </a:r>
            <a:endParaRPr b="1"/>
          </a:p>
        </p:txBody>
      </p:sp>
      <p:sp>
        <p:nvSpPr>
          <p:cNvPr id="71" name="Google Shape;71;p16"/>
          <p:cNvSpPr txBox="1">
            <a:spLocks noGrp="1"/>
          </p:cNvSpPr>
          <p:nvPr>
            <p:ph type="body" idx="1"/>
          </p:nvPr>
        </p:nvSpPr>
        <p:spPr>
          <a:xfrm>
            <a:off x="311700" y="1119525"/>
            <a:ext cx="3046800" cy="3449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1800">
                <a:solidFill>
                  <a:schemeClr val="dk1"/>
                </a:solidFill>
              </a:rPr>
              <a:t>Introduced by Dr. Jonathan Haidt, Professor of Ethical Leadership at New York University, in his book </a:t>
            </a:r>
            <a:r>
              <a:rPr lang="en" sz="1800" b="1" i="1">
                <a:solidFill>
                  <a:schemeClr val="dk1"/>
                </a:solidFill>
              </a:rPr>
              <a:t>The Happiness Hypothesis </a:t>
            </a:r>
            <a:r>
              <a:rPr lang="en" sz="1800">
                <a:solidFill>
                  <a:schemeClr val="dk1"/>
                </a:solidFill>
              </a:rPr>
              <a:t>(2006) describes human decision‑making as a collaboration between a rider and an elephant.</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7"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77" name="Google Shape;77;p17"/>
          <p:cNvSpPr txBox="1">
            <a:spLocks noGrp="1"/>
          </p:cNvSpPr>
          <p:nvPr>
            <p:ph type="title"/>
          </p:nvPr>
        </p:nvSpPr>
        <p:spPr>
          <a:xfrm>
            <a:off x="311700" y="531550"/>
            <a:ext cx="2808000" cy="779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t>The Rider</a:t>
            </a:r>
            <a:endParaRPr b="1"/>
          </a:p>
        </p:txBody>
      </p:sp>
      <p:sp>
        <p:nvSpPr>
          <p:cNvPr id="78" name="Google Shape;78;p1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800">
                <a:solidFill>
                  <a:schemeClr val="dk1"/>
                </a:solidFill>
              </a:rPr>
              <a:t>represents your conscious, rational, and analytical mind.</a:t>
            </a:r>
            <a:endParaRPr sz="1800"/>
          </a:p>
        </p:txBody>
      </p:sp>
      <p:sp>
        <p:nvSpPr>
          <p:cNvPr id="79" name="Google Shape;79;p17" descr="arrow pointing to rider on elephant"/>
          <p:cNvSpPr/>
          <p:nvPr/>
        </p:nvSpPr>
        <p:spPr>
          <a:xfrm>
            <a:off x="2091225" y="961100"/>
            <a:ext cx="4055700" cy="190200"/>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8"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85" name="Google Shape;85;p18"/>
          <p:cNvSpPr txBox="1">
            <a:spLocks noGrp="1"/>
          </p:cNvSpPr>
          <p:nvPr>
            <p:ph type="title"/>
          </p:nvPr>
        </p:nvSpPr>
        <p:spPr>
          <a:xfrm>
            <a:off x="311700" y="531550"/>
            <a:ext cx="2808000" cy="6090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t>The Elephant </a:t>
            </a:r>
            <a:endParaRPr b="1"/>
          </a:p>
        </p:txBody>
      </p:sp>
      <p:sp>
        <p:nvSpPr>
          <p:cNvPr id="86" name="Google Shape;86;p1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1800">
                <a:solidFill>
                  <a:schemeClr val="dk1"/>
                </a:solidFill>
              </a:rPr>
              <a:t>represents your automatic, emotional, and instinctual drives.</a:t>
            </a:r>
            <a:endParaRPr sz="1800"/>
          </a:p>
        </p:txBody>
      </p:sp>
      <p:sp>
        <p:nvSpPr>
          <p:cNvPr id="87" name="Google Shape;87;p18" descr="arrow pointing to elephant"/>
          <p:cNvSpPr/>
          <p:nvPr/>
        </p:nvSpPr>
        <p:spPr>
          <a:xfrm rot="1250394">
            <a:off x="2380077" y="1172235"/>
            <a:ext cx="2154555" cy="190382"/>
          </a:xfrm>
          <a:prstGeom prst="righ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9"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93" name="Google Shape;93;p19"/>
          <p:cNvSpPr txBox="1">
            <a:spLocks noGrp="1"/>
          </p:cNvSpPr>
          <p:nvPr>
            <p:ph type="title"/>
          </p:nvPr>
        </p:nvSpPr>
        <p:spPr>
          <a:xfrm>
            <a:off x="311700" y="531550"/>
            <a:ext cx="3564300" cy="37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Reason &amp; Emotion</a:t>
            </a:r>
            <a:endParaRPr b="1"/>
          </a:p>
        </p:txBody>
      </p:sp>
      <p:sp>
        <p:nvSpPr>
          <p:cNvPr id="94" name="Google Shape;94;p19"/>
          <p:cNvSpPr txBox="1">
            <a:spLocks noGrp="1"/>
          </p:cNvSpPr>
          <p:nvPr>
            <p:ph type="body" idx="1"/>
          </p:nvPr>
        </p:nvSpPr>
        <p:spPr>
          <a:xfrm>
            <a:off x="311700" y="908350"/>
            <a:ext cx="3395400" cy="366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Our logical brain often attempts to control or direct our powerful emotional instincts, but the emotional elephant is usually the one actually running the show.</a:t>
            </a:r>
            <a:endParaRPr sz="1800">
              <a:solidFill>
                <a:schemeClr val="dk1"/>
              </a:solidFill>
            </a:endParaRPr>
          </a:p>
          <a:p>
            <a:pPr marL="0" lvl="0" indent="0" algn="l" rtl="0">
              <a:spcBef>
                <a:spcPts val="1200"/>
              </a:spcBef>
              <a:spcAft>
                <a:spcPts val="1200"/>
              </a:spcAft>
              <a:buClr>
                <a:schemeClr val="dk1"/>
              </a:buClr>
              <a:buSzPts val="1100"/>
              <a:buFont typeface="Arial"/>
              <a:buNone/>
            </a:pPr>
            <a:r>
              <a:rPr lang="en" sz="1800">
                <a:solidFill>
                  <a:schemeClr val="dk1"/>
                </a:solidFill>
              </a:rPr>
              <a:t>Human decision‑making is driven mostly by emotion rather than reason.</a:t>
            </a:r>
            <a:endParaRPr sz="1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0"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100" name="Google Shape;100;p20"/>
          <p:cNvSpPr txBox="1">
            <a:spLocks noGrp="1"/>
          </p:cNvSpPr>
          <p:nvPr>
            <p:ph type="title"/>
          </p:nvPr>
        </p:nvSpPr>
        <p:spPr>
          <a:xfrm>
            <a:off x="311700" y="531550"/>
            <a:ext cx="3564300" cy="779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The Metaphor of the Rider &amp; the Elephant</a:t>
            </a:r>
            <a:endParaRPr b="1"/>
          </a:p>
        </p:txBody>
      </p:sp>
      <p:sp>
        <p:nvSpPr>
          <p:cNvPr id="101" name="Google Shape;101;p20"/>
          <p:cNvSpPr txBox="1">
            <a:spLocks noGrp="1"/>
          </p:cNvSpPr>
          <p:nvPr>
            <p:ph type="body" idx="1"/>
          </p:nvPr>
        </p:nvSpPr>
        <p:spPr>
          <a:xfrm>
            <a:off x="311700" y="1389600"/>
            <a:ext cx="3268800" cy="3179400"/>
          </a:xfrm>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en" sz="1800">
                <a:solidFill>
                  <a:schemeClr val="dk1"/>
                </a:solidFill>
              </a:rPr>
              <a:t>The rider can try to steer, but the elephant’s instincts and feelings have far more power; real change happens when the rider </a:t>
            </a:r>
            <a:r>
              <a:rPr lang="en" sz="1800" b="1">
                <a:solidFill>
                  <a:schemeClr val="dk1"/>
                </a:solidFill>
              </a:rPr>
              <a:t>motivates and aligns</a:t>
            </a:r>
            <a:r>
              <a:rPr lang="en" sz="1800">
                <a:solidFill>
                  <a:schemeClr val="dk1"/>
                </a:solidFill>
              </a:rPr>
              <a:t> the elephant instead of trying to overpower it.</a:t>
            </a:r>
            <a:endParaRPr sz="1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1" descr="A silhouette of a large elephant walking with one rider on top of the elephant on a yellow backgrou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93800"/>
            <a:ext cx="9144000" cy="6020049"/>
          </a:xfrm>
          <a:prstGeom prst="rect">
            <a:avLst/>
          </a:prstGeom>
          <a:noFill/>
          <a:ln>
            <a:noFill/>
          </a:ln>
        </p:spPr>
      </p:pic>
      <p:sp>
        <p:nvSpPr>
          <p:cNvPr id="107" name="Google Shape;107;p21"/>
          <p:cNvSpPr txBox="1">
            <a:spLocks noGrp="1"/>
          </p:cNvSpPr>
          <p:nvPr>
            <p:ph type="title"/>
          </p:nvPr>
        </p:nvSpPr>
        <p:spPr>
          <a:xfrm>
            <a:off x="311700" y="531550"/>
            <a:ext cx="4504500" cy="419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The Lesson in the Metaphor</a:t>
            </a:r>
            <a:endParaRPr b="1"/>
          </a:p>
        </p:txBody>
      </p:sp>
      <p:sp>
        <p:nvSpPr>
          <p:cNvPr id="108" name="Google Shape;108;p21"/>
          <p:cNvSpPr txBox="1">
            <a:spLocks noGrp="1"/>
          </p:cNvSpPr>
          <p:nvPr>
            <p:ph type="body" idx="1"/>
          </p:nvPr>
        </p:nvSpPr>
        <p:spPr>
          <a:xfrm>
            <a:off x="311700" y="1077275"/>
            <a:ext cx="3701700" cy="34917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800">
                <a:solidFill>
                  <a:schemeClr val="dk1"/>
                </a:solidFill>
              </a:rPr>
              <a:t>People don’t change because of data.</a:t>
            </a:r>
            <a:endParaRPr sz="1800">
              <a:solidFill>
                <a:schemeClr val="dk1"/>
              </a:solidFill>
            </a:endParaRPr>
          </a:p>
          <a:p>
            <a:pPr marL="0" lvl="0" indent="0" algn="l" rtl="0">
              <a:spcBef>
                <a:spcPts val="1200"/>
              </a:spcBef>
              <a:spcAft>
                <a:spcPts val="0"/>
              </a:spcAft>
              <a:buNone/>
            </a:pPr>
            <a:r>
              <a:rPr lang="en" sz="1800">
                <a:solidFill>
                  <a:schemeClr val="dk1"/>
                </a:solidFill>
              </a:rPr>
              <a:t>They change because of </a:t>
            </a:r>
            <a:r>
              <a:rPr lang="en" sz="1800" b="1">
                <a:solidFill>
                  <a:schemeClr val="dk1"/>
                </a:solidFill>
              </a:rPr>
              <a:t>stories that move the elephant.</a:t>
            </a:r>
            <a:endParaRPr sz="1800" b="1">
              <a:solidFill>
                <a:schemeClr val="dk1"/>
              </a:solidFill>
            </a:endParaRPr>
          </a:p>
          <a:p>
            <a:pPr marL="0" lvl="0" indent="0" algn="l" rtl="0">
              <a:spcBef>
                <a:spcPts val="1200"/>
              </a:spcBef>
              <a:spcAft>
                <a:spcPts val="1200"/>
              </a:spcAft>
              <a:buNone/>
            </a:pPr>
            <a:r>
              <a:rPr lang="en" sz="1800">
                <a:solidFill>
                  <a:schemeClr val="dk1"/>
                </a:solidFill>
              </a:rPr>
              <a:t>Empathy is what helps us speak to the emotional truth of an experience.</a:t>
            </a:r>
            <a:endParaRPr sz="11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966"/>
        </a:soli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400" b="1"/>
              <a:t>From Understanding to Action</a:t>
            </a:r>
            <a:endParaRPr sz="2400" b="1"/>
          </a:p>
        </p:txBody>
      </p:sp>
      <p:sp>
        <p:nvSpPr>
          <p:cNvPr id="114" name="Google Shape;114;p22"/>
          <p:cNvSpPr txBox="1">
            <a:spLocks noGrp="1"/>
          </p:cNvSpPr>
          <p:nvPr>
            <p:ph type="body" idx="1"/>
          </p:nvPr>
        </p:nvSpPr>
        <p:spPr>
          <a:xfrm>
            <a:off x="311700" y="1351875"/>
            <a:ext cx="5296500" cy="321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Chip Heath</a:t>
            </a:r>
            <a:r>
              <a:rPr lang="en">
                <a:solidFill>
                  <a:schemeClr val="dk1"/>
                </a:solidFill>
              </a:rPr>
              <a:t>, Professor of Organizational Behavior at Stanford University, and </a:t>
            </a:r>
            <a:r>
              <a:rPr lang="en" b="1">
                <a:solidFill>
                  <a:schemeClr val="dk1"/>
                </a:solidFill>
              </a:rPr>
              <a:t>Dan Heath</a:t>
            </a:r>
            <a:r>
              <a:rPr lang="en">
                <a:solidFill>
                  <a:schemeClr val="dk1"/>
                </a:solidFill>
              </a:rPr>
              <a:t>, Senior Fellow in Social Entrepreneurship at Duke University operationalized Haidt’s paradigm in their book </a:t>
            </a:r>
            <a:r>
              <a:rPr lang="en" b="1" i="1">
                <a:solidFill>
                  <a:schemeClr val="dk1"/>
                </a:solidFill>
              </a:rPr>
              <a:t>Switch: How to Change Things When Change is Hard</a:t>
            </a:r>
            <a:r>
              <a:rPr lang="en">
                <a:solidFill>
                  <a:schemeClr val="dk1"/>
                </a:solidFill>
              </a:rPr>
              <a:t>. </a:t>
            </a:r>
            <a:endParaRPr>
              <a:solidFill>
                <a:schemeClr val="dk1"/>
              </a:solidFill>
            </a:endParaRPr>
          </a:p>
          <a:p>
            <a:pPr marL="0" lvl="0" indent="0" algn="l" rtl="0">
              <a:spcBef>
                <a:spcPts val="1200"/>
              </a:spcBef>
              <a:spcAft>
                <a:spcPts val="1200"/>
              </a:spcAft>
              <a:buNone/>
            </a:pPr>
            <a:r>
              <a:rPr lang="en">
                <a:solidFill>
                  <a:schemeClr val="dk1"/>
                </a:solidFill>
              </a:rPr>
              <a:t>They added one more key component, the </a:t>
            </a:r>
            <a:r>
              <a:rPr lang="en" b="1">
                <a:solidFill>
                  <a:schemeClr val="dk1"/>
                </a:solidFill>
              </a:rPr>
              <a:t>path</a:t>
            </a:r>
            <a:r>
              <a:rPr lang="en">
                <a:solidFill>
                  <a:schemeClr val="dk1"/>
                </a:solidFill>
              </a:rPr>
              <a:t> on which the elephant travels. One must “Shape the Path.”</a:t>
            </a:r>
            <a:endParaRPr>
              <a:solidFill>
                <a:schemeClr val="dk1"/>
              </a:solidFill>
            </a:endParaRPr>
          </a:p>
        </p:txBody>
      </p:sp>
      <p:pic>
        <p:nvPicPr>
          <p:cNvPr id="115" name="Google Shape;115;p22" descr="the book Switch by Chip and Dan Heath, a blue background with a large white light switch on the cover"/>
          <p:cNvPicPr preferRelativeResize="0"/>
          <p:nvPr/>
        </p:nvPicPr>
        <p:blipFill>
          <a:blip r:embed="rId3">
            <a:alphaModFix/>
          </a:blip>
          <a:stretch>
            <a:fillRect/>
          </a:stretch>
        </p:blipFill>
        <p:spPr>
          <a:xfrm>
            <a:off x="5875825" y="535799"/>
            <a:ext cx="3122650" cy="40719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3"/>
          <p:cNvSpPr txBox="1">
            <a:spLocks noGrp="1"/>
          </p:cNvSpPr>
          <p:nvPr>
            <p:ph type="title"/>
          </p:nvPr>
        </p:nvSpPr>
        <p:spPr>
          <a:xfrm>
            <a:off x="311700" y="445025"/>
            <a:ext cx="38031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Framework for Change: The Switch Model</a:t>
            </a:r>
            <a:endParaRPr b="1"/>
          </a:p>
        </p:txBody>
      </p:sp>
      <p:sp>
        <p:nvSpPr>
          <p:cNvPr id="121" name="Google Shape;121;p23"/>
          <p:cNvSpPr txBox="1">
            <a:spLocks noGrp="1"/>
          </p:cNvSpPr>
          <p:nvPr>
            <p:ph type="body" idx="1"/>
          </p:nvPr>
        </p:nvSpPr>
        <p:spPr>
          <a:xfrm>
            <a:off x="311700" y="1683825"/>
            <a:ext cx="3379500" cy="143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Direct the Rider</a:t>
            </a:r>
            <a:endParaRPr sz="2400">
              <a:solidFill>
                <a:schemeClr val="dk1"/>
              </a:solidFill>
            </a:endParaRPr>
          </a:p>
          <a:p>
            <a:pPr marL="0" lvl="0" indent="0" algn="l" rtl="0">
              <a:spcBef>
                <a:spcPts val="1200"/>
              </a:spcBef>
              <a:spcAft>
                <a:spcPts val="0"/>
              </a:spcAft>
              <a:buNone/>
            </a:pPr>
            <a:r>
              <a:rPr lang="en" sz="2400">
                <a:solidFill>
                  <a:schemeClr val="dk1"/>
                </a:solidFill>
              </a:rPr>
              <a:t>Motivate the Elephant</a:t>
            </a:r>
            <a:endParaRPr sz="2400">
              <a:solidFill>
                <a:schemeClr val="dk1"/>
              </a:solidFill>
            </a:endParaRPr>
          </a:p>
          <a:p>
            <a:pPr marL="0" lvl="0" indent="0" algn="l" rtl="0">
              <a:spcBef>
                <a:spcPts val="1200"/>
              </a:spcBef>
              <a:spcAft>
                <a:spcPts val="1200"/>
              </a:spcAft>
              <a:buNone/>
            </a:pPr>
            <a:r>
              <a:rPr lang="en" sz="2400">
                <a:solidFill>
                  <a:schemeClr val="dk1"/>
                </a:solidFill>
              </a:rPr>
              <a:t>Shape the Path</a:t>
            </a:r>
            <a:endParaRPr sz="2400">
              <a:solidFill>
                <a:schemeClr val="dk1"/>
              </a:solidFill>
            </a:endParaRPr>
          </a:p>
        </p:txBody>
      </p:sp>
      <p:pic>
        <p:nvPicPr>
          <p:cNvPr id="122" name="Google Shape;122;p23"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37000" y="744575"/>
            <a:ext cx="4295300" cy="3779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311700" y="434475"/>
            <a:ext cx="5241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n" sz="2420" b="1"/>
              <a:t>Coordi	nated Change requires all 3</a:t>
            </a:r>
            <a:endParaRPr sz="2420" b="1"/>
          </a:p>
        </p:txBody>
      </p:sp>
      <p:sp>
        <p:nvSpPr>
          <p:cNvPr id="128" name="Google Shape;128;p24"/>
          <p:cNvSpPr txBox="1">
            <a:spLocks noGrp="1"/>
          </p:cNvSpPr>
          <p:nvPr>
            <p:ph type="body" idx="1"/>
          </p:nvPr>
        </p:nvSpPr>
        <p:spPr>
          <a:xfrm>
            <a:off x="311700" y="1152475"/>
            <a:ext cx="2582100" cy="3416400"/>
          </a:xfrm>
          <a:prstGeom prst="rect">
            <a:avLst/>
          </a:prstGeom>
          <a:solidFill>
            <a:srgbClr val="EFEFEF"/>
          </a:solidFill>
        </p:spPr>
        <p:txBody>
          <a:bodyPr spcFirstLastPara="1" wrap="square" lIns="91425" tIns="91425" rIns="91425" bIns="91425" anchor="t" anchorCtr="0">
            <a:normAutofit/>
          </a:bodyPr>
          <a:lstStyle/>
          <a:p>
            <a:pPr marL="0" lvl="0" indent="0" algn="l" rtl="0">
              <a:spcBef>
                <a:spcPts val="0"/>
              </a:spcBef>
              <a:spcAft>
                <a:spcPts val="0"/>
              </a:spcAft>
              <a:buNone/>
            </a:pPr>
            <a:r>
              <a:rPr lang="en" sz="2400" u="sng">
                <a:solidFill>
                  <a:schemeClr val="dk1"/>
                </a:solidFill>
              </a:rPr>
              <a:t>Direct the Rider</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Find the bright spots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Script the critical moves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Point to the destination</a:t>
            </a:r>
            <a:endParaRPr sz="2400">
              <a:solidFill>
                <a:schemeClr val="dk1"/>
              </a:solidFill>
            </a:endParaRPr>
          </a:p>
        </p:txBody>
      </p:sp>
      <p:sp>
        <p:nvSpPr>
          <p:cNvPr id="129" name="Google Shape;129;p24"/>
          <p:cNvSpPr txBox="1">
            <a:spLocks noGrp="1"/>
          </p:cNvSpPr>
          <p:nvPr>
            <p:ph type="body" idx="2"/>
          </p:nvPr>
        </p:nvSpPr>
        <p:spPr>
          <a:xfrm>
            <a:off x="2976900" y="1152475"/>
            <a:ext cx="3339600" cy="3416400"/>
          </a:xfrm>
          <a:prstGeom prst="rect">
            <a:avLst/>
          </a:prstGeom>
          <a:solidFill>
            <a:srgbClr val="EFEFEF"/>
          </a:solidFill>
        </p:spPr>
        <p:txBody>
          <a:bodyPr spcFirstLastPara="1" wrap="square" lIns="91425" tIns="91425" rIns="91425" bIns="91425" anchor="t" anchorCtr="0">
            <a:noAutofit/>
          </a:bodyPr>
          <a:lstStyle/>
          <a:p>
            <a:pPr marL="0" lvl="0" indent="0" algn="l" rtl="0">
              <a:spcBef>
                <a:spcPts val="0"/>
              </a:spcBef>
              <a:spcAft>
                <a:spcPts val="0"/>
              </a:spcAft>
              <a:buNone/>
            </a:pPr>
            <a:r>
              <a:rPr lang="en" sz="2400" u="sng">
                <a:solidFill>
                  <a:schemeClr val="dk1"/>
                </a:solidFill>
              </a:rPr>
              <a:t>Motivate the Elephant</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Find the Feeling</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Shrink the Change (Don’t Spook the Elephant)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Grow Your People</a:t>
            </a:r>
            <a:endParaRPr sz="2400">
              <a:solidFill>
                <a:schemeClr val="dk1"/>
              </a:solidFill>
            </a:endParaRPr>
          </a:p>
        </p:txBody>
      </p:sp>
      <p:sp>
        <p:nvSpPr>
          <p:cNvPr id="130" name="Google Shape;130;p24"/>
          <p:cNvSpPr txBox="1">
            <a:spLocks noGrp="1"/>
          </p:cNvSpPr>
          <p:nvPr>
            <p:ph type="body" idx="1"/>
          </p:nvPr>
        </p:nvSpPr>
        <p:spPr>
          <a:xfrm>
            <a:off x="6432025" y="1152475"/>
            <a:ext cx="2400300" cy="3416400"/>
          </a:xfrm>
          <a:prstGeom prst="rect">
            <a:avLst/>
          </a:prstGeom>
          <a:solidFill>
            <a:srgbClr val="EFEFEF"/>
          </a:solidFill>
        </p:spPr>
        <p:txBody>
          <a:bodyPr spcFirstLastPara="1" wrap="square" lIns="91425" tIns="91425" rIns="91425" bIns="91425" anchor="t" anchorCtr="0">
            <a:normAutofit/>
          </a:bodyPr>
          <a:lstStyle/>
          <a:p>
            <a:pPr marL="0" lvl="0" indent="0" algn="l" rtl="0">
              <a:spcBef>
                <a:spcPts val="0"/>
              </a:spcBef>
              <a:spcAft>
                <a:spcPts val="0"/>
              </a:spcAft>
              <a:buNone/>
            </a:pPr>
            <a:r>
              <a:rPr lang="en" sz="2400" u="sng">
                <a:solidFill>
                  <a:schemeClr val="dk1"/>
                </a:solidFill>
              </a:rPr>
              <a:t>Shape the Path</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Tweak the Environment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Build Habits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Rally the Herd</a:t>
            </a:r>
            <a:endParaRPr sz="24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311700" y="434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b="1"/>
              <a:t>Research Directs the Rider</a:t>
            </a:r>
            <a:endParaRPr sz="2420" b="1"/>
          </a:p>
        </p:txBody>
      </p:sp>
      <p:pic>
        <p:nvPicPr>
          <p:cNvPr id="137" name="Google Shape;137;p25" descr="silhouette of a human figure sitting as one would ride on top of an elephant"/>
          <p:cNvPicPr preferRelativeResize="0"/>
          <p:nvPr/>
        </p:nvPicPr>
        <p:blipFill>
          <a:blip r:embed="rId3">
            <a:alphaModFix/>
          </a:blip>
          <a:stretch>
            <a:fillRect/>
          </a:stretch>
        </p:blipFill>
        <p:spPr>
          <a:xfrm>
            <a:off x="580500" y="2147950"/>
            <a:ext cx="971550" cy="962025"/>
          </a:xfrm>
          <a:prstGeom prst="rect">
            <a:avLst/>
          </a:prstGeom>
          <a:noFill/>
          <a:ln>
            <a:noFill/>
          </a:ln>
        </p:spPr>
      </p:pic>
      <p:sp>
        <p:nvSpPr>
          <p:cNvPr id="138" name="Google Shape;138;p25"/>
          <p:cNvSpPr txBox="1">
            <a:spLocks noGrp="1"/>
          </p:cNvSpPr>
          <p:nvPr>
            <p:ph type="body" idx="1"/>
          </p:nvPr>
        </p:nvSpPr>
        <p:spPr>
          <a:xfrm>
            <a:off x="2027400" y="1152475"/>
            <a:ext cx="2582100" cy="3416400"/>
          </a:xfrm>
          <a:prstGeom prst="rect">
            <a:avLst/>
          </a:prstGeom>
          <a:solidFill>
            <a:srgbClr val="EFEFEF"/>
          </a:solidFill>
        </p:spPr>
        <p:txBody>
          <a:bodyPr spcFirstLastPara="1" wrap="square" lIns="91425" tIns="91425" rIns="91425" bIns="91425" anchor="t" anchorCtr="0">
            <a:normAutofit/>
          </a:bodyPr>
          <a:lstStyle/>
          <a:p>
            <a:pPr marL="0" lvl="0" indent="0" algn="l" rtl="0">
              <a:spcBef>
                <a:spcPts val="0"/>
              </a:spcBef>
              <a:spcAft>
                <a:spcPts val="0"/>
              </a:spcAft>
              <a:buNone/>
            </a:pPr>
            <a:r>
              <a:rPr lang="en" sz="2400" u="sng">
                <a:solidFill>
                  <a:schemeClr val="dk1"/>
                </a:solidFill>
              </a:rPr>
              <a:t>Direct the Rider</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Find the bright spots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Script the critical moves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Point to the destination</a:t>
            </a:r>
            <a:endParaRPr sz="2400">
              <a:solidFill>
                <a:schemeClr val="dk1"/>
              </a:solidFill>
            </a:endParaRPr>
          </a:p>
        </p:txBody>
      </p:sp>
      <p:pic>
        <p:nvPicPr>
          <p:cNvPr id="139" name="Google Shape;139;p25" descr="a silhouette of a rider on an elephant as it walks along a path"/>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950090" y="1152474"/>
            <a:ext cx="3882209" cy="3416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311700" y="445025"/>
            <a:ext cx="3738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Find the bright spots</a:t>
            </a:r>
            <a:endParaRPr b="1"/>
          </a:p>
        </p:txBody>
      </p:sp>
      <p:pic>
        <p:nvPicPr>
          <p:cNvPr id="145" name="Google Shape;145;p26" descr="silhouette of a human figure sitting as one would ride on top of an elephant"/>
          <p:cNvPicPr preferRelativeResize="0"/>
          <p:nvPr/>
        </p:nvPicPr>
        <p:blipFill>
          <a:blip r:embed="rId3">
            <a:alphaModFix/>
          </a:blip>
          <a:stretch>
            <a:fillRect/>
          </a:stretch>
        </p:blipFill>
        <p:spPr>
          <a:xfrm>
            <a:off x="311700" y="2090725"/>
            <a:ext cx="971550" cy="962025"/>
          </a:xfrm>
          <a:prstGeom prst="rect">
            <a:avLst/>
          </a:prstGeom>
          <a:noFill/>
          <a:ln>
            <a:noFill/>
          </a:ln>
        </p:spPr>
      </p:pic>
      <p:pic>
        <p:nvPicPr>
          <p:cNvPr id="4" name="Picture 3" descr="Podcast promotional graphic for &quot;Think UDL,&quot; featuring Episode 60: &quot;Researching Accidental UDL with Kirsten Behling. The graphic is on a dark gray background. In the top-left corner is a photo portrait of the speaker, Kirsten Behling, a woman with shoulder-length blonde hair who is smiling broadly. In the bottom-right corner is the square yellow &quot;Think UDL&quot; logo.&#10;&#10;The text of the quote reads:&#10;&quot;Oh, I just wanted to note too, one of the other really fascinating things that we found with UDL in the COVID pandemic in our accidental work is around assessments and assignments. Here in this accidental UDL research, we found faculty much more readily wanting to and willing to change the way that they assess. Many of them canceled exams—outright canceled them. You know, and again, spilling into the fall semester where Tufts University was largely remote, we typically, in the disability office proctor 600 exams in a semester around accommodations. In the fall, we proctored nine!&quot;">
            <a:extLst>
              <a:ext uri="{FF2B5EF4-FFF2-40B4-BE49-F238E27FC236}">
                <a16:creationId xmlns:a16="http://schemas.microsoft.com/office/drawing/2014/main" id="{9ADDB3AE-A99D-3518-C464-B40B0ED60966}"/>
              </a:ext>
            </a:extLst>
          </p:cNvPr>
          <p:cNvPicPr>
            <a:picLocks noChangeAspect="1"/>
          </p:cNvPicPr>
          <p:nvPr/>
        </p:nvPicPr>
        <p:blipFill>
          <a:blip r:embed="rId4"/>
          <a:stretch>
            <a:fillRect/>
          </a:stretch>
        </p:blipFill>
        <p:spPr>
          <a:xfrm>
            <a:off x="1894218" y="1083971"/>
            <a:ext cx="7010760" cy="3943553"/>
          </a:xfrm>
          <a:prstGeom prst="rect">
            <a:avLst/>
          </a:prstGeom>
        </p:spPr>
      </p:pic>
      <p:sp>
        <p:nvSpPr>
          <p:cNvPr id="147" name="Google Shape;147;p26"/>
          <p:cNvSpPr txBox="1"/>
          <p:nvPr/>
        </p:nvSpPr>
        <p:spPr>
          <a:xfrm>
            <a:off x="6132525" y="500525"/>
            <a:ext cx="2518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dirty="0">
                <a:solidFill>
                  <a:schemeClr val="hlink"/>
                </a:solidFill>
                <a:hlinkClick r:id="rId5"/>
              </a:rPr>
              <a:t>Think UDL Ep 60 LINK</a:t>
            </a:r>
            <a:endParaRPr sz="1800" dirty="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311700" y="445025"/>
            <a:ext cx="2452521"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Script the Critical Moves</a:t>
            </a:r>
            <a:endParaRPr b="1" dirty="0"/>
          </a:p>
        </p:txBody>
      </p:sp>
      <p:pic>
        <p:nvPicPr>
          <p:cNvPr id="155" name="Google Shape;155;p27" descr="silhouette of a human figure sitting as one would ride on top of an elephant"/>
          <p:cNvPicPr preferRelativeResize="0"/>
          <p:nvPr/>
        </p:nvPicPr>
        <p:blipFill>
          <a:blip r:embed="rId3">
            <a:alphaModFix/>
          </a:blip>
          <a:stretch>
            <a:fillRect/>
          </a:stretch>
        </p:blipFill>
        <p:spPr>
          <a:xfrm>
            <a:off x="995200" y="2087363"/>
            <a:ext cx="971550" cy="962025"/>
          </a:xfrm>
          <a:prstGeom prst="rect">
            <a:avLst/>
          </a:prstGeom>
          <a:noFill/>
          <a:ln>
            <a:noFill/>
          </a:ln>
        </p:spPr>
      </p:pic>
      <p:sp>
        <p:nvSpPr>
          <p:cNvPr id="154" name="Google Shape;154;p27"/>
          <p:cNvSpPr txBox="1"/>
          <p:nvPr/>
        </p:nvSpPr>
        <p:spPr>
          <a:xfrm>
            <a:off x="200675" y="4119025"/>
            <a:ext cx="2775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4"/>
              </a:rPr>
              <a:t>Think UDL Ep 153 LINK</a:t>
            </a:r>
            <a:endParaRPr sz="1800">
              <a:solidFill>
                <a:schemeClr val="dk2"/>
              </a:solidFill>
            </a:endParaRPr>
          </a:p>
        </p:txBody>
      </p:sp>
      <p:pic>
        <p:nvPicPr>
          <p:cNvPr id="153" name="Google Shape;153;p27" descr="Podcast promotional graphic for &quot;Think UDL,&quot; featuring Episode 153: &quot;Designing for Success in Online Learning with Nicole Messier.&quot; The graphic has a dark charcoal gray background. In the top left corner is a square yellow logo that reads &quot;Think UDL&quot; with a lightbulb graphic replacing the letter &quot;i&quot; in &quot;Think.&quot; On the right is a headshot portrait of Nicole Messier, a smiling woman with shoulder-length dark brown hair, wearing a black long-sleeved shirt against a light background.&#10;&#10;The main text includes a quote that reads: “Think about removing that extraneous load and having clean pages of information and materials.&#10;&#10;We use a lot of headings and subheadings to break up content.&#10;&#10;We use imagery purposely so we only have images that support the content and not something that is just extra.”" title="This will go a long way in supporting our community of diverse and hard working creators. We feel incredibly lucky to be in a community where the role of art and music is seen as essential in shap (2).png"/>
          <p:cNvPicPr preferRelativeResize="0"/>
          <p:nvPr/>
        </p:nvPicPr>
        <p:blipFill>
          <a:blip r:embed="rId5">
            <a:alphaModFix/>
          </a:blip>
          <a:stretch>
            <a:fillRect/>
          </a:stretch>
        </p:blipFill>
        <p:spPr>
          <a:xfrm>
            <a:off x="2930325" y="298712"/>
            <a:ext cx="6061424" cy="45460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311700" y="445025"/>
            <a:ext cx="2646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Point to the destination </a:t>
            </a:r>
            <a:endParaRPr b="1"/>
          </a:p>
        </p:txBody>
      </p:sp>
      <p:sp>
        <p:nvSpPr>
          <p:cNvPr id="161" name="Google Shape;161;p28"/>
          <p:cNvSpPr txBox="1"/>
          <p:nvPr/>
        </p:nvSpPr>
        <p:spPr>
          <a:xfrm>
            <a:off x="196350" y="4297200"/>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3"/>
              </a:rPr>
              <a:t>Think UDL Ep 115 LINK</a:t>
            </a:r>
            <a:endParaRPr sz="1800">
              <a:solidFill>
                <a:schemeClr val="dk2"/>
              </a:solidFill>
            </a:endParaRPr>
          </a:p>
        </p:txBody>
      </p:sp>
      <p:pic>
        <p:nvPicPr>
          <p:cNvPr id="162" name="Google Shape;162;p28" descr="silhouette of a human figure sitting as one would ride on top of an elephant"/>
          <p:cNvPicPr preferRelativeResize="0"/>
          <p:nvPr/>
        </p:nvPicPr>
        <p:blipFill>
          <a:blip r:embed="rId4">
            <a:alphaModFix/>
          </a:blip>
          <a:stretch>
            <a:fillRect/>
          </a:stretch>
        </p:blipFill>
        <p:spPr>
          <a:xfrm>
            <a:off x="908550" y="2176450"/>
            <a:ext cx="971550" cy="962025"/>
          </a:xfrm>
          <a:prstGeom prst="rect">
            <a:avLst/>
          </a:prstGeom>
          <a:noFill/>
          <a:ln>
            <a:noFill/>
          </a:ln>
        </p:spPr>
      </p:pic>
      <p:pic>
        <p:nvPicPr>
          <p:cNvPr id="163" name="Google Shape;163;p28" descr="Podcast promotional graphic for &quot;Think UDL&quot; on a dark charcoal gray background, featuring Episode 115: &quot;UDL at Scale with Thomas J. Tobin.&quot;&#10;&#10;In the top-left corner is the square yellow &quot;Think UDL&quot; logo with a lightbulb replacing the letter &quot;i&quot; in &quot;Think.&quot; In the bottom-right corner is the cover of the book &quot;UDL at Scale: Whole-Campus Universal Design for Learning&quot; by Thomas J. Tobin, which features a vibrant space nebula background with stars and glowing red and blue clouds.&#10;&#10;The text on the left features a quote that reads: “The first technique is to include UDL principles and goals into your institution’s vision and strategic plan. Name Universal Design for Learning. Define it.”" title="This will go a long way in supporting our community of diverse and hard working creators. We feel incredibly lucky to be in a community where the role of art and music is seen as essential in shap (9).png"/>
          <p:cNvPicPr preferRelativeResize="0"/>
          <p:nvPr/>
        </p:nvPicPr>
        <p:blipFill>
          <a:blip r:embed="rId5">
            <a:alphaModFix/>
          </a:blip>
          <a:stretch>
            <a:fillRect/>
          </a:stretch>
        </p:blipFill>
        <p:spPr>
          <a:xfrm>
            <a:off x="3110700" y="366413"/>
            <a:ext cx="5880900" cy="4410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29"/>
          <p:cNvSpPr txBox="1">
            <a:spLocks noGrp="1"/>
          </p:cNvSpPr>
          <p:nvPr>
            <p:ph type="title"/>
          </p:nvPr>
        </p:nvSpPr>
        <p:spPr>
          <a:xfrm>
            <a:off x="311700" y="434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b="1"/>
              <a:t>Empathy Moves the Elephant</a:t>
            </a:r>
            <a:endParaRPr sz="2420" b="1"/>
          </a:p>
        </p:txBody>
      </p:sp>
      <p:pic>
        <p:nvPicPr>
          <p:cNvPr id="171" name="Google Shape;171;p29" descr="Silhouette of an elephant"/>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05300" y="2297625"/>
            <a:ext cx="1609725" cy="952500"/>
          </a:xfrm>
          <a:prstGeom prst="rect">
            <a:avLst/>
          </a:prstGeom>
          <a:noFill/>
          <a:ln>
            <a:noFill/>
          </a:ln>
        </p:spPr>
      </p:pic>
      <p:sp>
        <p:nvSpPr>
          <p:cNvPr id="168" name="Google Shape;168;p29"/>
          <p:cNvSpPr txBox="1">
            <a:spLocks noGrp="1"/>
          </p:cNvSpPr>
          <p:nvPr>
            <p:ph type="body" idx="2"/>
          </p:nvPr>
        </p:nvSpPr>
        <p:spPr>
          <a:xfrm>
            <a:off x="1867638" y="1152475"/>
            <a:ext cx="3206700" cy="3416400"/>
          </a:xfrm>
          <a:prstGeom prst="rect">
            <a:avLst/>
          </a:prstGeom>
          <a:solidFill>
            <a:srgbClr val="EFEFEF"/>
          </a:solidFill>
        </p:spPr>
        <p:txBody>
          <a:bodyPr spcFirstLastPara="1" wrap="square" lIns="91425" tIns="91425" rIns="91425" bIns="91425" anchor="t" anchorCtr="0">
            <a:noAutofit/>
          </a:bodyPr>
          <a:lstStyle/>
          <a:p>
            <a:pPr marL="0" lvl="0" indent="0" algn="l" rtl="0">
              <a:spcBef>
                <a:spcPts val="0"/>
              </a:spcBef>
              <a:spcAft>
                <a:spcPts val="0"/>
              </a:spcAft>
              <a:buNone/>
            </a:pPr>
            <a:r>
              <a:rPr lang="en" sz="2400" u="sng">
                <a:solidFill>
                  <a:schemeClr val="dk1"/>
                </a:solidFill>
              </a:rPr>
              <a:t>Motivate the Elephant</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Find the Feeling</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Shrink the Change (Don’t Spook the Elephant)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Grow Your People</a:t>
            </a:r>
            <a:endParaRPr sz="2400">
              <a:solidFill>
                <a:schemeClr val="dk1"/>
              </a:solidFill>
            </a:endParaRPr>
          </a:p>
        </p:txBody>
      </p:sp>
      <p:pic>
        <p:nvPicPr>
          <p:cNvPr id="170" name="Google Shape;170;p29" descr="a silhouette of a rider on an elephant as it walks along a path"/>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295225" y="1152475"/>
            <a:ext cx="3694625" cy="3416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30"/>
          <p:cNvSpPr txBox="1">
            <a:spLocks noGrp="1"/>
          </p:cNvSpPr>
          <p:nvPr>
            <p:ph type="title"/>
          </p:nvPr>
        </p:nvSpPr>
        <p:spPr>
          <a:xfrm>
            <a:off x="311700" y="445025"/>
            <a:ext cx="278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Find the Feeling</a:t>
            </a:r>
            <a:endParaRPr b="1"/>
          </a:p>
        </p:txBody>
      </p:sp>
      <p:pic>
        <p:nvPicPr>
          <p:cNvPr id="179" name="Google Shape;179;p30" descr="Silhouette of an elephant"/>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12625" y="2095500"/>
            <a:ext cx="1609725" cy="952500"/>
          </a:xfrm>
          <a:prstGeom prst="rect">
            <a:avLst/>
          </a:prstGeom>
          <a:noFill/>
          <a:ln>
            <a:noFill/>
          </a:ln>
        </p:spPr>
      </p:pic>
      <p:pic>
        <p:nvPicPr>
          <p:cNvPr id="4" name="Picture 3" descr="Podcast promotional graphic for &quot;Think UDL,&quot; featuring Episode 54: Supporting Indigenous Culture with Liz Stone&quot;. The graphic is on a dark gray background. In the top-left corner is a headshot of the speaker, Liz Stone, a smiling woman with short dark hair and glasses wearing a bright red top. In the bottom-right corner is the square yellow &quot;Think UDL&quot; logo.&#10;&#10;The full text of the quote reads:&#10;“But to do it, right, to do it authentically, and to do it with humility. That’s, that’s a really big connector for me, is humility, to acknowledge Universal Design for Learning, and acknowledge that we are not experts and to do it well, you need to have humility, right? I don’t know everything. And so we don’t know everything about our time now. And so for me UDL really has... that opportunity to be change, to push change in partnership with cultural responsive pedagogy and, cultural indigenous ways of being whatever indigenous is for a specific territory.” ">
            <a:extLst>
              <a:ext uri="{FF2B5EF4-FFF2-40B4-BE49-F238E27FC236}">
                <a16:creationId xmlns:a16="http://schemas.microsoft.com/office/drawing/2014/main" id="{748D69AE-0880-9055-725C-E0BFEB422000}"/>
              </a:ext>
            </a:extLst>
          </p:cNvPr>
          <p:cNvPicPr>
            <a:picLocks noChangeAspect="1"/>
          </p:cNvPicPr>
          <p:nvPr/>
        </p:nvPicPr>
        <p:blipFill>
          <a:blip r:embed="rId4"/>
          <a:stretch>
            <a:fillRect/>
          </a:stretch>
        </p:blipFill>
        <p:spPr>
          <a:xfrm>
            <a:off x="2243375" y="1127891"/>
            <a:ext cx="6826601" cy="3835597"/>
          </a:xfrm>
          <a:prstGeom prst="rect">
            <a:avLst/>
          </a:prstGeom>
        </p:spPr>
      </p:pic>
      <p:sp>
        <p:nvSpPr>
          <p:cNvPr id="177" name="Google Shape;177;p30"/>
          <p:cNvSpPr txBox="1"/>
          <p:nvPr/>
        </p:nvSpPr>
        <p:spPr>
          <a:xfrm>
            <a:off x="6029575" y="500525"/>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5"/>
              </a:rPr>
              <a:t>Think UDL Ep 54 LINK</a:t>
            </a: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p31"/>
          <p:cNvSpPr txBox="1">
            <a:spLocks noGrp="1"/>
          </p:cNvSpPr>
          <p:nvPr>
            <p:ph type="title"/>
          </p:nvPr>
        </p:nvSpPr>
        <p:spPr>
          <a:xfrm>
            <a:off x="311700" y="445025"/>
            <a:ext cx="34011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Shrink the Change</a:t>
            </a:r>
            <a:endParaRPr b="1"/>
          </a:p>
        </p:txBody>
      </p:sp>
      <p:pic>
        <p:nvPicPr>
          <p:cNvPr id="187" name="Google Shape;187;p31" descr="Silhouette of an elephant"/>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700" y="2174013"/>
            <a:ext cx="1609725" cy="952500"/>
          </a:xfrm>
          <a:prstGeom prst="rect">
            <a:avLst/>
          </a:prstGeom>
          <a:noFill/>
          <a:ln>
            <a:noFill/>
          </a:ln>
        </p:spPr>
      </p:pic>
      <p:pic>
        <p:nvPicPr>
          <p:cNvPr id="4" name="Picture 3" descr="Podcast promotional graphic for &quot;Think UDL,&quot; featuring Episode 44: Your Humanity is an Asset: Instructional videos &amp; Trauma-aware pedagogy with Karen Costa&quot;. The graphic is on a dark gray background. In the top-left corner is a photo of the speaker, Karen Costa, a woman with shoulder-length brown hair and glasses. In the bottom-right corner is the square yellow &quot;Think UDL&quot; logo.&#10;&#10;The quote reads: “I think it’s important balance between flexibility and structure in our courses. What that looks like, for me in my classes is that I’m saying to, you know, I’m incredibly flexible with deadlines. And I’m also saying to my students, I want to keep you on track towards your goals. I want you to finish this course, to the extent that you are possible. So I’m going to be flexible with deadlines, but I’m also going to encourage you to meet those deadlines. I’ve seen a lot of folks talking about flexibility and that’s incredibly important in It’s a trauma aware strategy and structure is also a trauma aware strategy. So to bring that, you know, back to videos, there’s, you know, countless ways that we can use videos to support our students. Well, maybe not countless, but I guess 99 right.”">
            <a:extLst>
              <a:ext uri="{FF2B5EF4-FFF2-40B4-BE49-F238E27FC236}">
                <a16:creationId xmlns:a16="http://schemas.microsoft.com/office/drawing/2014/main" id="{9D5C85ED-7EDB-01B9-AD18-D0E716CDABBD}"/>
              </a:ext>
            </a:extLst>
          </p:cNvPr>
          <p:cNvPicPr>
            <a:picLocks noChangeAspect="1"/>
          </p:cNvPicPr>
          <p:nvPr/>
        </p:nvPicPr>
        <p:blipFill>
          <a:blip r:embed="rId4"/>
          <a:stretch>
            <a:fillRect/>
          </a:stretch>
        </p:blipFill>
        <p:spPr>
          <a:xfrm>
            <a:off x="2223522" y="1236646"/>
            <a:ext cx="6718645" cy="3778444"/>
          </a:xfrm>
          <a:prstGeom prst="rect">
            <a:avLst/>
          </a:prstGeom>
        </p:spPr>
      </p:pic>
      <p:sp>
        <p:nvSpPr>
          <p:cNvPr id="185" name="Google Shape;185;p31"/>
          <p:cNvSpPr txBox="1"/>
          <p:nvPr/>
        </p:nvSpPr>
        <p:spPr>
          <a:xfrm>
            <a:off x="6029575" y="556025"/>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5"/>
              </a:rPr>
              <a:t>Think UDL Ep 44 LINK</a:t>
            </a: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2" name="Google Shape;192;p32"/>
          <p:cNvSpPr txBox="1">
            <a:spLocks noGrp="1"/>
          </p:cNvSpPr>
          <p:nvPr>
            <p:ph type="title"/>
          </p:nvPr>
        </p:nvSpPr>
        <p:spPr>
          <a:xfrm>
            <a:off x="311700" y="445025"/>
            <a:ext cx="3295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Grow Your People</a:t>
            </a:r>
            <a:endParaRPr b="1"/>
          </a:p>
        </p:txBody>
      </p:sp>
      <p:sp>
        <p:nvSpPr>
          <p:cNvPr id="193" name="Google Shape;193;p32"/>
          <p:cNvSpPr txBox="1"/>
          <p:nvPr/>
        </p:nvSpPr>
        <p:spPr>
          <a:xfrm>
            <a:off x="311700" y="4315150"/>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3"/>
              </a:rPr>
              <a:t>Think UDL Ep 160 LINK</a:t>
            </a:r>
            <a:endParaRPr sz="1800">
              <a:solidFill>
                <a:schemeClr val="dk2"/>
              </a:solidFill>
            </a:endParaRPr>
          </a:p>
        </p:txBody>
      </p:sp>
      <p:pic>
        <p:nvPicPr>
          <p:cNvPr id="194" name="Google Shape;194;p32" descr="the EP3 logo of a pink E and P with a purple 3, Effective Practices for Physics Programs" title="Screenshot 2026-06-12 at 4.26.56 PM.png"/>
          <p:cNvPicPr preferRelativeResize="0"/>
          <p:nvPr/>
        </p:nvPicPr>
        <p:blipFill>
          <a:blip r:embed="rId4">
            <a:alphaModFix/>
          </a:blip>
          <a:stretch>
            <a:fillRect/>
          </a:stretch>
        </p:blipFill>
        <p:spPr>
          <a:xfrm>
            <a:off x="311700" y="3679447"/>
            <a:ext cx="2646600" cy="586903"/>
          </a:xfrm>
          <a:prstGeom prst="rect">
            <a:avLst/>
          </a:prstGeom>
          <a:noFill/>
          <a:ln>
            <a:noFill/>
          </a:ln>
        </p:spPr>
      </p:pic>
      <p:pic>
        <p:nvPicPr>
          <p:cNvPr id="195" name="Google Shape;195;p32" descr="Silhouette of an elephant"/>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80400" y="2022813"/>
            <a:ext cx="1609725" cy="952500"/>
          </a:xfrm>
          <a:prstGeom prst="rect">
            <a:avLst/>
          </a:prstGeom>
          <a:noFill/>
          <a:ln>
            <a:noFill/>
          </a:ln>
        </p:spPr>
      </p:pic>
      <p:pic>
        <p:nvPicPr>
          <p:cNvPr id="196" name="Google Shape;196;p32" descr="Podcast graphic for &quot;Think UDL,&quot; Episode 160: &quot;Teaching Physics is Not a Solo Sport with Melissa Eblen-Zayas.&quot; Features a dark gray background with a yellow &quot;Think UDL&quot; logo in the top left and a headshot of a smiling woman with short brown hair in the bottom right. A quote reads: “The EP3 guide was not developed in terms of ‘let’s start with UDL.’ It’s like, let’s start with, what are the principles that make for effective physics classes and help students succeed in those classes. And yet, many of those recommendations that came from the physics community indeed map directly onto UDL guidelines, but they’re framed in a way that just avoids sort of that abstract UDL jargon.”" title="This will go a long way in supporting our community of diverse and hard working creators. We feel incredibly lucky to be in a community where the role of art and music is seen as essential in shap (4).png"/>
          <p:cNvPicPr preferRelativeResize="0"/>
          <p:nvPr/>
        </p:nvPicPr>
        <p:blipFill>
          <a:blip r:embed="rId6">
            <a:alphaModFix/>
          </a:blip>
          <a:stretch>
            <a:fillRect/>
          </a:stretch>
        </p:blipFill>
        <p:spPr>
          <a:xfrm>
            <a:off x="3316500" y="529300"/>
            <a:ext cx="5675100" cy="42563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What Empathy is and does</a:t>
            </a:r>
            <a:endParaRPr b="1"/>
          </a:p>
        </p:txBody>
      </p:sp>
      <p:sp>
        <p:nvSpPr>
          <p:cNvPr id="202" name="Google Shape;202;p33"/>
          <p:cNvSpPr txBox="1">
            <a:spLocks noGrp="1"/>
          </p:cNvSpPr>
          <p:nvPr>
            <p:ph type="body" idx="1"/>
          </p:nvPr>
        </p:nvSpPr>
        <p:spPr>
          <a:xfrm>
            <a:off x="311700" y="1152475"/>
            <a:ext cx="42963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2000">
                <a:solidFill>
                  <a:schemeClr val="dk1"/>
                </a:solidFill>
              </a:rPr>
              <a:t>Empathy is not a feeling. It is a </a:t>
            </a:r>
            <a:r>
              <a:rPr lang="en" sz="2000" b="1">
                <a:solidFill>
                  <a:schemeClr val="dk1"/>
                </a:solidFill>
              </a:rPr>
              <a:t>practice</a:t>
            </a:r>
            <a:r>
              <a:rPr lang="en" sz="2000">
                <a:solidFill>
                  <a:schemeClr val="dk1"/>
                </a:solidFill>
              </a:rPr>
              <a:t>, a </a:t>
            </a:r>
            <a:r>
              <a:rPr lang="en" sz="2000" b="1">
                <a:solidFill>
                  <a:schemeClr val="dk1"/>
                </a:solidFill>
              </a:rPr>
              <a:t>story</a:t>
            </a:r>
            <a:r>
              <a:rPr lang="en" sz="2000">
                <a:solidFill>
                  <a:schemeClr val="dk1"/>
                </a:solidFill>
              </a:rPr>
              <a:t>, and a </a:t>
            </a:r>
            <a:r>
              <a:rPr lang="en" sz="2000" b="1">
                <a:solidFill>
                  <a:schemeClr val="dk1"/>
                </a:solidFill>
              </a:rPr>
              <a:t>shared act of meaning‑making</a:t>
            </a:r>
            <a:r>
              <a:rPr lang="en" sz="2000">
                <a:solidFill>
                  <a:schemeClr val="dk1"/>
                </a:solidFill>
              </a:rPr>
              <a:t>.</a:t>
            </a:r>
            <a:endParaRPr sz="2000">
              <a:solidFill>
                <a:schemeClr val="dk1"/>
              </a:solidFill>
            </a:endParaRPr>
          </a:p>
          <a:p>
            <a:pPr marL="0" lvl="0" indent="0" algn="l" rtl="0">
              <a:spcBef>
                <a:spcPts val="1200"/>
              </a:spcBef>
              <a:spcAft>
                <a:spcPts val="0"/>
              </a:spcAft>
              <a:buClr>
                <a:schemeClr val="dk1"/>
              </a:buClr>
              <a:buSzPts val="1100"/>
              <a:buFont typeface="Arial"/>
              <a:buNone/>
            </a:pPr>
            <a:r>
              <a:rPr lang="en" sz="2000">
                <a:solidFill>
                  <a:schemeClr val="dk1"/>
                </a:solidFill>
              </a:rPr>
              <a:t>Empathy becomes visible through:</a:t>
            </a:r>
            <a:endParaRPr sz="2000">
              <a:solidFill>
                <a:schemeClr val="dk1"/>
              </a:solidFill>
            </a:endParaRPr>
          </a:p>
          <a:p>
            <a:pPr marL="457200" lvl="0" indent="-355600" algn="l" rtl="0">
              <a:spcBef>
                <a:spcPts val="1200"/>
              </a:spcBef>
              <a:spcAft>
                <a:spcPts val="0"/>
              </a:spcAft>
              <a:buClr>
                <a:schemeClr val="dk1"/>
              </a:buClr>
              <a:buSzPts val="2000"/>
              <a:buChar char="●"/>
            </a:pPr>
            <a:r>
              <a:rPr lang="en" sz="2000">
                <a:solidFill>
                  <a:schemeClr val="dk1"/>
                </a:solidFill>
              </a:rPr>
              <a:t>The stories we tell</a:t>
            </a:r>
            <a:endParaRPr sz="2000">
              <a:solidFill>
                <a:schemeClr val="dk1"/>
              </a:solidFill>
            </a:endParaRPr>
          </a:p>
          <a:p>
            <a:pPr marL="457200" lvl="0" indent="-355600" algn="l" rtl="0">
              <a:spcBef>
                <a:spcPts val="0"/>
              </a:spcBef>
              <a:spcAft>
                <a:spcPts val="0"/>
              </a:spcAft>
              <a:buClr>
                <a:schemeClr val="dk1"/>
              </a:buClr>
              <a:buSzPts val="2000"/>
              <a:buChar char="●"/>
            </a:pPr>
            <a:r>
              <a:rPr lang="en" sz="2000">
                <a:solidFill>
                  <a:schemeClr val="dk1"/>
                </a:solidFill>
              </a:rPr>
              <a:t>The language we use</a:t>
            </a:r>
            <a:endParaRPr sz="2000">
              <a:solidFill>
                <a:schemeClr val="dk1"/>
              </a:solidFill>
            </a:endParaRPr>
          </a:p>
          <a:p>
            <a:pPr marL="457200" lvl="0" indent="-355600" algn="l" rtl="0">
              <a:spcBef>
                <a:spcPts val="0"/>
              </a:spcBef>
              <a:spcAft>
                <a:spcPts val="0"/>
              </a:spcAft>
              <a:buClr>
                <a:schemeClr val="dk1"/>
              </a:buClr>
              <a:buSzPts val="2000"/>
              <a:buChar char="●"/>
            </a:pPr>
            <a:r>
              <a:rPr lang="en" sz="2000">
                <a:solidFill>
                  <a:schemeClr val="dk1"/>
                </a:solidFill>
              </a:rPr>
              <a:t>The ways we invite others into experiences different from their own</a:t>
            </a:r>
            <a:endParaRPr sz="2000"/>
          </a:p>
        </p:txBody>
      </p:sp>
      <p:pic>
        <p:nvPicPr>
          <p:cNvPr id="203" name="Google Shape;203;p33"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964530" y="1017725"/>
            <a:ext cx="4017444" cy="3535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None/>
            </a:pPr>
            <a:r>
              <a:rPr lang="en" sz="2400" b="1"/>
              <a:t>Empathy as Practice</a:t>
            </a:r>
            <a:endParaRPr sz="2400"/>
          </a:p>
        </p:txBody>
      </p:sp>
      <p:sp>
        <p:nvSpPr>
          <p:cNvPr id="209" name="Google Shape;209;p34"/>
          <p:cNvSpPr txBox="1">
            <a:spLocks noGrp="1"/>
          </p:cNvSpPr>
          <p:nvPr>
            <p:ph type="body" idx="1"/>
          </p:nvPr>
        </p:nvSpPr>
        <p:spPr>
          <a:xfrm>
            <a:off x="311700" y="1152475"/>
            <a:ext cx="43908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dk1"/>
                </a:solidFill>
              </a:rPr>
              <a:t>Curiosity</a:t>
            </a:r>
            <a:r>
              <a:rPr lang="en" sz="2200">
                <a:solidFill>
                  <a:schemeClr val="dk1"/>
                </a:solidFill>
              </a:rPr>
              <a:t>: asking, not assuming</a:t>
            </a:r>
            <a:endParaRPr sz="2200">
              <a:solidFill>
                <a:schemeClr val="dk1"/>
              </a:solidFill>
            </a:endParaRPr>
          </a:p>
          <a:p>
            <a:pPr marL="0" lvl="0" indent="0" algn="l" rtl="0">
              <a:spcBef>
                <a:spcPts val="1200"/>
              </a:spcBef>
              <a:spcAft>
                <a:spcPts val="0"/>
              </a:spcAft>
              <a:buNone/>
            </a:pPr>
            <a:r>
              <a:rPr lang="en" sz="2200" b="1">
                <a:solidFill>
                  <a:schemeClr val="dk1"/>
                </a:solidFill>
              </a:rPr>
              <a:t>Presence</a:t>
            </a:r>
            <a:r>
              <a:rPr lang="en" sz="2200">
                <a:solidFill>
                  <a:schemeClr val="dk1"/>
                </a:solidFill>
              </a:rPr>
              <a:t>: listening without rushing to fix</a:t>
            </a:r>
            <a:endParaRPr sz="2200">
              <a:solidFill>
                <a:schemeClr val="dk1"/>
              </a:solidFill>
            </a:endParaRPr>
          </a:p>
          <a:p>
            <a:pPr marL="0" lvl="0" indent="0" algn="l" rtl="0">
              <a:spcBef>
                <a:spcPts val="1200"/>
              </a:spcBef>
              <a:spcAft>
                <a:spcPts val="0"/>
              </a:spcAft>
              <a:buNone/>
            </a:pPr>
            <a:r>
              <a:rPr lang="en" sz="2200" b="1">
                <a:solidFill>
                  <a:schemeClr val="dk1"/>
                </a:solidFill>
              </a:rPr>
              <a:t>Reflection</a:t>
            </a:r>
            <a:r>
              <a:rPr lang="en" sz="2200">
                <a:solidFill>
                  <a:schemeClr val="dk1"/>
                </a:solidFill>
              </a:rPr>
              <a:t>: naming what we hear with care</a:t>
            </a:r>
            <a:endParaRPr sz="2200">
              <a:solidFill>
                <a:schemeClr val="dk1"/>
              </a:solidFill>
            </a:endParaRPr>
          </a:p>
          <a:p>
            <a:pPr marL="0" lvl="0" indent="0" algn="l" rtl="0">
              <a:spcBef>
                <a:spcPts val="1200"/>
              </a:spcBef>
              <a:spcAft>
                <a:spcPts val="1200"/>
              </a:spcAft>
              <a:buClr>
                <a:schemeClr val="dk1"/>
              </a:buClr>
              <a:buSzPts val="1100"/>
              <a:buFont typeface="Arial"/>
              <a:buNone/>
            </a:pPr>
            <a:r>
              <a:rPr lang="en" sz="2200">
                <a:solidFill>
                  <a:schemeClr val="dk1"/>
                </a:solidFill>
              </a:rPr>
              <a:t>Empathy is a discipline of attention.</a:t>
            </a:r>
            <a:endParaRPr sz="2200"/>
          </a:p>
        </p:txBody>
      </p:sp>
      <p:pic>
        <p:nvPicPr>
          <p:cNvPr id="210" name="Google Shape;210;p34"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099767" y="1136725"/>
            <a:ext cx="3882208" cy="3416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None/>
            </a:pPr>
            <a:r>
              <a:rPr lang="en" sz="2400" b="1"/>
              <a:t>Empathy as Story, Empathetic stories build:</a:t>
            </a:r>
            <a:endParaRPr sz="2400"/>
          </a:p>
        </p:txBody>
      </p:sp>
      <p:sp>
        <p:nvSpPr>
          <p:cNvPr id="216" name="Google Shape;216;p35"/>
          <p:cNvSpPr txBox="1">
            <a:spLocks noGrp="1"/>
          </p:cNvSpPr>
          <p:nvPr>
            <p:ph type="body" idx="1"/>
          </p:nvPr>
        </p:nvSpPr>
        <p:spPr>
          <a:xfrm>
            <a:off x="1118500" y="1152475"/>
            <a:ext cx="3193200" cy="3416400"/>
          </a:xfrm>
          <a:prstGeom prst="rect">
            <a:avLst/>
          </a:prstGeom>
        </p:spPr>
        <p:txBody>
          <a:bodyPr spcFirstLastPara="1" wrap="square" lIns="91425" tIns="91425" rIns="91425" bIns="91425" anchor="t" anchorCtr="0">
            <a:noAutofit/>
          </a:bodyPr>
          <a:lstStyle/>
          <a:p>
            <a:pPr marL="457200" lvl="0" indent="-368300" algn="l" rtl="0">
              <a:spcBef>
                <a:spcPts val="1200"/>
              </a:spcBef>
              <a:spcAft>
                <a:spcPts val="0"/>
              </a:spcAft>
              <a:buClr>
                <a:schemeClr val="dk1"/>
              </a:buClr>
              <a:buSzPts val="2200"/>
              <a:buChar char="●"/>
            </a:pPr>
            <a:r>
              <a:rPr lang="en" sz="2200">
                <a:solidFill>
                  <a:schemeClr val="dk1"/>
                </a:solidFill>
              </a:rPr>
              <a:t>Trust</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Understanding</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Connection</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Meaning</a:t>
            </a:r>
            <a:endParaRPr sz="2200">
              <a:solidFill>
                <a:schemeClr val="dk1"/>
              </a:solidFill>
            </a:endParaRPr>
          </a:p>
        </p:txBody>
      </p:sp>
      <p:pic>
        <p:nvPicPr>
          <p:cNvPr id="217" name="Google Shape;217;p35"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407482" y="1238442"/>
            <a:ext cx="4017444" cy="3535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None/>
            </a:pPr>
            <a:r>
              <a:rPr lang="en" sz="2400" b="1"/>
              <a:t>Empathy as Shared Meaning-Making</a:t>
            </a:r>
            <a:endParaRPr sz="2400"/>
          </a:p>
        </p:txBody>
      </p:sp>
      <p:sp>
        <p:nvSpPr>
          <p:cNvPr id="223" name="Google Shape;223;p3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2200" dirty="0">
                <a:solidFill>
                  <a:schemeClr val="dk1"/>
                </a:solidFill>
              </a:rPr>
              <a:t>Empathy becomes transformative when it shapes:</a:t>
            </a:r>
            <a:endParaRPr sz="2200" dirty="0">
              <a:solidFill>
                <a:schemeClr val="dk1"/>
              </a:solidFill>
            </a:endParaRPr>
          </a:p>
          <a:p>
            <a:pPr marL="457200" lvl="0" indent="-368300" algn="l" rtl="0">
              <a:spcBef>
                <a:spcPts val="1200"/>
              </a:spcBef>
              <a:spcAft>
                <a:spcPts val="0"/>
              </a:spcAft>
              <a:buClr>
                <a:schemeClr val="dk1"/>
              </a:buClr>
              <a:buSzPts val="2200"/>
              <a:buChar char="●"/>
            </a:pPr>
            <a:r>
              <a:rPr lang="en" sz="2200" b="1" dirty="0">
                <a:solidFill>
                  <a:schemeClr val="dk1"/>
                </a:solidFill>
              </a:rPr>
              <a:t>Structural</a:t>
            </a:r>
            <a:r>
              <a:rPr lang="en" sz="2200" dirty="0">
                <a:solidFill>
                  <a:schemeClr val="dk1"/>
                </a:solidFill>
              </a:rPr>
              <a:t> design</a:t>
            </a:r>
            <a:endParaRPr sz="2200" dirty="0">
              <a:solidFill>
                <a:schemeClr val="dk1"/>
              </a:solidFill>
            </a:endParaRPr>
          </a:p>
          <a:p>
            <a:pPr marL="457200" lvl="0" indent="-368300" algn="l" rtl="0">
              <a:spcBef>
                <a:spcPts val="0"/>
              </a:spcBef>
              <a:spcAft>
                <a:spcPts val="0"/>
              </a:spcAft>
              <a:buClr>
                <a:schemeClr val="dk1"/>
              </a:buClr>
              <a:buSzPts val="2200"/>
              <a:buChar char="●"/>
            </a:pPr>
            <a:r>
              <a:rPr lang="en" sz="2200" b="1" dirty="0">
                <a:solidFill>
                  <a:schemeClr val="dk1"/>
                </a:solidFill>
              </a:rPr>
              <a:t>Cultural</a:t>
            </a:r>
            <a:r>
              <a:rPr lang="en" sz="2200" dirty="0">
                <a:solidFill>
                  <a:schemeClr val="dk1"/>
                </a:solidFill>
              </a:rPr>
              <a:t> narratives</a:t>
            </a:r>
            <a:endParaRPr sz="2200" dirty="0">
              <a:solidFill>
                <a:schemeClr val="dk1"/>
              </a:solidFill>
            </a:endParaRPr>
          </a:p>
          <a:p>
            <a:pPr marL="457200" lvl="0" indent="-368300" algn="l" rtl="0">
              <a:spcBef>
                <a:spcPts val="0"/>
              </a:spcBef>
              <a:spcAft>
                <a:spcPts val="0"/>
              </a:spcAft>
              <a:buClr>
                <a:schemeClr val="dk1"/>
              </a:buClr>
              <a:buSzPts val="2200"/>
              <a:buChar char="●"/>
            </a:pPr>
            <a:r>
              <a:rPr lang="en" sz="2200" b="1" dirty="0">
                <a:solidFill>
                  <a:schemeClr val="dk1"/>
                </a:solidFill>
              </a:rPr>
              <a:t>Relational</a:t>
            </a:r>
            <a:r>
              <a:rPr lang="en" sz="2200" dirty="0">
                <a:solidFill>
                  <a:schemeClr val="dk1"/>
                </a:solidFill>
              </a:rPr>
              <a:t> practices</a:t>
            </a:r>
            <a:endParaRPr sz="2200" b="1" dirty="0">
              <a:solidFill>
                <a:schemeClr val="dk1"/>
              </a:solidFill>
            </a:endParaRPr>
          </a:p>
        </p:txBody>
      </p:sp>
      <p:pic>
        <p:nvPicPr>
          <p:cNvPr id="224" name="Google Shape;224;p36"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72000" y="1209675"/>
            <a:ext cx="3964500" cy="3488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None/>
            </a:pPr>
            <a:r>
              <a:rPr lang="en" sz="2400" b="1"/>
              <a:t>Empathy as Structural, Cultural, and Relational Change</a:t>
            </a:r>
            <a:endParaRPr sz="2400"/>
          </a:p>
        </p:txBody>
      </p:sp>
      <p:sp>
        <p:nvSpPr>
          <p:cNvPr id="230" name="Google Shape;230;p37"/>
          <p:cNvSpPr txBox="1">
            <a:spLocks noGrp="1"/>
          </p:cNvSpPr>
          <p:nvPr>
            <p:ph type="body" idx="2"/>
          </p:nvPr>
        </p:nvSpPr>
        <p:spPr>
          <a:xfrm>
            <a:off x="389925" y="1136725"/>
            <a:ext cx="3999900" cy="3416400"/>
          </a:xfrm>
          <a:prstGeom prst="rect">
            <a:avLst/>
          </a:prstGeom>
        </p:spPr>
        <p:txBody>
          <a:bodyPr spcFirstLastPara="1" wrap="square" lIns="91425" tIns="91425" rIns="91425" bIns="91425" anchor="t" anchorCtr="0">
            <a:noAutofit/>
          </a:bodyPr>
          <a:lstStyle/>
          <a:p>
            <a:pPr marL="0" lvl="0" indent="0" algn="l" rtl="0">
              <a:spcBef>
                <a:spcPts val="1400"/>
              </a:spcBef>
              <a:spcAft>
                <a:spcPts val="0"/>
              </a:spcAft>
              <a:buClr>
                <a:schemeClr val="dk1"/>
              </a:buClr>
              <a:buSzPts val="1100"/>
              <a:buFont typeface="Arial"/>
              <a:buNone/>
            </a:pPr>
            <a:r>
              <a:rPr lang="en" sz="2200" b="1">
                <a:solidFill>
                  <a:schemeClr val="dk1"/>
                </a:solidFill>
              </a:rPr>
              <a:t>Structural empathy:</a:t>
            </a:r>
            <a:endParaRPr sz="2200" b="1">
              <a:solidFill>
                <a:schemeClr val="dk1"/>
              </a:solidFill>
            </a:endParaRPr>
          </a:p>
          <a:p>
            <a:pPr marL="0" lvl="0" indent="0" algn="l" rtl="0">
              <a:spcBef>
                <a:spcPts val="1200"/>
              </a:spcBef>
              <a:spcAft>
                <a:spcPts val="0"/>
              </a:spcAft>
              <a:buClr>
                <a:schemeClr val="dk1"/>
              </a:buClr>
              <a:buSzPts val="1100"/>
              <a:buFont typeface="Arial"/>
              <a:buNone/>
            </a:pPr>
            <a:r>
              <a:rPr lang="en" sz="2200">
                <a:solidFill>
                  <a:schemeClr val="dk1"/>
                </a:solidFill>
              </a:rPr>
              <a:t>Designing systems that reduce friction, not increase it.</a:t>
            </a:r>
            <a:endParaRPr sz="2200">
              <a:solidFill>
                <a:schemeClr val="dk1"/>
              </a:solidFill>
            </a:endParaRPr>
          </a:p>
          <a:p>
            <a:pPr marL="0" lvl="0" indent="0" algn="l" rtl="0">
              <a:spcBef>
                <a:spcPts val="1400"/>
              </a:spcBef>
              <a:spcAft>
                <a:spcPts val="0"/>
              </a:spcAft>
              <a:buClr>
                <a:schemeClr val="dk1"/>
              </a:buClr>
              <a:buSzPts val="1100"/>
              <a:buFont typeface="Arial"/>
              <a:buNone/>
            </a:pPr>
            <a:r>
              <a:rPr lang="en" sz="2200" b="1">
                <a:solidFill>
                  <a:schemeClr val="dk1"/>
                </a:solidFill>
              </a:rPr>
              <a:t>Cultural empathy:</a:t>
            </a:r>
            <a:endParaRPr sz="2200" b="1">
              <a:solidFill>
                <a:schemeClr val="dk1"/>
              </a:solidFill>
            </a:endParaRPr>
          </a:p>
          <a:p>
            <a:pPr marL="0" lvl="0" indent="0" algn="l" rtl="0">
              <a:spcBef>
                <a:spcPts val="1200"/>
              </a:spcBef>
              <a:spcAft>
                <a:spcPts val="1200"/>
              </a:spcAft>
              <a:buClr>
                <a:schemeClr val="dk1"/>
              </a:buClr>
              <a:buSzPts val="1100"/>
              <a:buFont typeface="Arial"/>
              <a:buNone/>
            </a:pPr>
            <a:r>
              <a:rPr lang="en" sz="2200">
                <a:solidFill>
                  <a:schemeClr val="dk1"/>
                </a:solidFill>
              </a:rPr>
              <a:t>Creating communities where difference is not an exception but an expectation.</a:t>
            </a:r>
            <a:endParaRPr sz="2200"/>
          </a:p>
        </p:txBody>
      </p:sp>
      <p:sp>
        <p:nvSpPr>
          <p:cNvPr id="231" name="Google Shape;231;p37"/>
          <p:cNvSpPr txBox="1"/>
          <p:nvPr/>
        </p:nvSpPr>
        <p:spPr>
          <a:xfrm>
            <a:off x="5293150" y="1136725"/>
            <a:ext cx="3576000" cy="184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0"/>
              </a:spcAft>
              <a:buClr>
                <a:schemeClr val="dk1"/>
              </a:buClr>
              <a:buSzPts val="1100"/>
              <a:buFont typeface="Arial"/>
              <a:buNone/>
            </a:pPr>
            <a:r>
              <a:rPr lang="en" sz="2200" b="1">
                <a:solidFill>
                  <a:schemeClr val="dk1"/>
                </a:solidFill>
              </a:rPr>
              <a:t>Relational empathy:</a:t>
            </a:r>
            <a:endParaRPr sz="2200" b="1">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2200">
                <a:solidFill>
                  <a:schemeClr val="dk1"/>
                </a:solidFill>
              </a:rPr>
              <a:t>Building trust through presence, listening, and shared humanity.</a:t>
            </a:r>
            <a:endParaRPr sz="18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1800"/>
              </a:spcBef>
              <a:spcAft>
                <a:spcPts val="400"/>
              </a:spcAft>
              <a:buClr>
                <a:schemeClr val="dk1"/>
              </a:buClr>
              <a:buSzPts val="1100"/>
              <a:buFont typeface="Arial"/>
              <a:buNone/>
            </a:pPr>
            <a:r>
              <a:rPr lang="en" sz="2400" b="1"/>
              <a:t>Why Empathy Matters</a:t>
            </a:r>
            <a:endParaRPr sz="1700" b="1"/>
          </a:p>
        </p:txBody>
      </p:sp>
      <p:sp>
        <p:nvSpPr>
          <p:cNvPr id="237" name="Google Shape;237;p3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457200" lvl="0" indent="-368300" algn="l" rtl="0">
              <a:spcBef>
                <a:spcPts val="1200"/>
              </a:spcBef>
              <a:spcAft>
                <a:spcPts val="0"/>
              </a:spcAft>
              <a:buClr>
                <a:schemeClr val="dk1"/>
              </a:buClr>
              <a:buSzPts val="2200"/>
              <a:buChar char="●"/>
            </a:pPr>
            <a:r>
              <a:rPr lang="en" sz="2200">
                <a:solidFill>
                  <a:schemeClr val="dk1"/>
                </a:solidFill>
              </a:rPr>
              <a:t>Reshapes systems and institutional narratives</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Expands imagination</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Reduces barriers</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Strengthens belonging</a:t>
            </a:r>
            <a:endParaRPr sz="2200">
              <a:solidFill>
                <a:schemeClr val="dk1"/>
              </a:solidFill>
            </a:endParaRPr>
          </a:p>
          <a:p>
            <a:pPr marL="457200" lvl="0" indent="-368300" algn="l" rtl="0">
              <a:spcBef>
                <a:spcPts val="0"/>
              </a:spcBef>
              <a:spcAft>
                <a:spcPts val="0"/>
              </a:spcAft>
              <a:buClr>
                <a:schemeClr val="dk1"/>
              </a:buClr>
              <a:buSzPts val="2200"/>
              <a:buChar char="●"/>
            </a:pPr>
            <a:r>
              <a:rPr lang="en" sz="2200">
                <a:solidFill>
                  <a:schemeClr val="dk1"/>
                </a:solidFill>
              </a:rPr>
              <a:t>Creates inclusive universities by shaping policies, practices &amp; pedagogies</a:t>
            </a:r>
            <a:endParaRPr sz="2200"/>
          </a:p>
        </p:txBody>
      </p:sp>
      <p:pic>
        <p:nvPicPr>
          <p:cNvPr id="238" name="Google Shape;238;p38"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426725" y="544450"/>
            <a:ext cx="4555250" cy="4008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9"/>
          <p:cNvSpPr txBox="1">
            <a:spLocks noGrp="1"/>
          </p:cNvSpPr>
          <p:nvPr>
            <p:ph type="title"/>
          </p:nvPr>
        </p:nvSpPr>
        <p:spPr>
          <a:xfrm>
            <a:off x="311700" y="43447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b="1"/>
              <a:t>UDL Shapes the Path</a:t>
            </a:r>
            <a:endParaRPr sz="2420" b="1"/>
          </a:p>
        </p:txBody>
      </p:sp>
      <p:pic>
        <p:nvPicPr>
          <p:cNvPr id="246" name="Google Shape;246;p39" descr="a black and white drawing of a curving path trailing of fin the distance"/>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56850" y="2028825"/>
            <a:ext cx="1085850" cy="1085850"/>
          </a:xfrm>
          <a:prstGeom prst="rect">
            <a:avLst/>
          </a:prstGeom>
          <a:noFill/>
          <a:ln>
            <a:noFill/>
          </a:ln>
        </p:spPr>
      </p:pic>
      <p:sp>
        <p:nvSpPr>
          <p:cNvPr id="244" name="Google Shape;244;p39"/>
          <p:cNvSpPr txBox="1">
            <a:spLocks noGrp="1"/>
          </p:cNvSpPr>
          <p:nvPr>
            <p:ph type="body" idx="1"/>
          </p:nvPr>
        </p:nvSpPr>
        <p:spPr>
          <a:xfrm>
            <a:off x="2241500" y="1136725"/>
            <a:ext cx="2655000" cy="3416400"/>
          </a:xfrm>
          <a:prstGeom prst="rect">
            <a:avLst/>
          </a:prstGeom>
          <a:solidFill>
            <a:srgbClr val="EFEFEF"/>
          </a:solidFill>
        </p:spPr>
        <p:txBody>
          <a:bodyPr spcFirstLastPara="1" wrap="square" lIns="91425" tIns="91425" rIns="91425" bIns="91425" anchor="t" anchorCtr="0">
            <a:normAutofit/>
          </a:bodyPr>
          <a:lstStyle/>
          <a:p>
            <a:pPr marL="0" lvl="0" indent="0" algn="l" rtl="0">
              <a:spcBef>
                <a:spcPts val="0"/>
              </a:spcBef>
              <a:spcAft>
                <a:spcPts val="0"/>
              </a:spcAft>
              <a:buNone/>
            </a:pPr>
            <a:r>
              <a:rPr lang="en" sz="2400" u="sng">
                <a:solidFill>
                  <a:schemeClr val="dk1"/>
                </a:solidFill>
              </a:rPr>
              <a:t>Shape the Path</a:t>
            </a:r>
            <a:endParaRPr sz="2400" u="sng">
              <a:solidFill>
                <a:schemeClr val="dk1"/>
              </a:solidFill>
            </a:endParaRPr>
          </a:p>
          <a:p>
            <a:pPr marL="457200" lvl="0" indent="-381000" algn="l" rtl="0">
              <a:spcBef>
                <a:spcPts val="1200"/>
              </a:spcBef>
              <a:spcAft>
                <a:spcPts val="0"/>
              </a:spcAft>
              <a:buClr>
                <a:schemeClr val="dk1"/>
              </a:buClr>
              <a:buSzPts val="2400"/>
              <a:buChar char="●"/>
            </a:pPr>
            <a:r>
              <a:rPr lang="en" sz="2400">
                <a:solidFill>
                  <a:schemeClr val="dk1"/>
                </a:solidFill>
              </a:rPr>
              <a:t>Tweak the Environment</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Build Habits</a:t>
            </a:r>
            <a:endParaRPr sz="2400">
              <a:solidFill>
                <a:schemeClr val="dk1"/>
              </a:solidFill>
            </a:endParaRPr>
          </a:p>
          <a:p>
            <a:pPr marL="457200" lvl="0" indent="-381000" algn="l" rtl="0">
              <a:spcBef>
                <a:spcPts val="0"/>
              </a:spcBef>
              <a:spcAft>
                <a:spcPts val="0"/>
              </a:spcAft>
              <a:buClr>
                <a:schemeClr val="dk1"/>
              </a:buClr>
              <a:buSzPts val="2400"/>
              <a:buChar char="●"/>
            </a:pPr>
            <a:r>
              <a:rPr lang="en" sz="2400">
                <a:solidFill>
                  <a:schemeClr val="dk1"/>
                </a:solidFill>
              </a:rPr>
              <a:t>Rally the Herd</a:t>
            </a:r>
            <a:endParaRPr sz="2400">
              <a:solidFill>
                <a:schemeClr val="dk1"/>
              </a:solidFill>
            </a:endParaRPr>
          </a:p>
        </p:txBody>
      </p:sp>
      <p:pic>
        <p:nvPicPr>
          <p:cNvPr id="245" name="Google Shape;245;p39" descr="a silhouette of a rider on an elephant as it walks along a path"/>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099767" y="1136725"/>
            <a:ext cx="3882208" cy="3416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1" name="Google Shape;251;p40"/>
          <p:cNvSpPr txBox="1">
            <a:spLocks noGrp="1"/>
          </p:cNvSpPr>
          <p:nvPr>
            <p:ph type="title"/>
          </p:nvPr>
        </p:nvSpPr>
        <p:spPr>
          <a:xfrm>
            <a:off x="311700" y="445025"/>
            <a:ext cx="278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Tweak the Environment</a:t>
            </a:r>
            <a:endParaRPr b="1"/>
          </a:p>
        </p:txBody>
      </p:sp>
      <p:sp>
        <p:nvSpPr>
          <p:cNvPr id="252" name="Google Shape;252;p40"/>
          <p:cNvSpPr txBox="1"/>
          <p:nvPr/>
        </p:nvSpPr>
        <p:spPr>
          <a:xfrm>
            <a:off x="196350" y="4297200"/>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3"/>
              </a:rPr>
              <a:t>Think UDL Ep 131 LINK</a:t>
            </a:r>
            <a:endParaRPr sz="1800">
              <a:solidFill>
                <a:schemeClr val="dk2"/>
              </a:solidFill>
            </a:endParaRPr>
          </a:p>
        </p:txBody>
      </p:sp>
      <p:pic>
        <p:nvPicPr>
          <p:cNvPr id="253" name="Google Shape;253;p40" descr="a black and white drawing of a curving path trailing of fin the distance"/>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74650" y="2028825"/>
            <a:ext cx="1085850" cy="1085850"/>
          </a:xfrm>
          <a:prstGeom prst="rect">
            <a:avLst/>
          </a:prstGeom>
          <a:noFill/>
          <a:ln>
            <a:noFill/>
          </a:ln>
        </p:spPr>
      </p:pic>
      <p:pic>
        <p:nvPicPr>
          <p:cNvPr id="254" name="Google Shape;254;p40" descr="Podcast promotional graphic for &quot;Think UDL&quot; on a dark gray background, featuring Episode 131: &quot;Easing Academic Stress with Elizabeth Hitches.&quot;&#10;&#10;In the upper-left corner is the square yellow &quot;Think UDL&quot; logo with a lightbulb in place of the &quot;i&quot; in &quot;Think.&quot; In the lower-right corner is a headshot portrait of Elizabeth Hitches, a woman with long brown hair smiling softly against a light background.&#10;&#10;The text on the left features a quote that reads: “Academic stress is known to impact students learning capacity. It impacts academic achievement. It also can impact students physical health. So their physical health can be affected, their sleep can be affected, which has a number of knock on effects.”" title="This will go a long way in supporting our community of diverse and hard working creators. We feel incredibly lucky to be in a community where the role of art and music is seen as essential in shap (6).png"/>
          <p:cNvPicPr preferRelativeResize="0"/>
          <p:nvPr/>
        </p:nvPicPr>
        <p:blipFill>
          <a:blip r:embed="rId5">
            <a:alphaModFix/>
          </a:blip>
          <a:stretch>
            <a:fillRect/>
          </a:stretch>
        </p:blipFill>
        <p:spPr>
          <a:xfrm>
            <a:off x="3240500" y="417938"/>
            <a:ext cx="5743500" cy="4307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41"/>
          <p:cNvSpPr txBox="1">
            <a:spLocks noGrp="1"/>
          </p:cNvSpPr>
          <p:nvPr>
            <p:ph type="title"/>
          </p:nvPr>
        </p:nvSpPr>
        <p:spPr>
          <a:xfrm>
            <a:off x="311700" y="445025"/>
            <a:ext cx="278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Build Habits</a:t>
            </a:r>
            <a:endParaRPr b="1"/>
          </a:p>
        </p:txBody>
      </p:sp>
      <p:sp>
        <p:nvSpPr>
          <p:cNvPr id="260" name="Google Shape;260;p41"/>
          <p:cNvSpPr txBox="1"/>
          <p:nvPr/>
        </p:nvSpPr>
        <p:spPr>
          <a:xfrm>
            <a:off x="311700" y="4297200"/>
            <a:ext cx="2682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3"/>
              </a:rPr>
              <a:t>Think UDL Ep 127 LINK</a:t>
            </a:r>
            <a:endParaRPr sz="1800">
              <a:solidFill>
                <a:schemeClr val="dk2"/>
              </a:solidFill>
            </a:endParaRPr>
          </a:p>
        </p:txBody>
      </p:sp>
      <p:pic>
        <p:nvPicPr>
          <p:cNvPr id="261" name="Google Shape;261;p41" descr="a black and white drawing of a curving path trailing of fin the distance"/>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829800" y="2028825"/>
            <a:ext cx="1085850" cy="1085850"/>
          </a:xfrm>
          <a:prstGeom prst="rect">
            <a:avLst/>
          </a:prstGeom>
          <a:noFill/>
          <a:ln>
            <a:noFill/>
          </a:ln>
        </p:spPr>
      </p:pic>
      <p:pic>
        <p:nvPicPr>
          <p:cNvPr id="262" name="Google Shape;262;p41" descr="Podcast promotional graphic for &quot;Think UDL&quot; on a dark charcoal gray background, featuring Episode 127: &quot;Self-Efficacy Research with Ana Redstone.&quot;&#10;&#10;In the top-left corner is the square yellow &quot;Think UDL&quot; logo with a glowing lightbulb replacing the letter &quot;i&quot; in &quot;Think.&quot; In the bottom-right corner is a headshot portrait of Ana Redstone, a smiling woman with straight brown hair wearing a black jacket over a pink top, positioned against a solid blue background.&#10;&#10;The main text on the left includes a quote that reads: “I thought it was important to look at self-efficacy because self-efficacy really leads to self regulation, which can potentially lead to persistence and completion--so important stuff in higher ed.”" title="This will go a long way in supporting our community of diverse and hard working creators. We feel incredibly lucky to be in a community where the role of art and music is seen as essential in shap (7).png"/>
          <p:cNvPicPr preferRelativeResize="0"/>
          <p:nvPr/>
        </p:nvPicPr>
        <p:blipFill>
          <a:blip r:embed="rId5">
            <a:alphaModFix/>
          </a:blip>
          <a:stretch>
            <a:fillRect/>
          </a:stretch>
        </p:blipFill>
        <p:spPr>
          <a:xfrm>
            <a:off x="3233700" y="417938"/>
            <a:ext cx="5743500" cy="4307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Google Shape;267;p42"/>
          <p:cNvSpPr txBox="1">
            <a:spLocks noGrp="1"/>
          </p:cNvSpPr>
          <p:nvPr>
            <p:ph type="title"/>
          </p:nvPr>
        </p:nvSpPr>
        <p:spPr>
          <a:xfrm>
            <a:off x="311700" y="445025"/>
            <a:ext cx="2784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Rally the Herd</a:t>
            </a:r>
            <a:endParaRPr b="1"/>
          </a:p>
        </p:txBody>
      </p:sp>
      <p:sp>
        <p:nvSpPr>
          <p:cNvPr id="268" name="Google Shape;268;p42"/>
          <p:cNvSpPr txBox="1"/>
          <p:nvPr/>
        </p:nvSpPr>
        <p:spPr>
          <a:xfrm>
            <a:off x="196350" y="4297200"/>
            <a:ext cx="2646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3"/>
              </a:rPr>
              <a:t>Think UDL Ep 97 LINK</a:t>
            </a:r>
            <a:endParaRPr sz="1800">
              <a:solidFill>
                <a:schemeClr val="dk2"/>
              </a:solidFill>
            </a:endParaRPr>
          </a:p>
        </p:txBody>
      </p:sp>
      <p:pic>
        <p:nvPicPr>
          <p:cNvPr id="269" name="Google Shape;269;p42" descr="a black and white drawing of a curving path trailing of fin the distance"/>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51025" y="2028825"/>
            <a:ext cx="1085850" cy="1085850"/>
          </a:xfrm>
          <a:prstGeom prst="rect">
            <a:avLst/>
          </a:prstGeom>
          <a:noFill/>
          <a:ln>
            <a:noFill/>
          </a:ln>
        </p:spPr>
      </p:pic>
      <p:pic>
        <p:nvPicPr>
          <p:cNvPr id="270" name="Google Shape;270;p42" descr="Podcast promotional graphic for &quot;Think UDL&quot; on a dark charcoal gray background, featuring Episode 97: &quot;Community is the Key to Accessibility with Mark Nichols.&quot;&#10;&#10;In the top-left corner is the square yellow &quot;Think UDL&quot; logo with a glowing lightbulb replacing the letter &quot;i&quot; in &quot;Think.&quot; In the bottom-right corner is a headshot portrait of Mark Nichols, a smiling man with short brown hair, wearing a light-colored patterned button-down shirt.&#10;&#10;The text on the left features a quote that reads: &quot;You've got to develop the community whether or not it's specifically in your role as whatever your title is at an institution. It doesn't matter. You can still connect with others--pull that group together. Even if it's very small strategic planning at the 10 foot level, that's great! You don't have to hit the 10,000 foot level right out of the gate. Start at 10 feet and build your way up.&quot;" title="This will go a long way in supporting our community of diverse and hard working creators. We feel incredibly lucky to be in a community where the role of art and music is seen as essential in shap (8).png"/>
          <p:cNvPicPr preferRelativeResize="0"/>
          <p:nvPr/>
        </p:nvPicPr>
        <p:blipFill>
          <a:blip r:embed="rId5">
            <a:alphaModFix/>
          </a:blip>
          <a:stretch>
            <a:fillRect/>
          </a:stretch>
        </p:blipFill>
        <p:spPr>
          <a:xfrm>
            <a:off x="3248100" y="417938"/>
            <a:ext cx="5743500" cy="4307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Think UDL Stories That Change Tertiary Education</a:t>
            </a:r>
            <a:endParaRPr/>
          </a:p>
        </p:txBody>
      </p:sp>
      <p:pic>
        <p:nvPicPr>
          <p:cNvPr id="278" name="Google Shape;278;p43" descr="Screenshot of the first page of the Think UDL Stories that Change Tertiary Education  handout" title="Screenshot 2026-06-18 at 3.31.46 PM.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311696" y="1017725"/>
            <a:ext cx="2638175" cy="3563824"/>
          </a:xfrm>
          <a:prstGeom prst="rect">
            <a:avLst/>
          </a:prstGeom>
          <a:noFill/>
          <a:ln>
            <a:noFill/>
          </a:ln>
        </p:spPr>
      </p:pic>
      <p:pic>
        <p:nvPicPr>
          <p:cNvPr id="279" name="Google Shape;279;p43" descr="Screenshot of the second page of the Think UDL Stories that Change Tertiary Education  handout" title="Screenshot 2026-06-18 at 3.31.57 PM.pn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021900" y="1017725"/>
            <a:ext cx="2531250" cy="3445975"/>
          </a:xfrm>
          <a:prstGeom prst="rect">
            <a:avLst/>
          </a:prstGeom>
          <a:noFill/>
          <a:ln>
            <a:noFill/>
          </a:ln>
        </p:spPr>
      </p:pic>
      <p:pic>
        <p:nvPicPr>
          <p:cNvPr id="277" name="Google Shape;277;p43" descr="QR code: Think UDL Stories that Change Tertiary Education (pdf) - https://bit.ly/4evd5g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880300" y="1174875"/>
            <a:ext cx="2793750" cy="2793750"/>
          </a:xfrm>
          <a:prstGeom prst="rect">
            <a:avLst/>
          </a:prstGeom>
          <a:noFill/>
          <a:ln>
            <a:noFill/>
          </a:ln>
        </p:spPr>
      </p:pic>
      <p:sp>
        <p:nvSpPr>
          <p:cNvPr id="276" name="Google Shape;276;p43"/>
          <p:cNvSpPr txBox="1">
            <a:spLocks noGrp="1"/>
          </p:cNvSpPr>
          <p:nvPr>
            <p:ph type="body" idx="1"/>
          </p:nvPr>
        </p:nvSpPr>
        <p:spPr>
          <a:xfrm>
            <a:off x="6139500" y="3968625"/>
            <a:ext cx="2364600" cy="4272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dirty="0"/>
              <a:t>Link: </a:t>
            </a:r>
            <a:r>
              <a:rPr lang="en" u="sng" dirty="0">
                <a:solidFill>
                  <a:schemeClr val="hlink"/>
                </a:solidFill>
                <a:hlinkClick r:id="rId6"/>
              </a:rPr>
              <a:t>https://bit.ly/4evd5g9</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5" name="Google Shape;285;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“Script the Critical Moves” Swag (Sticker option 1)</a:t>
            </a:r>
            <a:endParaRPr/>
          </a:p>
        </p:txBody>
      </p:sp>
      <p:pic>
        <p:nvPicPr>
          <p:cNvPr id="284" name="Google Shape;284;p44" descr="A grey elephant with a yellow rider walks along a path. The elephant has ADCET written across its side and a banner above the elephant reads &quot;Empathy Moves the Elephant&quot; and a banner below the elephant reads &quot;UDL shapes the path&quot;"/>
          <p:cNvPicPr preferRelativeResize="0"/>
          <p:nvPr/>
        </p:nvPicPr>
        <p:blipFill>
          <a:blip r:embed="rId3">
            <a:alphaModFix/>
          </a:blip>
          <a:stretch>
            <a:fillRect/>
          </a:stretch>
        </p:blipFill>
        <p:spPr>
          <a:xfrm>
            <a:off x="1196962" y="1131950"/>
            <a:ext cx="6750075" cy="3684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1" name="Google Shape;291;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“Script the Critical Moves” Swag (Sticker option 2)</a:t>
            </a:r>
            <a:endParaRPr/>
          </a:p>
        </p:txBody>
      </p:sp>
      <p:pic>
        <p:nvPicPr>
          <p:cNvPr id="290" name="Google Shape;290;p45" descr="A grey elephant with a yellow rider on a dirt path. The elephant has the acronym ADCET written on the side of the elephant. Above the elephant reads &quot;Research directs the rider, empathy moves the elephant, UDL shapes the path&quot;"/>
          <p:cNvPicPr preferRelativeResize="0"/>
          <p:nvPr/>
        </p:nvPicPr>
        <p:blipFill>
          <a:blip r:embed="rId3">
            <a:alphaModFix/>
          </a:blip>
          <a:stretch>
            <a:fillRect/>
          </a:stretch>
        </p:blipFill>
        <p:spPr>
          <a:xfrm>
            <a:off x="1235825" y="1153200"/>
            <a:ext cx="6672350" cy="3633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“Find the Feeling” Swag: Stickers &amp; Buttons</a:t>
            </a:r>
            <a:endParaRPr/>
          </a:p>
        </p:txBody>
      </p:sp>
      <p:pic>
        <p:nvPicPr>
          <p:cNvPr id="296" name="Google Shape;296;p46" descr="a silhouette of a rider on an elephant as it walks along a pat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1700" y="1332238"/>
            <a:ext cx="2817025" cy="2479025"/>
          </a:xfrm>
          <a:prstGeom prst="rect">
            <a:avLst/>
          </a:prstGeom>
          <a:noFill/>
          <a:ln>
            <a:noFill/>
          </a:ln>
        </p:spPr>
      </p:pic>
      <p:pic>
        <p:nvPicPr>
          <p:cNvPr id="298" name="Google Shape;298;p46" descr="Think UDL logo with yellow background, with the &quot;i&quot; in Think replaced by an illuminated lightbulb and the letter U represented in green polka dots, the letter D in purple stripes, and the letter L in blue checks" title="think_udl_logo copy.pn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3250675" y="1332238"/>
            <a:ext cx="2479025" cy="2479025"/>
          </a:xfrm>
          <a:prstGeom prst="rect">
            <a:avLst/>
          </a:prstGeom>
          <a:noFill/>
          <a:ln>
            <a:noFill/>
          </a:ln>
        </p:spPr>
      </p:pic>
      <p:pic>
        <p:nvPicPr>
          <p:cNvPr id="299" name="Google Shape;299;p46" descr="a silhouette of a rider on an elephant as it walks along a path"/>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51650" y="1332300"/>
            <a:ext cx="2666700" cy="2478900"/>
          </a:xfrm>
          <a:prstGeom prst="ellipse">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1800"/>
              </a:spcBef>
              <a:spcAft>
                <a:spcPts val="400"/>
              </a:spcAft>
              <a:buClr>
                <a:schemeClr val="dk1"/>
              </a:buClr>
              <a:buSzPts val="1100"/>
              <a:buFont typeface="Arial"/>
              <a:buNone/>
            </a:pPr>
            <a:r>
              <a:rPr lang="en" sz="2400" b="1"/>
              <a:t>UDL and Empathy in Action</a:t>
            </a:r>
            <a:endParaRPr/>
          </a:p>
        </p:txBody>
      </p:sp>
      <p:sp>
        <p:nvSpPr>
          <p:cNvPr id="305" name="Google Shape;305;p4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dk1"/>
                </a:solidFill>
              </a:rPr>
              <a:t>UDL begins with the recognition of </a:t>
            </a:r>
            <a:r>
              <a:rPr lang="en" sz="2200" b="1" dirty="0">
                <a:solidFill>
                  <a:schemeClr val="dk1"/>
                </a:solidFill>
              </a:rPr>
              <a:t>variability</a:t>
            </a:r>
            <a:r>
              <a:rPr lang="en" sz="2200" dirty="0">
                <a:solidFill>
                  <a:schemeClr val="dk1"/>
                </a:solidFill>
              </a:rPr>
              <a:t>.</a:t>
            </a:r>
            <a:endParaRPr sz="2200" dirty="0">
              <a:solidFill>
                <a:schemeClr val="dk1"/>
              </a:solidFill>
            </a:endParaRPr>
          </a:p>
          <a:p>
            <a:pPr marL="0" lvl="0" indent="0" algn="l" rtl="0">
              <a:spcBef>
                <a:spcPts val="1200"/>
              </a:spcBef>
              <a:spcAft>
                <a:spcPts val="0"/>
              </a:spcAft>
              <a:buNone/>
            </a:pPr>
            <a:r>
              <a:rPr lang="en" sz="2200" dirty="0">
                <a:solidFill>
                  <a:schemeClr val="dk1"/>
                </a:solidFill>
              </a:rPr>
              <a:t>Empathy helps us see difference not as a problem, but as information.</a:t>
            </a:r>
            <a:endParaRPr sz="2200" dirty="0">
              <a:solidFill>
                <a:schemeClr val="dk1"/>
              </a:solidFill>
            </a:endParaRPr>
          </a:p>
          <a:p>
            <a:pPr marL="0" lvl="0" indent="0" algn="l" rtl="0">
              <a:spcBef>
                <a:spcPts val="1200"/>
              </a:spcBef>
              <a:spcAft>
                <a:spcPts val="1200"/>
              </a:spcAft>
              <a:buClr>
                <a:schemeClr val="dk1"/>
              </a:buClr>
              <a:buSzPts val="1100"/>
              <a:buFont typeface="Arial"/>
              <a:buNone/>
            </a:pPr>
            <a:r>
              <a:rPr lang="en" sz="2200" dirty="0">
                <a:solidFill>
                  <a:schemeClr val="dk1"/>
                </a:solidFill>
              </a:rPr>
              <a:t>Compassion moves us to redesign environments so all learners can thrive.</a:t>
            </a:r>
            <a:endParaRPr sz="2200" dirty="0"/>
          </a:p>
        </p:txBody>
      </p:sp>
      <p:sp>
        <p:nvSpPr>
          <p:cNvPr id="306" name="Google Shape;306;p47"/>
          <p:cNvSpPr txBox="1">
            <a:spLocks noGrp="1"/>
          </p:cNvSpPr>
          <p:nvPr>
            <p:ph type="body" idx="2"/>
          </p:nvPr>
        </p:nvSpPr>
        <p:spPr>
          <a:xfrm>
            <a:off x="4832400" y="1152475"/>
            <a:ext cx="3999900" cy="3416400"/>
          </a:xfrm>
          <a:prstGeom prst="rect">
            <a:avLst/>
          </a:prstGeom>
          <a:solidFill>
            <a:srgbClr val="C9DAF8"/>
          </a:solidFill>
        </p:spPr>
        <p:txBody>
          <a:bodyPr spcFirstLastPara="1" wrap="square" lIns="91425" tIns="91425" rIns="91425" bIns="91425" anchor="t" anchorCtr="0">
            <a:noAutofit/>
          </a:bodyPr>
          <a:lstStyle/>
          <a:p>
            <a:pPr marL="0" lvl="0" indent="0" algn="l" rtl="0">
              <a:spcBef>
                <a:spcPts val="1200"/>
              </a:spcBef>
              <a:spcAft>
                <a:spcPts val="0"/>
              </a:spcAft>
              <a:buNone/>
            </a:pPr>
            <a:endParaRPr sz="3000" b="1">
              <a:solidFill>
                <a:schemeClr val="dk1"/>
              </a:solidFill>
            </a:endParaRPr>
          </a:p>
          <a:p>
            <a:pPr marL="0" lvl="0" indent="0" algn="ctr" rtl="0">
              <a:spcBef>
                <a:spcPts val="1200"/>
              </a:spcBef>
              <a:spcAft>
                <a:spcPts val="1200"/>
              </a:spcAft>
              <a:buNone/>
            </a:pPr>
            <a:r>
              <a:rPr lang="en" sz="3000" b="1">
                <a:solidFill>
                  <a:schemeClr val="dk1"/>
                </a:solidFill>
              </a:rPr>
              <a:t>UDL = empathy turned into design</a:t>
            </a:r>
            <a:endParaRPr sz="30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1F6380-A3D2-472C-8DAA-72ED605B216F}">
  <ds:schemaRefs>
    <ds:schemaRef ds:uri="http://purl.org/dc/dcmitype/"/>
    <ds:schemaRef ds:uri="43435717-49c9-4489-9470-c7c98d62699d"/>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42681ae-e6e2-4ee6-90fd-f2c0d11c7b09"/>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A0D1292-8A7A-4F13-AE97-935C8467DB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0FD91D-E63F-4DB9-9D45-7077387AD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TotalTime>
  <Words>755</Words>
  <Application>Microsoft Office PowerPoint</Application>
  <PresentationFormat>On-screen Show (16:9)</PresentationFormat>
  <Paragraphs>116</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Inter</vt:lpstr>
      <vt:lpstr>Arial</vt:lpstr>
      <vt:lpstr>Simple Light</vt:lpstr>
      <vt:lpstr>The Architecture of Empathy</vt:lpstr>
      <vt:lpstr>Story: My first Australian food dilemma</vt:lpstr>
      <vt:lpstr>The Rider &amp; the Elephant</vt:lpstr>
      <vt:lpstr>The Rider</vt:lpstr>
      <vt:lpstr>The Elephant </vt:lpstr>
      <vt:lpstr>Reason &amp; Emotion</vt:lpstr>
      <vt:lpstr>The Metaphor of the Rider &amp; the Elephant</vt:lpstr>
      <vt:lpstr>The Lesson in the Metaphor</vt:lpstr>
      <vt:lpstr>From Understanding to Action</vt:lpstr>
      <vt:lpstr>Framework for Change: The Switch Model</vt:lpstr>
      <vt:lpstr>Coordi nated Change requires all 3</vt:lpstr>
      <vt:lpstr>Research Directs the Rider</vt:lpstr>
      <vt:lpstr>Find the bright spots</vt:lpstr>
      <vt:lpstr>Script the Critical Moves</vt:lpstr>
      <vt:lpstr>Point to the destination </vt:lpstr>
      <vt:lpstr>Empathy Moves the Elephant</vt:lpstr>
      <vt:lpstr>Find the Feeling</vt:lpstr>
      <vt:lpstr>Shrink the Change</vt:lpstr>
      <vt:lpstr>Grow Your People</vt:lpstr>
      <vt:lpstr>What Empathy is and does</vt:lpstr>
      <vt:lpstr>Empathy as Practice</vt:lpstr>
      <vt:lpstr>Empathy as Story, Empathetic stories build:</vt:lpstr>
      <vt:lpstr>Empathy as Shared Meaning-Making</vt:lpstr>
      <vt:lpstr>Empathy as Structural, Cultural, and Relational Change</vt:lpstr>
      <vt:lpstr>Why Empathy Matters</vt:lpstr>
      <vt:lpstr>UDL Shapes the Path</vt:lpstr>
      <vt:lpstr>Tweak the Environment</vt:lpstr>
      <vt:lpstr>Build Habits</vt:lpstr>
      <vt:lpstr>Rally the Herd</vt:lpstr>
      <vt:lpstr>Think UDL Stories That Change Tertiary Education</vt:lpstr>
      <vt:lpstr>“Script the Critical Moves” Swag (Sticker option 1)</vt:lpstr>
      <vt:lpstr>“Script the Critical Moves” Swag (Sticker option 2)</vt:lpstr>
      <vt:lpstr>“Find the Feeling” Swag: Stickers &amp; Buttons</vt:lpstr>
      <vt:lpstr>UDL and Empathy in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Kylie Geard</cp:lastModifiedBy>
  <cp:revision>2</cp:revision>
  <dcterms:modified xsi:type="dcterms:W3CDTF">2026-08-04T09:46:16Z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