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19"/>
  </p:notesMasterIdLst>
  <p:sldIdLst>
    <p:sldId id="256" r:id="rId2"/>
    <p:sldId id="267" r:id="rId3"/>
    <p:sldId id="258" r:id="rId4"/>
    <p:sldId id="269" r:id="rId5"/>
    <p:sldId id="257" r:id="rId6"/>
    <p:sldId id="260" r:id="rId7"/>
    <p:sldId id="270" r:id="rId8"/>
    <p:sldId id="266" r:id="rId9"/>
    <p:sldId id="275" r:id="rId10"/>
    <p:sldId id="272" r:id="rId11"/>
    <p:sldId id="271" r:id="rId12"/>
    <p:sldId id="261" r:id="rId13"/>
    <p:sldId id="262" r:id="rId14"/>
    <p:sldId id="273" r:id="rId15"/>
    <p:sldId id="274" r:id="rId16"/>
    <p:sldId id="263"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5226" autoAdjust="0"/>
  </p:normalViewPr>
  <p:slideViewPr>
    <p:cSldViewPr snapToGrid="0">
      <p:cViewPr varScale="1">
        <p:scale>
          <a:sx n="100" d="100"/>
          <a:sy n="100" d="100"/>
        </p:scale>
        <p:origin x="72" y="114"/>
      </p:cViewPr>
      <p:guideLst/>
    </p:cSldViewPr>
  </p:slideViewPr>
  <p:outlineViewPr>
    <p:cViewPr>
      <p:scale>
        <a:sx n="33" d="100"/>
        <a:sy n="33" d="100"/>
      </p:scale>
      <p:origin x="0" y="-78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ECAB4-977A-499A-AEE7-CC528A4C8A64}" type="datetimeFigureOut">
              <a:rPr lang="en-AU" smtClean="0"/>
              <a:t>13/10/2025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B4119-1B40-45F6-A257-66E6040AEE10}" type="slidenum">
              <a:rPr lang="en-AU" smtClean="0"/>
              <a:t>‹#›</a:t>
            </a:fld>
            <a:endParaRPr lang="en-AU"/>
          </a:p>
        </p:txBody>
      </p:sp>
    </p:spTree>
    <p:extLst>
      <p:ext uri="{BB962C8B-B14F-4D97-AF65-F5344CB8AC3E}">
        <p14:creationId xmlns:p14="http://schemas.microsoft.com/office/powerpoint/2010/main" val="307972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B4119-1B40-45F6-A257-66E6040AEE10}" type="slidenum">
              <a:rPr lang="en-AU" smtClean="0"/>
              <a:t>2</a:t>
            </a:fld>
            <a:endParaRPr lang="en-AU"/>
          </a:p>
        </p:txBody>
      </p:sp>
    </p:spTree>
    <p:extLst>
      <p:ext uri="{BB962C8B-B14F-4D97-AF65-F5344CB8AC3E}">
        <p14:creationId xmlns:p14="http://schemas.microsoft.com/office/powerpoint/2010/main" val="63930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B4119-1B40-45F6-A257-66E6040AEE10}" type="slidenum">
              <a:rPr lang="en-AU" smtClean="0"/>
              <a:t>3</a:t>
            </a:fld>
            <a:endParaRPr lang="en-AU"/>
          </a:p>
        </p:txBody>
      </p:sp>
    </p:spTree>
    <p:extLst>
      <p:ext uri="{BB962C8B-B14F-4D97-AF65-F5344CB8AC3E}">
        <p14:creationId xmlns:p14="http://schemas.microsoft.com/office/powerpoint/2010/main" val="422429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C3EE-FB8C-1362-30E3-680166A7D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4CF28-C5BA-99CF-714C-BDF4B3390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A9405-3D49-8407-202B-0D041696B2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EC54B958-FB90-5EF8-0B87-F4AAFA89198F}"/>
              </a:ext>
            </a:extLst>
          </p:cNvPr>
          <p:cNvSpPr>
            <a:spLocks noGrp="1"/>
          </p:cNvSpPr>
          <p:nvPr>
            <p:ph type="sldNum" sz="quarter" idx="5"/>
          </p:nvPr>
        </p:nvSpPr>
        <p:spPr/>
        <p:txBody>
          <a:bodyPr/>
          <a:lstStyle/>
          <a:p>
            <a:fld id="{2C0B4119-1B40-45F6-A257-66E6040AEE10}" type="slidenum">
              <a:rPr lang="en-AU" smtClean="0"/>
              <a:t>4</a:t>
            </a:fld>
            <a:endParaRPr lang="en-AU"/>
          </a:p>
        </p:txBody>
      </p:sp>
    </p:spTree>
    <p:extLst>
      <p:ext uri="{BB962C8B-B14F-4D97-AF65-F5344CB8AC3E}">
        <p14:creationId xmlns:p14="http://schemas.microsoft.com/office/powerpoint/2010/main" val="212049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B4119-1B40-45F6-A257-66E6040AEE10}" type="slidenum">
              <a:rPr lang="en-AU" smtClean="0"/>
              <a:t>5</a:t>
            </a:fld>
            <a:endParaRPr lang="en-AU"/>
          </a:p>
        </p:txBody>
      </p:sp>
    </p:spTree>
    <p:extLst>
      <p:ext uri="{BB962C8B-B14F-4D97-AF65-F5344CB8AC3E}">
        <p14:creationId xmlns:p14="http://schemas.microsoft.com/office/powerpoint/2010/main" val="346852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B4119-1B40-45F6-A257-66E6040AEE10}" type="slidenum">
              <a:rPr lang="en-AU" smtClean="0"/>
              <a:t>8</a:t>
            </a:fld>
            <a:endParaRPr lang="en-AU"/>
          </a:p>
        </p:txBody>
      </p:sp>
    </p:spTree>
    <p:extLst>
      <p:ext uri="{BB962C8B-B14F-4D97-AF65-F5344CB8AC3E}">
        <p14:creationId xmlns:p14="http://schemas.microsoft.com/office/powerpoint/2010/main" val="154453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B4119-1B40-45F6-A257-66E6040AEE10}" type="slidenum">
              <a:rPr lang="en-AU" smtClean="0"/>
              <a:t>11</a:t>
            </a:fld>
            <a:endParaRPr lang="en-AU"/>
          </a:p>
        </p:txBody>
      </p:sp>
    </p:spTree>
    <p:extLst>
      <p:ext uri="{BB962C8B-B14F-4D97-AF65-F5344CB8AC3E}">
        <p14:creationId xmlns:p14="http://schemas.microsoft.com/office/powerpoint/2010/main" val="64253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0B4119-1B40-45F6-A257-66E6040AEE10}" type="slidenum">
              <a:rPr lang="en-AU" smtClean="0"/>
              <a:t>12</a:t>
            </a:fld>
            <a:endParaRPr lang="en-AU"/>
          </a:p>
        </p:txBody>
      </p:sp>
    </p:spTree>
    <p:extLst>
      <p:ext uri="{BB962C8B-B14F-4D97-AF65-F5344CB8AC3E}">
        <p14:creationId xmlns:p14="http://schemas.microsoft.com/office/powerpoint/2010/main" val="2390802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a:xfrm>
            <a:off x="3962399" y="5870575"/>
            <a:ext cx="4893958" cy="377825"/>
          </a:xfrm>
        </p:spPr>
        <p:txBody>
          <a:bodyPr/>
          <a:lstStyle/>
          <a:p>
            <a:endParaRPr lang="en-AU"/>
          </a:p>
        </p:txBody>
      </p:sp>
      <p:sp>
        <p:nvSpPr>
          <p:cNvPr id="6" name="Slide Number Placeholder 5"/>
          <p:cNvSpPr>
            <a:spLocks noGrp="1"/>
          </p:cNvSpPr>
          <p:nvPr>
            <p:ph type="sldNum" sz="quarter" idx="12"/>
          </p:nvPr>
        </p:nvSpPr>
        <p:spPr>
          <a:xfrm>
            <a:off x="10608958" y="5870575"/>
            <a:ext cx="551167" cy="377825"/>
          </a:xfrm>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22355988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6F07C-D932-43B5-A449-CE510A5235CE}"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220006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260127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224771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33794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134352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219500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155137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166040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180731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F07C-D932-43B5-A449-CE510A5235CE}" type="datetimeFigureOut">
              <a:rPr lang="en-AU" smtClean="0"/>
              <a:t>13/10/2025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428401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C6F07C-D932-43B5-A449-CE510A5235CE}"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195087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C6F07C-D932-43B5-A449-CE510A5235CE}" type="datetimeFigureOut">
              <a:rPr lang="en-AU" smtClean="0"/>
              <a:t>13/10/2025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28538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C6F07C-D932-43B5-A449-CE510A5235CE}" type="datetimeFigureOut">
              <a:rPr lang="en-AU" smtClean="0"/>
              <a:t>13/10/2025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72701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EC6F07C-D932-43B5-A449-CE510A5235CE}" type="datetimeFigureOut">
              <a:rPr lang="en-AU" smtClean="0"/>
              <a:t>13/10/2025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45515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6F07C-D932-43B5-A449-CE510A5235CE}"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3856379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6F07C-D932-43B5-A449-CE510A5235CE}" type="datetimeFigureOut">
              <a:rPr lang="en-AU" smtClean="0"/>
              <a:t>13/10/2025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DAB7D-D02D-453F-AF75-22B10FD468CB}" type="slidenum">
              <a:rPr lang="en-AU" smtClean="0"/>
              <a:t>‹#›</a:t>
            </a:fld>
            <a:endParaRPr lang="en-AU"/>
          </a:p>
        </p:txBody>
      </p:sp>
    </p:spTree>
    <p:extLst>
      <p:ext uri="{BB962C8B-B14F-4D97-AF65-F5344CB8AC3E}">
        <p14:creationId xmlns:p14="http://schemas.microsoft.com/office/powerpoint/2010/main" val="100135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C6F07C-D932-43B5-A449-CE510A5235CE}" type="datetimeFigureOut">
              <a:rPr lang="en-AU" smtClean="0"/>
              <a:t>13/10/2025</a:t>
            </a:fld>
            <a:endParaRPr lang="en-A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7DAB7D-D02D-453F-AF75-22B10FD468CB}" type="slidenum">
              <a:rPr lang="en-AU" smtClean="0"/>
              <a:t>‹#›</a:t>
            </a:fld>
            <a:endParaRPr lang="en-AU"/>
          </a:p>
        </p:txBody>
      </p:sp>
    </p:spTree>
    <p:extLst>
      <p:ext uri="{BB962C8B-B14F-4D97-AF65-F5344CB8AC3E}">
        <p14:creationId xmlns:p14="http://schemas.microsoft.com/office/powerpoint/2010/main" val="2153014953"/>
      </p:ext>
    </p:extLst>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6944-BD40-4123-CC61-E599368FCAC8}"/>
              </a:ext>
            </a:extLst>
          </p:cNvPr>
          <p:cNvSpPr>
            <a:spLocks noGrp="1"/>
          </p:cNvSpPr>
          <p:nvPr>
            <p:ph type="ctrTitle"/>
          </p:nvPr>
        </p:nvSpPr>
        <p:spPr>
          <a:xfrm>
            <a:off x="1557289" y="1749159"/>
            <a:ext cx="9077413" cy="1790389"/>
          </a:xfrm>
        </p:spPr>
        <p:txBody>
          <a:bodyPr>
            <a:normAutofit/>
          </a:bodyPr>
          <a:lstStyle/>
          <a:p>
            <a:pPr algn="ctr"/>
            <a:r>
              <a:rPr lang="en-AU" sz="4400" dirty="0">
                <a:solidFill>
                  <a:schemeClr val="bg1"/>
                </a:solidFill>
              </a:rPr>
              <a:t>Understanding and supporting neurodivergent students</a:t>
            </a:r>
          </a:p>
        </p:txBody>
      </p:sp>
      <p:sp>
        <p:nvSpPr>
          <p:cNvPr id="3" name="Subtitle 2">
            <a:extLst>
              <a:ext uri="{FF2B5EF4-FFF2-40B4-BE49-F238E27FC236}">
                <a16:creationId xmlns:a16="http://schemas.microsoft.com/office/drawing/2014/main" id="{60FA0E4B-E22D-4CA2-FB6E-DFFBC90138FB}"/>
              </a:ext>
            </a:extLst>
          </p:cNvPr>
          <p:cNvSpPr>
            <a:spLocks noGrp="1"/>
          </p:cNvSpPr>
          <p:nvPr>
            <p:ph type="subTitle" idx="1"/>
          </p:nvPr>
        </p:nvSpPr>
        <p:spPr>
          <a:xfrm>
            <a:off x="4584550" y="4029541"/>
            <a:ext cx="3022889" cy="537250"/>
          </a:xfrm>
        </p:spPr>
        <p:txBody>
          <a:bodyPr>
            <a:normAutofit fontScale="85000" lnSpcReduction="10000"/>
          </a:bodyPr>
          <a:lstStyle/>
          <a:p>
            <a:pPr algn="ctr"/>
            <a:r>
              <a:rPr lang="en-AU" sz="2800" dirty="0"/>
              <a:t>Teagan Menhenett</a:t>
            </a:r>
          </a:p>
        </p:txBody>
      </p:sp>
      <p:sp>
        <p:nvSpPr>
          <p:cNvPr id="4" name="Content Placeholder 2">
            <a:extLst>
              <a:ext uri="{FF2B5EF4-FFF2-40B4-BE49-F238E27FC236}">
                <a16:creationId xmlns:a16="http://schemas.microsoft.com/office/drawing/2014/main" id="{8DA4C942-0FC5-FFDE-5EC4-49900A3DFF85}"/>
              </a:ext>
            </a:extLst>
          </p:cNvPr>
          <p:cNvSpPr txBox="1">
            <a:spLocks/>
          </p:cNvSpPr>
          <p:nvPr/>
        </p:nvSpPr>
        <p:spPr>
          <a:xfrm>
            <a:off x="4222600" y="4566791"/>
            <a:ext cx="3308639" cy="566223"/>
          </a:xfrm>
          <a:prstGeom prst="rect">
            <a:avLst/>
          </a:prstGeom>
        </p:spPr>
        <p:txBody>
          <a:bodyPr vert="horz" lIns="91440" tIns="45720" rIns="91440" bIns="45720" rtlCol="0" anchor="t">
            <a:normAutofit/>
          </a:bodyPr>
          <a:lstStyle>
            <a:lvl1pPr marL="0" indent="0" algn="r" defTabSz="457200" rtl="0" eaLnBrk="1" latinLnBrk="0" hangingPunct="1">
              <a:spcBef>
                <a:spcPts val="0"/>
              </a:spcBef>
              <a:spcAft>
                <a:spcPts val="1000"/>
              </a:spcAft>
              <a:buClr>
                <a:schemeClr val="tx1"/>
              </a:buClr>
              <a:buSzPct val="100000"/>
              <a:buFont typeface="Arial"/>
              <a:buNone/>
              <a:defRPr sz="1800" kern="1200" cap="all">
                <a:solidFill>
                  <a:schemeClr val="tx1"/>
                </a:solidFill>
                <a:effectLst/>
                <a:latin typeface="+mn-lt"/>
                <a:ea typeface="+mn-ea"/>
                <a:cs typeface="+mn-cs"/>
              </a:defRPr>
            </a:lvl1pPr>
            <a:lvl2pPr marL="457200" indent="0" algn="ctr" defTabSz="457200" rtl="0" eaLnBrk="1" latinLnBrk="0" hangingPunct="1">
              <a:spcBef>
                <a:spcPts val="0"/>
              </a:spcBef>
              <a:spcAft>
                <a:spcPts val="1000"/>
              </a:spcAft>
              <a:buClr>
                <a:schemeClr val="tx1"/>
              </a:buClr>
              <a:buSzPct val="100000"/>
              <a:buFont typeface="Arial"/>
              <a:buNone/>
              <a:defRPr sz="1600" kern="1200" cap="none">
                <a:solidFill>
                  <a:schemeClr val="tx1">
                    <a:tint val="75000"/>
                  </a:schemeClr>
                </a:solidFill>
                <a:effectLst/>
                <a:latin typeface="+mn-lt"/>
                <a:ea typeface="+mn-ea"/>
                <a:cs typeface="+mn-cs"/>
              </a:defRPr>
            </a:lvl2pPr>
            <a:lvl3pPr marL="914400" indent="0" algn="ctr" defTabSz="457200" rtl="0" eaLnBrk="1" latinLnBrk="0" hangingPunct="1">
              <a:spcBef>
                <a:spcPts val="0"/>
              </a:spcBef>
              <a:spcAft>
                <a:spcPts val="1000"/>
              </a:spcAft>
              <a:buClr>
                <a:schemeClr val="tx1"/>
              </a:buClr>
              <a:buSzPct val="100000"/>
              <a:buFont typeface="Arial"/>
              <a:buNone/>
              <a:defRPr sz="1400" kern="1200" cap="none">
                <a:solidFill>
                  <a:schemeClr val="tx1">
                    <a:tint val="75000"/>
                  </a:schemeClr>
                </a:solidFill>
                <a:effectLst/>
                <a:latin typeface="+mn-lt"/>
                <a:ea typeface="+mn-ea"/>
                <a:cs typeface="+mn-cs"/>
              </a:defRPr>
            </a:lvl3pPr>
            <a:lvl4pPr marL="1371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4pPr>
            <a:lvl5pPr marL="18288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5pPr>
            <a:lvl6pPr marL="22860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6pPr>
            <a:lvl7pPr marL="27432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7pPr>
            <a:lvl8pPr marL="32004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8pPr>
            <a:lvl9pPr marL="3657600" indent="0" algn="ctr" defTabSz="457200" rtl="0" eaLnBrk="1" latinLnBrk="0" hangingPunct="1">
              <a:spcBef>
                <a:spcPts val="0"/>
              </a:spcBef>
              <a:spcAft>
                <a:spcPts val="1000"/>
              </a:spcAft>
              <a:buClr>
                <a:schemeClr val="tx1"/>
              </a:buClr>
              <a:buSzPct val="100000"/>
              <a:buFont typeface="Arial"/>
              <a:buNone/>
              <a:defRPr sz="1200" kern="1200" cap="none">
                <a:solidFill>
                  <a:schemeClr val="tx1">
                    <a:tint val="75000"/>
                  </a:schemeClr>
                </a:solidFill>
                <a:effectLst/>
                <a:latin typeface="+mn-lt"/>
                <a:ea typeface="+mn-ea"/>
                <a:cs typeface="+mn-cs"/>
              </a:defRPr>
            </a:lvl9pPr>
          </a:lstStyle>
          <a:p>
            <a:pPr lvl="1"/>
            <a:r>
              <a:rPr lang="en-AU" dirty="0"/>
              <a:t>teagan.menhenett@gmail.com</a:t>
            </a:r>
          </a:p>
        </p:txBody>
      </p:sp>
    </p:spTree>
    <p:extLst>
      <p:ext uri="{BB962C8B-B14F-4D97-AF65-F5344CB8AC3E}">
        <p14:creationId xmlns:p14="http://schemas.microsoft.com/office/powerpoint/2010/main" val="90111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BE1E-D26A-C75C-F803-88F6884517F6}"/>
              </a:ext>
            </a:extLst>
          </p:cNvPr>
          <p:cNvSpPr>
            <a:spLocks noGrp="1"/>
          </p:cNvSpPr>
          <p:nvPr>
            <p:ph type="title"/>
          </p:nvPr>
        </p:nvSpPr>
        <p:spPr>
          <a:xfrm>
            <a:off x="685801" y="609600"/>
            <a:ext cx="10131425" cy="1323975"/>
          </a:xfrm>
        </p:spPr>
        <p:txBody>
          <a:bodyPr/>
          <a:lstStyle/>
          <a:p>
            <a:r>
              <a:rPr lang="en-AU" dirty="0">
                <a:solidFill>
                  <a:schemeClr val="bg1"/>
                </a:solidFill>
              </a:rPr>
              <a:t>What are strengths of neurodivergent students?</a:t>
            </a:r>
          </a:p>
        </p:txBody>
      </p:sp>
      <p:sp>
        <p:nvSpPr>
          <p:cNvPr id="3" name="Content Placeholder 2">
            <a:extLst>
              <a:ext uri="{FF2B5EF4-FFF2-40B4-BE49-F238E27FC236}">
                <a16:creationId xmlns:a16="http://schemas.microsoft.com/office/drawing/2014/main" id="{570FBBA0-D670-28DD-EAD2-F6D338FE8FE4}"/>
              </a:ext>
            </a:extLst>
          </p:cNvPr>
          <p:cNvSpPr>
            <a:spLocks noGrp="1"/>
          </p:cNvSpPr>
          <p:nvPr>
            <p:ph idx="1"/>
          </p:nvPr>
        </p:nvSpPr>
        <p:spPr>
          <a:xfrm>
            <a:off x="685801" y="2099733"/>
            <a:ext cx="6905625" cy="3548592"/>
          </a:xfrm>
        </p:spPr>
        <p:txBody>
          <a:bodyPr>
            <a:normAutofit/>
          </a:bodyPr>
          <a:lstStyle/>
          <a:p>
            <a:r>
              <a:rPr lang="en-AU" dirty="0"/>
              <a:t>It is important to also remember the strengths neurodivergent students bring to learning, rather than focusing only on the challenges they experience.</a:t>
            </a:r>
          </a:p>
          <a:p>
            <a:pPr>
              <a:spcBef>
                <a:spcPts val="2400"/>
              </a:spcBef>
            </a:pPr>
            <a:r>
              <a:rPr lang="en-AU" dirty="0"/>
              <a:t>Some strengths can include,</a:t>
            </a:r>
          </a:p>
          <a:p>
            <a:pPr lvl="1"/>
            <a:r>
              <a:rPr lang="en-AU" dirty="0"/>
              <a:t>Pattern recognition</a:t>
            </a:r>
          </a:p>
          <a:p>
            <a:pPr lvl="1"/>
            <a:r>
              <a:rPr lang="en-AU" dirty="0"/>
              <a:t>Hyper-focus</a:t>
            </a:r>
          </a:p>
          <a:p>
            <a:pPr lvl="1"/>
            <a:r>
              <a:rPr lang="en-AU" dirty="0"/>
              <a:t>Empathy</a:t>
            </a:r>
          </a:p>
          <a:p>
            <a:pPr lvl="1"/>
            <a:r>
              <a:rPr lang="en-AU" dirty="0"/>
              <a:t>Strong sense of justice</a:t>
            </a:r>
          </a:p>
          <a:p>
            <a:pPr lvl="1"/>
            <a:r>
              <a:rPr lang="en-AU" dirty="0" err="1"/>
              <a:t>Monotropism</a:t>
            </a:r>
            <a:endParaRPr lang="en-AU" dirty="0"/>
          </a:p>
        </p:txBody>
      </p:sp>
      <p:pic>
        <p:nvPicPr>
          <p:cNvPr id="5" name="Picture 4" descr="A close up of roof tiles all of different shades, in no discernable pattern.">
            <a:extLst>
              <a:ext uri="{FF2B5EF4-FFF2-40B4-BE49-F238E27FC236}">
                <a16:creationId xmlns:a16="http://schemas.microsoft.com/office/drawing/2014/main" id="{EEFDC8FA-B96A-752B-B9BB-93666B72F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424" y="2561960"/>
            <a:ext cx="3498850" cy="2624138"/>
          </a:xfrm>
          <a:prstGeom prst="rect">
            <a:avLst/>
          </a:prstGeom>
        </p:spPr>
      </p:pic>
    </p:spTree>
    <p:extLst>
      <p:ext uri="{BB962C8B-B14F-4D97-AF65-F5344CB8AC3E}">
        <p14:creationId xmlns:p14="http://schemas.microsoft.com/office/powerpoint/2010/main" val="355560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F73C8D-6551-876A-7F56-2FB0D48A6307}"/>
              </a:ext>
            </a:extLst>
          </p:cNvPr>
          <p:cNvSpPr>
            <a:spLocks noGrp="1"/>
          </p:cNvSpPr>
          <p:nvPr>
            <p:ph type="title"/>
          </p:nvPr>
        </p:nvSpPr>
        <p:spPr>
          <a:xfrm>
            <a:off x="1089807" y="1160145"/>
            <a:ext cx="5724143" cy="1754124"/>
          </a:xfrm>
        </p:spPr>
        <p:txBody>
          <a:bodyPr>
            <a:normAutofit/>
          </a:bodyPr>
          <a:lstStyle/>
          <a:p>
            <a:r>
              <a:rPr lang="en-AU" dirty="0">
                <a:solidFill>
                  <a:schemeClr val="bg1"/>
                </a:solidFill>
              </a:rPr>
              <a:t>Communication and teamwork skills to support neurodiversity</a:t>
            </a:r>
          </a:p>
        </p:txBody>
      </p:sp>
      <p:sp>
        <p:nvSpPr>
          <p:cNvPr id="7" name="Content Placeholder 2">
            <a:extLst>
              <a:ext uri="{FF2B5EF4-FFF2-40B4-BE49-F238E27FC236}">
                <a16:creationId xmlns:a16="http://schemas.microsoft.com/office/drawing/2014/main" id="{23437946-2618-B206-98C7-2659FAC1A207}"/>
              </a:ext>
            </a:extLst>
          </p:cNvPr>
          <p:cNvSpPr>
            <a:spLocks noGrp="1"/>
          </p:cNvSpPr>
          <p:nvPr>
            <p:ph idx="1"/>
          </p:nvPr>
        </p:nvSpPr>
        <p:spPr>
          <a:xfrm>
            <a:off x="1089807" y="3114675"/>
            <a:ext cx="5724143" cy="2688717"/>
          </a:xfrm>
        </p:spPr>
        <p:txBody>
          <a:bodyPr>
            <a:normAutofit/>
          </a:bodyPr>
          <a:lstStyle/>
          <a:p>
            <a:pPr>
              <a:spcAft>
                <a:spcPts val="2400"/>
              </a:spcAft>
            </a:pPr>
            <a:r>
              <a:rPr lang="en-AU" dirty="0"/>
              <a:t>An online, freely available Open Education Resource (OER) created to support all students</a:t>
            </a:r>
          </a:p>
          <a:p>
            <a:pPr>
              <a:spcAft>
                <a:spcPts val="2400"/>
              </a:spcAft>
            </a:pPr>
            <a:r>
              <a:rPr lang="en-AU" dirty="0"/>
              <a:t>The link will be shared in the chat now if you would like to have it open to look through</a:t>
            </a:r>
          </a:p>
          <a:p>
            <a:r>
              <a:rPr lang="en-AU" dirty="0"/>
              <a:t>Worked with ADCET to ensure it is accessible and inclusive</a:t>
            </a:r>
          </a:p>
        </p:txBody>
      </p:sp>
      <p:pic>
        <p:nvPicPr>
          <p:cNvPr id="6" name="Picture 5" descr="Front cover of the OER with the title, authors names, Deakin logo and OER logo. The background image is a close-up of the tips of several coloured pencils sitting on lined paper.">
            <a:extLst>
              <a:ext uri="{FF2B5EF4-FFF2-40B4-BE49-F238E27FC236}">
                <a16:creationId xmlns:a16="http://schemas.microsoft.com/office/drawing/2014/main" id="{14096396-F124-7714-62FA-4C3620D9D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54" y="1203960"/>
            <a:ext cx="3251358" cy="4599432"/>
          </a:xfrm>
          <a:prstGeom prst="rect">
            <a:avLst/>
          </a:prstGeom>
        </p:spPr>
      </p:pic>
    </p:spTree>
    <p:extLst>
      <p:ext uri="{BB962C8B-B14F-4D97-AF65-F5344CB8AC3E}">
        <p14:creationId xmlns:p14="http://schemas.microsoft.com/office/powerpoint/2010/main" val="289312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8B0E-960F-8D6A-007B-7AB704893CAC}"/>
              </a:ext>
            </a:extLst>
          </p:cNvPr>
          <p:cNvSpPr>
            <a:spLocks noGrp="1"/>
          </p:cNvSpPr>
          <p:nvPr>
            <p:ph type="title"/>
          </p:nvPr>
        </p:nvSpPr>
        <p:spPr/>
        <p:txBody>
          <a:bodyPr/>
          <a:lstStyle/>
          <a:p>
            <a:r>
              <a:rPr lang="en-AU" dirty="0">
                <a:solidFill>
                  <a:schemeClr val="bg1"/>
                </a:solidFill>
              </a:rPr>
              <a:t>What does this resource include?</a:t>
            </a:r>
          </a:p>
        </p:txBody>
      </p:sp>
      <p:sp>
        <p:nvSpPr>
          <p:cNvPr id="3" name="Content Placeholder 2">
            <a:extLst>
              <a:ext uri="{FF2B5EF4-FFF2-40B4-BE49-F238E27FC236}">
                <a16:creationId xmlns:a16="http://schemas.microsoft.com/office/drawing/2014/main" id="{92A63F57-CD5C-9B68-D85C-887408498F07}"/>
              </a:ext>
            </a:extLst>
          </p:cNvPr>
          <p:cNvSpPr>
            <a:spLocks noGrp="1"/>
          </p:cNvSpPr>
          <p:nvPr>
            <p:ph idx="1"/>
          </p:nvPr>
        </p:nvSpPr>
        <p:spPr>
          <a:xfrm>
            <a:off x="685800" y="1961092"/>
            <a:ext cx="10648949" cy="4287308"/>
          </a:xfrm>
        </p:spPr>
        <p:txBody>
          <a:bodyPr>
            <a:normAutofit/>
          </a:bodyPr>
          <a:lstStyle/>
          <a:p>
            <a:r>
              <a:rPr lang="en-AU" dirty="0"/>
              <a:t>A focus on teamwork and communication, enabling students to build key professional skills for their future careers.</a:t>
            </a:r>
          </a:p>
          <a:p>
            <a:pPr>
              <a:spcBef>
                <a:spcPts val="2400"/>
              </a:spcBef>
            </a:pPr>
            <a:r>
              <a:rPr lang="en-AU" dirty="0"/>
              <a:t>Offers interactive activities, downloadable resources, structured group-based activities and reflections, and email templates for students.</a:t>
            </a:r>
          </a:p>
          <a:p>
            <a:pPr>
              <a:spcBef>
                <a:spcPts val="2400"/>
              </a:spcBef>
            </a:pPr>
            <a:r>
              <a:rPr lang="en-AU" dirty="0"/>
              <a:t>Can easily be integrated into teaching or shared with students as a useful resource to support their learning.</a:t>
            </a:r>
          </a:p>
          <a:p>
            <a:pPr>
              <a:spcBef>
                <a:spcPts val="2400"/>
              </a:spcBef>
            </a:pPr>
            <a:r>
              <a:rPr lang="en-AU" dirty="0"/>
              <a:t>Contains three key sections:</a:t>
            </a:r>
          </a:p>
          <a:p>
            <a:pPr lvl="1"/>
            <a:r>
              <a:rPr lang="en-AU" dirty="0"/>
              <a:t>Getting Started</a:t>
            </a:r>
          </a:p>
          <a:p>
            <a:pPr lvl="1"/>
            <a:r>
              <a:rPr lang="en-AU" dirty="0"/>
              <a:t>Teamwork</a:t>
            </a:r>
          </a:p>
          <a:p>
            <a:pPr lvl="1"/>
            <a:r>
              <a:rPr lang="en-AU" dirty="0"/>
              <a:t>Communication</a:t>
            </a:r>
          </a:p>
        </p:txBody>
      </p:sp>
    </p:spTree>
    <p:extLst>
      <p:ext uri="{BB962C8B-B14F-4D97-AF65-F5344CB8AC3E}">
        <p14:creationId xmlns:p14="http://schemas.microsoft.com/office/powerpoint/2010/main" val="235607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6197-52BC-DAEC-F85B-7E07A59B9F2E}"/>
              </a:ext>
            </a:extLst>
          </p:cNvPr>
          <p:cNvSpPr>
            <a:spLocks noGrp="1"/>
          </p:cNvSpPr>
          <p:nvPr>
            <p:ph type="title"/>
          </p:nvPr>
        </p:nvSpPr>
        <p:spPr>
          <a:xfrm>
            <a:off x="685801" y="609600"/>
            <a:ext cx="6210299" cy="1456267"/>
          </a:xfrm>
        </p:spPr>
        <p:txBody>
          <a:bodyPr/>
          <a:lstStyle/>
          <a:p>
            <a:r>
              <a:rPr lang="en-AU" dirty="0">
                <a:solidFill>
                  <a:schemeClr val="bg1"/>
                </a:solidFill>
              </a:rPr>
              <a:t>I. Getting started</a:t>
            </a:r>
          </a:p>
        </p:txBody>
      </p:sp>
      <p:sp>
        <p:nvSpPr>
          <p:cNvPr id="3" name="Content Placeholder 2">
            <a:extLst>
              <a:ext uri="{FF2B5EF4-FFF2-40B4-BE49-F238E27FC236}">
                <a16:creationId xmlns:a16="http://schemas.microsoft.com/office/drawing/2014/main" id="{C2B59A0A-BFBF-4EF9-6A61-9DC81A0DA78E}"/>
              </a:ext>
            </a:extLst>
          </p:cNvPr>
          <p:cNvSpPr>
            <a:spLocks noGrp="1"/>
          </p:cNvSpPr>
          <p:nvPr>
            <p:ph idx="1"/>
          </p:nvPr>
        </p:nvSpPr>
        <p:spPr>
          <a:xfrm>
            <a:off x="685801" y="2395008"/>
            <a:ext cx="5629274" cy="2067983"/>
          </a:xfrm>
        </p:spPr>
        <p:txBody>
          <a:bodyPr>
            <a:normAutofit/>
          </a:bodyPr>
          <a:lstStyle/>
          <a:p>
            <a:r>
              <a:rPr lang="en-AU" dirty="0"/>
              <a:t>Introduction to Disability</a:t>
            </a:r>
          </a:p>
          <a:p>
            <a:r>
              <a:rPr lang="en-AU" dirty="0"/>
              <a:t>Introduction to Neurodiversity</a:t>
            </a:r>
          </a:p>
          <a:p>
            <a:r>
              <a:rPr lang="en-AU" dirty="0"/>
              <a:t>Language to Use When Talking About Disability</a:t>
            </a:r>
          </a:p>
          <a:p>
            <a:r>
              <a:rPr lang="en-AU" dirty="0"/>
              <a:t>How Do You Learn Best?</a:t>
            </a:r>
          </a:p>
        </p:txBody>
      </p:sp>
      <p:sp>
        <p:nvSpPr>
          <p:cNvPr id="10" name="TextBox 9">
            <a:extLst>
              <a:ext uri="{FF2B5EF4-FFF2-40B4-BE49-F238E27FC236}">
                <a16:creationId xmlns:a16="http://schemas.microsoft.com/office/drawing/2014/main" id="{4DE22453-04EF-3758-CB02-586B4DC6F4ED}"/>
              </a:ext>
            </a:extLst>
          </p:cNvPr>
          <p:cNvSpPr txBox="1"/>
          <p:nvPr/>
        </p:nvSpPr>
        <p:spPr>
          <a:xfrm>
            <a:off x="7029449" y="5834945"/>
            <a:ext cx="4197351" cy="307777"/>
          </a:xfrm>
          <a:prstGeom prst="rect">
            <a:avLst/>
          </a:prstGeom>
          <a:noFill/>
        </p:spPr>
        <p:txBody>
          <a:bodyPr wrap="square" rtlCol="0">
            <a:spAutoFit/>
          </a:bodyPr>
          <a:lstStyle/>
          <a:p>
            <a:pPr algn="ctr"/>
            <a:r>
              <a:rPr lang="en-AU" sz="1400" dirty="0"/>
              <a:t>Screenshot from the chapter ‘How to You Learn Best?’</a:t>
            </a:r>
          </a:p>
        </p:txBody>
      </p:sp>
      <p:pic>
        <p:nvPicPr>
          <p:cNvPr id="9" name="Picture 8" descr="Screenshot of the 'Welcome to me' activity.&#10;&#10;This resource is for you to reflect on how you work, what your strengths are, what you may find challenging, and how other team members can help you.&#10;Only share what you feel comfortable with but be as open as you can. The more information you can share with your team, the better you will all be able to work together.&#10;Remember to download and save your answers at the end so you can share with your team.&#10;&#10;There is then an image of a sapling emerging from the ground.">
            <a:extLst>
              <a:ext uri="{FF2B5EF4-FFF2-40B4-BE49-F238E27FC236}">
                <a16:creationId xmlns:a16="http://schemas.microsoft.com/office/drawing/2014/main" id="{6FD27EB2-71B1-0035-D881-9B66B1E20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49" y="810528"/>
            <a:ext cx="4197351" cy="4951406"/>
          </a:xfrm>
          <a:prstGeom prst="rect">
            <a:avLst/>
          </a:prstGeom>
        </p:spPr>
      </p:pic>
    </p:spTree>
    <p:extLst>
      <p:ext uri="{BB962C8B-B14F-4D97-AF65-F5344CB8AC3E}">
        <p14:creationId xmlns:p14="http://schemas.microsoft.com/office/powerpoint/2010/main" val="16490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6CE7-637C-3BFA-5B50-4BD468F23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BB076-16EA-87D8-087B-E6B4D457569D}"/>
              </a:ext>
            </a:extLst>
          </p:cNvPr>
          <p:cNvSpPr>
            <a:spLocks noGrp="1"/>
          </p:cNvSpPr>
          <p:nvPr>
            <p:ph type="title"/>
          </p:nvPr>
        </p:nvSpPr>
        <p:spPr/>
        <p:txBody>
          <a:bodyPr/>
          <a:lstStyle/>
          <a:p>
            <a:r>
              <a:rPr lang="en-AU" dirty="0">
                <a:solidFill>
                  <a:schemeClr val="bg1"/>
                </a:solidFill>
              </a:rPr>
              <a:t>II. Teamwork</a:t>
            </a:r>
          </a:p>
        </p:txBody>
      </p:sp>
      <p:sp>
        <p:nvSpPr>
          <p:cNvPr id="5" name="Content Placeholder 4">
            <a:extLst>
              <a:ext uri="{FF2B5EF4-FFF2-40B4-BE49-F238E27FC236}">
                <a16:creationId xmlns:a16="http://schemas.microsoft.com/office/drawing/2014/main" id="{F58AEF22-06F3-A64F-F33C-78D401B38954}"/>
              </a:ext>
            </a:extLst>
          </p:cNvPr>
          <p:cNvSpPr>
            <a:spLocks noGrp="1"/>
          </p:cNvSpPr>
          <p:nvPr>
            <p:ph idx="1"/>
          </p:nvPr>
        </p:nvSpPr>
        <p:spPr>
          <a:xfrm>
            <a:off x="769554" y="2065867"/>
            <a:ext cx="6972298" cy="3649133"/>
          </a:xfrm>
        </p:spPr>
        <p:txBody>
          <a:bodyPr/>
          <a:lstStyle/>
          <a:p>
            <a:r>
              <a:rPr lang="en-AU" dirty="0"/>
              <a:t>Introduction to Teamwork</a:t>
            </a:r>
          </a:p>
          <a:p>
            <a:r>
              <a:rPr lang="en-AU" dirty="0"/>
              <a:t>Your 4-year Degree (may not be applicable to all degrees)</a:t>
            </a:r>
          </a:p>
          <a:p>
            <a:r>
              <a:rPr lang="en-AU" dirty="0"/>
              <a:t>Your First Meeting as a Team</a:t>
            </a:r>
          </a:p>
          <a:p>
            <a:r>
              <a:rPr lang="en-AU" dirty="0"/>
              <a:t>Team Stages</a:t>
            </a:r>
          </a:p>
          <a:p>
            <a:r>
              <a:rPr lang="en-AU" dirty="0"/>
              <a:t>Challenges of Teamwork</a:t>
            </a:r>
          </a:p>
          <a:p>
            <a:r>
              <a:rPr lang="en-AU" dirty="0"/>
              <a:t>Activities to Strengthen Teamwork Skills</a:t>
            </a:r>
          </a:p>
          <a:p>
            <a:r>
              <a:rPr lang="en-AU" dirty="0"/>
              <a:t>As the Project is Finishing</a:t>
            </a:r>
          </a:p>
        </p:txBody>
      </p:sp>
      <p:sp>
        <p:nvSpPr>
          <p:cNvPr id="9" name="TextBox 8">
            <a:extLst>
              <a:ext uri="{FF2B5EF4-FFF2-40B4-BE49-F238E27FC236}">
                <a16:creationId xmlns:a16="http://schemas.microsoft.com/office/drawing/2014/main" id="{A0ECDDD6-1634-E349-DC3E-C41E4FB23E77}"/>
              </a:ext>
            </a:extLst>
          </p:cNvPr>
          <p:cNvSpPr txBox="1"/>
          <p:nvPr/>
        </p:nvSpPr>
        <p:spPr>
          <a:xfrm>
            <a:off x="7397365" y="5890424"/>
            <a:ext cx="3764347" cy="523220"/>
          </a:xfrm>
          <a:prstGeom prst="rect">
            <a:avLst/>
          </a:prstGeom>
          <a:noFill/>
        </p:spPr>
        <p:txBody>
          <a:bodyPr wrap="square" rtlCol="0">
            <a:spAutoFit/>
          </a:bodyPr>
          <a:lstStyle/>
          <a:p>
            <a:pPr algn="ctr"/>
            <a:r>
              <a:rPr lang="en-AU" sz="1400" dirty="0"/>
              <a:t>Screenshot from the ‘Challenges of Teamwork’ chapter</a:t>
            </a:r>
          </a:p>
        </p:txBody>
      </p:sp>
      <p:pic>
        <p:nvPicPr>
          <p:cNvPr id="8" name="Picture 7" descr="A screenshot of an activity in the OER. Text as follows - Click on the image hotspots to learn some possible solutions to the challenges you may face. The words in the background correspond to each challenge that is discussed.&#10;&#10;Here is a PDF copy of the below challenges and solutions if you would like to save them for future reference: Challenges and Possible Solutions. There are 12 challenges to learn about.&#10;&#10;The image is then a word cloud of the 12 challenges with a hotspot on each challenge.&#10;- Scheduling problems&#10;- Navigating social interactions&#10;- Different expectations&#10;- Group members not replying to communications&#10;- One or two people dominating conversations&#10;- Regret as the project ends&#10;- Some people not having the opportunity to speak up&#10;- Group members not completing their tasks&#10;- 'Groupthink'&#10;- Not much focus on the task&#10;- Conflicting ideas over the project&#10;- Uneven Contributions&#10;&#10;Copyright note: Created by Teagan Menhenett, © Deakin University 2024, licensed under CC-BY-NC.">
            <a:extLst>
              <a:ext uri="{FF2B5EF4-FFF2-40B4-BE49-F238E27FC236}">
                <a16:creationId xmlns:a16="http://schemas.microsoft.com/office/drawing/2014/main" id="{FD14167D-85CD-97CE-BBE6-CAA62DE48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366" y="444356"/>
            <a:ext cx="3764347" cy="5391150"/>
          </a:xfrm>
          <a:prstGeom prst="rect">
            <a:avLst/>
          </a:prstGeom>
        </p:spPr>
      </p:pic>
    </p:spTree>
    <p:extLst>
      <p:ext uri="{BB962C8B-B14F-4D97-AF65-F5344CB8AC3E}">
        <p14:creationId xmlns:p14="http://schemas.microsoft.com/office/powerpoint/2010/main" val="1082525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2D7F5-5730-298A-38A1-C15E8D3A8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F3999-92B7-30F2-80A0-F14BAA5E5D62}"/>
              </a:ext>
            </a:extLst>
          </p:cNvPr>
          <p:cNvSpPr>
            <a:spLocks noGrp="1"/>
          </p:cNvSpPr>
          <p:nvPr>
            <p:ph type="title"/>
          </p:nvPr>
        </p:nvSpPr>
        <p:spPr/>
        <p:txBody>
          <a:bodyPr/>
          <a:lstStyle/>
          <a:p>
            <a:r>
              <a:rPr lang="en-AU" dirty="0">
                <a:solidFill>
                  <a:schemeClr val="bg1"/>
                </a:solidFill>
              </a:rPr>
              <a:t>III. Communication</a:t>
            </a:r>
          </a:p>
        </p:txBody>
      </p:sp>
      <p:sp>
        <p:nvSpPr>
          <p:cNvPr id="3" name="Content Placeholder 2">
            <a:extLst>
              <a:ext uri="{FF2B5EF4-FFF2-40B4-BE49-F238E27FC236}">
                <a16:creationId xmlns:a16="http://schemas.microsoft.com/office/drawing/2014/main" id="{B323FBE5-2A81-E7C9-EBD8-6D26ECBC82A4}"/>
              </a:ext>
            </a:extLst>
          </p:cNvPr>
          <p:cNvSpPr>
            <a:spLocks noGrp="1"/>
          </p:cNvSpPr>
          <p:nvPr>
            <p:ph idx="1"/>
          </p:nvPr>
        </p:nvSpPr>
        <p:spPr>
          <a:xfrm>
            <a:off x="800101" y="2328333"/>
            <a:ext cx="4557199" cy="2201333"/>
          </a:xfrm>
        </p:spPr>
        <p:txBody>
          <a:bodyPr>
            <a:normAutofit/>
          </a:bodyPr>
          <a:lstStyle/>
          <a:p>
            <a:r>
              <a:rPr lang="en-AU" dirty="0"/>
              <a:t>Communication Styles</a:t>
            </a:r>
          </a:p>
          <a:p>
            <a:r>
              <a:rPr lang="en-AU" dirty="0"/>
              <a:t>Making Meetings Accessible</a:t>
            </a:r>
          </a:p>
          <a:p>
            <a:r>
              <a:rPr lang="en-AU" dirty="0"/>
              <a:t>Self-Advocacy</a:t>
            </a:r>
          </a:p>
        </p:txBody>
      </p:sp>
      <p:sp>
        <p:nvSpPr>
          <p:cNvPr id="6" name="TextBox 5">
            <a:extLst>
              <a:ext uri="{FF2B5EF4-FFF2-40B4-BE49-F238E27FC236}">
                <a16:creationId xmlns:a16="http://schemas.microsoft.com/office/drawing/2014/main" id="{1CA2A2AF-5F8D-A388-23F8-66741A94AFB2}"/>
              </a:ext>
            </a:extLst>
          </p:cNvPr>
          <p:cNvSpPr txBox="1"/>
          <p:nvPr/>
        </p:nvSpPr>
        <p:spPr>
          <a:xfrm>
            <a:off x="7532684" y="5676900"/>
            <a:ext cx="3505202" cy="307777"/>
          </a:xfrm>
          <a:prstGeom prst="rect">
            <a:avLst/>
          </a:prstGeom>
          <a:noFill/>
        </p:spPr>
        <p:txBody>
          <a:bodyPr wrap="square" rtlCol="0">
            <a:spAutoFit/>
          </a:bodyPr>
          <a:lstStyle/>
          <a:p>
            <a:pPr algn="ctr"/>
            <a:r>
              <a:rPr lang="en-AU" sz="1400" dirty="0"/>
              <a:t>Screenshot from the chapter ‘Self-Advocacy?’</a:t>
            </a:r>
          </a:p>
        </p:txBody>
      </p:sp>
      <p:pic>
        <p:nvPicPr>
          <p:cNvPr id="5" name="Picture 4" descr="Interactive Activity: 5 Quick Ways to Self-Advocate&#10;Use the interactive activity to learn 5 quick ways to self-advocate and help you high-five yourself! You can read more about each tip below.&#10;&#10;The image then shows a hand, palm facing out with a question mark icon on the tip of each finger.&#10;&#10;Copyright note: Created by Teagan Menhenett, © Deakin University 2024, licensed under CC-BY-NC.&#10;Copyright note: The image in the above activity is used under the Pixabay Content License.">
            <a:extLst>
              <a:ext uri="{FF2B5EF4-FFF2-40B4-BE49-F238E27FC236}">
                <a16:creationId xmlns:a16="http://schemas.microsoft.com/office/drawing/2014/main" id="{BFDD3BDC-49BA-4E18-7921-20CF3B08E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951" y="685800"/>
            <a:ext cx="3948669" cy="4914900"/>
          </a:xfrm>
          <a:prstGeom prst="rect">
            <a:avLst/>
          </a:prstGeom>
        </p:spPr>
      </p:pic>
    </p:spTree>
    <p:extLst>
      <p:ext uri="{BB962C8B-B14F-4D97-AF65-F5344CB8AC3E}">
        <p14:creationId xmlns:p14="http://schemas.microsoft.com/office/powerpoint/2010/main" val="37233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6E32-25E8-3572-1061-75E6A836CEFA}"/>
              </a:ext>
            </a:extLst>
          </p:cNvPr>
          <p:cNvSpPr>
            <a:spLocks noGrp="1"/>
          </p:cNvSpPr>
          <p:nvPr>
            <p:ph type="title"/>
          </p:nvPr>
        </p:nvSpPr>
        <p:spPr/>
        <p:txBody>
          <a:bodyPr/>
          <a:lstStyle/>
          <a:p>
            <a:r>
              <a:rPr lang="en-AU" dirty="0">
                <a:solidFill>
                  <a:schemeClr val="bg1"/>
                </a:solidFill>
              </a:rPr>
              <a:t>What can you do from here?</a:t>
            </a:r>
          </a:p>
        </p:txBody>
      </p:sp>
      <p:sp>
        <p:nvSpPr>
          <p:cNvPr id="3" name="Content Placeholder 2">
            <a:extLst>
              <a:ext uri="{FF2B5EF4-FFF2-40B4-BE49-F238E27FC236}">
                <a16:creationId xmlns:a16="http://schemas.microsoft.com/office/drawing/2014/main" id="{847FAB50-9F0E-737E-FB29-C0079B480B97}"/>
              </a:ext>
            </a:extLst>
          </p:cNvPr>
          <p:cNvSpPr>
            <a:spLocks noGrp="1"/>
          </p:cNvSpPr>
          <p:nvPr>
            <p:ph idx="1"/>
          </p:nvPr>
        </p:nvSpPr>
        <p:spPr>
          <a:xfrm>
            <a:off x="685801" y="2065867"/>
            <a:ext cx="7343774" cy="3077633"/>
          </a:xfrm>
        </p:spPr>
        <p:txBody>
          <a:bodyPr>
            <a:normAutofit/>
          </a:bodyPr>
          <a:lstStyle/>
          <a:p>
            <a:r>
              <a:rPr lang="en-AU" dirty="0"/>
              <a:t>Further your knowledge – the OER is a great place to start (and contains links to other useful resources).</a:t>
            </a:r>
          </a:p>
          <a:p>
            <a:pPr>
              <a:spcBef>
                <a:spcPts val="2400"/>
              </a:spcBef>
            </a:pPr>
            <a:r>
              <a:rPr lang="en-AU" dirty="0"/>
              <a:t>Consider adjusting how you run your course or subject to better accommodate neurodivergent students – Universal Design for Learning.</a:t>
            </a:r>
          </a:p>
          <a:p>
            <a:pPr>
              <a:spcBef>
                <a:spcPts val="2400"/>
              </a:spcBef>
            </a:pPr>
            <a:r>
              <a:rPr lang="en-AU" dirty="0"/>
              <a:t>Seek input from students with lived experience in neurodivergence to help inform how you create resources.</a:t>
            </a:r>
          </a:p>
        </p:txBody>
      </p:sp>
      <p:pic>
        <p:nvPicPr>
          <p:cNvPr id="2050" name="Picture 2" descr="Shadowed arm holding a light bulb with string lights trailing down the arm. The light bulb is lit up. The background is a night sky with shakes of blue and purple and lots of stars.">
            <a:extLst>
              <a:ext uri="{FF2B5EF4-FFF2-40B4-BE49-F238E27FC236}">
                <a16:creationId xmlns:a16="http://schemas.microsoft.com/office/drawing/2014/main" id="{DA1E041A-5BF0-DFAD-CE6F-5DF6C27C7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174" y="1337733"/>
            <a:ext cx="2867025" cy="430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9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9F214-1270-4119-0B3D-AC414EF1D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ED12A-2C09-9FBE-E0C9-06D01B8A8C18}"/>
              </a:ext>
            </a:extLst>
          </p:cNvPr>
          <p:cNvSpPr>
            <a:spLocks noGrp="1"/>
          </p:cNvSpPr>
          <p:nvPr>
            <p:ph type="title"/>
          </p:nvPr>
        </p:nvSpPr>
        <p:spPr>
          <a:xfrm>
            <a:off x="4468297" y="384423"/>
            <a:ext cx="3255404" cy="1780278"/>
          </a:xfrm>
        </p:spPr>
        <p:txBody>
          <a:bodyPr>
            <a:normAutofit/>
          </a:bodyPr>
          <a:lstStyle/>
          <a:p>
            <a:r>
              <a:rPr lang="en-AU" sz="4800" b="1" dirty="0">
                <a:solidFill>
                  <a:schemeClr val="bg1"/>
                </a:solidFill>
              </a:rPr>
              <a:t>Questions</a:t>
            </a:r>
            <a:endParaRPr lang="en-AU" b="1" dirty="0">
              <a:solidFill>
                <a:schemeClr val="bg1"/>
              </a:solidFill>
            </a:endParaRPr>
          </a:p>
        </p:txBody>
      </p:sp>
      <p:pic>
        <p:nvPicPr>
          <p:cNvPr id="2050" name="Picture 2" descr="Cartoon hands, of different skin tones, reaching into the air. There are different coloured question marks above them, implying the hands are raised to ask questions.">
            <a:extLst>
              <a:ext uri="{FF2B5EF4-FFF2-40B4-BE49-F238E27FC236}">
                <a16:creationId xmlns:a16="http://schemas.microsoft.com/office/drawing/2014/main" id="{D73012CB-F6B2-7469-E603-14E0CA44F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744" y="2050506"/>
            <a:ext cx="7574509" cy="4423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8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5F08C-35BD-D50B-1349-55550E5C8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0D117-C766-FE2F-4F0E-7CDB83FDE66F}"/>
              </a:ext>
            </a:extLst>
          </p:cNvPr>
          <p:cNvSpPr>
            <a:spLocks noGrp="1"/>
          </p:cNvSpPr>
          <p:nvPr>
            <p:ph type="title"/>
          </p:nvPr>
        </p:nvSpPr>
        <p:spPr>
          <a:xfrm>
            <a:off x="685801" y="492606"/>
            <a:ext cx="3223726" cy="1456267"/>
          </a:xfrm>
        </p:spPr>
        <p:txBody>
          <a:bodyPr/>
          <a:lstStyle/>
          <a:p>
            <a:r>
              <a:rPr lang="en-AU" dirty="0">
                <a:solidFill>
                  <a:schemeClr val="bg1"/>
                </a:solidFill>
              </a:rPr>
              <a:t>Overview</a:t>
            </a:r>
          </a:p>
        </p:txBody>
      </p:sp>
      <p:sp>
        <p:nvSpPr>
          <p:cNvPr id="3" name="Content Placeholder 2">
            <a:extLst>
              <a:ext uri="{FF2B5EF4-FFF2-40B4-BE49-F238E27FC236}">
                <a16:creationId xmlns:a16="http://schemas.microsoft.com/office/drawing/2014/main" id="{9EB7723E-9711-422E-3ADF-23A29AB9BC68}"/>
              </a:ext>
            </a:extLst>
          </p:cNvPr>
          <p:cNvSpPr>
            <a:spLocks noGrp="1"/>
          </p:cNvSpPr>
          <p:nvPr>
            <p:ph idx="1"/>
          </p:nvPr>
        </p:nvSpPr>
        <p:spPr>
          <a:xfrm>
            <a:off x="685801" y="1948873"/>
            <a:ext cx="7329195" cy="3740727"/>
          </a:xfrm>
        </p:spPr>
        <p:txBody>
          <a:bodyPr>
            <a:normAutofit/>
          </a:bodyPr>
          <a:lstStyle/>
          <a:p>
            <a:r>
              <a:rPr lang="en-AU" dirty="0"/>
              <a:t>Who am I?</a:t>
            </a:r>
          </a:p>
          <a:p>
            <a:pPr lvl="1"/>
            <a:r>
              <a:rPr lang="en-AU" dirty="0"/>
              <a:t>(I love dogs)</a:t>
            </a:r>
          </a:p>
          <a:p>
            <a:pPr>
              <a:spcBef>
                <a:spcPts val="2400"/>
              </a:spcBef>
            </a:pPr>
            <a:r>
              <a:rPr lang="en-AU" dirty="0"/>
              <a:t>What will this webinar cover?</a:t>
            </a:r>
          </a:p>
          <a:p>
            <a:pPr lvl="1"/>
            <a:r>
              <a:rPr lang="en-AU" dirty="0"/>
              <a:t>What is neurodivergence?</a:t>
            </a:r>
          </a:p>
          <a:p>
            <a:pPr lvl="1"/>
            <a:r>
              <a:rPr lang="en-AU" dirty="0"/>
              <a:t>Why is it important to learn about neurodivergence?</a:t>
            </a:r>
          </a:p>
          <a:p>
            <a:pPr lvl="1"/>
            <a:r>
              <a:rPr lang="en-AU" dirty="0"/>
              <a:t>Challenges neurodivergent students face in higher education</a:t>
            </a:r>
          </a:p>
          <a:p>
            <a:pPr lvl="1"/>
            <a:r>
              <a:rPr lang="en-AU" dirty="0"/>
              <a:t>How neurodivergent students can be supported</a:t>
            </a:r>
          </a:p>
          <a:p>
            <a:pPr lvl="1"/>
            <a:r>
              <a:rPr lang="en-AU" dirty="0"/>
              <a:t>Presentation of an Open Education Resource (OER) for students and staff</a:t>
            </a:r>
          </a:p>
          <a:p>
            <a:pPr lvl="1"/>
            <a:r>
              <a:rPr lang="en-AU" dirty="0"/>
              <a:t>Opportunity for questions</a:t>
            </a:r>
          </a:p>
        </p:txBody>
      </p:sp>
      <p:pic>
        <p:nvPicPr>
          <p:cNvPr id="5" name="Picture 4" descr="A black and white border collie dog lying on her side in a dog bed. The blankets she is lying on are slightly scruffed from when she has jumped into bed.">
            <a:extLst>
              <a:ext uri="{FF2B5EF4-FFF2-40B4-BE49-F238E27FC236}">
                <a16:creationId xmlns:a16="http://schemas.microsoft.com/office/drawing/2014/main" id="{2B1E07B7-C2D2-F87A-222F-B2A0CDAB1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6968242" y="376294"/>
            <a:ext cx="2377170" cy="3145158"/>
          </a:xfrm>
          <a:prstGeom prst="rect">
            <a:avLst/>
          </a:prstGeom>
        </p:spPr>
      </p:pic>
      <p:pic>
        <p:nvPicPr>
          <p:cNvPr id="7" name="Picture 6" descr="A border collie dog with a blue coat covering most her body lying in a dog bed. Her face is mostly white (apart from her eyes and nose), and is looking at the camera.">
            <a:extLst>
              <a:ext uri="{FF2B5EF4-FFF2-40B4-BE49-F238E27FC236}">
                <a16:creationId xmlns:a16="http://schemas.microsoft.com/office/drawing/2014/main" id="{C8877106-F08C-1B21-51E9-154A294E5B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8540821" y="3021146"/>
            <a:ext cx="2377169" cy="3145157"/>
          </a:xfrm>
          <a:prstGeom prst="rect">
            <a:avLst/>
          </a:prstGeom>
        </p:spPr>
      </p:pic>
    </p:spTree>
    <p:extLst>
      <p:ext uri="{BB962C8B-B14F-4D97-AF65-F5344CB8AC3E}">
        <p14:creationId xmlns:p14="http://schemas.microsoft.com/office/powerpoint/2010/main" val="319870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5C0E-6FB2-2016-6551-1605D48EB332}"/>
              </a:ext>
            </a:extLst>
          </p:cNvPr>
          <p:cNvSpPr>
            <a:spLocks noGrp="1"/>
          </p:cNvSpPr>
          <p:nvPr>
            <p:ph type="title"/>
          </p:nvPr>
        </p:nvSpPr>
        <p:spPr>
          <a:xfrm>
            <a:off x="685801" y="803080"/>
            <a:ext cx="10131425" cy="1456267"/>
          </a:xfrm>
        </p:spPr>
        <p:txBody>
          <a:bodyPr/>
          <a:lstStyle/>
          <a:p>
            <a:r>
              <a:rPr lang="en-AU" dirty="0">
                <a:solidFill>
                  <a:schemeClr val="bg1"/>
                </a:solidFill>
                <a:ea typeface="Calibri" panose="020F0502020204030204" pitchFamily="34" charset="0"/>
                <a:cs typeface="Calibri" panose="020F0502020204030204" pitchFamily="34" charset="0"/>
              </a:rPr>
              <a:t>What is neurodivergence?</a:t>
            </a:r>
          </a:p>
        </p:txBody>
      </p:sp>
      <p:sp>
        <p:nvSpPr>
          <p:cNvPr id="3" name="Content Placeholder 2">
            <a:extLst>
              <a:ext uri="{FF2B5EF4-FFF2-40B4-BE49-F238E27FC236}">
                <a16:creationId xmlns:a16="http://schemas.microsoft.com/office/drawing/2014/main" id="{3AFC2D36-124B-011F-59EE-180F7F8A7C59}"/>
              </a:ext>
            </a:extLst>
          </p:cNvPr>
          <p:cNvSpPr>
            <a:spLocks noGrp="1"/>
          </p:cNvSpPr>
          <p:nvPr>
            <p:ph idx="1"/>
          </p:nvPr>
        </p:nvSpPr>
        <p:spPr>
          <a:xfrm>
            <a:off x="685801" y="2276883"/>
            <a:ext cx="10131425" cy="3649133"/>
          </a:xfrm>
        </p:spPr>
        <p:txBody>
          <a:bodyPr/>
          <a:lstStyle/>
          <a:p>
            <a:pPr>
              <a:spcAft>
                <a:spcPts val="2400"/>
              </a:spcAft>
            </a:pPr>
            <a:r>
              <a:rPr lang="en-US" b="1" dirty="0">
                <a:ea typeface="Calibri" panose="020F0502020204030204" pitchFamily="34" charset="0"/>
                <a:cs typeface="Calibri" panose="020F0502020204030204" pitchFamily="34" charset="0"/>
              </a:rPr>
              <a:t>Neurodivergence</a:t>
            </a:r>
            <a:r>
              <a:rPr lang="en-US" dirty="0">
                <a:ea typeface="Calibri" panose="020F0502020204030204" pitchFamily="34" charset="0"/>
                <a:cs typeface="Calibri" panose="020F0502020204030204" pitchFamily="34" charset="0"/>
              </a:rPr>
              <a:t> refers to people whose brain functioning </a:t>
            </a:r>
            <a:r>
              <a:rPr lang="en-US" i="1" dirty="0">
                <a:ea typeface="Calibri" panose="020F0502020204030204" pitchFamily="34" charset="0"/>
                <a:cs typeface="Calibri" panose="020F0502020204030204" pitchFamily="34" charset="0"/>
              </a:rPr>
              <a:t>differs</a:t>
            </a:r>
            <a:r>
              <a:rPr lang="en-US" dirty="0">
                <a:ea typeface="Calibri" panose="020F0502020204030204" pitchFamily="34" charset="0"/>
                <a:cs typeface="Calibri" panose="020F0502020204030204" pitchFamily="34" charset="0"/>
              </a:rPr>
              <a:t> from the majority. </a:t>
            </a:r>
          </a:p>
          <a:p>
            <a:pPr>
              <a:spcAft>
                <a:spcPts val="2400"/>
              </a:spcAft>
            </a:pPr>
            <a:r>
              <a:rPr lang="en-US" dirty="0">
                <a:ea typeface="Calibri" panose="020F0502020204030204" pitchFamily="34" charset="0"/>
                <a:cs typeface="Calibri" panose="020F0502020204030204" pitchFamily="34" charset="0"/>
              </a:rPr>
              <a:t>People whose brain functions in the same way as the majority are referred to as </a:t>
            </a:r>
            <a:r>
              <a:rPr lang="en-US" b="1" dirty="0">
                <a:ea typeface="Calibri" panose="020F0502020204030204" pitchFamily="34" charset="0"/>
                <a:cs typeface="Calibri" panose="020F0502020204030204" pitchFamily="34" charset="0"/>
              </a:rPr>
              <a:t>neurotypical.</a:t>
            </a:r>
            <a:endParaRPr lang="en-US" dirty="0">
              <a:ea typeface="Calibri" panose="020F0502020204030204" pitchFamily="34" charset="0"/>
              <a:cs typeface="Calibri" panose="020F0502020204030204" pitchFamily="34" charset="0"/>
            </a:endParaRPr>
          </a:p>
          <a:p>
            <a:pPr>
              <a:spcAft>
                <a:spcPts val="2400"/>
              </a:spcAft>
            </a:pPr>
            <a:r>
              <a:rPr lang="en-US" b="1" dirty="0">
                <a:ea typeface="Calibri" panose="020F0502020204030204" pitchFamily="34" charset="0"/>
                <a:cs typeface="Calibri" panose="020F0502020204030204" pitchFamily="34" charset="0"/>
              </a:rPr>
              <a:t>Neurodiversity</a:t>
            </a:r>
            <a:r>
              <a:rPr lang="en-US" dirty="0">
                <a:ea typeface="Calibri" panose="020F0502020204030204" pitchFamily="34" charset="0"/>
                <a:cs typeface="Calibri" panose="020F0502020204030204" pitchFamily="34" charset="0"/>
              </a:rPr>
              <a:t> refers to all brains, neurodivergent and neurotypical.</a:t>
            </a:r>
          </a:p>
          <a:p>
            <a:pPr>
              <a:spcAft>
                <a:spcPts val="2400"/>
              </a:spcAft>
            </a:pPr>
            <a:r>
              <a:rPr lang="en-US" dirty="0">
                <a:ea typeface="Calibri" panose="020F0502020204030204" pitchFamily="34" charset="0"/>
                <a:cs typeface="Calibri" panose="020F0502020204030204" pitchFamily="34" charset="0"/>
              </a:rPr>
              <a:t>Neurodivergence is not a deficit, it is a natural variation in human functioning</a:t>
            </a:r>
          </a:p>
        </p:txBody>
      </p:sp>
      <p:pic>
        <p:nvPicPr>
          <p:cNvPr id="1026" name="Picture 2" descr="5 silhouettes of human heads. In each head where the brain is, is a different image - a blue squiggle, different coloured circles, love hearts, arrows, symbols - to represent neurodiversity.">
            <a:extLst>
              <a:ext uri="{FF2B5EF4-FFF2-40B4-BE49-F238E27FC236}">
                <a16:creationId xmlns:a16="http://schemas.microsoft.com/office/drawing/2014/main" id="{27741851-7DED-C096-ABD6-83EA820591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7448549" y="703080"/>
            <a:ext cx="4438257" cy="165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FD793-0113-A911-4F97-F90330630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C13BD-923C-E9BF-3686-C11C5ED637DD}"/>
              </a:ext>
            </a:extLst>
          </p:cNvPr>
          <p:cNvSpPr>
            <a:spLocks noGrp="1"/>
          </p:cNvSpPr>
          <p:nvPr>
            <p:ph type="title"/>
          </p:nvPr>
        </p:nvSpPr>
        <p:spPr/>
        <p:txBody>
          <a:bodyPr/>
          <a:lstStyle/>
          <a:p>
            <a:r>
              <a:rPr lang="en-AU" dirty="0">
                <a:solidFill>
                  <a:schemeClr val="bg1"/>
                </a:solidFill>
              </a:rPr>
              <a:t>What is neurodivergence?</a:t>
            </a:r>
          </a:p>
        </p:txBody>
      </p:sp>
      <p:sp>
        <p:nvSpPr>
          <p:cNvPr id="3" name="Content Placeholder 2">
            <a:extLst>
              <a:ext uri="{FF2B5EF4-FFF2-40B4-BE49-F238E27FC236}">
                <a16:creationId xmlns:a16="http://schemas.microsoft.com/office/drawing/2014/main" id="{674393DB-75A4-DAA2-5050-D1F8123864CF}"/>
              </a:ext>
            </a:extLst>
          </p:cNvPr>
          <p:cNvSpPr>
            <a:spLocks noGrp="1"/>
          </p:cNvSpPr>
          <p:nvPr>
            <p:ph idx="1"/>
          </p:nvPr>
        </p:nvSpPr>
        <p:spPr>
          <a:xfrm>
            <a:off x="685801" y="2094010"/>
            <a:ext cx="10131425" cy="4064194"/>
          </a:xfrm>
        </p:spPr>
        <p:txBody>
          <a:bodyPr>
            <a:normAutofit/>
          </a:bodyPr>
          <a:lstStyle/>
          <a:p>
            <a:r>
              <a:rPr lang="en-US" dirty="0">
                <a:ea typeface="Calibri" panose="020F0502020204030204" pitchFamily="34" charset="0"/>
                <a:cs typeface="Calibri" panose="020F0502020204030204" pitchFamily="34" charset="0"/>
              </a:rPr>
              <a:t>Many conditions come under the ‘neurodivergent umbrella’</a:t>
            </a:r>
          </a:p>
          <a:p>
            <a:pPr lvl="1"/>
            <a:r>
              <a:rPr lang="en-US" dirty="0">
                <a:ea typeface="Calibri" panose="020F0502020204030204" pitchFamily="34" charset="0"/>
                <a:cs typeface="Calibri" panose="020F0502020204030204" pitchFamily="34" charset="0"/>
              </a:rPr>
              <a:t>Autism ADHD</a:t>
            </a:r>
          </a:p>
          <a:p>
            <a:pPr lvl="1"/>
            <a:r>
              <a:rPr lang="en-US" dirty="0">
                <a:ea typeface="Calibri" panose="020F0502020204030204" pitchFamily="34" charset="0"/>
                <a:cs typeface="Calibri" panose="020F0502020204030204" pitchFamily="34" charset="0"/>
              </a:rPr>
              <a:t>Dyslexia, dysgraphia, dyscalculia </a:t>
            </a:r>
          </a:p>
          <a:p>
            <a:pPr lvl="1"/>
            <a:r>
              <a:rPr lang="en-US" dirty="0">
                <a:ea typeface="Calibri" panose="020F0502020204030204" pitchFamily="34" charset="0"/>
                <a:cs typeface="Calibri" panose="020F0502020204030204" pitchFamily="34" charset="0"/>
              </a:rPr>
              <a:t>OCD</a:t>
            </a:r>
          </a:p>
          <a:p>
            <a:pPr lvl="1"/>
            <a:r>
              <a:rPr lang="en-US" dirty="0">
                <a:ea typeface="Calibri" panose="020F0502020204030204" pitchFamily="34" charset="0"/>
                <a:cs typeface="Calibri" panose="020F0502020204030204" pitchFamily="34" charset="0"/>
              </a:rPr>
              <a:t>Traumatic brain injury</a:t>
            </a:r>
          </a:p>
          <a:p>
            <a:pPr>
              <a:spcBef>
                <a:spcPts val="2400"/>
              </a:spcBef>
            </a:pPr>
            <a:r>
              <a:rPr lang="en-US" dirty="0">
                <a:ea typeface="Calibri" panose="020F0502020204030204" pitchFamily="34" charset="0"/>
                <a:cs typeface="Calibri" panose="020F0502020204030204" pitchFamily="34" charset="0"/>
              </a:rPr>
              <a:t>Neurodivergence can be acquired or lifelong</a:t>
            </a:r>
          </a:p>
          <a:p>
            <a:pPr>
              <a:spcBef>
                <a:spcPts val="2400"/>
              </a:spcBef>
            </a:pPr>
            <a:r>
              <a:rPr lang="en-US" dirty="0">
                <a:ea typeface="Calibri" panose="020F0502020204030204" pitchFamily="34" charset="0"/>
                <a:cs typeface="Calibri" panose="020F0502020204030204" pitchFamily="34" charset="0"/>
              </a:rPr>
              <a:t>Neurodivergence means different things to different people: some see it as a superpower; some simply see it as the way their brain functions.</a:t>
            </a:r>
          </a:p>
        </p:txBody>
      </p:sp>
      <p:pic>
        <p:nvPicPr>
          <p:cNvPr id="5" name="Picture 4" descr="The underside of a rainbow coloured umbrella, used to illustrate the 'umbrella' of conditions that come under the term neurodivergent.">
            <a:extLst>
              <a:ext uri="{FF2B5EF4-FFF2-40B4-BE49-F238E27FC236}">
                <a16:creationId xmlns:a16="http://schemas.microsoft.com/office/drawing/2014/main" id="{C8AD92E9-E44F-C522-95A3-984B70BA7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771" y="842865"/>
            <a:ext cx="4245428" cy="2842447"/>
          </a:xfrm>
          <a:prstGeom prst="rect">
            <a:avLst/>
          </a:prstGeom>
        </p:spPr>
      </p:pic>
    </p:spTree>
    <p:extLst>
      <p:ext uri="{BB962C8B-B14F-4D97-AF65-F5344CB8AC3E}">
        <p14:creationId xmlns:p14="http://schemas.microsoft.com/office/powerpoint/2010/main" val="254679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59DC-2930-FE1D-5AC2-C608247310D8}"/>
              </a:ext>
            </a:extLst>
          </p:cNvPr>
          <p:cNvSpPr>
            <a:spLocks noGrp="1"/>
          </p:cNvSpPr>
          <p:nvPr>
            <p:ph type="title"/>
          </p:nvPr>
        </p:nvSpPr>
        <p:spPr/>
        <p:txBody>
          <a:bodyPr/>
          <a:lstStyle/>
          <a:p>
            <a:r>
              <a:rPr lang="en-AU" dirty="0">
                <a:solidFill>
                  <a:schemeClr val="bg1"/>
                </a:solidFill>
              </a:rPr>
              <a:t>Why does learning about neurodivergence matter in higher education?</a:t>
            </a:r>
          </a:p>
        </p:txBody>
      </p:sp>
      <p:sp>
        <p:nvSpPr>
          <p:cNvPr id="3" name="Content Placeholder 2">
            <a:extLst>
              <a:ext uri="{FF2B5EF4-FFF2-40B4-BE49-F238E27FC236}">
                <a16:creationId xmlns:a16="http://schemas.microsoft.com/office/drawing/2014/main" id="{C8A96C61-9F28-4878-59B3-59AF96FC73C9}"/>
              </a:ext>
            </a:extLst>
          </p:cNvPr>
          <p:cNvSpPr>
            <a:spLocks noGrp="1"/>
          </p:cNvSpPr>
          <p:nvPr>
            <p:ph idx="1"/>
          </p:nvPr>
        </p:nvSpPr>
        <p:spPr>
          <a:xfrm>
            <a:off x="685802" y="2142067"/>
            <a:ext cx="7678312" cy="4106333"/>
          </a:xfrm>
        </p:spPr>
        <p:txBody>
          <a:bodyPr>
            <a:normAutofit/>
          </a:bodyPr>
          <a:lstStyle/>
          <a:p>
            <a:pPr>
              <a:spcAft>
                <a:spcPts val="2400"/>
              </a:spcAft>
            </a:pPr>
            <a:r>
              <a:rPr lang="en-AU" dirty="0"/>
              <a:t>Neurodivergence students are increasingly accessing higher education, due to improved access, supports and understanding.</a:t>
            </a:r>
          </a:p>
          <a:p>
            <a:pPr>
              <a:spcAft>
                <a:spcPts val="2400"/>
              </a:spcAft>
            </a:pPr>
            <a:r>
              <a:rPr lang="en-AU" dirty="0"/>
              <a:t>Similarly, diagnosis and awareness of neurodivergence is improving due to better understanding and education of presentation.</a:t>
            </a:r>
          </a:p>
          <a:p>
            <a:pPr>
              <a:spcAft>
                <a:spcPts val="2400"/>
              </a:spcAft>
            </a:pPr>
            <a:r>
              <a:rPr lang="en-AU" dirty="0"/>
              <a:t>Given this, learning about neurodivergent students, the challenges they face, and how they can be supported, helps to promote an inclusive and accessible university environment.</a:t>
            </a:r>
          </a:p>
        </p:txBody>
      </p:sp>
      <p:pic>
        <p:nvPicPr>
          <p:cNvPr id="5" name="Picture 4" descr="A hand cupped underneath a drawing of a brain as though it is holding it. The brain is white and the background is grey.">
            <a:extLst>
              <a:ext uri="{FF2B5EF4-FFF2-40B4-BE49-F238E27FC236}">
                <a16:creationId xmlns:a16="http://schemas.microsoft.com/office/drawing/2014/main" id="{2F1D5E3E-BBA4-A58E-DE9E-0A4D557AC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553450" y="1823545"/>
            <a:ext cx="3036210" cy="2371688"/>
          </a:xfrm>
          <a:prstGeom prst="rect">
            <a:avLst/>
          </a:prstGeom>
        </p:spPr>
      </p:pic>
    </p:spTree>
    <p:extLst>
      <p:ext uri="{BB962C8B-B14F-4D97-AF65-F5344CB8AC3E}">
        <p14:creationId xmlns:p14="http://schemas.microsoft.com/office/powerpoint/2010/main" val="428946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A4F0-7926-C2F4-CD0D-01918C69CD38}"/>
              </a:ext>
            </a:extLst>
          </p:cNvPr>
          <p:cNvSpPr>
            <a:spLocks noGrp="1"/>
          </p:cNvSpPr>
          <p:nvPr>
            <p:ph type="title"/>
          </p:nvPr>
        </p:nvSpPr>
        <p:spPr>
          <a:xfrm>
            <a:off x="685801" y="598119"/>
            <a:ext cx="10949472" cy="1293028"/>
          </a:xfrm>
        </p:spPr>
        <p:txBody>
          <a:bodyPr>
            <a:normAutofit/>
          </a:bodyPr>
          <a:lstStyle/>
          <a:p>
            <a:r>
              <a:rPr lang="en-AU" dirty="0">
                <a:solidFill>
                  <a:schemeClr val="bg1"/>
                </a:solidFill>
              </a:rPr>
              <a:t>What are the Challenges for Neurodivergent students at university?</a:t>
            </a:r>
          </a:p>
        </p:txBody>
      </p:sp>
      <p:sp>
        <p:nvSpPr>
          <p:cNvPr id="3" name="Content Placeholder 2">
            <a:extLst>
              <a:ext uri="{FF2B5EF4-FFF2-40B4-BE49-F238E27FC236}">
                <a16:creationId xmlns:a16="http://schemas.microsoft.com/office/drawing/2014/main" id="{5BFCD568-B1C2-A854-CACB-CB1F54B7C106}"/>
              </a:ext>
            </a:extLst>
          </p:cNvPr>
          <p:cNvSpPr>
            <a:spLocks noGrp="1"/>
          </p:cNvSpPr>
          <p:nvPr>
            <p:ph idx="1"/>
          </p:nvPr>
        </p:nvSpPr>
        <p:spPr>
          <a:xfrm>
            <a:off x="685801" y="1891147"/>
            <a:ext cx="10949472" cy="4507280"/>
          </a:xfrm>
        </p:spPr>
        <p:txBody>
          <a:bodyPr>
            <a:normAutofit/>
          </a:bodyPr>
          <a:lstStyle/>
          <a:p>
            <a:r>
              <a:rPr lang="en-AU" dirty="0"/>
              <a:t>Executive functioning</a:t>
            </a:r>
          </a:p>
          <a:p>
            <a:pPr lvl="1"/>
            <a:r>
              <a:rPr lang="en-AU" dirty="0"/>
              <a:t>Time management, organisational skills, working memory, starting and completing tasks</a:t>
            </a:r>
          </a:p>
          <a:p>
            <a:pPr>
              <a:spcBef>
                <a:spcPts val="2400"/>
              </a:spcBef>
            </a:pPr>
            <a:r>
              <a:rPr lang="en-AU" dirty="0"/>
              <a:t>Sensory sensitivities</a:t>
            </a:r>
          </a:p>
          <a:p>
            <a:pPr lvl="1"/>
            <a:r>
              <a:rPr lang="en-AU" dirty="0"/>
              <a:t>Environments such as lecture halls and food courts which can lead to meltdowns, shutdowns, overwhelm</a:t>
            </a:r>
          </a:p>
          <a:p>
            <a:pPr>
              <a:spcBef>
                <a:spcPts val="2400"/>
              </a:spcBef>
            </a:pPr>
            <a:r>
              <a:rPr lang="en-AU" dirty="0"/>
              <a:t>Communication differences</a:t>
            </a:r>
          </a:p>
          <a:p>
            <a:pPr lvl="1"/>
            <a:r>
              <a:rPr lang="en-AU" dirty="0"/>
              <a:t>Tone, eye contact, stimming, masking, small talk</a:t>
            </a:r>
          </a:p>
          <a:p>
            <a:pPr>
              <a:spcBef>
                <a:spcPts val="2400"/>
              </a:spcBef>
            </a:pPr>
            <a:r>
              <a:rPr lang="en-AU" dirty="0"/>
              <a:t>Burnout and fatigue</a:t>
            </a:r>
          </a:p>
          <a:p>
            <a:pPr>
              <a:spcBef>
                <a:spcPts val="2400"/>
              </a:spcBef>
            </a:pPr>
            <a:r>
              <a:rPr lang="en-AU" dirty="0"/>
              <a:t>Mental illness and other co-occurring conditions</a:t>
            </a:r>
          </a:p>
        </p:txBody>
      </p:sp>
      <p:pic>
        <p:nvPicPr>
          <p:cNvPr id="1026" name="Picture 2" descr="A cartoon person sitting down with both hands covering their face. There is a grey squiggle behind them to imply overwhelm. There are also symbols for each of the senses along the grey squiggle - an eye, a nose, a hand, an ear and lips.">
            <a:extLst>
              <a:ext uri="{FF2B5EF4-FFF2-40B4-BE49-F238E27FC236}">
                <a16:creationId xmlns:a16="http://schemas.microsoft.com/office/drawing/2014/main" id="{2B6E247A-C5A7-858B-7349-1438857E3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195" y="4044226"/>
            <a:ext cx="3401004" cy="235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3C75-F5AB-788F-3CDF-D2513F5775AC}"/>
              </a:ext>
            </a:extLst>
          </p:cNvPr>
          <p:cNvSpPr>
            <a:spLocks noGrp="1"/>
          </p:cNvSpPr>
          <p:nvPr>
            <p:ph type="title"/>
          </p:nvPr>
        </p:nvSpPr>
        <p:spPr>
          <a:xfrm>
            <a:off x="685801" y="814387"/>
            <a:ext cx="10131425" cy="856192"/>
          </a:xfrm>
        </p:spPr>
        <p:txBody>
          <a:bodyPr/>
          <a:lstStyle/>
          <a:p>
            <a:r>
              <a:rPr lang="en-AU" dirty="0">
                <a:solidFill>
                  <a:schemeClr val="bg1"/>
                </a:solidFill>
              </a:rPr>
              <a:t>Intersectionality</a:t>
            </a:r>
          </a:p>
        </p:txBody>
      </p:sp>
      <p:sp>
        <p:nvSpPr>
          <p:cNvPr id="3" name="Content Placeholder 2">
            <a:extLst>
              <a:ext uri="{FF2B5EF4-FFF2-40B4-BE49-F238E27FC236}">
                <a16:creationId xmlns:a16="http://schemas.microsoft.com/office/drawing/2014/main" id="{2C81EA06-2C0C-616A-7F0F-6B528AE66E6D}"/>
              </a:ext>
            </a:extLst>
          </p:cNvPr>
          <p:cNvSpPr>
            <a:spLocks noGrp="1"/>
          </p:cNvSpPr>
          <p:nvPr>
            <p:ph idx="1"/>
          </p:nvPr>
        </p:nvSpPr>
        <p:spPr>
          <a:xfrm>
            <a:off x="685801" y="1765829"/>
            <a:ext cx="6657974" cy="4415896"/>
          </a:xfrm>
        </p:spPr>
        <p:txBody>
          <a:bodyPr>
            <a:noAutofit/>
          </a:bodyPr>
          <a:lstStyle/>
          <a:p>
            <a:r>
              <a:rPr lang="en-AU" dirty="0"/>
              <a:t>The challenges neurodivergent students experience also intersect with their cultural background, gender identity, disability, and class, creating overlapping or compounding barriers in different areas such as</a:t>
            </a:r>
          </a:p>
          <a:p>
            <a:pPr lvl="1"/>
            <a:r>
              <a:rPr lang="en-AU" dirty="0"/>
              <a:t>How their needs are perceived</a:t>
            </a:r>
          </a:p>
          <a:p>
            <a:pPr lvl="1"/>
            <a:r>
              <a:rPr lang="en-AU" dirty="0"/>
              <a:t>How they access supports </a:t>
            </a:r>
          </a:p>
          <a:p>
            <a:pPr lvl="1"/>
            <a:r>
              <a:rPr lang="en-AU" dirty="0"/>
              <a:t>How they are treated in educational spaces</a:t>
            </a:r>
          </a:p>
          <a:p>
            <a:pPr>
              <a:spcBef>
                <a:spcPts val="2400"/>
              </a:spcBef>
            </a:pPr>
            <a:r>
              <a:rPr lang="en-AU" dirty="0"/>
              <a:t>E.g. BIPOC students, autistic females</a:t>
            </a:r>
          </a:p>
          <a:p>
            <a:pPr>
              <a:spcBef>
                <a:spcPts val="2400"/>
              </a:spcBef>
            </a:pPr>
            <a:r>
              <a:rPr lang="en-AU" dirty="0"/>
              <a:t>Important to reflect on our biases and perceptions when engaging with any student, to ensure we are meeting students where there are at.</a:t>
            </a:r>
          </a:p>
        </p:txBody>
      </p:sp>
      <p:pic>
        <p:nvPicPr>
          <p:cNvPr id="5" name="Picture 4" descr="Close-up of a string of different coloured hanging balls with a light in them. The background is black with the lights standing out.">
            <a:extLst>
              <a:ext uri="{FF2B5EF4-FFF2-40B4-BE49-F238E27FC236}">
                <a16:creationId xmlns:a16="http://schemas.microsoft.com/office/drawing/2014/main" id="{4D186B1E-0542-2065-BF1A-595B989CF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763" y="1242483"/>
            <a:ext cx="4056436" cy="2706404"/>
          </a:xfrm>
          <a:prstGeom prst="rect">
            <a:avLst/>
          </a:prstGeom>
        </p:spPr>
      </p:pic>
    </p:spTree>
    <p:extLst>
      <p:ext uri="{BB962C8B-B14F-4D97-AF65-F5344CB8AC3E}">
        <p14:creationId xmlns:p14="http://schemas.microsoft.com/office/powerpoint/2010/main" val="137086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4994-6CAC-E2E5-4E7A-58766A43856F}"/>
              </a:ext>
            </a:extLst>
          </p:cNvPr>
          <p:cNvSpPr>
            <a:spLocks noGrp="1"/>
          </p:cNvSpPr>
          <p:nvPr>
            <p:ph type="title"/>
          </p:nvPr>
        </p:nvSpPr>
        <p:spPr>
          <a:xfrm>
            <a:off x="685801" y="685801"/>
            <a:ext cx="10820398" cy="990600"/>
          </a:xfrm>
        </p:spPr>
        <p:txBody>
          <a:bodyPr>
            <a:normAutofit/>
          </a:bodyPr>
          <a:lstStyle/>
          <a:p>
            <a:r>
              <a:rPr lang="en-AU" dirty="0">
                <a:solidFill>
                  <a:schemeClr val="bg1"/>
                </a:solidFill>
              </a:rPr>
              <a:t>How can students be supported at university?</a:t>
            </a:r>
          </a:p>
        </p:txBody>
      </p:sp>
      <p:sp>
        <p:nvSpPr>
          <p:cNvPr id="4" name="Content Placeholder 2">
            <a:extLst>
              <a:ext uri="{FF2B5EF4-FFF2-40B4-BE49-F238E27FC236}">
                <a16:creationId xmlns:a16="http://schemas.microsoft.com/office/drawing/2014/main" id="{1EC99611-9CAB-B42B-BE91-AD6E506AF0BF}"/>
              </a:ext>
            </a:extLst>
          </p:cNvPr>
          <p:cNvSpPr txBox="1">
            <a:spLocks/>
          </p:cNvSpPr>
          <p:nvPr/>
        </p:nvSpPr>
        <p:spPr>
          <a:xfrm>
            <a:off x="761999" y="1676401"/>
            <a:ext cx="7229476" cy="49244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AU" sz="1800" dirty="0"/>
              <a:t>Executive functioning </a:t>
            </a:r>
          </a:p>
          <a:p>
            <a:pPr lvl="1"/>
            <a:r>
              <a:rPr lang="en-AU" sz="1600" dirty="0"/>
              <a:t>Helping scaffold tasks and assessments</a:t>
            </a:r>
          </a:p>
          <a:p>
            <a:pPr lvl="1"/>
            <a:r>
              <a:rPr lang="en-AU" sz="1600" dirty="0"/>
              <a:t>Allowing processing time when asking questions</a:t>
            </a:r>
          </a:p>
          <a:p>
            <a:endParaRPr lang="en-AU" sz="1800" dirty="0"/>
          </a:p>
          <a:p>
            <a:r>
              <a:rPr lang="en-AU" sz="1800" dirty="0"/>
              <a:t>Sensory sensitivities </a:t>
            </a:r>
          </a:p>
          <a:p>
            <a:pPr lvl="1"/>
            <a:r>
              <a:rPr lang="en-AU" sz="1600" dirty="0"/>
              <a:t>Create a calm, predictable sensory environment or have designated quiet spaces </a:t>
            </a:r>
          </a:p>
          <a:p>
            <a:pPr lvl="1"/>
            <a:r>
              <a:rPr lang="en-AU" sz="1600" dirty="0"/>
              <a:t>What if you can’t find a quiet space? </a:t>
            </a:r>
          </a:p>
          <a:p>
            <a:pPr lvl="1"/>
            <a:r>
              <a:rPr lang="en-AU" sz="1600" dirty="0"/>
              <a:t>Supporting students with meltdowns and shutdowns </a:t>
            </a:r>
          </a:p>
          <a:p>
            <a:pPr marL="0" indent="0">
              <a:buNone/>
            </a:pPr>
            <a:endParaRPr lang="en-AU" sz="1800" dirty="0"/>
          </a:p>
          <a:p>
            <a:r>
              <a:rPr lang="en-AU" sz="1800" dirty="0"/>
              <a:t>Communication differences </a:t>
            </a:r>
          </a:p>
          <a:p>
            <a:pPr lvl="1"/>
            <a:r>
              <a:rPr lang="en-AU" sz="1600" dirty="0"/>
              <a:t>Accommodating of differences forms of communication</a:t>
            </a:r>
          </a:p>
          <a:p>
            <a:pPr lvl="1"/>
            <a:r>
              <a:rPr lang="en-AU" sz="1600" dirty="0"/>
              <a:t>Trying to focus on words rather than tone</a:t>
            </a:r>
          </a:p>
          <a:p>
            <a:pPr lvl="1"/>
            <a:r>
              <a:rPr lang="en-AU" sz="1600" dirty="0"/>
              <a:t>Understanding communication differences are not rudeness</a:t>
            </a:r>
          </a:p>
          <a:p>
            <a:pPr lvl="1"/>
            <a:endParaRPr lang="en-AU" sz="1600" dirty="0"/>
          </a:p>
          <a:p>
            <a:r>
              <a:rPr lang="en-AU" sz="1800" dirty="0"/>
              <a:t>Burnout</a:t>
            </a:r>
          </a:p>
          <a:p>
            <a:pPr lvl="1"/>
            <a:r>
              <a:rPr lang="en-AU" sz="1600" dirty="0"/>
              <a:t>Access Plans, accommodations for students </a:t>
            </a:r>
          </a:p>
        </p:txBody>
      </p:sp>
      <p:pic>
        <p:nvPicPr>
          <p:cNvPr id="4100" name="Picture 4" descr="Illustration of three people in a virtual meeting, with one using a laptop. Speech bubbles and digital symbols suggest communication and collaboration.&#10;&#10;">
            <a:extLst>
              <a:ext uri="{FF2B5EF4-FFF2-40B4-BE49-F238E27FC236}">
                <a16:creationId xmlns:a16="http://schemas.microsoft.com/office/drawing/2014/main" id="{7D87D24E-1694-A961-CD11-D201DF81D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6" y="2220142"/>
            <a:ext cx="3629025" cy="241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2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CD0CE-59AF-7436-C0F2-4CF0A32708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79610-210A-3F1C-DB9B-3054FE238AB8}"/>
              </a:ext>
            </a:extLst>
          </p:cNvPr>
          <p:cNvSpPr>
            <a:spLocks noGrp="1"/>
          </p:cNvSpPr>
          <p:nvPr>
            <p:ph type="title"/>
          </p:nvPr>
        </p:nvSpPr>
        <p:spPr>
          <a:xfrm>
            <a:off x="685801" y="609601"/>
            <a:ext cx="10820398" cy="1085850"/>
          </a:xfrm>
        </p:spPr>
        <p:txBody>
          <a:bodyPr>
            <a:normAutofit/>
          </a:bodyPr>
          <a:lstStyle/>
          <a:p>
            <a:r>
              <a:rPr lang="en-AU" dirty="0">
                <a:solidFill>
                  <a:schemeClr val="bg1"/>
                </a:solidFill>
              </a:rPr>
              <a:t>How can students be supported at university?</a:t>
            </a:r>
          </a:p>
        </p:txBody>
      </p:sp>
      <p:sp>
        <p:nvSpPr>
          <p:cNvPr id="4" name="Content Placeholder 2">
            <a:extLst>
              <a:ext uri="{FF2B5EF4-FFF2-40B4-BE49-F238E27FC236}">
                <a16:creationId xmlns:a16="http://schemas.microsoft.com/office/drawing/2014/main" id="{16A78DC5-4C7E-DD43-526A-4AB4AF0DD3A6}"/>
              </a:ext>
            </a:extLst>
          </p:cNvPr>
          <p:cNvSpPr txBox="1">
            <a:spLocks/>
          </p:cNvSpPr>
          <p:nvPr/>
        </p:nvSpPr>
        <p:spPr>
          <a:xfrm>
            <a:off x="685799" y="1789640"/>
            <a:ext cx="10820400" cy="4668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AU" sz="1800" dirty="0"/>
              <a:t>Mental illness (other co-occurring conditions) </a:t>
            </a:r>
          </a:p>
          <a:p>
            <a:pPr lvl="1"/>
            <a:r>
              <a:rPr lang="en-AU" sz="1600" dirty="0"/>
              <a:t>Counselling and psychological support services</a:t>
            </a:r>
          </a:p>
          <a:p>
            <a:pPr lvl="1"/>
            <a:r>
              <a:rPr lang="en-AU" sz="1600" dirty="0"/>
              <a:t>Hidden Disability Sunflower lanyard</a:t>
            </a:r>
          </a:p>
          <a:p>
            <a:pPr lvl="1"/>
            <a:endParaRPr lang="en-AU" sz="1600" dirty="0"/>
          </a:p>
          <a:p>
            <a:r>
              <a:rPr lang="en-AU" sz="1800" dirty="0"/>
              <a:t>Peer-to-peer programs specific to neurodivergent students </a:t>
            </a:r>
          </a:p>
          <a:p>
            <a:pPr lvl="1"/>
            <a:r>
              <a:rPr lang="en-AU" sz="1600" dirty="0"/>
              <a:t>ADHD support group</a:t>
            </a:r>
          </a:p>
          <a:p>
            <a:pPr lvl="1"/>
            <a:r>
              <a:rPr lang="en-AU" sz="1600" dirty="0"/>
              <a:t>NAVIGATE program</a:t>
            </a:r>
          </a:p>
          <a:p>
            <a:endParaRPr lang="en-AU" sz="1800" dirty="0"/>
          </a:p>
          <a:p>
            <a:r>
              <a:rPr lang="en-AU" sz="1800" dirty="0"/>
              <a:t>Actively seeking lived experience input to inform changes.</a:t>
            </a:r>
          </a:p>
          <a:p>
            <a:endParaRPr lang="en-AU" sz="1800" dirty="0"/>
          </a:p>
          <a:p>
            <a:r>
              <a:rPr lang="en-AU" sz="1800" dirty="0"/>
              <a:t>Social stories for events</a:t>
            </a:r>
          </a:p>
          <a:p>
            <a:endParaRPr lang="en-AU" sz="1800" dirty="0"/>
          </a:p>
          <a:p>
            <a:r>
              <a:rPr lang="en-AU" sz="1800" dirty="0"/>
              <a:t>Training and education opportunities for both staff and students.</a:t>
            </a:r>
          </a:p>
        </p:txBody>
      </p:sp>
      <p:pic>
        <p:nvPicPr>
          <p:cNvPr id="3074" name="Picture 2" descr="Sunflower lanyard box containing circular pins with the sunflower on them, wristbands and lanyards.">
            <a:extLst>
              <a:ext uri="{FF2B5EF4-FFF2-40B4-BE49-F238E27FC236}">
                <a16:creationId xmlns:a16="http://schemas.microsoft.com/office/drawing/2014/main" id="{37501AE6-0B66-53EA-70F0-DD75BD3FD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805" y="2409825"/>
            <a:ext cx="2980044"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080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TM03457452[[fn=Celestial]]</Template>
  <TotalTime>6533</TotalTime>
  <Words>885</Words>
  <Application>Microsoft Office PowerPoint</Application>
  <PresentationFormat>Widescreen</PresentationFormat>
  <Paragraphs>129</Paragraphs>
  <Slides>17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Calibri</vt:lpstr>
      <vt:lpstr>Celestial</vt:lpstr>
      <vt:lpstr>Understanding and supporting neurodivergent students</vt:lpstr>
      <vt:lpstr>Overview</vt:lpstr>
      <vt:lpstr>What is neurodivergence?</vt:lpstr>
      <vt:lpstr>What is neurodivergence?</vt:lpstr>
      <vt:lpstr>Why does learning about neurodivergence matter in higher education?</vt:lpstr>
      <vt:lpstr>What are the Challenges for Neurodivergent students at university?</vt:lpstr>
      <vt:lpstr>Intersectionality</vt:lpstr>
      <vt:lpstr>How can students be supported at university?</vt:lpstr>
      <vt:lpstr>How can students be supported at university?</vt:lpstr>
      <vt:lpstr>What are strengths of neurodivergent students?</vt:lpstr>
      <vt:lpstr>Communication and teamwork skills to support neurodiversity</vt:lpstr>
      <vt:lpstr>What does this resource include?</vt:lpstr>
      <vt:lpstr>I. Getting started</vt:lpstr>
      <vt:lpstr>II. Teamwork</vt:lpstr>
      <vt:lpstr>III. Communication</vt:lpstr>
      <vt:lpstr>What can you do from here?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Teagan Menhenett</dc:creator>
  <cp:lastModifiedBy>Kylie Geard</cp:lastModifiedBy>
  <cp:revision>47</cp:revision>
  <dcterms:created xsi:type="dcterms:W3CDTF">2025-09-20T01:04:15Z</dcterms:created>
  <dcterms:modified xsi:type="dcterms:W3CDTF">2025-10-13T06:41:04Z</dcterms:modified>
</cp:coreProperties>
</file>