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ABeeZee" panose="020B0604020202020204" charset="0"/>
      <p:regular r:id="rId12"/>
      <p: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598" autoAdjust="0"/>
  </p:normalViewPr>
  <p:slideViewPr>
    <p:cSldViewPr snapToGrid="0">
      <p:cViewPr>
        <p:scale>
          <a:sx n="60" d="100"/>
          <a:sy n="60" d="100"/>
        </p:scale>
        <p:origin x="930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2" name="Google Shape;5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e95cec6475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e95cec6475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e95cec6475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e95cec6475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e95cec6475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e95cec6475_0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e95cec6475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e95cec6475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e95cec6475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e95cec6475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e95cec6475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e95cec6475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e95cec6475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e95cec6475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e95cec6475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e95cec6475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body" idx="1"/>
          </p:nvPr>
        </p:nvSpPr>
        <p:spPr>
          <a:xfrm>
            <a:off x="623400" y="8461150"/>
            <a:ext cx="11997600" cy="12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2"/>
          <p:cNvSpPr txBox="1">
            <a:spLocks noGrp="1"/>
          </p:cNvSpPr>
          <p:nvPr>
            <p:ph type="title" hasCustomPrompt="1"/>
          </p:nvPr>
        </p:nvSpPr>
        <p:spPr>
          <a:xfrm>
            <a:off x="623400" y="2212250"/>
            <a:ext cx="17041200" cy="39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r>
              <a:t>xx%</a:t>
            </a:r>
          </a:p>
        </p:txBody>
      </p:sp>
      <p:sp>
        <p:nvSpPr>
          <p:cNvPr id="48" name="Google Shape;48;p12"/>
          <p:cNvSpPr txBox="1">
            <a:spLocks noGrp="1"/>
          </p:cNvSpPr>
          <p:nvPr>
            <p:ph type="body" idx="1"/>
          </p:nvPr>
        </p:nvSpPr>
        <p:spPr>
          <a:xfrm>
            <a:off x="623400" y="6304450"/>
            <a:ext cx="17041200" cy="26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623417" y="1489150"/>
            <a:ext cx="17041200" cy="4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400"/>
              <a:buNone/>
              <a:defRPr sz="104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623400" y="5668250"/>
            <a:ext cx="17041200" cy="15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623400" y="4301700"/>
            <a:ext cx="17041200" cy="16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5" name="Google Shape;25;p6"/>
          <p:cNvSpPr txBox="1">
            <a:spLocks noGrp="1"/>
          </p:cNvSpPr>
          <p:nvPr>
            <p:ph type="body" idx="2"/>
          </p:nvPr>
        </p:nvSpPr>
        <p:spPr>
          <a:xfrm>
            <a:off x="9664800" y="2304950"/>
            <a:ext cx="79998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623400" y="1111200"/>
            <a:ext cx="5616000" cy="15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623400" y="2779200"/>
            <a:ext cx="5616000" cy="63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1pPr>
            <a:lvl2pPr marL="914400" lvl="1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2pPr>
            <a:lvl3pPr marL="1371600" lvl="2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3pPr>
            <a:lvl4pPr marL="1828800" lvl="3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4pPr>
            <a:lvl5pPr marL="2286000" lvl="4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5pPr>
            <a:lvl6pPr marL="2743200" lvl="5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6pPr>
            <a:lvl7pPr marL="3200400" lvl="6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 sz="2400"/>
            </a:lvl7pPr>
            <a:lvl8pPr marL="3657600" lvl="7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○"/>
              <a:defRPr sz="2400"/>
            </a:lvl8pPr>
            <a:lvl9pPr marL="4114800" lvl="8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■"/>
              <a:defRPr sz="24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>
            <a:spLocks noGrp="1"/>
          </p:cNvSpPr>
          <p:nvPr>
            <p:ph type="title"/>
          </p:nvPr>
        </p:nvSpPr>
        <p:spPr>
          <a:xfrm>
            <a:off x="980500" y="900300"/>
            <a:ext cx="12735600" cy="8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/>
          <p:nvPr/>
        </p:nvSpPr>
        <p:spPr>
          <a:xfrm>
            <a:off x="9144000" y="-250"/>
            <a:ext cx="9144000" cy="1028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82850" tIns="182850" rIns="182850" bIns="182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title"/>
          </p:nvPr>
        </p:nvSpPr>
        <p:spPr>
          <a:xfrm>
            <a:off x="531000" y="2466350"/>
            <a:ext cx="8090400" cy="296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400"/>
              <a:buNone/>
              <a:defRPr sz="84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subTitle" idx="1"/>
          </p:nvPr>
        </p:nvSpPr>
        <p:spPr>
          <a:xfrm>
            <a:off x="531000" y="5606150"/>
            <a:ext cx="8090400" cy="247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body" idx="2"/>
          </p:nvPr>
        </p:nvSpPr>
        <p:spPr>
          <a:xfrm>
            <a:off x="9879000" y="1448150"/>
            <a:ext cx="7674000" cy="739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457200" lvl="0" indent="-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marL="914400" lvl="1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2pPr>
            <a:lvl3pPr marL="1371600" lvl="2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3pPr>
            <a:lvl4pPr marL="1828800" lvl="3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4pPr>
            <a:lvl5pPr marL="2286000" lvl="4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5pPr>
            <a:lvl6pPr marL="2743200" lvl="5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6pPr>
            <a:lvl7pPr marL="3200400" lvl="6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/>
            </a:lvl7pPr>
            <a:lvl8pPr marL="3657600" lvl="7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/>
            </a:lvl8pPr>
            <a:lvl9pPr marL="4114800" lvl="8" indent="-406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DB0000"/>
            </a:gs>
            <a:gs pos="100000">
              <a:srgbClr val="54030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890050"/>
            <a:ext cx="17041200" cy="114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600"/>
              <a:buFont typeface="Arial"/>
              <a:buNone/>
              <a:defRPr sz="5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2304950"/>
            <a:ext cx="17041200" cy="6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t" anchorCtr="0">
            <a:normAutofit/>
          </a:bodyPr>
          <a:lstStyle>
            <a:lvl1pPr marL="457200" marR="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Arial"/>
              <a:buChar char="●"/>
              <a:defRPr sz="3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●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○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Char char="■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6944916" y="9326434"/>
            <a:ext cx="1097400" cy="7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182850" rIns="182850" bIns="18285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 idx="4294967295"/>
          </p:nvPr>
        </p:nvSpPr>
        <p:spPr>
          <a:xfrm>
            <a:off x="2772450" y="7105150"/>
            <a:ext cx="12743100" cy="230829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6000" b="0" i="0" u="none" strike="noStrike" kern="0" cap="none" spc="0" normalizeH="0" baseline="0" noProof="0" dirty="0">
                <a:ln>
                  <a:noFill/>
                </a:ln>
                <a:solidFill>
                  <a:srgbClr val="42426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How does </a:t>
            </a:r>
            <a:r>
              <a:rPr kumimoji="0" lang="en-AU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2426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ReadSpeaker</a:t>
            </a:r>
            <a:r>
              <a:rPr kumimoji="0" lang="en-AU" sz="6000" b="0" i="0" u="none" strike="noStrike" kern="0" cap="none" spc="0" normalizeH="0" baseline="0" noProof="0" dirty="0">
                <a:ln>
                  <a:noFill/>
                </a:ln>
                <a:solidFill>
                  <a:srgbClr val="42426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AU" sz="6000" b="0" i="0" u="none" strike="noStrike" kern="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Text</a:t>
            </a:r>
            <a:r>
              <a:rPr kumimoji="0" lang="en-AU" sz="6000" b="0" i="0" u="none" strike="noStrike" kern="0" cap="none" spc="0" normalizeH="0" baseline="0" noProof="0" dirty="0" err="1">
                <a:ln>
                  <a:noFill/>
                </a:ln>
                <a:solidFill>
                  <a:srgbClr val="42426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Aid</a:t>
            </a:r>
            <a:r>
              <a:rPr kumimoji="0" lang="en-AU" sz="6000" b="0" i="0" u="none" strike="noStrike" kern="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en-AU" sz="6000" b="0" i="0" u="none" strike="noStrike" kern="0" cap="none" spc="0" normalizeH="0" baseline="0" noProof="0" dirty="0">
                <a:ln>
                  <a:noFill/>
                </a:ln>
                <a:solidFill>
                  <a:srgbClr val="424265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help people with dyslexia?</a:t>
            </a:r>
            <a:endParaRPr kumimoji="0" lang="en-AU" sz="6000" b="0" i="0" u="none" strike="noStrike" kern="0" cap="none" spc="0" normalizeH="0" baseline="0" noProof="0" dirty="0">
              <a:ln>
                <a:noFill/>
              </a:ln>
              <a:solidFill>
                <a:srgbClr val="42426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" name="Google Shape;55;p13" descr="Aventido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275" y="807425"/>
            <a:ext cx="7139648" cy="1859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 descr="TextAid by ReadSpeaker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9976" y="2826400"/>
            <a:ext cx="11448049" cy="371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2400B-82CE-856F-C592-C35C43D1BE0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23400" y="-1145400"/>
            <a:ext cx="17041200" cy="1145400"/>
          </a:xfrm>
        </p:spPr>
        <p:txBody>
          <a:bodyPr spcFirstLastPara="1" wrap="square" lIns="182850" tIns="182850" rIns="182850" bIns="182850" anchor="b" anchorCtr="0">
            <a:normAutofit fontScale="90000"/>
          </a:bodyPr>
          <a:lstStyle/>
          <a:p>
            <a:r>
              <a:rPr lang="en-AU" dirty="0" err="1"/>
              <a:t>TextAid</a:t>
            </a:r>
            <a:r>
              <a:rPr lang="en-AU" dirty="0"/>
              <a:t> Overview</a:t>
            </a:r>
          </a:p>
        </p:txBody>
      </p:sp>
      <p:pic>
        <p:nvPicPr>
          <p:cNvPr id="62" name="Google Shape;62;p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10064" y="594600"/>
            <a:ext cx="5467875" cy="1549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860900" y="2981050"/>
            <a:ext cx="16083300" cy="51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r>
              <a:rPr lang="en-US" sz="3600">
                <a:solidFill>
                  <a:srgbClr val="073763"/>
                </a:solidFill>
                <a:latin typeface="ABeeZee"/>
                <a:ea typeface="ABeeZee"/>
                <a:cs typeface="ABeeZee"/>
                <a:sym typeface="ABeeZee"/>
              </a:rPr>
              <a:t>1. Reading any text aloud on any device accurately and quickly</a:t>
            </a: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r>
              <a:rPr lang="en-US" sz="3600">
                <a:solidFill>
                  <a:srgbClr val="073763"/>
                </a:solidFill>
                <a:latin typeface="ABeeZee"/>
                <a:ea typeface="ABeeZee"/>
                <a:cs typeface="ABeeZee"/>
                <a:sym typeface="ABeeZee"/>
              </a:rPr>
              <a:t>2. Changing the way text looks so it’s easier to follow</a:t>
            </a: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r>
              <a:rPr lang="en-US" sz="3600">
                <a:solidFill>
                  <a:srgbClr val="073763"/>
                </a:solidFill>
                <a:latin typeface="ABeeZee"/>
                <a:ea typeface="ABeeZee"/>
                <a:cs typeface="ABeeZee"/>
                <a:sym typeface="ABeeZee"/>
              </a:rPr>
              <a:t>3. Helping you find the words you need and spelling words correctly</a:t>
            </a: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  <a:p>
            <a:pPr marL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73763"/>
              </a:buClr>
              <a:buSzPts val="3600"/>
              <a:buFont typeface="ABeeZee"/>
              <a:buNone/>
            </a:pPr>
            <a:r>
              <a:rPr lang="en-US" sz="3600">
                <a:solidFill>
                  <a:srgbClr val="073763"/>
                </a:solidFill>
                <a:latin typeface="ABeeZee"/>
                <a:ea typeface="ABeeZee"/>
                <a:cs typeface="ABeeZee"/>
                <a:sym typeface="ABeeZee"/>
              </a:rPr>
              <a:t>4. Complete and understand worksheets, forms and papers without the    challenges of  handwriting.</a:t>
            </a:r>
            <a:endParaRPr sz="3600">
              <a:solidFill>
                <a:srgbClr val="073763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 idx="4294967295"/>
          </p:nvPr>
        </p:nvSpPr>
        <p:spPr>
          <a:xfrm>
            <a:off x="3288633" y="803175"/>
            <a:ext cx="11758862" cy="738900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Confuse visually similar words such as cat and cot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69" name="Google Shape;69;p15" descr="Screenshot of TextAid app showing a page of writi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5250" y="2170950"/>
            <a:ext cx="10995977" cy="5907274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1599900" y="6533650"/>
            <a:ext cx="58542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7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With TextAid you can listen to text in any document, web page or even your own typing and identify errors.</a:t>
            </a:r>
            <a:r>
              <a:rPr lang="en-US" sz="35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 </a:t>
            </a:r>
            <a:endParaRPr sz="13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 idx="4294967295"/>
          </p:nvPr>
        </p:nvSpPr>
        <p:spPr>
          <a:xfrm>
            <a:off x="3575700" y="803175"/>
            <a:ext cx="11136600" cy="738900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Spell erratically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78" name="Google Shape;78;p16" descr="A sentence of text with many spelling errors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175" y="2250525"/>
            <a:ext cx="15782925" cy="97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 descr="Screenshot of misspelled word with a menu of possbile correct option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1650" y="4319098"/>
            <a:ext cx="3554626" cy="421760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1599900" y="6502750"/>
            <a:ext cx="58542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The spell checker and word prediction identifies spelling errors and suggests words. You can listen to the suggestions.</a:t>
            </a:r>
            <a:endParaRPr sz="1700"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>
            <a:spLocks noGrp="1"/>
          </p:cNvSpPr>
          <p:nvPr>
            <p:ph type="title" idx="4294967295"/>
          </p:nvPr>
        </p:nvSpPr>
        <p:spPr>
          <a:xfrm>
            <a:off x="3575700" y="803175"/>
            <a:ext cx="11136600" cy="738900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Find it hard to scan or skim text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7" descr="A paragraph of text with different sections highlighted in different colou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7425" y="2147225"/>
            <a:ext cx="7637852" cy="3614126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/>
          <p:nvPr/>
        </p:nvSpPr>
        <p:spPr>
          <a:xfrm>
            <a:off x="1279975" y="6502750"/>
            <a:ext cx="5763300" cy="2780400"/>
          </a:xfrm>
          <a:prstGeom prst="wedgeEllipseCallout">
            <a:avLst>
              <a:gd name="adj1" fmla="val -69753"/>
              <a:gd name="adj2" fmla="val 63984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The highlighter tool helps you extract important information from a document. </a:t>
            </a:r>
            <a:endParaRPr sz="2000">
              <a:solidFill>
                <a:srgbClr val="1A1A1A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83" name="Google Shape;83;p17" descr="A passage of text shown on multiple different coloured backgrounds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04625" y="2109825"/>
            <a:ext cx="6849476" cy="3825176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7"/>
          <p:cNvSpPr/>
          <p:nvPr/>
        </p:nvSpPr>
        <p:spPr>
          <a:xfrm>
            <a:off x="11599900" y="6502750"/>
            <a:ext cx="58542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8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“Text Mode” makes any document more reader friendly by changing the way it looks. </a:t>
            </a:r>
            <a:endParaRPr sz="2000">
              <a:solidFill>
                <a:srgbClr val="1A1A1A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 idx="4294967295"/>
          </p:nvPr>
        </p:nvSpPr>
        <p:spPr>
          <a:xfrm>
            <a:off x="3575700" y="803175"/>
            <a:ext cx="11136600" cy="738900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Read and write slowly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8" name="Google Shape;98;p18"/>
          <p:cNvSpPr/>
          <p:nvPr/>
        </p:nvSpPr>
        <p:spPr>
          <a:xfrm>
            <a:off x="1279975" y="6502750"/>
            <a:ext cx="5763300" cy="2780400"/>
          </a:xfrm>
          <a:prstGeom prst="wedgeEllipseCallout">
            <a:avLst>
              <a:gd name="adj1" fmla="val -69753"/>
              <a:gd name="adj2" fmla="val 63984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The dictate button types what you say so you can quickly get your thoughts onto the computer</a:t>
            </a:r>
            <a:endParaRPr sz="27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97" name="Google Shape;97;p18"/>
          <p:cNvSpPr/>
          <p:nvPr/>
        </p:nvSpPr>
        <p:spPr>
          <a:xfrm>
            <a:off x="11599900" y="6502750"/>
            <a:ext cx="58542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>
                <a:solidFill>
                  <a:schemeClr val="dk1"/>
                </a:solidFill>
                <a:latin typeface="ABeeZee"/>
                <a:ea typeface="ABeeZee"/>
                <a:cs typeface="ABeeZee"/>
                <a:sym typeface="ABeeZee"/>
              </a:rPr>
              <a:t>TextAid can alter the reading speed. Listen to text at up to twice the average reading speed.</a:t>
            </a:r>
            <a:endParaRPr sz="28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99" name="Google Shape;99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35712" y="2143525"/>
            <a:ext cx="4251825" cy="4059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99900" y="3027400"/>
            <a:ext cx="4953000" cy="242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325" y="2340647"/>
            <a:ext cx="8744850" cy="34052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>
            <a:spLocks noGrp="1"/>
          </p:cNvSpPr>
          <p:nvPr>
            <p:ph type="title" idx="4294967295"/>
          </p:nvPr>
        </p:nvSpPr>
        <p:spPr>
          <a:xfrm>
            <a:off x="3575700" y="508869"/>
            <a:ext cx="11136600" cy="1071032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-22860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600"/>
              <a:buFont typeface="ABeeZee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Need to re-read paragraphs to understand them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7" name="Google Shape;107;p19"/>
          <p:cNvSpPr/>
          <p:nvPr/>
        </p:nvSpPr>
        <p:spPr>
          <a:xfrm>
            <a:off x="1295400" y="6734425"/>
            <a:ext cx="5854200" cy="2872800"/>
          </a:xfrm>
          <a:prstGeom prst="wedgeEllipseCallout">
            <a:avLst>
              <a:gd name="adj1" fmla="val -69753"/>
              <a:gd name="adj2" fmla="val 63984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ABeeZee"/>
              <a:buNone/>
            </a:pPr>
            <a:r>
              <a:rPr lang="en-US" sz="26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Make notes, highlight and draw shapes using the annotation tool which helps you to understand the text.</a:t>
            </a:r>
            <a:endParaRPr sz="1900">
              <a:solidFill>
                <a:srgbClr val="1A1A1A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08" name="Google Shape;108;p19"/>
          <p:cNvSpPr/>
          <p:nvPr/>
        </p:nvSpPr>
        <p:spPr>
          <a:xfrm>
            <a:off x="11954300" y="6502750"/>
            <a:ext cx="54999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ABeeZee"/>
              <a:buNone/>
            </a:pPr>
            <a:r>
              <a:rPr lang="en-US" sz="26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Right click and look up the meaning of words.</a:t>
            </a:r>
            <a:endParaRPr sz="2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09" name="Google Shape;109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52225" y="4344763"/>
            <a:ext cx="6343650" cy="166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38175" y="2412132"/>
            <a:ext cx="2571750" cy="177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>
            <a:spLocks noGrp="1"/>
          </p:cNvSpPr>
          <p:nvPr>
            <p:ph type="title" idx="4294967295"/>
          </p:nvPr>
        </p:nvSpPr>
        <p:spPr>
          <a:xfrm>
            <a:off x="3575700" y="803175"/>
            <a:ext cx="11623200" cy="1021788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kumimoji="0" lang="en-AU" sz="3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Find it hard to listen, maintain focus and concentrate</a:t>
            </a:r>
            <a:endParaRPr kumimoji="0" lang="en-AU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20" name="Google Shape;120;p20"/>
          <p:cNvSpPr/>
          <p:nvPr/>
        </p:nvSpPr>
        <p:spPr>
          <a:xfrm>
            <a:off x="1279975" y="6502750"/>
            <a:ext cx="5763300" cy="2780400"/>
          </a:xfrm>
          <a:prstGeom prst="wedgeEllipseCallout">
            <a:avLst>
              <a:gd name="adj1" fmla="val -69753"/>
              <a:gd name="adj2" fmla="val 63984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600"/>
              <a:buFont typeface="ABeeZee"/>
              <a:buNone/>
            </a:pPr>
            <a:r>
              <a:rPr lang="en-US" sz="27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By listening at the same time as looking at text, you can focus better.</a:t>
            </a:r>
            <a:endParaRPr sz="18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19" name="Google Shape;119;p20"/>
          <p:cNvSpPr/>
          <p:nvPr/>
        </p:nvSpPr>
        <p:spPr>
          <a:xfrm>
            <a:off x="11599900" y="6502750"/>
            <a:ext cx="5854200" cy="2872800"/>
          </a:xfrm>
          <a:prstGeom prst="wedgeEllipseCallout">
            <a:avLst>
              <a:gd name="adj1" fmla="val 62136"/>
              <a:gd name="adj2" fmla="val 76057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-2286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700"/>
              <a:buFont typeface="ABeeZee"/>
              <a:buNone/>
            </a:pPr>
            <a:r>
              <a:rPr lang="en-US" sz="27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The “Word highlighting” and the “page mask” features help you to focus on one line at a time.</a:t>
            </a:r>
            <a:endParaRPr sz="27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16" name="Google Shape;116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6425" y="2058488"/>
            <a:ext cx="7679587" cy="392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26800" y="2058480"/>
            <a:ext cx="7598101" cy="392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>
            <a:spLocks noGrp="1"/>
          </p:cNvSpPr>
          <p:nvPr>
            <p:ph type="title" idx="4294967295"/>
          </p:nvPr>
        </p:nvSpPr>
        <p:spPr>
          <a:xfrm>
            <a:off x="3575700" y="803175"/>
            <a:ext cx="11136600" cy="738900"/>
          </a:xfrm>
          <a:prstGeom prst="rect">
            <a:avLst/>
          </a:prstGeom>
          <a:solidFill>
            <a:srgbClr val="CFE2F3"/>
          </a:solidFill>
          <a:ln w="762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rot="0" spcFirstLastPara="1" vertOverflow="overflow" horzOverflow="overflow" vert="horz" wrap="square" lIns="91425" tIns="91425" rIns="91425" bIns="91425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3600"/>
              <a:buFont typeface="ABeeZee"/>
              <a:buNone/>
              <a:tabLst/>
              <a:defRPr/>
            </a:pPr>
            <a:r>
              <a:rPr kumimoji="0" lang="en-AU" sz="36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BeeZee"/>
                <a:ea typeface="ABeeZee"/>
                <a:cs typeface="ABeeZee"/>
                <a:sym typeface="ABeeZee"/>
              </a:rPr>
              <a:t>Feel sensations of mental overload/switching off</a:t>
            </a:r>
            <a:endParaRPr kumimoji="0" lang="en-A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BeeZee"/>
              <a:ea typeface="ABeeZee"/>
              <a:cs typeface="ABeeZee"/>
              <a:sym typeface="ABeeZee"/>
            </a:endParaRPr>
          </a:p>
        </p:txBody>
      </p:sp>
      <p:sp>
        <p:nvSpPr>
          <p:cNvPr id="126" name="Google Shape;126;p21"/>
          <p:cNvSpPr/>
          <p:nvPr/>
        </p:nvSpPr>
        <p:spPr>
          <a:xfrm>
            <a:off x="581975" y="6134450"/>
            <a:ext cx="5930100" cy="3288300"/>
          </a:xfrm>
          <a:prstGeom prst="wedgeEllipseCallout">
            <a:avLst>
              <a:gd name="adj1" fmla="val -57917"/>
              <a:gd name="adj2" fmla="val 77894"/>
            </a:avLst>
          </a:prstGeom>
          <a:solidFill>
            <a:srgbClr val="FCE5CD"/>
          </a:solidFill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228600" algn="ctr" rtl="0">
              <a:spcBef>
                <a:spcPts val="0"/>
              </a:spcBef>
              <a:spcAft>
                <a:spcPts val="0"/>
              </a:spcAft>
              <a:buClr>
                <a:srgbClr val="1A1A1A"/>
              </a:buClr>
              <a:buSzPts val="2600"/>
              <a:buFont typeface="ABeeZee"/>
              <a:buNone/>
            </a:pPr>
            <a:r>
              <a:rPr lang="en-US" sz="2600">
                <a:solidFill>
                  <a:srgbClr val="1A1A1A"/>
                </a:solidFill>
                <a:latin typeface="ABeeZee"/>
                <a:ea typeface="ABeeZee"/>
                <a:cs typeface="ABeeZee"/>
                <a:sym typeface="ABeeZee"/>
              </a:rPr>
              <a:t>TextAid can be used on your phone so you can listen away from a computer. You feel less overwhelmed.</a:t>
            </a:r>
            <a:endParaRPr sz="2600">
              <a:solidFill>
                <a:schemeClr val="dk1"/>
              </a:solidFill>
              <a:latin typeface="ABeeZee"/>
              <a:ea typeface="ABeeZee"/>
              <a:cs typeface="ABeeZee"/>
              <a:sym typeface="ABeeZee"/>
            </a:endParaRPr>
          </a:p>
        </p:txBody>
      </p:sp>
      <p:pic>
        <p:nvPicPr>
          <p:cNvPr id="127" name="Google Shape;127;p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9750" y="4404225"/>
            <a:ext cx="10458250" cy="5882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308</Words>
  <Application>Microsoft Office PowerPoint</Application>
  <PresentationFormat>Custom</PresentationFormat>
  <Paragraphs>27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ABeeZee</vt:lpstr>
      <vt:lpstr>Calibri</vt:lpstr>
      <vt:lpstr>Arial</vt:lpstr>
      <vt:lpstr>Simple Light</vt:lpstr>
      <vt:lpstr>How does ReadSpeaker TextAid help people with dyslexia?</vt:lpstr>
      <vt:lpstr>TextAid Overview</vt:lpstr>
      <vt:lpstr>Confuse visually similar words such as cat and cot</vt:lpstr>
      <vt:lpstr>Spell erratically</vt:lpstr>
      <vt:lpstr>Find it hard to scan or skim text</vt:lpstr>
      <vt:lpstr>Read and write slowly</vt:lpstr>
      <vt:lpstr>Need to re-read paragraphs to understand them</vt:lpstr>
      <vt:lpstr>Find it hard to listen, maintain focus and concentrate</vt:lpstr>
      <vt:lpstr>Feel sensations of mental overload/switching off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Kylie Geard</cp:lastModifiedBy>
  <cp:revision>4</cp:revision>
  <dcterms:modified xsi:type="dcterms:W3CDTF">2025-10-08T06:17:45Z</dcterms:modified>
</cp:coreProperties>
</file>