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5"/>
    <p:sldMasterId id="2147483676" r:id="rId6"/>
    <p:sldMasterId id="2147483693" r:id="rId7"/>
    <p:sldMasterId id="2147483809" r:id="rId8"/>
    <p:sldMasterId id="2147483667" r:id="rId9"/>
    <p:sldMasterId id="2147483823" r:id="rId10"/>
  </p:sldMasterIdLst>
  <p:notesMasterIdLst>
    <p:notesMasterId r:id="rId23"/>
  </p:notesMasterIdLst>
  <p:sldIdLst>
    <p:sldId id="257" r:id="rId11"/>
    <p:sldId id="449" r:id="rId12"/>
    <p:sldId id="404" r:id="rId13"/>
    <p:sldId id="402" r:id="rId14"/>
    <p:sldId id="460" r:id="rId15"/>
    <p:sldId id="464" r:id="rId16"/>
    <p:sldId id="465" r:id="rId17"/>
    <p:sldId id="462" r:id="rId18"/>
    <p:sldId id="452" r:id="rId19"/>
    <p:sldId id="463" r:id="rId20"/>
    <p:sldId id="420" r:id="rId21"/>
    <p:sldId id="45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22C506-9B26-C8E2-3895-EDC0F3396665}" name="Kuldeep Kaur" initials="KK" userId="S::kuldeep.kaur@ombudsman.gov.au::161a45b6-1198-456f-8ad9-2e0d028eda44" providerId="AD"/>
  <p188:author id="{C5316B11-83B3-67A2-6A9E-858F9EE609D2}" name="Kuldeep Kaur" initials="KK" userId="S::Kuldeep.Kaur@ombudsman.gov.au::161a45b6-1198-456f-8ad9-2e0d028eda44" providerId="AD"/>
  <p188:author id="{926FA120-EAF1-8B9D-CC00-372CFB6BA4E4}" name="Sharna Bremner" initials="SB" userId="S::Sharna.Bremner@ombudsman.gov.au::db088753-8c82-4f0f-a91a-1a19f93cf970" providerId="AD"/>
  <p188:author id="{52DBB663-10C1-BFD1-6EF2-A3E72B44B547}" name="Claire Gough" initials="CG" userId="S::claire.gough@ombudsman.gov.au::d95725de-f502-4a67-b88d-2c889e505c1c" providerId="AD"/>
  <p188:author id="{32038F6F-A0EE-08BB-D31D-5325E9CCEAAD}" name="Sharna Bremner" initials="SB" userId="S::sharna.bremner@ombudsman.gov.au::db088753-8c82-4f0f-a91a-1a19f93cf970" providerId="AD"/>
  <p188:author id="{4237CEBC-A864-CCAF-9831-3ED0155066C6}" name="Bridie Connell" initials="BC" userId="S::bridie.connell@ombudsman.gov.au::28cc2439-3ab9-4db8-963d-83a82ff495c4" providerId="AD"/>
  <p188:author id="{DA154CD4-42CB-5262-8CF0-8F5D1DE6BEBA}" name="Sarah Bendall" initials="SB" userId="S::sarah.bendall@ombudsman.gov.au::c271de97-2d5c-4de5-90cd-af9ab8659422" providerId="AD"/>
  <p188:author id="{B5C728ED-C429-F5AC-973B-976B735C3D41}" name="Zachary Cronau" initials="ZC" userId="S::zachary.cronau@ombudsman.gov.au::960e7435-d8e2-47cc-89de-f45fbc8161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378"/>
    <a:srgbClr val="071B24"/>
    <a:srgbClr val="0D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66361-8C27-4295-96E3-1CD478B63C31}" v="2359" dt="2025-08-08T06:09:03.942"/>
    <p1510:client id="{3AD1B811-E906-422C-A44A-159D26898748}" v="506" dt="2025-08-08T03:15:04.727"/>
    <p1510:client id="{3D5C10F7-87B2-E57C-F66D-180F0877CFB5}" v="122" dt="2025-08-08T07:17:28.202"/>
    <p1510:client id="{414AE13B-008C-2D26-0668-18B52C7B4ECC}" v="23" dt="2025-08-08T06:07:34.047"/>
    <p1510:client id="{769D431E-377C-43CE-B7A0-B97194B56B17}" v="290" dt="2025-08-08T05:52:08.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8" autoAdjust="0"/>
  </p:normalViewPr>
  <p:slideViewPr>
    <p:cSldViewPr snapToGrid="0">
      <p:cViewPr varScale="1">
        <p:scale>
          <a:sx n="81" d="100"/>
          <a:sy n="81" d="100"/>
        </p:scale>
        <p:origin x="120" y="5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Master" Target="slideMasters/slideMaster6.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61288-2572-47FB-B4D0-335FA5E1FE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DD91479-197B-4569-B42B-B0AF2B711329}">
      <dgm:prSet/>
      <dgm:spPr/>
      <dgm:t>
        <a:bodyPr/>
        <a:lstStyle/>
        <a:p>
          <a:pPr>
            <a:lnSpc>
              <a:spcPct val="100000"/>
            </a:lnSpc>
          </a:pPr>
          <a:r>
            <a:rPr lang="en-US">
              <a:latin typeface="Poppins"/>
              <a:cs typeface="Poppins"/>
            </a:rPr>
            <a:t>2211 contacts received </a:t>
          </a:r>
        </a:p>
      </dgm:t>
    </dgm:pt>
    <dgm:pt modelId="{BBC19901-7C0D-4084-B212-8EE7B1DD6022}" type="parTrans" cxnId="{003EFA6B-6D4A-4973-AEB9-6FBC4CBBAA1A}">
      <dgm:prSet/>
      <dgm:spPr/>
      <dgm:t>
        <a:bodyPr/>
        <a:lstStyle/>
        <a:p>
          <a:endParaRPr lang="en-US"/>
        </a:p>
      </dgm:t>
    </dgm:pt>
    <dgm:pt modelId="{8F2FBA38-34F2-4DE6-8F71-F8BDF15EB3EE}" type="sibTrans" cxnId="{003EFA6B-6D4A-4973-AEB9-6FBC4CBBAA1A}">
      <dgm:prSet/>
      <dgm:spPr/>
      <dgm:t>
        <a:bodyPr/>
        <a:lstStyle/>
        <a:p>
          <a:endParaRPr lang="en-US"/>
        </a:p>
      </dgm:t>
    </dgm:pt>
    <dgm:pt modelId="{842D82AC-86FD-426C-A72B-87D994B0E3FF}">
      <dgm:prSet/>
      <dgm:spPr/>
      <dgm:t>
        <a:bodyPr/>
        <a:lstStyle/>
        <a:p>
          <a:pPr>
            <a:lnSpc>
              <a:spcPct val="100000"/>
            </a:lnSpc>
          </a:pPr>
          <a:r>
            <a:rPr lang="en-US">
              <a:latin typeface="Poppins"/>
              <a:cs typeface="Poppins"/>
            </a:rPr>
            <a:t>Approximately 88% of contacts are related to universities</a:t>
          </a:r>
        </a:p>
      </dgm:t>
    </dgm:pt>
    <dgm:pt modelId="{5F87BBD9-F32B-441A-897E-7566357DF4A4}" type="parTrans" cxnId="{24E0BD4B-0E6F-4D47-BE8F-3C6659F11BF8}">
      <dgm:prSet/>
      <dgm:spPr/>
      <dgm:t>
        <a:bodyPr/>
        <a:lstStyle/>
        <a:p>
          <a:endParaRPr lang="en-US"/>
        </a:p>
      </dgm:t>
    </dgm:pt>
    <dgm:pt modelId="{431BBC8A-1193-4B5E-B485-BE5605A57DA4}" type="sibTrans" cxnId="{24E0BD4B-0E6F-4D47-BE8F-3C6659F11BF8}">
      <dgm:prSet/>
      <dgm:spPr/>
      <dgm:t>
        <a:bodyPr/>
        <a:lstStyle/>
        <a:p>
          <a:endParaRPr lang="en-US"/>
        </a:p>
      </dgm:t>
    </dgm:pt>
    <dgm:pt modelId="{F49C1C92-79D7-449A-9355-B3227A4C34B8}">
      <dgm:prSet/>
      <dgm:spPr/>
      <dgm:t>
        <a:bodyPr/>
        <a:lstStyle/>
        <a:p>
          <a:pPr>
            <a:lnSpc>
              <a:spcPct val="100000"/>
            </a:lnSpc>
          </a:pPr>
          <a:r>
            <a:rPr lang="en-US">
              <a:latin typeface="Poppins"/>
              <a:cs typeface="Poppins"/>
            </a:rPr>
            <a:t>1783 contacts classified as complaints (in jurisdiction)</a:t>
          </a:r>
        </a:p>
      </dgm:t>
    </dgm:pt>
    <dgm:pt modelId="{314CD72A-E9EC-45DF-87AB-D24727B7F039}" type="parTrans" cxnId="{E4D0391D-BE1D-4CEE-869C-50844CE98AF0}">
      <dgm:prSet/>
      <dgm:spPr/>
      <dgm:t>
        <a:bodyPr/>
        <a:lstStyle/>
        <a:p>
          <a:endParaRPr lang="en-US"/>
        </a:p>
      </dgm:t>
    </dgm:pt>
    <dgm:pt modelId="{39B3DAE8-A99E-4F56-8E65-250DEFFA7E19}" type="sibTrans" cxnId="{E4D0391D-BE1D-4CEE-869C-50844CE98AF0}">
      <dgm:prSet/>
      <dgm:spPr/>
      <dgm:t>
        <a:bodyPr/>
        <a:lstStyle/>
        <a:p>
          <a:endParaRPr lang="en-US"/>
        </a:p>
      </dgm:t>
    </dgm:pt>
    <dgm:pt modelId="{BD9539D0-6C39-4A2D-9983-85DF25098703}">
      <dgm:prSet/>
      <dgm:spPr/>
      <dgm:t>
        <a:bodyPr/>
        <a:lstStyle/>
        <a:p>
          <a:pPr>
            <a:lnSpc>
              <a:spcPct val="100000"/>
            </a:lnSpc>
          </a:pPr>
          <a:r>
            <a:rPr lang="en-US">
              <a:latin typeface="Poppins"/>
              <a:cs typeface="Poppins"/>
            </a:rPr>
            <a:t>50% of contacts have been resolved</a:t>
          </a:r>
        </a:p>
      </dgm:t>
    </dgm:pt>
    <dgm:pt modelId="{5198652D-8C9D-4AF2-BD03-608EEF1A227F}" type="parTrans" cxnId="{B29D3EFC-0B50-4987-BC58-8639C1080220}">
      <dgm:prSet/>
      <dgm:spPr/>
      <dgm:t>
        <a:bodyPr/>
        <a:lstStyle/>
        <a:p>
          <a:endParaRPr lang="en-US"/>
        </a:p>
      </dgm:t>
    </dgm:pt>
    <dgm:pt modelId="{211B04EB-148C-47AD-96E4-21E4478A1081}" type="sibTrans" cxnId="{B29D3EFC-0B50-4987-BC58-8639C1080220}">
      <dgm:prSet/>
      <dgm:spPr/>
      <dgm:t>
        <a:bodyPr/>
        <a:lstStyle/>
        <a:p>
          <a:endParaRPr lang="en-US"/>
        </a:p>
      </dgm:t>
    </dgm:pt>
    <dgm:pt modelId="{F7F1B9AE-6627-408F-B4E7-3D53DD2E6888}" type="pres">
      <dgm:prSet presAssocID="{8B461288-2572-47FB-B4D0-335FA5E1FE62}" presName="root" presStyleCnt="0">
        <dgm:presLayoutVars>
          <dgm:dir/>
          <dgm:resizeHandles val="exact"/>
        </dgm:presLayoutVars>
      </dgm:prSet>
      <dgm:spPr/>
    </dgm:pt>
    <dgm:pt modelId="{3854074B-A0CE-4A75-B642-F29C066F4C84}" type="pres">
      <dgm:prSet presAssocID="{FDD91479-197B-4569-B42B-B0AF2B711329}" presName="compNode" presStyleCnt="0"/>
      <dgm:spPr/>
    </dgm:pt>
    <dgm:pt modelId="{1E8AB0D7-1D1D-44FA-8BF5-6D08AE4D3822}" type="pres">
      <dgm:prSet presAssocID="{FDD91479-197B-4569-B42B-B0AF2B711329}" presName="bgRect" presStyleLbl="bgShp" presStyleIdx="0" presStyleCnt="4" custLinFactNeighborX="-6522" custLinFactNeighborY="12778"/>
      <dgm:spPr/>
    </dgm:pt>
    <dgm:pt modelId="{C9B6BA5D-67A4-4453-AE26-6A44B5A79019}" type="pres">
      <dgm:prSet presAssocID="{FDD91479-197B-4569-B42B-B0AF2B71132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lly with solid fill"/>
        </a:ext>
      </dgm:extLst>
    </dgm:pt>
    <dgm:pt modelId="{DB1B509A-9503-4CD3-AB24-D6DB2826BF24}" type="pres">
      <dgm:prSet presAssocID="{FDD91479-197B-4569-B42B-B0AF2B711329}" presName="spaceRect" presStyleCnt="0"/>
      <dgm:spPr/>
    </dgm:pt>
    <dgm:pt modelId="{56B27837-CF10-4E32-A9AE-681FF418D01E}" type="pres">
      <dgm:prSet presAssocID="{FDD91479-197B-4569-B42B-B0AF2B711329}" presName="parTx" presStyleLbl="revTx" presStyleIdx="0" presStyleCnt="4">
        <dgm:presLayoutVars>
          <dgm:chMax val="0"/>
          <dgm:chPref val="0"/>
        </dgm:presLayoutVars>
      </dgm:prSet>
      <dgm:spPr/>
    </dgm:pt>
    <dgm:pt modelId="{9205EEBE-7F22-4CF6-ACA5-DBACA415CAB7}" type="pres">
      <dgm:prSet presAssocID="{8F2FBA38-34F2-4DE6-8F71-F8BDF15EB3EE}" presName="sibTrans" presStyleCnt="0"/>
      <dgm:spPr/>
    </dgm:pt>
    <dgm:pt modelId="{654A2975-1380-436E-A531-DCE653CB7F48}" type="pres">
      <dgm:prSet presAssocID="{842D82AC-86FD-426C-A72B-87D994B0E3FF}" presName="compNode" presStyleCnt="0"/>
      <dgm:spPr/>
    </dgm:pt>
    <dgm:pt modelId="{7159BAE6-E096-45C1-9EAE-0B52DA7B45EA}" type="pres">
      <dgm:prSet presAssocID="{842D82AC-86FD-426C-A72B-87D994B0E3FF}" presName="bgRect" presStyleLbl="bgShp" presStyleIdx="1" presStyleCnt="4"/>
      <dgm:spPr/>
    </dgm:pt>
    <dgm:pt modelId="{0DCABD97-1225-44A0-A042-DD45A4AC48A1}" type="pres">
      <dgm:prSet presAssocID="{842D82AC-86FD-426C-A72B-87D994B0E3F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house with solid fill"/>
        </a:ext>
      </dgm:extLst>
    </dgm:pt>
    <dgm:pt modelId="{B92DA3A4-77B0-4E2D-A215-610E454F3C63}" type="pres">
      <dgm:prSet presAssocID="{842D82AC-86FD-426C-A72B-87D994B0E3FF}" presName="spaceRect" presStyleCnt="0"/>
      <dgm:spPr/>
    </dgm:pt>
    <dgm:pt modelId="{E44D8B05-E3C3-43AA-8C47-F53A6FAF2612}" type="pres">
      <dgm:prSet presAssocID="{842D82AC-86FD-426C-A72B-87D994B0E3FF}" presName="parTx" presStyleLbl="revTx" presStyleIdx="1" presStyleCnt="4">
        <dgm:presLayoutVars>
          <dgm:chMax val="0"/>
          <dgm:chPref val="0"/>
        </dgm:presLayoutVars>
      </dgm:prSet>
      <dgm:spPr/>
    </dgm:pt>
    <dgm:pt modelId="{D93D18DB-AA3F-428A-BF3A-9661C798DF41}" type="pres">
      <dgm:prSet presAssocID="{431BBC8A-1193-4B5E-B485-BE5605A57DA4}" presName="sibTrans" presStyleCnt="0"/>
      <dgm:spPr/>
    </dgm:pt>
    <dgm:pt modelId="{FA9A8D6F-8E60-427B-A43C-BB429ED8E9FB}" type="pres">
      <dgm:prSet presAssocID="{F49C1C92-79D7-449A-9355-B3227A4C34B8}" presName="compNode" presStyleCnt="0"/>
      <dgm:spPr/>
    </dgm:pt>
    <dgm:pt modelId="{588B5738-E560-450A-B550-052A311CD4CF}" type="pres">
      <dgm:prSet presAssocID="{F49C1C92-79D7-449A-9355-B3227A4C34B8}" presName="bgRect" presStyleLbl="bgShp" presStyleIdx="2" presStyleCnt="4"/>
      <dgm:spPr/>
    </dgm:pt>
    <dgm:pt modelId="{9BA7EBD6-CAC2-4085-A7FA-3F690D257B73}" type="pres">
      <dgm:prSet presAssocID="{F49C1C92-79D7-449A-9355-B3227A4C34B8}"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4B41B349-40A1-426D-89E3-BE62FEA9DDF4}" type="pres">
      <dgm:prSet presAssocID="{F49C1C92-79D7-449A-9355-B3227A4C34B8}" presName="spaceRect" presStyleCnt="0"/>
      <dgm:spPr/>
    </dgm:pt>
    <dgm:pt modelId="{02886948-CC0D-4079-BF9B-1D269DC147AB}" type="pres">
      <dgm:prSet presAssocID="{F49C1C92-79D7-449A-9355-B3227A4C34B8}" presName="parTx" presStyleLbl="revTx" presStyleIdx="2" presStyleCnt="4">
        <dgm:presLayoutVars>
          <dgm:chMax val="0"/>
          <dgm:chPref val="0"/>
        </dgm:presLayoutVars>
      </dgm:prSet>
      <dgm:spPr/>
    </dgm:pt>
    <dgm:pt modelId="{5FFA68F1-0F90-4B39-A70F-EF288C5C75E8}" type="pres">
      <dgm:prSet presAssocID="{39B3DAE8-A99E-4F56-8E65-250DEFFA7E19}" presName="sibTrans" presStyleCnt="0"/>
      <dgm:spPr/>
    </dgm:pt>
    <dgm:pt modelId="{9859AB93-0117-4592-A313-758236588D60}" type="pres">
      <dgm:prSet presAssocID="{BD9539D0-6C39-4A2D-9983-85DF25098703}" presName="compNode" presStyleCnt="0"/>
      <dgm:spPr/>
    </dgm:pt>
    <dgm:pt modelId="{8E237538-CBE9-4819-938D-0FA724558FAA}" type="pres">
      <dgm:prSet presAssocID="{BD9539D0-6C39-4A2D-9983-85DF25098703}" presName="bgRect" presStyleLbl="bgShp" presStyleIdx="3" presStyleCnt="4" custLinFactNeighborX="-30707" custLinFactNeighborY="11839"/>
      <dgm:spPr/>
    </dgm:pt>
    <dgm:pt modelId="{937F892F-2196-4551-ABB3-1641F149330C}" type="pres">
      <dgm:prSet presAssocID="{BD9539D0-6C39-4A2D-9983-85DF2509870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8C050F77-F6C2-45C6-AA7C-2D6E7C862035}" type="pres">
      <dgm:prSet presAssocID="{BD9539D0-6C39-4A2D-9983-85DF25098703}" presName="spaceRect" presStyleCnt="0"/>
      <dgm:spPr/>
    </dgm:pt>
    <dgm:pt modelId="{D01519F3-2409-42F7-AD00-946C9F3CE3A9}" type="pres">
      <dgm:prSet presAssocID="{BD9539D0-6C39-4A2D-9983-85DF25098703}" presName="parTx" presStyleLbl="revTx" presStyleIdx="3" presStyleCnt="4">
        <dgm:presLayoutVars>
          <dgm:chMax val="0"/>
          <dgm:chPref val="0"/>
        </dgm:presLayoutVars>
      </dgm:prSet>
      <dgm:spPr/>
    </dgm:pt>
  </dgm:ptLst>
  <dgm:cxnLst>
    <dgm:cxn modelId="{CDBB4500-DC2D-4551-A5D4-B1D8668B79C3}" type="presOf" srcId="{FDD91479-197B-4569-B42B-B0AF2B711329}" destId="{56B27837-CF10-4E32-A9AE-681FF418D01E}" srcOrd="0" destOrd="0" presId="urn:microsoft.com/office/officeart/2018/2/layout/IconVerticalSolidList"/>
    <dgm:cxn modelId="{ABB7C117-9F61-4F81-AEEF-E0336306C0EF}" type="presOf" srcId="{842D82AC-86FD-426C-A72B-87D994B0E3FF}" destId="{E44D8B05-E3C3-43AA-8C47-F53A6FAF2612}" srcOrd="0" destOrd="0" presId="urn:microsoft.com/office/officeart/2018/2/layout/IconVerticalSolidList"/>
    <dgm:cxn modelId="{E4D0391D-BE1D-4CEE-869C-50844CE98AF0}" srcId="{8B461288-2572-47FB-B4D0-335FA5E1FE62}" destId="{F49C1C92-79D7-449A-9355-B3227A4C34B8}" srcOrd="2" destOrd="0" parTransId="{314CD72A-E9EC-45DF-87AB-D24727B7F039}" sibTransId="{39B3DAE8-A99E-4F56-8E65-250DEFFA7E19}"/>
    <dgm:cxn modelId="{24E0BD4B-0E6F-4D47-BE8F-3C6659F11BF8}" srcId="{8B461288-2572-47FB-B4D0-335FA5E1FE62}" destId="{842D82AC-86FD-426C-A72B-87D994B0E3FF}" srcOrd="1" destOrd="0" parTransId="{5F87BBD9-F32B-441A-897E-7566357DF4A4}" sibTransId="{431BBC8A-1193-4B5E-B485-BE5605A57DA4}"/>
    <dgm:cxn modelId="{003EFA6B-6D4A-4973-AEB9-6FBC4CBBAA1A}" srcId="{8B461288-2572-47FB-B4D0-335FA5E1FE62}" destId="{FDD91479-197B-4569-B42B-B0AF2B711329}" srcOrd="0" destOrd="0" parTransId="{BBC19901-7C0D-4084-B212-8EE7B1DD6022}" sibTransId="{8F2FBA38-34F2-4DE6-8F71-F8BDF15EB3EE}"/>
    <dgm:cxn modelId="{F165C64E-26FB-4EF3-8933-FCDD60DCC3A6}" type="presOf" srcId="{BD9539D0-6C39-4A2D-9983-85DF25098703}" destId="{D01519F3-2409-42F7-AD00-946C9F3CE3A9}" srcOrd="0" destOrd="0" presId="urn:microsoft.com/office/officeart/2018/2/layout/IconVerticalSolidList"/>
    <dgm:cxn modelId="{E012E696-0CB6-4742-93CF-0E1CCEBB1347}" type="presOf" srcId="{F49C1C92-79D7-449A-9355-B3227A4C34B8}" destId="{02886948-CC0D-4079-BF9B-1D269DC147AB}" srcOrd="0" destOrd="0" presId="urn:microsoft.com/office/officeart/2018/2/layout/IconVerticalSolidList"/>
    <dgm:cxn modelId="{2282EFF3-659A-42EF-904A-8BCC8A50AA17}" type="presOf" srcId="{8B461288-2572-47FB-B4D0-335FA5E1FE62}" destId="{F7F1B9AE-6627-408F-B4E7-3D53DD2E6888}" srcOrd="0" destOrd="0" presId="urn:microsoft.com/office/officeart/2018/2/layout/IconVerticalSolidList"/>
    <dgm:cxn modelId="{B29D3EFC-0B50-4987-BC58-8639C1080220}" srcId="{8B461288-2572-47FB-B4D0-335FA5E1FE62}" destId="{BD9539D0-6C39-4A2D-9983-85DF25098703}" srcOrd="3" destOrd="0" parTransId="{5198652D-8C9D-4AF2-BD03-608EEF1A227F}" sibTransId="{211B04EB-148C-47AD-96E4-21E4478A1081}"/>
    <dgm:cxn modelId="{FFDDA73C-7D67-4979-ACA6-203A9A69AC82}" type="presParOf" srcId="{F7F1B9AE-6627-408F-B4E7-3D53DD2E6888}" destId="{3854074B-A0CE-4A75-B642-F29C066F4C84}" srcOrd="0" destOrd="0" presId="urn:microsoft.com/office/officeart/2018/2/layout/IconVerticalSolidList"/>
    <dgm:cxn modelId="{70594A49-EA08-4A97-ADC1-2F66E34047AE}" type="presParOf" srcId="{3854074B-A0CE-4A75-B642-F29C066F4C84}" destId="{1E8AB0D7-1D1D-44FA-8BF5-6D08AE4D3822}" srcOrd="0" destOrd="0" presId="urn:microsoft.com/office/officeart/2018/2/layout/IconVerticalSolidList"/>
    <dgm:cxn modelId="{BAEF573C-3DB3-4044-9CAD-02D865A3CD1B}" type="presParOf" srcId="{3854074B-A0CE-4A75-B642-F29C066F4C84}" destId="{C9B6BA5D-67A4-4453-AE26-6A44B5A79019}" srcOrd="1" destOrd="0" presId="urn:microsoft.com/office/officeart/2018/2/layout/IconVerticalSolidList"/>
    <dgm:cxn modelId="{FA940066-B14D-405B-A8AD-4F5F13B345B6}" type="presParOf" srcId="{3854074B-A0CE-4A75-B642-F29C066F4C84}" destId="{DB1B509A-9503-4CD3-AB24-D6DB2826BF24}" srcOrd="2" destOrd="0" presId="urn:microsoft.com/office/officeart/2018/2/layout/IconVerticalSolidList"/>
    <dgm:cxn modelId="{C14E236E-0642-4E5A-A520-31C339D147C5}" type="presParOf" srcId="{3854074B-A0CE-4A75-B642-F29C066F4C84}" destId="{56B27837-CF10-4E32-A9AE-681FF418D01E}" srcOrd="3" destOrd="0" presId="urn:microsoft.com/office/officeart/2018/2/layout/IconVerticalSolidList"/>
    <dgm:cxn modelId="{4B7B18AF-E980-4768-AB8D-93E0AF9194B3}" type="presParOf" srcId="{F7F1B9AE-6627-408F-B4E7-3D53DD2E6888}" destId="{9205EEBE-7F22-4CF6-ACA5-DBACA415CAB7}" srcOrd="1" destOrd="0" presId="urn:microsoft.com/office/officeart/2018/2/layout/IconVerticalSolidList"/>
    <dgm:cxn modelId="{F4ABE311-BB5D-4379-B0D5-258E6EF52DB0}" type="presParOf" srcId="{F7F1B9AE-6627-408F-B4E7-3D53DD2E6888}" destId="{654A2975-1380-436E-A531-DCE653CB7F48}" srcOrd="2" destOrd="0" presId="urn:microsoft.com/office/officeart/2018/2/layout/IconVerticalSolidList"/>
    <dgm:cxn modelId="{0FF6A997-D788-481A-A87E-0BCCE98D947E}" type="presParOf" srcId="{654A2975-1380-436E-A531-DCE653CB7F48}" destId="{7159BAE6-E096-45C1-9EAE-0B52DA7B45EA}" srcOrd="0" destOrd="0" presId="urn:microsoft.com/office/officeart/2018/2/layout/IconVerticalSolidList"/>
    <dgm:cxn modelId="{E15AFEDE-3DB5-4D37-9CA5-D3A75C5F4D29}" type="presParOf" srcId="{654A2975-1380-436E-A531-DCE653CB7F48}" destId="{0DCABD97-1225-44A0-A042-DD45A4AC48A1}" srcOrd="1" destOrd="0" presId="urn:microsoft.com/office/officeart/2018/2/layout/IconVerticalSolidList"/>
    <dgm:cxn modelId="{6D9F5736-9A8E-4580-961D-F8DA19A0D560}" type="presParOf" srcId="{654A2975-1380-436E-A531-DCE653CB7F48}" destId="{B92DA3A4-77B0-4E2D-A215-610E454F3C63}" srcOrd="2" destOrd="0" presId="urn:microsoft.com/office/officeart/2018/2/layout/IconVerticalSolidList"/>
    <dgm:cxn modelId="{C6697FCF-E23E-40D2-9CE2-F0CBD1856BB3}" type="presParOf" srcId="{654A2975-1380-436E-A531-DCE653CB7F48}" destId="{E44D8B05-E3C3-43AA-8C47-F53A6FAF2612}" srcOrd="3" destOrd="0" presId="urn:microsoft.com/office/officeart/2018/2/layout/IconVerticalSolidList"/>
    <dgm:cxn modelId="{F8F8BA3E-511E-4C95-A2D0-1088ADDDD6C7}" type="presParOf" srcId="{F7F1B9AE-6627-408F-B4E7-3D53DD2E6888}" destId="{D93D18DB-AA3F-428A-BF3A-9661C798DF41}" srcOrd="3" destOrd="0" presId="urn:microsoft.com/office/officeart/2018/2/layout/IconVerticalSolidList"/>
    <dgm:cxn modelId="{6FD068DE-EDC9-46D4-803D-0C3035BC8FBE}" type="presParOf" srcId="{F7F1B9AE-6627-408F-B4E7-3D53DD2E6888}" destId="{FA9A8D6F-8E60-427B-A43C-BB429ED8E9FB}" srcOrd="4" destOrd="0" presId="urn:microsoft.com/office/officeart/2018/2/layout/IconVerticalSolidList"/>
    <dgm:cxn modelId="{78F58E9F-02C9-4278-8B23-319388E4ED63}" type="presParOf" srcId="{FA9A8D6F-8E60-427B-A43C-BB429ED8E9FB}" destId="{588B5738-E560-450A-B550-052A311CD4CF}" srcOrd="0" destOrd="0" presId="urn:microsoft.com/office/officeart/2018/2/layout/IconVerticalSolidList"/>
    <dgm:cxn modelId="{B5919D13-8B19-4827-8CAF-F79691FA4030}" type="presParOf" srcId="{FA9A8D6F-8E60-427B-A43C-BB429ED8E9FB}" destId="{9BA7EBD6-CAC2-4085-A7FA-3F690D257B73}" srcOrd="1" destOrd="0" presId="urn:microsoft.com/office/officeart/2018/2/layout/IconVerticalSolidList"/>
    <dgm:cxn modelId="{0FFE73B1-B340-4D88-A158-C1B562DF8D7F}" type="presParOf" srcId="{FA9A8D6F-8E60-427B-A43C-BB429ED8E9FB}" destId="{4B41B349-40A1-426D-89E3-BE62FEA9DDF4}" srcOrd="2" destOrd="0" presId="urn:microsoft.com/office/officeart/2018/2/layout/IconVerticalSolidList"/>
    <dgm:cxn modelId="{091D50E5-6142-498F-8682-0597E60FE058}" type="presParOf" srcId="{FA9A8D6F-8E60-427B-A43C-BB429ED8E9FB}" destId="{02886948-CC0D-4079-BF9B-1D269DC147AB}" srcOrd="3" destOrd="0" presId="urn:microsoft.com/office/officeart/2018/2/layout/IconVerticalSolidList"/>
    <dgm:cxn modelId="{5CAB3904-9717-48B5-A61C-85FE5DFC0241}" type="presParOf" srcId="{F7F1B9AE-6627-408F-B4E7-3D53DD2E6888}" destId="{5FFA68F1-0F90-4B39-A70F-EF288C5C75E8}" srcOrd="5" destOrd="0" presId="urn:microsoft.com/office/officeart/2018/2/layout/IconVerticalSolidList"/>
    <dgm:cxn modelId="{1377A714-524C-474C-B8BD-B3A50750B341}" type="presParOf" srcId="{F7F1B9AE-6627-408F-B4E7-3D53DD2E6888}" destId="{9859AB93-0117-4592-A313-758236588D60}" srcOrd="6" destOrd="0" presId="urn:microsoft.com/office/officeart/2018/2/layout/IconVerticalSolidList"/>
    <dgm:cxn modelId="{56335A51-F83C-4DFC-BEB5-43703951EB3B}" type="presParOf" srcId="{9859AB93-0117-4592-A313-758236588D60}" destId="{8E237538-CBE9-4819-938D-0FA724558FAA}" srcOrd="0" destOrd="0" presId="urn:microsoft.com/office/officeart/2018/2/layout/IconVerticalSolidList"/>
    <dgm:cxn modelId="{5693292E-7CFE-4B9B-A253-A9A90ED6D765}" type="presParOf" srcId="{9859AB93-0117-4592-A313-758236588D60}" destId="{937F892F-2196-4551-ABB3-1641F149330C}" srcOrd="1" destOrd="0" presId="urn:microsoft.com/office/officeart/2018/2/layout/IconVerticalSolidList"/>
    <dgm:cxn modelId="{969D553B-95F4-4218-98A1-9D2045295ECD}" type="presParOf" srcId="{9859AB93-0117-4592-A313-758236588D60}" destId="{8C050F77-F6C2-45C6-AA7C-2D6E7C862035}" srcOrd="2" destOrd="0" presId="urn:microsoft.com/office/officeart/2018/2/layout/IconVerticalSolidList"/>
    <dgm:cxn modelId="{8C1AB988-D0A5-4F61-A491-08B693B7EECF}" type="presParOf" srcId="{9859AB93-0117-4592-A313-758236588D60}" destId="{D01519F3-2409-42F7-AD00-946C9F3CE3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AB0D7-1D1D-44FA-8BF5-6D08AE4D3822}">
      <dsp:nvSpPr>
        <dsp:cNvPr id="0" name=""/>
        <dsp:cNvSpPr/>
      </dsp:nvSpPr>
      <dsp:spPr>
        <a:xfrm>
          <a:off x="0" y="11876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6BA5D-67A4-4453-AE26-6A44B5A79019}">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B27837-CF10-4E32-A9AE-681FF418D01E}">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Poppins"/>
              <a:cs typeface="Poppins"/>
            </a:rPr>
            <a:t>2211 contacts received </a:t>
          </a:r>
        </a:p>
      </dsp:txBody>
      <dsp:txXfrm>
        <a:off x="1057183" y="1805"/>
        <a:ext cx="9458416" cy="915310"/>
      </dsp:txXfrm>
    </dsp:sp>
    <dsp:sp modelId="{7159BAE6-E096-45C1-9EAE-0B52DA7B45EA}">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ABD97-1225-44A0-A042-DD45A4AC48A1}">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4D8B05-E3C3-43AA-8C47-F53A6FAF2612}">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Poppins"/>
              <a:cs typeface="Poppins"/>
            </a:rPr>
            <a:t>Approximately 88% of contacts are related to universities</a:t>
          </a:r>
        </a:p>
      </dsp:txBody>
      <dsp:txXfrm>
        <a:off x="1057183" y="1145944"/>
        <a:ext cx="9458416" cy="915310"/>
      </dsp:txXfrm>
    </dsp:sp>
    <dsp:sp modelId="{588B5738-E560-450A-B550-052A311CD4CF}">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7EBD6-CAC2-4085-A7FA-3F690D257B73}">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886948-CC0D-4079-BF9B-1D269DC147A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Poppins"/>
              <a:cs typeface="Poppins"/>
            </a:rPr>
            <a:t>1783 contacts classified as complaints (in jurisdiction)</a:t>
          </a:r>
        </a:p>
      </dsp:txBody>
      <dsp:txXfrm>
        <a:off x="1057183" y="2290082"/>
        <a:ext cx="9458416" cy="915310"/>
      </dsp:txXfrm>
    </dsp:sp>
    <dsp:sp modelId="{8E237538-CBE9-4819-938D-0FA724558FAA}">
      <dsp:nvSpPr>
        <dsp:cNvPr id="0" name=""/>
        <dsp:cNvSpPr/>
      </dsp:nvSpPr>
      <dsp:spPr>
        <a:xfrm>
          <a:off x="0" y="3436027"/>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7F892F-2196-4551-ABB3-1641F149330C}">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519F3-2409-42F7-AD00-946C9F3CE3A9}">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Poppins"/>
              <a:cs typeface="Poppins"/>
            </a:rPr>
            <a:t>50% of contacts have been resolved</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55A1C-30EE-744D-B90A-43EA7D448A23}"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7EB37-C6E7-1B4B-8A07-D1C0D5D7D4CD}" type="slidenum">
              <a:rPr lang="en-US" smtClean="0"/>
              <a:t>‹#›</a:t>
            </a:fld>
            <a:endParaRPr lang="en-US"/>
          </a:p>
        </p:txBody>
      </p:sp>
    </p:spTree>
    <p:extLst>
      <p:ext uri="{BB962C8B-B14F-4D97-AF65-F5344CB8AC3E}">
        <p14:creationId xmlns:p14="http://schemas.microsoft.com/office/powerpoint/2010/main" val="114670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E7EB37-C6E7-1B4B-8A07-D1C0D5D7D4CD}" type="slidenum">
              <a:rPr lang="en-US" smtClean="0"/>
              <a:t>1</a:t>
            </a:fld>
            <a:endParaRPr lang="en-US"/>
          </a:p>
        </p:txBody>
      </p:sp>
    </p:spTree>
    <p:extLst>
      <p:ext uri="{BB962C8B-B14F-4D97-AF65-F5344CB8AC3E}">
        <p14:creationId xmlns:p14="http://schemas.microsoft.com/office/powerpoint/2010/main" val="424498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CEE7EB37-C6E7-1B4B-8A07-D1C0D5D7D4CD}" type="slidenum">
              <a:rPr lang="en-US" smtClean="0"/>
              <a:t>10</a:t>
            </a:fld>
            <a:endParaRPr lang="en-US"/>
          </a:p>
        </p:txBody>
      </p:sp>
    </p:spTree>
    <p:extLst>
      <p:ext uri="{BB962C8B-B14F-4D97-AF65-F5344CB8AC3E}">
        <p14:creationId xmlns:p14="http://schemas.microsoft.com/office/powerpoint/2010/main" val="207301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EE7EB37-C6E7-1B4B-8A07-D1C0D5D7D4CD}" type="slidenum">
              <a:rPr lang="en-US" smtClean="0"/>
              <a:t>11</a:t>
            </a:fld>
            <a:endParaRPr lang="en-US"/>
          </a:p>
        </p:txBody>
      </p:sp>
    </p:spTree>
    <p:extLst>
      <p:ext uri="{BB962C8B-B14F-4D97-AF65-F5344CB8AC3E}">
        <p14:creationId xmlns:p14="http://schemas.microsoft.com/office/powerpoint/2010/main" val="220146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F3E8-7FB5-DA25-D70B-A0CE42085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90E5D-8D93-0AAB-9C58-505E3FCEF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F4F94-8423-DF1D-42D9-312C59DC85E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7125B22F-97B0-EDE9-FF93-4AC1C03AFC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7EB37-C6E7-1B4B-8A07-D1C0D5D7D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15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3A3DD-5C8D-F48D-B2BE-EC01995F0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43D54-7549-A952-84BE-B967FD60F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40F9B-2A44-9D59-6772-32E08A08A42C}"/>
              </a:ext>
            </a:extLst>
          </p:cNvPr>
          <p:cNvSpPr>
            <a:spLocks noGrp="1"/>
          </p:cNvSpPr>
          <p:nvPr>
            <p:ph type="body" idx="1"/>
          </p:nvPr>
        </p:nvSpPr>
        <p:spPr/>
        <p:txBody>
          <a:bodyPr/>
          <a:lstStyle/>
          <a:p>
            <a:pPr marL="0" indent="0">
              <a:buFont typeface="Arial"/>
              <a:buNone/>
            </a:pPr>
            <a:endParaRPr lang="en-AU"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0E972B8-017D-DB11-479C-41A28317E2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7EB37-C6E7-1B4B-8A07-D1C0D5D7D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25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F1B99-FFC4-A1F2-C411-D09A55861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88203-70A9-FC1A-4C62-528BBA76C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98AFC-730C-76F2-26CE-369B85485AC7}"/>
              </a:ext>
            </a:extLst>
          </p:cNvPr>
          <p:cNvSpPr>
            <a:spLocks noGrp="1"/>
          </p:cNvSpPr>
          <p:nvPr>
            <p:ph type="body" idx="1"/>
          </p:nvPr>
        </p:nvSpPr>
        <p:spPr/>
        <p:txBody>
          <a:bodyPr/>
          <a:lstStyle/>
          <a:p>
            <a:pPr marL="0" indent="0">
              <a:buFont typeface="Arial"/>
              <a:buNone/>
            </a:pPr>
            <a:endParaRPr lang="en-AU" dirty="0">
              <a:ea typeface="Calibri"/>
              <a:cs typeface="Calibri"/>
            </a:endParaRPr>
          </a:p>
        </p:txBody>
      </p:sp>
      <p:sp>
        <p:nvSpPr>
          <p:cNvPr id="4" name="Slide Number Placeholder 3">
            <a:extLst>
              <a:ext uri="{FF2B5EF4-FFF2-40B4-BE49-F238E27FC236}">
                <a16:creationId xmlns:a16="http://schemas.microsoft.com/office/drawing/2014/main" id="{98E08E14-4C72-40A9-B7C5-4ED15B0BC46A}"/>
              </a:ext>
            </a:extLst>
          </p:cNvPr>
          <p:cNvSpPr>
            <a:spLocks noGrp="1"/>
          </p:cNvSpPr>
          <p:nvPr>
            <p:ph type="sldNum" sz="quarter" idx="5"/>
          </p:nvPr>
        </p:nvSpPr>
        <p:spPr/>
        <p:txBody>
          <a:bodyPr/>
          <a:lstStyle/>
          <a:p>
            <a:fld id="{CEE7EB37-C6E7-1B4B-8A07-D1C0D5D7D4CD}" type="slidenum">
              <a:rPr lang="en-US" smtClean="0"/>
              <a:t>3</a:t>
            </a:fld>
            <a:endParaRPr lang="en-US"/>
          </a:p>
        </p:txBody>
      </p:sp>
    </p:spTree>
    <p:extLst>
      <p:ext uri="{BB962C8B-B14F-4D97-AF65-F5344CB8AC3E}">
        <p14:creationId xmlns:p14="http://schemas.microsoft.com/office/powerpoint/2010/main" val="122006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4999"/>
              </a:lnSpc>
              <a:buFont typeface="Symbol" panose="05050102010706020507" pitchFamily="18" charset="2"/>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7EB37-C6E7-1B4B-8A07-D1C0D5D7D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84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FEBD-1AB8-B47E-538A-0E58436F9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7B10F-1707-313E-F2D2-B8A7A9BB9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3E5F3-5CFC-3FB3-7F52-7B746293C4EE}"/>
              </a:ext>
            </a:extLst>
          </p:cNvPr>
          <p:cNvSpPr>
            <a:spLocks noGrp="1"/>
          </p:cNvSpPr>
          <p:nvPr>
            <p:ph type="body" idx="1"/>
          </p:nvPr>
        </p:nvSpPr>
        <p:spPr/>
        <p:txBody>
          <a:bodyPr/>
          <a:lstStyle/>
          <a:p>
            <a:pPr marL="342900" indent="-342900">
              <a:lnSpc>
                <a:spcPct val="114999"/>
              </a:lnSpc>
              <a:spcAft>
                <a:spcPts val="800"/>
              </a:spcAft>
              <a:buSzPts val="1000"/>
              <a:buFont typeface="Symbol,Sans-Serif" panose="05050102010706020507" pitchFamily="18" charset="2"/>
              <a:buChar char=""/>
              <a:tabLst>
                <a:tab pos="457200" algn="l"/>
              </a:tabLst>
            </a:pPr>
            <a:endParaRPr lang="en-GB" dirty="0">
              <a:ea typeface="Calibri"/>
              <a:cs typeface="+mn-lt"/>
            </a:endParaRPr>
          </a:p>
        </p:txBody>
      </p:sp>
      <p:sp>
        <p:nvSpPr>
          <p:cNvPr id="4" name="Slide Number Placeholder 3">
            <a:extLst>
              <a:ext uri="{FF2B5EF4-FFF2-40B4-BE49-F238E27FC236}">
                <a16:creationId xmlns:a16="http://schemas.microsoft.com/office/drawing/2014/main" id="{D6901AF9-9456-530E-2CDF-A7BDCF1EA0A4}"/>
              </a:ext>
            </a:extLst>
          </p:cNvPr>
          <p:cNvSpPr>
            <a:spLocks noGrp="1"/>
          </p:cNvSpPr>
          <p:nvPr>
            <p:ph type="sldNum" sz="quarter" idx="5"/>
          </p:nvPr>
        </p:nvSpPr>
        <p:spPr/>
        <p:txBody>
          <a:bodyPr/>
          <a:lstStyle/>
          <a:p>
            <a:fld id="{CEE7EB37-C6E7-1B4B-8A07-D1C0D5D7D4CD}" type="slidenum">
              <a:rPr lang="en-US" smtClean="0"/>
              <a:t>5</a:t>
            </a:fld>
            <a:endParaRPr lang="en-US"/>
          </a:p>
        </p:txBody>
      </p:sp>
    </p:spTree>
    <p:extLst>
      <p:ext uri="{BB962C8B-B14F-4D97-AF65-F5344CB8AC3E}">
        <p14:creationId xmlns:p14="http://schemas.microsoft.com/office/powerpoint/2010/main" val="179776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2AF4-032C-2EFE-0837-60178D868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9D9CD-CD3B-C31C-DF42-13D55C378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DB5D1-9A8A-5F6E-6195-3EF8C1EC03F5}"/>
              </a:ext>
            </a:extLst>
          </p:cNvPr>
          <p:cNvSpPr>
            <a:spLocks noGrp="1"/>
          </p:cNvSpPr>
          <p:nvPr>
            <p:ph type="body" idx="1"/>
          </p:nvPr>
        </p:nvSpPr>
        <p:spPr/>
        <p:txBody>
          <a:bodyPr/>
          <a:lstStyle/>
          <a:p>
            <a:pPr marL="342900" lvl="0" indent="-342900">
              <a:lnSpc>
                <a:spcPct val="114999"/>
              </a:lnSpc>
              <a:spcAft>
                <a:spcPts val="800"/>
              </a:spcAft>
              <a:buSzPts val="1000"/>
              <a:buFont typeface="Symbol" panose="05050102010706020507" pitchFamily="18" charset="2"/>
              <a:buChar char=""/>
              <a:tabLst>
                <a:tab pos="457200" algn="l"/>
              </a:tabLst>
            </a:pPr>
            <a:endParaRPr lang="en-AU" dirty="0">
              <a:ea typeface="Calibri" panose="020F0502020204030204"/>
              <a:cs typeface="+mn-lt"/>
            </a:endParaRPr>
          </a:p>
        </p:txBody>
      </p:sp>
      <p:sp>
        <p:nvSpPr>
          <p:cNvPr id="4" name="Slide Number Placeholder 3">
            <a:extLst>
              <a:ext uri="{FF2B5EF4-FFF2-40B4-BE49-F238E27FC236}">
                <a16:creationId xmlns:a16="http://schemas.microsoft.com/office/drawing/2014/main" id="{AAADF6A0-74E8-51CA-EBEC-190555CD229F}"/>
              </a:ext>
            </a:extLst>
          </p:cNvPr>
          <p:cNvSpPr>
            <a:spLocks noGrp="1"/>
          </p:cNvSpPr>
          <p:nvPr>
            <p:ph type="sldNum" sz="quarter" idx="5"/>
          </p:nvPr>
        </p:nvSpPr>
        <p:spPr/>
        <p:txBody>
          <a:bodyPr/>
          <a:lstStyle/>
          <a:p>
            <a:fld id="{CEE7EB37-C6E7-1B4B-8A07-D1C0D5D7D4CD}" type="slidenum">
              <a:rPr lang="en-US" smtClean="0"/>
              <a:t>6</a:t>
            </a:fld>
            <a:endParaRPr lang="en-US"/>
          </a:p>
        </p:txBody>
      </p:sp>
    </p:spTree>
    <p:extLst>
      <p:ext uri="{BB962C8B-B14F-4D97-AF65-F5344CB8AC3E}">
        <p14:creationId xmlns:p14="http://schemas.microsoft.com/office/powerpoint/2010/main" val="48003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EE7EB37-C6E7-1B4B-8A07-D1C0D5D7D4CD}" type="slidenum">
              <a:rPr lang="en-US" smtClean="0"/>
              <a:t>7</a:t>
            </a:fld>
            <a:endParaRPr lang="en-US"/>
          </a:p>
        </p:txBody>
      </p:sp>
    </p:spTree>
    <p:extLst>
      <p:ext uri="{BB962C8B-B14F-4D97-AF65-F5344CB8AC3E}">
        <p14:creationId xmlns:p14="http://schemas.microsoft.com/office/powerpoint/2010/main" val="1168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E4347-50C6-A484-6F52-DC15ABFE4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02282-1274-9D33-FE21-446A3C23A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42FC8-9473-7A01-886C-357AC7D16634}"/>
              </a:ext>
            </a:extLst>
          </p:cNvPr>
          <p:cNvSpPr>
            <a:spLocks noGrp="1"/>
          </p:cNvSpPr>
          <p:nvPr>
            <p:ph type="body" idx="1"/>
          </p:nvPr>
        </p:nvSpPr>
        <p:spPr/>
        <p:txBody>
          <a:bodyPr/>
          <a:lstStyle/>
          <a:p>
            <a:pPr marL="0" indent="0">
              <a:buFont typeface="Arial"/>
              <a:buNone/>
            </a:pPr>
            <a:endParaRPr lang="en-AU"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D1160D4-2F31-5F13-7D0E-2437447DB626}"/>
              </a:ext>
            </a:extLst>
          </p:cNvPr>
          <p:cNvSpPr>
            <a:spLocks noGrp="1"/>
          </p:cNvSpPr>
          <p:nvPr>
            <p:ph type="sldNum" sz="quarter" idx="5"/>
          </p:nvPr>
        </p:nvSpPr>
        <p:spPr/>
        <p:txBody>
          <a:bodyPr/>
          <a:lstStyle/>
          <a:p>
            <a:fld id="{CEE7EB37-C6E7-1B4B-8A07-D1C0D5D7D4CD}" type="slidenum">
              <a:rPr lang="en-US" smtClean="0"/>
              <a:t>8</a:t>
            </a:fld>
            <a:endParaRPr lang="en-US"/>
          </a:p>
        </p:txBody>
      </p:sp>
    </p:spTree>
    <p:extLst>
      <p:ext uri="{BB962C8B-B14F-4D97-AF65-F5344CB8AC3E}">
        <p14:creationId xmlns:p14="http://schemas.microsoft.com/office/powerpoint/2010/main" val="170409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CEE7EB37-C6E7-1B4B-8A07-D1C0D5D7D4CD}" type="slidenum">
              <a:rPr lang="en-US" smtClean="0"/>
              <a:t>9</a:t>
            </a:fld>
            <a:endParaRPr lang="en-US"/>
          </a:p>
        </p:txBody>
      </p:sp>
    </p:spTree>
    <p:extLst>
      <p:ext uri="{BB962C8B-B14F-4D97-AF65-F5344CB8AC3E}">
        <p14:creationId xmlns:p14="http://schemas.microsoft.com/office/powerpoint/2010/main" val="82045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7">
            <a:extLst>
              <a:ext uri="{FF2B5EF4-FFF2-40B4-BE49-F238E27FC236}">
                <a16:creationId xmlns:a16="http://schemas.microsoft.com/office/drawing/2014/main" id="{E7D72635-E977-EC4C-7AE1-B976F7CD1740}"/>
              </a:ext>
            </a:extLst>
          </p:cNvPr>
          <p:cNvPicPr>
            <a:picLocks noChangeAspect="1"/>
          </p:cNvPicPr>
          <p:nvPr userDrawn="1"/>
        </p:nvPicPr>
        <p:blipFill>
          <a:blip r:embed="rId3"/>
          <a:srcRect/>
          <a:stretch/>
        </p:blipFill>
        <p:spPr>
          <a:xfrm>
            <a:off x="689564" y="5849937"/>
            <a:ext cx="1848355" cy="639526"/>
          </a:xfrm>
          <a:prstGeom prst="rect">
            <a:avLst/>
          </a:prstGeom>
        </p:spPr>
      </p:pic>
    </p:spTree>
    <p:extLst>
      <p:ext uri="{BB962C8B-B14F-4D97-AF65-F5344CB8AC3E}">
        <p14:creationId xmlns:p14="http://schemas.microsoft.com/office/powerpoint/2010/main" val="384356504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C8B6-9248-BC6E-001E-E5182911E0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3741EC-70FD-5CFA-FB95-29CBEE885F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2359157-064E-769B-992F-50AD910D77E7}"/>
              </a:ext>
            </a:extLst>
          </p:cNvPr>
          <p:cNvSpPr>
            <a:spLocks noGrp="1"/>
          </p:cNvSpPr>
          <p:nvPr>
            <p:ph type="ftr" sz="quarter" idx="11"/>
          </p:nvPr>
        </p:nvSpPr>
        <p:spPr>
          <a:xfrm>
            <a:off x="4560310" y="6379597"/>
            <a:ext cx="3075587" cy="318630"/>
          </a:xfrm>
        </p:spPr>
        <p:txBody>
          <a:bodyPr>
            <a:spAutoFit/>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66033381-E9C9-7676-8A0B-B6B85EA215D0}"/>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10494499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967CF1D2-4C1B-2018-6CDD-4012C1DDF591}"/>
              </a:ext>
            </a:extLst>
          </p:cNvPr>
          <p:cNvSpPr>
            <a:spLocks noGrp="1"/>
          </p:cNvSpPr>
          <p:nvPr>
            <p:ph type="ftr" sz="quarter" idx="11"/>
          </p:nvPr>
        </p:nvSpPr>
        <p:spPr>
          <a:xfrm>
            <a:off x="4824232" y="6379597"/>
            <a:ext cx="2547743" cy="318630"/>
          </a:xfrm>
        </p:spPr>
        <p:txBody>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1DF2FC6-2A8F-D569-482C-6F18EDBACA80}"/>
              </a:ext>
            </a:extLst>
          </p:cNvPr>
          <p:cNvSpPr>
            <a:spLocks noGrp="1"/>
          </p:cNvSpPr>
          <p:nvPr>
            <p:ph type="sldNum" sz="quarter" idx="12"/>
          </p:nvPr>
        </p:nvSpPr>
        <p:spPr>
          <a:xfrm>
            <a:off x="9851346" y="6356350"/>
            <a:ext cx="1654854" cy="365125"/>
          </a:xfrm>
        </p:spPr>
        <p:txBody>
          <a:bodyPr/>
          <a:lstStyle/>
          <a:p>
            <a:fld id="{4A911399-0105-AB4A-B505-06C0FD494C24}" type="slidenum">
              <a:rPr lang="en-US" smtClean="0"/>
              <a:t>‹#›</a:t>
            </a:fld>
            <a:endParaRPr lang="en-US"/>
          </a:p>
        </p:txBody>
      </p:sp>
      <p:pic>
        <p:nvPicPr>
          <p:cNvPr id="7" name="Graphic 7">
            <a:extLst>
              <a:ext uri="{FF2B5EF4-FFF2-40B4-BE49-F238E27FC236}">
                <a16:creationId xmlns:a16="http://schemas.microsoft.com/office/drawing/2014/main" id="{D314BDC8-D24D-6066-817A-959B4EF94E59}"/>
              </a:ext>
            </a:extLst>
          </p:cNvPr>
          <p:cNvPicPr>
            <a:picLocks noChangeAspect="1"/>
          </p:cNvPicPr>
          <p:nvPr userDrawn="1"/>
        </p:nvPicPr>
        <p:blipFill>
          <a:blip r:embed="rId2"/>
          <a:srcRect/>
          <a:stretch/>
        </p:blipFill>
        <p:spPr>
          <a:xfrm>
            <a:off x="695960" y="6297023"/>
            <a:ext cx="487680" cy="439428"/>
          </a:xfrm>
          <a:prstGeom prst="rect">
            <a:avLst/>
          </a:prstGeom>
        </p:spPr>
      </p:pic>
    </p:spTree>
    <p:extLst>
      <p:ext uri="{BB962C8B-B14F-4D97-AF65-F5344CB8AC3E}">
        <p14:creationId xmlns:p14="http://schemas.microsoft.com/office/powerpoint/2010/main" val="407070591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967CF1D2-4C1B-2018-6CDD-4012C1DDF591}"/>
              </a:ext>
            </a:extLst>
          </p:cNvPr>
          <p:cNvSpPr>
            <a:spLocks noGrp="1"/>
          </p:cNvSpPr>
          <p:nvPr>
            <p:ph type="ftr" sz="quarter" idx="11"/>
          </p:nvPr>
        </p:nvSpPr>
        <p:spPr>
          <a:xfrm>
            <a:off x="4824232" y="6379597"/>
            <a:ext cx="2547743" cy="318630"/>
          </a:xfrm>
          <a:ln>
            <a:noFill/>
          </a:ln>
        </p:spPr>
        <p:txBody>
          <a:bodyPr/>
          <a:lstStyle>
            <a:lvl1pPr>
              <a:defRPr>
                <a:ln>
                  <a:noFill/>
                </a:ln>
                <a:solidFill>
                  <a:schemeClr val="bg2"/>
                </a:solidFill>
              </a:defRPr>
            </a:lvl1p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1DF2FC6-2A8F-D569-482C-6F18EDBACA80}"/>
              </a:ext>
            </a:extLst>
          </p:cNvPr>
          <p:cNvSpPr>
            <a:spLocks noGrp="1"/>
          </p:cNvSpPr>
          <p:nvPr>
            <p:ph type="sldNum" sz="quarter" idx="12"/>
          </p:nvPr>
        </p:nvSpPr>
        <p:spPr/>
        <p:txBody>
          <a:bodyPr/>
          <a:lstStyle>
            <a:lvl1pPr>
              <a:defRPr>
                <a:solidFill>
                  <a:schemeClr val="bg1"/>
                </a:solidFill>
              </a:defRPr>
            </a:lvl1pPr>
          </a:lstStyle>
          <a:p>
            <a:fld id="{4A911399-0105-AB4A-B505-06C0FD494C24}" type="slidenum">
              <a:rPr lang="en-US" smtClean="0"/>
              <a:pPr/>
              <a:t>‹#›</a:t>
            </a:fld>
            <a:endParaRPr lang="en-US"/>
          </a:p>
        </p:txBody>
      </p:sp>
      <p:pic>
        <p:nvPicPr>
          <p:cNvPr id="7" name="Graphic 7">
            <a:extLst>
              <a:ext uri="{FF2B5EF4-FFF2-40B4-BE49-F238E27FC236}">
                <a16:creationId xmlns:a16="http://schemas.microsoft.com/office/drawing/2014/main" id="{73D7B7FB-29F4-5696-2062-56DB25B84619}"/>
              </a:ext>
            </a:extLst>
          </p:cNvPr>
          <p:cNvPicPr>
            <a:picLocks noChangeAspect="1"/>
          </p:cNvPicPr>
          <p:nvPr userDrawn="1"/>
        </p:nvPicPr>
        <p:blipFill>
          <a:blip r:embed="rId2"/>
          <a:srcRect/>
          <a:stretch/>
        </p:blipFill>
        <p:spPr>
          <a:xfrm>
            <a:off x="695961" y="6297023"/>
            <a:ext cx="487678" cy="439428"/>
          </a:xfrm>
          <a:prstGeom prst="rect">
            <a:avLst/>
          </a:prstGeom>
        </p:spPr>
      </p:pic>
    </p:spTree>
    <p:extLst>
      <p:ext uri="{BB962C8B-B14F-4D97-AF65-F5344CB8AC3E}">
        <p14:creationId xmlns:p14="http://schemas.microsoft.com/office/powerpoint/2010/main" val="116116825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2"/>
            </a:gs>
            <a:gs pos="50000">
              <a:schemeClr val="accent3"/>
            </a:gs>
            <a:gs pos="100000">
              <a:schemeClr val="accent5"/>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967CF1D2-4C1B-2018-6CDD-4012C1DDF591}"/>
              </a:ext>
            </a:extLst>
          </p:cNvPr>
          <p:cNvSpPr>
            <a:spLocks noGrp="1"/>
          </p:cNvSpPr>
          <p:nvPr>
            <p:ph type="ftr" sz="quarter" idx="11"/>
          </p:nvPr>
        </p:nvSpPr>
        <p:spPr/>
        <p:txBody>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1DF2FC6-2A8F-D569-482C-6F18EDBACA80}"/>
              </a:ext>
            </a:extLst>
          </p:cNvPr>
          <p:cNvSpPr>
            <a:spLocks noGrp="1"/>
          </p:cNvSpPr>
          <p:nvPr>
            <p:ph type="sldNum" sz="quarter" idx="12"/>
          </p:nvPr>
        </p:nvSpPr>
        <p:spPr/>
        <p:txBody>
          <a:bodyPr/>
          <a:lstStyle/>
          <a:p>
            <a:fld id="{4A911399-0105-AB4A-B505-06C0FD494C24}" type="slidenum">
              <a:rPr lang="en-US" smtClean="0"/>
              <a:t>‹#›</a:t>
            </a:fld>
            <a:endParaRPr lang="en-US"/>
          </a:p>
        </p:txBody>
      </p:sp>
      <p:pic>
        <p:nvPicPr>
          <p:cNvPr id="9" name="Graphic 7">
            <a:extLst>
              <a:ext uri="{FF2B5EF4-FFF2-40B4-BE49-F238E27FC236}">
                <a16:creationId xmlns:a16="http://schemas.microsoft.com/office/drawing/2014/main" id="{B271E331-F1EB-F7C1-BEC8-5B591BFE2B95}"/>
              </a:ext>
            </a:extLst>
          </p:cNvPr>
          <p:cNvPicPr>
            <a:picLocks noChangeAspect="1"/>
          </p:cNvPicPr>
          <p:nvPr userDrawn="1"/>
        </p:nvPicPr>
        <p:blipFill>
          <a:blip r:embed="rId2"/>
          <a:srcRect/>
          <a:stretch/>
        </p:blipFill>
        <p:spPr>
          <a:xfrm>
            <a:off x="695961" y="6297023"/>
            <a:ext cx="487678" cy="439427"/>
          </a:xfrm>
          <a:prstGeom prst="rect">
            <a:avLst/>
          </a:prstGeom>
        </p:spPr>
      </p:pic>
    </p:spTree>
    <p:extLst>
      <p:ext uri="{BB962C8B-B14F-4D97-AF65-F5344CB8AC3E}">
        <p14:creationId xmlns:p14="http://schemas.microsoft.com/office/powerpoint/2010/main" val="2638628367"/>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AA2620-3E95-3601-5285-BA27D1A0FA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870099" y="-1418772"/>
            <a:ext cx="6451802" cy="9127998"/>
          </a:xfrm>
          <a:prstGeom prst="rect">
            <a:avLst/>
          </a:prstGeom>
        </p:spPr>
      </p:pic>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967CF1D2-4C1B-2018-6CDD-4012C1DDF591}"/>
              </a:ext>
            </a:extLst>
          </p:cNvPr>
          <p:cNvSpPr>
            <a:spLocks noGrp="1"/>
          </p:cNvSpPr>
          <p:nvPr>
            <p:ph type="ftr" sz="quarter" idx="11"/>
          </p:nvPr>
        </p:nvSpPr>
        <p:spPr/>
        <p:txBody>
          <a:bodyPr/>
          <a:lstStyle>
            <a:lvl1pPr>
              <a:defRPr>
                <a:solidFill>
                  <a:schemeClr val="bg2"/>
                </a:solidFill>
              </a:defRPr>
            </a:lvl1p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1DF2FC6-2A8F-D569-482C-6F18EDBACA80}"/>
              </a:ext>
            </a:extLst>
          </p:cNvPr>
          <p:cNvSpPr>
            <a:spLocks noGrp="1"/>
          </p:cNvSpPr>
          <p:nvPr>
            <p:ph type="sldNum" sz="quarter" idx="12"/>
          </p:nvPr>
        </p:nvSpPr>
        <p:spPr/>
        <p:txBody>
          <a:bodyPr/>
          <a:lstStyle>
            <a:lvl1pPr>
              <a:defRPr>
                <a:solidFill>
                  <a:schemeClr val="bg1"/>
                </a:solidFill>
              </a:defRPr>
            </a:lvl1pPr>
          </a:lstStyle>
          <a:p>
            <a:fld id="{4A911399-0105-AB4A-B505-06C0FD494C24}" type="slidenum">
              <a:rPr lang="en-US" smtClean="0"/>
              <a:pPr/>
              <a:t>‹#›</a:t>
            </a:fld>
            <a:endParaRPr lang="en-US"/>
          </a:p>
        </p:txBody>
      </p:sp>
      <p:pic>
        <p:nvPicPr>
          <p:cNvPr id="4" name="Graphic 7">
            <a:extLst>
              <a:ext uri="{FF2B5EF4-FFF2-40B4-BE49-F238E27FC236}">
                <a16:creationId xmlns:a16="http://schemas.microsoft.com/office/drawing/2014/main" id="{7FE49EE3-E15A-3F40-55D3-BF287071D374}"/>
              </a:ext>
            </a:extLst>
          </p:cNvPr>
          <p:cNvPicPr>
            <a:picLocks noChangeAspect="1"/>
          </p:cNvPicPr>
          <p:nvPr userDrawn="1"/>
        </p:nvPicPr>
        <p:blipFill>
          <a:blip r:embed="rId4"/>
          <a:srcRect/>
          <a:stretch/>
        </p:blipFill>
        <p:spPr>
          <a:xfrm>
            <a:off x="695961" y="6297023"/>
            <a:ext cx="487678" cy="439428"/>
          </a:xfrm>
          <a:prstGeom prst="rect">
            <a:avLst/>
          </a:prstGeom>
        </p:spPr>
      </p:pic>
    </p:spTree>
    <p:extLst>
      <p:ext uri="{BB962C8B-B14F-4D97-AF65-F5344CB8AC3E}">
        <p14:creationId xmlns:p14="http://schemas.microsoft.com/office/powerpoint/2010/main" val="15614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610" y="574625"/>
            <a:ext cx="7422975"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610" y="3454350"/>
            <a:ext cx="74229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3C676142-E5DC-9F8E-2403-767EE905893F}"/>
              </a:ext>
            </a:extLst>
          </p:cNvPr>
          <p:cNvSpPr>
            <a:spLocks noGrp="1"/>
          </p:cNvSpPr>
          <p:nvPr>
            <p:ph type="ftr" sz="quarter" idx="11"/>
          </p:nvPr>
        </p:nvSpPr>
        <p:spPr/>
        <p:txBody>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78D9C739-9A25-B671-A4FB-C672C959B9BA}"/>
              </a:ext>
            </a:extLst>
          </p:cNvPr>
          <p:cNvSpPr>
            <a:spLocks noGrp="1"/>
          </p:cNvSpPr>
          <p:nvPr>
            <p:ph type="sldNum" sz="quarter" idx="12"/>
          </p:nvPr>
        </p:nvSpPr>
        <p:spPr/>
        <p:txBody>
          <a:bodyPr/>
          <a:lstStyle/>
          <a:p>
            <a:fld id="{4A911399-0105-AB4A-B505-06C0FD494C24}" type="slidenum">
              <a:rPr lang="en-US" smtClean="0"/>
              <a:t>‹#›</a:t>
            </a:fld>
            <a:endParaRPr lang="en-US"/>
          </a:p>
        </p:txBody>
      </p:sp>
      <p:pic>
        <p:nvPicPr>
          <p:cNvPr id="7" name="Graphic 7">
            <a:extLst>
              <a:ext uri="{FF2B5EF4-FFF2-40B4-BE49-F238E27FC236}">
                <a16:creationId xmlns:a16="http://schemas.microsoft.com/office/drawing/2014/main" id="{D300D03D-B193-1D4A-E6B0-DE345FDDDD3D}"/>
              </a:ext>
            </a:extLst>
          </p:cNvPr>
          <p:cNvPicPr>
            <a:picLocks noChangeAspect="1"/>
          </p:cNvPicPr>
          <p:nvPr userDrawn="1"/>
        </p:nvPicPr>
        <p:blipFill>
          <a:blip r:embed="rId2"/>
          <a:srcRect/>
          <a:stretch/>
        </p:blipFill>
        <p:spPr>
          <a:xfrm>
            <a:off x="695960" y="6297023"/>
            <a:ext cx="487680" cy="439428"/>
          </a:xfrm>
          <a:prstGeom prst="rect">
            <a:avLst/>
          </a:prstGeom>
        </p:spPr>
      </p:pic>
    </p:spTree>
    <p:extLst>
      <p:ext uri="{BB962C8B-B14F-4D97-AF65-F5344CB8AC3E}">
        <p14:creationId xmlns:p14="http://schemas.microsoft.com/office/powerpoint/2010/main" val="30757251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95961" y="574625"/>
            <a:ext cx="7422975" cy="2852737"/>
          </a:xfrm>
        </p:spPr>
        <p:txBody>
          <a:bodyPr anchor="b"/>
          <a:lstStyle>
            <a:lvl1pPr>
              <a:defRPr sz="6000">
                <a:solidFill>
                  <a:schemeClr val="bg2"/>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95961" y="3454350"/>
            <a:ext cx="742297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3C676142-E5DC-9F8E-2403-767EE905893F}"/>
              </a:ext>
            </a:extLst>
          </p:cNvPr>
          <p:cNvSpPr>
            <a:spLocks noGrp="1"/>
          </p:cNvSpPr>
          <p:nvPr>
            <p:ph type="ftr" sz="quarter" idx="11"/>
          </p:nvPr>
        </p:nvSpPr>
        <p:spPr>
          <a:ln>
            <a:solidFill>
              <a:schemeClr val="bg2"/>
            </a:solidFill>
          </a:ln>
        </p:spPr>
        <p:txBody>
          <a:bodyPr/>
          <a:lstStyle>
            <a:lvl1pPr>
              <a:defRPr>
                <a:solidFill>
                  <a:schemeClr val="bg2"/>
                </a:solidFill>
              </a:defRPr>
            </a:lvl1p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78D9C739-9A25-B671-A4FB-C672C959B9BA}"/>
              </a:ext>
            </a:extLst>
          </p:cNvPr>
          <p:cNvSpPr>
            <a:spLocks noGrp="1"/>
          </p:cNvSpPr>
          <p:nvPr>
            <p:ph type="sldNum" sz="quarter" idx="12"/>
          </p:nvPr>
        </p:nvSpPr>
        <p:spPr/>
        <p:txBody>
          <a:bodyPr/>
          <a:lstStyle>
            <a:lvl1pPr>
              <a:defRPr>
                <a:solidFill>
                  <a:schemeClr val="bg1"/>
                </a:solidFill>
              </a:defRPr>
            </a:lvl1pPr>
          </a:lstStyle>
          <a:p>
            <a:fld id="{4A911399-0105-AB4A-B505-06C0FD494C24}" type="slidenum">
              <a:rPr lang="en-US" smtClean="0"/>
              <a:pPr/>
              <a:t>‹#›</a:t>
            </a:fld>
            <a:endParaRPr lang="en-US"/>
          </a:p>
        </p:txBody>
      </p:sp>
      <p:pic>
        <p:nvPicPr>
          <p:cNvPr id="4" name="Graphic 7">
            <a:extLst>
              <a:ext uri="{FF2B5EF4-FFF2-40B4-BE49-F238E27FC236}">
                <a16:creationId xmlns:a16="http://schemas.microsoft.com/office/drawing/2014/main" id="{1EE386C2-7D66-E42F-7755-80AC9D928069}"/>
              </a:ext>
            </a:extLst>
          </p:cNvPr>
          <p:cNvPicPr>
            <a:picLocks noChangeAspect="1"/>
          </p:cNvPicPr>
          <p:nvPr userDrawn="1"/>
        </p:nvPicPr>
        <p:blipFill>
          <a:blip r:embed="rId2"/>
          <a:srcRect/>
          <a:stretch/>
        </p:blipFill>
        <p:spPr>
          <a:xfrm>
            <a:off x="695961" y="6297023"/>
            <a:ext cx="487678" cy="439428"/>
          </a:xfrm>
          <a:prstGeom prst="rect">
            <a:avLst/>
          </a:prstGeom>
        </p:spPr>
      </p:pic>
    </p:spTree>
    <p:extLst>
      <p:ext uri="{BB962C8B-B14F-4D97-AF65-F5344CB8AC3E}">
        <p14:creationId xmlns:p14="http://schemas.microsoft.com/office/powerpoint/2010/main" val="195915264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967CF1D2-4C1B-2018-6CDD-4012C1DDF591}"/>
              </a:ext>
            </a:extLst>
          </p:cNvPr>
          <p:cNvSpPr>
            <a:spLocks noGrp="1"/>
          </p:cNvSpPr>
          <p:nvPr>
            <p:ph type="ftr" sz="quarter" idx="11"/>
          </p:nvPr>
        </p:nvSpPr>
        <p:spPr>
          <a:xfrm>
            <a:off x="4824232" y="6379597"/>
            <a:ext cx="2547742" cy="318630"/>
          </a:xfrm>
          <a:prstGeom prst="roundRect">
            <a:avLst>
              <a:gd name="adj" fmla="val 50000"/>
            </a:avLst>
          </a:prstGeom>
        </p:spPr>
        <p:txBody>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1DF2FC6-2A8F-D569-482C-6F18EDBACA80}"/>
              </a:ext>
            </a:extLst>
          </p:cNvPr>
          <p:cNvSpPr>
            <a:spLocks noGrp="1"/>
          </p:cNvSpPr>
          <p:nvPr>
            <p:ph type="sldNum" sz="quarter" idx="12"/>
          </p:nvPr>
        </p:nvSpPr>
        <p:spPr/>
        <p:txBody>
          <a:bodyPr/>
          <a:lstStyle>
            <a:lvl1pPr>
              <a:defRPr>
                <a:solidFill>
                  <a:schemeClr val="tx1"/>
                </a:solidFill>
              </a:defRPr>
            </a:lvl1pPr>
          </a:lstStyle>
          <a:p>
            <a:fld id="{4A911399-0105-AB4A-B505-06C0FD494C24}" type="slidenum">
              <a:rPr lang="en-US" smtClean="0"/>
              <a:pPr/>
              <a:t>‹#›</a:t>
            </a:fld>
            <a:endParaRPr lang="en-US"/>
          </a:p>
        </p:txBody>
      </p:sp>
    </p:spTree>
    <p:extLst>
      <p:ext uri="{BB962C8B-B14F-4D97-AF65-F5344CB8AC3E}">
        <p14:creationId xmlns:p14="http://schemas.microsoft.com/office/powerpoint/2010/main" val="1259755780"/>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C8B6-9248-BC6E-001E-E5182911E0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3741EC-70FD-5CFA-FB95-29CBEE885F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2359157-064E-769B-992F-50AD910D77E7}"/>
              </a:ext>
            </a:extLst>
          </p:cNvPr>
          <p:cNvSpPr>
            <a:spLocks noGrp="1"/>
          </p:cNvSpPr>
          <p:nvPr>
            <p:ph type="ftr" sz="quarter" idx="11"/>
          </p:nvPr>
        </p:nvSpPr>
        <p:spPr>
          <a:xfrm>
            <a:off x="4824232" y="6379597"/>
            <a:ext cx="2547742" cy="318630"/>
          </a:xfrm>
          <a:prstGeom prst="roundRect">
            <a:avLst>
              <a:gd name="adj" fmla="val 50000"/>
            </a:avLst>
          </a:prstGeom>
        </p:spPr>
        <p:txBody>
          <a:bodyPr>
            <a:spAutoFit/>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66033381-E9C9-7676-8A0B-B6B85EA215D0}"/>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50819081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3C676142-E5DC-9F8E-2403-767EE905893F}"/>
              </a:ext>
            </a:extLst>
          </p:cNvPr>
          <p:cNvSpPr>
            <a:spLocks noGrp="1"/>
          </p:cNvSpPr>
          <p:nvPr>
            <p:ph type="ftr" sz="quarter" idx="11"/>
          </p:nvPr>
        </p:nvSpPr>
        <p:spPr>
          <a:xfrm>
            <a:off x="4824232" y="6379597"/>
            <a:ext cx="2547742" cy="318630"/>
          </a:xfrm>
          <a:prstGeom prst="roundRect">
            <a:avLst>
              <a:gd name="adj" fmla="val 50000"/>
            </a:avLst>
          </a:prstGeom>
        </p:spPr>
        <p:txBody>
          <a:bodyPr>
            <a:spAutoFit/>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78D9C739-9A25-B671-A4FB-C672C959B9BA}"/>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2562720226"/>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accent3"/>
            </a:gs>
            <a:gs pos="100000">
              <a:schemeClr val="accent5"/>
            </a:gs>
          </a:gsLst>
          <a:lin ang="12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7">
            <a:extLst>
              <a:ext uri="{FF2B5EF4-FFF2-40B4-BE49-F238E27FC236}">
                <a16:creationId xmlns:a16="http://schemas.microsoft.com/office/drawing/2014/main" id="{E7D72635-E977-EC4C-7AE1-B976F7CD1740}"/>
              </a:ext>
            </a:extLst>
          </p:cNvPr>
          <p:cNvPicPr>
            <a:picLocks noChangeAspect="1"/>
          </p:cNvPicPr>
          <p:nvPr userDrawn="1"/>
        </p:nvPicPr>
        <p:blipFill>
          <a:blip r:embed="rId2"/>
          <a:srcRect/>
          <a:stretch/>
        </p:blipFill>
        <p:spPr>
          <a:xfrm>
            <a:off x="689563" y="5849937"/>
            <a:ext cx="1848358" cy="639526"/>
          </a:xfrm>
          <a:prstGeom prst="rect">
            <a:avLst/>
          </a:prstGeom>
        </p:spPr>
      </p:pic>
    </p:spTree>
    <p:extLst>
      <p:ext uri="{BB962C8B-B14F-4D97-AF65-F5344CB8AC3E}">
        <p14:creationId xmlns:p14="http://schemas.microsoft.com/office/powerpoint/2010/main" val="123456324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DEBF-C69F-1D80-7947-C659C6C60A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1A9DB4-6A08-FD38-63CE-47011B3D9DE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E24B7EB-9375-9E72-BD0B-9EAD226BF7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1BC7A59-2CCC-D0B5-FC1F-41F25B1EB7B2}"/>
              </a:ext>
            </a:extLst>
          </p:cNvPr>
          <p:cNvSpPr>
            <a:spLocks noGrp="1"/>
          </p:cNvSpPr>
          <p:nvPr>
            <p:ph type="ftr" sz="quarter" idx="11"/>
          </p:nvPr>
        </p:nvSpPr>
        <p:spPr>
          <a:xfrm>
            <a:off x="4824232" y="6379597"/>
            <a:ext cx="2547742" cy="318630"/>
          </a:xfrm>
          <a:prstGeom prst="roundRect">
            <a:avLst>
              <a:gd name="adj" fmla="val 50000"/>
            </a:avLst>
          </a:prstGeom>
        </p:spPr>
        <p:txBody>
          <a:bodyPr>
            <a:spAutoFit/>
          </a:bodyPr>
          <a:lstStyle/>
          <a:p>
            <a:r>
              <a:rPr lang="en-US"/>
              <a:t>National Student Ombudsman | Policy Forum Update – 19th November 2024</a:t>
            </a:r>
          </a:p>
        </p:txBody>
      </p:sp>
      <p:sp>
        <p:nvSpPr>
          <p:cNvPr id="7" name="Slide Number Placeholder 6">
            <a:extLst>
              <a:ext uri="{FF2B5EF4-FFF2-40B4-BE49-F238E27FC236}">
                <a16:creationId xmlns:a16="http://schemas.microsoft.com/office/drawing/2014/main" id="{8BA76742-76AD-9913-7E82-682FC0BE75D3}"/>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2122705568"/>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367D-F6DF-4AFA-0ACC-1BD655D2C2C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1E1F1B-B46B-82FD-D688-3C6F0AA57793}"/>
              </a:ext>
            </a:extLst>
          </p:cNvPr>
          <p:cNvSpPr>
            <a:spLocks noGrp="1"/>
          </p:cNvSpPr>
          <p:nvPr>
            <p:ph type="body" idx="1"/>
          </p:nvPr>
        </p:nvSpPr>
        <p:spPr>
          <a:xfrm>
            <a:off x="839788" y="1681163"/>
            <a:ext cx="5157787"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A7B937-F6CD-F89C-5215-D71C52578E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40FA75-8B73-D151-DAC0-F9EEF7961B23}"/>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A7C611-A5B9-0FC9-8F8F-A5163875FF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4B82B51B-5E3D-D590-B54E-8C3A058C6A84}"/>
              </a:ext>
            </a:extLst>
          </p:cNvPr>
          <p:cNvSpPr>
            <a:spLocks noGrp="1"/>
          </p:cNvSpPr>
          <p:nvPr>
            <p:ph type="sldNum" sz="quarter" idx="12"/>
          </p:nvPr>
        </p:nvSpPr>
        <p:spPr/>
        <p:txBody>
          <a:bodyPr/>
          <a:lstStyle/>
          <a:p>
            <a:fld id="{4A911399-0105-AB4A-B505-06C0FD494C24}" type="slidenum">
              <a:rPr lang="en-US" smtClean="0"/>
              <a:t>‹#›</a:t>
            </a:fld>
            <a:endParaRPr lang="en-US"/>
          </a:p>
        </p:txBody>
      </p:sp>
      <p:sp>
        <p:nvSpPr>
          <p:cNvPr id="7" name="Footer Placeholder 5">
            <a:extLst>
              <a:ext uri="{FF2B5EF4-FFF2-40B4-BE49-F238E27FC236}">
                <a16:creationId xmlns:a16="http://schemas.microsoft.com/office/drawing/2014/main" id="{AFDF21D4-BC44-07E9-7DD7-F111D6B2CB03}"/>
              </a:ext>
            </a:extLst>
          </p:cNvPr>
          <p:cNvSpPr>
            <a:spLocks noGrp="1"/>
          </p:cNvSpPr>
          <p:nvPr>
            <p:ph type="ftr" sz="quarter" idx="11"/>
          </p:nvPr>
        </p:nvSpPr>
        <p:spPr>
          <a:xfrm>
            <a:off x="4824232" y="6379597"/>
            <a:ext cx="2547742" cy="318630"/>
          </a:xfrm>
          <a:prstGeom prst="roundRect">
            <a:avLst>
              <a:gd name="adj" fmla="val 50000"/>
            </a:avLst>
          </a:prstGeom>
        </p:spPr>
        <p:txBody>
          <a:bodyPr>
            <a:spAutoFit/>
          </a:bodyPr>
          <a:lstStyle/>
          <a:p>
            <a:r>
              <a:rPr lang="en-US"/>
              <a:t>National Student Ombudsman | Policy Forum Update – 19th November 2024</a:t>
            </a:r>
          </a:p>
        </p:txBody>
      </p:sp>
    </p:spTree>
    <p:extLst>
      <p:ext uri="{BB962C8B-B14F-4D97-AF65-F5344CB8AC3E}">
        <p14:creationId xmlns:p14="http://schemas.microsoft.com/office/powerpoint/2010/main" val="378053429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3AD8-A691-9936-2925-CCF5FD257B7A}"/>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93A0B023-F0E5-9E90-FB1C-15F7F8DED5CD}"/>
              </a:ext>
            </a:extLst>
          </p:cNvPr>
          <p:cNvSpPr>
            <a:spLocks noGrp="1"/>
          </p:cNvSpPr>
          <p:nvPr>
            <p:ph type="sldNum" sz="quarter" idx="12"/>
          </p:nvPr>
        </p:nvSpPr>
        <p:spPr/>
        <p:txBody>
          <a:bodyPr/>
          <a:lstStyle/>
          <a:p>
            <a:fld id="{4A911399-0105-AB4A-B505-06C0FD494C24}" type="slidenum">
              <a:rPr lang="en-US" smtClean="0"/>
              <a:t>‹#›</a:t>
            </a:fld>
            <a:endParaRPr lang="en-US"/>
          </a:p>
        </p:txBody>
      </p:sp>
      <p:sp>
        <p:nvSpPr>
          <p:cNvPr id="3" name="Footer Placeholder 5">
            <a:extLst>
              <a:ext uri="{FF2B5EF4-FFF2-40B4-BE49-F238E27FC236}">
                <a16:creationId xmlns:a16="http://schemas.microsoft.com/office/drawing/2014/main" id="{40E90C96-DA1A-35D2-FE07-EC515FFA53B1}"/>
              </a:ext>
            </a:extLst>
          </p:cNvPr>
          <p:cNvSpPr>
            <a:spLocks noGrp="1"/>
          </p:cNvSpPr>
          <p:nvPr>
            <p:ph type="ftr" sz="quarter" idx="11"/>
          </p:nvPr>
        </p:nvSpPr>
        <p:spPr>
          <a:xfrm>
            <a:off x="4824232" y="6379597"/>
            <a:ext cx="2547742" cy="318630"/>
          </a:xfrm>
          <a:prstGeom prst="roundRect">
            <a:avLst>
              <a:gd name="adj" fmla="val 50000"/>
            </a:avLst>
          </a:prstGeom>
        </p:spPr>
        <p:txBody>
          <a:bodyPr>
            <a:spAutoFit/>
          </a:bodyPr>
          <a:lstStyle/>
          <a:p>
            <a:r>
              <a:rPr lang="en-US"/>
              <a:t>National Student Ombudsman | Policy Forum Update – 19th November 2024</a:t>
            </a:r>
          </a:p>
        </p:txBody>
      </p:sp>
    </p:spTree>
    <p:extLst>
      <p:ext uri="{BB962C8B-B14F-4D97-AF65-F5344CB8AC3E}">
        <p14:creationId xmlns:p14="http://schemas.microsoft.com/office/powerpoint/2010/main" val="59732006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ED5A16-CB31-61C8-75A1-2C6661C07916}"/>
              </a:ext>
            </a:extLst>
          </p:cNvPr>
          <p:cNvSpPr>
            <a:spLocks noGrp="1"/>
          </p:cNvSpPr>
          <p:nvPr>
            <p:ph type="sldNum" sz="quarter" idx="12"/>
          </p:nvPr>
        </p:nvSpPr>
        <p:spPr/>
        <p:txBody>
          <a:bodyPr/>
          <a:lstStyle/>
          <a:p>
            <a:fld id="{4A911399-0105-AB4A-B505-06C0FD494C24}" type="slidenum">
              <a:rPr lang="en-US" smtClean="0"/>
              <a:t>‹#›</a:t>
            </a:fld>
            <a:endParaRPr lang="en-US"/>
          </a:p>
        </p:txBody>
      </p:sp>
      <p:sp>
        <p:nvSpPr>
          <p:cNvPr id="2" name="Footer Placeholder 5">
            <a:extLst>
              <a:ext uri="{FF2B5EF4-FFF2-40B4-BE49-F238E27FC236}">
                <a16:creationId xmlns:a16="http://schemas.microsoft.com/office/drawing/2014/main" id="{08B68AE9-80DF-47AA-488E-155076C6C414}"/>
              </a:ext>
            </a:extLst>
          </p:cNvPr>
          <p:cNvSpPr>
            <a:spLocks noGrp="1"/>
          </p:cNvSpPr>
          <p:nvPr>
            <p:ph type="ftr" sz="quarter" idx="11"/>
          </p:nvPr>
        </p:nvSpPr>
        <p:spPr>
          <a:xfrm>
            <a:off x="4824232" y="6379597"/>
            <a:ext cx="2547742" cy="318630"/>
          </a:xfrm>
          <a:prstGeom prst="roundRect">
            <a:avLst>
              <a:gd name="adj" fmla="val 50000"/>
            </a:avLst>
          </a:prstGeom>
        </p:spPr>
        <p:txBody>
          <a:bodyPr>
            <a:spAutoFit/>
          </a:bodyPr>
          <a:lstStyle/>
          <a:p>
            <a:r>
              <a:rPr lang="en-US"/>
              <a:t>National Student Ombudsman | Policy Forum Update – 19th November 2024</a:t>
            </a:r>
          </a:p>
        </p:txBody>
      </p:sp>
    </p:spTree>
    <p:extLst>
      <p:ext uri="{BB962C8B-B14F-4D97-AF65-F5344CB8AC3E}">
        <p14:creationId xmlns:p14="http://schemas.microsoft.com/office/powerpoint/2010/main" val="242742946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3A4A-E0EF-C455-E3B7-F563104F66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DCBC83-7CD3-B47C-DE23-4ACB8AB10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971BA-6B28-6FB1-1111-57579DC92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803E5BF-145F-4136-62F4-D279D99A9719}"/>
              </a:ext>
            </a:extLst>
          </p:cNvPr>
          <p:cNvSpPr>
            <a:spLocks noGrp="1"/>
          </p:cNvSpPr>
          <p:nvPr>
            <p:ph type="sldNum" sz="quarter" idx="12"/>
          </p:nvPr>
        </p:nvSpPr>
        <p:spPr/>
        <p:txBody>
          <a:bodyPr/>
          <a:lstStyle/>
          <a:p>
            <a:fld id="{4A911399-0105-AB4A-B505-06C0FD494C24}" type="slidenum">
              <a:rPr lang="en-US" smtClean="0"/>
              <a:t>‹#›</a:t>
            </a:fld>
            <a:endParaRPr lang="en-US"/>
          </a:p>
        </p:txBody>
      </p:sp>
      <p:sp>
        <p:nvSpPr>
          <p:cNvPr id="5" name="Footer Placeholder 5">
            <a:extLst>
              <a:ext uri="{FF2B5EF4-FFF2-40B4-BE49-F238E27FC236}">
                <a16:creationId xmlns:a16="http://schemas.microsoft.com/office/drawing/2014/main" id="{A23E8755-9D30-BA73-A925-6856A18619D9}"/>
              </a:ext>
            </a:extLst>
          </p:cNvPr>
          <p:cNvSpPr>
            <a:spLocks noGrp="1"/>
          </p:cNvSpPr>
          <p:nvPr>
            <p:ph type="ftr" sz="quarter" idx="11"/>
          </p:nvPr>
        </p:nvSpPr>
        <p:spPr>
          <a:xfrm>
            <a:off x="4824232" y="6379597"/>
            <a:ext cx="2547742" cy="318630"/>
          </a:xfrm>
          <a:prstGeom prst="roundRect">
            <a:avLst>
              <a:gd name="adj" fmla="val 50000"/>
            </a:avLst>
          </a:prstGeom>
        </p:spPr>
        <p:txBody>
          <a:bodyPr>
            <a:spAutoFit/>
          </a:bodyPr>
          <a:lstStyle/>
          <a:p>
            <a:r>
              <a:rPr lang="en-US"/>
              <a:t>National Student Ombudsman | Policy Forum Update – 19th November 2024</a:t>
            </a:r>
          </a:p>
        </p:txBody>
      </p:sp>
    </p:spTree>
    <p:extLst>
      <p:ext uri="{BB962C8B-B14F-4D97-AF65-F5344CB8AC3E}">
        <p14:creationId xmlns:p14="http://schemas.microsoft.com/office/powerpoint/2010/main" val="351589982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41DF2FC6-2A8F-D569-482C-6F18EDBACA80}"/>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3782940298"/>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C8B6-9248-BC6E-001E-E5182911E0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3741EC-70FD-5CFA-FB95-29CBEE885F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66033381-E9C9-7676-8A0B-B6B85EA215D0}"/>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326373448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78D9C739-9A25-B671-A4FB-C672C959B9BA}"/>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3190205306"/>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DEBF-C69F-1D80-7947-C659C6C60A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1A9DB4-6A08-FD38-63CE-47011B3D9DED}"/>
              </a:ext>
            </a:extLst>
          </p:cNvPr>
          <p:cNvSpPr>
            <a:spLocks noGrp="1"/>
          </p:cNvSpPr>
          <p:nvPr>
            <p:ph sz="half" idx="1"/>
          </p:nvPr>
        </p:nvSpPr>
        <p:spPr>
          <a:xfrm>
            <a:off x="70612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E24B7EB-9375-9E72-BD0B-9EAD226BF7C7}"/>
              </a:ext>
            </a:extLst>
          </p:cNvPr>
          <p:cNvSpPr>
            <a:spLocks noGrp="1"/>
          </p:cNvSpPr>
          <p:nvPr>
            <p:ph sz="half" idx="2"/>
          </p:nvPr>
        </p:nvSpPr>
        <p:spPr>
          <a:xfrm>
            <a:off x="604012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8BA76742-76AD-9913-7E82-682FC0BE75D3}"/>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32408660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367D-F6DF-4AFA-0ACC-1BD655D2C2C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1E1F1B-B46B-82FD-D688-3C6F0AA57793}"/>
              </a:ext>
            </a:extLst>
          </p:cNvPr>
          <p:cNvSpPr>
            <a:spLocks noGrp="1"/>
          </p:cNvSpPr>
          <p:nvPr>
            <p:ph type="body" idx="1"/>
          </p:nvPr>
        </p:nvSpPr>
        <p:spPr>
          <a:xfrm>
            <a:off x="839788" y="1681163"/>
            <a:ext cx="5157787"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A7B937-F6CD-F89C-5215-D71C52578E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40FA75-8B73-D151-DAC0-F9EEF7961B23}"/>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A7C611-A5B9-0FC9-8F8F-A5163875FF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4B82B51B-5E3D-D590-B54E-8C3A058C6A84}"/>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6059507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0">
              <a:schemeClr val="tx2"/>
            </a:gs>
            <a:gs pos="99000">
              <a:srgbClr val="071B24"/>
            </a:gs>
          </a:gsLst>
          <a:lin ang="12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8D87E573-7615-0830-B49C-8C8EC770AF49}"/>
              </a:ext>
            </a:extLst>
          </p:cNvPr>
          <p:cNvPicPr>
            <a:picLocks noChangeAspect="1"/>
          </p:cNvPicPr>
          <p:nvPr userDrawn="1"/>
        </p:nvPicPr>
        <p:blipFill>
          <a:blip r:embed="rId2"/>
          <a:srcRect/>
          <a:stretch/>
        </p:blipFill>
        <p:spPr>
          <a:xfrm>
            <a:off x="689563" y="5849937"/>
            <a:ext cx="1848358" cy="639527"/>
          </a:xfrm>
          <a:prstGeom prst="rect">
            <a:avLst/>
          </a:prstGeom>
        </p:spPr>
      </p:pic>
    </p:spTree>
    <p:extLst>
      <p:ext uri="{BB962C8B-B14F-4D97-AF65-F5344CB8AC3E}">
        <p14:creationId xmlns:p14="http://schemas.microsoft.com/office/powerpoint/2010/main" val="180686065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3AD8-A691-9936-2925-CCF5FD257B7A}"/>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93A0B023-F0E5-9E90-FB1C-15F7F8DED5CD}"/>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258942508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ED5A16-CB31-61C8-75A1-2C6661C07916}"/>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252175763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3A4A-E0EF-C455-E3B7-F563104F66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DCBC83-7CD3-B47C-DE23-4ACB8AB10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971BA-6B28-6FB1-1111-57579DC92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803E5BF-145F-4136-62F4-D279D99A9719}"/>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126647757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2"/>
            </a:gs>
            <a:gs pos="29000">
              <a:schemeClr val="accent3"/>
            </a:gs>
            <a:gs pos="75000">
              <a:schemeClr val="accent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tx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967CF1D2-4C1B-2018-6CDD-4012C1DDF591}"/>
              </a:ext>
            </a:extLst>
          </p:cNvPr>
          <p:cNvSpPr>
            <a:spLocks noGrp="1"/>
          </p:cNvSpPr>
          <p:nvPr>
            <p:ph type="ftr" sz="quarter" idx="11"/>
          </p:nvPr>
        </p:nvSpPr>
        <p:spPr/>
        <p:txBody>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1DF2FC6-2A8F-D569-482C-6F18EDBACA80}"/>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177327939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C8B6-9248-BC6E-001E-E5182911E0F8}"/>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73741EC-70FD-5CFA-FB95-29CBEE885F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2359157-064E-769B-992F-50AD910D77E7}"/>
              </a:ext>
            </a:extLst>
          </p:cNvPr>
          <p:cNvSpPr>
            <a:spLocks noGrp="1"/>
          </p:cNvSpPr>
          <p:nvPr>
            <p:ph type="ftr" sz="quarter" idx="11"/>
          </p:nvPr>
        </p:nvSpPr>
        <p:spPr/>
        <p:txBody>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66033381-E9C9-7676-8A0B-B6B85EA215D0}"/>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421975632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70659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70659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3C676142-E5DC-9F8E-2403-767EE905893F}"/>
              </a:ext>
            </a:extLst>
          </p:cNvPr>
          <p:cNvSpPr>
            <a:spLocks noGrp="1"/>
          </p:cNvSpPr>
          <p:nvPr>
            <p:ph type="ftr" sz="quarter" idx="11"/>
          </p:nvPr>
        </p:nvSpPr>
        <p:spPr/>
        <p:txBody>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78D9C739-9A25-B671-A4FB-C672C959B9BA}"/>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349363213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DEBF-C69F-1D80-7947-C659C6C60AD8}"/>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11A9DB4-6A08-FD38-63CE-47011B3D9DED}"/>
              </a:ext>
            </a:extLst>
          </p:cNvPr>
          <p:cNvSpPr>
            <a:spLocks noGrp="1"/>
          </p:cNvSpPr>
          <p:nvPr>
            <p:ph sz="half" idx="1"/>
          </p:nvPr>
        </p:nvSpPr>
        <p:spPr>
          <a:xfrm>
            <a:off x="662836"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E24B7EB-9375-9E72-BD0B-9EAD226BF7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1BC7A59-2CCC-D0B5-FC1F-41F25B1EB7B2}"/>
              </a:ext>
            </a:extLst>
          </p:cNvPr>
          <p:cNvSpPr>
            <a:spLocks noGrp="1"/>
          </p:cNvSpPr>
          <p:nvPr>
            <p:ph type="ftr" sz="quarter" idx="11"/>
          </p:nvPr>
        </p:nvSpPr>
        <p:spPr/>
        <p:txBody>
          <a:bodyPr/>
          <a:lstStyle/>
          <a:p>
            <a:r>
              <a:rPr lang="en-US"/>
              <a:t>National Student Ombudsman | Policy Forum Update – 19th November 2024</a:t>
            </a:r>
          </a:p>
        </p:txBody>
      </p:sp>
      <p:sp>
        <p:nvSpPr>
          <p:cNvPr id="7" name="Slide Number Placeholder 6">
            <a:extLst>
              <a:ext uri="{FF2B5EF4-FFF2-40B4-BE49-F238E27FC236}">
                <a16:creationId xmlns:a16="http://schemas.microsoft.com/office/drawing/2014/main" id="{8BA76742-76AD-9913-7E82-682FC0BE75D3}"/>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235365988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367D-F6DF-4AFA-0ACC-1BD655D2C2C0}"/>
              </a:ext>
            </a:extLst>
          </p:cNvPr>
          <p:cNvSpPr>
            <a:spLocks noGrp="1"/>
          </p:cNvSpPr>
          <p:nvPr>
            <p:ph type="title"/>
          </p:nvPr>
        </p:nvSpPr>
        <p:spPr>
          <a:xfrm>
            <a:off x="664424"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1E1F1B-B46B-82FD-D688-3C6F0AA57793}"/>
              </a:ext>
            </a:extLst>
          </p:cNvPr>
          <p:cNvSpPr>
            <a:spLocks noGrp="1"/>
          </p:cNvSpPr>
          <p:nvPr>
            <p:ph type="body" idx="1"/>
          </p:nvPr>
        </p:nvSpPr>
        <p:spPr>
          <a:xfrm>
            <a:off x="664424" y="1681163"/>
            <a:ext cx="5157787"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A7B937-F6CD-F89C-5215-D71C52578E94}"/>
              </a:ext>
            </a:extLst>
          </p:cNvPr>
          <p:cNvSpPr>
            <a:spLocks noGrp="1"/>
          </p:cNvSpPr>
          <p:nvPr>
            <p:ph sz="half" idx="2"/>
          </p:nvPr>
        </p:nvSpPr>
        <p:spPr>
          <a:xfrm>
            <a:off x="664424"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40FA75-8B73-D151-DAC0-F9EEF7961B23}"/>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A7C611-A5B9-0FC9-8F8F-A5163875FF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DC4999B2-F1C5-10C6-45C8-209A12903EF5}"/>
              </a:ext>
            </a:extLst>
          </p:cNvPr>
          <p:cNvSpPr>
            <a:spLocks noGrp="1"/>
          </p:cNvSpPr>
          <p:nvPr>
            <p:ph type="ftr" sz="quarter" idx="11"/>
          </p:nvPr>
        </p:nvSpPr>
        <p:spPr/>
        <p:txBody>
          <a:bodyPr/>
          <a:lstStyle/>
          <a:p>
            <a:r>
              <a:rPr lang="en-US"/>
              <a:t>National Student Ombudsman | Policy Forum Update – 19th November 2024</a:t>
            </a:r>
          </a:p>
        </p:txBody>
      </p:sp>
      <p:sp>
        <p:nvSpPr>
          <p:cNvPr id="9" name="Slide Number Placeholder 8">
            <a:extLst>
              <a:ext uri="{FF2B5EF4-FFF2-40B4-BE49-F238E27FC236}">
                <a16:creationId xmlns:a16="http://schemas.microsoft.com/office/drawing/2014/main" id="{4B82B51B-5E3D-D590-B54E-8C3A058C6A84}"/>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240771831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3AD8-A691-9936-2925-CCF5FD257B7A}"/>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22D8F032-63F6-3BC5-5514-639139CF7592}"/>
              </a:ext>
            </a:extLst>
          </p:cNvPr>
          <p:cNvSpPr>
            <a:spLocks noGrp="1"/>
          </p:cNvSpPr>
          <p:nvPr>
            <p:ph type="ftr" sz="quarter" idx="11"/>
          </p:nvPr>
        </p:nvSpPr>
        <p:spPr/>
        <p:txBody>
          <a:bodyPr/>
          <a:lstStyle/>
          <a:p>
            <a:r>
              <a:rPr lang="en-US"/>
              <a:t>National Student Ombudsman | Policy Forum Update – 19th November 2024</a:t>
            </a:r>
          </a:p>
        </p:txBody>
      </p:sp>
      <p:sp>
        <p:nvSpPr>
          <p:cNvPr id="5" name="Slide Number Placeholder 4">
            <a:extLst>
              <a:ext uri="{FF2B5EF4-FFF2-40B4-BE49-F238E27FC236}">
                <a16:creationId xmlns:a16="http://schemas.microsoft.com/office/drawing/2014/main" id="{93A0B023-F0E5-9E90-FB1C-15F7F8DED5CD}"/>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71693619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4B1E75-5599-6E93-559C-00732EFC96E1}"/>
              </a:ext>
            </a:extLst>
          </p:cNvPr>
          <p:cNvSpPr>
            <a:spLocks noGrp="1"/>
          </p:cNvSpPr>
          <p:nvPr>
            <p:ph type="ftr" sz="quarter" idx="11"/>
          </p:nvPr>
        </p:nvSpPr>
        <p:spPr/>
        <p:txBody>
          <a:bodyPr/>
          <a:lstStyle/>
          <a:p>
            <a:r>
              <a:rPr lang="en-US"/>
              <a:t>National Student Ombudsman | Policy Forum Update – 19th November 2024</a:t>
            </a:r>
          </a:p>
        </p:txBody>
      </p:sp>
      <p:sp>
        <p:nvSpPr>
          <p:cNvPr id="4" name="Slide Number Placeholder 3">
            <a:extLst>
              <a:ext uri="{FF2B5EF4-FFF2-40B4-BE49-F238E27FC236}">
                <a16:creationId xmlns:a16="http://schemas.microsoft.com/office/drawing/2014/main" id="{77ED5A16-CB31-61C8-75A1-2C6661C07916}"/>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20668951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4" y="574625"/>
            <a:ext cx="742297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4" y="3454350"/>
            <a:ext cx="7422975"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597E7260-F475-DD38-4AC9-8C2075B305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6330" y="2336636"/>
            <a:ext cx="8509000" cy="7666127"/>
          </a:xfrm>
          <a:prstGeom prst="rect">
            <a:avLst/>
          </a:prstGeom>
        </p:spPr>
      </p:pic>
      <p:pic>
        <p:nvPicPr>
          <p:cNvPr id="4" name="Graphic 7">
            <a:extLst>
              <a:ext uri="{FF2B5EF4-FFF2-40B4-BE49-F238E27FC236}">
                <a16:creationId xmlns:a16="http://schemas.microsoft.com/office/drawing/2014/main" id="{08530A1C-6975-F6DF-BAC5-3B0EC9C03A86}"/>
              </a:ext>
            </a:extLst>
          </p:cNvPr>
          <p:cNvPicPr>
            <a:picLocks noChangeAspect="1"/>
          </p:cNvPicPr>
          <p:nvPr userDrawn="1"/>
        </p:nvPicPr>
        <p:blipFill>
          <a:blip r:embed="rId4"/>
          <a:srcRect/>
          <a:stretch/>
        </p:blipFill>
        <p:spPr>
          <a:xfrm>
            <a:off x="689564" y="5849937"/>
            <a:ext cx="1848355" cy="639526"/>
          </a:xfrm>
          <a:prstGeom prst="rect">
            <a:avLst/>
          </a:prstGeom>
        </p:spPr>
      </p:pic>
    </p:spTree>
    <p:extLst>
      <p:ext uri="{BB962C8B-B14F-4D97-AF65-F5344CB8AC3E}">
        <p14:creationId xmlns:p14="http://schemas.microsoft.com/office/powerpoint/2010/main" val="3692462682"/>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3A4A-E0EF-C455-E3B7-F563104F66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DCBC83-7CD3-B47C-DE23-4ACB8AB10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971BA-6B28-6FB1-1111-57579DC92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28D7794B-1923-6654-919D-705F3DF389F6}"/>
              </a:ext>
            </a:extLst>
          </p:cNvPr>
          <p:cNvSpPr>
            <a:spLocks noGrp="1"/>
          </p:cNvSpPr>
          <p:nvPr>
            <p:ph type="ftr" sz="quarter" idx="11"/>
          </p:nvPr>
        </p:nvSpPr>
        <p:spPr/>
        <p:txBody>
          <a:bodyPr/>
          <a:lstStyle/>
          <a:p>
            <a:r>
              <a:rPr lang="en-US"/>
              <a:t>National Student Ombudsman | Policy Forum Update – 19th November 2024</a:t>
            </a:r>
          </a:p>
        </p:txBody>
      </p:sp>
      <p:sp>
        <p:nvSpPr>
          <p:cNvPr id="7" name="Slide Number Placeholder 6">
            <a:extLst>
              <a:ext uri="{FF2B5EF4-FFF2-40B4-BE49-F238E27FC236}">
                <a16:creationId xmlns:a16="http://schemas.microsoft.com/office/drawing/2014/main" id="{F803E5BF-145F-4136-62F4-D279D99A9719}"/>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412202212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7">
            <a:extLst>
              <a:ext uri="{FF2B5EF4-FFF2-40B4-BE49-F238E27FC236}">
                <a16:creationId xmlns:a16="http://schemas.microsoft.com/office/drawing/2014/main" id="{E7D72635-E977-EC4C-7AE1-B976F7CD1740}"/>
              </a:ext>
            </a:extLst>
          </p:cNvPr>
          <p:cNvPicPr>
            <a:picLocks noChangeAspect="1"/>
          </p:cNvPicPr>
          <p:nvPr userDrawn="1"/>
        </p:nvPicPr>
        <p:blipFill>
          <a:blip r:embed="rId3"/>
          <a:srcRect/>
          <a:stretch/>
        </p:blipFill>
        <p:spPr>
          <a:xfrm>
            <a:off x="689564" y="5849937"/>
            <a:ext cx="1848355" cy="639526"/>
          </a:xfrm>
          <a:prstGeom prst="rect">
            <a:avLst/>
          </a:prstGeom>
        </p:spPr>
      </p:pic>
    </p:spTree>
    <p:extLst>
      <p:ext uri="{BB962C8B-B14F-4D97-AF65-F5344CB8AC3E}">
        <p14:creationId xmlns:p14="http://schemas.microsoft.com/office/powerpoint/2010/main" val="536084404"/>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accent3"/>
            </a:gs>
            <a:gs pos="100000">
              <a:schemeClr val="accent5"/>
            </a:gs>
          </a:gsLst>
          <a:lin ang="12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7">
            <a:extLst>
              <a:ext uri="{FF2B5EF4-FFF2-40B4-BE49-F238E27FC236}">
                <a16:creationId xmlns:a16="http://schemas.microsoft.com/office/drawing/2014/main" id="{E7D72635-E977-EC4C-7AE1-B976F7CD1740}"/>
              </a:ext>
            </a:extLst>
          </p:cNvPr>
          <p:cNvPicPr>
            <a:picLocks noChangeAspect="1"/>
          </p:cNvPicPr>
          <p:nvPr userDrawn="1"/>
        </p:nvPicPr>
        <p:blipFill>
          <a:blip r:embed="rId2"/>
          <a:srcRect/>
          <a:stretch/>
        </p:blipFill>
        <p:spPr>
          <a:xfrm>
            <a:off x="689563" y="5849937"/>
            <a:ext cx="1848358" cy="639526"/>
          </a:xfrm>
          <a:prstGeom prst="rect">
            <a:avLst/>
          </a:prstGeom>
        </p:spPr>
      </p:pic>
    </p:spTree>
    <p:extLst>
      <p:ext uri="{BB962C8B-B14F-4D97-AF65-F5344CB8AC3E}">
        <p14:creationId xmlns:p14="http://schemas.microsoft.com/office/powerpoint/2010/main" val="64339506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0">
              <a:schemeClr val="tx2"/>
            </a:gs>
            <a:gs pos="99000">
              <a:srgbClr val="071B24"/>
            </a:gs>
          </a:gsLst>
          <a:lin ang="12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A52-985A-E815-9D53-2904C30F0909}"/>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991793E4-0526-277A-4806-A99362E3B57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8D87E573-7615-0830-B49C-8C8EC770AF49}"/>
              </a:ext>
            </a:extLst>
          </p:cNvPr>
          <p:cNvPicPr>
            <a:picLocks noChangeAspect="1"/>
          </p:cNvPicPr>
          <p:nvPr userDrawn="1"/>
        </p:nvPicPr>
        <p:blipFill>
          <a:blip r:embed="rId2"/>
          <a:srcRect/>
          <a:stretch/>
        </p:blipFill>
        <p:spPr>
          <a:xfrm>
            <a:off x="689563" y="5849937"/>
            <a:ext cx="1848358" cy="639527"/>
          </a:xfrm>
          <a:prstGeom prst="rect">
            <a:avLst/>
          </a:prstGeom>
        </p:spPr>
      </p:pic>
    </p:spTree>
    <p:extLst>
      <p:ext uri="{BB962C8B-B14F-4D97-AF65-F5344CB8AC3E}">
        <p14:creationId xmlns:p14="http://schemas.microsoft.com/office/powerpoint/2010/main" val="59535252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4" y="574625"/>
            <a:ext cx="742297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4" y="3454350"/>
            <a:ext cx="7422975"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597E7260-F475-DD38-4AC9-8C2075B305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6330" y="2336636"/>
            <a:ext cx="8509000" cy="7666127"/>
          </a:xfrm>
          <a:prstGeom prst="rect">
            <a:avLst/>
          </a:prstGeom>
        </p:spPr>
      </p:pic>
      <p:pic>
        <p:nvPicPr>
          <p:cNvPr id="4" name="Graphic 7">
            <a:extLst>
              <a:ext uri="{FF2B5EF4-FFF2-40B4-BE49-F238E27FC236}">
                <a16:creationId xmlns:a16="http://schemas.microsoft.com/office/drawing/2014/main" id="{08530A1C-6975-F6DF-BAC5-3B0EC9C03A86}"/>
              </a:ext>
            </a:extLst>
          </p:cNvPr>
          <p:cNvPicPr>
            <a:picLocks noChangeAspect="1"/>
          </p:cNvPicPr>
          <p:nvPr userDrawn="1"/>
        </p:nvPicPr>
        <p:blipFill>
          <a:blip r:embed="rId4"/>
          <a:srcRect/>
          <a:stretch/>
        </p:blipFill>
        <p:spPr>
          <a:xfrm>
            <a:off x="689564" y="5849937"/>
            <a:ext cx="1848355" cy="639526"/>
          </a:xfrm>
          <a:prstGeom prst="rect">
            <a:avLst/>
          </a:prstGeom>
        </p:spPr>
      </p:pic>
    </p:spTree>
    <p:extLst>
      <p:ext uri="{BB962C8B-B14F-4D97-AF65-F5344CB8AC3E}">
        <p14:creationId xmlns:p14="http://schemas.microsoft.com/office/powerpoint/2010/main" val="237657525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2_Section Header">
    <p:bg>
      <p:bgPr>
        <a:gradFill>
          <a:gsLst>
            <a:gs pos="0">
              <a:schemeClr val="accent3"/>
            </a:gs>
            <a:gs pos="100000">
              <a:schemeClr val="accent4"/>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3" y="574625"/>
            <a:ext cx="7422975"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3" y="3454350"/>
            <a:ext cx="742297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D0ACD4D2-5625-35C9-3F46-A2C769F390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6330" y="2336636"/>
            <a:ext cx="8509000" cy="7666127"/>
          </a:xfrm>
          <a:prstGeom prst="rect">
            <a:avLst/>
          </a:prstGeom>
        </p:spPr>
      </p:pic>
      <p:pic>
        <p:nvPicPr>
          <p:cNvPr id="4" name="Graphic 7">
            <a:extLst>
              <a:ext uri="{FF2B5EF4-FFF2-40B4-BE49-F238E27FC236}">
                <a16:creationId xmlns:a16="http://schemas.microsoft.com/office/drawing/2014/main" id="{F7D3662F-6522-D74E-B665-0204CCB92D82}"/>
              </a:ext>
            </a:extLst>
          </p:cNvPr>
          <p:cNvPicPr>
            <a:picLocks noChangeAspect="1"/>
          </p:cNvPicPr>
          <p:nvPr userDrawn="1"/>
        </p:nvPicPr>
        <p:blipFill>
          <a:blip r:embed="rId4"/>
          <a:srcRect/>
          <a:stretch/>
        </p:blipFill>
        <p:spPr>
          <a:xfrm>
            <a:off x="689563" y="5849937"/>
            <a:ext cx="1848358" cy="639526"/>
          </a:xfrm>
          <a:prstGeom prst="rect">
            <a:avLst/>
          </a:prstGeom>
        </p:spPr>
      </p:pic>
    </p:spTree>
    <p:extLst>
      <p:ext uri="{BB962C8B-B14F-4D97-AF65-F5344CB8AC3E}">
        <p14:creationId xmlns:p14="http://schemas.microsoft.com/office/powerpoint/2010/main" val="319104729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9000">
              <a:srgbClr val="071B24"/>
            </a:gs>
          </a:gsLst>
          <a:lin ang="9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3" y="574625"/>
            <a:ext cx="7422975" cy="2852737"/>
          </a:xfrm>
        </p:spPr>
        <p:txBody>
          <a:bodyPr anchor="b"/>
          <a:lstStyle>
            <a:lvl1pPr>
              <a:defRPr sz="60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3" y="3454350"/>
            <a:ext cx="742297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9EC3293D-037C-98CE-59BB-FDAAEB0385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76330" y="2336636"/>
            <a:ext cx="8508999" cy="7666127"/>
          </a:xfrm>
          <a:prstGeom prst="rect">
            <a:avLst/>
          </a:prstGeom>
        </p:spPr>
      </p:pic>
      <p:pic>
        <p:nvPicPr>
          <p:cNvPr id="4" name="Graphic 7">
            <a:extLst>
              <a:ext uri="{FF2B5EF4-FFF2-40B4-BE49-F238E27FC236}">
                <a16:creationId xmlns:a16="http://schemas.microsoft.com/office/drawing/2014/main" id="{77209B71-EA32-1CE9-544F-61F1876BB225}"/>
              </a:ext>
            </a:extLst>
          </p:cNvPr>
          <p:cNvPicPr>
            <a:picLocks noChangeAspect="1"/>
          </p:cNvPicPr>
          <p:nvPr userDrawn="1"/>
        </p:nvPicPr>
        <p:blipFill>
          <a:blip r:embed="rId4"/>
          <a:srcRect/>
          <a:stretch/>
        </p:blipFill>
        <p:spPr>
          <a:xfrm>
            <a:off x="689563" y="5849937"/>
            <a:ext cx="1848358" cy="639527"/>
          </a:xfrm>
          <a:prstGeom prst="rect">
            <a:avLst/>
          </a:prstGeom>
        </p:spPr>
      </p:pic>
    </p:spTree>
    <p:extLst>
      <p:ext uri="{BB962C8B-B14F-4D97-AF65-F5344CB8AC3E}">
        <p14:creationId xmlns:p14="http://schemas.microsoft.com/office/powerpoint/2010/main" val="138758019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C8B6-9248-BC6E-001E-E5182911E0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3741EC-70FD-5CFA-FB95-29CBEE885F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2359157-064E-769B-992F-50AD910D77E7}"/>
              </a:ext>
            </a:extLst>
          </p:cNvPr>
          <p:cNvSpPr>
            <a:spLocks noGrp="1"/>
          </p:cNvSpPr>
          <p:nvPr>
            <p:ph type="ftr" sz="quarter" idx="11"/>
          </p:nvPr>
        </p:nvSpPr>
        <p:spPr>
          <a:xfrm>
            <a:off x="4560310" y="6379597"/>
            <a:ext cx="3075587" cy="318630"/>
          </a:xfrm>
        </p:spPr>
        <p:txBody>
          <a:bodyPr>
            <a:spAutoFit/>
          </a:body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66033381-E9C9-7676-8A0B-B6B85EA215D0}"/>
              </a:ext>
            </a:extLst>
          </p:cNvPr>
          <p:cNvSpPr>
            <a:spLocks noGrp="1"/>
          </p:cNvSpPr>
          <p:nvPr>
            <p:ph type="sldNum" sz="quarter" idx="12"/>
          </p:nvPr>
        </p:nvSpPr>
        <p:spPr/>
        <p:txBody>
          <a:bodyPr/>
          <a:lstStyle/>
          <a:p>
            <a:fld id="{4A911399-0105-AB4A-B505-06C0FD494C24}" type="slidenum">
              <a:rPr lang="en-US" smtClean="0"/>
              <a:t>‹#›</a:t>
            </a:fld>
            <a:endParaRPr lang="en-US"/>
          </a:p>
        </p:txBody>
      </p:sp>
    </p:spTree>
    <p:extLst>
      <p:ext uri="{BB962C8B-B14F-4D97-AF65-F5344CB8AC3E}">
        <p14:creationId xmlns:p14="http://schemas.microsoft.com/office/powerpoint/2010/main" val="32236474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bg>
      <p:bgPr>
        <a:gradFill>
          <a:gsLst>
            <a:gs pos="0">
              <a:schemeClr val="accent3"/>
            </a:gs>
            <a:gs pos="100000">
              <a:schemeClr val="accent4"/>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3" y="574625"/>
            <a:ext cx="7422975"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3" y="3454350"/>
            <a:ext cx="742297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D0ACD4D2-5625-35C9-3F46-A2C769F390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6330" y="2336636"/>
            <a:ext cx="8509000" cy="7666127"/>
          </a:xfrm>
          <a:prstGeom prst="rect">
            <a:avLst/>
          </a:prstGeom>
        </p:spPr>
      </p:pic>
      <p:pic>
        <p:nvPicPr>
          <p:cNvPr id="4" name="Graphic 7">
            <a:extLst>
              <a:ext uri="{FF2B5EF4-FFF2-40B4-BE49-F238E27FC236}">
                <a16:creationId xmlns:a16="http://schemas.microsoft.com/office/drawing/2014/main" id="{F7D3662F-6522-D74E-B665-0204CCB92D82}"/>
              </a:ext>
            </a:extLst>
          </p:cNvPr>
          <p:cNvPicPr>
            <a:picLocks noChangeAspect="1"/>
          </p:cNvPicPr>
          <p:nvPr userDrawn="1"/>
        </p:nvPicPr>
        <p:blipFill>
          <a:blip r:embed="rId4"/>
          <a:srcRect/>
          <a:stretch/>
        </p:blipFill>
        <p:spPr>
          <a:xfrm>
            <a:off x="689563" y="5849937"/>
            <a:ext cx="1848358" cy="639526"/>
          </a:xfrm>
          <a:prstGeom prst="rect">
            <a:avLst/>
          </a:prstGeom>
        </p:spPr>
      </p:pic>
    </p:spTree>
    <p:extLst>
      <p:ext uri="{BB962C8B-B14F-4D97-AF65-F5344CB8AC3E}">
        <p14:creationId xmlns:p14="http://schemas.microsoft.com/office/powerpoint/2010/main" val="18080550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9000">
              <a:srgbClr val="071B24"/>
            </a:gs>
          </a:gsLst>
          <a:lin ang="9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3" y="574625"/>
            <a:ext cx="7422975" cy="2852737"/>
          </a:xfrm>
        </p:spPr>
        <p:txBody>
          <a:bodyPr anchor="b"/>
          <a:lstStyle>
            <a:lvl1pPr>
              <a:defRPr sz="60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3" y="3454350"/>
            <a:ext cx="742297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9EC3293D-037C-98CE-59BB-FDAAEB0385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76330" y="2336636"/>
            <a:ext cx="8508999" cy="7666127"/>
          </a:xfrm>
          <a:prstGeom prst="rect">
            <a:avLst/>
          </a:prstGeom>
        </p:spPr>
      </p:pic>
      <p:pic>
        <p:nvPicPr>
          <p:cNvPr id="4" name="Graphic 7">
            <a:extLst>
              <a:ext uri="{FF2B5EF4-FFF2-40B4-BE49-F238E27FC236}">
                <a16:creationId xmlns:a16="http://schemas.microsoft.com/office/drawing/2014/main" id="{77209B71-EA32-1CE9-544F-61F1876BB225}"/>
              </a:ext>
            </a:extLst>
          </p:cNvPr>
          <p:cNvPicPr>
            <a:picLocks noChangeAspect="1"/>
          </p:cNvPicPr>
          <p:nvPr userDrawn="1"/>
        </p:nvPicPr>
        <p:blipFill>
          <a:blip r:embed="rId4"/>
          <a:srcRect/>
          <a:stretch/>
        </p:blipFill>
        <p:spPr>
          <a:xfrm>
            <a:off x="689563" y="5849937"/>
            <a:ext cx="1848358" cy="639527"/>
          </a:xfrm>
          <a:prstGeom prst="rect">
            <a:avLst/>
          </a:prstGeom>
        </p:spPr>
      </p:pic>
    </p:spTree>
    <p:extLst>
      <p:ext uri="{BB962C8B-B14F-4D97-AF65-F5344CB8AC3E}">
        <p14:creationId xmlns:p14="http://schemas.microsoft.com/office/powerpoint/2010/main" val="26366384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4" y="574625"/>
            <a:ext cx="742297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4" y="3454350"/>
            <a:ext cx="7422975"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597E7260-F475-DD38-4AC9-8C2075B305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6330" y="2336636"/>
            <a:ext cx="8509000" cy="7666127"/>
          </a:xfrm>
          <a:prstGeom prst="rect">
            <a:avLst/>
          </a:prstGeom>
        </p:spPr>
      </p:pic>
      <p:pic>
        <p:nvPicPr>
          <p:cNvPr id="4" name="Graphic 7">
            <a:extLst>
              <a:ext uri="{FF2B5EF4-FFF2-40B4-BE49-F238E27FC236}">
                <a16:creationId xmlns:a16="http://schemas.microsoft.com/office/drawing/2014/main" id="{08530A1C-6975-F6DF-BAC5-3B0EC9C03A86}"/>
              </a:ext>
            </a:extLst>
          </p:cNvPr>
          <p:cNvPicPr>
            <a:picLocks noChangeAspect="1"/>
          </p:cNvPicPr>
          <p:nvPr userDrawn="1"/>
        </p:nvPicPr>
        <p:blipFill>
          <a:blip r:embed="rId4"/>
          <a:srcRect/>
          <a:stretch/>
        </p:blipFill>
        <p:spPr>
          <a:xfrm>
            <a:off x="689564" y="5849937"/>
            <a:ext cx="1848355" cy="639526"/>
          </a:xfrm>
          <a:prstGeom prst="rect">
            <a:avLst/>
          </a:prstGeom>
        </p:spPr>
      </p:pic>
    </p:spTree>
    <p:extLst>
      <p:ext uri="{BB962C8B-B14F-4D97-AF65-F5344CB8AC3E}">
        <p14:creationId xmlns:p14="http://schemas.microsoft.com/office/powerpoint/2010/main" val="36924626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
    <p:bg>
      <p:bgPr>
        <a:gradFill>
          <a:gsLst>
            <a:gs pos="0">
              <a:schemeClr val="accent3"/>
            </a:gs>
            <a:gs pos="100000">
              <a:schemeClr val="accent4"/>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3" y="574625"/>
            <a:ext cx="7422975"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3" y="3454350"/>
            <a:ext cx="742297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D0ACD4D2-5625-35C9-3F46-A2C769F390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6330" y="2336636"/>
            <a:ext cx="8509000" cy="7666127"/>
          </a:xfrm>
          <a:prstGeom prst="rect">
            <a:avLst/>
          </a:prstGeom>
        </p:spPr>
      </p:pic>
      <p:pic>
        <p:nvPicPr>
          <p:cNvPr id="4" name="Graphic 7">
            <a:extLst>
              <a:ext uri="{FF2B5EF4-FFF2-40B4-BE49-F238E27FC236}">
                <a16:creationId xmlns:a16="http://schemas.microsoft.com/office/drawing/2014/main" id="{F7D3662F-6522-D74E-B665-0204CCB92D82}"/>
              </a:ext>
            </a:extLst>
          </p:cNvPr>
          <p:cNvPicPr>
            <a:picLocks noChangeAspect="1"/>
          </p:cNvPicPr>
          <p:nvPr userDrawn="1"/>
        </p:nvPicPr>
        <p:blipFill>
          <a:blip r:embed="rId4"/>
          <a:srcRect/>
          <a:stretch/>
        </p:blipFill>
        <p:spPr>
          <a:xfrm>
            <a:off x="689563" y="5849937"/>
            <a:ext cx="1848358" cy="639526"/>
          </a:xfrm>
          <a:prstGeom prst="rect">
            <a:avLst/>
          </a:prstGeom>
        </p:spPr>
      </p:pic>
    </p:spTree>
    <p:extLst>
      <p:ext uri="{BB962C8B-B14F-4D97-AF65-F5344CB8AC3E}">
        <p14:creationId xmlns:p14="http://schemas.microsoft.com/office/powerpoint/2010/main" val="18080550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9000">
              <a:srgbClr val="071B24"/>
            </a:gs>
          </a:gsLst>
          <a:lin ang="9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51D7-5C75-1780-DCE4-ABBB52083773}"/>
              </a:ext>
            </a:extLst>
          </p:cNvPr>
          <p:cNvSpPr>
            <a:spLocks noGrp="1"/>
          </p:cNvSpPr>
          <p:nvPr>
            <p:ph type="title"/>
          </p:nvPr>
        </p:nvSpPr>
        <p:spPr>
          <a:xfrm>
            <a:off x="689563" y="574625"/>
            <a:ext cx="7422975" cy="2852737"/>
          </a:xfrm>
        </p:spPr>
        <p:txBody>
          <a:bodyPr anchor="b"/>
          <a:lstStyle>
            <a:lvl1pPr>
              <a:defRPr sz="60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11B28D1B-E468-3890-F3D8-843AEF6AC21B}"/>
              </a:ext>
            </a:extLst>
          </p:cNvPr>
          <p:cNvSpPr>
            <a:spLocks noGrp="1"/>
          </p:cNvSpPr>
          <p:nvPr>
            <p:ph type="body" idx="1"/>
          </p:nvPr>
        </p:nvSpPr>
        <p:spPr>
          <a:xfrm>
            <a:off x="689563" y="3454350"/>
            <a:ext cx="742297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9EC3293D-037C-98CE-59BB-FDAAEB0385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76330" y="2336636"/>
            <a:ext cx="8508999" cy="7666127"/>
          </a:xfrm>
          <a:prstGeom prst="rect">
            <a:avLst/>
          </a:prstGeom>
        </p:spPr>
      </p:pic>
      <p:pic>
        <p:nvPicPr>
          <p:cNvPr id="4" name="Graphic 7">
            <a:extLst>
              <a:ext uri="{FF2B5EF4-FFF2-40B4-BE49-F238E27FC236}">
                <a16:creationId xmlns:a16="http://schemas.microsoft.com/office/drawing/2014/main" id="{77209B71-EA32-1CE9-544F-61F1876BB225}"/>
              </a:ext>
            </a:extLst>
          </p:cNvPr>
          <p:cNvPicPr>
            <a:picLocks noChangeAspect="1"/>
          </p:cNvPicPr>
          <p:nvPr userDrawn="1"/>
        </p:nvPicPr>
        <p:blipFill>
          <a:blip r:embed="rId4"/>
          <a:srcRect/>
          <a:stretch/>
        </p:blipFill>
        <p:spPr>
          <a:xfrm>
            <a:off x="689563" y="5849937"/>
            <a:ext cx="1848358" cy="639527"/>
          </a:xfrm>
          <a:prstGeom prst="rect">
            <a:avLst/>
          </a:prstGeom>
        </p:spPr>
      </p:pic>
    </p:spTree>
    <p:extLst>
      <p:ext uri="{BB962C8B-B14F-4D97-AF65-F5344CB8AC3E}">
        <p14:creationId xmlns:p14="http://schemas.microsoft.com/office/powerpoint/2010/main" val="26366384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0.png"/><Relationship Id="rId5" Type="http://schemas.openxmlformats.org/officeDocument/2006/relationships/slideLayout" Target="../slideLayouts/slideLayout29.xml"/><Relationship Id="rId10"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F6D19-5A33-8522-3A90-EB81BDCA4551}"/>
              </a:ext>
            </a:extLst>
          </p:cNvPr>
          <p:cNvSpPr>
            <a:spLocks noGrp="1"/>
          </p:cNvSpPr>
          <p:nvPr>
            <p:ph type="title"/>
          </p:nvPr>
        </p:nvSpPr>
        <p:spPr>
          <a:xfrm>
            <a:off x="690880" y="365125"/>
            <a:ext cx="1066292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0347F-2C5C-0D56-E9F4-A5A3B0488994}"/>
              </a:ext>
            </a:extLst>
          </p:cNvPr>
          <p:cNvSpPr>
            <a:spLocks noGrp="1"/>
          </p:cNvSpPr>
          <p:nvPr>
            <p:ph type="body" idx="1"/>
          </p:nvPr>
        </p:nvSpPr>
        <p:spPr>
          <a:xfrm>
            <a:off x="690880" y="1825625"/>
            <a:ext cx="1066292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84AAA276-A79A-AFE1-C123-75C143DB27E7}"/>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AU"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016380686"/>
      </p:ext>
    </p:extLst>
  </p:cSld>
  <p:clrMap bg1="lt1" tx1="dk1" bg2="lt2" tx2="dk2" accent1="accent1" accent2="accent2" accent3="accent3" accent4="accent4" accent5="accent5" accent6="accent6" hlink="hlink" folHlink="folHlink"/>
  <p:sldLayoutIdLst>
    <p:sldLayoutId id="2147483818" r:id="rId1"/>
    <p:sldLayoutId id="2147483687" r:id="rId2"/>
    <p:sldLayoutId id="2147483686" r:id="rId3"/>
    <p:sldLayoutId id="2147483820" r:id="rId4"/>
    <p:sldLayoutId id="2147483821" r:id="rId5"/>
    <p:sldLayoutId id="2147483822" r:id="rId6"/>
    <p:sldLayoutId id="2147483690" r:id="rId7"/>
    <p:sldLayoutId id="2147483692" r:id="rId8"/>
    <p:sldLayoutId id="2147483691" r:id="rId9"/>
    <p:sldLayoutId id="2147483819" r:id="rId10"/>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F6D19-5A33-8522-3A90-EB81BDCA4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10347F-2C5C-0D56-E9F4-A5A3B0488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4B96B31-4981-3AF9-5549-2F357BB79EC3}"/>
              </a:ext>
            </a:extLst>
          </p:cNvPr>
          <p:cNvSpPr>
            <a:spLocks noGrp="1"/>
          </p:cNvSpPr>
          <p:nvPr>
            <p:ph type="ftr" sz="quarter" idx="3"/>
          </p:nvPr>
        </p:nvSpPr>
        <p:spPr>
          <a:xfrm>
            <a:off x="4824235" y="6379597"/>
            <a:ext cx="2547743" cy="318630"/>
          </a:xfrm>
          <a:prstGeom prst="roundRect">
            <a:avLst>
              <a:gd name="adj" fmla="val 50000"/>
            </a:avLst>
          </a:prstGeom>
          <a:ln>
            <a:noFill/>
          </a:ln>
        </p:spPr>
        <p:txBody>
          <a:bodyPr vert="horz" wrap="none" lIns="360000" tIns="36000" rIns="360000" bIns="36000" rtlCol="0" anchor="ctr">
            <a:spAutoFit/>
          </a:bodyPr>
          <a:lstStyle>
            <a:lvl1pPr algn="ctr">
              <a:defRPr sz="1000">
                <a:solidFill>
                  <a:schemeClr val="accent1"/>
                </a:solidFill>
                <a:latin typeface="Poppins" pitchFamily="2" charset="77"/>
                <a:cs typeface="Poppins" pitchFamily="2" charset="77"/>
              </a:defRPr>
            </a:lvl1p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DD86328-E75A-903D-950A-0E0157D64E6B}"/>
              </a:ext>
            </a:extLst>
          </p:cNvPr>
          <p:cNvSpPr>
            <a:spLocks noGrp="1"/>
          </p:cNvSpPr>
          <p:nvPr>
            <p:ph type="sldNum" sz="quarter" idx="4"/>
          </p:nvPr>
        </p:nvSpPr>
        <p:spPr>
          <a:xfrm>
            <a:off x="9841186" y="6356350"/>
            <a:ext cx="1654854" cy="365125"/>
          </a:xfrm>
          <a:prstGeom prst="rect">
            <a:avLst/>
          </a:prstGeom>
        </p:spPr>
        <p:txBody>
          <a:bodyPr vert="horz" lIns="91440" tIns="45720" rIns="91440" bIns="45720" rtlCol="0" anchor="ctr"/>
          <a:lstStyle>
            <a:lvl1pPr algn="r">
              <a:defRPr sz="1000">
                <a:solidFill>
                  <a:schemeClr val="tx1"/>
                </a:solidFill>
                <a:latin typeface="Poppins" pitchFamily="2" charset="77"/>
                <a:cs typeface="Poppins" pitchFamily="2" charset="77"/>
              </a:defRPr>
            </a:lvl1pPr>
          </a:lstStyle>
          <a:p>
            <a:fld id="{4A911399-0105-AB4A-B505-06C0FD494C24}" type="slidenum">
              <a:rPr lang="en-US" smtClean="0"/>
              <a:pPr/>
              <a:t>‹#›</a:t>
            </a:fld>
            <a:endParaRPr lang="en-US"/>
          </a:p>
        </p:txBody>
      </p:sp>
      <p:sp>
        <p:nvSpPr>
          <p:cNvPr id="7" name="TextBox 6">
            <a:extLst>
              <a:ext uri="{FF2B5EF4-FFF2-40B4-BE49-F238E27FC236}">
                <a16:creationId xmlns:a16="http://schemas.microsoft.com/office/drawing/2014/main" id="{9FD6F8FB-949B-8F65-93E7-65C2C9E4ABD0}"/>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AU"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664945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684" r:id="rId4"/>
    <p:sldLayoutId id="2147483683" r:id="rId5"/>
    <p:sldLayoutId id="2147483679" r:id="rId6"/>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F6D19-5A33-8522-3A90-EB81BDCA4551}"/>
              </a:ext>
            </a:extLst>
          </p:cNvPr>
          <p:cNvSpPr>
            <a:spLocks noGrp="1"/>
          </p:cNvSpPr>
          <p:nvPr>
            <p:ph type="title"/>
          </p:nvPr>
        </p:nvSpPr>
        <p:spPr>
          <a:xfrm>
            <a:off x="6858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10347F-2C5C-0D56-E9F4-A5A3B0488994}"/>
              </a:ext>
            </a:extLst>
          </p:cNvPr>
          <p:cNvSpPr>
            <a:spLocks noGrp="1"/>
          </p:cNvSpPr>
          <p:nvPr>
            <p:ph type="body" idx="1"/>
          </p:nvPr>
        </p:nvSpPr>
        <p:spPr>
          <a:xfrm>
            <a:off x="6858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4DD86328-E75A-903D-950A-0E0157D64E6B}"/>
              </a:ext>
            </a:extLst>
          </p:cNvPr>
          <p:cNvSpPr>
            <a:spLocks noGrp="1"/>
          </p:cNvSpPr>
          <p:nvPr>
            <p:ph type="sldNum" sz="quarter" idx="4"/>
          </p:nvPr>
        </p:nvSpPr>
        <p:spPr>
          <a:xfrm>
            <a:off x="9841186" y="6356350"/>
            <a:ext cx="1654854" cy="365125"/>
          </a:xfrm>
          <a:prstGeom prst="rect">
            <a:avLst/>
          </a:prstGeom>
        </p:spPr>
        <p:txBody>
          <a:bodyPr vert="horz" lIns="91440" tIns="45720" rIns="91440" bIns="45720" rtlCol="0" anchor="ctr"/>
          <a:lstStyle>
            <a:lvl1pPr algn="r">
              <a:defRPr sz="1000">
                <a:solidFill>
                  <a:schemeClr val="tx1"/>
                </a:solidFill>
                <a:latin typeface="Poppins" pitchFamily="2" charset="77"/>
                <a:cs typeface="Poppins" pitchFamily="2" charset="77"/>
              </a:defRPr>
            </a:lvl1pPr>
          </a:lstStyle>
          <a:p>
            <a:fld id="{4A911399-0105-AB4A-B505-06C0FD494C24}" type="slidenum">
              <a:rPr lang="en-US" smtClean="0"/>
              <a:pPr/>
              <a:t>‹#›</a:t>
            </a:fld>
            <a:endParaRPr lang="en-US"/>
          </a:p>
        </p:txBody>
      </p:sp>
      <p:pic>
        <p:nvPicPr>
          <p:cNvPr id="8" name="Graphic 7">
            <a:extLst>
              <a:ext uri="{FF2B5EF4-FFF2-40B4-BE49-F238E27FC236}">
                <a16:creationId xmlns:a16="http://schemas.microsoft.com/office/drawing/2014/main" id="{6DE94084-8F28-55A9-A81C-0F489D0013E2}"/>
              </a:ext>
            </a:extLst>
          </p:cNvPr>
          <p:cNvPicPr>
            <a:picLocks noChangeAspect="1"/>
          </p:cNvPicPr>
          <p:nvPr userDrawn="1"/>
        </p:nvPicPr>
        <p:blipFill>
          <a:blip r:embed="rId10"/>
          <a:srcRect/>
          <a:stretch/>
        </p:blipFill>
        <p:spPr>
          <a:xfrm>
            <a:off x="685800" y="6297023"/>
            <a:ext cx="487680" cy="439428"/>
          </a:xfrm>
          <a:prstGeom prst="rect">
            <a:avLst/>
          </a:prstGeom>
        </p:spPr>
      </p:pic>
      <p:sp>
        <p:nvSpPr>
          <p:cNvPr id="4" name="Footer Placeholder 4">
            <a:extLst>
              <a:ext uri="{FF2B5EF4-FFF2-40B4-BE49-F238E27FC236}">
                <a16:creationId xmlns:a16="http://schemas.microsoft.com/office/drawing/2014/main" id="{61D515C6-EDCE-8CC3-7809-EE4658B3CCD1}"/>
              </a:ext>
            </a:extLst>
          </p:cNvPr>
          <p:cNvSpPr>
            <a:spLocks noGrp="1"/>
          </p:cNvSpPr>
          <p:nvPr>
            <p:ph type="ftr" sz="quarter" idx="3"/>
          </p:nvPr>
        </p:nvSpPr>
        <p:spPr>
          <a:xfrm>
            <a:off x="4824232" y="6379597"/>
            <a:ext cx="2547743" cy="318630"/>
          </a:xfrm>
          <a:prstGeom prst="roundRect">
            <a:avLst>
              <a:gd name="adj" fmla="val 50000"/>
            </a:avLst>
          </a:prstGeom>
          <a:ln>
            <a:noFill/>
          </a:ln>
        </p:spPr>
        <p:txBody>
          <a:bodyPr vert="horz" wrap="none" lIns="360000" tIns="36000" rIns="360000" bIns="36000" rtlCol="0" anchor="ctr">
            <a:spAutoFit/>
          </a:bodyPr>
          <a:lstStyle>
            <a:lvl1pPr algn="ctr">
              <a:defRPr sz="1000">
                <a:solidFill>
                  <a:schemeClr val="accent1"/>
                </a:solidFill>
                <a:latin typeface="Poppins" pitchFamily="2" charset="77"/>
                <a:cs typeface="Poppins" pitchFamily="2" charset="77"/>
              </a:defRPr>
            </a:lvl1pPr>
          </a:lstStyle>
          <a:p>
            <a:r>
              <a:rPr lang="en-US"/>
              <a:t>National Student Ombudsman | Policy Forum Update – 19th November 2024</a:t>
            </a:r>
          </a:p>
        </p:txBody>
      </p:sp>
      <p:sp>
        <p:nvSpPr>
          <p:cNvPr id="7" name="TextBox 6">
            <a:extLst>
              <a:ext uri="{FF2B5EF4-FFF2-40B4-BE49-F238E27FC236}">
                <a16:creationId xmlns:a16="http://schemas.microsoft.com/office/drawing/2014/main" id="{5D4D509F-2F96-04B1-C945-7CAA03D7BB60}"/>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AU"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0269189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F6D19-5A33-8522-3A90-EB81BDCA4551}"/>
              </a:ext>
            </a:extLst>
          </p:cNvPr>
          <p:cNvSpPr>
            <a:spLocks noGrp="1"/>
          </p:cNvSpPr>
          <p:nvPr>
            <p:ph type="title"/>
          </p:nvPr>
        </p:nvSpPr>
        <p:spPr>
          <a:xfrm>
            <a:off x="69596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10347F-2C5C-0D56-E9F4-A5A3B0488994}"/>
              </a:ext>
            </a:extLst>
          </p:cNvPr>
          <p:cNvSpPr>
            <a:spLocks noGrp="1"/>
          </p:cNvSpPr>
          <p:nvPr>
            <p:ph type="body" idx="1"/>
          </p:nvPr>
        </p:nvSpPr>
        <p:spPr>
          <a:xfrm>
            <a:off x="69596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4DD86328-E75A-903D-950A-0E0157D64E6B}"/>
              </a:ext>
            </a:extLst>
          </p:cNvPr>
          <p:cNvSpPr>
            <a:spLocks noGrp="1"/>
          </p:cNvSpPr>
          <p:nvPr>
            <p:ph type="sldNum" sz="quarter" idx="4"/>
          </p:nvPr>
        </p:nvSpPr>
        <p:spPr>
          <a:xfrm>
            <a:off x="9841186" y="6356350"/>
            <a:ext cx="1654854" cy="365125"/>
          </a:xfrm>
          <a:prstGeom prst="rect">
            <a:avLst/>
          </a:prstGeom>
        </p:spPr>
        <p:txBody>
          <a:bodyPr vert="horz" lIns="91440" tIns="45720" rIns="91440" bIns="45720" rtlCol="0" anchor="ctr"/>
          <a:lstStyle>
            <a:lvl1pPr algn="r">
              <a:defRPr sz="1000">
                <a:solidFill>
                  <a:schemeClr val="bg1"/>
                </a:solidFill>
                <a:latin typeface="Poppins" pitchFamily="2" charset="77"/>
                <a:cs typeface="Poppins" pitchFamily="2" charset="77"/>
              </a:defRPr>
            </a:lvl1pPr>
          </a:lstStyle>
          <a:p>
            <a:fld id="{4A911399-0105-AB4A-B505-06C0FD494C24}" type="slidenum">
              <a:rPr lang="en-US" smtClean="0"/>
              <a:pPr/>
              <a:t>‹#›</a:t>
            </a:fld>
            <a:endParaRPr lang="en-US"/>
          </a:p>
        </p:txBody>
      </p:sp>
      <p:pic>
        <p:nvPicPr>
          <p:cNvPr id="4" name="Graphic 7">
            <a:extLst>
              <a:ext uri="{FF2B5EF4-FFF2-40B4-BE49-F238E27FC236}">
                <a16:creationId xmlns:a16="http://schemas.microsoft.com/office/drawing/2014/main" id="{B3C47382-4BCC-CEB9-BA51-F469B6181196}"/>
              </a:ext>
            </a:extLst>
          </p:cNvPr>
          <p:cNvPicPr>
            <a:picLocks noChangeAspect="1"/>
          </p:cNvPicPr>
          <p:nvPr userDrawn="1"/>
        </p:nvPicPr>
        <p:blipFill>
          <a:blip r:embed="rId11"/>
          <a:srcRect/>
          <a:stretch/>
        </p:blipFill>
        <p:spPr>
          <a:xfrm>
            <a:off x="695961" y="6297023"/>
            <a:ext cx="487678" cy="439428"/>
          </a:xfrm>
          <a:prstGeom prst="rect">
            <a:avLst/>
          </a:prstGeom>
        </p:spPr>
      </p:pic>
      <p:sp>
        <p:nvSpPr>
          <p:cNvPr id="10" name="Footer Placeholder 4">
            <a:extLst>
              <a:ext uri="{FF2B5EF4-FFF2-40B4-BE49-F238E27FC236}">
                <a16:creationId xmlns:a16="http://schemas.microsoft.com/office/drawing/2014/main" id="{7BE4396C-EE19-CC25-A653-CE153C7D97D3}"/>
              </a:ext>
            </a:extLst>
          </p:cNvPr>
          <p:cNvSpPr txBox="1">
            <a:spLocks/>
          </p:cNvSpPr>
          <p:nvPr userDrawn="1"/>
        </p:nvSpPr>
        <p:spPr>
          <a:xfrm>
            <a:off x="4822129" y="6379597"/>
            <a:ext cx="2547743" cy="318630"/>
          </a:xfrm>
          <a:prstGeom prst="roundRect">
            <a:avLst>
              <a:gd name="adj" fmla="val 50000"/>
            </a:avLst>
          </a:prstGeom>
          <a:ln>
            <a:noFill/>
          </a:ln>
        </p:spPr>
        <p:txBody>
          <a:bodyPr vert="horz" wrap="none" lIns="360000" tIns="36000" rIns="360000" bIns="36000" rtlCol="0" anchor="ctr">
            <a:spAutoFit/>
          </a:bodyPr>
          <a:lstStyle>
            <a:defPPr>
              <a:defRPr lang="en-US"/>
            </a:defPPr>
            <a:lvl1pPr marL="0" algn="ctr" defTabSz="914400" rtl="0" eaLnBrk="1" latinLnBrk="0" hangingPunct="1">
              <a:defRPr sz="1000" kern="1200">
                <a:solidFill>
                  <a:schemeClr val="accent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This is the presentation title</a:t>
            </a:r>
            <a:endParaRPr lang="en-US">
              <a:solidFill>
                <a:schemeClr val="bg1"/>
              </a:solidFill>
            </a:endParaRPr>
          </a:p>
        </p:txBody>
      </p:sp>
      <p:sp>
        <p:nvSpPr>
          <p:cNvPr id="7" name="TextBox 6">
            <a:extLst>
              <a:ext uri="{FF2B5EF4-FFF2-40B4-BE49-F238E27FC236}">
                <a16:creationId xmlns:a16="http://schemas.microsoft.com/office/drawing/2014/main" id="{534E5940-1AFF-4288-4B31-C1AE5AE78509}"/>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AU"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28539266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gs>
            <a:gs pos="29000">
              <a:schemeClr val="accent3"/>
            </a:gs>
            <a:gs pos="75000">
              <a:schemeClr val="accent5"/>
            </a:gs>
          </a:gsLst>
          <a:lin ang="36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F6D19-5A33-8522-3A90-EB81BDCA4551}"/>
              </a:ext>
            </a:extLst>
          </p:cNvPr>
          <p:cNvSpPr>
            <a:spLocks noGrp="1"/>
          </p:cNvSpPr>
          <p:nvPr>
            <p:ph type="title"/>
          </p:nvPr>
        </p:nvSpPr>
        <p:spPr>
          <a:xfrm>
            <a:off x="69596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10347F-2C5C-0D56-E9F4-A5A3B0488994}"/>
              </a:ext>
            </a:extLst>
          </p:cNvPr>
          <p:cNvSpPr>
            <a:spLocks noGrp="1"/>
          </p:cNvSpPr>
          <p:nvPr>
            <p:ph type="body" idx="1"/>
          </p:nvPr>
        </p:nvSpPr>
        <p:spPr>
          <a:xfrm>
            <a:off x="69596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4B96B31-4981-3AF9-5549-2F357BB79EC3}"/>
              </a:ext>
            </a:extLst>
          </p:cNvPr>
          <p:cNvSpPr>
            <a:spLocks noGrp="1"/>
          </p:cNvSpPr>
          <p:nvPr>
            <p:ph type="ftr" sz="quarter" idx="3"/>
          </p:nvPr>
        </p:nvSpPr>
        <p:spPr>
          <a:xfrm>
            <a:off x="4824232" y="6379597"/>
            <a:ext cx="2547743" cy="318630"/>
          </a:xfrm>
          <a:prstGeom prst="roundRect">
            <a:avLst>
              <a:gd name="adj" fmla="val 50000"/>
            </a:avLst>
          </a:prstGeom>
          <a:ln>
            <a:noFill/>
          </a:ln>
        </p:spPr>
        <p:txBody>
          <a:bodyPr vert="horz" wrap="none" lIns="360000" tIns="36000" rIns="360000" bIns="36000" rtlCol="0" anchor="ctr">
            <a:spAutoFit/>
          </a:bodyPr>
          <a:lstStyle>
            <a:lvl1pPr algn="ctr">
              <a:defRPr sz="1000">
                <a:solidFill>
                  <a:schemeClr val="bg1"/>
                </a:solidFill>
                <a:latin typeface="Poppins" pitchFamily="2" charset="77"/>
                <a:cs typeface="Poppins" pitchFamily="2" charset="77"/>
              </a:defRPr>
            </a:lvl1pPr>
          </a:lstStyle>
          <a:p>
            <a:r>
              <a:rPr lang="en-US"/>
              <a:t>National Student Ombudsman | Policy Forum Update – 19th November 2024</a:t>
            </a:r>
          </a:p>
        </p:txBody>
      </p:sp>
      <p:sp>
        <p:nvSpPr>
          <p:cNvPr id="6" name="Slide Number Placeholder 5">
            <a:extLst>
              <a:ext uri="{FF2B5EF4-FFF2-40B4-BE49-F238E27FC236}">
                <a16:creationId xmlns:a16="http://schemas.microsoft.com/office/drawing/2014/main" id="{4DD86328-E75A-903D-950A-0E0157D64E6B}"/>
              </a:ext>
            </a:extLst>
          </p:cNvPr>
          <p:cNvSpPr>
            <a:spLocks noGrp="1"/>
          </p:cNvSpPr>
          <p:nvPr>
            <p:ph type="sldNum" sz="quarter" idx="4"/>
          </p:nvPr>
        </p:nvSpPr>
        <p:spPr>
          <a:xfrm>
            <a:off x="9841186" y="6356350"/>
            <a:ext cx="1654854" cy="365125"/>
          </a:xfrm>
          <a:prstGeom prst="rect">
            <a:avLst/>
          </a:prstGeom>
        </p:spPr>
        <p:txBody>
          <a:bodyPr vert="horz" lIns="91440" tIns="45720" rIns="91440" bIns="45720" rtlCol="0" anchor="ctr"/>
          <a:lstStyle>
            <a:lvl1pPr algn="r">
              <a:defRPr sz="1000">
                <a:solidFill>
                  <a:schemeClr val="bg1"/>
                </a:solidFill>
                <a:latin typeface="Poppins" pitchFamily="2" charset="77"/>
                <a:cs typeface="Poppins" pitchFamily="2" charset="77"/>
              </a:defRPr>
            </a:lvl1pPr>
          </a:lstStyle>
          <a:p>
            <a:fld id="{4A911399-0105-AB4A-B505-06C0FD494C24}" type="slidenum">
              <a:rPr lang="en-US" smtClean="0"/>
              <a:pPr/>
              <a:t>‹#›</a:t>
            </a:fld>
            <a:endParaRPr lang="en-US"/>
          </a:p>
        </p:txBody>
      </p:sp>
      <p:pic>
        <p:nvPicPr>
          <p:cNvPr id="4" name="Graphic 7">
            <a:extLst>
              <a:ext uri="{FF2B5EF4-FFF2-40B4-BE49-F238E27FC236}">
                <a16:creationId xmlns:a16="http://schemas.microsoft.com/office/drawing/2014/main" id="{0201CBC8-A284-BF47-13FD-3E53482E5EC3}"/>
              </a:ext>
            </a:extLst>
          </p:cNvPr>
          <p:cNvPicPr>
            <a:picLocks noChangeAspect="1"/>
          </p:cNvPicPr>
          <p:nvPr userDrawn="1"/>
        </p:nvPicPr>
        <p:blipFill>
          <a:blip r:embed="rId10"/>
          <a:srcRect/>
          <a:stretch/>
        </p:blipFill>
        <p:spPr>
          <a:xfrm>
            <a:off x="695961" y="6297023"/>
            <a:ext cx="487678" cy="439427"/>
          </a:xfrm>
          <a:prstGeom prst="rect">
            <a:avLst/>
          </a:prstGeom>
        </p:spPr>
      </p:pic>
      <p:sp>
        <p:nvSpPr>
          <p:cNvPr id="8" name="TextBox 7">
            <a:extLst>
              <a:ext uri="{FF2B5EF4-FFF2-40B4-BE49-F238E27FC236}">
                <a16:creationId xmlns:a16="http://schemas.microsoft.com/office/drawing/2014/main" id="{772E6123-E9EB-BD47-C6C6-0B84BE5D2CBD}"/>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AU"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411347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F6D19-5A33-8522-3A90-EB81BDCA4551}"/>
              </a:ext>
            </a:extLst>
          </p:cNvPr>
          <p:cNvSpPr>
            <a:spLocks noGrp="1"/>
          </p:cNvSpPr>
          <p:nvPr>
            <p:ph type="title"/>
          </p:nvPr>
        </p:nvSpPr>
        <p:spPr>
          <a:xfrm>
            <a:off x="690880" y="365125"/>
            <a:ext cx="1066292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0347F-2C5C-0D56-E9F4-A5A3B0488994}"/>
              </a:ext>
            </a:extLst>
          </p:cNvPr>
          <p:cNvSpPr>
            <a:spLocks noGrp="1"/>
          </p:cNvSpPr>
          <p:nvPr>
            <p:ph type="body" idx="1"/>
          </p:nvPr>
        </p:nvSpPr>
        <p:spPr>
          <a:xfrm>
            <a:off x="690880" y="1825625"/>
            <a:ext cx="1066292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8CC98696-7296-3CD1-F028-006DA18843E1}"/>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AU"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08219916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hyperlink" Target="mailto:NSOOutreach@ombudsman.gov.a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2025-39CF-59E4-50C9-2F127BDD1457}"/>
              </a:ext>
            </a:extLst>
          </p:cNvPr>
          <p:cNvSpPr txBox="1">
            <a:spLocks noGrp="1"/>
          </p:cNvSpPr>
          <p:nvPr>
            <p:ph type="title" idx="4294967295"/>
          </p:nvPr>
        </p:nvSpPr>
        <p:spPr>
          <a:xfrm>
            <a:off x="689563" y="574625"/>
            <a:ext cx="7422975"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Poppins"/>
                <a:ea typeface="+mj-ea"/>
                <a:cs typeface="Poppins"/>
              </a:rPr>
              <a:t>National Student Ombudsman  </a:t>
            </a:r>
          </a:p>
        </p:txBody>
      </p:sp>
      <p:sp>
        <p:nvSpPr>
          <p:cNvPr id="4" name="TextBox 3">
            <a:extLst>
              <a:ext uri="{FF2B5EF4-FFF2-40B4-BE49-F238E27FC236}">
                <a16:creationId xmlns:a16="http://schemas.microsoft.com/office/drawing/2014/main" id="{8866212A-3DD4-0181-55C0-C43681F712F3}"/>
              </a:ext>
            </a:extLst>
          </p:cNvPr>
          <p:cNvSpPr txBox="1"/>
          <p:nvPr/>
        </p:nvSpPr>
        <p:spPr>
          <a:xfrm>
            <a:off x="689563" y="3454350"/>
            <a:ext cx="7422975" cy="1500187"/>
          </a:xfrm>
          <a:prstGeom prst="rect">
            <a:avLst/>
          </a:prstGeom>
        </p:spPr>
        <p:txBody>
          <a:bodyPr vert="horz" lIns="91440" tIns="45720" rIns="91440" bIns="45720" rtlCol="0" anchor="t">
            <a:normAutofit/>
          </a:bodyPr>
          <a:lstStyle/>
          <a:p>
            <a:pPr>
              <a:lnSpc>
                <a:spcPct val="90000"/>
              </a:lnSpc>
              <a:spcBef>
                <a:spcPts val="1000"/>
              </a:spcBef>
            </a:pPr>
            <a:r>
              <a:rPr lang="en-US" sz="2400" b="1">
                <a:solidFill>
                  <a:schemeClr val="bg1"/>
                </a:solidFill>
                <a:latin typeface="Poppins"/>
                <a:cs typeface="Poppins"/>
              </a:rPr>
              <a:t>Empowering students, ensuring fairness</a:t>
            </a:r>
            <a:endParaRPr lang="en-US" sz="2400" b="1" kern="1200">
              <a:solidFill>
                <a:schemeClr val="bg1"/>
              </a:solidFill>
              <a:latin typeface="Poppins"/>
              <a:cs typeface="Poppins"/>
            </a:endParaRPr>
          </a:p>
        </p:txBody>
      </p:sp>
    </p:spTree>
    <p:extLst>
      <p:ext uri="{BB962C8B-B14F-4D97-AF65-F5344CB8AC3E}">
        <p14:creationId xmlns:p14="http://schemas.microsoft.com/office/powerpoint/2010/main" val="197723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A993-0984-4EA1-47FF-D28AB5589AB0}"/>
              </a:ext>
            </a:extLst>
          </p:cNvPr>
          <p:cNvSpPr>
            <a:spLocks noGrp="1"/>
          </p:cNvSpPr>
          <p:nvPr>
            <p:ph type="title"/>
          </p:nvPr>
        </p:nvSpPr>
        <p:spPr/>
        <p:txBody>
          <a:bodyPr anchor="ctr">
            <a:normAutofit/>
          </a:bodyPr>
          <a:lstStyle/>
          <a:p>
            <a:r>
              <a:rPr lang="en-US" b="1"/>
              <a:t>NSO, AHRC and other bodies</a:t>
            </a:r>
            <a:endParaRPr lang="en-AU" b="1"/>
          </a:p>
        </p:txBody>
      </p:sp>
      <p:sp>
        <p:nvSpPr>
          <p:cNvPr id="18" name="Content Placeholder 17">
            <a:extLst>
              <a:ext uri="{FF2B5EF4-FFF2-40B4-BE49-F238E27FC236}">
                <a16:creationId xmlns:a16="http://schemas.microsoft.com/office/drawing/2014/main" id="{B61B8DD9-D453-71F8-B7AF-FC93F05A50F2}"/>
              </a:ext>
            </a:extLst>
          </p:cNvPr>
          <p:cNvSpPr>
            <a:spLocks noGrp="1"/>
          </p:cNvSpPr>
          <p:nvPr>
            <p:ph idx="1"/>
          </p:nvPr>
        </p:nvSpPr>
        <p:spPr/>
        <p:txBody>
          <a:bodyPr vert="horz" lIns="91440" tIns="45720" rIns="91440" bIns="45720" rtlCol="0" anchor="t">
            <a:normAutofit/>
          </a:bodyPr>
          <a:lstStyle/>
          <a:p>
            <a:pPr>
              <a:spcAft>
                <a:spcPts val="1000"/>
              </a:spcAft>
            </a:pPr>
            <a:r>
              <a:rPr lang="en-GB" dirty="0"/>
              <a:t>Information sharing provisions between NSO and AHRC </a:t>
            </a:r>
            <a:endParaRPr lang="en-US"/>
          </a:p>
          <a:p>
            <a:pPr>
              <a:spcAft>
                <a:spcPts val="1000"/>
              </a:spcAft>
            </a:pPr>
            <a:r>
              <a:rPr lang="en-GB" dirty="0"/>
              <a:t>NSO complaint pathways include early resolution, formal investigation, systematic investigations as well as conciliation and restorative engagement </a:t>
            </a:r>
          </a:p>
          <a:p>
            <a:pPr>
              <a:spcAft>
                <a:spcPts val="1000"/>
              </a:spcAft>
            </a:pPr>
            <a:r>
              <a:rPr lang="en-GB" dirty="0"/>
              <a:t>AHRC focus on investigations and conciliations </a:t>
            </a:r>
          </a:p>
          <a:p>
            <a:pPr>
              <a:spcAft>
                <a:spcPts val="1000"/>
              </a:spcAft>
            </a:pPr>
            <a:r>
              <a:rPr lang="en-GB" dirty="0"/>
              <a:t>Students have choice of NSO and/or AHRC </a:t>
            </a:r>
          </a:p>
          <a:p>
            <a:pPr>
              <a:spcAft>
                <a:spcPts val="1000"/>
              </a:spcAft>
            </a:pPr>
            <a:r>
              <a:rPr lang="en-GB" dirty="0"/>
              <a:t>No time limits on matters raised with NSO</a:t>
            </a:r>
          </a:p>
        </p:txBody>
      </p:sp>
    </p:spTree>
    <p:extLst>
      <p:ext uri="{BB962C8B-B14F-4D97-AF65-F5344CB8AC3E}">
        <p14:creationId xmlns:p14="http://schemas.microsoft.com/office/powerpoint/2010/main" val="23545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85F3F-0E4B-070E-900A-C54FB7444864}"/>
              </a:ext>
            </a:extLst>
          </p:cNvPr>
          <p:cNvSpPr>
            <a:spLocks noGrp="1"/>
          </p:cNvSpPr>
          <p:nvPr>
            <p:ph type="title"/>
          </p:nvPr>
        </p:nvSpPr>
        <p:spPr>
          <a:xfrm>
            <a:off x="685800" y="365125"/>
            <a:ext cx="10515600" cy="951752"/>
          </a:xfrm>
        </p:spPr>
        <p:txBody>
          <a:bodyPr/>
          <a:lstStyle/>
          <a:p>
            <a:pPr algn="ctr"/>
            <a:r>
              <a:rPr lang="en-GB" b="1">
                <a:latin typeface="Poppins"/>
                <a:cs typeface="Poppins"/>
              </a:rPr>
              <a:t>Education &amp; resources</a:t>
            </a:r>
            <a:endParaRPr lang="en-GB" b="1"/>
          </a:p>
        </p:txBody>
      </p:sp>
      <p:grpSp>
        <p:nvGrpSpPr>
          <p:cNvPr id="2" name="Group 1" descr="Next to an image of a laptop is the web address nso dot gov dot au">
            <a:extLst>
              <a:ext uri="{FF2B5EF4-FFF2-40B4-BE49-F238E27FC236}">
                <a16:creationId xmlns:a16="http://schemas.microsoft.com/office/drawing/2014/main" id="{344A18EE-AD51-9AC0-8AE5-9FB88DB0D3BD}"/>
              </a:ext>
            </a:extLst>
          </p:cNvPr>
          <p:cNvGrpSpPr/>
          <p:nvPr/>
        </p:nvGrpSpPr>
        <p:grpSpPr>
          <a:xfrm>
            <a:off x="755503" y="1518101"/>
            <a:ext cx="3065565" cy="792000"/>
            <a:chOff x="755503" y="1518101"/>
            <a:chExt cx="3065565" cy="792000"/>
          </a:xfrm>
        </p:grpSpPr>
        <p:pic>
          <p:nvPicPr>
            <p:cNvPr id="2447" name="Graphic 2446">
              <a:extLst>
                <a:ext uri="{FF2B5EF4-FFF2-40B4-BE49-F238E27FC236}">
                  <a16:creationId xmlns:a16="http://schemas.microsoft.com/office/drawing/2014/main" id="{369D8473-2B7C-2728-3145-C9C396661D18}"/>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503" y="1518101"/>
              <a:ext cx="792000" cy="792000"/>
            </a:xfrm>
            <a:prstGeom prst="rect">
              <a:avLst/>
            </a:prstGeom>
          </p:spPr>
        </p:pic>
        <p:sp>
          <p:nvSpPr>
            <p:cNvPr id="2464" name="TextBox 2463" descr="Next to an image of a laptop is the web address nso dot gov dot au">
              <a:extLst>
                <a:ext uri="{FF2B5EF4-FFF2-40B4-BE49-F238E27FC236}">
                  <a16:creationId xmlns:a16="http://schemas.microsoft.com/office/drawing/2014/main" id="{F2EA913A-4344-1E49-BAE5-C5A1FB50678A}"/>
                </a:ext>
              </a:extLst>
            </p:cNvPr>
            <p:cNvSpPr txBox="1"/>
            <p:nvPr/>
          </p:nvSpPr>
          <p:spPr>
            <a:xfrm>
              <a:off x="1675437" y="1698726"/>
              <a:ext cx="21456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42D3D"/>
                  </a:solidFill>
                  <a:effectLst/>
                  <a:uLnTx/>
                  <a:uFillTx/>
                  <a:latin typeface="Poppins"/>
                  <a:ea typeface="Calibri"/>
                  <a:cs typeface="Calibri"/>
                </a:rPr>
                <a:t>nso.gov.au </a:t>
              </a:r>
              <a:endParaRPr kumimoji="0" lang="en-GB" sz="2400" b="1" i="0" u="none" strike="noStrike" kern="1200" cap="none" spc="0" normalizeH="0" baseline="0" noProof="0">
                <a:ln>
                  <a:noFill/>
                </a:ln>
                <a:solidFill>
                  <a:srgbClr val="042D3D"/>
                </a:solidFill>
                <a:effectLst/>
                <a:uLnTx/>
                <a:uFillTx/>
                <a:latin typeface="Poppins"/>
                <a:ea typeface="+mn-ea"/>
                <a:cs typeface="+mn-cs"/>
              </a:endParaRPr>
            </a:p>
          </p:txBody>
        </p:sp>
      </p:grpSp>
      <p:grpSp>
        <p:nvGrpSpPr>
          <p:cNvPr id="4" name="Group 3" descr="Next to a graphic of a telephone is the NSO phone number, which is 1300 395 775">
            <a:extLst>
              <a:ext uri="{FF2B5EF4-FFF2-40B4-BE49-F238E27FC236}">
                <a16:creationId xmlns:a16="http://schemas.microsoft.com/office/drawing/2014/main" id="{16F0551D-17AD-BC91-F2CD-0531AD61D24A}"/>
              </a:ext>
            </a:extLst>
          </p:cNvPr>
          <p:cNvGrpSpPr/>
          <p:nvPr/>
        </p:nvGrpSpPr>
        <p:grpSpPr>
          <a:xfrm>
            <a:off x="755503" y="3188305"/>
            <a:ext cx="3004303" cy="792000"/>
            <a:chOff x="688831" y="3429078"/>
            <a:chExt cx="3004303" cy="792000"/>
          </a:xfrm>
        </p:grpSpPr>
        <p:pic>
          <p:nvPicPr>
            <p:cNvPr id="2448" name="Graphic 2447" descr="Speaker phone with solid fill">
              <a:extLst>
                <a:ext uri="{FF2B5EF4-FFF2-40B4-BE49-F238E27FC236}">
                  <a16:creationId xmlns:a16="http://schemas.microsoft.com/office/drawing/2014/main" id="{65DB1617-4B99-24C9-6599-0CD91C8600BD}"/>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831" y="3429078"/>
              <a:ext cx="782957" cy="792000"/>
            </a:xfrm>
            <a:prstGeom prst="rect">
              <a:avLst/>
            </a:prstGeom>
          </p:spPr>
        </p:pic>
        <p:sp>
          <p:nvSpPr>
            <p:cNvPr id="2465" name="TextBox 2464">
              <a:extLst>
                <a:ext uri="{FF2B5EF4-FFF2-40B4-BE49-F238E27FC236}">
                  <a16:creationId xmlns:a16="http://schemas.microsoft.com/office/drawing/2014/main" id="{F9945779-B6AD-1301-7E07-449403AA843E}"/>
                </a:ext>
              </a:extLst>
            </p:cNvPr>
            <p:cNvSpPr txBox="1"/>
            <p:nvPr/>
          </p:nvSpPr>
          <p:spPr>
            <a:xfrm>
              <a:off x="1547503" y="3552113"/>
              <a:ext cx="21456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42D3D"/>
                  </a:solidFill>
                  <a:effectLst/>
                  <a:uLnTx/>
                  <a:uFillTx/>
                  <a:latin typeface="Poppins"/>
                  <a:ea typeface="Calibri"/>
                  <a:cs typeface="Calibri"/>
                </a:rPr>
                <a:t>1300 395 775</a:t>
              </a:r>
              <a:endParaRPr kumimoji="0" lang="en-GB" sz="2400" b="0" i="0" u="none" strike="noStrike" kern="1200" cap="none" spc="0" normalizeH="0" baseline="0" noProof="0">
                <a:ln>
                  <a:noFill/>
                </a:ln>
                <a:solidFill>
                  <a:srgbClr val="042D3D"/>
                </a:solidFill>
                <a:effectLst/>
                <a:uLnTx/>
                <a:uFillTx/>
                <a:latin typeface="Poppins"/>
                <a:ea typeface="+mn-ea"/>
                <a:cs typeface="Poppins"/>
              </a:endParaRPr>
            </a:p>
          </p:txBody>
        </p:sp>
      </p:grpSp>
      <p:grpSp>
        <p:nvGrpSpPr>
          <p:cNvPr id="5" name="Group 4" descr="Next to the Facebook logo is the NSO handle, which is at nso underscore gov">
            <a:extLst>
              <a:ext uri="{FF2B5EF4-FFF2-40B4-BE49-F238E27FC236}">
                <a16:creationId xmlns:a16="http://schemas.microsoft.com/office/drawing/2014/main" id="{2804FAD0-3618-629D-EBBA-DA3F9B6383D2}"/>
              </a:ext>
            </a:extLst>
          </p:cNvPr>
          <p:cNvGrpSpPr/>
          <p:nvPr/>
        </p:nvGrpSpPr>
        <p:grpSpPr>
          <a:xfrm>
            <a:off x="702281" y="4685500"/>
            <a:ext cx="3118787" cy="720000"/>
            <a:chOff x="5583575" y="3204855"/>
            <a:chExt cx="3118787" cy="720000"/>
          </a:xfrm>
        </p:grpSpPr>
        <p:sp>
          <p:nvSpPr>
            <p:cNvPr id="2457" name="Google Shape;571;p55" descr="The Facebook logo in orange">
              <a:extLst>
                <a:ext uri="{FF2B5EF4-FFF2-40B4-BE49-F238E27FC236}">
                  <a16:creationId xmlns:a16="http://schemas.microsoft.com/office/drawing/2014/main" id="{7B7A11A0-BF36-AB42-9C86-DA18C36604BA}"/>
                </a:ext>
              </a:extLst>
            </p:cNvPr>
            <p:cNvSpPr/>
            <p:nvPr/>
          </p:nvSpPr>
          <p:spPr>
            <a:xfrm>
              <a:off x="5583575" y="3204855"/>
              <a:ext cx="720000" cy="720000"/>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sp>
          <p:nvSpPr>
            <p:cNvPr id="2468" name="TextBox 2467">
              <a:extLst>
                <a:ext uri="{FF2B5EF4-FFF2-40B4-BE49-F238E27FC236}">
                  <a16:creationId xmlns:a16="http://schemas.microsoft.com/office/drawing/2014/main" id="{177E2DF5-55A6-61B0-02EB-6630C3A323DB}"/>
                </a:ext>
              </a:extLst>
            </p:cNvPr>
            <p:cNvSpPr txBox="1"/>
            <p:nvPr/>
          </p:nvSpPr>
          <p:spPr>
            <a:xfrm>
              <a:off x="6556731" y="3321280"/>
              <a:ext cx="21456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42D3D"/>
                  </a:solidFill>
                  <a:effectLst/>
                  <a:uLnTx/>
                  <a:uFillTx/>
                  <a:latin typeface="Poppins"/>
                  <a:ea typeface="Calibri"/>
                  <a:cs typeface="Calibri"/>
                </a:rPr>
                <a:t>@nso_gov</a:t>
              </a:r>
              <a:endParaRPr kumimoji="0" lang="en-GB" sz="2400" b="1" i="0" u="none" strike="noStrike" kern="1200" cap="none" spc="0" normalizeH="0" baseline="0" noProof="0">
                <a:ln>
                  <a:noFill/>
                </a:ln>
                <a:solidFill>
                  <a:srgbClr val="042D3D"/>
                </a:solidFill>
                <a:effectLst/>
                <a:uLnTx/>
                <a:uFillTx/>
                <a:latin typeface="Poppins"/>
                <a:ea typeface="+mn-ea"/>
                <a:cs typeface="Poppins"/>
              </a:endParaRPr>
            </a:p>
          </p:txBody>
        </p:sp>
      </p:grpSp>
      <p:grpSp>
        <p:nvGrpSpPr>
          <p:cNvPr id="3" name="Group 2" descr="Next to the Instagram logo is the NSO handle, which is National Student Ombudsman">
            <a:extLst>
              <a:ext uri="{FF2B5EF4-FFF2-40B4-BE49-F238E27FC236}">
                <a16:creationId xmlns:a16="http://schemas.microsoft.com/office/drawing/2014/main" id="{A3485B26-2413-1BD8-1825-C470D91C1258}"/>
              </a:ext>
            </a:extLst>
          </p:cNvPr>
          <p:cNvGrpSpPr/>
          <p:nvPr/>
        </p:nvGrpSpPr>
        <p:grpSpPr>
          <a:xfrm>
            <a:off x="5256722" y="1569558"/>
            <a:ext cx="6179775" cy="720000"/>
            <a:chOff x="5583600" y="1516107"/>
            <a:chExt cx="6179775" cy="720000"/>
          </a:xfrm>
        </p:grpSpPr>
        <p:grpSp>
          <p:nvGrpSpPr>
            <p:cNvPr id="2455" name="Google Shape;572;p55" descr="The instagram logo in pink">
              <a:extLst>
                <a:ext uri="{FF2B5EF4-FFF2-40B4-BE49-F238E27FC236}">
                  <a16:creationId xmlns:a16="http://schemas.microsoft.com/office/drawing/2014/main" id="{46AB4677-4B4E-9744-1325-151E584F4A6A}"/>
                </a:ext>
              </a:extLst>
            </p:cNvPr>
            <p:cNvGrpSpPr/>
            <p:nvPr/>
          </p:nvGrpSpPr>
          <p:grpSpPr>
            <a:xfrm>
              <a:off x="5583600" y="1516107"/>
              <a:ext cx="720000" cy="720000"/>
              <a:chOff x="10272997" y="2382172"/>
              <a:chExt cx="417066" cy="417024"/>
            </a:xfrm>
          </p:grpSpPr>
          <p:sp>
            <p:nvSpPr>
              <p:cNvPr id="2451" name="Google Shape;573;p55">
                <a:extLst>
                  <a:ext uri="{FF2B5EF4-FFF2-40B4-BE49-F238E27FC236}">
                    <a16:creationId xmlns:a16="http://schemas.microsoft.com/office/drawing/2014/main" id="{2D1C7CDB-DC79-BEEF-AE4E-4C0DDADFCBA3}"/>
                  </a:ext>
                </a:extLst>
              </p:cNvPr>
              <p:cNvSpPr/>
              <p:nvPr/>
            </p:nvSpPr>
            <p:spPr>
              <a:xfrm>
                <a:off x="10395980" y="2505155"/>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sp>
            <p:nvSpPr>
              <p:cNvPr id="2452" name="Google Shape;574;p55">
                <a:extLst>
                  <a:ext uri="{FF2B5EF4-FFF2-40B4-BE49-F238E27FC236}">
                    <a16:creationId xmlns:a16="http://schemas.microsoft.com/office/drawing/2014/main" id="{204B916F-253F-0FCC-2345-062CBC8B73F3}"/>
                  </a:ext>
                </a:extLst>
              </p:cNvPr>
              <p:cNvSpPr/>
              <p:nvPr/>
            </p:nvSpPr>
            <p:spPr>
              <a:xfrm>
                <a:off x="10321873" y="2431027"/>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sp>
            <p:nvSpPr>
              <p:cNvPr id="2453" name="Google Shape;575;p55">
                <a:extLst>
                  <a:ext uri="{FF2B5EF4-FFF2-40B4-BE49-F238E27FC236}">
                    <a16:creationId xmlns:a16="http://schemas.microsoft.com/office/drawing/2014/main" id="{599FD4AC-A9B7-750D-CB24-59C172B5D18C}"/>
                  </a:ext>
                </a:extLst>
              </p:cNvPr>
              <p:cNvSpPr/>
              <p:nvPr/>
            </p:nvSpPr>
            <p:spPr>
              <a:xfrm>
                <a:off x="10272997" y="2382172"/>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sp>
            <p:nvSpPr>
              <p:cNvPr id="2454" name="Google Shape;576;p55">
                <a:extLst>
                  <a:ext uri="{FF2B5EF4-FFF2-40B4-BE49-F238E27FC236}">
                    <a16:creationId xmlns:a16="http://schemas.microsoft.com/office/drawing/2014/main" id="{6E34ED5F-9E85-CEA6-DE37-38078E75EABC}"/>
                  </a:ext>
                </a:extLst>
              </p:cNvPr>
              <p:cNvSpPr/>
              <p:nvPr/>
            </p:nvSpPr>
            <p:spPr>
              <a:xfrm>
                <a:off x="10542608" y="2480717"/>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grpSp>
        <p:sp>
          <p:nvSpPr>
            <p:cNvPr id="2470" name="TextBox 2469">
              <a:extLst>
                <a:ext uri="{FF2B5EF4-FFF2-40B4-BE49-F238E27FC236}">
                  <a16:creationId xmlns:a16="http://schemas.microsoft.com/office/drawing/2014/main" id="{8087A11C-3ECA-E887-9FD8-F7AE4FC29F71}"/>
                </a:ext>
              </a:extLst>
            </p:cNvPr>
            <p:cNvSpPr txBox="1"/>
            <p:nvPr/>
          </p:nvSpPr>
          <p:spPr>
            <a:xfrm>
              <a:off x="6556731" y="1645253"/>
              <a:ext cx="52066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42D3D"/>
                  </a:solidFill>
                  <a:effectLst/>
                  <a:uLnTx/>
                  <a:uFillTx/>
                  <a:latin typeface="Poppins"/>
                  <a:ea typeface="Calibri"/>
                  <a:cs typeface="Calibri"/>
                </a:rPr>
                <a:t>National Student Ombudsman</a:t>
              </a:r>
              <a:endParaRPr kumimoji="0" lang="en-GB" sz="2400" b="1" i="0" u="none" strike="noStrike" kern="1200" cap="none" spc="0" normalizeH="0" baseline="0" noProof="0">
                <a:ln>
                  <a:noFill/>
                </a:ln>
                <a:solidFill>
                  <a:srgbClr val="042D3D"/>
                </a:solidFill>
                <a:effectLst/>
                <a:uLnTx/>
                <a:uFillTx/>
                <a:latin typeface="Poppins"/>
                <a:ea typeface="+mn-ea"/>
                <a:cs typeface="Poppins"/>
              </a:endParaRPr>
            </a:p>
          </p:txBody>
        </p:sp>
      </p:grpSp>
      <p:grpSp>
        <p:nvGrpSpPr>
          <p:cNvPr id="8" name="Group 7" descr="Next to the Linkedin Logo is the NSO handle which is National Student Ombudsman ">
            <a:extLst>
              <a:ext uri="{FF2B5EF4-FFF2-40B4-BE49-F238E27FC236}">
                <a16:creationId xmlns:a16="http://schemas.microsoft.com/office/drawing/2014/main" id="{1D20F3F1-EB76-523F-7903-A2D410184709}"/>
              </a:ext>
            </a:extLst>
          </p:cNvPr>
          <p:cNvGrpSpPr/>
          <p:nvPr/>
        </p:nvGrpSpPr>
        <p:grpSpPr>
          <a:xfrm>
            <a:off x="5256697" y="3143272"/>
            <a:ext cx="6179800" cy="720000"/>
            <a:chOff x="5583575" y="4661519"/>
            <a:chExt cx="6179800" cy="720000"/>
          </a:xfrm>
        </p:grpSpPr>
        <p:grpSp>
          <p:nvGrpSpPr>
            <p:cNvPr id="2463" name="Google Shape;577;p55" descr="The LinkedIn logo in pink">
              <a:extLst>
                <a:ext uri="{FF2B5EF4-FFF2-40B4-BE49-F238E27FC236}">
                  <a16:creationId xmlns:a16="http://schemas.microsoft.com/office/drawing/2014/main" id="{808D29CC-3BD5-9BDD-D2E8-CA12EC9FC71C}"/>
                </a:ext>
              </a:extLst>
            </p:cNvPr>
            <p:cNvGrpSpPr/>
            <p:nvPr/>
          </p:nvGrpSpPr>
          <p:grpSpPr>
            <a:xfrm>
              <a:off x="5583575" y="4661519"/>
              <a:ext cx="720000" cy="720000"/>
              <a:chOff x="11005416" y="2382172"/>
              <a:chExt cx="417024" cy="417024"/>
            </a:xfrm>
          </p:grpSpPr>
          <p:sp>
            <p:nvSpPr>
              <p:cNvPr id="2459" name="Google Shape;578;p55">
                <a:extLst>
                  <a:ext uri="{FF2B5EF4-FFF2-40B4-BE49-F238E27FC236}">
                    <a16:creationId xmlns:a16="http://schemas.microsoft.com/office/drawing/2014/main" id="{A2785FD6-595A-8883-26C3-B1E0E03BBADD}"/>
                  </a:ext>
                </a:extLst>
              </p:cNvPr>
              <p:cNvSpPr/>
              <p:nvPr/>
            </p:nvSpPr>
            <p:spPr>
              <a:xfrm>
                <a:off x="11067294" y="2529594"/>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sp>
            <p:nvSpPr>
              <p:cNvPr id="2460" name="Google Shape;579;p55">
                <a:extLst>
                  <a:ext uri="{FF2B5EF4-FFF2-40B4-BE49-F238E27FC236}">
                    <a16:creationId xmlns:a16="http://schemas.microsoft.com/office/drawing/2014/main" id="{5C14504D-598C-3F6F-44A5-8D7C1B624DBB}"/>
                  </a:ext>
                </a:extLst>
              </p:cNvPr>
              <p:cNvSpPr/>
              <p:nvPr/>
            </p:nvSpPr>
            <p:spPr>
              <a:xfrm>
                <a:off x="11067294" y="2431841"/>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sp>
            <p:nvSpPr>
              <p:cNvPr id="2461" name="Google Shape;580;p55">
                <a:extLst>
                  <a:ext uri="{FF2B5EF4-FFF2-40B4-BE49-F238E27FC236}">
                    <a16:creationId xmlns:a16="http://schemas.microsoft.com/office/drawing/2014/main" id="{1BAEF7F0-331A-3ECE-5602-FC8C1BEC8F41}"/>
                  </a:ext>
                </a:extLst>
              </p:cNvPr>
              <p:cNvSpPr/>
              <p:nvPr/>
            </p:nvSpPr>
            <p:spPr>
              <a:xfrm>
                <a:off x="11165046" y="2529197"/>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sp>
            <p:nvSpPr>
              <p:cNvPr id="2462" name="Google Shape;581;p55">
                <a:extLst>
                  <a:ext uri="{FF2B5EF4-FFF2-40B4-BE49-F238E27FC236}">
                    <a16:creationId xmlns:a16="http://schemas.microsoft.com/office/drawing/2014/main" id="{547BB380-86FA-6085-799A-D39AE3E4A79B}"/>
                  </a:ext>
                </a:extLst>
              </p:cNvPr>
              <p:cNvSpPr/>
              <p:nvPr/>
            </p:nvSpPr>
            <p:spPr>
              <a:xfrm>
                <a:off x="11005416" y="2382172"/>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D3D"/>
                  </a:solidFill>
                  <a:effectLst/>
                  <a:uLnTx/>
                  <a:uFillTx/>
                  <a:latin typeface="Calibri" panose="020F0502020204030204"/>
                  <a:ea typeface="+mn-ea"/>
                  <a:cs typeface="+mn-cs"/>
                </a:endParaRPr>
              </a:p>
            </p:txBody>
          </p:sp>
        </p:grpSp>
        <p:sp>
          <p:nvSpPr>
            <p:cNvPr id="2469" name="TextBox 2468">
              <a:extLst>
                <a:ext uri="{FF2B5EF4-FFF2-40B4-BE49-F238E27FC236}">
                  <a16:creationId xmlns:a16="http://schemas.microsoft.com/office/drawing/2014/main" id="{099C1C72-7E96-68F9-A6D9-714030349CC5}"/>
                </a:ext>
              </a:extLst>
            </p:cNvPr>
            <p:cNvSpPr txBox="1"/>
            <p:nvPr/>
          </p:nvSpPr>
          <p:spPr>
            <a:xfrm>
              <a:off x="6410409" y="4810582"/>
              <a:ext cx="53529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42D3D"/>
                  </a:solidFill>
                  <a:effectLst/>
                  <a:uLnTx/>
                  <a:uFillTx/>
                  <a:latin typeface="Poppins"/>
                  <a:ea typeface="Calibri"/>
                  <a:cs typeface="Calibri"/>
                </a:rPr>
                <a:t>National Student Ombudsman</a:t>
              </a:r>
              <a:endParaRPr kumimoji="0" lang="en-GB" sz="2400" b="1" i="0" u="none" strike="noStrike" kern="1200" cap="none" spc="0" normalizeH="0" baseline="0" noProof="0">
                <a:ln>
                  <a:noFill/>
                </a:ln>
                <a:solidFill>
                  <a:srgbClr val="042D3D"/>
                </a:solidFill>
                <a:effectLst/>
                <a:uLnTx/>
                <a:uFillTx/>
                <a:latin typeface="Poppins"/>
                <a:ea typeface="+mn-ea"/>
                <a:cs typeface="Poppins"/>
              </a:endParaRPr>
            </a:p>
          </p:txBody>
        </p:sp>
      </p:grpSp>
      <p:grpSp>
        <p:nvGrpSpPr>
          <p:cNvPr id="7" name="Group 6" descr="Next to a graphic of an email is the NSO Education and Outreach team email address, which is NSO Outreach at ombudsman dot gov dot au">
            <a:extLst>
              <a:ext uri="{FF2B5EF4-FFF2-40B4-BE49-F238E27FC236}">
                <a16:creationId xmlns:a16="http://schemas.microsoft.com/office/drawing/2014/main" id="{B2D2C8EF-9812-05CD-792E-3CE2A2168F5B}"/>
              </a:ext>
            </a:extLst>
          </p:cNvPr>
          <p:cNvGrpSpPr/>
          <p:nvPr/>
        </p:nvGrpSpPr>
        <p:grpSpPr>
          <a:xfrm>
            <a:off x="5029175" y="4475953"/>
            <a:ext cx="7891331" cy="821665"/>
            <a:chOff x="636970" y="5307823"/>
            <a:chExt cx="7891331" cy="821665"/>
          </a:xfrm>
        </p:grpSpPr>
        <p:pic>
          <p:nvPicPr>
            <p:cNvPr id="2449" name="Graphic 2448" descr="Email with solid fill">
              <a:extLst>
                <a:ext uri="{FF2B5EF4-FFF2-40B4-BE49-F238E27FC236}">
                  <a16:creationId xmlns:a16="http://schemas.microsoft.com/office/drawing/2014/main" id="{BED4BB6B-029F-4F48-8E53-2ECEAB0686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6970" y="5307823"/>
              <a:ext cx="757318" cy="720000"/>
            </a:xfrm>
            <a:prstGeom prst="rect">
              <a:avLst/>
            </a:prstGeom>
          </p:spPr>
        </p:pic>
        <p:sp>
          <p:nvSpPr>
            <p:cNvPr id="2467" name="TextBox 2466">
              <a:extLst>
                <a:ext uri="{FF2B5EF4-FFF2-40B4-BE49-F238E27FC236}">
                  <a16:creationId xmlns:a16="http://schemas.microsoft.com/office/drawing/2014/main" id="{8172F64D-9164-5421-E537-7FF969A0221C}"/>
                </a:ext>
              </a:extLst>
            </p:cNvPr>
            <p:cNvSpPr txBox="1"/>
            <p:nvPr/>
          </p:nvSpPr>
          <p:spPr>
            <a:xfrm>
              <a:off x="1471788" y="5667823"/>
              <a:ext cx="70565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42D3D"/>
                  </a:solidFill>
                  <a:effectLst/>
                  <a:uLnTx/>
                  <a:uFillTx/>
                  <a:latin typeface="Poppins"/>
                  <a:ea typeface="+mn-ea"/>
                  <a:cs typeface="+mn-cs"/>
                  <a:hlinkClick r:id="rId9">
                    <a:extLst>
                      <a:ext uri="{A12FA001-AC4F-418D-AE19-62706E023703}">
                        <ahyp:hlinkClr xmlns:ahyp="http://schemas.microsoft.com/office/drawing/2018/hyperlinkcolor" val="tx"/>
                      </a:ext>
                    </a:extLst>
                  </a:hlinkClick>
                </a:rPr>
                <a:t>NSOOutreach@ombudsman.gov.au</a:t>
              </a:r>
              <a:r>
                <a:rPr kumimoji="0" lang="en-GB" sz="2400" b="0" i="0" u="none" strike="noStrike" kern="1200" cap="none" spc="0" normalizeH="0" baseline="0" noProof="0">
                  <a:ln>
                    <a:noFill/>
                  </a:ln>
                  <a:solidFill>
                    <a:srgbClr val="042D3D"/>
                  </a:solidFill>
                  <a:effectLst/>
                  <a:uLnTx/>
                  <a:uFillTx/>
                  <a:latin typeface="Poppins"/>
                  <a:ea typeface="+mn-ea"/>
                  <a:cs typeface="+mn-cs"/>
                </a:rPr>
                <a:t> </a:t>
              </a:r>
              <a:endParaRPr kumimoji="0" lang="en-GB" sz="2400" b="0" i="0" u="none" strike="noStrike" kern="1200" cap="none" spc="0" normalizeH="0" baseline="0" noProof="0">
                <a:ln>
                  <a:noFill/>
                </a:ln>
                <a:solidFill>
                  <a:srgbClr val="042D3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9928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34B7-CAEE-D083-EADC-93BD1BC17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71272-FA7A-8DE6-8B4B-AAC0179463D2}"/>
              </a:ext>
            </a:extLst>
          </p:cNvPr>
          <p:cNvSpPr txBox="1">
            <a:spLocks noGrp="1"/>
          </p:cNvSpPr>
          <p:nvPr>
            <p:ph type="title" idx="4294967295"/>
          </p:nvPr>
        </p:nvSpPr>
        <p:spPr>
          <a:xfrm>
            <a:off x="1086892" y="2295494"/>
            <a:ext cx="7422975" cy="13946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a:ln>
                  <a:noFill/>
                </a:ln>
                <a:solidFill>
                  <a:srgbClr val="042D3D"/>
                </a:solidFill>
                <a:effectLst/>
                <a:uLnTx/>
                <a:uFillTx/>
                <a:latin typeface="Poppins"/>
                <a:ea typeface="+mn-ea"/>
                <a:cs typeface="Poppins"/>
              </a:rPr>
              <a:t>Thank you</a:t>
            </a:r>
          </a:p>
        </p:txBody>
      </p:sp>
    </p:spTree>
    <p:extLst>
      <p:ext uri="{BB962C8B-B14F-4D97-AF65-F5344CB8AC3E}">
        <p14:creationId xmlns:p14="http://schemas.microsoft.com/office/powerpoint/2010/main" val="158347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195DE-8EA8-1B26-B7A6-E64431903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EFE1C-8CCC-829E-707E-AD6B9186C655}"/>
              </a:ext>
            </a:extLst>
          </p:cNvPr>
          <p:cNvSpPr>
            <a:spLocks noGrp="1"/>
          </p:cNvSpPr>
          <p:nvPr>
            <p:ph type="title"/>
          </p:nvPr>
        </p:nvSpPr>
        <p:spPr>
          <a:xfrm>
            <a:off x="690880" y="365125"/>
            <a:ext cx="10662920" cy="1325563"/>
          </a:xfrm>
        </p:spPr>
        <p:txBody>
          <a:bodyPr anchor="ctr">
            <a:normAutofit/>
          </a:bodyPr>
          <a:lstStyle/>
          <a:p>
            <a:r>
              <a:rPr lang="en-AU" b="1" dirty="0">
                <a:solidFill>
                  <a:schemeClr val="accent3"/>
                </a:solidFill>
                <a:latin typeface="Poppins"/>
                <a:cs typeface="Poppins"/>
              </a:rPr>
              <a:t>Establishing the NSO</a:t>
            </a:r>
          </a:p>
        </p:txBody>
      </p:sp>
      <p:sp>
        <p:nvSpPr>
          <p:cNvPr id="166" name="Content Placeholder 165">
            <a:extLst>
              <a:ext uri="{FF2B5EF4-FFF2-40B4-BE49-F238E27FC236}">
                <a16:creationId xmlns:a16="http://schemas.microsoft.com/office/drawing/2014/main" id="{BEA9AD96-DDBE-D2E9-ECD4-EAD72A7940B4}"/>
              </a:ext>
            </a:extLst>
          </p:cNvPr>
          <p:cNvSpPr>
            <a:spLocks noGrp="1"/>
          </p:cNvSpPr>
          <p:nvPr>
            <p:ph idx="1"/>
          </p:nvPr>
        </p:nvSpPr>
        <p:spPr/>
        <p:txBody>
          <a:bodyPr vert="horz" lIns="91440" tIns="45720" rIns="91440" bIns="45720" rtlCol="0" anchor="t">
            <a:normAutofit lnSpcReduction="10000"/>
          </a:bodyPr>
          <a:lstStyle/>
          <a:p>
            <a:pPr>
              <a:lnSpc>
                <a:spcPct val="100000"/>
              </a:lnSpc>
              <a:spcBef>
                <a:spcPts val="1200"/>
              </a:spcBef>
              <a:spcAft>
                <a:spcPts val="1200"/>
              </a:spcAft>
            </a:pPr>
            <a:r>
              <a:rPr lang="en-US" dirty="0">
                <a:latin typeface="Poppins"/>
                <a:ea typeface="Calibri"/>
                <a:cs typeface="Calibri"/>
              </a:rPr>
              <a:t>Concerns about student safety issues and complaint pathways. </a:t>
            </a:r>
            <a:endParaRPr lang="en-US"/>
          </a:p>
          <a:p>
            <a:pPr>
              <a:lnSpc>
                <a:spcPct val="100000"/>
              </a:lnSpc>
              <a:spcBef>
                <a:spcPts val="1200"/>
              </a:spcBef>
              <a:spcAft>
                <a:spcPts val="1200"/>
              </a:spcAft>
            </a:pPr>
            <a:r>
              <a:rPr lang="en-US" dirty="0">
                <a:latin typeface="Poppins"/>
                <a:ea typeface="Calibri"/>
                <a:cs typeface="Calibri"/>
              </a:rPr>
              <a:t>Recommendation action in the Australian Universities Accord Final Report and the Action plan to address gender-based violence.</a:t>
            </a:r>
          </a:p>
          <a:p>
            <a:pPr>
              <a:lnSpc>
                <a:spcPct val="100000"/>
              </a:lnSpc>
              <a:spcBef>
                <a:spcPts val="1200"/>
              </a:spcBef>
              <a:spcAft>
                <a:spcPts val="1200"/>
              </a:spcAft>
            </a:pPr>
            <a:r>
              <a:rPr lang="en-US" dirty="0">
                <a:latin typeface="Poppins"/>
                <a:ea typeface="Calibri"/>
                <a:cs typeface="Calibri"/>
              </a:rPr>
              <a:t>We resolve complaints about the actions of TEQSA registered higher education providers.</a:t>
            </a:r>
          </a:p>
          <a:p>
            <a:pPr>
              <a:lnSpc>
                <a:spcPct val="100000"/>
              </a:lnSpc>
              <a:spcBef>
                <a:spcPts val="1200"/>
              </a:spcBef>
              <a:spcAft>
                <a:spcPts val="1200"/>
              </a:spcAft>
            </a:pPr>
            <a:r>
              <a:rPr lang="en-US" dirty="0">
                <a:latin typeface="Poppins"/>
                <a:ea typeface="Calibri"/>
                <a:cs typeface="Calibri"/>
              </a:rPr>
              <a:t>We commenced operations 1 February 2025</a:t>
            </a:r>
            <a:endParaRPr lang="en-GB">
              <a:latin typeface="Poppins"/>
            </a:endParaRPr>
          </a:p>
        </p:txBody>
      </p:sp>
    </p:spTree>
    <p:extLst>
      <p:ext uri="{BB962C8B-B14F-4D97-AF65-F5344CB8AC3E}">
        <p14:creationId xmlns:p14="http://schemas.microsoft.com/office/powerpoint/2010/main" val="289368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A764E-DB7E-6543-E22B-C61ADD546228}"/>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F2A364D6-3484-EAE3-5435-548CC0634402}"/>
              </a:ext>
            </a:extLst>
          </p:cNvPr>
          <p:cNvSpPr>
            <a:spLocks noGrp="1"/>
          </p:cNvSpPr>
          <p:nvPr>
            <p:ph type="title"/>
          </p:nvPr>
        </p:nvSpPr>
        <p:spPr/>
        <p:txBody>
          <a:bodyPr>
            <a:normAutofit/>
          </a:bodyPr>
          <a:lstStyle/>
          <a:p>
            <a:r>
              <a:rPr lang="en-GB" sz="3600" b="1">
                <a:solidFill>
                  <a:schemeClr val="accent3"/>
                </a:solidFill>
                <a:latin typeface="Poppins"/>
                <a:cs typeface="Poppins"/>
              </a:rPr>
              <a:t>Types of complaints we consider</a:t>
            </a:r>
            <a:endParaRPr lang="en-GB" sz="3600" b="1">
              <a:solidFill>
                <a:schemeClr val="accent3"/>
              </a:solidFill>
            </a:endParaRPr>
          </a:p>
        </p:txBody>
      </p:sp>
      <p:sp>
        <p:nvSpPr>
          <p:cNvPr id="7" name="Content Placeholder 6" descr="A list of what issues are in scope for the NSO, each one next to a green check mark. The things that are in scope are: student safety and welfare, course administration, teaching provision and facilities, reasonable adjustments, student accommodation, the fairness and effectiveness of student complaint handling processes">
            <a:extLst>
              <a:ext uri="{FF2B5EF4-FFF2-40B4-BE49-F238E27FC236}">
                <a16:creationId xmlns:a16="http://schemas.microsoft.com/office/drawing/2014/main" id="{FBC47859-85B7-7858-0554-B38C0C9DCBD0}"/>
              </a:ext>
            </a:extLst>
          </p:cNvPr>
          <p:cNvSpPr>
            <a:spLocks noGrp="1"/>
          </p:cNvSpPr>
          <p:nvPr>
            <p:ph idx="1"/>
          </p:nvPr>
        </p:nvSpPr>
        <p:spPr>
          <a:xfrm>
            <a:off x="685800" y="1447800"/>
            <a:ext cx="10515600" cy="4729163"/>
          </a:xfrm>
        </p:spPr>
        <p:txBody>
          <a:bodyPr vert="horz" lIns="91440" tIns="45720" rIns="91440" bIns="45720" rtlCol="0" anchor="t">
            <a:normAutofit fontScale="92500"/>
          </a:bodyPr>
          <a:lstStyle/>
          <a:p>
            <a:pPr>
              <a:lnSpc>
                <a:spcPct val="150000"/>
              </a:lnSpc>
              <a:spcBef>
                <a:spcPts val="0"/>
              </a:spcBef>
              <a:spcAft>
                <a:spcPts val="800"/>
              </a:spcAft>
              <a:buClr>
                <a:srgbClr val="00B050"/>
              </a:buClr>
            </a:pPr>
            <a:r>
              <a:rPr lang="en-AU" sz="2800" dirty="0">
                <a:solidFill>
                  <a:srgbClr val="042D3D"/>
                </a:solidFill>
                <a:latin typeface="Poppins"/>
                <a:cs typeface="Poppins"/>
              </a:rPr>
              <a:t>Student </a:t>
            </a:r>
            <a:r>
              <a:rPr lang="en-AU" dirty="0">
                <a:solidFill>
                  <a:srgbClr val="042D3D"/>
                </a:solidFill>
                <a:latin typeface="Poppins"/>
                <a:cs typeface="Poppins"/>
              </a:rPr>
              <a:t>wellbeing</a:t>
            </a:r>
            <a:r>
              <a:rPr lang="en-AU" sz="2800" dirty="0">
                <a:solidFill>
                  <a:srgbClr val="042D3D"/>
                </a:solidFill>
                <a:latin typeface="Poppins"/>
                <a:cs typeface="Poppins"/>
              </a:rPr>
              <a:t> </a:t>
            </a:r>
            <a:r>
              <a:rPr lang="en-AU" dirty="0">
                <a:solidFill>
                  <a:srgbClr val="042D3D"/>
                </a:solidFill>
                <a:latin typeface="Poppins"/>
                <a:cs typeface="Poppins"/>
              </a:rPr>
              <a:t>and discrimination</a:t>
            </a:r>
            <a:endParaRPr lang="en-US" dirty="0"/>
          </a:p>
          <a:p>
            <a:pPr>
              <a:lnSpc>
                <a:spcPct val="150000"/>
              </a:lnSpc>
              <a:spcBef>
                <a:spcPts val="0"/>
              </a:spcBef>
              <a:spcAft>
                <a:spcPts val="800"/>
              </a:spcAft>
              <a:buClr>
                <a:srgbClr val="00B050"/>
              </a:buClr>
            </a:pPr>
            <a:r>
              <a:rPr lang="en-AU" sz="2800" dirty="0">
                <a:solidFill>
                  <a:srgbClr val="042D3D"/>
                </a:solidFill>
                <a:latin typeface="Poppins"/>
                <a:cs typeface="Poppins"/>
              </a:rPr>
              <a:t>Course administration</a:t>
            </a:r>
            <a:r>
              <a:rPr lang="en-US" sz="2800" dirty="0">
                <a:solidFill>
                  <a:srgbClr val="042D3D"/>
                </a:solidFill>
                <a:latin typeface="Poppins"/>
                <a:cs typeface="Poppins"/>
              </a:rPr>
              <a:t> </a:t>
            </a:r>
            <a:endParaRPr lang="en-AU" sz="2800" dirty="0">
              <a:solidFill>
                <a:srgbClr val="042D3D"/>
              </a:solidFill>
              <a:latin typeface="Poppins"/>
              <a:cs typeface="Poppins"/>
            </a:endParaRPr>
          </a:p>
          <a:p>
            <a:pPr>
              <a:lnSpc>
                <a:spcPct val="150000"/>
              </a:lnSpc>
              <a:spcBef>
                <a:spcPts val="0"/>
              </a:spcBef>
              <a:spcAft>
                <a:spcPts val="800"/>
              </a:spcAft>
              <a:buClr>
                <a:srgbClr val="00B050"/>
              </a:buClr>
            </a:pPr>
            <a:r>
              <a:rPr lang="en-AU" sz="2800" dirty="0">
                <a:solidFill>
                  <a:srgbClr val="042D3D"/>
                </a:solidFill>
                <a:latin typeface="Poppins"/>
                <a:cs typeface="Poppins"/>
              </a:rPr>
              <a:t>Teaching provision and facilities</a:t>
            </a:r>
            <a:r>
              <a:rPr lang="en-US" sz="2800" dirty="0">
                <a:solidFill>
                  <a:srgbClr val="042D3D"/>
                </a:solidFill>
                <a:latin typeface="Poppins"/>
                <a:cs typeface="Poppins"/>
              </a:rPr>
              <a:t> </a:t>
            </a:r>
            <a:endParaRPr lang="en-AU" sz="2800" dirty="0">
              <a:solidFill>
                <a:srgbClr val="042D3D"/>
              </a:solidFill>
              <a:latin typeface="Poppins"/>
              <a:cs typeface="Poppins"/>
            </a:endParaRPr>
          </a:p>
          <a:p>
            <a:pPr>
              <a:lnSpc>
                <a:spcPct val="150000"/>
              </a:lnSpc>
              <a:spcBef>
                <a:spcPts val="0"/>
              </a:spcBef>
              <a:spcAft>
                <a:spcPts val="800"/>
              </a:spcAft>
              <a:buClr>
                <a:srgbClr val="00B050"/>
              </a:buClr>
            </a:pPr>
            <a:r>
              <a:rPr lang="en-AU" sz="2800" dirty="0">
                <a:solidFill>
                  <a:srgbClr val="042D3D"/>
                </a:solidFill>
                <a:latin typeface="Poppins"/>
                <a:cs typeface="Poppins"/>
              </a:rPr>
              <a:t>Reasonable adjustments </a:t>
            </a:r>
          </a:p>
          <a:p>
            <a:pPr>
              <a:lnSpc>
                <a:spcPct val="150000"/>
              </a:lnSpc>
              <a:spcBef>
                <a:spcPts val="0"/>
              </a:spcBef>
              <a:spcAft>
                <a:spcPts val="800"/>
              </a:spcAft>
              <a:buClr>
                <a:srgbClr val="00B050"/>
              </a:buClr>
            </a:pPr>
            <a:r>
              <a:rPr lang="en-AU" sz="2800" dirty="0">
                <a:solidFill>
                  <a:srgbClr val="042D3D"/>
                </a:solidFill>
                <a:latin typeface="Poppins"/>
                <a:cs typeface="Poppins"/>
              </a:rPr>
              <a:t>Student accommodation</a:t>
            </a:r>
            <a:endParaRPr lang="en-US" sz="2800" dirty="0">
              <a:solidFill>
                <a:srgbClr val="042D3D"/>
              </a:solidFill>
              <a:latin typeface="Poppins"/>
              <a:cs typeface="Poppins"/>
            </a:endParaRPr>
          </a:p>
          <a:p>
            <a:pPr>
              <a:lnSpc>
                <a:spcPct val="150000"/>
              </a:lnSpc>
              <a:spcBef>
                <a:spcPts val="0"/>
              </a:spcBef>
              <a:spcAft>
                <a:spcPts val="800"/>
              </a:spcAft>
              <a:buClr>
                <a:srgbClr val="00B050"/>
              </a:buClr>
            </a:pPr>
            <a:r>
              <a:rPr lang="en-AU" sz="2800" dirty="0">
                <a:solidFill>
                  <a:srgbClr val="042D3D"/>
                </a:solidFill>
                <a:latin typeface="Poppins"/>
                <a:cs typeface="Poppins"/>
              </a:rPr>
              <a:t>The fairness and effectiveness of student complaints handling processes</a:t>
            </a:r>
          </a:p>
        </p:txBody>
      </p:sp>
    </p:spTree>
    <p:extLst>
      <p:ext uri="{BB962C8B-B14F-4D97-AF65-F5344CB8AC3E}">
        <p14:creationId xmlns:p14="http://schemas.microsoft.com/office/powerpoint/2010/main" val="398748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754A-ED90-4F45-5B83-E34A0904FDED}"/>
              </a:ext>
            </a:extLst>
          </p:cNvPr>
          <p:cNvSpPr>
            <a:spLocks noGrp="1"/>
          </p:cNvSpPr>
          <p:nvPr>
            <p:ph type="title"/>
          </p:nvPr>
        </p:nvSpPr>
        <p:spPr/>
        <p:txBody>
          <a:bodyPr vert="horz" lIns="91440" tIns="45720" rIns="91440" bIns="45720" rtlCol="0" anchor="ctr">
            <a:normAutofit/>
          </a:bodyPr>
          <a:lstStyle/>
          <a:p>
            <a:r>
              <a:rPr lang="en-GB" sz="3200" b="1">
                <a:solidFill>
                  <a:schemeClr val="accent3"/>
                </a:solidFill>
              </a:rPr>
              <a:t>Our complaints process</a:t>
            </a:r>
          </a:p>
        </p:txBody>
      </p:sp>
      <p:sp>
        <p:nvSpPr>
          <p:cNvPr id="7" name="Content Placeholder 6">
            <a:extLst>
              <a:ext uri="{FF2B5EF4-FFF2-40B4-BE49-F238E27FC236}">
                <a16:creationId xmlns:a16="http://schemas.microsoft.com/office/drawing/2014/main" id="{86241239-4640-6659-B4DC-BCD553F1686F}"/>
              </a:ext>
            </a:extLst>
          </p:cNvPr>
          <p:cNvSpPr>
            <a:spLocks noGrp="1"/>
          </p:cNvSpPr>
          <p:nvPr>
            <p:ph idx="1"/>
          </p:nvPr>
        </p:nvSpPr>
        <p:spPr>
          <a:xfrm>
            <a:off x="632638" y="1515509"/>
            <a:ext cx="10568762" cy="4661454"/>
          </a:xfrm>
        </p:spPr>
        <p:txBody>
          <a:bodyPr vert="horz" lIns="91440" tIns="45720" rIns="91440" bIns="45720" rtlCol="0" anchor="t">
            <a:normAutofit lnSpcReduction="10000"/>
          </a:bodyPr>
          <a:lstStyle/>
          <a:p>
            <a:pPr marL="0" indent="0">
              <a:buNone/>
            </a:pPr>
            <a:r>
              <a:rPr lang="en-US" sz="2400" b="1" dirty="0">
                <a:solidFill>
                  <a:schemeClr val="tx2"/>
                </a:solidFill>
                <a:latin typeface="Poppins"/>
                <a:cs typeface="Poppins"/>
              </a:rPr>
              <a:t>When a student or their representative contact us, we will:</a:t>
            </a:r>
            <a:br>
              <a:rPr lang="en-US" sz="2400" b="1" dirty="0"/>
            </a:br>
            <a:endParaRPr lang="en-US" sz="2400" b="1" dirty="0"/>
          </a:p>
          <a:p>
            <a:pPr>
              <a:spcAft>
                <a:spcPts val="1000"/>
              </a:spcAft>
            </a:pPr>
            <a:r>
              <a:rPr lang="en-US" dirty="0">
                <a:latin typeface="Poppins"/>
                <a:cs typeface="Poppins"/>
              </a:rPr>
              <a:t>Identify urgent complaints or matters of safety</a:t>
            </a:r>
            <a:endParaRPr lang="en-US" dirty="0"/>
          </a:p>
          <a:p>
            <a:pPr>
              <a:spcAft>
                <a:spcPts val="1000"/>
              </a:spcAft>
            </a:pPr>
            <a:r>
              <a:rPr lang="en-US" dirty="0">
                <a:latin typeface="Poppins"/>
                <a:cs typeface="Poppins"/>
              </a:rPr>
              <a:t>Gather information and evidence about the complaint</a:t>
            </a:r>
            <a:endParaRPr lang="en-US" dirty="0"/>
          </a:p>
          <a:p>
            <a:pPr>
              <a:spcAft>
                <a:spcPts val="1000"/>
              </a:spcAft>
            </a:pPr>
            <a:r>
              <a:rPr lang="en-US" dirty="0">
                <a:latin typeface="Poppins"/>
                <a:cs typeface="Poppins"/>
              </a:rPr>
              <a:t>Understand what outcomes the student is seeking</a:t>
            </a:r>
            <a:endParaRPr lang="en-US" dirty="0"/>
          </a:p>
          <a:p>
            <a:pPr>
              <a:spcAft>
                <a:spcPts val="1000"/>
              </a:spcAft>
            </a:pPr>
            <a:r>
              <a:rPr lang="en-US" dirty="0">
                <a:latin typeface="Poppins"/>
                <a:cs typeface="Poppins"/>
              </a:rPr>
              <a:t>Seek consent to engage with the higher education provider</a:t>
            </a:r>
            <a:endParaRPr lang="en-US" dirty="0"/>
          </a:p>
          <a:p>
            <a:pPr>
              <a:spcAft>
                <a:spcPts val="1000"/>
              </a:spcAft>
            </a:pPr>
            <a:r>
              <a:rPr lang="en-US" dirty="0">
                <a:latin typeface="Poppins"/>
                <a:cs typeface="Poppins"/>
              </a:rPr>
              <a:t>Convey progress updates</a:t>
            </a:r>
            <a:endParaRPr lang="en-US" dirty="0"/>
          </a:p>
          <a:p>
            <a:pPr>
              <a:spcAft>
                <a:spcPts val="1000"/>
              </a:spcAft>
            </a:pPr>
            <a:r>
              <a:rPr lang="en-US" dirty="0">
                <a:latin typeface="Poppins"/>
                <a:cs typeface="Poppins"/>
              </a:rPr>
              <a:t>Communicate outcomes and recommendations</a:t>
            </a:r>
            <a:endParaRPr lang="en-AU" dirty="0"/>
          </a:p>
        </p:txBody>
      </p:sp>
      <p:sp>
        <p:nvSpPr>
          <p:cNvPr id="4" name="Rectangle 3" descr="Bold text at the top of the image says when students or their representatives contact us, we will:. In dot points underneath, the image say identify urgent matters, gather information about the complaint, seek to understand what outcomes the student is seeking, convey progress updates, and communicate outcomes and recommendations">
            <a:extLst>
              <a:ext uri="{FF2B5EF4-FFF2-40B4-BE49-F238E27FC236}">
                <a16:creationId xmlns:a16="http://schemas.microsoft.com/office/drawing/2014/main" id="{D75F6C9E-7D79-36D3-C587-7D2EE1644EFC}"/>
              </a:ext>
            </a:extLst>
          </p:cNvPr>
          <p:cNvSpPr/>
          <p:nvPr/>
        </p:nvSpPr>
        <p:spPr>
          <a:xfrm>
            <a:off x="617623" y="1715334"/>
            <a:ext cx="10966782" cy="4912812"/>
          </a:xfrm>
          <a:prstGeom prst="rect">
            <a:avLst/>
          </a:prstGeom>
        </p:spPr>
        <p:txBody>
          <a:bodyPr/>
          <a:lstStyle/>
          <a:p>
            <a:pPr lvl="0" rtl="0">
              <a:buChar char="•"/>
            </a:pPr>
            <a:endParaRPr lang="en-GB"/>
          </a:p>
        </p:txBody>
      </p:sp>
    </p:spTree>
    <p:extLst>
      <p:ext uri="{BB962C8B-B14F-4D97-AF65-F5344CB8AC3E}">
        <p14:creationId xmlns:p14="http://schemas.microsoft.com/office/powerpoint/2010/main" val="346658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7F90-0099-D622-989C-B4BB6ED19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8FF16-B47C-81B4-BB2D-00A6292E55B1}"/>
              </a:ext>
            </a:extLst>
          </p:cNvPr>
          <p:cNvSpPr>
            <a:spLocks noGrp="1"/>
          </p:cNvSpPr>
          <p:nvPr>
            <p:ph type="title"/>
          </p:nvPr>
        </p:nvSpPr>
        <p:spPr>
          <a:xfrm>
            <a:off x="685800" y="365125"/>
            <a:ext cx="10515600" cy="1325563"/>
          </a:xfrm>
        </p:spPr>
        <p:txBody>
          <a:bodyPr anchor="ctr">
            <a:normAutofit/>
          </a:bodyPr>
          <a:lstStyle/>
          <a:p>
            <a:r>
              <a:rPr lang="en-US" b="1"/>
              <a:t>Our data (as at 31 July 2025)</a:t>
            </a:r>
            <a:endParaRPr lang="en-AU" b="1"/>
          </a:p>
        </p:txBody>
      </p:sp>
      <p:graphicFrame>
        <p:nvGraphicFramePr>
          <p:cNvPr id="7" name="Content Placeholder 3">
            <a:extLst>
              <a:ext uri="{FF2B5EF4-FFF2-40B4-BE49-F238E27FC236}">
                <a16:creationId xmlns:a16="http://schemas.microsoft.com/office/drawing/2014/main" id="{5B971F80-46E5-31C3-FDAC-59AD503CE25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81909384"/>
              </p:ext>
            </p:extLst>
          </p:nvPr>
        </p:nvGraphicFramePr>
        <p:xfrm>
          <a:off x="6858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47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C8788-F1DC-BBE7-FE65-545126CA8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E7202-9CBA-E0F4-AA2A-B3D90402231A}"/>
              </a:ext>
            </a:extLst>
          </p:cNvPr>
          <p:cNvSpPr>
            <a:spLocks noGrp="1"/>
          </p:cNvSpPr>
          <p:nvPr>
            <p:ph type="title"/>
          </p:nvPr>
        </p:nvSpPr>
        <p:spPr>
          <a:xfrm>
            <a:off x="685800" y="365125"/>
            <a:ext cx="10515600" cy="1325563"/>
          </a:xfrm>
        </p:spPr>
        <p:txBody>
          <a:bodyPr anchor="ctr">
            <a:normAutofit/>
          </a:bodyPr>
          <a:lstStyle/>
          <a:p>
            <a:r>
              <a:rPr lang="en-US" b="1">
                <a:solidFill>
                  <a:schemeClr val="accent3"/>
                </a:solidFill>
              </a:rPr>
              <a:t>Disability related complaints</a:t>
            </a:r>
            <a:endParaRPr lang="en-AU" b="1">
              <a:solidFill>
                <a:schemeClr val="accent3"/>
              </a:solidFill>
            </a:endParaRPr>
          </a:p>
        </p:txBody>
      </p:sp>
      <p:sp>
        <p:nvSpPr>
          <p:cNvPr id="4" name="Content Placeholder 3">
            <a:extLst>
              <a:ext uri="{FF2B5EF4-FFF2-40B4-BE49-F238E27FC236}">
                <a16:creationId xmlns:a16="http://schemas.microsoft.com/office/drawing/2014/main" id="{020E34F1-77C5-CE42-F838-C0425946760E}"/>
              </a:ext>
            </a:extLst>
          </p:cNvPr>
          <p:cNvSpPr>
            <a:spLocks noGrp="1"/>
          </p:cNvSpPr>
          <p:nvPr>
            <p:ph idx="1"/>
          </p:nvPr>
        </p:nvSpPr>
        <p:spPr>
          <a:xfrm>
            <a:off x="685799" y="1825624"/>
            <a:ext cx="10868025" cy="4498975"/>
          </a:xfrm>
        </p:spPr>
        <p:txBody>
          <a:bodyPr vert="horz" lIns="91440" tIns="45720" rIns="91440" bIns="45720" rtlCol="0" anchor="t">
            <a:noAutofit/>
          </a:bodyPr>
          <a:lstStyle/>
          <a:p>
            <a:pPr lvl="0">
              <a:spcBef>
                <a:spcPts val="1200"/>
              </a:spcBef>
              <a:spcAft>
                <a:spcPts val="1200"/>
              </a:spcAft>
            </a:pPr>
            <a:r>
              <a:rPr lang="en-US" sz="2400" dirty="0">
                <a:latin typeface="Poppins"/>
                <a:cs typeface="Poppins"/>
              </a:rPr>
              <a:t>Disability related matters account for 6% of total NSO complaints</a:t>
            </a:r>
          </a:p>
          <a:p>
            <a:pPr lvl="0">
              <a:spcBef>
                <a:spcPts val="1200"/>
              </a:spcBef>
              <a:spcAft>
                <a:spcPts val="1200"/>
              </a:spcAft>
            </a:pPr>
            <a:r>
              <a:rPr lang="en-US" sz="2400" dirty="0">
                <a:latin typeface="Poppins"/>
                <a:cs typeface="Poppins"/>
              </a:rPr>
              <a:t>49 complaints identified as disability discrimination</a:t>
            </a:r>
          </a:p>
          <a:p>
            <a:pPr lvl="0">
              <a:spcBef>
                <a:spcPts val="1200"/>
              </a:spcBef>
              <a:spcAft>
                <a:spcPts val="1200"/>
              </a:spcAft>
            </a:pPr>
            <a:r>
              <a:rPr lang="en-US" sz="2400" dirty="0">
                <a:latin typeface="Poppins"/>
                <a:cs typeface="Poppins"/>
              </a:rPr>
              <a:t>21 complaints identified as inadequate support for disability</a:t>
            </a:r>
          </a:p>
          <a:p>
            <a:pPr lvl="0">
              <a:spcBef>
                <a:spcPts val="1200"/>
              </a:spcBef>
              <a:spcAft>
                <a:spcPts val="1200"/>
              </a:spcAft>
            </a:pPr>
            <a:r>
              <a:rPr lang="en-US" sz="2400" dirty="0">
                <a:latin typeface="Poppins"/>
                <a:cs typeface="Poppins"/>
              </a:rPr>
              <a:t>45 complaints identified as concern relating to a new or existing learning access plan</a:t>
            </a:r>
          </a:p>
          <a:p>
            <a:pPr lvl="0">
              <a:spcBef>
                <a:spcPts val="1200"/>
              </a:spcBef>
              <a:spcAft>
                <a:spcPts val="1200"/>
              </a:spcAft>
            </a:pPr>
            <a:r>
              <a:rPr lang="en-US" sz="2400" dirty="0">
                <a:latin typeface="Poppins"/>
                <a:cs typeface="Poppins"/>
              </a:rPr>
              <a:t>Approximately 13% of student contacts include request for accessibility support from the NSO</a:t>
            </a:r>
          </a:p>
        </p:txBody>
      </p:sp>
    </p:spTree>
    <p:extLst>
      <p:ext uri="{BB962C8B-B14F-4D97-AF65-F5344CB8AC3E}">
        <p14:creationId xmlns:p14="http://schemas.microsoft.com/office/powerpoint/2010/main" val="348111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CBC9-2E0E-2C26-9923-06195B3584C8}"/>
              </a:ext>
            </a:extLst>
          </p:cNvPr>
          <p:cNvSpPr>
            <a:spLocks noGrp="1"/>
          </p:cNvSpPr>
          <p:nvPr>
            <p:ph type="title"/>
          </p:nvPr>
        </p:nvSpPr>
        <p:spPr>
          <a:xfrm>
            <a:off x="685800" y="365125"/>
            <a:ext cx="10515600" cy="974577"/>
          </a:xfrm>
        </p:spPr>
        <p:txBody>
          <a:bodyPr/>
          <a:lstStyle/>
          <a:p>
            <a:pPr algn="ctr"/>
            <a:r>
              <a:rPr lang="en-US" b="1">
                <a:solidFill>
                  <a:schemeClr val="accent3"/>
                </a:solidFill>
              </a:rPr>
              <a:t>Case study</a:t>
            </a:r>
            <a:endParaRPr lang="en-AU" b="1">
              <a:solidFill>
                <a:schemeClr val="accent3"/>
              </a:solidFill>
            </a:endParaRPr>
          </a:p>
        </p:txBody>
      </p:sp>
      <p:sp>
        <p:nvSpPr>
          <p:cNvPr id="3" name="Content Placeholder 2">
            <a:extLst>
              <a:ext uri="{FF2B5EF4-FFF2-40B4-BE49-F238E27FC236}">
                <a16:creationId xmlns:a16="http://schemas.microsoft.com/office/drawing/2014/main" id="{D822D3D3-F83E-AB10-D922-7F6AA50FA09E}"/>
              </a:ext>
            </a:extLst>
          </p:cNvPr>
          <p:cNvSpPr>
            <a:spLocks noGrp="1"/>
          </p:cNvSpPr>
          <p:nvPr>
            <p:ph idx="1"/>
          </p:nvPr>
        </p:nvSpPr>
        <p:spPr>
          <a:xfrm>
            <a:off x="457200" y="1329070"/>
            <a:ext cx="11309499" cy="5316278"/>
          </a:xfrm>
        </p:spPr>
        <p:txBody>
          <a:bodyPr vert="horz" lIns="91440" tIns="45720" rIns="91440" bIns="45720" rtlCol="0" anchor="t">
            <a:normAutofit lnSpcReduction="10000"/>
          </a:bodyPr>
          <a:lstStyle/>
          <a:p>
            <a:r>
              <a:rPr lang="en-AU" dirty="0"/>
              <a:t>Emma* is a neurodivergent student with an agreed Learning Access Plan (LAP)</a:t>
            </a:r>
          </a:p>
          <a:p>
            <a:r>
              <a:rPr lang="en-AU" dirty="0"/>
              <a:t>Emma requested an additional extension on her assignment, with medical evidence to support. Response from professor included suggestion to withdraw from the course</a:t>
            </a:r>
          </a:p>
          <a:p>
            <a:r>
              <a:rPr lang="en-AU" dirty="0"/>
              <a:t>Additionally, request to have closed captions enabled was not supported by professor</a:t>
            </a:r>
          </a:p>
          <a:p>
            <a:r>
              <a:rPr lang="en-AU" dirty="0"/>
              <a:t>Formal complaint made to university. Emma dissatisfied with outcome and came to the </a:t>
            </a:r>
            <a:r>
              <a:rPr lang="en-AU" dirty="0" err="1"/>
              <a:t>NSO</a:t>
            </a:r>
            <a:endParaRPr lang="en-AU" dirty="0"/>
          </a:p>
          <a:p>
            <a:r>
              <a:rPr lang="en-AU" dirty="0" err="1"/>
              <a:t>NSO</a:t>
            </a:r>
            <a:r>
              <a:rPr lang="en-AU" dirty="0"/>
              <a:t> conducted facilitated resolution, and as a result, Emma received an apology from the university</a:t>
            </a:r>
          </a:p>
          <a:p>
            <a:r>
              <a:rPr lang="en-AU" dirty="0"/>
              <a:t>University also committed to improving their processes and policy on extension requests</a:t>
            </a:r>
          </a:p>
        </p:txBody>
      </p:sp>
    </p:spTree>
    <p:extLst>
      <p:ext uri="{BB962C8B-B14F-4D97-AF65-F5344CB8AC3E}">
        <p14:creationId xmlns:p14="http://schemas.microsoft.com/office/powerpoint/2010/main" val="398990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ABE3F-F025-18C3-347B-F7120F897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C54AF-60B7-2174-C519-8370B2EDE2EE}"/>
              </a:ext>
            </a:extLst>
          </p:cNvPr>
          <p:cNvSpPr>
            <a:spLocks noGrp="1"/>
          </p:cNvSpPr>
          <p:nvPr>
            <p:ph type="title"/>
          </p:nvPr>
        </p:nvSpPr>
        <p:spPr>
          <a:xfrm>
            <a:off x="685800" y="681038"/>
            <a:ext cx="10515600" cy="1144588"/>
          </a:xfrm>
        </p:spPr>
        <p:txBody>
          <a:bodyPr vert="horz" lIns="91440" tIns="45720" rIns="91440" bIns="45720" rtlCol="0" anchor="ctr">
            <a:noAutofit/>
          </a:bodyPr>
          <a:lstStyle/>
          <a:p>
            <a:r>
              <a:rPr lang="en-GB" sz="3200" b="1">
                <a:solidFill>
                  <a:schemeClr val="accent3"/>
                </a:solidFill>
                <a:latin typeface="Poppins"/>
                <a:cs typeface="Poppins"/>
              </a:rPr>
              <a:t>To resolve complaints, we may ask that providers: </a:t>
            </a:r>
            <a:endParaRPr lang="en-US" sz="3200" b="1">
              <a:solidFill>
                <a:schemeClr val="accent3"/>
              </a:solidFill>
              <a:latin typeface="Poppins"/>
              <a:cs typeface="Poppins"/>
            </a:endParaRPr>
          </a:p>
        </p:txBody>
      </p:sp>
      <p:sp>
        <p:nvSpPr>
          <p:cNvPr id="5" name="Content Placeholder 4">
            <a:extLst>
              <a:ext uri="{FF2B5EF4-FFF2-40B4-BE49-F238E27FC236}">
                <a16:creationId xmlns:a16="http://schemas.microsoft.com/office/drawing/2014/main" id="{18F98A96-098C-7D6F-7663-B92603CE89F5}"/>
              </a:ext>
            </a:extLst>
          </p:cNvPr>
          <p:cNvSpPr>
            <a:spLocks noGrp="1"/>
          </p:cNvSpPr>
          <p:nvPr>
            <p:ph idx="1"/>
          </p:nvPr>
        </p:nvSpPr>
        <p:spPr/>
        <p:txBody>
          <a:bodyPr>
            <a:normAutofit fontScale="92500" lnSpcReduction="10000"/>
          </a:bodyPr>
          <a:lstStyle/>
          <a:p>
            <a:pPr>
              <a:lnSpc>
                <a:spcPct val="100000"/>
              </a:lnSpc>
              <a:spcAft>
                <a:spcPts val="3000"/>
              </a:spcAft>
            </a:pPr>
            <a:r>
              <a:rPr lang="en-GB" sz="3200" b="0" dirty="0">
                <a:latin typeface="Poppins"/>
                <a:cs typeface="Poppins"/>
              </a:rPr>
              <a:t>Formally apologise and acknowledge actions</a:t>
            </a:r>
          </a:p>
          <a:p>
            <a:pPr>
              <a:lnSpc>
                <a:spcPct val="100000"/>
              </a:lnSpc>
              <a:spcAft>
                <a:spcPts val="3000"/>
              </a:spcAft>
            </a:pPr>
            <a:r>
              <a:rPr lang="en-GB" sz="3200" b="0" dirty="0">
                <a:latin typeface="Poppins"/>
                <a:cs typeface="Poppins"/>
              </a:rPr>
              <a:t>Reconsider a decision</a:t>
            </a:r>
          </a:p>
          <a:p>
            <a:pPr>
              <a:lnSpc>
                <a:spcPct val="100000"/>
              </a:lnSpc>
              <a:spcAft>
                <a:spcPts val="3000"/>
              </a:spcAft>
            </a:pPr>
            <a:r>
              <a:rPr lang="en-GB" sz="3200" b="0" dirty="0">
                <a:latin typeface="Poppins"/>
                <a:cs typeface="Poppins"/>
              </a:rPr>
              <a:t>Provide students with further information</a:t>
            </a:r>
          </a:p>
          <a:p>
            <a:pPr>
              <a:lnSpc>
                <a:spcPct val="100000"/>
              </a:lnSpc>
              <a:spcAft>
                <a:spcPts val="3000"/>
              </a:spcAft>
            </a:pPr>
            <a:r>
              <a:rPr lang="en-GB" sz="3200" b="0" dirty="0">
                <a:latin typeface="Poppins"/>
                <a:cs typeface="Poppins"/>
              </a:rPr>
              <a:t>Improve their policy or procedure</a:t>
            </a:r>
          </a:p>
          <a:p>
            <a:pPr>
              <a:lnSpc>
                <a:spcPct val="100000"/>
              </a:lnSpc>
            </a:pPr>
            <a:r>
              <a:rPr lang="en-GB" sz="3200" b="0" dirty="0">
                <a:latin typeface="Poppins"/>
                <a:cs typeface="Poppins"/>
              </a:rPr>
              <a:t>Engage in alternative dispute resolution</a:t>
            </a:r>
          </a:p>
        </p:txBody>
      </p:sp>
    </p:spTree>
    <p:extLst>
      <p:ext uri="{BB962C8B-B14F-4D97-AF65-F5344CB8AC3E}">
        <p14:creationId xmlns:p14="http://schemas.microsoft.com/office/powerpoint/2010/main" val="18244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2ED1-FDD3-D36B-53F4-511CA194E158}"/>
              </a:ext>
            </a:extLst>
          </p:cNvPr>
          <p:cNvSpPr>
            <a:spLocks noGrp="1"/>
          </p:cNvSpPr>
          <p:nvPr>
            <p:ph type="title"/>
          </p:nvPr>
        </p:nvSpPr>
        <p:spPr>
          <a:xfrm>
            <a:off x="350874" y="365125"/>
            <a:ext cx="11419368" cy="1325563"/>
          </a:xfrm>
        </p:spPr>
        <p:txBody>
          <a:bodyPr anchor="ctr">
            <a:normAutofit/>
          </a:bodyPr>
          <a:lstStyle/>
          <a:p>
            <a:r>
              <a:rPr lang="en-US" sz="3600" b="1">
                <a:solidFill>
                  <a:schemeClr val="tx1"/>
                </a:solidFill>
              </a:rPr>
              <a:t>NSO Conciliation and Restorative Engagement model</a:t>
            </a:r>
            <a:endParaRPr lang="en-AU" sz="3600" b="1">
              <a:solidFill>
                <a:schemeClr val="tx1"/>
              </a:solidFill>
            </a:endParaRPr>
          </a:p>
        </p:txBody>
      </p:sp>
      <p:sp>
        <p:nvSpPr>
          <p:cNvPr id="39" name="Content Placeholder 38">
            <a:extLst>
              <a:ext uri="{FF2B5EF4-FFF2-40B4-BE49-F238E27FC236}">
                <a16:creationId xmlns:a16="http://schemas.microsoft.com/office/drawing/2014/main" id="{C3C58DAE-06B2-F92B-33DE-957CFA2180A6}"/>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r>
              <a:rPr lang="en-US" dirty="0">
                <a:latin typeface="Poppins"/>
                <a:ea typeface="Calibri"/>
                <a:cs typeface="Calibri"/>
              </a:rPr>
              <a:t>Collaborative, trauma-informed approach</a:t>
            </a:r>
            <a:endParaRPr lang="en-US"/>
          </a:p>
          <a:p>
            <a:pPr>
              <a:lnSpc>
                <a:spcPct val="100000"/>
              </a:lnSpc>
              <a:spcBef>
                <a:spcPts val="1200"/>
              </a:spcBef>
              <a:spcAft>
                <a:spcPts val="1200"/>
              </a:spcAft>
            </a:pPr>
            <a:r>
              <a:rPr lang="en-US" dirty="0">
                <a:latin typeface="Poppins"/>
                <a:ea typeface="Calibri"/>
                <a:cs typeface="Calibri"/>
              </a:rPr>
              <a:t>Forms part of multiple and flexible NSO resolution options</a:t>
            </a:r>
          </a:p>
          <a:p>
            <a:pPr>
              <a:lnSpc>
                <a:spcPct val="100000"/>
              </a:lnSpc>
              <a:spcBef>
                <a:spcPts val="1200"/>
              </a:spcBef>
              <a:spcAft>
                <a:spcPts val="1200"/>
              </a:spcAft>
            </a:pPr>
            <a:r>
              <a:rPr lang="en-US" dirty="0">
                <a:latin typeface="Poppins"/>
                <a:ea typeface="Calibri"/>
                <a:cs typeface="Calibri"/>
              </a:rPr>
              <a:t>Provides the ability for senior decision-makers from a higher education provider to hear about the impact of an issue on the student</a:t>
            </a:r>
          </a:p>
        </p:txBody>
      </p:sp>
    </p:spTree>
    <p:extLst>
      <p:ext uri="{BB962C8B-B14F-4D97-AF65-F5344CB8AC3E}">
        <p14:creationId xmlns:p14="http://schemas.microsoft.com/office/powerpoint/2010/main" val="2962810917"/>
      </p:ext>
    </p:extLst>
  </p:cSld>
  <p:clrMapOvr>
    <a:masterClrMapping/>
  </p:clrMapOvr>
</p:sld>
</file>

<file path=ppt/theme/theme1.xml><?xml version="1.0" encoding="utf-8"?>
<a:theme xmlns:a="http://schemas.openxmlformats.org/drawingml/2006/main" name="Title_Blue">
  <a:themeElements>
    <a:clrScheme name="NSO">
      <a:dk1>
        <a:srgbClr val="042D3D"/>
      </a:dk1>
      <a:lt1>
        <a:srgbClr val="FFFFFF"/>
      </a:lt1>
      <a:dk2>
        <a:srgbClr val="042D3D"/>
      </a:dk2>
      <a:lt2>
        <a:srgbClr val="FEFFFF"/>
      </a:lt2>
      <a:accent1>
        <a:srgbClr val="042D3D"/>
      </a:accent1>
      <a:accent2>
        <a:srgbClr val="EC8B38"/>
      </a:accent2>
      <a:accent3>
        <a:srgbClr val="E97336"/>
      </a:accent3>
      <a:accent4>
        <a:srgbClr val="DE5595"/>
      </a:accent4>
      <a:accent5>
        <a:srgbClr val="E662A2"/>
      </a:accent5>
      <a:accent6>
        <a:srgbClr val="FCFAF9"/>
      </a:accent6>
      <a:hlink>
        <a:srgbClr val="EC8B38"/>
      </a:hlink>
      <a:folHlink>
        <a:srgbClr val="E973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_PowerPoint_241122 (A2458954)  -  Read-Only" id="{34893363-4376-479E-A673-C39BFF5FC034}" vid="{D3BEDECB-6710-4C36-8F01-2DF083E3F76A}"/>
    </a:ext>
  </a:extLst>
</a:theme>
</file>

<file path=ppt/theme/theme2.xml><?xml version="1.0" encoding="utf-8"?>
<a:theme xmlns:a="http://schemas.openxmlformats.org/drawingml/2006/main" name="Sections_Blue">
  <a:themeElements>
    <a:clrScheme name="NSO">
      <a:dk1>
        <a:srgbClr val="042D3D"/>
      </a:dk1>
      <a:lt1>
        <a:srgbClr val="FFFFFF"/>
      </a:lt1>
      <a:dk2>
        <a:srgbClr val="042D3D"/>
      </a:dk2>
      <a:lt2>
        <a:srgbClr val="FEFFFF"/>
      </a:lt2>
      <a:accent1>
        <a:srgbClr val="042D3D"/>
      </a:accent1>
      <a:accent2>
        <a:srgbClr val="EC8B38"/>
      </a:accent2>
      <a:accent3>
        <a:srgbClr val="E97336"/>
      </a:accent3>
      <a:accent4>
        <a:srgbClr val="DE5595"/>
      </a:accent4>
      <a:accent5>
        <a:srgbClr val="E662A2"/>
      </a:accent5>
      <a:accent6>
        <a:srgbClr val="FCFAF9"/>
      </a:accent6>
      <a:hlink>
        <a:srgbClr val="EC8B38"/>
      </a:hlink>
      <a:folHlink>
        <a:srgbClr val="E973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_PowerPoint_241122 (A2458954)  -  Read-Only" id="{34893363-4376-479E-A673-C39BFF5FC034}" vid="{885D60BB-70BF-4468-8B7E-6F38BD1C0797}"/>
    </a:ext>
  </a:extLst>
</a:theme>
</file>

<file path=ppt/theme/theme3.xml><?xml version="1.0" encoding="utf-8"?>
<a:theme xmlns:a="http://schemas.openxmlformats.org/drawingml/2006/main" name="Layouts_SandBlue">
  <a:themeElements>
    <a:clrScheme name="NSO">
      <a:dk1>
        <a:srgbClr val="042D3D"/>
      </a:dk1>
      <a:lt1>
        <a:srgbClr val="FFFFFF"/>
      </a:lt1>
      <a:dk2>
        <a:srgbClr val="042D3D"/>
      </a:dk2>
      <a:lt2>
        <a:srgbClr val="FEFFFF"/>
      </a:lt2>
      <a:accent1>
        <a:srgbClr val="042D3D"/>
      </a:accent1>
      <a:accent2>
        <a:srgbClr val="EC8B38"/>
      </a:accent2>
      <a:accent3>
        <a:srgbClr val="E97336"/>
      </a:accent3>
      <a:accent4>
        <a:srgbClr val="DE5595"/>
      </a:accent4>
      <a:accent5>
        <a:srgbClr val="E662A2"/>
      </a:accent5>
      <a:accent6>
        <a:srgbClr val="FCFAF9"/>
      </a:accent6>
      <a:hlink>
        <a:srgbClr val="EC8B38"/>
      </a:hlink>
      <a:folHlink>
        <a:srgbClr val="E973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_PowerPoint_241122 (A2458954)  -  Read-Only" id="{34893363-4376-479E-A673-C39BFF5FC034}" vid="{FCDC76AA-6114-4997-B211-AA8A15252D4F}"/>
    </a:ext>
  </a:extLst>
</a:theme>
</file>

<file path=ppt/theme/theme4.xml><?xml version="1.0" encoding="utf-8"?>
<a:theme xmlns:a="http://schemas.openxmlformats.org/drawingml/2006/main" name="Layouts_CharcoalBlue">
  <a:themeElements>
    <a:clrScheme name="NSO">
      <a:dk1>
        <a:srgbClr val="042D3D"/>
      </a:dk1>
      <a:lt1>
        <a:srgbClr val="FFFFFF"/>
      </a:lt1>
      <a:dk2>
        <a:srgbClr val="042D3D"/>
      </a:dk2>
      <a:lt2>
        <a:srgbClr val="FEFFFF"/>
      </a:lt2>
      <a:accent1>
        <a:srgbClr val="042D3D"/>
      </a:accent1>
      <a:accent2>
        <a:srgbClr val="EC8B38"/>
      </a:accent2>
      <a:accent3>
        <a:srgbClr val="E97336"/>
      </a:accent3>
      <a:accent4>
        <a:srgbClr val="DE5595"/>
      </a:accent4>
      <a:accent5>
        <a:srgbClr val="E662A2"/>
      </a:accent5>
      <a:accent6>
        <a:srgbClr val="FCFAF9"/>
      </a:accent6>
      <a:hlink>
        <a:srgbClr val="EC8B38"/>
      </a:hlink>
      <a:folHlink>
        <a:srgbClr val="E973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_PowerPoint_241122 (A2458954)  -  Read-Only" id="{34893363-4376-479E-A673-C39BFF5FC034}" vid="{D1961E4A-7650-4606-81A8-48B2A6010364}"/>
    </a:ext>
  </a:extLst>
</a:theme>
</file>

<file path=ppt/theme/theme5.xml><?xml version="1.0" encoding="utf-8"?>
<a:theme xmlns:a="http://schemas.openxmlformats.org/drawingml/2006/main" name="Layouts_CharcoalGradient">
  <a:themeElements>
    <a:clrScheme name="NSO">
      <a:dk1>
        <a:srgbClr val="042D3D"/>
      </a:dk1>
      <a:lt1>
        <a:srgbClr val="FFFFFF"/>
      </a:lt1>
      <a:dk2>
        <a:srgbClr val="042D3D"/>
      </a:dk2>
      <a:lt2>
        <a:srgbClr val="FEFFFF"/>
      </a:lt2>
      <a:accent1>
        <a:srgbClr val="042D3D"/>
      </a:accent1>
      <a:accent2>
        <a:srgbClr val="EC8B38"/>
      </a:accent2>
      <a:accent3>
        <a:srgbClr val="E97336"/>
      </a:accent3>
      <a:accent4>
        <a:srgbClr val="DE5595"/>
      </a:accent4>
      <a:accent5>
        <a:srgbClr val="E662A2"/>
      </a:accent5>
      <a:accent6>
        <a:srgbClr val="FCFAF9"/>
      </a:accent6>
      <a:hlink>
        <a:srgbClr val="EC8B38"/>
      </a:hlink>
      <a:folHlink>
        <a:srgbClr val="E973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_PowerPoint_241122 (A2458954)  -  Read-Only" id="{34893363-4376-479E-A673-C39BFF5FC034}" vid="{4B1DD4EC-2FDD-49E5-B38E-FF8AD20A6C18}"/>
    </a:ext>
  </a:extLst>
</a:theme>
</file>

<file path=ppt/theme/theme6.xml><?xml version="1.0" encoding="utf-8"?>
<a:theme xmlns:a="http://schemas.openxmlformats.org/drawingml/2006/main" name="1_Title_Blue">
  <a:themeElements>
    <a:clrScheme name="NSO">
      <a:dk1>
        <a:srgbClr val="042D3D"/>
      </a:dk1>
      <a:lt1>
        <a:srgbClr val="FFFFFF"/>
      </a:lt1>
      <a:dk2>
        <a:srgbClr val="042D3D"/>
      </a:dk2>
      <a:lt2>
        <a:srgbClr val="FEFFFF"/>
      </a:lt2>
      <a:accent1>
        <a:srgbClr val="042D3D"/>
      </a:accent1>
      <a:accent2>
        <a:srgbClr val="EC8B38"/>
      </a:accent2>
      <a:accent3>
        <a:srgbClr val="E97336"/>
      </a:accent3>
      <a:accent4>
        <a:srgbClr val="DE5595"/>
      </a:accent4>
      <a:accent5>
        <a:srgbClr val="E662A2"/>
      </a:accent5>
      <a:accent6>
        <a:srgbClr val="FCFAF9"/>
      </a:accent6>
      <a:hlink>
        <a:srgbClr val="EC8B38"/>
      </a:hlink>
      <a:folHlink>
        <a:srgbClr val="E973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_PowerPoint_241122 (A2458954)  -  Read-Only" id="{34893363-4376-479E-A673-C39BFF5FC034}" vid="{D3BEDECB-6710-4C36-8F01-2DF083E3F76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0EEF6037B61446A9EA49FF16FBA36E" ma:contentTypeVersion="13" ma:contentTypeDescription="Create a new document." ma:contentTypeScope="" ma:versionID="b5ac85d3daef146f9b01eccff70bc382">
  <xsd:schema xmlns:xsd="http://www.w3.org/2001/XMLSchema" xmlns:xs="http://www.w3.org/2001/XMLSchema" xmlns:p="http://schemas.microsoft.com/office/2006/metadata/properties" xmlns:ns2="70555081-895a-4980-8da4-ce97069bf53c" xmlns:ns3="d3864979-2323-4d16-83fe-a5005bcf3209" targetNamespace="http://schemas.microsoft.com/office/2006/metadata/properties" ma:root="true" ma:fieldsID="eba7cd6945d428d01eeceb8268d41752" ns2:_="" ns3:_="">
    <xsd:import namespace="70555081-895a-4980-8da4-ce97069bf53c"/>
    <xsd:import namespace="d3864979-2323-4d16-83fe-a5005bcf32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55081-895a-4980-8da4-ce97069bf5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dc5322-4e7c-40cd-9dad-2564fa086a5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864979-2323-4d16-83fe-a5005bcf320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439148d-06b2-49f9-85ba-7d34c28dd9dc}" ma:internalName="TaxCatchAll" ma:showField="CatchAllData" ma:web="d3864979-2323-4d16-83fe-a5005bcf32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UNKNOWN" version="1.0.0">
  <systemFields>
    <field name="Objective-Id">
      <value order="0">A2458954</value>
    </field>
    <field name="Objective-Title">
      <value order="0">NSO_PowerPoint_241122</value>
    </field>
  </systemFields>
  <catalogues/>
</metadat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70555081-895a-4980-8da4-ce97069bf53c">
      <Terms xmlns="http://schemas.microsoft.com/office/infopath/2007/PartnerControls"/>
    </lcf76f155ced4ddcb4097134ff3c332f>
    <TaxCatchAll xmlns="d3864979-2323-4d16-83fe-a5005bcf3209" xsi:nil="true"/>
  </documentManagement>
</p:properties>
</file>

<file path=customXml/itemProps1.xml><?xml version="1.0" encoding="utf-8"?>
<ds:datastoreItem xmlns:ds="http://schemas.openxmlformats.org/officeDocument/2006/customXml" ds:itemID="{C9C80825-556F-4B06-AC13-0A7E5A4F7743}">
  <ds:schemaRefs>
    <ds:schemaRef ds:uri="http://schemas.microsoft.com/sharepoint/v3/contenttype/forms"/>
  </ds:schemaRefs>
</ds:datastoreItem>
</file>

<file path=customXml/itemProps2.xml><?xml version="1.0" encoding="utf-8"?>
<ds:datastoreItem xmlns:ds="http://schemas.openxmlformats.org/officeDocument/2006/customXml" ds:itemID="{62C081D2-2E9C-4E09-A250-FB63EB639A22}">
  <ds:schemaRefs>
    <ds:schemaRef ds:uri="70555081-895a-4980-8da4-ce97069bf53c"/>
    <ds:schemaRef ds:uri="d3864979-2323-4d16-83fe-a5005bcf32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UNKNOWN"/>
  </ds:schemaRefs>
</ds:datastoreItem>
</file>

<file path=customXml/itemProps4.xml><?xml version="1.0" encoding="utf-8"?>
<ds:datastoreItem xmlns:ds="http://schemas.openxmlformats.org/officeDocument/2006/customXml" ds:itemID="{34E44203-D8AE-49D3-A003-A26E02523122}">
  <ds:schemaRefs>
    <ds:schemaRef ds:uri="70555081-895a-4980-8da4-ce97069bf53c"/>
    <ds:schemaRef ds:uri="d3864979-2323-4d16-83fe-a5005bcf32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NSO PowerPoint Presentation</Template>
  <TotalTime>9</TotalTime>
  <Words>501</Words>
  <Application>Microsoft Office PowerPoint</Application>
  <PresentationFormat>Widescreen</PresentationFormat>
  <Paragraphs>76</Paragraphs>
  <Slides>12</Slides>
  <Notes>12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12</vt:i4>
      </vt:variant>
    </vt:vector>
  </HeadingPairs>
  <TitlesOfParts>
    <vt:vector size="23" baseType="lpstr">
      <vt:lpstr>Arial</vt:lpstr>
      <vt:lpstr>Calibri</vt:lpstr>
      <vt:lpstr>Poppins</vt:lpstr>
      <vt:lpstr>Symbol</vt:lpstr>
      <vt:lpstr>Symbol,Sans-Serif</vt:lpstr>
      <vt:lpstr>Title_Blue</vt:lpstr>
      <vt:lpstr>Sections_Blue</vt:lpstr>
      <vt:lpstr>Layouts_SandBlue</vt:lpstr>
      <vt:lpstr>Layouts_CharcoalBlue</vt:lpstr>
      <vt:lpstr>Layouts_CharcoalGradient</vt:lpstr>
      <vt:lpstr>1_Title_Blue</vt:lpstr>
      <vt:lpstr>National Student Ombudsman  </vt:lpstr>
      <vt:lpstr>Establishing the NSO</vt:lpstr>
      <vt:lpstr>Types of complaints we consider</vt:lpstr>
      <vt:lpstr>Our complaints process</vt:lpstr>
      <vt:lpstr>Our data (as at 31 July 2025)</vt:lpstr>
      <vt:lpstr>Disability related complaints</vt:lpstr>
      <vt:lpstr>Case study</vt:lpstr>
      <vt:lpstr>To resolve complaints, we may ask that providers: </vt:lpstr>
      <vt:lpstr>NSO Conciliation and Restorative Engagement model</vt:lpstr>
      <vt:lpstr>NSO, AHRC and other bodies</vt:lpstr>
      <vt:lpstr>Education &amp;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 Gough</dc:creator>
  <cp:lastModifiedBy>Kylie Geard</cp:lastModifiedBy>
  <cp:revision>173</cp:revision>
  <dcterms:created xsi:type="dcterms:W3CDTF">2025-01-13T23:45:50Z</dcterms:created>
  <dcterms:modified xsi:type="dcterms:W3CDTF">2025-08-13T07:47:17Z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0x010100B90EEF6037B61446A9EA49FF16FBA36E</vt:lpwstr>
  </property>
  <property fmtid="{D5CDD505-2E9C-101B-9397-08002B2CF9AE}" pid="3" name="MediaServiceImageTags">
    <vt:lpwstr/>
  </property>
  <property fmtid="{D5CDD505-2E9C-101B-9397-08002B2CF9AE}" pid="4" name="Objective-Id">
    <vt:lpwstr>A2458954</vt:lpwstr>
  </property>
  <property fmtid="{D5CDD505-2E9C-101B-9397-08002B2CF9AE}" pid="5" name="Objective-Title">
    <vt:lpwstr>NSO_PowerPoint_241122</vt:lpwstr>
  </property>
  <property fmtid="{D5CDD505-2E9C-101B-9397-08002B2CF9AE}" pid="6" name="Objective-Author - Internal">
    <vt:lpwstr>Hannah Piper</vt:lpwstr>
  </property>
  <property fmtid="{D5CDD505-2E9C-101B-9397-08002B2CF9AE}" pid="7" name="Objective-Agency">
    <vt:lpwstr/>
  </property>
  <property fmtid="{D5CDD505-2E9C-101B-9397-08002B2CF9AE}" pid="8" name="Objective-Date on Physical Item">
    <vt:lpwstr/>
  </property>
  <property fmtid="{D5CDD505-2E9C-101B-9397-08002B2CF9AE}" pid="9" name="Objective-Date Physical Item Digitised">
    <vt:lpwstr/>
  </property>
  <property fmtid="{D5CDD505-2E9C-101B-9397-08002B2CF9AE}" pid="10" name="Objective-Date Physical Item Destroyed">
    <vt:lpwstr/>
  </property>
  <property fmtid="{D5CDD505-2E9C-101B-9397-08002B2CF9AE}" pid="11" name="Objective-Physical Item Exists?">
    <vt:lpwstr>No</vt:lpwstr>
  </property>
  <property fmtid="{D5CDD505-2E9C-101B-9397-08002B2CF9AE}" pid="12" name="Objective-Addressee">
    <vt:lpwstr/>
  </property>
  <property fmtid="{D5CDD505-2E9C-101B-9397-08002B2CF9AE}" pid="13" name="Objective-Date Sent">
    <vt:lpwstr/>
  </property>
  <property fmtid="{D5CDD505-2E9C-101B-9397-08002B2CF9AE}" pid="14" name="Objective-Signatory">
    <vt:lpwstr/>
  </property>
  <property fmtid="{D5CDD505-2E9C-101B-9397-08002B2CF9AE}" pid="15" name="Objective-Detailed Description">
    <vt:lpwstr/>
  </property>
  <property fmtid="{D5CDD505-2E9C-101B-9397-08002B2CF9AE}" pid="16" name="Objective-Channel">
    <vt:lpwstr>Outgoing</vt:lpwstr>
  </property>
  <property fmtid="{D5CDD505-2E9C-101B-9397-08002B2CF9AE}" pid="17" name="MSIP_Label_5bbf0467-194f-41f9-8081-2850b327124b_Enabled">
    <vt:lpwstr>true</vt:lpwstr>
  </property>
  <property fmtid="{D5CDD505-2E9C-101B-9397-08002B2CF9AE}" pid="18" name="MSIP_Label_5bbf0467-194f-41f9-8081-2850b327124b_SetDate">
    <vt:lpwstr>2025-03-10T23:24:38Z</vt:lpwstr>
  </property>
  <property fmtid="{D5CDD505-2E9C-101B-9397-08002B2CF9AE}" pid="19" name="MSIP_Label_5bbf0467-194f-41f9-8081-2850b327124b_Method">
    <vt:lpwstr>Privileged</vt:lpwstr>
  </property>
  <property fmtid="{D5CDD505-2E9C-101B-9397-08002B2CF9AE}" pid="20" name="MSIP_Label_5bbf0467-194f-41f9-8081-2850b327124b_Name">
    <vt:lpwstr>Official</vt:lpwstr>
  </property>
  <property fmtid="{D5CDD505-2E9C-101B-9397-08002B2CF9AE}" pid="21" name="MSIP_Label_5bbf0467-194f-41f9-8081-2850b327124b_SiteId">
    <vt:lpwstr>443ee9e8-11ff-4c82-9e41-39331045260a</vt:lpwstr>
  </property>
  <property fmtid="{D5CDD505-2E9C-101B-9397-08002B2CF9AE}" pid="22" name="MSIP_Label_5bbf0467-194f-41f9-8081-2850b327124b_ActionId">
    <vt:lpwstr>fe5db554-2511-4af6-96bf-1f3e916ad98b</vt:lpwstr>
  </property>
  <property fmtid="{D5CDD505-2E9C-101B-9397-08002B2CF9AE}" pid="23" name="MSIP_Label_5bbf0467-194f-41f9-8081-2850b327124b_ContentBits">
    <vt:lpwstr>1</vt:lpwstr>
  </property>
  <property fmtid="{D5CDD505-2E9C-101B-9397-08002B2CF9AE}" pid="24" name="MSIP_Label_5bbf0467-194f-41f9-8081-2850b327124b_Tag">
    <vt:lpwstr>10, 0, 1, 1</vt:lpwstr>
  </property>
  <property fmtid="{D5CDD505-2E9C-101B-9397-08002B2CF9AE}" pid="25" name="ClassificationContentMarkingHeaderLocations">
    <vt:lpwstr>Title_Blue:5\Sections_Blue:7\Layouts_SandBlue:7\Layouts_CharcoalBlue:7\Layouts_CharcoalGradient:8\1_Title_Blue:5</vt:lpwstr>
  </property>
  <property fmtid="{D5CDD505-2E9C-101B-9397-08002B2CF9AE}" pid="26" name="ClassificationContentMarkingHeaderText">
    <vt:lpwstr>OFFICIAL</vt:lpwstr>
  </property>
</Properties>
</file>