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257" r:id="rId4"/>
    <p:sldId id="285" r:id="rId5"/>
    <p:sldId id="267" r:id="rId6"/>
    <p:sldId id="276" r:id="rId7"/>
    <p:sldId id="260" r:id="rId8"/>
    <p:sldId id="263" r:id="rId9"/>
    <p:sldId id="262" r:id="rId10"/>
    <p:sldId id="273" r:id="rId11"/>
    <p:sldId id="261" r:id="rId12"/>
    <p:sldId id="269" r:id="rId13"/>
    <p:sldId id="266" r:id="rId14"/>
    <p:sldId id="264" r:id="rId15"/>
    <p:sldId id="281" r:id="rId16"/>
    <p:sldId id="282" r:id="rId17"/>
    <p:sldId id="283" r:id="rId18"/>
    <p:sldId id="284" r:id="rId19"/>
    <p:sldId id="275" r:id="rId20"/>
    <p:sldId id="286" r:id="rId21"/>
    <p:sldId id="28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4" d="100"/>
          <a:sy n="94" d="100"/>
        </p:scale>
        <p:origin x="108" y="1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CEA8BA-7334-41FF-BBCD-AFC71E8CF191}" type="doc">
      <dgm:prSet loTypeId="urn:microsoft.com/office/officeart/2005/8/layout/radial6" loCatId="cycle" qsTypeId="urn:microsoft.com/office/officeart/2005/8/quickstyle/simple2" qsCatId="simple" csTypeId="urn:microsoft.com/office/officeart/2005/8/colors/colorful2" csCatId="colorful" phldr="1"/>
      <dgm:spPr/>
      <dgm:t>
        <a:bodyPr/>
        <a:lstStyle/>
        <a:p>
          <a:endParaRPr lang="en-GB"/>
        </a:p>
      </dgm:t>
    </dgm:pt>
    <dgm:pt modelId="{78EC308E-6D20-4B06-840F-1803F3BA32B3}">
      <dgm:prSet phldrT="[Text]"/>
      <dgm:spPr/>
      <dgm:t>
        <a:bodyPr/>
        <a:lstStyle/>
        <a:p>
          <a:r>
            <a:rPr lang="en-GB" dirty="0"/>
            <a:t>Learner voice</a:t>
          </a:r>
        </a:p>
      </dgm:t>
    </dgm:pt>
    <dgm:pt modelId="{040DC6CA-6D51-4EB3-9F0B-92EA97566022}" type="parTrans" cxnId="{7DB47548-2836-4784-BDF4-3789D7D5607F}">
      <dgm:prSet/>
      <dgm:spPr/>
      <dgm:t>
        <a:bodyPr/>
        <a:lstStyle/>
        <a:p>
          <a:endParaRPr lang="en-GB"/>
        </a:p>
      </dgm:t>
    </dgm:pt>
    <dgm:pt modelId="{0461DCA0-0C09-4880-A1DE-4037257EB157}" type="sibTrans" cxnId="{7DB47548-2836-4784-BDF4-3789D7D5607F}">
      <dgm:prSet/>
      <dgm:spPr/>
      <dgm:t>
        <a:bodyPr/>
        <a:lstStyle/>
        <a:p>
          <a:endParaRPr lang="en-GB"/>
        </a:p>
      </dgm:t>
    </dgm:pt>
    <dgm:pt modelId="{BB631242-20D4-47A1-840D-EA18808FAC53}">
      <dgm:prSet phldrT="[Text]"/>
      <dgm:spPr/>
      <dgm:t>
        <a:bodyPr/>
        <a:lstStyle/>
        <a:p>
          <a:r>
            <a:rPr lang="en-GB" dirty="0"/>
            <a:t>Gaining pre conference suggestions regarding what might work</a:t>
          </a:r>
        </a:p>
      </dgm:t>
    </dgm:pt>
    <dgm:pt modelId="{91B99C5D-08D8-4B92-86C0-C48759291702}" type="parTrans" cxnId="{ABC1BE25-6164-4AD9-96FE-BA9A2902BA80}">
      <dgm:prSet/>
      <dgm:spPr/>
      <dgm:t>
        <a:bodyPr/>
        <a:lstStyle/>
        <a:p>
          <a:endParaRPr lang="en-GB"/>
        </a:p>
      </dgm:t>
    </dgm:pt>
    <dgm:pt modelId="{EB501E68-8D4A-453A-B9A1-FF1985840D8E}" type="sibTrans" cxnId="{ABC1BE25-6164-4AD9-96FE-BA9A2902BA80}">
      <dgm:prSet/>
      <dgm:spPr/>
      <dgm:t>
        <a:bodyPr/>
        <a:lstStyle/>
        <a:p>
          <a:endParaRPr lang="en-GB"/>
        </a:p>
      </dgm:t>
    </dgm:pt>
    <dgm:pt modelId="{EE2FEF8E-DFD8-431D-B1D2-260EB16F7758}">
      <dgm:prSet phldrT="[Text]"/>
      <dgm:spPr/>
      <dgm:t>
        <a:bodyPr/>
        <a:lstStyle/>
        <a:p>
          <a:r>
            <a:rPr lang="en-GB" dirty="0"/>
            <a:t>Pre-planning of Participation at a LV seminar and round table discussion</a:t>
          </a:r>
        </a:p>
      </dgm:t>
    </dgm:pt>
    <dgm:pt modelId="{679DA13B-E37D-4F57-9C0F-02C302860C8A}" type="parTrans" cxnId="{9B7D6F38-DEAE-4718-809B-0A9DFCD6B417}">
      <dgm:prSet/>
      <dgm:spPr/>
      <dgm:t>
        <a:bodyPr/>
        <a:lstStyle/>
        <a:p>
          <a:endParaRPr lang="en-GB"/>
        </a:p>
      </dgm:t>
    </dgm:pt>
    <dgm:pt modelId="{1BBE9C16-42B5-4A74-A5B1-B807414A3335}" type="sibTrans" cxnId="{9B7D6F38-DEAE-4718-809B-0A9DFCD6B417}">
      <dgm:prSet/>
      <dgm:spPr/>
      <dgm:t>
        <a:bodyPr/>
        <a:lstStyle/>
        <a:p>
          <a:endParaRPr lang="en-GB"/>
        </a:p>
      </dgm:t>
    </dgm:pt>
    <dgm:pt modelId="{AF1CD303-6478-418A-A76C-99D12B228B5C}">
      <dgm:prSet phldrT="[Text]"/>
      <dgm:spPr/>
      <dgm:t>
        <a:bodyPr/>
        <a:lstStyle/>
        <a:p>
          <a:r>
            <a:rPr lang="en-GB" dirty="0"/>
            <a:t>Co-construction of professional development UDL modules</a:t>
          </a:r>
        </a:p>
      </dgm:t>
      <dgm:extLst>
        <a:ext uri="{E40237B7-FDA0-4F09-8148-C483321AD2D9}">
          <dgm14:cNvPr xmlns:dgm14="http://schemas.microsoft.com/office/drawing/2010/diagram" id="0" name="" descr="Co-construction of professional development UDL modules"/>
        </a:ext>
      </dgm:extLst>
    </dgm:pt>
    <dgm:pt modelId="{11760FCB-9106-4E6A-9D58-284C6A4CEF51}" type="parTrans" cxnId="{04B708B5-0A83-4519-8D3C-FF5A869D5E02}">
      <dgm:prSet/>
      <dgm:spPr/>
      <dgm:t>
        <a:bodyPr/>
        <a:lstStyle/>
        <a:p>
          <a:endParaRPr lang="en-GB"/>
        </a:p>
      </dgm:t>
    </dgm:pt>
    <dgm:pt modelId="{6FC9C5BB-FA4C-4A03-A2C3-472DF00B5EB2}" type="sibTrans" cxnId="{04B708B5-0A83-4519-8D3C-FF5A869D5E02}">
      <dgm:prSet/>
      <dgm:spPr/>
      <dgm:t>
        <a:bodyPr/>
        <a:lstStyle/>
        <a:p>
          <a:endParaRPr lang="en-GB"/>
        </a:p>
      </dgm:t>
    </dgm:pt>
    <dgm:pt modelId="{6F09DBBC-EBA1-497F-B869-2CC8928CB07A}">
      <dgm:prSet phldrT="[Text]"/>
      <dgm:spPr/>
      <dgm:t>
        <a:bodyPr/>
        <a:lstStyle/>
        <a:p>
          <a:r>
            <a:rPr lang="en-GB" dirty="0"/>
            <a:t>Meta-analysis and co-writing of a chapter </a:t>
          </a:r>
        </a:p>
      </dgm:t>
      <dgm:extLst>
        <a:ext uri="{E40237B7-FDA0-4F09-8148-C483321AD2D9}">
          <dgm14:cNvPr xmlns:dgm14="http://schemas.microsoft.com/office/drawing/2010/diagram" id="0" name="" descr="Meta analysis of the experience and co-writing of a chapter"/>
        </a:ext>
      </dgm:extLst>
    </dgm:pt>
    <dgm:pt modelId="{C177CBEC-19C9-4D23-B409-3083F50A2317}" type="parTrans" cxnId="{A1991E6B-64C2-48E2-8B44-764565C07B29}">
      <dgm:prSet/>
      <dgm:spPr/>
      <dgm:t>
        <a:bodyPr/>
        <a:lstStyle/>
        <a:p>
          <a:endParaRPr lang="en-GB"/>
        </a:p>
      </dgm:t>
    </dgm:pt>
    <dgm:pt modelId="{4DCB8842-3B86-44E7-B804-36F102E9D9C3}" type="sibTrans" cxnId="{A1991E6B-64C2-48E2-8B44-764565C07B29}">
      <dgm:prSet/>
      <dgm:spPr/>
      <dgm:t>
        <a:bodyPr/>
        <a:lstStyle/>
        <a:p>
          <a:endParaRPr lang="en-GB"/>
        </a:p>
      </dgm:t>
    </dgm:pt>
    <dgm:pt modelId="{43FF7A0C-74C5-4148-915E-1313392B7A57}" type="pres">
      <dgm:prSet presAssocID="{9BCEA8BA-7334-41FF-BBCD-AFC71E8CF191}" presName="Name0" presStyleCnt="0">
        <dgm:presLayoutVars>
          <dgm:chMax val="1"/>
          <dgm:dir/>
          <dgm:animLvl val="ctr"/>
          <dgm:resizeHandles val="exact"/>
        </dgm:presLayoutVars>
      </dgm:prSet>
      <dgm:spPr/>
    </dgm:pt>
    <dgm:pt modelId="{DED55A5E-78DF-4FE7-A367-A5365C912199}" type="pres">
      <dgm:prSet presAssocID="{78EC308E-6D20-4B06-840F-1803F3BA32B3}" presName="centerShape" presStyleLbl="node0" presStyleIdx="0" presStyleCnt="1"/>
      <dgm:spPr/>
    </dgm:pt>
    <dgm:pt modelId="{55A83841-2F7B-4F15-ADA7-3B7FD306FFF0}" type="pres">
      <dgm:prSet presAssocID="{BB631242-20D4-47A1-840D-EA18808FAC53}" presName="node" presStyleLbl="node1" presStyleIdx="0" presStyleCnt="4" custScaleX="156763" custScaleY="158003">
        <dgm:presLayoutVars>
          <dgm:bulletEnabled val="1"/>
        </dgm:presLayoutVars>
      </dgm:prSet>
      <dgm:spPr/>
    </dgm:pt>
    <dgm:pt modelId="{2A51C088-E18B-43CA-95DB-2644470A299C}" type="pres">
      <dgm:prSet presAssocID="{BB631242-20D4-47A1-840D-EA18808FAC53}" presName="dummy" presStyleCnt="0"/>
      <dgm:spPr/>
    </dgm:pt>
    <dgm:pt modelId="{F3736C74-95EB-430F-906E-BC7071CA966B}" type="pres">
      <dgm:prSet presAssocID="{EB501E68-8D4A-453A-B9A1-FF1985840D8E}" presName="sibTrans" presStyleLbl="sibTrans2D1" presStyleIdx="0" presStyleCnt="4"/>
      <dgm:spPr/>
    </dgm:pt>
    <dgm:pt modelId="{3FB313D5-3084-49DA-BAC5-6C5EF4EB6D88}" type="pres">
      <dgm:prSet presAssocID="{EE2FEF8E-DFD8-431D-B1D2-260EB16F7758}" presName="node" presStyleLbl="node1" presStyleIdx="1" presStyleCnt="4" custScaleX="161765" custScaleY="142065" custRadScaleRad="109012" custRadScaleInc="14454">
        <dgm:presLayoutVars>
          <dgm:bulletEnabled val="1"/>
        </dgm:presLayoutVars>
      </dgm:prSet>
      <dgm:spPr/>
    </dgm:pt>
    <dgm:pt modelId="{039B407A-F9D1-4850-94BA-BF2483E57C88}" type="pres">
      <dgm:prSet presAssocID="{EE2FEF8E-DFD8-431D-B1D2-260EB16F7758}" presName="dummy" presStyleCnt="0"/>
      <dgm:spPr/>
    </dgm:pt>
    <dgm:pt modelId="{2489995E-39E1-4A6F-99B8-C5F3FAB25419}" type="pres">
      <dgm:prSet presAssocID="{1BBE9C16-42B5-4A74-A5B1-B807414A3335}" presName="sibTrans" presStyleLbl="sibTrans2D1" presStyleIdx="1" presStyleCnt="4"/>
      <dgm:spPr/>
    </dgm:pt>
    <dgm:pt modelId="{3F657859-2954-46A0-B0D1-81264C48B58B}" type="pres">
      <dgm:prSet presAssocID="{AF1CD303-6478-418A-A76C-99D12B228B5C}" presName="node" presStyleLbl="node1" presStyleIdx="2" presStyleCnt="4" custScaleX="170273" custScaleY="148160">
        <dgm:presLayoutVars>
          <dgm:bulletEnabled val="1"/>
        </dgm:presLayoutVars>
      </dgm:prSet>
      <dgm:spPr/>
    </dgm:pt>
    <dgm:pt modelId="{EE378945-8CBD-47C2-9BA8-05FB58198252}" type="pres">
      <dgm:prSet presAssocID="{AF1CD303-6478-418A-A76C-99D12B228B5C}" presName="dummy" presStyleCnt="0"/>
      <dgm:spPr/>
    </dgm:pt>
    <dgm:pt modelId="{47485FF7-17FD-45D2-9EC7-EB2EA338A58C}" type="pres">
      <dgm:prSet presAssocID="{6FC9C5BB-FA4C-4A03-A2C3-472DF00B5EB2}" presName="sibTrans" presStyleLbl="sibTrans2D1" presStyleIdx="2" presStyleCnt="4"/>
      <dgm:spPr/>
    </dgm:pt>
    <dgm:pt modelId="{226A8211-CB6D-4A95-9E45-85B060A30914}" type="pres">
      <dgm:prSet presAssocID="{6F09DBBC-EBA1-497F-B869-2CC8928CB07A}" presName="node" presStyleLbl="node1" presStyleIdx="3" presStyleCnt="4" custScaleX="150304" custScaleY="160990" custRadScaleRad="108896" custRadScaleInc="-2452">
        <dgm:presLayoutVars>
          <dgm:bulletEnabled val="1"/>
        </dgm:presLayoutVars>
      </dgm:prSet>
      <dgm:spPr/>
    </dgm:pt>
    <dgm:pt modelId="{F85B7779-1557-4AFD-AD2A-267CFDC73DF1}" type="pres">
      <dgm:prSet presAssocID="{6F09DBBC-EBA1-497F-B869-2CC8928CB07A}" presName="dummy" presStyleCnt="0"/>
      <dgm:spPr/>
    </dgm:pt>
    <dgm:pt modelId="{54837641-E311-44E0-8D2C-35897B37EB38}" type="pres">
      <dgm:prSet presAssocID="{4DCB8842-3B86-44E7-B804-36F102E9D9C3}" presName="sibTrans" presStyleLbl="sibTrans2D1" presStyleIdx="3" presStyleCnt="4"/>
      <dgm:spPr/>
    </dgm:pt>
  </dgm:ptLst>
  <dgm:cxnLst>
    <dgm:cxn modelId="{ABC1BE25-6164-4AD9-96FE-BA9A2902BA80}" srcId="{78EC308E-6D20-4B06-840F-1803F3BA32B3}" destId="{BB631242-20D4-47A1-840D-EA18808FAC53}" srcOrd="0" destOrd="0" parTransId="{91B99C5D-08D8-4B92-86C0-C48759291702}" sibTransId="{EB501E68-8D4A-453A-B9A1-FF1985840D8E}"/>
    <dgm:cxn modelId="{958D6032-0D97-472F-8470-CB5D2A386DD6}" type="presOf" srcId="{EE2FEF8E-DFD8-431D-B1D2-260EB16F7758}" destId="{3FB313D5-3084-49DA-BAC5-6C5EF4EB6D88}" srcOrd="0" destOrd="0" presId="urn:microsoft.com/office/officeart/2005/8/layout/radial6"/>
    <dgm:cxn modelId="{55DD5834-8FB8-4B76-B007-A153904762BC}" type="presOf" srcId="{6FC9C5BB-FA4C-4A03-A2C3-472DF00B5EB2}" destId="{47485FF7-17FD-45D2-9EC7-EB2EA338A58C}" srcOrd="0" destOrd="0" presId="urn:microsoft.com/office/officeart/2005/8/layout/radial6"/>
    <dgm:cxn modelId="{9B7D6F38-DEAE-4718-809B-0A9DFCD6B417}" srcId="{78EC308E-6D20-4B06-840F-1803F3BA32B3}" destId="{EE2FEF8E-DFD8-431D-B1D2-260EB16F7758}" srcOrd="1" destOrd="0" parTransId="{679DA13B-E37D-4F57-9C0F-02C302860C8A}" sibTransId="{1BBE9C16-42B5-4A74-A5B1-B807414A3335}"/>
    <dgm:cxn modelId="{B7F30168-2CC2-4056-8C75-048953A68F87}" type="presOf" srcId="{9BCEA8BA-7334-41FF-BBCD-AFC71E8CF191}" destId="{43FF7A0C-74C5-4148-915E-1313392B7A57}" srcOrd="0" destOrd="0" presId="urn:microsoft.com/office/officeart/2005/8/layout/radial6"/>
    <dgm:cxn modelId="{7DB47548-2836-4784-BDF4-3789D7D5607F}" srcId="{9BCEA8BA-7334-41FF-BBCD-AFC71E8CF191}" destId="{78EC308E-6D20-4B06-840F-1803F3BA32B3}" srcOrd="0" destOrd="0" parTransId="{040DC6CA-6D51-4EB3-9F0B-92EA97566022}" sibTransId="{0461DCA0-0C09-4880-A1DE-4037257EB157}"/>
    <dgm:cxn modelId="{922F5269-5FFD-440D-87BB-4F0190181CC9}" type="presOf" srcId="{BB631242-20D4-47A1-840D-EA18808FAC53}" destId="{55A83841-2F7B-4F15-ADA7-3B7FD306FFF0}" srcOrd="0" destOrd="0" presId="urn:microsoft.com/office/officeart/2005/8/layout/radial6"/>
    <dgm:cxn modelId="{A1991E6B-64C2-48E2-8B44-764565C07B29}" srcId="{78EC308E-6D20-4B06-840F-1803F3BA32B3}" destId="{6F09DBBC-EBA1-497F-B869-2CC8928CB07A}" srcOrd="3" destOrd="0" parTransId="{C177CBEC-19C9-4D23-B409-3083F50A2317}" sibTransId="{4DCB8842-3B86-44E7-B804-36F102E9D9C3}"/>
    <dgm:cxn modelId="{8F0CD972-D24B-4AF9-BC7C-385ACCA1A738}" type="presOf" srcId="{4DCB8842-3B86-44E7-B804-36F102E9D9C3}" destId="{54837641-E311-44E0-8D2C-35897B37EB38}" srcOrd="0" destOrd="0" presId="urn:microsoft.com/office/officeart/2005/8/layout/radial6"/>
    <dgm:cxn modelId="{C10DBE7C-22A0-453F-BE68-AE0FD6275202}" type="presOf" srcId="{1BBE9C16-42B5-4A74-A5B1-B807414A3335}" destId="{2489995E-39E1-4A6F-99B8-C5F3FAB25419}" srcOrd="0" destOrd="0" presId="urn:microsoft.com/office/officeart/2005/8/layout/radial6"/>
    <dgm:cxn modelId="{57827E83-25D9-427A-A0D0-D79C2245A905}" type="presOf" srcId="{AF1CD303-6478-418A-A76C-99D12B228B5C}" destId="{3F657859-2954-46A0-B0D1-81264C48B58B}" srcOrd="0" destOrd="0" presId="urn:microsoft.com/office/officeart/2005/8/layout/radial6"/>
    <dgm:cxn modelId="{42F0DD8C-A7B6-454D-ADAB-E66A407EC75C}" type="presOf" srcId="{EB501E68-8D4A-453A-B9A1-FF1985840D8E}" destId="{F3736C74-95EB-430F-906E-BC7071CA966B}" srcOrd="0" destOrd="0" presId="urn:microsoft.com/office/officeart/2005/8/layout/radial6"/>
    <dgm:cxn modelId="{04B708B5-0A83-4519-8D3C-FF5A869D5E02}" srcId="{78EC308E-6D20-4B06-840F-1803F3BA32B3}" destId="{AF1CD303-6478-418A-A76C-99D12B228B5C}" srcOrd="2" destOrd="0" parTransId="{11760FCB-9106-4E6A-9D58-284C6A4CEF51}" sibTransId="{6FC9C5BB-FA4C-4A03-A2C3-472DF00B5EB2}"/>
    <dgm:cxn modelId="{51EDFAC2-651B-47CC-A6AC-7DC1E1C44DA7}" type="presOf" srcId="{78EC308E-6D20-4B06-840F-1803F3BA32B3}" destId="{DED55A5E-78DF-4FE7-A367-A5365C912199}" srcOrd="0" destOrd="0" presId="urn:microsoft.com/office/officeart/2005/8/layout/radial6"/>
    <dgm:cxn modelId="{475917FF-F771-4825-9B7B-85F3C3455625}" type="presOf" srcId="{6F09DBBC-EBA1-497F-B869-2CC8928CB07A}" destId="{226A8211-CB6D-4A95-9E45-85B060A30914}" srcOrd="0" destOrd="0" presId="urn:microsoft.com/office/officeart/2005/8/layout/radial6"/>
    <dgm:cxn modelId="{20B6C926-C2E5-46D4-98EC-65D3FBB6D7DB}" type="presParOf" srcId="{43FF7A0C-74C5-4148-915E-1313392B7A57}" destId="{DED55A5E-78DF-4FE7-A367-A5365C912199}" srcOrd="0" destOrd="0" presId="urn:microsoft.com/office/officeart/2005/8/layout/radial6"/>
    <dgm:cxn modelId="{2B20A9DD-9391-465E-960C-74702541DEAA}" type="presParOf" srcId="{43FF7A0C-74C5-4148-915E-1313392B7A57}" destId="{55A83841-2F7B-4F15-ADA7-3B7FD306FFF0}" srcOrd="1" destOrd="0" presId="urn:microsoft.com/office/officeart/2005/8/layout/radial6"/>
    <dgm:cxn modelId="{1504781C-6D2E-4BAE-995E-433F8F3D896A}" type="presParOf" srcId="{43FF7A0C-74C5-4148-915E-1313392B7A57}" destId="{2A51C088-E18B-43CA-95DB-2644470A299C}" srcOrd="2" destOrd="0" presId="urn:microsoft.com/office/officeart/2005/8/layout/radial6"/>
    <dgm:cxn modelId="{CFF4DCF1-029A-460A-8092-D44A2F72FC4D}" type="presParOf" srcId="{43FF7A0C-74C5-4148-915E-1313392B7A57}" destId="{F3736C74-95EB-430F-906E-BC7071CA966B}" srcOrd="3" destOrd="0" presId="urn:microsoft.com/office/officeart/2005/8/layout/radial6"/>
    <dgm:cxn modelId="{B97746FF-E88E-4265-B108-C8F1156CC457}" type="presParOf" srcId="{43FF7A0C-74C5-4148-915E-1313392B7A57}" destId="{3FB313D5-3084-49DA-BAC5-6C5EF4EB6D88}" srcOrd="4" destOrd="0" presId="urn:microsoft.com/office/officeart/2005/8/layout/radial6"/>
    <dgm:cxn modelId="{2D8640E0-E33D-48A9-B585-EE9CB25ABF7E}" type="presParOf" srcId="{43FF7A0C-74C5-4148-915E-1313392B7A57}" destId="{039B407A-F9D1-4850-94BA-BF2483E57C88}" srcOrd="5" destOrd="0" presId="urn:microsoft.com/office/officeart/2005/8/layout/radial6"/>
    <dgm:cxn modelId="{7B1D6551-3C52-456D-81FD-6678D97419B1}" type="presParOf" srcId="{43FF7A0C-74C5-4148-915E-1313392B7A57}" destId="{2489995E-39E1-4A6F-99B8-C5F3FAB25419}" srcOrd="6" destOrd="0" presId="urn:microsoft.com/office/officeart/2005/8/layout/radial6"/>
    <dgm:cxn modelId="{56B3B7BE-1F92-4CBF-933E-C435179DE12D}" type="presParOf" srcId="{43FF7A0C-74C5-4148-915E-1313392B7A57}" destId="{3F657859-2954-46A0-B0D1-81264C48B58B}" srcOrd="7" destOrd="0" presId="urn:microsoft.com/office/officeart/2005/8/layout/radial6"/>
    <dgm:cxn modelId="{C4C0ED9B-1007-4A74-946E-7C1D4AAB71AF}" type="presParOf" srcId="{43FF7A0C-74C5-4148-915E-1313392B7A57}" destId="{EE378945-8CBD-47C2-9BA8-05FB58198252}" srcOrd="8" destOrd="0" presId="urn:microsoft.com/office/officeart/2005/8/layout/radial6"/>
    <dgm:cxn modelId="{618BDDD6-51C5-4309-A41B-3A94F689EF57}" type="presParOf" srcId="{43FF7A0C-74C5-4148-915E-1313392B7A57}" destId="{47485FF7-17FD-45D2-9EC7-EB2EA338A58C}" srcOrd="9" destOrd="0" presId="urn:microsoft.com/office/officeart/2005/8/layout/radial6"/>
    <dgm:cxn modelId="{4B2F7E71-D5AA-4725-ABE8-3633936AD150}" type="presParOf" srcId="{43FF7A0C-74C5-4148-915E-1313392B7A57}" destId="{226A8211-CB6D-4A95-9E45-85B060A30914}" srcOrd="10" destOrd="0" presId="urn:microsoft.com/office/officeart/2005/8/layout/radial6"/>
    <dgm:cxn modelId="{9BB650BC-B09F-49D2-88BD-059D2E2057A1}" type="presParOf" srcId="{43FF7A0C-74C5-4148-915E-1313392B7A57}" destId="{F85B7779-1557-4AFD-AD2A-267CFDC73DF1}" srcOrd="11" destOrd="0" presId="urn:microsoft.com/office/officeart/2005/8/layout/radial6"/>
    <dgm:cxn modelId="{C0D676A0-920F-4BEF-8D5C-6731A99838CF}" type="presParOf" srcId="{43FF7A0C-74C5-4148-915E-1313392B7A57}" destId="{54837641-E311-44E0-8D2C-35897B37EB3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37641-E311-44E0-8D2C-35897B37EB38}">
      <dsp:nvSpPr>
        <dsp:cNvPr id="0" name=""/>
        <dsp:cNvSpPr/>
      </dsp:nvSpPr>
      <dsp:spPr>
        <a:xfrm>
          <a:off x="1379612" y="662904"/>
          <a:ext cx="4259276" cy="4259276"/>
        </a:xfrm>
        <a:prstGeom prst="blockArc">
          <a:avLst>
            <a:gd name="adj1" fmla="val 10738284"/>
            <a:gd name="adj2" fmla="val 16506473"/>
            <a:gd name="adj3" fmla="val 4643"/>
          </a:avLst>
        </a:prstGeom>
        <a:solidFill>
          <a:schemeClr val="accent2">
            <a:hueOff val="6443614"/>
            <a:satOff val="-18493"/>
            <a:lumOff val="-29609"/>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7485FF7-17FD-45D2-9EC7-EB2EA338A58C}">
      <dsp:nvSpPr>
        <dsp:cNvPr id="0" name=""/>
        <dsp:cNvSpPr/>
      </dsp:nvSpPr>
      <dsp:spPr>
        <a:xfrm>
          <a:off x="1379843" y="679405"/>
          <a:ext cx="4259276" cy="4259276"/>
        </a:xfrm>
        <a:prstGeom prst="blockArc">
          <a:avLst>
            <a:gd name="adj1" fmla="val 5093910"/>
            <a:gd name="adj2" fmla="val 10765556"/>
            <a:gd name="adj3" fmla="val 4643"/>
          </a:avLst>
        </a:prstGeom>
        <a:solidFill>
          <a:schemeClr val="accent2">
            <a:hueOff val="4295743"/>
            <a:satOff val="-12329"/>
            <a:lumOff val="-19739"/>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489995E-39E1-4A6F-99B8-C5F3FAB25419}">
      <dsp:nvSpPr>
        <dsp:cNvPr id="0" name=""/>
        <dsp:cNvSpPr/>
      </dsp:nvSpPr>
      <dsp:spPr>
        <a:xfrm>
          <a:off x="1752189" y="679620"/>
          <a:ext cx="4259276" cy="4259276"/>
        </a:xfrm>
        <a:prstGeom prst="blockArc">
          <a:avLst>
            <a:gd name="adj1" fmla="val 269650"/>
            <a:gd name="adj2" fmla="val 5710073"/>
            <a:gd name="adj3" fmla="val 4643"/>
          </a:avLst>
        </a:prstGeom>
        <a:solidFill>
          <a:schemeClr val="accent2">
            <a:hueOff val="2147871"/>
            <a:satOff val="-6164"/>
            <a:lumOff val="-987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3736C74-95EB-430F-906E-BC7071CA966B}">
      <dsp:nvSpPr>
        <dsp:cNvPr id="0" name=""/>
        <dsp:cNvSpPr/>
      </dsp:nvSpPr>
      <dsp:spPr>
        <a:xfrm>
          <a:off x="1753598" y="662581"/>
          <a:ext cx="4259276" cy="4259276"/>
        </a:xfrm>
        <a:prstGeom prst="blockArc">
          <a:avLst>
            <a:gd name="adj1" fmla="val 15887588"/>
            <a:gd name="adj2" fmla="val 297907"/>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ED55A5E-78DF-4FE7-A367-A5365C912199}">
      <dsp:nvSpPr>
        <dsp:cNvPr id="0" name=""/>
        <dsp:cNvSpPr/>
      </dsp:nvSpPr>
      <dsp:spPr>
        <a:xfrm>
          <a:off x="2713602" y="1819951"/>
          <a:ext cx="1961703" cy="19617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t>Learner voice</a:t>
          </a:r>
        </a:p>
      </dsp:txBody>
      <dsp:txXfrm>
        <a:off x="3000887" y="2107236"/>
        <a:ext cx="1387133" cy="1387133"/>
      </dsp:txXfrm>
    </dsp:sp>
    <dsp:sp modelId="{55A83841-2F7B-4F15-ADA7-3B7FD306FFF0}">
      <dsp:nvSpPr>
        <dsp:cNvPr id="0" name=""/>
        <dsp:cNvSpPr/>
      </dsp:nvSpPr>
      <dsp:spPr>
        <a:xfrm>
          <a:off x="2618125" y="-364242"/>
          <a:ext cx="2152657" cy="216968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Gaining pre conference suggestions regarding what might work</a:t>
          </a:r>
        </a:p>
      </dsp:txBody>
      <dsp:txXfrm>
        <a:off x="2933374" y="-46499"/>
        <a:ext cx="1522159" cy="1534199"/>
      </dsp:txXfrm>
    </dsp:sp>
    <dsp:sp modelId="{3FB313D5-3084-49DA-BAC5-6C5EF4EB6D88}">
      <dsp:nvSpPr>
        <dsp:cNvPr id="0" name=""/>
        <dsp:cNvSpPr/>
      </dsp:nvSpPr>
      <dsp:spPr>
        <a:xfrm>
          <a:off x="4844962" y="1996846"/>
          <a:ext cx="2221344" cy="1950825"/>
        </a:xfrm>
        <a:prstGeom prst="ellipse">
          <a:avLst/>
        </a:prstGeom>
        <a:solidFill>
          <a:schemeClr val="accent2">
            <a:hueOff val="2147871"/>
            <a:satOff val="-6164"/>
            <a:lumOff val="-987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Pre-planning of Participation at a LV seminar and round table discussion</a:t>
          </a:r>
        </a:p>
      </dsp:txBody>
      <dsp:txXfrm>
        <a:off x="5170270" y="2282538"/>
        <a:ext cx="1570728" cy="1379441"/>
      </dsp:txXfrm>
    </dsp:sp>
    <dsp:sp modelId="{3F657859-2954-46A0-B0D1-81264C48B58B}">
      <dsp:nvSpPr>
        <dsp:cNvPr id="0" name=""/>
        <dsp:cNvSpPr/>
      </dsp:nvSpPr>
      <dsp:spPr>
        <a:xfrm>
          <a:off x="2525366" y="3863745"/>
          <a:ext cx="2338175" cy="2034521"/>
        </a:xfrm>
        <a:prstGeom prst="ellipse">
          <a:avLst/>
        </a:prstGeom>
        <a:solidFill>
          <a:schemeClr val="accent2">
            <a:hueOff val="4295743"/>
            <a:satOff val="-12329"/>
            <a:lumOff val="-19739"/>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Co-construction of professional development UDL modules</a:t>
          </a:r>
        </a:p>
      </dsp:txBody>
      <dsp:txXfrm>
        <a:off x="2867784" y="4161694"/>
        <a:ext cx="1653339" cy="1438623"/>
      </dsp:txXfrm>
    </dsp:sp>
    <dsp:sp modelId="{226A8211-CB6D-4A95-9E45-85B060A30914}">
      <dsp:nvSpPr>
        <dsp:cNvPr id="0" name=""/>
        <dsp:cNvSpPr/>
      </dsp:nvSpPr>
      <dsp:spPr>
        <a:xfrm>
          <a:off x="397401" y="1724534"/>
          <a:ext cx="2063963" cy="2210702"/>
        </a:xfrm>
        <a:prstGeom prst="ellipse">
          <a:avLst/>
        </a:prstGeom>
        <a:solidFill>
          <a:schemeClr val="accent2">
            <a:hueOff val="6443614"/>
            <a:satOff val="-18493"/>
            <a:lumOff val="-29609"/>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Meta-analysis and co-writing of a chapter </a:t>
          </a:r>
        </a:p>
      </dsp:txBody>
      <dsp:txXfrm>
        <a:off x="699661" y="2048284"/>
        <a:ext cx="1459443" cy="156320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47D124-C12B-4A83-9B1E-69F8207EA536}" type="datetimeFigureOut">
              <a:rPr lang="en-GB" smtClean="0"/>
              <a:t>24/06/2025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F6E17-5D0F-455C-9057-C733C3A55BAC}" type="slidenum">
              <a:rPr lang="en-GB" smtClean="0"/>
              <a:t>‹#›</a:t>
            </a:fld>
            <a:endParaRPr lang="en-GB"/>
          </a:p>
        </p:txBody>
      </p:sp>
    </p:spTree>
    <p:extLst>
      <p:ext uri="{BB962C8B-B14F-4D97-AF65-F5344CB8AC3E}">
        <p14:creationId xmlns:p14="http://schemas.microsoft.com/office/powerpoint/2010/main" val="2383381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1F6E17-5D0F-455C-9057-C733C3A55BAC}" type="slidenum">
              <a:rPr lang="en-GB" smtClean="0"/>
              <a:t>8</a:t>
            </a:fld>
            <a:endParaRPr lang="en-GB"/>
          </a:p>
        </p:txBody>
      </p:sp>
    </p:spTree>
    <p:extLst>
      <p:ext uri="{BB962C8B-B14F-4D97-AF65-F5344CB8AC3E}">
        <p14:creationId xmlns:p14="http://schemas.microsoft.com/office/powerpoint/2010/main" val="2129803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F57DD4-59A4-4A12-A388-56B06D1A3B6E}"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69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F794-5AAE-E6A7-C1B3-2B6BAEDC64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FECA98-1025-4959-5B0A-663E4417CB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79C56A-F0EF-20D1-A63D-DC9FDC8D5C4A}"/>
              </a:ext>
            </a:extLst>
          </p:cNvPr>
          <p:cNvSpPr>
            <a:spLocks noGrp="1"/>
          </p:cNvSpPr>
          <p:nvPr>
            <p:ph type="dt" sz="half" idx="10"/>
          </p:nvPr>
        </p:nvSpPr>
        <p:spPr/>
        <p:txBody>
          <a:bodyPr/>
          <a:lstStyle/>
          <a:p>
            <a:fld id="{6D0D4220-5C86-4B34-BB57-F3DAB9AD12E9}" type="datetimeFigureOut">
              <a:rPr lang="en-GB" smtClean="0"/>
              <a:t>24/06/2025</a:t>
            </a:fld>
            <a:endParaRPr lang="en-GB"/>
          </a:p>
        </p:txBody>
      </p:sp>
      <p:sp>
        <p:nvSpPr>
          <p:cNvPr id="5" name="Footer Placeholder 4">
            <a:extLst>
              <a:ext uri="{FF2B5EF4-FFF2-40B4-BE49-F238E27FC236}">
                <a16:creationId xmlns:a16="http://schemas.microsoft.com/office/drawing/2014/main" id="{DE00E516-9DB6-140D-5ACD-18FE080C64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9FFFFF-03E2-0EE8-190E-1ECAF732E875}"/>
              </a:ext>
            </a:extLst>
          </p:cNvPr>
          <p:cNvSpPr>
            <a:spLocks noGrp="1"/>
          </p:cNvSpPr>
          <p:nvPr>
            <p:ph type="sldNum" sz="quarter" idx="12"/>
          </p:nvPr>
        </p:nvSpPr>
        <p:spPr/>
        <p:txBody>
          <a:bodyPr/>
          <a:lstStyle/>
          <a:p>
            <a:fld id="{D2770EC1-94CB-428E-A6F3-14518D671B9C}" type="slidenum">
              <a:rPr lang="en-GB" smtClean="0"/>
              <a:t>‹#›</a:t>
            </a:fld>
            <a:endParaRPr lang="en-GB"/>
          </a:p>
        </p:txBody>
      </p:sp>
    </p:spTree>
    <p:extLst>
      <p:ext uri="{BB962C8B-B14F-4D97-AF65-F5344CB8AC3E}">
        <p14:creationId xmlns:p14="http://schemas.microsoft.com/office/powerpoint/2010/main" val="859894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1F89-E8FE-690A-C2D5-5293BB88A4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767D37-D787-75C4-F986-88D1106541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F9477C-227A-3AEE-050C-A21D4EEF278B}"/>
              </a:ext>
            </a:extLst>
          </p:cNvPr>
          <p:cNvSpPr>
            <a:spLocks noGrp="1"/>
          </p:cNvSpPr>
          <p:nvPr>
            <p:ph type="dt" sz="half" idx="10"/>
          </p:nvPr>
        </p:nvSpPr>
        <p:spPr/>
        <p:txBody>
          <a:bodyPr/>
          <a:lstStyle/>
          <a:p>
            <a:fld id="{6D0D4220-5C86-4B34-BB57-F3DAB9AD12E9}" type="datetimeFigureOut">
              <a:rPr lang="en-GB" smtClean="0"/>
              <a:t>24/06/2025</a:t>
            </a:fld>
            <a:endParaRPr lang="en-GB"/>
          </a:p>
        </p:txBody>
      </p:sp>
      <p:sp>
        <p:nvSpPr>
          <p:cNvPr id="5" name="Footer Placeholder 4">
            <a:extLst>
              <a:ext uri="{FF2B5EF4-FFF2-40B4-BE49-F238E27FC236}">
                <a16:creationId xmlns:a16="http://schemas.microsoft.com/office/drawing/2014/main" id="{437B980C-8C0D-D5C3-ABD1-8DCFC68220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02DCD7-CB8C-EBBC-32E0-9B646FEE6FB6}"/>
              </a:ext>
            </a:extLst>
          </p:cNvPr>
          <p:cNvSpPr>
            <a:spLocks noGrp="1"/>
          </p:cNvSpPr>
          <p:nvPr>
            <p:ph type="sldNum" sz="quarter" idx="12"/>
          </p:nvPr>
        </p:nvSpPr>
        <p:spPr/>
        <p:txBody>
          <a:bodyPr/>
          <a:lstStyle/>
          <a:p>
            <a:fld id="{D2770EC1-94CB-428E-A6F3-14518D671B9C}" type="slidenum">
              <a:rPr lang="en-GB" smtClean="0"/>
              <a:t>‹#›</a:t>
            </a:fld>
            <a:endParaRPr lang="en-GB"/>
          </a:p>
        </p:txBody>
      </p:sp>
    </p:spTree>
    <p:extLst>
      <p:ext uri="{BB962C8B-B14F-4D97-AF65-F5344CB8AC3E}">
        <p14:creationId xmlns:p14="http://schemas.microsoft.com/office/powerpoint/2010/main" val="101779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A133C1-3C7F-A6D9-55BD-5C0861FBEE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7E3C5-A859-F21E-F416-4BF8B736F0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A89A02-B33A-F482-AAC5-EA2EFA824C3D}"/>
              </a:ext>
            </a:extLst>
          </p:cNvPr>
          <p:cNvSpPr>
            <a:spLocks noGrp="1"/>
          </p:cNvSpPr>
          <p:nvPr>
            <p:ph type="dt" sz="half" idx="10"/>
          </p:nvPr>
        </p:nvSpPr>
        <p:spPr/>
        <p:txBody>
          <a:bodyPr/>
          <a:lstStyle/>
          <a:p>
            <a:fld id="{6D0D4220-5C86-4B34-BB57-F3DAB9AD12E9}" type="datetimeFigureOut">
              <a:rPr lang="en-GB" smtClean="0"/>
              <a:t>24/06/2025</a:t>
            </a:fld>
            <a:endParaRPr lang="en-GB"/>
          </a:p>
        </p:txBody>
      </p:sp>
      <p:sp>
        <p:nvSpPr>
          <p:cNvPr id="5" name="Footer Placeholder 4">
            <a:extLst>
              <a:ext uri="{FF2B5EF4-FFF2-40B4-BE49-F238E27FC236}">
                <a16:creationId xmlns:a16="http://schemas.microsoft.com/office/drawing/2014/main" id="{2BF162AB-8BC9-D3A5-0FB4-F8FDAE07A5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D862-6A66-E62B-2815-A5E2F50890DF}"/>
              </a:ext>
            </a:extLst>
          </p:cNvPr>
          <p:cNvSpPr>
            <a:spLocks noGrp="1"/>
          </p:cNvSpPr>
          <p:nvPr>
            <p:ph type="sldNum" sz="quarter" idx="12"/>
          </p:nvPr>
        </p:nvSpPr>
        <p:spPr/>
        <p:txBody>
          <a:bodyPr/>
          <a:lstStyle/>
          <a:p>
            <a:fld id="{D2770EC1-94CB-428E-A6F3-14518D671B9C}" type="slidenum">
              <a:rPr lang="en-GB" smtClean="0"/>
              <a:t>‹#›</a:t>
            </a:fld>
            <a:endParaRPr lang="en-GB"/>
          </a:p>
        </p:txBody>
      </p:sp>
    </p:spTree>
    <p:extLst>
      <p:ext uri="{BB962C8B-B14F-4D97-AF65-F5344CB8AC3E}">
        <p14:creationId xmlns:p14="http://schemas.microsoft.com/office/powerpoint/2010/main" val="3698070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6/24/2025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21705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6/24/2025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38175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6/24/2025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85169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6/24/2025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02404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6/24/2025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02712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6/24/2025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1902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6/24/2025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03990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6/24/2025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814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ABFB0-4542-0C84-6C2C-CDD28B1AC2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AEE876-9950-BCD0-FC10-68BD7E6DEA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CCBC65-F439-A702-7FB6-732496ED2228}"/>
              </a:ext>
            </a:extLst>
          </p:cNvPr>
          <p:cNvSpPr>
            <a:spLocks noGrp="1"/>
          </p:cNvSpPr>
          <p:nvPr>
            <p:ph type="dt" sz="half" idx="10"/>
          </p:nvPr>
        </p:nvSpPr>
        <p:spPr/>
        <p:txBody>
          <a:bodyPr/>
          <a:lstStyle/>
          <a:p>
            <a:fld id="{6D0D4220-5C86-4B34-BB57-F3DAB9AD12E9}" type="datetimeFigureOut">
              <a:rPr lang="en-GB" smtClean="0"/>
              <a:t>24/06/2025</a:t>
            </a:fld>
            <a:endParaRPr lang="en-GB"/>
          </a:p>
        </p:txBody>
      </p:sp>
      <p:sp>
        <p:nvSpPr>
          <p:cNvPr id="5" name="Footer Placeholder 4">
            <a:extLst>
              <a:ext uri="{FF2B5EF4-FFF2-40B4-BE49-F238E27FC236}">
                <a16:creationId xmlns:a16="http://schemas.microsoft.com/office/drawing/2014/main" id="{45875159-455A-DBB3-6096-CE18BA603C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71FA15-76F3-5356-FA72-28D0F416D42B}"/>
              </a:ext>
            </a:extLst>
          </p:cNvPr>
          <p:cNvSpPr>
            <a:spLocks noGrp="1"/>
          </p:cNvSpPr>
          <p:nvPr>
            <p:ph type="sldNum" sz="quarter" idx="12"/>
          </p:nvPr>
        </p:nvSpPr>
        <p:spPr/>
        <p:txBody>
          <a:bodyPr/>
          <a:lstStyle/>
          <a:p>
            <a:fld id="{D2770EC1-94CB-428E-A6F3-14518D671B9C}" type="slidenum">
              <a:rPr lang="en-GB" smtClean="0"/>
              <a:t>‹#›</a:t>
            </a:fld>
            <a:endParaRPr lang="en-GB"/>
          </a:p>
        </p:txBody>
      </p:sp>
    </p:spTree>
    <p:extLst>
      <p:ext uri="{BB962C8B-B14F-4D97-AF65-F5344CB8AC3E}">
        <p14:creationId xmlns:p14="http://schemas.microsoft.com/office/powerpoint/2010/main" val="2972251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6/24/2025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9747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6/24/2025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52860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6/24/2025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9477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7C7E7-FE0C-5AD4-E6E8-89AC1CFAB4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FD8E40-1452-D0F3-0C15-212E2B7270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4C8D4C-9F9B-1430-AC69-21B454A7DA94}"/>
              </a:ext>
            </a:extLst>
          </p:cNvPr>
          <p:cNvSpPr>
            <a:spLocks noGrp="1"/>
          </p:cNvSpPr>
          <p:nvPr>
            <p:ph type="dt" sz="half" idx="10"/>
          </p:nvPr>
        </p:nvSpPr>
        <p:spPr/>
        <p:txBody>
          <a:bodyPr/>
          <a:lstStyle/>
          <a:p>
            <a:fld id="{6D0D4220-5C86-4B34-BB57-F3DAB9AD12E9}" type="datetimeFigureOut">
              <a:rPr lang="en-GB" smtClean="0"/>
              <a:t>24/06/2025</a:t>
            </a:fld>
            <a:endParaRPr lang="en-GB"/>
          </a:p>
        </p:txBody>
      </p:sp>
      <p:sp>
        <p:nvSpPr>
          <p:cNvPr id="5" name="Footer Placeholder 4">
            <a:extLst>
              <a:ext uri="{FF2B5EF4-FFF2-40B4-BE49-F238E27FC236}">
                <a16:creationId xmlns:a16="http://schemas.microsoft.com/office/drawing/2014/main" id="{F64AD054-93C5-129C-1469-B555446325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C666B4-42E9-769D-44B4-F038A629FFA8}"/>
              </a:ext>
            </a:extLst>
          </p:cNvPr>
          <p:cNvSpPr>
            <a:spLocks noGrp="1"/>
          </p:cNvSpPr>
          <p:nvPr>
            <p:ph type="sldNum" sz="quarter" idx="12"/>
          </p:nvPr>
        </p:nvSpPr>
        <p:spPr/>
        <p:txBody>
          <a:bodyPr/>
          <a:lstStyle/>
          <a:p>
            <a:fld id="{D2770EC1-94CB-428E-A6F3-14518D671B9C}" type="slidenum">
              <a:rPr lang="en-GB" smtClean="0"/>
              <a:t>‹#›</a:t>
            </a:fld>
            <a:endParaRPr lang="en-GB"/>
          </a:p>
        </p:txBody>
      </p:sp>
    </p:spTree>
    <p:extLst>
      <p:ext uri="{BB962C8B-B14F-4D97-AF65-F5344CB8AC3E}">
        <p14:creationId xmlns:p14="http://schemas.microsoft.com/office/powerpoint/2010/main" val="4127223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0DDDD-A564-68AB-9E74-A3963D7306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0D4ADE-D69B-2D15-7716-86A6E2B484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DA5BC1-CE93-AE55-DE8F-B7B2E41166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163470E-DE8B-96E6-B73B-B15A43CF191A}"/>
              </a:ext>
            </a:extLst>
          </p:cNvPr>
          <p:cNvSpPr>
            <a:spLocks noGrp="1"/>
          </p:cNvSpPr>
          <p:nvPr>
            <p:ph type="dt" sz="half" idx="10"/>
          </p:nvPr>
        </p:nvSpPr>
        <p:spPr/>
        <p:txBody>
          <a:bodyPr/>
          <a:lstStyle/>
          <a:p>
            <a:fld id="{6D0D4220-5C86-4B34-BB57-F3DAB9AD12E9}" type="datetimeFigureOut">
              <a:rPr lang="en-GB" smtClean="0"/>
              <a:t>24/06/2025</a:t>
            </a:fld>
            <a:endParaRPr lang="en-GB"/>
          </a:p>
        </p:txBody>
      </p:sp>
      <p:sp>
        <p:nvSpPr>
          <p:cNvPr id="6" name="Footer Placeholder 5">
            <a:extLst>
              <a:ext uri="{FF2B5EF4-FFF2-40B4-BE49-F238E27FC236}">
                <a16:creationId xmlns:a16="http://schemas.microsoft.com/office/drawing/2014/main" id="{614581A3-92AE-EAF8-A9A3-91C3C0EED6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FD87F3-9636-4D8D-D3FB-07AC801E777F}"/>
              </a:ext>
            </a:extLst>
          </p:cNvPr>
          <p:cNvSpPr>
            <a:spLocks noGrp="1"/>
          </p:cNvSpPr>
          <p:nvPr>
            <p:ph type="sldNum" sz="quarter" idx="12"/>
          </p:nvPr>
        </p:nvSpPr>
        <p:spPr/>
        <p:txBody>
          <a:bodyPr/>
          <a:lstStyle/>
          <a:p>
            <a:fld id="{D2770EC1-94CB-428E-A6F3-14518D671B9C}" type="slidenum">
              <a:rPr lang="en-GB" smtClean="0"/>
              <a:t>‹#›</a:t>
            </a:fld>
            <a:endParaRPr lang="en-GB"/>
          </a:p>
        </p:txBody>
      </p:sp>
    </p:spTree>
    <p:extLst>
      <p:ext uri="{BB962C8B-B14F-4D97-AF65-F5344CB8AC3E}">
        <p14:creationId xmlns:p14="http://schemas.microsoft.com/office/powerpoint/2010/main" val="246904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CEE5D-7B2E-3AA6-AFB8-9022496D76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508F10-56EE-F7E0-5B64-3AF55F33E4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D0FC7B-8E66-E095-EF9C-E42D9DC88A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689420-179A-6624-AC32-A019BC5E71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9379C1-135B-ABE3-6F55-D971101E97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C7CEF2-E9FB-6ED0-6805-F917E701DA89}"/>
              </a:ext>
            </a:extLst>
          </p:cNvPr>
          <p:cNvSpPr>
            <a:spLocks noGrp="1"/>
          </p:cNvSpPr>
          <p:nvPr>
            <p:ph type="dt" sz="half" idx="10"/>
          </p:nvPr>
        </p:nvSpPr>
        <p:spPr/>
        <p:txBody>
          <a:bodyPr/>
          <a:lstStyle/>
          <a:p>
            <a:fld id="{6D0D4220-5C86-4B34-BB57-F3DAB9AD12E9}" type="datetimeFigureOut">
              <a:rPr lang="en-GB" smtClean="0"/>
              <a:t>24/06/2025</a:t>
            </a:fld>
            <a:endParaRPr lang="en-GB"/>
          </a:p>
        </p:txBody>
      </p:sp>
      <p:sp>
        <p:nvSpPr>
          <p:cNvPr id="8" name="Footer Placeholder 7">
            <a:extLst>
              <a:ext uri="{FF2B5EF4-FFF2-40B4-BE49-F238E27FC236}">
                <a16:creationId xmlns:a16="http://schemas.microsoft.com/office/drawing/2014/main" id="{8CD21F91-863E-74CD-33CD-976E5D6C01F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75BE8F-9F04-DB1A-E0B9-31D4F215BC15}"/>
              </a:ext>
            </a:extLst>
          </p:cNvPr>
          <p:cNvSpPr>
            <a:spLocks noGrp="1"/>
          </p:cNvSpPr>
          <p:nvPr>
            <p:ph type="sldNum" sz="quarter" idx="12"/>
          </p:nvPr>
        </p:nvSpPr>
        <p:spPr/>
        <p:txBody>
          <a:bodyPr/>
          <a:lstStyle/>
          <a:p>
            <a:fld id="{D2770EC1-94CB-428E-A6F3-14518D671B9C}" type="slidenum">
              <a:rPr lang="en-GB" smtClean="0"/>
              <a:t>‹#›</a:t>
            </a:fld>
            <a:endParaRPr lang="en-GB"/>
          </a:p>
        </p:txBody>
      </p:sp>
    </p:spTree>
    <p:extLst>
      <p:ext uri="{BB962C8B-B14F-4D97-AF65-F5344CB8AC3E}">
        <p14:creationId xmlns:p14="http://schemas.microsoft.com/office/powerpoint/2010/main" val="97166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0258-7372-0655-CD63-AD4FFF428A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AF6730-4664-F709-D4C7-0C59F24B1AD1}"/>
              </a:ext>
            </a:extLst>
          </p:cNvPr>
          <p:cNvSpPr>
            <a:spLocks noGrp="1"/>
          </p:cNvSpPr>
          <p:nvPr>
            <p:ph type="dt" sz="half" idx="10"/>
          </p:nvPr>
        </p:nvSpPr>
        <p:spPr/>
        <p:txBody>
          <a:bodyPr/>
          <a:lstStyle/>
          <a:p>
            <a:fld id="{6D0D4220-5C86-4B34-BB57-F3DAB9AD12E9}" type="datetimeFigureOut">
              <a:rPr lang="en-GB" smtClean="0"/>
              <a:t>24/06/2025</a:t>
            </a:fld>
            <a:endParaRPr lang="en-GB"/>
          </a:p>
        </p:txBody>
      </p:sp>
      <p:sp>
        <p:nvSpPr>
          <p:cNvPr id="4" name="Footer Placeholder 3">
            <a:extLst>
              <a:ext uri="{FF2B5EF4-FFF2-40B4-BE49-F238E27FC236}">
                <a16:creationId xmlns:a16="http://schemas.microsoft.com/office/drawing/2014/main" id="{B7471C18-FC80-8054-280C-974D80DC61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F479B6C-98B6-7D2D-7D56-D6251C8AE377}"/>
              </a:ext>
            </a:extLst>
          </p:cNvPr>
          <p:cNvSpPr>
            <a:spLocks noGrp="1"/>
          </p:cNvSpPr>
          <p:nvPr>
            <p:ph type="sldNum" sz="quarter" idx="12"/>
          </p:nvPr>
        </p:nvSpPr>
        <p:spPr/>
        <p:txBody>
          <a:bodyPr/>
          <a:lstStyle/>
          <a:p>
            <a:fld id="{D2770EC1-94CB-428E-A6F3-14518D671B9C}" type="slidenum">
              <a:rPr lang="en-GB" smtClean="0"/>
              <a:t>‹#›</a:t>
            </a:fld>
            <a:endParaRPr lang="en-GB"/>
          </a:p>
        </p:txBody>
      </p:sp>
    </p:spTree>
    <p:extLst>
      <p:ext uri="{BB962C8B-B14F-4D97-AF65-F5344CB8AC3E}">
        <p14:creationId xmlns:p14="http://schemas.microsoft.com/office/powerpoint/2010/main" val="339769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9865F3-71B7-3817-AF5A-AE6C16685141}"/>
              </a:ext>
            </a:extLst>
          </p:cNvPr>
          <p:cNvSpPr>
            <a:spLocks noGrp="1"/>
          </p:cNvSpPr>
          <p:nvPr>
            <p:ph type="dt" sz="half" idx="10"/>
          </p:nvPr>
        </p:nvSpPr>
        <p:spPr/>
        <p:txBody>
          <a:bodyPr/>
          <a:lstStyle/>
          <a:p>
            <a:fld id="{6D0D4220-5C86-4B34-BB57-F3DAB9AD12E9}" type="datetimeFigureOut">
              <a:rPr lang="en-GB" smtClean="0"/>
              <a:t>24/06/2025</a:t>
            </a:fld>
            <a:endParaRPr lang="en-GB"/>
          </a:p>
        </p:txBody>
      </p:sp>
      <p:sp>
        <p:nvSpPr>
          <p:cNvPr id="3" name="Footer Placeholder 2">
            <a:extLst>
              <a:ext uri="{FF2B5EF4-FFF2-40B4-BE49-F238E27FC236}">
                <a16:creationId xmlns:a16="http://schemas.microsoft.com/office/drawing/2014/main" id="{DB13A717-7A81-AD96-4574-0C8148F96C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6B8C18-894E-156C-7458-CEFA1E6D5163}"/>
              </a:ext>
            </a:extLst>
          </p:cNvPr>
          <p:cNvSpPr>
            <a:spLocks noGrp="1"/>
          </p:cNvSpPr>
          <p:nvPr>
            <p:ph type="sldNum" sz="quarter" idx="12"/>
          </p:nvPr>
        </p:nvSpPr>
        <p:spPr/>
        <p:txBody>
          <a:bodyPr/>
          <a:lstStyle/>
          <a:p>
            <a:fld id="{D2770EC1-94CB-428E-A6F3-14518D671B9C}" type="slidenum">
              <a:rPr lang="en-GB" smtClean="0"/>
              <a:t>‹#›</a:t>
            </a:fld>
            <a:endParaRPr lang="en-GB"/>
          </a:p>
        </p:txBody>
      </p:sp>
    </p:spTree>
    <p:extLst>
      <p:ext uri="{BB962C8B-B14F-4D97-AF65-F5344CB8AC3E}">
        <p14:creationId xmlns:p14="http://schemas.microsoft.com/office/powerpoint/2010/main" val="246688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AC3B9-E289-3998-FA60-BD40A3A8F7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1B88FF-719F-6246-EDCB-CC3B3C6220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424046-68E9-E511-7BD6-08C3424C5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6F8426-6B62-C948-4592-01DE0C62165C}"/>
              </a:ext>
            </a:extLst>
          </p:cNvPr>
          <p:cNvSpPr>
            <a:spLocks noGrp="1"/>
          </p:cNvSpPr>
          <p:nvPr>
            <p:ph type="dt" sz="half" idx="10"/>
          </p:nvPr>
        </p:nvSpPr>
        <p:spPr/>
        <p:txBody>
          <a:bodyPr/>
          <a:lstStyle/>
          <a:p>
            <a:fld id="{6D0D4220-5C86-4B34-BB57-F3DAB9AD12E9}" type="datetimeFigureOut">
              <a:rPr lang="en-GB" smtClean="0"/>
              <a:t>24/06/2025</a:t>
            </a:fld>
            <a:endParaRPr lang="en-GB"/>
          </a:p>
        </p:txBody>
      </p:sp>
      <p:sp>
        <p:nvSpPr>
          <p:cNvPr id="6" name="Footer Placeholder 5">
            <a:extLst>
              <a:ext uri="{FF2B5EF4-FFF2-40B4-BE49-F238E27FC236}">
                <a16:creationId xmlns:a16="http://schemas.microsoft.com/office/drawing/2014/main" id="{543C9118-3218-D9C1-F311-703FEFDBAD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EFA408-3FF7-5AA1-E620-159F32742AFA}"/>
              </a:ext>
            </a:extLst>
          </p:cNvPr>
          <p:cNvSpPr>
            <a:spLocks noGrp="1"/>
          </p:cNvSpPr>
          <p:nvPr>
            <p:ph type="sldNum" sz="quarter" idx="12"/>
          </p:nvPr>
        </p:nvSpPr>
        <p:spPr/>
        <p:txBody>
          <a:bodyPr/>
          <a:lstStyle/>
          <a:p>
            <a:fld id="{D2770EC1-94CB-428E-A6F3-14518D671B9C}" type="slidenum">
              <a:rPr lang="en-GB" smtClean="0"/>
              <a:t>‹#›</a:t>
            </a:fld>
            <a:endParaRPr lang="en-GB"/>
          </a:p>
        </p:txBody>
      </p:sp>
    </p:spTree>
    <p:extLst>
      <p:ext uri="{BB962C8B-B14F-4D97-AF65-F5344CB8AC3E}">
        <p14:creationId xmlns:p14="http://schemas.microsoft.com/office/powerpoint/2010/main" val="4212307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F5240-ADCA-4E6F-87D4-F6B1CAE20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47FA75-CC52-1370-9962-C4FDBFB6D2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FF978B-98D8-931F-C3BE-F870093B6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71E48A-6979-6F2D-EEF6-06167E0327B4}"/>
              </a:ext>
            </a:extLst>
          </p:cNvPr>
          <p:cNvSpPr>
            <a:spLocks noGrp="1"/>
          </p:cNvSpPr>
          <p:nvPr>
            <p:ph type="dt" sz="half" idx="10"/>
          </p:nvPr>
        </p:nvSpPr>
        <p:spPr/>
        <p:txBody>
          <a:bodyPr/>
          <a:lstStyle/>
          <a:p>
            <a:fld id="{6D0D4220-5C86-4B34-BB57-F3DAB9AD12E9}" type="datetimeFigureOut">
              <a:rPr lang="en-GB" smtClean="0"/>
              <a:t>24/06/2025</a:t>
            </a:fld>
            <a:endParaRPr lang="en-GB"/>
          </a:p>
        </p:txBody>
      </p:sp>
      <p:sp>
        <p:nvSpPr>
          <p:cNvPr id="6" name="Footer Placeholder 5">
            <a:extLst>
              <a:ext uri="{FF2B5EF4-FFF2-40B4-BE49-F238E27FC236}">
                <a16:creationId xmlns:a16="http://schemas.microsoft.com/office/drawing/2014/main" id="{A144D164-0C98-B81D-B1FD-13C44C60B3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E2E3F8-8B19-146D-2EDF-72F387415E3C}"/>
              </a:ext>
            </a:extLst>
          </p:cNvPr>
          <p:cNvSpPr>
            <a:spLocks noGrp="1"/>
          </p:cNvSpPr>
          <p:nvPr>
            <p:ph type="sldNum" sz="quarter" idx="12"/>
          </p:nvPr>
        </p:nvSpPr>
        <p:spPr/>
        <p:txBody>
          <a:bodyPr/>
          <a:lstStyle/>
          <a:p>
            <a:fld id="{D2770EC1-94CB-428E-A6F3-14518D671B9C}" type="slidenum">
              <a:rPr lang="en-GB" smtClean="0"/>
              <a:t>‹#›</a:t>
            </a:fld>
            <a:endParaRPr lang="en-GB"/>
          </a:p>
        </p:txBody>
      </p:sp>
    </p:spTree>
    <p:extLst>
      <p:ext uri="{BB962C8B-B14F-4D97-AF65-F5344CB8AC3E}">
        <p14:creationId xmlns:p14="http://schemas.microsoft.com/office/powerpoint/2010/main" val="3449950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793D6C-921B-F01E-9FB1-63465F9A69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023E26-4FF5-071C-1236-93FD5C98B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B10EC3-A239-FE74-6DF2-7DBD9AD560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0D4220-5C86-4B34-BB57-F3DAB9AD12E9}" type="datetimeFigureOut">
              <a:rPr lang="en-GB" smtClean="0"/>
              <a:t>24/06/2025</a:t>
            </a:fld>
            <a:endParaRPr lang="en-GB"/>
          </a:p>
        </p:txBody>
      </p:sp>
      <p:sp>
        <p:nvSpPr>
          <p:cNvPr id="5" name="Footer Placeholder 4">
            <a:extLst>
              <a:ext uri="{FF2B5EF4-FFF2-40B4-BE49-F238E27FC236}">
                <a16:creationId xmlns:a16="http://schemas.microsoft.com/office/drawing/2014/main" id="{405F5838-1DD9-E5E1-E191-65A45EE17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649AA7D-742F-9D6C-8313-E1AE42FB40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770EC1-94CB-428E-A6F3-14518D671B9C}" type="slidenum">
              <a:rPr lang="en-GB" smtClean="0"/>
              <a:t>‹#›</a:t>
            </a:fld>
            <a:endParaRPr lang="en-GB"/>
          </a:p>
        </p:txBody>
      </p:sp>
    </p:spTree>
    <p:extLst>
      <p:ext uri="{BB962C8B-B14F-4D97-AF65-F5344CB8AC3E}">
        <p14:creationId xmlns:p14="http://schemas.microsoft.com/office/powerpoint/2010/main" val="4062333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6/24/2025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729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nclude.wp.worc.ac.uk/wp-content/uploads/udl/ind/#/" TargetMode="External"/><Relationship Id="rId2" Type="http://schemas.openxmlformats.org/officeDocument/2006/relationships/hyperlink" Target="https://include.wp.worc.ac.uk/wp-content/uploads/udl/en/#/" TargetMode="Externa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library.worc.ac.uk/sensory-guide-to-the-hive#:~:text=The%20Hive%20is%20a%20fully,facilities%20on%20the%20AccessAble%20website.&amp;text=Your%20browser%20can't%20play%20this%20video."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studentvoice.org.au/learn/resource-hub/inclusive-student-" TargetMode="External"/><Relationship Id="rId2" Type="http://schemas.openxmlformats.org/officeDocument/2006/relationships/hyperlink" Target="https://doi.org/10.53761/1.20.6.1" TargetMode="External"/><Relationship Id="rId1" Type="http://schemas.openxmlformats.org/officeDocument/2006/relationships/slideLayout" Target="../slideLayouts/slideLayout2.xml"/><Relationship Id="rId4" Type="http://schemas.openxmlformats.org/officeDocument/2006/relationships/hyperlink" Target="https://doi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store.samhsa.gov/product/SAMHSA-s-Concept-of-Trauma-and-Guidance-for-a-Trauma-Informed-Approach/SMA14-4884.html" TargetMode="External"/><Relationship Id="rId2" Type="http://schemas.openxmlformats.org/officeDocument/2006/relationships/hyperlink" Target="https://doi.org/10.15173/ijsap.v1i2.331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vic.gov.au/student-voice" TargetMode="External"/><Relationship Id="rId2" Type="http://schemas.openxmlformats.org/officeDocument/2006/relationships/hyperlink" Target="https://store.samhsa.gov/product/SAMHSA-s-Concept-of-Trauma-and-Guidance-for-a-Trauma-Informed-Approach/SMA14-4884.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TextBox 8" descr="Dr Sean Bracken, Dr Ana Kennett and Hlen Wilson">
            <a:extLst>
              <a:ext uri="{FF2B5EF4-FFF2-40B4-BE49-F238E27FC236}">
                <a16:creationId xmlns:a16="http://schemas.microsoft.com/office/drawing/2014/main" id="{4063F3FA-6940-0D37-7048-F5C946920C67}"/>
              </a:ext>
            </a:extLst>
          </p:cNvPr>
          <p:cNvSpPr txBox="1"/>
          <p:nvPr/>
        </p:nvSpPr>
        <p:spPr>
          <a:xfrm>
            <a:off x="4128370" y="3945418"/>
            <a:ext cx="4937936" cy="576738"/>
          </a:xfrm>
          <a:prstGeom prst="rect">
            <a:avLst/>
          </a:prstGeom>
        </p:spPr>
        <p:txBody>
          <a:bodyPr vert="horz" lIns="91440" tIns="45720" rIns="91440" bIns="45720" rtlCol="0" anchor="b">
            <a:normAutofit/>
          </a:bodyPr>
          <a:lstStyle/>
          <a:p>
            <a:pPr>
              <a:lnSpc>
                <a:spcPct val="90000"/>
              </a:lnSpc>
              <a:spcBef>
                <a:spcPts val="1000"/>
              </a:spcBef>
            </a:pPr>
            <a:r>
              <a:rPr lang="en-US" sz="1700" kern="1200">
                <a:solidFill>
                  <a:schemeClr val="tx1"/>
                </a:solidFill>
                <a:latin typeface="+mn-lt"/>
                <a:ea typeface="+mn-ea"/>
                <a:cs typeface="+mn-cs"/>
              </a:rPr>
              <a:t>Dr Sean Bracken, Dr Anastasia Kennett and Helen Wilson</a:t>
            </a:r>
          </a:p>
        </p:txBody>
      </p:sp>
      <p:sp>
        <p:nvSpPr>
          <p:cNvPr id="2" name="Title 1" descr="Empowering Learners thorugh UDL: A Researched Experience of Voice and Agency from UW">
            <a:extLst>
              <a:ext uri="{FF2B5EF4-FFF2-40B4-BE49-F238E27FC236}">
                <a16:creationId xmlns:a16="http://schemas.microsoft.com/office/drawing/2014/main" id="{50795E27-60A7-310E-0ECA-C19592517C7D}"/>
              </a:ext>
            </a:extLst>
          </p:cNvPr>
          <p:cNvSpPr>
            <a:spLocks noGrp="1"/>
          </p:cNvSpPr>
          <p:nvPr>
            <p:ph type="ctrTitle"/>
          </p:nvPr>
        </p:nvSpPr>
        <p:spPr>
          <a:xfrm>
            <a:off x="4128368" y="4522156"/>
            <a:ext cx="4937937" cy="1363215"/>
          </a:xfrm>
        </p:spPr>
        <p:txBody>
          <a:bodyPr vert="horz" lIns="91440" tIns="45720" rIns="91440" bIns="45720" rtlCol="0" anchor="t">
            <a:normAutofit/>
          </a:bodyPr>
          <a:lstStyle/>
          <a:p>
            <a:pPr algn="l"/>
            <a:r>
              <a:rPr lang="en-US" sz="2400" b="1" i="0" u="none" strike="noStrike" kern="1200" baseline="0" dirty="0">
                <a:solidFill>
                  <a:schemeClr val="tx1"/>
                </a:solidFill>
                <a:latin typeface="+mj-lt"/>
                <a:ea typeface="+mj-ea"/>
                <a:cs typeface="+mj-cs"/>
              </a:rPr>
              <a:t>Empowering Learners through UDL: </a:t>
            </a:r>
            <a:br>
              <a:rPr lang="en-US" sz="2400" b="1" i="0" u="none" strike="noStrike" kern="1200" baseline="0" dirty="0">
                <a:solidFill>
                  <a:schemeClr val="tx1"/>
                </a:solidFill>
                <a:latin typeface="+mj-lt"/>
                <a:ea typeface="+mj-ea"/>
                <a:cs typeface="+mj-cs"/>
              </a:rPr>
            </a:br>
            <a:r>
              <a:rPr lang="en-US" sz="2400" b="1" i="0" u="none" strike="noStrike" kern="1200" baseline="0" dirty="0">
                <a:solidFill>
                  <a:schemeClr val="tx1"/>
                </a:solidFill>
                <a:latin typeface="+mj-lt"/>
                <a:ea typeface="+mj-ea"/>
                <a:cs typeface="+mj-cs"/>
              </a:rPr>
              <a:t>A Researched </a:t>
            </a:r>
            <a:r>
              <a:rPr lang="en-US" sz="2400" b="1" kern="1200" dirty="0">
                <a:solidFill>
                  <a:schemeClr val="tx1"/>
                </a:solidFill>
                <a:latin typeface="+mj-lt"/>
                <a:ea typeface="+mj-ea"/>
                <a:cs typeface="+mj-cs"/>
              </a:rPr>
              <a:t>E</a:t>
            </a:r>
            <a:r>
              <a:rPr lang="en-US" sz="2400" b="1" i="0" u="none" strike="noStrike" kern="1200" baseline="0" dirty="0">
                <a:solidFill>
                  <a:schemeClr val="tx1"/>
                </a:solidFill>
                <a:latin typeface="+mj-lt"/>
                <a:ea typeface="+mj-ea"/>
                <a:cs typeface="+mj-cs"/>
              </a:rPr>
              <a:t>xperience </a:t>
            </a:r>
            <a:br>
              <a:rPr lang="en-US" sz="2400" b="1" i="0" u="none" strike="noStrike" kern="1200" baseline="0" dirty="0">
                <a:solidFill>
                  <a:schemeClr val="tx1"/>
                </a:solidFill>
                <a:latin typeface="+mj-lt"/>
                <a:ea typeface="+mj-ea"/>
                <a:cs typeface="+mj-cs"/>
              </a:rPr>
            </a:br>
            <a:r>
              <a:rPr lang="en-US" sz="2400" b="1" i="0" u="none" strike="noStrike" kern="1200" baseline="0" dirty="0">
                <a:solidFill>
                  <a:schemeClr val="tx1"/>
                </a:solidFill>
                <a:latin typeface="+mj-lt"/>
                <a:ea typeface="+mj-ea"/>
                <a:cs typeface="+mj-cs"/>
              </a:rPr>
              <a:t>of Voice and Agency from UW</a:t>
            </a:r>
            <a:endParaRPr lang="en-US" sz="2400" kern="1200" dirty="0">
              <a:solidFill>
                <a:schemeClr val="tx1"/>
              </a:solidFill>
              <a:latin typeface="+mj-lt"/>
              <a:ea typeface="+mj-ea"/>
              <a:cs typeface="+mj-cs"/>
            </a:endParaRPr>
          </a:p>
        </p:txBody>
      </p:sp>
      <p:sp>
        <p:nvSpPr>
          <p:cNvPr id="62" name="Freeform: Shape 61">
            <a:extLst>
              <a:ext uri="{FF2B5EF4-FFF2-40B4-BE49-F238E27FC236}">
                <a16:creationId xmlns:a16="http://schemas.microsoft.com/office/drawing/2014/main" id="{2E2D6188-24E5-426A-BB2A-3FA2D6B9C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1"/>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1208BC59-C84F-483F-80CD-FAEC74229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3"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University of Worcester logo">
            <a:extLst>
              <a:ext uri="{FF2B5EF4-FFF2-40B4-BE49-F238E27FC236}">
                <a16:creationId xmlns:a16="http://schemas.microsoft.com/office/drawing/2014/main" id="{BF1F59C0-4730-3CEA-B6B1-D49687F25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305" y="216000"/>
            <a:ext cx="1929658" cy="1495233"/>
          </a:xfrm>
          <a:prstGeom prst="rect">
            <a:avLst/>
          </a:prstGeom>
        </p:spPr>
      </p:pic>
      <p:sp>
        <p:nvSpPr>
          <p:cNvPr id="70" name="Freeform: Shape 69">
            <a:extLst>
              <a:ext uri="{FF2B5EF4-FFF2-40B4-BE49-F238E27FC236}">
                <a16:creationId xmlns:a16="http://schemas.microsoft.com/office/drawing/2014/main" id="{A1DABD52-05DF-4F31-AFB9-B330D8BE4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25559" y="725908"/>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Oval 71">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DCET logo">
            <a:extLst>
              <a:ext uri="{FF2B5EF4-FFF2-40B4-BE49-F238E27FC236}">
                <a16:creationId xmlns:a16="http://schemas.microsoft.com/office/drawing/2014/main" id="{E1D599CA-F485-31C2-B024-7823BB7B93DA}"/>
              </a:ext>
            </a:extLst>
          </p:cNvPr>
          <p:cNvPicPr>
            <a:picLocks noChangeAspect="1"/>
          </p:cNvPicPr>
          <p:nvPr/>
        </p:nvPicPr>
        <p:blipFill>
          <a:blip r:embed="rId3"/>
          <a:stretch>
            <a:fillRect/>
          </a:stretch>
        </p:blipFill>
        <p:spPr>
          <a:xfrm>
            <a:off x="5982789" y="1275881"/>
            <a:ext cx="1939835" cy="1823444"/>
          </a:xfrm>
          <a:prstGeom prst="rect">
            <a:avLst/>
          </a:prstGeom>
        </p:spPr>
      </p:pic>
      <p:sp>
        <p:nvSpPr>
          <p:cNvPr id="74" name="Freeform: Shape 73">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8E4F04B5-4D4A-4F70-8549-384AF5351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0"/>
            <a:ext cx="3273238"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na Kennett with long hair wearing glasses">
            <a:extLst>
              <a:ext uri="{FF2B5EF4-FFF2-40B4-BE49-F238E27FC236}">
                <a16:creationId xmlns:a16="http://schemas.microsoft.com/office/drawing/2014/main" id="{309F9408-48D3-05C7-F6A1-EF484656EC68}"/>
              </a:ext>
            </a:extLst>
          </p:cNvPr>
          <p:cNvPicPr>
            <a:picLocks noChangeAspect="1"/>
          </p:cNvPicPr>
          <p:nvPr/>
        </p:nvPicPr>
        <p:blipFill>
          <a:blip r:embed="rId4"/>
          <a:stretch>
            <a:fillRect/>
          </a:stretch>
        </p:blipFill>
        <p:spPr>
          <a:xfrm>
            <a:off x="9829800" y="368428"/>
            <a:ext cx="1952160" cy="1952160"/>
          </a:xfrm>
          <a:prstGeom prst="rect">
            <a:avLst/>
          </a:prstGeom>
        </p:spPr>
      </p:pic>
      <p:pic>
        <p:nvPicPr>
          <p:cNvPr id="7" name="Picture 6" descr="A book cover titled Learner Voices Perspectives and Positionings with colourful silhouettes of people">
            <a:extLst>
              <a:ext uri="{FF2B5EF4-FFF2-40B4-BE49-F238E27FC236}">
                <a16:creationId xmlns:a16="http://schemas.microsoft.com/office/drawing/2014/main" id="{690977EB-1522-0FB5-FD97-AC7C304AA4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293" y="3316406"/>
            <a:ext cx="2243836" cy="3149244"/>
          </a:xfrm>
          <a:prstGeom prst="rect">
            <a:avLst/>
          </a:prstGeom>
        </p:spPr>
      </p:pic>
      <p:sp>
        <p:nvSpPr>
          <p:cNvPr id="78" name="Freeform: Shape 77">
            <a:extLst>
              <a:ext uri="{FF2B5EF4-FFF2-40B4-BE49-F238E27FC236}">
                <a16:creationId xmlns:a16="http://schemas.microsoft.com/office/drawing/2014/main" id="{0D14DB62-3EB3-452E-89EE-30B0CDB0C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3236"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Helen Wilson a PhD student smiling at the camera">
            <a:extLst>
              <a:ext uri="{FF2B5EF4-FFF2-40B4-BE49-F238E27FC236}">
                <a16:creationId xmlns:a16="http://schemas.microsoft.com/office/drawing/2014/main" id="{D7EE64A7-EBFE-180D-3D01-8EFB0B5C717F}"/>
              </a:ext>
            </a:extLst>
          </p:cNvPr>
          <p:cNvPicPr>
            <a:picLocks noChangeAspect="1"/>
          </p:cNvPicPr>
          <p:nvPr/>
        </p:nvPicPr>
        <p:blipFill>
          <a:blip r:embed="rId6"/>
          <a:stretch>
            <a:fillRect/>
          </a:stretch>
        </p:blipFill>
        <p:spPr>
          <a:xfrm>
            <a:off x="10055967" y="4872446"/>
            <a:ext cx="1801006" cy="1692946"/>
          </a:xfrm>
          <a:prstGeom prst="rect">
            <a:avLst/>
          </a:prstGeom>
        </p:spPr>
      </p:pic>
    </p:spTree>
    <p:extLst>
      <p:ext uri="{BB962C8B-B14F-4D97-AF65-F5344CB8AC3E}">
        <p14:creationId xmlns:p14="http://schemas.microsoft.com/office/powerpoint/2010/main" val="16410296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F7AD8-452A-5A38-56D4-C4A75A9F66D7}"/>
              </a:ext>
            </a:extLst>
          </p:cNvPr>
          <p:cNvSpPr>
            <a:spLocks noGrp="1"/>
          </p:cNvSpPr>
          <p:nvPr>
            <p:ph type="title"/>
          </p:nvPr>
        </p:nvSpPr>
        <p:spPr>
          <a:xfrm>
            <a:off x="640080" y="329184"/>
            <a:ext cx="6894576" cy="1783080"/>
          </a:xfrm>
        </p:spPr>
        <p:txBody>
          <a:bodyPr anchor="b">
            <a:normAutofit/>
          </a:bodyPr>
          <a:lstStyle/>
          <a:p>
            <a:r>
              <a:rPr lang="en-GB" sz="5400"/>
              <a:t>Book chapter</a:t>
            </a:r>
          </a:p>
        </p:txBody>
      </p:sp>
      <p:sp>
        <p:nvSpPr>
          <p:cNvPr id="6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descr="Reference: &#10;&#10;Bracken, S Hopkins, A Kennett, A Lawrence, H Richardson, E Wedgbury, K &amp; C. Wilson (2025) Empowering Disabled Learners’ Voices and Agency through Universal Design for Learning. In, Taylor. S. and Bracken, S., Ed.S (2025) Learner Voices, Perspectives, and Positionings: Providing Agency to Empower Learning. London: Routledge (forthcoming).&#10;">
            <a:extLst>
              <a:ext uri="{FF2B5EF4-FFF2-40B4-BE49-F238E27FC236}">
                <a16:creationId xmlns:a16="http://schemas.microsoft.com/office/drawing/2014/main" id="{AA9B6BC8-AC1F-1CD4-651C-270C524B68F7}"/>
              </a:ext>
            </a:extLst>
          </p:cNvPr>
          <p:cNvSpPr>
            <a:spLocks noGrp="1"/>
          </p:cNvSpPr>
          <p:nvPr>
            <p:ph idx="1"/>
          </p:nvPr>
        </p:nvSpPr>
        <p:spPr>
          <a:xfrm>
            <a:off x="640080" y="2706624"/>
            <a:ext cx="6894576" cy="3483864"/>
          </a:xfrm>
        </p:spPr>
        <p:txBody>
          <a:bodyPr>
            <a:normAutofit/>
          </a:bodyPr>
          <a:lstStyle/>
          <a:p>
            <a:endParaRPr lang="en-GB" sz="2000"/>
          </a:p>
          <a:p>
            <a:pPr marL="0" indent="0">
              <a:buNone/>
            </a:pPr>
            <a:br>
              <a:rPr lang="en-GB" sz="2000" b="1"/>
            </a:br>
            <a:r>
              <a:rPr lang="en-GB" sz="2000" b="1"/>
              <a:t>Reference: </a:t>
            </a:r>
            <a:br>
              <a:rPr lang="en-GB" sz="2000"/>
            </a:br>
            <a:br>
              <a:rPr lang="en-GB" sz="2000"/>
            </a:br>
            <a:r>
              <a:rPr lang="en-GB" sz="2000"/>
              <a:t>Bracken, S Hopkins, A Kennett, A Lawrence, H Richardson, E Wedgbury, K &amp; C. Wilson (2025) </a:t>
            </a:r>
            <a:r>
              <a:rPr lang="en-GB" sz="2000" i="1"/>
              <a:t>Empowering Disabled Learners’ Voices and Agency through Universal Design for Learning</a:t>
            </a:r>
            <a:r>
              <a:rPr lang="en-GB" sz="2000"/>
              <a:t>. </a:t>
            </a:r>
          </a:p>
          <a:p>
            <a:pPr marL="0" indent="0">
              <a:buNone/>
            </a:pPr>
            <a:r>
              <a:rPr lang="en-GB" sz="2000"/>
              <a:t>In, Taylor. S. and Bracken, S., Ed.S (2025) Learner Voices, Perspectives, and Positionings: Providing Agency to Empower Learning. London: Routledge (forthcoming).</a:t>
            </a:r>
          </a:p>
          <a:p>
            <a:endParaRPr lang="en-GB" sz="2000"/>
          </a:p>
        </p:txBody>
      </p:sp>
      <p:pic>
        <p:nvPicPr>
          <p:cNvPr id="7" name="Picture 6" descr="A book cover of learner voices, perspectives and positionings ">
            <a:extLst>
              <a:ext uri="{FF2B5EF4-FFF2-40B4-BE49-F238E27FC236}">
                <a16:creationId xmlns:a16="http://schemas.microsoft.com/office/drawing/2014/main" id="{9AE7D4D0-3ED4-EF7B-018D-E8D23D4A7CB3}"/>
              </a:ext>
            </a:extLst>
          </p:cNvPr>
          <p:cNvPicPr>
            <a:picLocks noChangeAspect="1"/>
          </p:cNvPicPr>
          <p:nvPr/>
        </p:nvPicPr>
        <p:blipFill>
          <a:blip r:embed="rId2">
            <a:extLst>
              <a:ext uri="{28A0092B-C50C-407E-A947-70E740481C1C}">
                <a14:useLocalDpi xmlns:a14="http://schemas.microsoft.com/office/drawing/2010/main" val="0"/>
              </a:ext>
            </a:extLst>
          </a:blip>
          <a:srcRect t="20982" r="2" b="840"/>
          <a:stretch>
            <a:fillRect/>
          </a:stretch>
        </p:blipFill>
        <p:spPr>
          <a:xfrm>
            <a:off x="8214744" y="329183"/>
            <a:ext cx="3312407" cy="3429969"/>
          </a:xfrm>
          <a:prstGeom prst="rect">
            <a:avLst/>
          </a:prstGeom>
        </p:spPr>
      </p:pic>
      <p:pic>
        <p:nvPicPr>
          <p:cNvPr id="4" name="Picture 3" descr="Chapter title Empowering disabled learners voices and agency through universal design for learning">
            <a:extLst>
              <a:ext uri="{FF2B5EF4-FFF2-40B4-BE49-F238E27FC236}">
                <a16:creationId xmlns:a16="http://schemas.microsoft.com/office/drawing/2014/main" id="{DA76DD89-5D22-39CB-3C9E-A98526FB1293}"/>
              </a:ext>
            </a:extLst>
          </p:cNvPr>
          <p:cNvPicPr>
            <a:picLocks noChangeAspect="1"/>
          </p:cNvPicPr>
          <p:nvPr/>
        </p:nvPicPr>
        <p:blipFill>
          <a:blip r:embed="rId3">
            <a:extLst>
              <a:ext uri="{28A0092B-C50C-407E-A947-70E740481C1C}">
                <a14:useLocalDpi xmlns:a14="http://schemas.microsoft.com/office/drawing/2010/main" val="0"/>
              </a:ext>
            </a:extLst>
          </a:blip>
          <a:srcRect l="163" t="420" r="7209" b="48471"/>
          <a:stretch/>
        </p:blipFill>
        <p:spPr>
          <a:xfrm>
            <a:off x="7820026" y="4088335"/>
            <a:ext cx="4368926" cy="1112315"/>
          </a:xfrm>
          <a:prstGeom prst="rect">
            <a:avLst/>
          </a:prstGeom>
        </p:spPr>
      </p:pic>
    </p:spTree>
    <p:extLst>
      <p:ext uri="{BB962C8B-B14F-4D97-AF65-F5344CB8AC3E}">
        <p14:creationId xmlns:p14="http://schemas.microsoft.com/office/powerpoint/2010/main" val="307544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5ABF-F6A4-6CB5-2FAA-6A5AB125EC70}"/>
              </a:ext>
            </a:extLst>
          </p:cNvPr>
          <p:cNvSpPr>
            <a:spLocks noGrp="1"/>
          </p:cNvSpPr>
          <p:nvPr>
            <p:ph type="title"/>
          </p:nvPr>
        </p:nvSpPr>
        <p:spPr>
          <a:xfrm>
            <a:off x="838200" y="99654"/>
            <a:ext cx="10515600" cy="1325563"/>
          </a:xfrm>
        </p:spPr>
        <p:txBody>
          <a:bodyPr/>
          <a:lstStyle/>
          <a:p>
            <a:r>
              <a:rPr lang="en-GB" dirty="0"/>
              <a:t>Using the learner voice and examples</a:t>
            </a:r>
          </a:p>
        </p:txBody>
      </p:sp>
      <p:sp>
        <p:nvSpPr>
          <p:cNvPr id="3" name="Content Placeholder 2">
            <a:extLst>
              <a:ext uri="{FF2B5EF4-FFF2-40B4-BE49-F238E27FC236}">
                <a16:creationId xmlns:a16="http://schemas.microsoft.com/office/drawing/2014/main" id="{79A37B48-E3B8-19BD-9769-D74800FA3B94}"/>
              </a:ext>
            </a:extLst>
          </p:cNvPr>
          <p:cNvSpPr>
            <a:spLocks noGrp="1"/>
          </p:cNvSpPr>
          <p:nvPr>
            <p:ph idx="1"/>
          </p:nvPr>
        </p:nvSpPr>
        <p:spPr>
          <a:xfrm>
            <a:off x="838200" y="1501161"/>
            <a:ext cx="10515600" cy="4879975"/>
          </a:xfrm>
        </p:spPr>
        <p:txBody>
          <a:bodyPr>
            <a:normAutofit fontScale="85000" lnSpcReduction="20000"/>
          </a:bodyPr>
          <a:lstStyle/>
          <a:p>
            <a:pPr marL="0" indent="0">
              <a:buNone/>
            </a:pPr>
            <a:br>
              <a:rPr lang="en-GB" dirty="0"/>
            </a:br>
            <a:r>
              <a:rPr lang="en-GB" b="1" dirty="0"/>
              <a:t>Key points highlighted in the chapter:</a:t>
            </a:r>
          </a:p>
          <a:p>
            <a:r>
              <a:rPr lang="en-GB" b="1" dirty="0"/>
              <a:t>Learners with diverse learning needs (DLN) are experts by experience</a:t>
            </a:r>
            <a:r>
              <a:rPr lang="en-GB" dirty="0"/>
              <a:t>, they are the most fitting </a:t>
            </a:r>
            <a:r>
              <a:rPr lang="en-GB" b="1" dirty="0"/>
              <a:t>architects of their own learning design</a:t>
            </a:r>
            <a:r>
              <a:rPr lang="en-GB" dirty="0"/>
              <a:t>, but they require facilitative conditions of agency to realise their learning potentials.</a:t>
            </a:r>
          </a:p>
          <a:p>
            <a:r>
              <a:rPr lang="en-GB" dirty="0"/>
              <a:t>UDL provides a framework for inclusivity in learning environments, however this ought to be applied flexibly and is never a “silver bullet” responding to all students’ needs.</a:t>
            </a:r>
          </a:p>
          <a:p>
            <a:r>
              <a:rPr lang="en-GB" b="1" dirty="0"/>
              <a:t>Technology can play a significant role in enhancing learner agency</a:t>
            </a:r>
            <a:r>
              <a:rPr lang="en-GB" dirty="0"/>
              <a:t>.</a:t>
            </a:r>
          </a:p>
          <a:p>
            <a:r>
              <a:rPr lang="en-GB" dirty="0"/>
              <a:t>Policy changes are necessary to support inclusive education, and these should be meaningfully and agentively informed by the disabled learners’ experiences.</a:t>
            </a:r>
          </a:p>
          <a:p>
            <a:r>
              <a:rPr lang="en-GB" dirty="0"/>
              <a:t>Incorporating an international dimension to our educational experiences enables scope for widening our experiences and reflecting on our own cultural understandings of inclusion and accessibility for ALL learners.</a:t>
            </a:r>
          </a:p>
        </p:txBody>
      </p:sp>
    </p:spTree>
    <p:extLst>
      <p:ext uri="{BB962C8B-B14F-4D97-AF65-F5344CB8AC3E}">
        <p14:creationId xmlns:p14="http://schemas.microsoft.com/office/powerpoint/2010/main" val="1735333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23EA1D-9196-D276-0071-6B4C702AEA22}"/>
              </a:ext>
            </a:extLst>
          </p:cNvPr>
          <p:cNvSpPr>
            <a:spLocks noGrp="1"/>
          </p:cNvSpPr>
          <p:nvPr>
            <p:ph type="title"/>
          </p:nvPr>
        </p:nvSpPr>
        <p:spPr>
          <a:xfrm>
            <a:off x="640080" y="266377"/>
            <a:ext cx="4368602" cy="1956841"/>
          </a:xfrm>
        </p:spPr>
        <p:txBody>
          <a:bodyPr anchor="b">
            <a:normAutofit/>
          </a:bodyPr>
          <a:lstStyle/>
          <a:p>
            <a:r>
              <a:rPr lang="en-GB" sz="4200" dirty="0"/>
              <a:t>Collaborative </a:t>
            </a:r>
            <a:br>
              <a:rPr lang="en-GB" sz="4200" dirty="0"/>
            </a:br>
            <a:r>
              <a:rPr lang="en-GB" sz="4200" dirty="0"/>
              <a:t>E-learning development</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AF22DE-CE88-875A-EB0A-39AC2373B44C}"/>
              </a:ext>
            </a:extLst>
          </p:cNvPr>
          <p:cNvSpPr>
            <a:spLocks noGrp="1"/>
          </p:cNvSpPr>
          <p:nvPr>
            <p:ph idx="1"/>
          </p:nvPr>
        </p:nvSpPr>
        <p:spPr>
          <a:xfrm>
            <a:off x="640080" y="2872898"/>
            <a:ext cx="4243589" cy="4058843"/>
          </a:xfrm>
        </p:spPr>
        <p:txBody>
          <a:bodyPr>
            <a:normAutofit fontScale="25000" lnSpcReduction="20000"/>
          </a:bodyPr>
          <a:lstStyle/>
          <a:p>
            <a:pPr marL="0" indent="0">
              <a:buNone/>
            </a:pPr>
            <a:r>
              <a:rPr lang="en-GB" sz="7200" b="1" dirty="0"/>
              <a:t>The result of collaborative workshops with learners, teachers and researchers (visits)</a:t>
            </a:r>
            <a:endParaRPr lang="en-GB" sz="7200" dirty="0"/>
          </a:p>
          <a:p>
            <a:pPr marL="0" indent="0">
              <a:buNone/>
            </a:pPr>
            <a:r>
              <a:rPr lang="en-GB" sz="7200" dirty="0"/>
              <a:t>Module authors:</a:t>
            </a:r>
            <a:br>
              <a:rPr lang="en-GB" sz="7200" dirty="0"/>
            </a:br>
            <a:r>
              <a:rPr lang="en-GB" sz="7200" dirty="0"/>
              <a:t> </a:t>
            </a:r>
          </a:p>
          <a:p>
            <a:r>
              <a:rPr lang="en-GB" sz="7200" dirty="0"/>
              <a:t>Dr Emma Richardson</a:t>
            </a:r>
          </a:p>
          <a:p>
            <a:r>
              <a:rPr lang="en-GB" sz="7200" dirty="0"/>
              <a:t>Helen Wilson (PhD student and Project Research Assistant)</a:t>
            </a:r>
          </a:p>
          <a:p>
            <a:r>
              <a:rPr lang="en-GB" sz="7200" dirty="0"/>
              <a:t>Astri </a:t>
            </a:r>
            <a:r>
              <a:rPr lang="en-GB" sz="7200" dirty="0" err="1"/>
              <a:t>Setiamurti</a:t>
            </a:r>
            <a:r>
              <a:rPr lang="en-GB" sz="7200" dirty="0"/>
              <a:t> from Universitas Indonesia</a:t>
            </a:r>
            <a:br>
              <a:rPr lang="en-GB" sz="7200" dirty="0"/>
            </a:br>
            <a:endParaRPr lang="en-GB" sz="7200" dirty="0"/>
          </a:p>
          <a:p>
            <a:pPr marL="0" indent="0">
              <a:buNone/>
            </a:pPr>
            <a:r>
              <a:rPr lang="en-GB" sz="7200" dirty="0"/>
              <a:t>The e-learning underscores the need to support the </a:t>
            </a:r>
            <a:r>
              <a:rPr lang="en-GB" sz="7200" b="1" dirty="0"/>
              <a:t>purposeful application </a:t>
            </a:r>
            <a:r>
              <a:rPr lang="en-GB" sz="7200" dirty="0"/>
              <a:t>of the UDL principles to facilitate </a:t>
            </a:r>
            <a:r>
              <a:rPr lang="en-GB" sz="7200" b="1" dirty="0"/>
              <a:t>anticipatory inclusive design </a:t>
            </a:r>
            <a:r>
              <a:rPr lang="en-GB" sz="7200" dirty="0"/>
              <a:t>(Bracken, 2024).</a:t>
            </a:r>
          </a:p>
          <a:p>
            <a:endParaRPr lang="en-GB" sz="2200" dirty="0"/>
          </a:p>
        </p:txBody>
      </p:sp>
      <p:pic>
        <p:nvPicPr>
          <p:cNvPr id="6" name="Picture 5" descr="The UKIND research team sitting around a table discussing e-learning content on a large screen">
            <a:extLst>
              <a:ext uri="{FF2B5EF4-FFF2-40B4-BE49-F238E27FC236}">
                <a16:creationId xmlns:a16="http://schemas.microsoft.com/office/drawing/2014/main" id="{A16DC71B-8CE3-EA64-15E1-6D6F629C29A4}"/>
              </a:ext>
            </a:extLst>
          </p:cNvPr>
          <p:cNvPicPr>
            <a:picLocks noChangeAspect="1"/>
          </p:cNvPicPr>
          <p:nvPr/>
        </p:nvPicPr>
        <p:blipFill>
          <a:blip r:embed="rId2"/>
          <a:srcRect r="-2" b="20739"/>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80004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656D-E2AD-8655-2E7C-572EEF4614D5}"/>
              </a:ext>
            </a:extLst>
          </p:cNvPr>
          <p:cNvSpPr>
            <a:spLocks noGrp="1"/>
          </p:cNvSpPr>
          <p:nvPr>
            <p:ph type="title"/>
          </p:nvPr>
        </p:nvSpPr>
        <p:spPr>
          <a:xfrm>
            <a:off x="592391" y="174207"/>
            <a:ext cx="10515600" cy="1325563"/>
          </a:xfrm>
        </p:spPr>
        <p:txBody>
          <a:bodyPr/>
          <a:lstStyle/>
          <a:p>
            <a:r>
              <a:rPr lang="en-GB" dirty="0"/>
              <a:t>FREE access to the E-learning</a:t>
            </a:r>
          </a:p>
        </p:txBody>
      </p:sp>
      <p:sp>
        <p:nvSpPr>
          <p:cNvPr id="3" name="Content Placeholder 2">
            <a:extLst>
              <a:ext uri="{FF2B5EF4-FFF2-40B4-BE49-F238E27FC236}">
                <a16:creationId xmlns:a16="http://schemas.microsoft.com/office/drawing/2014/main" id="{7EDCACCA-AE3A-8AEA-5C46-B40D22B04504}"/>
              </a:ext>
            </a:extLst>
          </p:cNvPr>
          <p:cNvSpPr>
            <a:spLocks noGrp="1"/>
          </p:cNvSpPr>
          <p:nvPr>
            <p:ph idx="1"/>
          </p:nvPr>
        </p:nvSpPr>
        <p:spPr>
          <a:xfrm>
            <a:off x="592391" y="1634707"/>
            <a:ext cx="7499555" cy="4351338"/>
          </a:xfrm>
        </p:spPr>
        <p:txBody>
          <a:bodyPr>
            <a:normAutofit fontScale="85000" lnSpcReduction="10000"/>
          </a:bodyPr>
          <a:lstStyle/>
          <a:p>
            <a:pPr marL="0" indent="0">
              <a:buNone/>
            </a:pPr>
            <a:r>
              <a:rPr lang="en-GB" dirty="0"/>
              <a:t>Available in both English and Indonesian (Bahasa)</a:t>
            </a:r>
            <a:br>
              <a:rPr lang="en-GB" dirty="0"/>
            </a:br>
            <a:endParaRPr lang="en-GB" dirty="0"/>
          </a:p>
          <a:p>
            <a:r>
              <a:rPr lang="en-GB" sz="2400" dirty="0">
                <a:hlinkClick r:id="rId2"/>
              </a:rPr>
              <a:t>English e-learning content</a:t>
            </a:r>
            <a:r>
              <a:rPr lang="en-GB" sz="2400" dirty="0"/>
              <a:t> </a:t>
            </a:r>
          </a:p>
          <a:p>
            <a:r>
              <a:rPr lang="en-GB" sz="2400" dirty="0">
                <a:hlinkClick r:id="rId3"/>
              </a:rPr>
              <a:t>Indonesian e-learning content</a:t>
            </a:r>
            <a:r>
              <a:rPr lang="en-GB" sz="2400" dirty="0"/>
              <a:t> </a:t>
            </a:r>
            <a:br>
              <a:rPr lang="en-GB" sz="2400" dirty="0"/>
            </a:br>
            <a:endParaRPr lang="en-GB" sz="2400" dirty="0"/>
          </a:p>
          <a:p>
            <a:pPr marL="0" indent="0">
              <a:buNone/>
            </a:pPr>
            <a:r>
              <a:rPr lang="en-GB" dirty="0"/>
              <a:t>The course consists of 4 brief modules that consist of:</a:t>
            </a:r>
          </a:p>
          <a:p>
            <a:pPr marL="0" indent="0">
              <a:buNone/>
            </a:pPr>
            <a:endParaRPr lang="en-GB" dirty="0"/>
          </a:p>
          <a:p>
            <a:r>
              <a:rPr lang="en-GB" dirty="0"/>
              <a:t>An introduction to Universal Design for Learning (UDL)</a:t>
            </a:r>
          </a:p>
          <a:p>
            <a:r>
              <a:rPr lang="en-GB" dirty="0"/>
              <a:t>Multiple means of engagement</a:t>
            </a:r>
          </a:p>
          <a:p>
            <a:r>
              <a:rPr lang="en-GB" dirty="0"/>
              <a:t>Multiple means of representation</a:t>
            </a:r>
          </a:p>
          <a:p>
            <a:r>
              <a:rPr lang="en-GB" dirty="0"/>
              <a:t>Multiple means of action and expression</a:t>
            </a:r>
          </a:p>
        </p:txBody>
      </p:sp>
      <p:pic>
        <p:nvPicPr>
          <p:cNvPr id="5" name="Picture 4" descr="QR Code to sign up to access the e-learning course for free.">
            <a:extLst>
              <a:ext uri="{FF2B5EF4-FFF2-40B4-BE49-F238E27FC236}">
                <a16:creationId xmlns:a16="http://schemas.microsoft.com/office/drawing/2014/main" id="{AA338894-E1E7-C101-699E-681252FFB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179" y="2268954"/>
            <a:ext cx="3574050" cy="3661222"/>
          </a:xfrm>
          <a:prstGeom prst="rect">
            <a:avLst/>
          </a:prstGeom>
        </p:spPr>
      </p:pic>
      <p:pic>
        <p:nvPicPr>
          <p:cNvPr id="7" name="Picture 6">
            <a:extLst>
              <a:ext uri="{FF2B5EF4-FFF2-40B4-BE49-F238E27FC236}">
                <a16:creationId xmlns:a16="http://schemas.microsoft.com/office/drawing/2014/main" id="{EF0E525A-2122-CB41-A078-2C9C43C662F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b="13934"/>
          <a:stretch/>
        </p:blipFill>
        <p:spPr>
          <a:xfrm>
            <a:off x="8388145" y="577736"/>
            <a:ext cx="3084844" cy="1703241"/>
          </a:xfrm>
          <a:prstGeom prst="rect">
            <a:avLst/>
          </a:prstGeom>
        </p:spPr>
      </p:pic>
      <p:pic>
        <p:nvPicPr>
          <p:cNvPr id="9" name="Picture 8" descr="5 logos of the funding bodies that supported the research and dissemination.">
            <a:extLst>
              <a:ext uri="{FF2B5EF4-FFF2-40B4-BE49-F238E27FC236}">
                <a16:creationId xmlns:a16="http://schemas.microsoft.com/office/drawing/2014/main" id="{7AC3C1B6-4E1F-1CA0-A073-894525E2FA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8337" y="5965287"/>
            <a:ext cx="3084844" cy="509404"/>
          </a:xfrm>
          <a:prstGeom prst="rect">
            <a:avLst/>
          </a:prstGeom>
        </p:spPr>
      </p:pic>
    </p:spTree>
    <p:extLst>
      <p:ext uri="{BB962C8B-B14F-4D97-AF65-F5344CB8AC3E}">
        <p14:creationId xmlns:p14="http://schemas.microsoft.com/office/powerpoint/2010/main" val="1976404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EC18-7BDB-6069-29F0-6A375B1BE04E}"/>
              </a:ext>
            </a:extLst>
          </p:cNvPr>
          <p:cNvSpPr>
            <a:spLocks noGrp="1"/>
          </p:cNvSpPr>
          <p:nvPr>
            <p:ph type="title"/>
          </p:nvPr>
        </p:nvSpPr>
        <p:spPr/>
        <p:txBody>
          <a:bodyPr/>
          <a:lstStyle/>
          <a:p>
            <a:r>
              <a:rPr lang="en-GB" dirty="0"/>
              <a:t>Further insights from Ana’s PhD study of DLN</a:t>
            </a:r>
          </a:p>
        </p:txBody>
      </p:sp>
      <p:sp>
        <p:nvSpPr>
          <p:cNvPr id="3" name="Content Placeholder 2">
            <a:extLst>
              <a:ext uri="{FF2B5EF4-FFF2-40B4-BE49-F238E27FC236}">
                <a16:creationId xmlns:a16="http://schemas.microsoft.com/office/drawing/2014/main" id="{7B62D809-3450-05CB-4EDC-3394985F4284}"/>
              </a:ext>
            </a:extLst>
          </p:cNvPr>
          <p:cNvSpPr>
            <a:spLocks noGrp="1"/>
          </p:cNvSpPr>
          <p:nvPr>
            <p:ph idx="1"/>
          </p:nvPr>
        </p:nvSpPr>
        <p:spPr/>
        <p:txBody>
          <a:bodyPr/>
          <a:lstStyle/>
          <a:p>
            <a:pPr marL="514350" indent="-514350">
              <a:lnSpc>
                <a:spcPct val="107000"/>
              </a:lnSpc>
              <a:buFont typeface="+mj-lt"/>
              <a:buAutoNum type="arabicPeriod"/>
            </a:pPr>
            <a:r>
              <a:rPr lang="en-GB" kern="100" dirty="0">
                <a:latin typeface="Aptos" panose="020B0004020202020204" pitchFamily="34" charset="0"/>
                <a:ea typeface="Aptos" panose="020B0004020202020204" pitchFamily="34" charset="0"/>
                <a:cs typeface="Times New Roman" panose="02020603050405020304" pitchFamily="18" charset="0"/>
              </a:rPr>
              <a:t>Needing a trauma- informed safe space to regulate emotions, </a:t>
            </a:r>
          </a:p>
          <a:p>
            <a:pPr marL="514350" indent="-514350">
              <a:lnSpc>
                <a:spcPct val="107000"/>
              </a:lnSpc>
              <a:buFont typeface="+mj-lt"/>
              <a:buAutoNum type="arabicPeriod"/>
            </a:pPr>
            <a:r>
              <a:rPr lang="en-GB" kern="100" dirty="0">
                <a:latin typeface="Aptos" panose="020B0004020202020204" pitchFamily="34" charset="0"/>
                <a:ea typeface="Aptos" panose="020B0004020202020204" pitchFamily="34" charset="0"/>
                <a:cs typeface="Times New Roman" panose="02020603050405020304" pitchFamily="18" charset="0"/>
              </a:rPr>
              <a:t>Removing judgement through implementing trauma-informed practice, </a:t>
            </a:r>
          </a:p>
          <a:p>
            <a:pPr marL="514350" indent="-514350">
              <a:lnSpc>
                <a:spcPct val="107000"/>
              </a:lnSpc>
              <a:buFont typeface="+mj-lt"/>
              <a:buAutoNum type="arabicPeriod"/>
            </a:pPr>
            <a:r>
              <a:rPr lang="en-GB" kern="100" dirty="0">
                <a:latin typeface="Aptos" panose="020B0004020202020204" pitchFamily="34" charset="0"/>
                <a:ea typeface="Aptos" panose="020B0004020202020204" pitchFamily="34" charset="0"/>
                <a:cs typeface="Times New Roman" panose="02020603050405020304" pitchFamily="18" charset="0"/>
              </a:rPr>
              <a:t>Embracing understanding and representation to enable authentic interaction, </a:t>
            </a:r>
          </a:p>
          <a:p>
            <a:pPr marL="514350" indent="-514350">
              <a:lnSpc>
                <a:spcPct val="107000"/>
              </a:lnSpc>
              <a:buFont typeface="+mj-lt"/>
              <a:buAutoNum type="arabicPeriod"/>
            </a:pPr>
            <a:r>
              <a:rPr lang="en-GB" kern="100" dirty="0">
                <a:latin typeface="Aptos" panose="020B0004020202020204" pitchFamily="34" charset="0"/>
                <a:ea typeface="Aptos" panose="020B0004020202020204" pitchFamily="34" charset="0"/>
                <a:cs typeface="Times New Roman" panose="02020603050405020304" pitchFamily="18" charset="0"/>
              </a:rPr>
              <a:t>Removing fear by humanising those in positions of power, and</a:t>
            </a:r>
          </a:p>
          <a:p>
            <a:pPr marL="514350" indent="-514350">
              <a:lnSpc>
                <a:spcPct val="107000"/>
              </a:lnSpc>
              <a:buFont typeface="+mj-lt"/>
              <a:buAutoNum type="arabicPeriod"/>
            </a:pPr>
            <a:r>
              <a:rPr lang="en-GB" kern="100" dirty="0">
                <a:latin typeface="Aptos" panose="020B0004020202020204" pitchFamily="34" charset="0"/>
                <a:ea typeface="Aptos" panose="020B0004020202020204" pitchFamily="34" charset="0"/>
                <a:cs typeface="Times New Roman" panose="02020603050405020304" pitchFamily="18" charset="0"/>
              </a:rPr>
              <a:t>Promoting choice and autonomy.</a:t>
            </a:r>
          </a:p>
          <a:p>
            <a:endParaRPr lang="en-GB" dirty="0"/>
          </a:p>
        </p:txBody>
      </p:sp>
    </p:spTree>
    <p:extLst>
      <p:ext uri="{BB962C8B-B14F-4D97-AF65-F5344CB8AC3E}">
        <p14:creationId xmlns:p14="http://schemas.microsoft.com/office/powerpoint/2010/main" val="1609364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F40B-DB5B-B4BD-CDC7-AB75714CB2B5}"/>
              </a:ext>
            </a:extLst>
          </p:cNvPr>
          <p:cNvSpPr>
            <a:spLocks noGrp="1"/>
          </p:cNvSpPr>
          <p:nvPr>
            <p:ph type="title"/>
          </p:nvPr>
        </p:nvSpPr>
        <p:spPr/>
        <p:txBody>
          <a:bodyPr/>
          <a:lstStyle/>
          <a:p>
            <a:r>
              <a:rPr lang="en-GB" dirty="0"/>
              <a:t>Representation of students AND staff</a:t>
            </a:r>
          </a:p>
        </p:txBody>
      </p:sp>
      <p:sp>
        <p:nvSpPr>
          <p:cNvPr id="3" name="Content Placeholder 2">
            <a:extLst>
              <a:ext uri="{FF2B5EF4-FFF2-40B4-BE49-F238E27FC236}">
                <a16:creationId xmlns:a16="http://schemas.microsoft.com/office/drawing/2014/main" id="{C2017B1D-683A-B526-8237-8EEE9F670CE1}"/>
              </a:ext>
            </a:extLst>
          </p:cNvPr>
          <p:cNvSpPr>
            <a:spLocks noGrp="1"/>
          </p:cNvSpPr>
          <p:nvPr>
            <p:ph idx="1"/>
          </p:nvPr>
        </p:nvSpPr>
        <p:spPr/>
        <p:txBody>
          <a:bodyPr/>
          <a:lstStyle/>
          <a:p>
            <a:r>
              <a:rPr lang="en-US" dirty="0">
                <a:latin typeface="Calibri" panose="020F0502020204030204" pitchFamily="34" charset="0"/>
                <a:ea typeface="Calibri" panose="020F0502020204030204" pitchFamily="34" charset="0"/>
              </a:rPr>
              <a:t>By </a:t>
            </a:r>
            <a:r>
              <a:rPr lang="en-US" dirty="0">
                <a:effectLst/>
                <a:latin typeface="Calibri" panose="020F0502020204030204" pitchFamily="34" charset="0"/>
                <a:ea typeface="Calibri" panose="020F0502020204030204" pitchFamily="34" charset="0"/>
              </a:rPr>
              <a:t>increasing representation of diverse</a:t>
            </a:r>
            <a:r>
              <a:rPr lang="en-US" spc="-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staff</a:t>
            </a:r>
            <a:r>
              <a:rPr lang="en-US" spc="-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members</a:t>
            </a:r>
            <a:r>
              <a:rPr lang="en-US" spc="-20" dirty="0">
                <a:effectLst/>
                <a:latin typeface="Calibri" panose="020F0502020204030204" pitchFamily="34" charset="0"/>
                <a:ea typeface="Calibri" panose="020F0502020204030204" pitchFamily="34" charset="0"/>
              </a:rPr>
              <a:t> who may have greater empathy and who can draw on learned experiences </a:t>
            </a:r>
            <a:r>
              <a:rPr lang="en-US" spc="-20" dirty="0">
                <a:latin typeface="Calibri" panose="020F0502020204030204" pitchFamily="34" charset="0"/>
                <a:ea typeface="Calibri" panose="020F0502020204030204" pitchFamily="34" charset="0"/>
              </a:rPr>
              <a:t>meaningful </a:t>
            </a:r>
            <a:r>
              <a:rPr lang="en-US" spc="-1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partnership</a:t>
            </a:r>
            <a:r>
              <a:rPr lang="en-US" spc="-15"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work</a:t>
            </a:r>
            <a:r>
              <a:rPr lang="en-US" spc="-15" dirty="0">
                <a:effectLst/>
                <a:latin typeface="Calibri" panose="020F0502020204030204" pitchFamily="34" charset="0"/>
                <a:ea typeface="Calibri" panose="020F0502020204030204" pitchFamily="34" charset="0"/>
              </a:rPr>
              <a:t> with DLs </a:t>
            </a:r>
            <a:r>
              <a:rPr lang="en-US" dirty="0">
                <a:effectLst/>
                <a:latin typeface="Calibri" panose="020F0502020204030204" pitchFamily="34" charset="0"/>
                <a:ea typeface="Calibri" panose="020F0502020204030204" pitchFamily="34" charset="0"/>
              </a:rPr>
              <a:t>can be promoted</a:t>
            </a:r>
            <a:r>
              <a:rPr lang="en-US" dirty="0">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(Schley &amp; Marchetti, 2022) – Kennett 2025</a:t>
            </a:r>
            <a:endParaRPr lang="en-US" dirty="0">
              <a:latin typeface="Calibri" panose="020F0502020204030204" pitchFamily="34" charset="0"/>
              <a:ea typeface="Calibri" panose="020F0502020204030204" pitchFamily="34" charset="0"/>
            </a:endParaRPr>
          </a:p>
          <a:p>
            <a:pPr marL="457200" lvl="1" indent="0">
              <a:buNone/>
            </a:pPr>
            <a:endParaRPr lang="en-US" i="1" dirty="0">
              <a:latin typeface="Calibri" panose="020F0502020204030204" pitchFamily="34" charset="0"/>
              <a:ea typeface="Calibri" panose="020F0502020204030204" pitchFamily="34" charset="0"/>
            </a:endParaRPr>
          </a:p>
          <a:p>
            <a:pPr marL="457200" lvl="1" indent="0">
              <a:buNone/>
            </a:pPr>
            <a:r>
              <a:rPr lang="en-US" i="1" dirty="0">
                <a:latin typeface="Calibri" panose="020F0502020204030204" pitchFamily="34" charset="0"/>
                <a:ea typeface="Calibri" panose="020F0502020204030204" pitchFamily="34" charset="0"/>
              </a:rPr>
              <a:t>Might this be a social actualization of multiple means of representation as shared in the UDL Framework 3.0?</a:t>
            </a:r>
            <a:endParaRPr lang="en-GB" i="1"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3698002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6564-C39D-9478-BE8A-005A059723A1}"/>
              </a:ext>
            </a:extLst>
          </p:cNvPr>
          <p:cNvSpPr>
            <a:spLocks noGrp="1"/>
          </p:cNvSpPr>
          <p:nvPr>
            <p:ph type="title"/>
          </p:nvPr>
        </p:nvSpPr>
        <p:spPr/>
        <p:txBody>
          <a:bodyPr/>
          <a:lstStyle/>
          <a:p>
            <a:r>
              <a:rPr lang="en-GB" dirty="0"/>
              <a:t>Adopting a trauma informed approach</a:t>
            </a:r>
          </a:p>
        </p:txBody>
      </p:sp>
      <p:sp>
        <p:nvSpPr>
          <p:cNvPr id="3" name="Content Placeholder 2">
            <a:extLst>
              <a:ext uri="{FF2B5EF4-FFF2-40B4-BE49-F238E27FC236}">
                <a16:creationId xmlns:a16="http://schemas.microsoft.com/office/drawing/2014/main" id="{E04ED79C-B2C1-9280-E897-2980524EDD14}"/>
              </a:ext>
            </a:extLst>
          </p:cNvPr>
          <p:cNvSpPr>
            <a:spLocks noGrp="1"/>
          </p:cNvSpPr>
          <p:nvPr>
            <p:ph idx="1"/>
          </p:nvPr>
        </p:nvSpPr>
        <p:spPr>
          <a:xfrm>
            <a:off x="838200" y="1504950"/>
            <a:ext cx="10515600" cy="4672013"/>
          </a:xfrm>
        </p:spPr>
        <p:txBody>
          <a:bodyPr>
            <a:normAutofit/>
          </a:bodyPr>
          <a:lstStyle/>
          <a:p>
            <a:r>
              <a:rPr lang="en-US" sz="2400" dirty="0">
                <a:effectLst/>
                <a:latin typeface="Calibri" panose="020F0502020204030204" pitchFamily="34" charset="0"/>
                <a:ea typeface="Calibri" panose="020F0502020204030204" pitchFamily="34" charset="0"/>
              </a:rPr>
              <a:t>The trauma-informed approach of enabling ‘empowerment, voice, and choice’(is) (USDHHS, 2014) a form of empowerment linked</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not</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only</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to</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being</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the voice</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of</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change but</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also to</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witnessing</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change (Ashton-Hay</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&amp; Williams, 2023; Cook-Sather, 2022; Dollinger &amp; Hanna, 2023; State Government of Victoria, 2024). Such empowerment can be achieved by enabling DLN students to practice using their voice and autonomy in making choices that matter to them (Brown </a:t>
            </a:r>
            <a:r>
              <a:rPr lang="en-US" sz="2400" i="1" dirty="0">
                <a:effectLst/>
                <a:latin typeface="Calibri" panose="020F0502020204030204" pitchFamily="34" charset="0"/>
                <a:ea typeface="Calibri" panose="020F0502020204030204" pitchFamily="34" charset="0"/>
              </a:rPr>
              <a:t>et al</a:t>
            </a:r>
            <a:r>
              <a:rPr lang="en-US" sz="2400" dirty="0">
                <a:effectLst/>
                <a:latin typeface="Calibri" panose="020F0502020204030204" pitchFamily="34" charset="0"/>
                <a:ea typeface="Calibri" panose="020F0502020204030204" pitchFamily="34" charset="0"/>
              </a:rPr>
              <a:t>.,</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2020;</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Dollinger</a:t>
            </a:r>
            <a:r>
              <a:rPr lang="en-US" sz="2400" spc="-2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&amp;</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Hanna,</a:t>
            </a:r>
            <a:r>
              <a:rPr lang="en-US" sz="2400" spc="-2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2023;</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Gillett-Swan</a:t>
            </a:r>
            <a:r>
              <a:rPr lang="en-US" sz="2400" spc="-15" dirty="0">
                <a:effectLst/>
                <a:latin typeface="Calibri" panose="020F0502020204030204" pitchFamily="34" charset="0"/>
                <a:ea typeface="Calibri" panose="020F0502020204030204" pitchFamily="34" charset="0"/>
              </a:rPr>
              <a:t> </a:t>
            </a:r>
            <a:r>
              <a:rPr lang="en-US" sz="2400" i="1" dirty="0">
                <a:effectLst/>
                <a:latin typeface="Calibri" panose="020F0502020204030204" pitchFamily="34" charset="0"/>
                <a:ea typeface="Calibri" panose="020F0502020204030204" pitchFamily="34" charset="0"/>
              </a:rPr>
              <a:t>et al</a:t>
            </a:r>
            <a:r>
              <a:rPr lang="en-US" sz="2400" dirty="0">
                <a:effectLst/>
                <a:latin typeface="Calibri" panose="020F0502020204030204" pitchFamily="34" charset="0"/>
                <a:ea typeface="Calibri" panose="020F0502020204030204" pitchFamily="34" charset="0"/>
              </a:rPr>
              <a:t>.,</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2024).</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In</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turn,</a:t>
            </a:r>
            <a:r>
              <a:rPr lang="en-US" sz="2400" spc="-2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DLN</a:t>
            </a:r>
            <a:r>
              <a:rPr lang="en-US" sz="2400" spc="-2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students</a:t>
            </a:r>
            <a:r>
              <a:rPr lang="en-US" sz="2400" spc="-2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gain</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a sense of autonomy and agency that can help move them toward seeking and offering more partnership approaches to staff.</a:t>
            </a:r>
            <a:endParaRPr lang="en-GB" sz="1800" dirty="0">
              <a:latin typeface="Calibri" panose="020F0502020204030204" pitchFamily="34" charset="0"/>
              <a:ea typeface="Calibri" panose="020F0502020204030204" pitchFamily="34" charset="0"/>
            </a:endParaRPr>
          </a:p>
          <a:p>
            <a:r>
              <a:rPr lang="en-US" sz="2400" dirty="0">
                <a:effectLst/>
                <a:latin typeface="Calibri" panose="020F0502020204030204" pitchFamily="34" charset="0"/>
                <a:ea typeface="Calibri" panose="020F0502020204030204" pitchFamily="34" charset="0"/>
              </a:rPr>
              <a:t>Although partnership may not remove harm experienced</a:t>
            </a:r>
            <a:r>
              <a:rPr lang="en-US" sz="2400" spc="-2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by</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students</a:t>
            </a:r>
            <a:r>
              <a:rPr lang="en-US" sz="2400" spc="-4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in</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HE</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(Cook-Sather,</a:t>
            </a:r>
            <a:r>
              <a:rPr lang="en-US" sz="2400" spc="-2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2022),</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partnerships</a:t>
            </a:r>
            <a:r>
              <a:rPr lang="en-US" sz="2400" spc="-2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that</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address</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the</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themes from</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this</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research could</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encourage diverse students</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to</a:t>
            </a:r>
            <a:r>
              <a:rPr lang="en-US" sz="2400" spc="-5"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utilise</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their</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voice and move away from being silent (Ashton-Hay &amp; Williams, 2023)</a:t>
            </a:r>
            <a:endParaRPr lang="en-GB" sz="24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01133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DCC52B-0B90-4331-EE55-E5E25247D47C}"/>
              </a:ext>
            </a:extLst>
          </p:cNvPr>
          <p:cNvSpPr>
            <a:spLocks noGrp="1"/>
          </p:cNvSpPr>
          <p:nvPr>
            <p:ph type="title"/>
          </p:nvPr>
        </p:nvSpPr>
        <p:spPr>
          <a:xfrm>
            <a:off x="640080" y="329184"/>
            <a:ext cx="6894576" cy="1783080"/>
          </a:xfrm>
        </p:spPr>
        <p:txBody>
          <a:bodyPr anchor="b">
            <a:normAutofit/>
          </a:bodyPr>
          <a:lstStyle/>
          <a:p>
            <a:r>
              <a:rPr lang="en-GB" sz="5400"/>
              <a:t>Meaningful voice making systems change</a:t>
            </a:r>
          </a:p>
        </p:txBody>
      </p:sp>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6901B7-D2A5-4CEF-F03A-18FB89472AC2}"/>
              </a:ext>
            </a:extLst>
          </p:cNvPr>
          <p:cNvSpPr>
            <a:spLocks noGrp="1"/>
          </p:cNvSpPr>
          <p:nvPr>
            <p:ph idx="1"/>
          </p:nvPr>
        </p:nvSpPr>
        <p:spPr>
          <a:xfrm>
            <a:off x="640080" y="2706624"/>
            <a:ext cx="6894576" cy="3483864"/>
          </a:xfrm>
        </p:spPr>
        <p:txBody>
          <a:bodyPr>
            <a:normAutofit/>
          </a:bodyPr>
          <a:lstStyle/>
          <a:p>
            <a:r>
              <a:rPr lang="en-GB" b="0" i="0" u="sng" strike="noStrike" dirty="0">
                <a:effectLst/>
                <a:latin typeface="Arial" panose="020B0604020202020204" pitchFamily="34" charset="0"/>
                <a:hlinkClick r:id="rId2"/>
              </a:rPr>
              <a:t>Sensory guide to The Hive - Library Services</a:t>
            </a:r>
          </a:p>
          <a:p>
            <a:endParaRPr lang="en-GB" sz="2200" dirty="0"/>
          </a:p>
          <a:p>
            <a:r>
              <a:rPr lang="en-GB" dirty="0"/>
              <a:t>QAA Student Panel: </a:t>
            </a:r>
            <a:r>
              <a:rPr lang="en-GB" b="0" i="0" dirty="0">
                <a:effectLst/>
                <a:latin typeface="Google Sans"/>
              </a:rPr>
              <a:t>The Quality Assurance Agency for Higher Education (QAA) is an independent body which is responsible for safeguarding the standard and improving the quality of UK higher education.</a:t>
            </a:r>
            <a:endParaRPr lang="en-GB" dirty="0"/>
          </a:p>
        </p:txBody>
      </p:sp>
      <p:pic>
        <p:nvPicPr>
          <p:cNvPr id="4" name="Picture 3" descr="A picture of The Hive, UW's library which is shared with the local authority.">
            <a:extLst>
              <a:ext uri="{FF2B5EF4-FFF2-40B4-BE49-F238E27FC236}">
                <a16:creationId xmlns:a16="http://schemas.microsoft.com/office/drawing/2014/main" id="{7B8BD74C-C8D5-8590-95AD-A0E878A4B8F5}"/>
              </a:ext>
            </a:extLst>
          </p:cNvPr>
          <p:cNvPicPr>
            <a:picLocks noChangeAspect="1"/>
          </p:cNvPicPr>
          <p:nvPr/>
        </p:nvPicPr>
        <p:blipFill>
          <a:blip r:embed="rId3"/>
          <a:srcRect l="13837" r="15533" b="-1"/>
          <a:stretch>
            <a:fillRect/>
          </a:stretch>
        </p:blipFill>
        <p:spPr>
          <a:xfrm>
            <a:off x="8277156" y="329183"/>
            <a:ext cx="3187583" cy="3429969"/>
          </a:xfrm>
          <a:prstGeom prst="rect">
            <a:avLst/>
          </a:prstGeom>
        </p:spPr>
      </p:pic>
      <p:pic>
        <p:nvPicPr>
          <p:cNvPr id="6" name="Picture 5" descr="A screenshot of a website of the QAA which reads 'The Audit of Student Representation and Voice Practices Project. ">
            <a:extLst>
              <a:ext uri="{FF2B5EF4-FFF2-40B4-BE49-F238E27FC236}">
                <a16:creationId xmlns:a16="http://schemas.microsoft.com/office/drawing/2014/main" id="{EE7CB13E-D751-86FF-D797-720C26B4D9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3840" y="4253261"/>
            <a:ext cx="3995928" cy="1828136"/>
          </a:xfrm>
          <a:prstGeom prst="rect">
            <a:avLst/>
          </a:prstGeom>
        </p:spPr>
      </p:pic>
    </p:spTree>
    <p:extLst>
      <p:ext uri="{BB962C8B-B14F-4D97-AF65-F5344CB8AC3E}">
        <p14:creationId xmlns:p14="http://schemas.microsoft.com/office/powerpoint/2010/main" val="4066073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D6838-C498-803D-00CA-1BAB39B756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13CAA-8086-0FC5-890F-F45B2F640682}"/>
              </a:ext>
              <a:ext uri="{C183D7F6-B498-43B3-948B-1728B52AA6E4}">
                <adec:decorative xmlns:adec="http://schemas.microsoft.com/office/drawing/2017/decorative" val="1"/>
              </a:ext>
            </a:extLst>
          </p:cNvPr>
          <p:cNvSpPr>
            <a:spLocks noGrp="1"/>
          </p:cNvSpPr>
          <p:nvPr>
            <p:ph type="title"/>
          </p:nvPr>
        </p:nvSpPr>
        <p:spPr>
          <a:xfrm>
            <a:off x="700635" y="826052"/>
            <a:ext cx="3303179" cy="1307592"/>
          </a:xfrm>
        </p:spPr>
        <p:txBody>
          <a:bodyPr/>
          <a:lstStyle/>
          <a:p>
            <a:r>
              <a:rPr lang="en-GB" dirty="0"/>
              <a:t>MADE Report</a:t>
            </a:r>
          </a:p>
        </p:txBody>
      </p:sp>
      <p:pic>
        <p:nvPicPr>
          <p:cNvPr id="7" name="Content Placeholder 6" descr="A cover of a ">
            <a:extLst>
              <a:ext uri="{FF2B5EF4-FFF2-40B4-BE49-F238E27FC236}">
                <a16:creationId xmlns:a16="http://schemas.microsoft.com/office/drawing/2014/main" id="{0C9296DA-30BF-4253-B5C1-BFD47BD4E7A1}"/>
              </a:ext>
            </a:extLst>
          </p:cNvPr>
          <p:cNvPicPr>
            <a:picLocks noGrp="1" noChangeAspect="1"/>
          </p:cNvPicPr>
          <p:nvPr>
            <p:ph idx="1"/>
          </p:nvPr>
        </p:nvPicPr>
        <p:blipFill>
          <a:blip r:embed="rId3"/>
          <a:stretch>
            <a:fillRect/>
          </a:stretch>
        </p:blipFill>
        <p:spPr>
          <a:xfrm>
            <a:off x="699362" y="2012166"/>
            <a:ext cx="3305725" cy="3949722"/>
          </a:xfrm>
        </p:spPr>
      </p:pic>
      <p:sp>
        <p:nvSpPr>
          <p:cNvPr id="6" name="TextBox 5">
            <a:extLst>
              <a:ext uri="{FF2B5EF4-FFF2-40B4-BE49-F238E27FC236}">
                <a16:creationId xmlns:a16="http://schemas.microsoft.com/office/drawing/2014/main" id="{17691F15-476B-B8B9-CBC7-9DD449D7BCC7}"/>
              </a:ext>
            </a:extLst>
          </p:cNvPr>
          <p:cNvSpPr txBox="1"/>
          <p:nvPr/>
        </p:nvSpPr>
        <p:spPr>
          <a:xfrm>
            <a:off x="4244212" y="664861"/>
            <a:ext cx="6952523" cy="526297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0000"/>
                </a:solidFill>
                <a:latin typeface="Calisto MT"/>
              </a:rPr>
              <a:t>Implications for my own role as a doctoral programme lead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sto MT"/>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1200" cap="none" spc="0" normalizeH="0" baseline="0" noProof="0" dirty="0">
                <a:ln>
                  <a:noFill/>
                </a:ln>
                <a:solidFill>
                  <a:srgbClr val="000000"/>
                </a:solidFill>
                <a:effectLst/>
                <a:uLnTx/>
                <a:uFillTx/>
                <a:latin typeface="Calisto MT"/>
                <a:ea typeface="+mn-ea"/>
                <a:cs typeface="+mn-cs"/>
              </a:rPr>
              <a:t>Review institutional requirements for doctoral assessment preparation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1200" cap="none" spc="0" normalizeH="0" baseline="0" noProof="0" dirty="0">
                <a:ln>
                  <a:noFill/>
                </a:ln>
                <a:solidFill>
                  <a:srgbClr val="000000"/>
                </a:solidFill>
                <a:effectLst/>
                <a:uLnTx/>
                <a:uFillTx/>
                <a:latin typeface="Calisto MT"/>
                <a:ea typeface="+mn-ea"/>
                <a:cs typeface="+mn-cs"/>
              </a:rPr>
              <a:t>Engage with inclusive assessment scholarship within teaching and learning to develop critical understandings of what inclusive PGR assessment might look like.</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1200" cap="none" spc="0" normalizeH="0" baseline="0" noProof="0" dirty="0">
                <a:ln>
                  <a:noFill/>
                </a:ln>
                <a:solidFill>
                  <a:srgbClr val="000000"/>
                </a:solidFill>
                <a:effectLst/>
                <a:highlight>
                  <a:srgbClr val="FFFF00"/>
                </a:highlight>
                <a:uLnTx/>
                <a:uFillTx/>
                <a:latin typeface="Calisto MT"/>
                <a:ea typeface="+mn-ea"/>
                <a:cs typeface="+mn-cs"/>
              </a:rPr>
              <a:t>Provide universal accommodations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1200" cap="none" spc="0" normalizeH="0" baseline="0" noProof="0" dirty="0">
                <a:ln>
                  <a:noFill/>
                </a:ln>
                <a:solidFill>
                  <a:srgbClr val="000000"/>
                </a:solidFill>
                <a:effectLst/>
                <a:highlight>
                  <a:srgbClr val="FFFF00"/>
                </a:highlight>
                <a:uLnTx/>
                <a:uFillTx/>
                <a:latin typeface="Calisto MT"/>
                <a:ea typeface="+mn-ea"/>
                <a:cs typeface="+mn-cs"/>
              </a:rPr>
              <a:t>Increase awareness and visibility of disabled students and their requirements.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1200" cap="none" spc="0" normalizeH="0" baseline="0" noProof="0" dirty="0">
                <a:ln>
                  <a:noFill/>
                </a:ln>
                <a:solidFill>
                  <a:srgbClr val="000000"/>
                </a:solidFill>
                <a:effectLst/>
                <a:uLnTx/>
                <a:uFillTx/>
                <a:latin typeface="Calisto MT"/>
                <a:ea typeface="+mn-ea"/>
                <a:cs typeface="+mn-cs"/>
              </a:rPr>
              <a:t>Enhance approaches to PGR supervision to account for Reasonable Adjustments and Mitigating circumstances ensuring these are in place from the outset and then checking in over the PGR cycle</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srgbClr val="000000"/>
              </a:solidFill>
              <a:effectLst/>
              <a:uLnTx/>
              <a:uFillTx/>
              <a:latin typeface="Calisto MT"/>
              <a:ea typeface="+mn-ea"/>
              <a:cs typeface="+mn-cs"/>
            </a:endParaRPr>
          </a:p>
        </p:txBody>
      </p:sp>
    </p:spTree>
    <p:extLst>
      <p:ext uri="{BB962C8B-B14F-4D97-AF65-F5344CB8AC3E}">
        <p14:creationId xmlns:p14="http://schemas.microsoft.com/office/powerpoint/2010/main" val="4191753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C0A4D-636D-A1E7-E528-D17EBD15686E}"/>
              </a:ext>
            </a:extLst>
          </p:cNvPr>
          <p:cNvSpPr>
            <a:spLocks noGrp="1"/>
          </p:cNvSpPr>
          <p:nvPr>
            <p:ph type="title"/>
          </p:nvPr>
        </p:nvSpPr>
        <p:spPr>
          <a:xfrm>
            <a:off x="5248656" y="914400"/>
            <a:ext cx="6236208" cy="1307592"/>
          </a:xfrm>
        </p:spPr>
        <p:txBody>
          <a:bodyPr>
            <a:normAutofit/>
          </a:bodyPr>
          <a:lstStyle/>
          <a:p>
            <a:pPr>
              <a:lnSpc>
                <a:spcPct val="90000"/>
              </a:lnSpc>
            </a:pPr>
            <a:r>
              <a:rPr lang="en-GB" dirty="0"/>
              <a:t>Think, pair, share (1, 2, 4) 15-minute activity</a:t>
            </a:r>
          </a:p>
        </p:txBody>
      </p:sp>
      <p:pic>
        <p:nvPicPr>
          <p:cNvPr id="5" name="Picture 4" descr="Different colored question marks">
            <a:extLst>
              <a:ext uri="{FF2B5EF4-FFF2-40B4-BE49-F238E27FC236}">
                <a16:creationId xmlns:a16="http://schemas.microsoft.com/office/drawing/2014/main" id="{DE8DDB51-485C-56C0-F6E0-531FAE9E9BCA}"/>
              </a:ext>
            </a:extLst>
          </p:cNvPr>
          <p:cNvPicPr>
            <a:picLocks noChangeAspect="1"/>
          </p:cNvPicPr>
          <p:nvPr/>
        </p:nvPicPr>
        <p:blipFill>
          <a:blip r:embed="rId2"/>
          <a:srcRect l="33592" r="28158"/>
          <a:stretch>
            <a:fillRect/>
          </a:stretch>
        </p:blipFill>
        <p:spPr>
          <a:xfrm>
            <a:off x="20" y="-1"/>
            <a:ext cx="4663420" cy="6858001"/>
          </a:xfrm>
          <a:prstGeom prst="rect">
            <a:avLst/>
          </a:prstGeom>
        </p:spPr>
      </p:pic>
      <p:cxnSp>
        <p:nvCxnSpPr>
          <p:cNvPr id="18" name="Straight Connector 17">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6871"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1A94D99-AC4F-ADF4-848B-0B42D6530B08}"/>
              </a:ext>
            </a:extLst>
          </p:cNvPr>
          <p:cNvSpPr>
            <a:spLocks noGrp="1"/>
          </p:cNvSpPr>
          <p:nvPr>
            <p:ph idx="1"/>
          </p:nvPr>
        </p:nvSpPr>
        <p:spPr>
          <a:xfrm>
            <a:off x="5248656" y="2044700"/>
            <a:ext cx="6236208" cy="4118356"/>
          </a:xfrm>
        </p:spPr>
        <p:txBody>
          <a:bodyPr>
            <a:normAutofit/>
          </a:bodyPr>
          <a:lstStyle/>
          <a:p>
            <a:pPr marL="0" indent="0">
              <a:buNone/>
            </a:pPr>
            <a:r>
              <a:rPr lang="en-GB" b="1" dirty="0"/>
              <a:t>Step 1:</a:t>
            </a:r>
            <a:r>
              <a:rPr lang="en-GB" dirty="0"/>
              <a:t>	</a:t>
            </a:r>
            <a:r>
              <a:rPr lang="en-GB" b="1" dirty="0"/>
              <a:t>REFLECT</a:t>
            </a:r>
            <a:r>
              <a:rPr lang="en-GB" dirty="0"/>
              <a:t> make some notes for </a:t>
            </a:r>
            <a:r>
              <a:rPr lang="en-GB" b="1" dirty="0"/>
              <a:t>3 minutes </a:t>
            </a:r>
            <a:r>
              <a:rPr lang="en-GB" dirty="0"/>
              <a:t>provide ONE suggestion for how learner voice is currently used within your setting. AND if this presentation sparked any new ideas, make an additional ONE suggestion regarding how you could better promote and extend diverse learner voice either within your organisation or extended to impact on regional, state, federal or transnational contexts.</a:t>
            </a:r>
          </a:p>
          <a:p>
            <a:pPr marL="0" indent="0">
              <a:buNone/>
            </a:pPr>
            <a:r>
              <a:rPr lang="en-GB" b="1" dirty="0"/>
              <a:t>Step 2:  Pair up and share 5 minutes</a:t>
            </a:r>
          </a:p>
          <a:p>
            <a:pPr marL="0" indent="0">
              <a:buNone/>
            </a:pPr>
            <a:r>
              <a:rPr lang="en-GB" b="1" dirty="0"/>
              <a:t>Step 3:  Pair with another pair and SHARE your ideas 5 minutes (collate your notes)</a:t>
            </a:r>
          </a:p>
        </p:txBody>
      </p:sp>
    </p:spTree>
    <p:extLst>
      <p:ext uri="{BB962C8B-B14F-4D97-AF65-F5344CB8AC3E}">
        <p14:creationId xmlns:p14="http://schemas.microsoft.com/office/powerpoint/2010/main" val="95284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36E708-00D6-51CF-D286-4EF992348CE5}"/>
              </a:ext>
            </a:extLst>
          </p:cNvPr>
          <p:cNvSpPr>
            <a:spLocks noGrp="1"/>
          </p:cNvSpPr>
          <p:nvPr>
            <p:ph type="title"/>
          </p:nvPr>
        </p:nvSpPr>
        <p:spPr>
          <a:xfrm>
            <a:off x="612648" y="603504"/>
            <a:ext cx="3553412" cy="1527048"/>
          </a:xfrm>
        </p:spPr>
        <p:txBody>
          <a:bodyPr anchor="b">
            <a:normAutofit/>
          </a:bodyPr>
          <a:lstStyle/>
          <a:p>
            <a:pPr marL="0" indent="0">
              <a:buNone/>
            </a:pPr>
            <a:r>
              <a:rPr lang="en-GB" dirty="0"/>
              <a:t>Centrality of learner voice </a:t>
            </a:r>
          </a:p>
        </p:txBody>
      </p:sp>
      <p:sp>
        <p:nvSpPr>
          <p:cNvPr id="3" name="Content Placeholder 2">
            <a:extLst>
              <a:ext uri="{FF2B5EF4-FFF2-40B4-BE49-F238E27FC236}">
                <a16:creationId xmlns:a16="http://schemas.microsoft.com/office/drawing/2014/main" id="{472AB0BE-18CE-7906-EE3A-3CF32A0FE93E}"/>
              </a:ext>
            </a:extLst>
          </p:cNvPr>
          <p:cNvSpPr>
            <a:spLocks noGrp="1"/>
          </p:cNvSpPr>
          <p:nvPr>
            <p:ph idx="1"/>
          </p:nvPr>
        </p:nvSpPr>
        <p:spPr>
          <a:xfrm>
            <a:off x="612648" y="2212848"/>
            <a:ext cx="3553412" cy="4122420"/>
          </a:xfrm>
        </p:spPr>
        <p:txBody>
          <a:bodyPr>
            <a:normAutofit/>
          </a:bodyPr>
          <a:lstStyle/>
          <a:p>
            <a:pPr marL="0" indent="0">
              <a:buNone/>
            </a:pPr>
            <a:endParaRPr lang="en-GB" sz="1800" dirty="0"/>
          </a:p>
          <a:p>
            <a:pPr marL="0" indent="0">
              <a:buNone/>
            </a:pPr>
            <a:r>
              <a:rPr lang="en-GB" kern="100" dirty="0">
                <a:effectLst/>
                <a:latin typeface="Aptos" panose="020B0004020202020204" pitchFamily="34" charset="0"/>
                <a:ea typeface="Aptos" panose="020B0004020202020204" pitchFamily="34" charset="0"/>
                <a:cs typeface="Times New Roman" panose="02020603050405020304" pitchFamily="18" charset="0"/>
              </a:rPr>
              <a:t>Voice cannot be expressed without inclusion and inclusion cannot exist without </a:t>
            </a:r>
            <a:r>
              <a:rPr lang="en-GB" kern="100" dirty="0">
                <a:latin typeface="Aptos" panose="020B0004020202020204" pitchFamily="34" charset="0"/>
                <a:ea typeface="Aptos" panose="020B0004020202020204" pitchFamily="34" charset="0"/>
                <a:cs typeface="Times New Roman" panose="02020603050405020304" pitchFamily="18" charset="0"/>
              </a:rPr>
              <a:t>voice - </a:t>
            </a:r>
            <a:r>
              <a:rPr lang="en-GB" kern="100" dirty="0" err="1">
                <a:latin typeface="Aptos" panose="020B0004020202020204" pitchFamily="34" charset="0"/>
                <a:ea typeface="Aptos" panose="020B0004020202020204" pitchFamily="34" charset="0"/>
                <a:cs typeface="Times New Roman" panose="02020603050405020304" pitchFamily="18" charset="0"/>
              </a:rPr>
              <a:t>Messiou</a:t>
            </a:r>
            <a:r>
              <a:rPr lang="en-GB" kern="100" dirty="0">
                <a:latin typeface="Aptos" panose="020B0004020202020204" pitchFamily="34" charset="0"/>
                <a:ea typeface="Aptos" panose="020B0004020202020204" pitchFamily="34" charset="0"/>
                <a:cs typeface="Times New Roman" panose="02020603050405020304" pitchFamily="18" charset="0"/>
              </a:rPr>
              <a:t> (2019)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1800" dirty="0"/>
          </a:p>
        </p:txBody>
      </p:sp>
      <p:pic>
        <p:nvPicPr>
          <p:cNvPr id="12" name="Picture 11">
            <a:extLst>
              <a:ext uri="{FF2B5EF4-FFF2-40B4-BE49-F238E27FC236}">
                <a16:creationId xmlns:a16="http://schemas.microsoft.com/office/drawing/2014/main" id="{F12ED985-C86C-334F-D182-EFA349A8FA95}"/>
              </a:ext>
              <a:ext uri="{C183D7F6-B498-43B3-948B-1728B52AA6E4}">
                <adec:decorative xmlns:adec="http://schemas.microsoft.com/office/drawing/2017/decorative" val="1"/>
              </a:ext>
            </a:extLst>
          </p:cNvPr>
          <p:cNvPicPr>
            <a:picLocks noChangeAspect="1"/>
          </p:cNvPicPr>
          <p:nvPr/>
        </p:nvPicPr>
        <p:blipFill>
          <a:blip r:embed="rId2"/>
          <a:srcRect l="18887" r="8702" b="-1"/>
          <a:stretch>
            <a:fillRect/>
          </a:stretch>
        </p:blipFill>
        <p:spPr>
          <a:xfrm>
            <a:off x="4752550" y="10"/>
            <a:ext cx="7439450" cy="6857990"/>
          </a:xfrm>
          <a:prstGeom prst="rect">
            <a:avLst/>
          </a:prstGeom>
        </p:spPr>
      </p:pic>
    </p:spTree>
    <p:extLst>
      <p:ext uri="{BB962C8B-B14F-4D97-AF65-F5344CB8AC3E}">
        <p14:creationId xmlns:p14="http://schemas.microsoft.com/office/powerpoint/2010/main" val="3520958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5" name="Picture 4" descr="Hand placing stars">
            <a:extLst>
              <a:ext uri="{FF2B5EF4-FFF2-40B4-BE49-F238E27FC236}">
                <a16:creationId xmlns:a16="http://schemas.microsoft.com/office/drawing/2014/main" id="{33137CA3-DB28-635D-10E1-4FAE4A217BB0}"/>
              </a:ext>
            </a:extLst>
          </p:cNvPr>
          <p:cNvPicPr>
            <a:picLocks noChangeAspect="1"/>
          </p:cNvPicPr>
          <p:nvPr/>
        </p:nvPicPr>
        <p:blipFill>
          <a:blip r:embed="rId2"/>
          <a:srcRect t="15730"/>
          <a:stretch>
            <a:fillRect/>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1103FDB8-D911-F8F8-F9EC-FB7FF5435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4324"/>
            <a:ext cx="12192000" cy="2573677"/>
          </a:xfrm>
          <a:prstGeom prst="rect">
            <a:avLst/>
          </a:prstGeom>
          <a:gradFill>
            <a:gsLst>
              <a:gs pos="0">
                <a:schemeClr val="bg1">
                  <a:alpha val="0"/>
                </a:schemeClr>
              </a:gs>
              <a:gs pos="46000">
                <a:schemeClr val="bg1">
                  <a:alpha val="17000"/>
                </a:schemeClr>
              </a:gs>
              <a:gs pos="65000">
                <a:schemeClr val="bg1">
                  <a:alpha val="29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3BC7EF07-3CAA-1C23-A865-C9829747C4D3}"/>
              </a:ext>
            </a:extLst>
          </p:cNvPr>
          <p:cNvSpPr>
            <a:spLocks noGrp="1"/>
          </p:cNvSpPr>
          <p:nvPr>
            <p:ph type="title"/>
          </p:nvPr>
        </p:nvSpPr>
        <p:spPr>
          <a:xfrm>
            <a:off x="320040" y="5702710"/>
            <a:ext cx="11262360" cy="974347"/>
          </a:xfrm>
          <a:ln>
            <a:noFill/>
          </a:ln>
        </p:spPr>
        <p:txBody>
          <a:bodyPr vert="horz" lIns="91440" tIns="45720" rIns="91440" bIns="45720" rtlCol="0" anchor="ctr">
            <a:normAutofit/>
          </a:bodyPr>
          <a:lstStyle/>
          <a:p>
            <a:pPr>
              <a:lnSpc>
                <a:spcPct val="90000"/>
              </a:lnSpc>
            </a:pPr>
            <a:r>
              <a:rPr lang="en-US" sz="3100" dirty="0"/>
              <a:t>sharing insights and wider presentation discussion </a:t>
            </a:r>
          </a:p>
        </p:txBody>
      </p:sp>
    </p:spTree>
    <p:extLst>
      <p:ext uri="{BB962C8B-B14F-4D97-AF65-F5344CB8AC3E}">
        <p14:creationId xmlns:p14="http://schemas.microsoft.com/office/powerpoint/2010/main" val="158893525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C33D8-D61C-70FF-619C-067D8059FE21}"/>
              </a:ext>
            </a:extLst>
          </p:cNvPr>
          <p:cNvSpPr>
            <a:spLocks noGrp="1"/>
          </p:cNvSpPr>
          <p:nvPr>
            <p:ph type="title"/>
          </p:nvPr>
        </p:nvSpPr>
        <p:spPr/>
        <p:txBody>
          <a:bodyPr/>
          <a:lstStyle/>
          <a:p>
            <a:r>
              <a:rPr lang="en-GB" dirty="0"/>
              <a:t>References and additional reading</a:t>
            </a:r>
          </a:p>
        </p:txBody>
      </p:sp>
      <p:sp>
        <p:nvSpPr>
          <p:cNvPr id="3" name="Content Placeholder 2">
            <a:extLst>
              <a:ext uri="{FF2B5EF4-FFF2-40B4-BE49-F238E27FC236}">
                <a16:creationId xmlns:a16="http://schemas.microsoft.com/office/drawing/2014/main" id="{3B40FDE4-25AD-5B9D-01CB-94C020D80DA5}"/>
              </a:ext>
            </a:extLst>
          </p:cNvPr>
          <p:cNvSpPr>
            <a:spLocks noGrp="1"/>
          </p:cNvSpPr>
          <p:nvPr>
            <p:ph idx="1"/>
          </p:nvPr>
        </p:nvSpPr>
        <p:spPr>
          <a:xfrm>
            <a:off x="838200" y="1362075"/>
            <a:ext cx="10515600" cy="4814888"/>
          </a:xfrm>
        </p:spPr>
        <p:txBody>
          <a:bodyPr>
            <a:normAutofit fontScale="85000" lnSpcReduction="10000"/>
          </a:bodyPr>
          <a:lstStyle/>
          <a:p>
            <a:r>
              <a:rPr lang="en-US" sz="1800" dirty="0">
                <a:effectLst/>
                <a:latin typeface="Calibri" panose="020F0502020204030204" pitchFamily="34" charset="0"/>
                <a:ea typeface="Calibri" panose="020F0502020204030204" pitchFamily="34" charset="0"/>
              </a:rPr>
              <a:t>Ashton-Hay., S. &amp; Williams, D. (2023). What student voice is and is not: Connecting dialogue to evidence-based</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practice</a:t>
            </a:r>
            <a:r>
              <a:rPr lang="en-US" sz="1800" spc="-5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and</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inclusive</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mindsets.</a:t>
            </a:r>
            <a:r>
              <a:rPr lang="en-US" sz="1800" spc="-3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Journal</a:t>
            </a:r>
            <a:r>
              <a:rPr lang="en-US" sz="1800" i="1" spc="-3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of</a:t>
            </a:r>
            <a:r>
              <a:rPr lang="en-US" sz="1800" i="1" spc="-3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University</a:t>
            </a:r>
            <a:r>
              <a:rPr lang="en-US" sz="1800" i="1" spc="-3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Teaching</a:t>
            </a:r>
            <a:r>
              <a:rPr lang="en-US" sz="1800" i="1" spc="-4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and</a:t>
            </a:r>
            <a:r>
              <a:rPr lang="en-US" sz="1800" i="1" spc="-4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Learning Practice</a:t>
            </a:r>
            <a:r>
              <a:rPr lang="en-US" sz="1800" dirty="0">
                <a:effectLst/>
                <a:latin typeface="Calibri" panose="020F0502020204030204" pitchFamily="34" charset="0"/>
                <a:ea typeface="Calibri" panose="020F0502020204030204" pitchFamily="34" charset="0"/>
              </a:rPr>
              <a:t>, 20(6). </a:t>
            </a:r>
            <a:r>
              <a:rPr lang="en-US" sz="1800" u="sng" dirty="0">
                <a:solidFill>
                  <a:srgbClr val="467885"/>
                </a:solidFill>
                <a:effectLst/>
                <a:latin typeface="Calibri" panose="020F0502020204030204" pitchFamily="34" charset="0"/>
                <a:ea typeface="Calibri" panose="020F0502020204030204" pitchFamily="34" charset="0"/>
                <a:hlinkClick r:id="rId2"/>
              </a:rPr>
              <a:t>https://doi.org/10.53761/1.20.6.1</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Australian</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Council</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for</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Student</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Voice.</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(2024).</a:t>
            </a:r>
            <a:r>
              <a:rPr lang="en-US" sz="1800" spc="-3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Inclusive</a:t>
            </a:r>
            <a:r>
              <a:rPr lang="en-US" sz="1800" i="1" spc="-3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student</a:t>
            </a:r>
            <a:r>
              <a:rPr lang="en-US" sz="1800" i="1" spc="-4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voice</a:t>
            </a:r>
            <a:r>
              <a:rPr lang="en-US" sz="1800" i="1" spc="-3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toolkit</a:t>
            </a:r>
            <a:r>
              <a:rPr lang="en-US" sz="1800" dirty="0">
                <a:effectLst/>
                <a:latin typeface="Calibri" panose="020F0502020204030204" pitchFamily="34" charset="0"/>
                <a:ea typeface="Calibri" panose="020F0502020204030204" pitchFamily="34" charset="0"/>
              </a:rPr>
              <a:t>.</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Australian</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Council</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for Student</a:t>
            </a:r>
            <a:r>
              <a:rPr lang="en-US" sz="1800" spc="-7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Voice</a:t>
            </a:r>
            <a:r>
              <a:rPr lang="en-US" sz="1800" spc="-7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Ltd.</a:t>
            </a:r>
            <a:r>
              <a:rPr lang="en-US" sz="1800" spc="-6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https://</a:t>
            </a:r>
            <a:r>
              <a:rPr lang="en-US" sz="1800" u="none" strike="noStrike" dirty="0">
                <a:solidFill>
                  <a:srgbClr val="0000FF"/>
                </a:solidFill>
                <a:effectLst/>
                <a:latin typeface="Calibri" panose="020F0502020204030204" pitchFamily="34" charset="0"/>
                <a:ea typeface="Calibri" panose="020F0502020204030204" pitchFamily="34" charset="0"/>
                <a:hlinkClick r:id="rId3"/>
              </a:rPr>
              <a:t>www.studentvoice.org.au/learn/resource-hub/inclusive-student-</a:t>
            </a:r>
            <a:r>
              <a:rPr lang="en-US" sz="1800"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voice-toolkit</a:t>
            </a:r>
          </a:p>
          <a:p>
            <a:r>
              <a:rPr lang="en-GB" sz="1800" dirty="0">
                <a:latin typeface="Calibri" panose="020F0502020204030204" pitchFamily="34" charset="0"/>
                <a:ea typeface="Calibri" panose="020F0502020204030204" pitchFamily="34" charset="0"/>
              </a:rPr>
              <a:t>Bracken, S Hopkins, A Kennett, A Lawrence, H Richardson, E Wedgbury, K &amp; C. Wilson (2025) Empowering Disabled Learners’ Voices and Agency through Universal Design for Learning. In, Taylor. S. and Bracken, S., </a:t>
            </a:r>
            <a:r>
              <a:rPr lang="en-GB" sz="1800" dirty="0" err="1">
                <a:latin typeface="Calibri" panose="020F0502020204030204" pitchFamily="34" charset="0"/>
                <a:ea typeface="Calibri" panose="020F0502020204030204" pitchFamily="34" charset="0"/>
              </a:rPr>
              <a:t>Ed.S</a:t>
            </a:r>
            <a:r>
              <a:rPr lang="en-GB" sz="1800" dirty="0">
                <a:latin typeface="Calibri" panose="020F0502020204030204" pitchFamily="34" charset="0"/>
                <a:ea typeface="Calibri" panose="020F0502020204030204" pitchFamily="34" charset="0"/>
              </a:rPr>
              <a:t> (2025) Learner Voices, Perspectives, and Positionings: Providing Agency to Empower Learning. London: Routledge (forthcoming).</a:t>
            </a:r>
          </a:p>
          <a:p>
            <a:r>
              <a:rPr lang="en-US" sz="1800" dirty="0">
                <a:latin typeface="Calibri" panose="020F0502020204030204" pitchFamily="34" charset="0"/>
                <a:ea typeface="Calibri" panose="020F0502020204030204" pitchFamily="34" charset="0"/>
              </a:rPr>
              <a:t>Brown</a:t>
            </a:r>
            <a:r>
              <a:rPr lang="en-US" sz="1900" dirty="0">
                <a:solidFill>
                  <a:srgbClr val="000000"/>
                </a:solidFill>
                <a:latin typeface="Calibri" panose="020F0502020204030204" pitchFamily="34" charset="0"/>
              </a:rPr>
              <a:t>, K., de Bie, A., Aggarwal, A., Joslin, R., Williams-Habibi, S. &amp; </a:t>
            </a:r>
            <a:r>
              <a:rPr lang="en-US" sz="1900" dirty="0" err="1">
                <a:solidFill>
                  <a:srgbClr val="000000"/>
                </a:solidFill>
                <a:latin typeface="Calibri" panose="020F0502020204030204" pitchFamily="34" charset="0"/>
              </a:rPr>
              <a:t>Sivanesanathan</a:t>
            </a:r>
            <a:r>
              <a:rPr lang="en-US" sz="1900" dirty="0">
                <a:solidFill>
                  <a:srgbClr val="000000"/>
                </a:solidFill>
                <a:latin typeface="Calibri" panose="020F0502020204030204" pitchFamily="34" charset="0"/>
              </a:rPr>
              <a:t>, V. (2020).</a:t>
            </a:r>
            <a:r>
              <a:rPr lang="en-GB" sz="1900" dirty="0">
                <a:solidFill>
                  <a:srgbClr val="000000"/>
                </a:solidFill>
                <a:latin typeface="Calibri" panose="020F0502020204030204" pitchFamily="34" charset="0"/>
              </a:rPr>
              <a:t> </a:t>
            </a:r>
            <a:r>
              <a:rPr lang="en-US" sz="1900" dirty="0">
                <a:solidFill>
                  <a:srgbClr val="000000"/>
                </a:solidFill>
                <a:latin typeface="Calibri" panose="020F0502020204030204" pitchFamily="34" charset="0"/>
              </a:rPr>
              <a:t>Students with disabilities as partners: A case study on user testing an accessibility website. International Journal for Students as Partners, 4(2), 97 – 109. https://doi.org/10.15173/ijsap.v4i2.4051</a:t>
            </a:r>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Cook-Sather,</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(2022).</a:t>
            </a:r>
            <a:r>
              <a:rPr lang="en-US" sz="1800" spc="-4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Co-creating</a:t>
            </a:r>
            <a:r>
              <a:rPr lang="en-US" sz="1800" i="1" spc="-4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equitable</a:t>
            </a:r>
            <a:r>
              <a:rPr lang="en-US" sz="1800" i="1" spc="-4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teaching</a:t>
            </a:r>
            <a:r>
              <a:rPr lang="en-US" sz="1800" i="1" spc="-4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and</a:t>
            </a:r>
            <a:r>
              <a:rPr lang="en-US" sz="1800" i="1" spc="-4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learning:</a:t>
            </a:r>
            <a:r>
              <a:rPr lang="en-US" sz="1800" i="1" spc="-4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Structuring</a:t>
            </a:r>
            <a:r>
              <a:rPr lang="en-US" sz="1800" i="1" spc="-4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student</a:t>
            </a:r>
            <a:r>
              <a:rPr lang="en-US" sz="1800" i="1" spc="-4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voice into higher education</a:t>
            </a:r>
            <a:r>
              <a:rPr lang="en-US" sz="1800" dirty="0">
                <a:effectLst/>
                <a:latin typeface="Calibri" panose="020F0502020204030204" pitchFamily="34" charset="0"/>
                <a:ea typeface="Calibri" panose="020F0502020204030204" pitchFamily="34" charset="0"/>
              </a:rPr>
              <a:t>. Harvard Education Press.</a:t>
            </a:r>
            <a:endParaRPr lang="en-GB" sz="1800" dirty="0">
              <a:effectLst/>
              <a:latin typeface="Calibri" panose="020F0502020204030204" pitchFamily="34" charset="0"/>
              <a:ea typeface="Calibri" panose="020F0502020204030204" pitchFamily="34" charset="0"/>
            </a:endParaRPr>
          </a:p>
          <a:p>
            <a:pPr algn="l"/>
            <a:r>
              <a:rPr lang="en-GB" sz="1800" b="0" i="0" u="none" strike="noStrike" baseline="0" dirty="0">
                <a:solidFill>
                  <a:srgbClr val="000000"/>
                </a:solidFill>
                <a:latin typeface="Calibri" panose="020F0502020204030204" pitchFamily="34" charset="0"/>
              </a:rPr>
              <a:t>Dollinger, M. &amp; Hanna, L. (2023). Students with disabilities mentoring staff: Supporting </a:t>
            </a:r>
            <a:r>
              <a:rPr lang="en-GB" sz="1800" b="0" i="0" u="none" strike="noStrike" baseline="0" dirty="0" err="1">
                <a:solidFill>
                  <a:srgbClr val="000000"/>
                </a:solidFill>
                <a:latin typeface="Calibri" panose="020F0502020204030204" pitchFamily="34" charset="0"/>
              </a:rPr>
              <a:t>scalableacademic</a:t>
            </a:r>
            <a:r>
              <a:rPr lang="en-GB" sz="1800" b="0" i="0" u="none" strike="noStrike" baseline="0" dirty="0">
                <a:solidFill>
                  <a:srgbClr val="000000"/>
                </a:solidFill>
                <a:latin typeface="Calibri" panose="020F0502020204030204" pitchFamily="34" charset="0"/>
              </a:rPr>
              <a:t> development for inclusive education. International Journal for Academic Development, 1 – 3. </a:t>
            </a:r>
            <a:r>
              <a:rPr lang="en-GB" sz="1800" b="0" i="0" u="none" strike="noStrike" baseline="0" dirty="0">
                <a:solidFill>
                  <a:srgbClr val="467986"/>
                </a:solidFill>
                <a:latin typeface="Calibri" panose="020F0502020204030204" pitchFamily="34" charset="0"/>
              </a:rPr>
              <a:t>https://doi-org.Apollo.work.ac.uk/10.1080/1360144X.2023.2262968</a:t>
            </a:r>
          </a:p>
          <a:p>
            <a:pPr algn="l"/>
            <a:r>
              <a:rPr lang="en-GB" sz="1800" b="0" i="0" u="none" strike="noStrike" baseline="0" dirty="0">
                <a:solidFill>
                  <a:srgbClr val="000000"/>
                </a:solidFill>
                <a:latin typeface="Calibri" panose="020F0502020204030204" pitchFamily="34" charset="0"/>
              </a:rPr>
              <a:t>Dollinger, M. Rola, A., Finneran, R. &amp; O’Shea, S. (2023). Conceptualising responsibility and hostility within work-integrated learning placements for students with disabilities. Disability and Society, 39(9), 2217 – 2235. </a:t>
            </a:r>
            <a:r>
              <a:rPr lang="en-GB" sz="1800" b="0" i="0" u="none" strike="noStrike" baseline="0" dirty="0">
                <a:solidFill>
                  <a:srgbClr val="000000"/>
                </a:solidFill>
                <a:latin typeface="Calibri" panose="020F0502020204030204" pitchFamily="34" charset="0"/>
                <a:hlinkClick r:id="rId4"/>
              </a:rPr>
              <a:t>https://doiorg</a:t>
            </a:r>
            <a:r>
              <a:rPr lang="en-GB" sz="1800" b="0" i="0" u="none" strike="noStrike" baseline="0" dirty="0">
                <a:solidFill>
                  <a:srgbClr val="000000"/>
                </a:solidFill>
                <a:latin typeface="Calibri" panose="020F0502020204030204" pitchFamily="34" charset="0"/>
              </a:rPr>
              <a:t>. apollo.worc.ac.uk/10.1080/09687599.2023.2209276</a:t>
            </a:r>
          </a:p>
          <a:p>
            <a:r>
              <a:rPr lang="en-US" sz="1800" dirty="0">
                <a:effectLst/>
                <a:latin typeface="Calibri" panose="020F0502020204030204" pitchFamily="34" charset="0"/>
                <a:ea typeface="Calibri" panose="020F0502020204030204" pitchFamily="34" charset="0"/>
              </a:rPr>
              <a:t>Fricker,</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M.</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(2010).</a:t>
            </a:r>
            <a:r>
              <a:rPr lang="en-US" sz="1800" spc="-4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Epistemic</a:t>
            </a:r>
            <a:r>
              <a:rPr lang="en-US" sz="1800" i="1" spc="-4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injustice:</a:t>
            </a:r>
            <a:r>
              <a:rPr lang="en-US" sz="1800" i="1" spc="-5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Power</a:t>
            </a:r>
            <a:r>
              <a:rPr lang="en-US" sz="1800" i="1" spc="-4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and</a:t>
            </a:r>
            <a:r>
              <a:rPr lang="en-US" sz="1800" i="1" spc="-5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the</a:t>
            </a:r>
            <a:r>
              <a:rPr lang="en-US" sz="1800" i="1" spc="-4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ethics</a:t>
            </a:r>
            <a:r>
              <a:rPr lang="en-US" sz="1800" i="1" spc="-4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of</a:t>
            </a:r>
            <a:r>
              <a:rPr lang="en-US" sz="1800" i="1" spc="-3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knowing</a:t>
            </a:r>
            <a:r>
              <a:rPr lang="en-US" sz="1800" i="1"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t>
            </a:r>
            <a:r>
              <a:rPr lang="en-US" sz="1800" dirty="0" err="1">
                <a:effectLst/>
                <a:latin typeface="Calibri" panose="020F0502020204030204" pitchFamily="34" charset="0"/>
                <a:ea typeface="Calibri" panose="020F0502020204030204" pitchFamily="34" charset="0"/>
              </a:rPr>
              <a:t>Repr</a:t>
            </a:r>
            <a:r>
              <a:rPr lang="en-US" sz="1800" dirty="0">
                <a:effectLst/>
                <a:latin typeface="Calibri" panose="020F0502020204030204" pitchFamily="34" charset="0"/>
                <a:ea typeface="Calibri" panose="020F0502020204030204" pitchFamily="34" charset="0"/>
              </a:rPr>
              <a:t>).</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Oxford</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University </a:t>
            </a:r>
            <a:r>
              <a:rPr lang="en-US" sz="1800" spc="-10" dirty="0">
                <a:effectLst/>
                <a:latin typeface="Calibri" panose="020F0502020204030204" pitchFamily="34" charset="0"/>
                <a:ea typeface="Calibri" panose="020F0502020204030204" pitchFamily="34" charset="0"/>
              </a:rPr>
              <a:t>Press.</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38844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CFB6-66B5-69E2-1384-635EE2CCCE26}"/>
              </a:ext>
            </a:extLst>
          </p:cNvPr>
          <p:cNvSpPr>
            <a:spLocks noGrp="1"/>
          </p:cNvSpPr>
          <p:nvPr>
            <p:ph type="title"/>
          </p:nvPr>
        </p:nvSpPr>
        <p:spPr/>
        <p:txBody>
          <a:bodyPr/>
          <a:lstStyle/>
          <a:p>
            <a:r>
              <a:rPr lang="en-GB" dirty="0"/>
              <a:t>References and additional reading</a:t>
            </a:r>
          </a:p>
        </p:txBody>
      </p:sp>
      <p:sp>
        <p:nvSpPr>
          <p:cNvPr id="3" name="Content Placeholder 2">
            <a:extLst>
              <a:ext uri="{FF2B5EF4-FFF2-40B4-BE49-F238E27FC236}">
                <a16:creationId xmlns:a16="http://schemas.microsoft.com/office/drawing/2014/main" id="{28B394A0-49F8-2AE8-63CD-94F2929FBE38}"/>
              </a:ext>
            </a:extLst>
          </p:cNvPr>
          <p:cNvSpPr>
            <a:spLocks noGrp="1"/>
          </p:cNvSpPr>
          <p:nvPr>
            <p:ph idx="1"/>
          </p:nvPr>
        </p:nvSpPr>
        <p:spPr/>
        <p:txBody>
          <a:bodyPr>
            <a:normAutofit lnSpcReduction="10000"/>
          </a:bodyPr>
          <a:lstStyle/>
          <a:p>
            <a:r>
              <a:rPr lang="en-US" sz="1800" dirty="0">
                <a:effectLst/>
                <a:latin typeface="Calibri" panose="020F0502020204030204" pitchFamily="34" charset="0"/>
                <a:ea typeface="Calibri" panose="020F0502020204030204" pitchFamily="34" charset="0"/>
              </a:rPr>
              <a:t>Gillett-Swan, J. K., Willis, J., &amp; Miles, P. (2024). Student wellbeing in vertical schools: A multilayered</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student</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voice</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approach</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for</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inclusion</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and</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inﬂuence.</a:t>
            </a:r>
            <a:r>
              <a:rPr lang="en-US" sz="1800" spc="-4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The</a:t>
            </a:r>
            <a:r>
              <a:rPr lang="en-US" sz="1800" i="1" spc="-4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Australian</a:t>
            </a:r>
            <a:r>
              <a:rPr lang="en-US" sz="1800" i="1" spc="-4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Educational Researcher</a:t>
            </a:r>
            <a:r>
              <a:rPr lang="en-US" sz="1800" dirty="0">
                <a:effectLst/>
                <a:latin typeface="Calibri" panose="020F0502020204030204" pitchFamily="34" charset="0"/>
                <a:ea typeface="Calibri" panose="020F0502020204030204" pitchFamily="34" charset="0"/>
              </a:rPr>
              <a:t>. https://doi.org/10.1007/s13384-024-00765-6</a:t>
            </a:r>
            <a:endParaRPr lang="en-GB" sz="1800" dirty="0">
              <a:effectLst/>
              <a:latin typeface="Calibri" panose="020F0502020204030204" pitchFamily="34" charset="0"/>
              <a:ea typeface="Calibri" panose="020F0502020204030204" pitchFamily="34" charset="0"/>
            </a:endParaRPr>
          </a:p>
          <a:p>
            <a:pPr algn="l"/>
            <a:r>
              <a:rPr lang="en-US" sz="1800" dirty="0">
                <a:effectLst/>
                <a:latin typeface="Calibri" panose="020F0502020204030204" pitchFamily="34" charset="0"/>
                <a:ea typeface="Calibri" panose="020F0502020204030204" pitchFamily="34" charset="0"/>
              </a:rPr>
              <a:t>Kennett,</a:t>
            </a:r>
            <a:r>
              <a:rPr lang="en-US" sz="1800" spc="-7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Anastasia</a:t>
            </a:r>
            <a:r>
              <a:rPr lang="en-US" sz="1800" spc="9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(2025)</a:t>
            </a:r>
            <a:r>
              <a:rPr lang="en-US" sz="1800" spc="-7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Conceptualizing</a:t>
            </a:r>
            <a:r>
              <a:rPr lang="en-US" sz="1800" spc="-6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an</a:t>
            </a:r>
            <a:r>
              <a:rPr lang="en-US" sz="1800" spc="-7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inclusive</a:t>
            </a:r>
            <a:r>
              <a:rPr lang="en-US" sz="1800" spc="-6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approach</a:t>
            </a:r>
            <a:r>
              <a:rPr lang="en-US" sz="1800" spc="-7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to</a:t>
            </a:r>
            <a:r>
              <a:rPr lang="en-US" sz="1800" spc="-6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student voice</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in higher</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education:</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A</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heuristic inquiry.</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International</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Journal</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for</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Students as Partners. ISSN 2560</a:t>
            </a:r>
            <a:r>
              <a:rPr lang="en-US" sz="1800" dirty="0">
                <a:effectLst/>
                <a:latin typeface="Garamond" panose="02020404030301010803" pitchFamily="18"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rPr>
              <a:t>7367 </a:t>
            </a:r>
          </a:p>
          <a:p>
            <a:pPr algn="l"/>
            <a:r>
              <a:rPr lang="en-GB" sz="1800" b="0" i="0" u="none" strike="noStrike" baseline="0" dirty="0" err="1">
                <a:latin typeface="Calibri" panose="020F0502020204030204" pitchFamily="34" charset="0"/>
              </a:rPr>
              <a:t>Messiou</a:t>
            </a:r>
            <a:r>
              <a:rPr lang="en-GB" sz="1800" b="0" i="0" u="none" strike="noStrike" baseline="0" dirty="0">
                <a:latin typeface="Calibri" panose="020F0502020204030204" pitchFamily="34" charset="0"/>
              </a:rPr>
              <a:t>, K. (2019). The missing voices: Students as a catalyst for promoting inclusive education. </a:t>
            </a:r>
            <a:r>
              <a:rPr lang="en-GB" sz="1800" b="0" i="1" u="none" strike="noStrike" baseline="0" dirty="0">
                <a:latin typeface="Calibri-Italic"/>
              </a:rPr>
              <a:t>International Journal of Inclusive Education</a:t>
            </a:r>
            <a:r>
              <a:rPr lang="en-GB" sz="1800" b="0" i="0" u="none" strike="noStrike" baseline="0" dirty="0">
                <a:latin typeface="Calibri" panose="020F0502020204030204" pitchFamily="34" charset="0"/>
              </a:rPr>
              <a:t>, </a:t>
            </a:r>
            <a:r>
              <a:rPr lang="en-GB" sz="1800" b="0" i="1" u="none" strike="noStrike" baseline="0" dirty="0">
                <a:latin typeface="Calibri-Italic"/>
              </a:rPr>
              <a:t>23</a:t>
            </a:r>
            <a:r>
              <a:rPr lang="en-GB" sz="1800" b="0" i="0" u="none" strike="noStrike" baseline="0" dirty="0">
                <a:latin typeface="Calibri" panose="020F0502020204030204" pitchFamily="34" charset="0"/>
              </a:rPr>
              <a:t>(7–8), 768781.https://doi.org/10.1080/13603116.2019.1623326</a:t>
            </a:r>
            <a:endParaRPr lang="en-GB" sz="1800" dirty="0"/>
          </a:p>
          <a:p>
            <a:r>
              <a:rPr lang="en-US" sz="1800" dirty="0">
                <a:latin typeface="Calibri" panose="020F0502020204030204" pitchFamily="34" charset="0"/>
              </a:rPr>
              <a:t>Matthews, K. E. (2017). Five Propositions for Genuine Students as Partners Practice. International</a:t>
            </a:r>
            <a:r>
              <a:rPr lang="en-GB" sz="1800" dirty="0">
                <a:latin typeface="Calibri" panose="020F0502020204030204" pitchFamily="34" charset="0"/>
              </a:rPr>
              <a:t> </a:t>
            </a:r>
            <a:r>
              <a:rPr lang="en-US" sz="1800" dirty="0">
                <a:latin typeface="Calibri" panose="020F0502020204030204" pitchFamily="34" charset="0"/>
              </a:rPr>
              <a:t>Journal for Students as Partners, 1(2), 1–9. </a:t>
            </a:r>
            <a:r>
              <a:rPr lang="en-US" sz="1800" dirty="0">
                <a:latin typeface="Calibri" panose="020F0502020204030204" pitchFamily="34" charset="0"/>
                <a:hlinkClick r:id="rId2">
                  <a:extLst>
                    <a:ext uri="{A12FA001-AC4F-418D-AE19-62706E023703}">
                      <ahyp:hlinkClr xmlns:ahyp="http://schemas.microsoft.com/office/drawing/2018/hyperlinkcolor" val="tx"/>
                    </a:ext>
                  </a:extLst>
                </a:hlinkClick>
              </a:rPr>
              <a:t>https://doi.org/10.15173/ijsap.v1i2.3315</a:t>
            </a:r>
            <a:endParaRPr lang="en-US" sz="1800" dirty="0">
              <a:latin typeface="Calibri" panose="020F0502020204030204" pitchFamily="34" charset="0"/>
            </a:endParaRPr>
          </a:p>
          <a:p>
            <a:r>
              <a:rPr lang="en-US" sz="1800" dirty="0">
                <a:latin typeface="Calibri" panose="020F0502020204030204" pitchFamily="34" charset="0"/>
              </a:rPr>
              <a:t>Schley, S. &amp; Marchetti, C. (2022). Moving access to inclusion by making communication a priority: An inclusion mindset, Journal of Educational Innovation, Partnership and Change, 8(2).</a:t>
            </a:r>
            <a:r>
              <a:rPr lang="en-GB" sz="1800" dirty="0">
                <a:latin typeface="Calibri" panose="020F0502020204030204" pitchFamily="34" charset="0"/>
              </a:rPr>
              <a:t> </a:t>
            </a:r>
            <a:r>
              <a:rPr lang="en-US" sz="1800" dirty="0">
                <a:latin typeface="Calibri" panose="020F0502020204030204" pitchFamily="34" charset="0"/>
              </a:rPr>
              <a:t>Retrieved from https://journals.studentengagement.org.uk/index.php/studentchangeagents/article/view/1 133</a:t>
            </a:r>
          </a:p>
          <a:p>
            <a:pPr marR="167640"/>
            <a:r>
              <a:rPr lang="en-US" sz="1800" dirty="0">
                <a:latin typeface="Calibri" panose="020F0502020204030204" pitchFamily="34" charset="0"/>
              </a:rPr>
              <a:t>United States Department of Health and Human Services. (2014). SAMHSA’s Concept of Trauma and Guidance for a Trauma-Informed Approach. </a:t>
            </a:r>
            <a:r>
              <a:rPr lang="en-US" sz="1800" dirty="0">
                <a:latin typeface="Calibri" panose="020F0502020204030204" pitchFamily="34" charset="0"/>
                <a:hlinkClick r:id="rId3">
                  <a:extLst>
                    <a:ext uri="{A12FA001-AC4F-418D-AE19-62706E023703}">
                      <ahyp:hlinkClr xmlns:ahyp="http://schemas.microsoft.com/office/drawing/2018/hyperlinkcolor" val="tx"/>
                    </a:ext>
                  </a:extLst>
                </a:hlinkClick>
              </a:rPr>
              <a:t>https://store.samhsa.gov/product/SAMHSA-s-Concept-of-Trauma-and-Guidance-for-a-Trauma-Informed-Approach/SMA14-4884.html</a:t>
            </a:r>
            <a:r>
              <a:rPr lang="en-US" sz="1800" dirty="0">
                <a:latin typeface="Calibri" panose="020F0502020204030204" pitchFamily="34" charset="0"/>
              </a:rPr>
              <a:t>.</a:t>
            </a:r>
            <a:endParaRPr lang="en-GB" sz="1800" dirty="0">
              <a:latin typeface="Calibri" panose="020F0502020204030204" pitchFamily="34" charset="0"/>
            </a:endParaRPr>
          </a:p>
          <a:p>
            <a:endParaRPr lang="en-GB" sz="1800" dirty="0">
              <a:latin typeface="Calibri" panose="020F0502020204030204" pitchFamily="34" charset="0"/>
            </a:endParaRPr>
          </a:p>
          <a:p>
            <a:endParaRPr lang="en-GB" dirty="0"/>
          </a:p>
        </p:txBody>
      </p:sp>
    </p:spTree>
    <p:extLst>
      <p:ext uri="{BB962C8B-B14F-4D97-AF65-F5344CB8AC3E}">
        <p14:creationId xmlns:p14="http://schemas.microsoft.com/office/powerpoint/2010/main" val="2906511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38A9-B450-0089-E27D-0AA3EA74CB00}"/>
              </a:ext>
            </a:extLst>
          </p:cNvPr>
          <p:cNvSpPr>
            <a:spLocks noGrp="1"/>
          </p:cNvSpPr>
          <p:nvPr>
            <p:ph type="title"/>
          </p:nvPr>
        </p:nvSpPr>
        <p:spPr/>
        <p:txBody>
          <a:bodyPr/>
          <a:lstStyle/>
          <a:p>
            <a:r>
              <a:rPr lang="en-GB" dirty="0"/>
              <a:t>References and additional reading</a:t>
            </a:r>
          </a:p>
        </p:txBody>
      </p:sp>
      <p:sp>
        <p:nvSpPr>
          <p:cNvPr id="3" name="Content Placeholder 2">
            <a:extLst>
              <a:ext uri="{FF2B5EF4-FFF2-40B4-BE49-F238E27FC236}">
                <a16:creationId xmlns:a16="http://schemas.microsoft.com/office/drawing/2014/main" id="{66C5F116-7C03-221A-B0EB-5E8C071AE296}"/>
              </a:ext>
            </a:extLst>
          </p:cNvPr>
          <p:cNvSpPr>
            <a:spLocks noGrp="1"/>
          </p:cNvSpPr>
          <p:nvPr>
            <p:ph idx="1"/>
          </p:nvPr>
        </p:nvSpPr>
        <p:spPr/>
        <p:txBody>
          <a:bodyPr/>
          <a:lstStyle/>
          <a:p>
            <a:r>
              <a:rPr lang="en-US" sz="1800" dirty="0">
                <a:latin typeface="Calibri" panose="020F0502020204030204" pitchFamily="34" charset="0"/>
                <a:ea typeface="Calibri" panose="020F0502020204030204" pitchFamily="34" charset="0"/>
              </a:rPr>
              <a:t>United States Department of Health and Human Services. (2014). SAMHSA’s Concept of Trauma and Guidance for a Trauma-Informed Approach. </a:t>
            </a:r>
            <a:r>
              <a:rPr lang="en-US" sz="1800" dirty="0">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https://store.samhsa.gov/product/SAMHSA-s-Concept-of-Trauma-and-Guidance-for-a-Trauma-Informed-Approach/SMA14-4884.html</a:t>
            </a:r>
            <a:r>
              <a:rPr lang="en-US" sz="1800" dirty="0">
                <a:latin typeface="Calibri" panose="020F0502020204030204" pitchFamily="34" charset="0"/>
                <a:ea typeface="Calibri" panose="020F0502020204030204" pitchFamily="34" charset="0"/>
              </a:rPr>
              <a:t>.</a:t>
            </a:r>
            <a:endParaRPr lang="en-GB" sz="1800" dirty="0">
              <a:latin typeface="Calibri" panose="020F0502020204030204" pitchFamily="34" charset="0"/>
              <a:ea typeface="Calibri" panose="020F0502020204030204" pitchFamily="34" charset="0"/>
            </a:endParaRPr>
          </a:p>
          <a:p>
            <a:r>
              <a:rPr lang="en-US" sz="1800" dirty="0">
                <a:latin typeface="Calibri" panose="020F0502020204030204" pitchFamily="34" charset="0"/>
                <a:ea typeface="Calibri" panose="020F0502020204030204" pitchFamily="34" charset="0"/>
              </a:rPr>
              <a:t>State Government of Victoria. (2024). Student voice and disability inclusion.</a:t>
            </a:r>
            <a:r>
              <a:rPr lang="en-GB" sz="1800" dirty="0">
                <a:latin typeface="Calibri" panose="020F0502020204030204" pitchFamily="34" charset="0"/>
                <a:ea typeface="Calibri" panose="020F0502020204030204" pitchFamily="34" charset="0"/>
              </a:rPr>
              <a:t> </a:t>
            </a:r>
            <a:r>
              <a:rPr lang="en-US" sz="1800" dirty="0">
                <a:latin typeface="Calibri" panose="020F0502020204030204" pitchFamily="34" charset="0"/>
                <a:ea typeface="Calibri" panose="020F0502020204030204" pitchFamily="34" charset="0"/>
              </a:rPr>
              <a:t>https://</a:t>
            </a:r>
            <a:r>
              <a:rPr lang="en-US" sz="1800" dirty="0">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www.vic.gov.au/student-voice</a:t>
            </a:r>
            <a:endParaRPr lang="en-GB" sz="1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4323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verview">
            <a:extLst>
              <a:ext uri="{FF2B5EF4-FFF2-40B4-BE49-F238E27FC236}">
                <a16:creationId xmlns:a16="http://schemas.microsoft.com/office/drawing/2014/main" id="{D7444D36-C2B9-60D6-310F-100E3F290FEE}"/>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7AFD9076-B2FB-644F-46F2-4F41FD4C98B2}"/>
              </a:ext>
            </a:extLst>
          </p:cNvPr>
          <p:cNvSpPr>
            <a:spLocks noGrp="1"/>
          </p:cNvSpPr>
          <p:nvPr>
            <p:ph idx="1"/>
          </p:nvPr>
        </p:nvSpPr>
        <p:spPr/>
        <p:txBody>
          <a:bodyPr/>
          <a:lstStyle/>
          <a:p>
            <a:r>
              <a:rPr lang="en-GB" dirty="0"/>
              <a:t>Provide an insight into the British Council funded project ‘Strengthening Higher Education in the UK and Indonesia through UDL and posit LV at the heart of the process.</a:t>
            </a:r>
          </a:p>
          <a:p>
            <a:r>
              <a:rPr lang="en-GB" dirty="0"/>
              <a:t>Illustrate the profound impact that meaningful engagement with LV had on students, academics and the reform of curriculum.</a:t>
            </a:r>
          </a:p>
          <a:p>
            <a:r>
              <a:rPr lang="en-GB" dirty="0"/>
              <a:t>Complement the narrative with reference to Dr Anastasia Kennet’s insights from her PhD  heuristic inquiry research</a:t>
            </a:r>
          </a:p>
          <a:p>
            <a:r>
              <a:rPr lang="en-GB" dirty="0"/>
              <a:t>Explore and identify ways that LV might be explored within your settings.</a:t>
            </a:r>
          </a:p>
          <a:p>
            <a:endParaRPr lang="en-GB" dirty="0"/>
          </a:p>
          <a:p>
            <a:endParaRPr lang="en-GB" dirty="0"/>
          </a:p>
        </p:txBody>
      </p:sp>
    </p:spTree>
    <p:extLst>
      <p:ext uri="{BB962C8B-B14F-4D97-AF65-F5344CB8AC3E}">
        <p14:creationId xmlns:p14="http://schemas.microsoft.com/office/powerpoint/2010/main" val="264007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760FAC-AFF9-E4DB-42C5-E905D07F4745}"/>
              </a:ext>
            </a:extLst>
          </p:cNvPr>
          <p:cNvSpPr>
            <a:spLocks noGrp="1"/>
          </p:cNvSpPr>
          <p:nvPr>
            <p:ph type="title"/>
          </p:nvPr>
        </p:nvSpPr>
        <p:spPr/>
        <p:txBody>
          <a:bodyPr/>
          <a:lstStyle/>
          <a:p>
            <a:r>
              <a:rPr lang="en-GB" dirty="0"/>
              <a:t>Montage of images</a:t>
            </a:r>
          </a:p>
        </p:txBody>
      </p:sp>
      <p:pic>
        <p:nvPicPr>
          <p:cNvPr id="4" name="Picture 3" descr="A collection of images showing collaborative workshops and photos of the research team and participants.">
            <a:extLst>
              <a:ext uri="{FF2B5EF4-FFF2-40B4-BE49-F238E27FC236}">
                <a16:creationId xmlns:a16="http://schemas.microsoft.com/office/drawing/2014/main" id="{4A37B321-D5A8-93A1-A877-F947B314A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967"/>
            <a:ext cx="12198000" cy="6390752"/>
          </a:xfrm>
          <a:prstGeom prst="rect">
            <a:avLst/>
          </a:prstGeom>
        </p:spPr>
      </p:pic>
    </p:spTree>
    <p:extLst>
      <p:ext uri="{BB962C8B-B14F-4D97-AF65-F5344CB8AC3E}">
        <p14:creationId xmlns:p14="http://schemas.microsoft.com/office/powerpoint/2010/main" val="2142758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790931-D9B5-716F-DF67-E57161D9874C}"/>
              </a:ext>
            </a:extLst>
          </p:cNvPr>
          <p:cNvSpPr>
            <a:spLocks noGrp="1"/>
          </p:cNvSpPr>
          <p:nvPr>
            <p:ph type="title"/>
          </p:nvPr>
        </p:nvSpPr>
        <p:spPr>
          <a:xfrm>
            <a:off x="7591425" y="320576"/>
            <a:ext cx="3886200" cy="2238374"/>
          </a:xfrm>
        </p:spPr>
        <p:txBody>
          <a:bodyPr anchor="b">
            <a:normAutofit/>
          </a:bodyPr>
          <a:lstStyle/>
          <a:p>
            <a:r>
              <a:rPr lang="en-GB" dirty="0"/>
              <a:t>Co-construction with disabled learners</a:t>
            </a:r>
          </a:p>
        </p:txBody>
      </p:sp>
      <p:sp>
        <p:nvSpPr>
          <p:cNvPr id="5" name="TextBox 4">
            <a:extLst>
              <a:ext uri="{FF2B5EF4-FFF2-40B4-BE49-F238E27FC236}">
                <a16:creationId xmlns:a16="http://schemas.microsoft.com/office/drawing/2014/main" id="{D894643F-C803-7AB3-DC2C-D4E2E69934E5}"/>
              </a:ext>
            </a:extLst>
          </p:cNvPr>
          <p:cNvSpPr txBox="1"/>
          <p:nvPr/>
        </p:nvSpPr>
        <p:spPr>
          <a:xfrm>
            <a:off x="7591425" y="2768679"/>
            <a:ext cx="4410075" cy="3416320"/>
          </a:xfrm>
          <a:prstGeom prst="rect">
            <a:avLst/>
          </a:prstGeom>
          <a:noFill/>
        </p:spPr>
        <p:txBody>
          <a:bodyPr wrap="square" rtlCol="0">
            <a:spAutoFit/>
          </a:bodyPr>
          <a:lstStyle/>
          <a:p>
            <a:pPr algn="l"/>
            <a:r>
              <a:rPr lang="en-GB" sz="2400" dirty="0">
                <a:latin typeface="NewsGothicStd"/>
              </a:rPr>
              <a:t>While</a:t>
            </a:r>
            <a:r>
              <a:rPr lang="en-GB" sz="2400" b="0" i="0" u="none" strike="noStrike" baseline="0" dirty="0">
                <a:latin typeface="NewsGothicStd"/>
              </a:rPr>
              <a:t> bringing about change, individualised initiatives were less likely to be impactful, so formation of communities</a:t>
            </a:r>
          </a:p>
          <a:p>
            <a:pPr algn="l"/>
            <a:r>
              <a:rPr lang="en-GB" sz="2400" b="0" i="0" u="none" strike="noStrike" baseline="0" dirty="0">
                <a:latin typeface="NewsGothicStd"/>
              </a:rPr>
              <a:t>of praxis were encouraged to better facilitate cross-institutional alliances that could identify and address systemic barriers to engagement.</a:t>
            </a:r>
            <a:endParaRPr lang="en-GB" sz="2400" dirty="0"/>
          </a:p>
        </p:txBody>
      </p:sp>
      <p:graphicFrame>
        <p:nvGraphicFramePr>
          <p:cNvPr id="4" name="Content Placeholder 3" descr="4 circles with text posiitoned orbiting a central circle. The central circle text is Learner Voice. The 4 orbiting circles are as follows 1) Gaining pre conference suggestions regarding what might work 2) Pre planning of participation at a LV seminar and round table discussion 3) Co construction of professional development modules ">
            <a:extLst>
              <a:ext uri="{FF2B5EF4-FFF2-40B4-BE49-F238E27FC236}">
                <a16:creationId xmlns:a16="http://schemas.microsoft.com/office/drawing/2014/main" id="{34E75846-0948-C138-83C7-6F8A12F68812}"/>
              </a:ext>
            </a:extLst>
          </p:cNvPr>
          <p:cNvGraphicFramePr>
            <a:graphicFrameLocks noGrp="1"/>
          </p:cNvGraphicFramePr>
          <p:nvPr>
            <p:ph idx="1"/>
            <p:extLst>
              <p:ext uri="{D42A27DB-BD31-4B8C-83A1-F6EECF244321}">
                <p14:modId xmlns:p14="http://schemas.microsoft.com/office/powerpoint/2010/main" val="1536657020"/>
              </p:ext>
            </p:extLst>
          </p:nvPr>
        </p:nvGraphicFramePr>
        <p:xfrm>
          <a:off x="232734" y="905676"/>
          <a:ext cx="7467600" cy="5534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17E9502E-E5F1-2BE4-35A1-056F0A3C310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690" y="103722"/>
            <a:ext cx="3084844" cy="509404"/>
          </a:xfrm>
          <a:prstGeom prst="rect">
            <a:avLst/>
          </a:prstGeom>
        </p:spPr>
      </p:pic>
    </p:spTree>
    <p:extLst>
      <p:ext uri="{BB962C8B-B14F-4D97-AF65-F5344CB8AC3E}">
        <p14:creationId xmlns:p14="http://schemas.microsoft.com/office/powerpoint/2010/main" val="4009575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42158-F668-A2DD-F4CF-D519A9CE4777}"/>
              </a:ext>
            </a:extLst>
          </p:cNvPr>
          <p:cNvSpPr>
            <a:spLocks noGrp="1"/>
          </p:cNvSpPr>
          <p:nvPr>
            <p:ph type="title"/>
          </p:nvPr>
        </p:nvSpPr>
        <p:spPr/>
        <p:txBody>
          <a:bodyPr/>
          <a:lstStyle/>
          <a:p>
            <a:r>
              <a:rPr lang="en-GB" dirty="0"/>
              <a:t>Project aims (UI and UW)</a:t>
            </a:r>
          </a:p>
        </p:txBody>
      </p:sp>
      <p:sp>
        <p:nvSpPr>
          <p:cNvPr id="3" name="Content Placeholder 2">
            <a:extLst>
              <a:ext uri="{FF2B5EF4-FFF2-40B4-BE49-F238E27FC236}">
                <a16:creationId xmlns:a16="http://schemas.microsoft.com/office/drawing/2014/main" id="{BC6C0680-5CB1-622C-C2F4-C8B037BF01A3}"/>
              </a:ext>
            </a:extLst>
          </p:cNvPr>
          <p:cNvSpPr>
            <a:spLocks noGrp="1"/>
          </p:cNvSpPr>
          <p:nvPr>
            <p:ph idx="1"/>
          </p:nvPr>
        </p:nvSpPr>
        <p:spPr/>
        <p:txBody>
          <a:bodyPr/>
          <a:lstStyle/>
          <a:p>
            <a:pPr marL="0" indent="0">
              <a:buNone/>
            </a:pPr>
            <a:r>
              <a:rPr lang="en-GB" dirty="0"/>
              <a:t>To collaboratively develop, pilot, and evaluate Continuing Professional Development (CPD) modules in Universal Design for Learning</a:t>
            </a:r>
            <a:br>
              <a:rPr lang="en-GB" dirty="0"/>
            </a:br>
            <a:endParaRPr lang="en-GB" dirty="0"/>
          </a:p>
          <a:p>
            <a:r>
              <a:rPr lang="en-GB" dirty="0"/>
              <a:t>to help inform lecturers of the UDL framework, deepening knowledge and understanding</a:t>
            </a:r>
          </a:p>
          <a:p>
            <a:r>
              <a:rPr lang="en-GB" dirty="0"/>
              <a:t>to provide practice examples and actionable tasks to develop lecturers' skills in applying UDL</a:t>
            </a:r>
          </a:p>
        </p:txBody>
      </p:sp>
    </p:spTree>
    <p:extLst>
      <p:ext uri="{BB962C8B-B14F-4D97-AF65-F5344CB8AC3E}">
        <p14:creationId xmlns:p14="http://schemas.microsoft.com/office/powerpoint/2010/main" val="344393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ED56-83F5-CA30-A3C1-DA4ED56C8142}"/>
              </a:ext>
            </a:extLst>
          </p:cNvPr>
          <p:cNvSpPr>
            <a:spLocks noGrp="1"/>
          </p:cNvSpPr>
          <p:nvPr>
            <p:ph type="title"/>
          </p:nvPr>
        </p:nvSpPr>
        <p:spPr/>
        <p:txBody>
          <a:bodyPr/>
          <a:lstStyle/>
          <a:p>
            <a:r>
              <a:rPr lang="en-GB" dirty="0"/>
              <a:t>Learner perspectives</a:t>
            </a:r>
          </a:p>
        </p:txBody>
      </p:sp>
      <p:sp>
        <p:nvSpPr>
          <p:cNvPr id="3" name="Content Placeholder 2">
            <a:extLst>
              <a:ext uri="{FF2B5EF4-FFF2-40B4-BE49-F238E27FC236}">
                <a16:creationId xmlns:a16="http://schemas.microsoft.com/office/drawing/2014/main" id="{819F1CCF-7965-80DB-CB21-50F699AA7681}"/>
              </a:ext>
            </a:extLst>
          </p:cNvPr>
          <p:cNvSpPr>
            <a:spLocks noGrp="1"/>
          </p:cNvSpPr>
          <p:nvPr>
            <p:ph idx="1"/>
          </p:nvPr>
        </p:nvSpPr>
        <p:spPr/>
        <p:txBody>
          <a:bodyPr>
            <a:normAutofit fontScale="92500" lnSpcReduction="10000"/>
          </a:bodyPr>
          <a:lstStyle/>
          <a:p>
            <a:pPr marL="0" indent="0">
              <a:buNone/>
            </a:pPr>
            <a:r>
              <a:rPr lang="en-GB" b="1" dirty="0"/>
              <a:t>Students had observed that:</a:t>
            </a:r>
          </a:p>
          <a:p>
            <a:r>
              <a:rPr lang="en-GB" dirty="0"/>
              <a:t>Not all HE teachers were aware of what their needs might be and identified that training was an essential factor for fostering inclusion and belonging.</a:t>
            </a:r>
          </a:p>
          <a:p>
            <a:r>
              <a:rPr lang="en-GB" dirty="0"/>
              <a:t>There was a need to more beyond reasonable adjustments and provide valuable insights into students’ requirements, experiences and the impact of positive and negative practice from their perspectives.</a:t>
            </a:r>
          </a:p>
          <a:p>
            <a:r>
              <a:rPr lang="en-GB" dirty="0"/>
              <a:t>Having a voice literally became transformative firstly in terms of their own self worth and efficacy, while also transforming the perspectives that academics may have had of them, and it was  facilitating a transformation of curriculum.</a:t>
            </a:r>
          </a:p>
        </p:txBody>
      </p:sp>
    </p:spTree>
    <p:extLst>
      <p:ext uri="{BB962C8B-B14F-4D97-AF65-F5344CB8AC3E}">
        <p14:creationId xmlns:p14="http://schemas.microsoft.com/office/powerpoint/2010/main" val="38143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38F3-D3CC-3730-D964-9BAFC2D7F4DF}"/>
              </a:ext>
            </a:extLst>
          </p:cNvPr>
          <p:cNvSpPr>
            <a:spLocks noGrp="1"/>
          </p:cNvSpPr>
          <p:nvPr>
            <p:ph type="title"/>
          </p:nvPr>
        </p:nvSpPr>
        <p:spPr>
          <a:xfrm>
            <a:off x="838200" y="326434"/>
            <a:ext cx="10515600" cy="1023818"/>
          </a:xfrm>
        </p:spPr>
        <p:txBody>
          <a:bodyPr/>
          <a:lstStyle/>
          <a:p>
            <a:r>
              <a:rPr lang="en-GB" dirty="0"/>
              <a:t>The importance of learner voice and agency</a:t>
            </a:r>
          </a:p>
        </p:txBody>
      </p:sp>
      <p:sp>
        <p:nvSpPr>
          <p:cNvPr id="3" name="Content Placeholder 2">
            <a:extLst>
              <a:ext uri="{FF2B5EF4-FFF2-40B4-BE49-F238E27FC236}">
                <a16:creationId xmlns:a16="http://schemas.microsoft.com/office/drawing/2014/main" id="{E8386CD5-0954-6CD2-6D8D-8AD13675752E}"/>
              </a:ext>
            </a:extLst>
          </p:cNvPr>
          <p:cNvSpPr>
            <a:spLocks noGrp="1"/>
          </p:cNvSpPr>
          <p:nvPr>
            <p:ph idx="1"/>
          </p:nvPr>
        </p:nvSpPr>
        <p:spPr>
          <a:xfrm>
            <a:off x="838200" y="1350252"/>
            <a:ext cx="10515600" cy="5181313"/>
          </a:xfrm>
        </p:spPr>
        <p:txBody>
          <a:bodyPr>
            <a:noAutofit/>
          </a:bodyPr>
          <a:lstStyle/>
          <a:p>
            <a:r>
              <a:rPr lang="en-GB" dirty="0"/>
              <a:t>Learner conference attendance and contribution</a:t>
            </a:r>
          </a:p>
          <a:p>
            <a:pPr lvl="1"/>
            <a:r>
              <a:rPr lang="en-GB" dirty="0"/>
              <a:t>Teachers and conference attendees gained valuable in-depth insight into learner experience (a key highlight fed back by attendees)</a:t>
            </a:r>
          </a:p>
          <a:p>
            <a:r>
              <a:rPr lang="en-GB" dirty="0"/>
              <a:t>Learner involvement with the collaborative workshops with UI and UW research team</a:t>
            </a:r>
            <a:br>
              <a:rPr lang="en-GB" dirty="0"/>
            </a:br>
            <a:r>
              <a:rPr lang="en-GB" sz="1100" dirty="0"/>
              <a:t> </a:t>
            </a:r>
          </a:p>
          <a:p>
            <a:pPr lvl="1"/>
            <a:r>
              <a:rPr lang="en-GB" kern="100" dirty="0">
                <a:effectLst/>
                <a:ea typeface="Aptos" panose="020B0004020202020204" pitchFamily="34" charset="0"/>
                <a:cs typeface="Times New Roman" panose="02020603050405020304" pitchFamily="18" charset="0"/>
              </a:rPr>
              <a:t>By using personal testimonies of students with diverse learning requirements, it enriched the transformative impact of future anticipatory inclusive design. The research team also learned from one </a:t>
            </a:r>
            <a:r>
              <a:rPr lang="en-GB" kern="100" dirty="0" err="1">
                <a:effectLst/>
                <a:ea typeface="Aptos" panose="020B0004020202020204" pitchFamily="34" charset="0"/>
                <a:cs typeface="Times New Roman" panose="02020603050405020304" pitchFamily="18" charset="0"/>
              </a:rPr>
              <a:t>anothers</a:t>
            </a:r>
            <a:r>
              <a:rPr lang="en-GB" kern="100" dirty="0">
                <a:effectLst/>
                <a:ea typeface="Aptos" panose="020B0004020202020204" pitchFamily="34" charset="0"/>
                <a:cs typeface="Times New Roman" panose="02020603050405020304" pitchFamily="18" charset="0"/>
              </a:rPr>
              <a:t>’ areas of strength in digital accessibility and learning to collaborate  across a neurodiverse team</a:t>
            </a:r>
          </a:p>
          <a:p>
            <a:pPr lvl="1"/>
            <a:r>
              <a:rPr lang="en-GB" kern="100" dirty="0">
                <a:effectLst/>
                <a:ea typeface="Aptos" panose="020B0004020202020204" pitchFamily="34" charset="0"/>
                <a:cs typeface="Times New Roman" panose="02020603050405020304" pitchFamily="18" charset="0"/>
              </a:rPr>
              <a:t>Engaging students in the design and implementation of their educational experiences is essential for meaningful change.</a:t>
            </a:r>
          </a:p>
        </p:txBody>
      </p:sp>
    </p:spTree>
    <p:extLst>
      <p:ext uri="{BB962C8B-B14F-4D97-AF65-F5344CB8AC3E}">
        <p14:creationId xmlns:p14="http://schemas.microsoft.com/office/powerpoint/2010/main" val="4263114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A7EF6-FB7E-D659-27B2-9FE780FD365A}"/>
              </a:ext>
            </a:extLst>
          </p:cNvPr>
          <p:cNvSpPr>
            <a:spLocks noGrp="1"/>
          </p:cNvSpPr>
          <p:nvPr>
            <p:ph type="title"/>
          </p:nvPr>
        </p:nvSpPr>
        <p:spPr>
          <a:xfrm>
            <a:off x="838200" y="-1463675"/>
            <a:ext cx="10515600" cy="1325563"/>
          </a:xfrm>
        </p:spPr>
        <p:txBody>
          <a:bodyPr/>
          <a:lstStyle/>
          <a:p>
            <a:r>
              <a:rPr lang="en-GB" dirty="0"/>
              <a:t>Summing up</a:t>
            </a:r>
          </a:p>
        </p:txBody>
      </p:sp>
      <p:sp>
        <p:nvSpPr>
          <p:cNvPr id="3" name="Content Placeholder 2">
            <a:extLst>
              <a:ext uri="{FF2B5EF4-FFF2-40B4-BE49-F238E27FC236}">
                <a16:creationId xmlns:a16="http://schemas.microsoft.com/office/drawing/2014/main" id="{F03A433F-A7B0-891A-06DB-348F16B261F9}"/>
              </a:ext>
            </a:extLst>
          </p:cNvPr>
          <p:cNvSpPr>
            <a:spLocks noGrp="1"/>
          </p:cNvSpPr>
          <p:nvPr>
            <p:ph idx="1"/>
          </p:nvPr>
        </p:nvSpPr>
        <p:spPr>
          <a:xfrm>
            <a:off x="838200" y="1579818"/>
            <a:ext cx="10515600" cy="4351338"/>
          </a:xfrm>
        </p:spPr>
        <p:txBody>
          <a:bodyPr>
            <a:normAutofit fontScale="92500"/>
          </a:bodyPr>
          <a:lstStyle/>
          <a:p>
            <a:pPr marL="0" indent="0">
              <a:buNone/>
            </a:pPr>
            <a:r>
              <a:rPr lang="en-GB" dirty="0">
                <a:effectLst/>
                <a:ea typeface="Times New Roman" panose="02020603050405020304" pitchFamily="18" charset="0"/>
              </a:rPr>
              <a:t>There are often inconsistencies between  and student academic and student perceptions of the most effective UDL practices for promoting  learning outcomes, highlighting the need for student feedback to better understand and plan for students’ needs (Varadhan et al, 2023) </a:t>
            </a:r>
          </a:p>
          <a:p>
            <a:pPr marL="0" indent="0">
              <a:buNone/>
            </a:pPr>
            <a:r>
              <a:rPr lang="en-GB" dirty="0">
                <a:effectLst/>
                <a:ea typeface="Times New Roman" panose="02020603050405020304" pitchFamily="18" charset="0"/>
              </a:rPr>
              <a:t>Serrano-Johnson (2020) suggests that constructive student feedback can be a catalyst for academics and </a:t>
            </a:r>
            <a:r>
              <a:rPr lang="en-GB" dirty="0">
                <a:ea typeface="Times New Roman" panose="02020603050405020304" pitchFamily="18" charset="0"/>
              </a:rPr>
              <a:t>professional services colleagues to better und</a:t>
            </a:r>
            <a:r>
              <a:rPr lang="en-GB" dirty="0">
                <a:effectLst/>
                <a:ea typeface="Times New Roman" panose="02020603050405020304" pitchFamily="18" charset="0"/>
              </a:rPr>
              <a:t>erstand and integrate UDL into their teaching.</a:t>
            </a:r>
          </a:p>
          <a:p>
            <a:pPr marL="0" indent="0">
              <a:buNone/>
            </a:pPr>
            <a:r>
              <a:rPr lang="en-GB" dirty="0"/>
              <a:t>Because the nature of student learning requirements were so diverse an increasingly comprehensive overview of requisite changes was revealed.</a:t>
            </a:r>
          </a:p>
        </p:txBody>
      </p:sp>
      <p:sp>
        <p:nvSpPr>
          <p:cNvPr id="4" name="TextBox 3">
            <a:extLst>
              <a:ext uri="{FF2B5EF4-FFF2-40B4-BE49-F238E27FC236}">
                <a16:creationId xmlns:a16="http://schemas.microsoft.com/office/drawing/2014/main" id="{23DCF1CD-6AC8-22BB-28B4-C4F6AFC16617}"/>
              </a:ext>
            </a:extLst>
          </p:cNvPr>
          <p:cNvSpPr txBox="1"/>
          <p:nvPr/>
        </p:nvSpPr>
        <p:spPr>
          <a:xfrm>
            <a:off x="838200" y="471948"/>
            <a:ext cx="9377516" cy="646331"/>
          </a:xfrm>
          <a:prstGeom prst="rect">
            <a:avLst/>
          </a:prstGeom>
          <a:noFill/>
        </p:spPr>
        <p:txBody>
          <a:bodyPr wrap="square" rtlCol="0">
            <a:spAutoFit/>
          </a:bodyPr>
          <a:lstStyle/>
          <a:p>
            <a:r>
              <a:rPr lang="en-GB" sz="3600" dirty="0"/>
              <a:t>Summing up: Two sides of the same coin:</a:t>
            </a:r>
          </a:p>
        </p:txBody>
      </p:sp>
    </p:spTree>
    <p:extLst>
      <p:ext uri="{BB962C8B-B14F-4D97-AF65-F5344CB8AC3E}">
        <p14:creationId xmlns:p14="http://schemas.microsoft.com/office/powerpoint/2010/main" val="1772582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952</TotalTime>
  <Words>2181</Words>
  <Application>Microsoft Office PowerPoint</Application>
  <PresentationFormat>Widescreen</PresentationFormat>
  <Paragraphs>118</Paragraphs>
  <Slides>23</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Aptos</vt:lpstr>
      <vt:lpstr>Aptos Display</vt:lpstr>
      <vt:lpstr>Arial</vt:lpstr>
      <vt:lpstr>Calibri</vt:lpstr>
      <vt:lpstr>Calibri-Italic</vt:lpstr>
      <vt:lpstr>Calisto MT</vt:lpstr>
      <vt:lpstr>Garamond</vt:lpstr>
      <vt:lpstr>Google Sans</vt:lpstr>
      <vt:lpstr>NewsGothicStd</vt:lpstr>
      <vt:lpstr>Times New Roman</vt:lpstr>
      <vt:lpstr>Univers Condensed</vt:lpstr>
      <vt:lpstr>Office Theme</vt:lpstr>
      <vt:lpstr>ChronicleVTI</vt:lpstr>
      <vt:lpstr>Empowering Learners through UDL:  A Researched Experience  of Voice and Agency from UW</vt:lpstr>
      <vt:lpstr>Centrality of learner voice </vt:lpstr>
      <vt:lpstr>Overview</vt:lpstr>
      <vt:lpstr>Montage of images</vt:lpstr>
      <vt:lpstr>Co-construction with disabled learners</vt:lpstr>
      <vt:lpstr>Project aims (UI and UW)</vt:lpstr>
      <vt:lpstr>Learner perspectives</vt:lpstr>
      <vt:lpstr>The importance of learner voice and agency</vt:lpstr>
      <vt:lpstr>Summing up</vt:lpstr>
      <vt:lpstr>Book chapter</vt:lpstr>
      <vt:lpstr>Using the learner voice and examples</vt:lpstr>
      <vt:lpstr>Collaborative  E-learning development</vt:lpstr>
      <vt:lpstr>FREE access to the E-learning</vt:lpstr>
      <vt:lpstr>Further insights from Ana’s PhD study of DLN</vt:lpstr>
      <vt:lpstr>Representation of students AND staff</vt:lpstr>
      <vt:lpstr>Adopting a trauma informed approach</vt:lpstr>
      <vt:lpstr>Meaningful voice making systems change</vt:lpstr>
      <vt:lpstr>MADE Report</vt:lpstr>
      <vt:lpstr>Think, pair, share (1, 2, 4) 15-minute activity</vt:lpstr>
      <vt:lpstr>sharing insights and wider presentation discussion </vt:lpstr>
      <vt:lpstr>References and additional reading</vt:lpstr>
      <vt:lpstr>References and additional reading</vt:lpstr>
      <vt:lpstr>References and additional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Wilson, Helen</dc:creator>
  <cp:lastModifiedBy>Kylie Geard</cp:lastModifiedBy>
  <cp:revision>21</cp:revision>
  <dcterms:created xsi:type="dcterms:W3CDTF">2025-05-19T07:53:51Z</dcterms:created>
  <dcterms:modified xsi:type="dcterms:W3CDTF">2025-06-24T03:57:39Z</dcterms:modified>
</cp:coreProperties>
</file>