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1515" r:id="rId7"/>
    <p:sldId id="260" r:id="rId8"/>
    <p:sldId id="1516" r:id="rId9"/>
    <p:sldId id="1517" r:id="rId10"/>
    <p:sldId id="1511" r:id="rId11"/>
    <p:sldId id="1518" r:id="rId12"/>
    <p:sldId id="1519" r:id="rId13"/>
    <p:sldId id="1520" r:id="rId14"/>
    <p:sldId id="1524" r:id="rId15"/>
    <p:sldId id="1522" r:id="rId16"/>
    <p:sldId id="1525" r:id="rId17"/>
    <p:sldId id="1527" r:id="rId18"/>
    <p:sldId id="1528" r:id="rId19"/>
    <p:sldId id="1529" r:id="rId20"/>
    <p:sldId id="1531" r:id="rId21"/>
    <p:sldId id="1532" r:id="rId22"/>
    <p:sldId id="1533" r:id="rId23"/>
    <p:sldId id="1534" r:id="rId24"/>
    <p:sldId id="1535" r:id="rId25"/>
    <p:sldId id="1536" r:id="rId26"/>
    <p:sldId id="1541" r:id="rId27"/>
    <p:sldId id="1539" r:id="rId28"/>
    <p:sldId id="1538" r:id="rId29"/>
    <p:sldId id="1543" r:id="rId30"/>
    <p:sldId id="268" r:id="rId31"/>
    <p:sldId id="1545" r:id="rId32"/>
    <p:sldId id="15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34" autoAdjust="0"/>
  </p:normalViewPr>
  <p:slideViewPr>
    <p:cSldViewPr snapToGrid="0">
      <p:cViewPr varScale="1">
        <p:scale>
          <a:sx n="97" d="100"/>
          <a:sy n="97" d="100"/>
        </p:scale>
        <p:origin x="594" y="78"/>
      </p:cViewPr>
      <p:guideLst/>
    </p:cSldViewPr>
  </p:slideViewPr>
  <p:outlineViewPr>
    <p:cViewPr>
      <p:scale>
        <a:sx n="33" d="100"/>
        <a:sy n="33" d="100"/>
      </p:scale>
      <p:origin x="0" y="-17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01A08-D790-D00A-E6E2-7E494D113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2D4C7-F969-9278-3A70-816B2D157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2D16F-FE5F-2597-EE88-B875BB7B1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0477-8B2C-06D2-15BB-1AD6FDB80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7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B0448-22E4-7D82-5B10-244F56E09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5F953-E48A-26D9-C269-AE9C7F463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7A50D-8A2A-E324-D893-366F59006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B4BA2-571C-26AD-BD84-6EDE0E3B6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8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80F4A-94DC-97F9-9A05-09D228DEF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24511E-6E0F-D236-EB2A-90A05AB4D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16B0D-FB2B-A865-F5BE-D4EFEBB49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2C764-EB09-4200-84A4-F5EA569B2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E393-2D19-E258-8181-7C0D82A40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B1585-C58A-43BC-8817-EE99DD993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C1359-4D16-1F6C-1DE0-0AD497BCB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2CD34-DD20-5391-E7CD-8788C5095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2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A6C9-EE52-9AFF-2816-F1B3564CB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95B18-C86E-07D9-B020-A1108809A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CC930-B8EB-D761-3B27-5BA40001B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1C059-C2E6-3CCD-F8F4-7BC53D84A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36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442C-4718-4C36-9E45-4B73309D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47F5C-124B-3ABE-EF13-6C87168AE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EDFB50-ACFD-F47C-7691-C7FA47981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3E7E-32FB-6654-68A6-28B166FC6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53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899D-6377-2727-1790-697838B6E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5FD9E-FDEA-E884-68D8-925CF3524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233B1-C300-72F3-7F29-003631DDF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A062B-CEB0-3FAE-63A6-5B7661D4D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99EC-9D53-3C9F-BD06-2D67E31EF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526C5-8600-FC24-9C1D-2ED9CABC8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7D392-B4C4-D51B-BFE7-AB3B010BA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CE18-1B3F-57A8-BA24-8D34580E3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8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102B-73B5-B0EF-A73F-9873DEF69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D9533-6214-DCFF-70B7-184F5FFDA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90753B-BF18-517E-C9ED-8AB16E37E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CBC1E-56B4-3398-FAB8-41E66246F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3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F2F45-C1C1-7F96-03A0-DD856791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B38DA-8F5F-6C37-CA4C-151429311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3A6B5-297D-0468-DBBF-CB9867887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6B260-0E4F-1CDF-959B-965D167DC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2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BF184-32F3-F29C-4347-43CE47C95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6E160-2D29-D474-40F2-8D8D07739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5E42E-5D97-519C-3BDD-4BF18426A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A0936-E138-93EB-CBC8-FE985691E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6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329F-8EE8-8E5E-C39A-B8B6767F3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F4DC3-5514-EEEF-ADB6-1F639478E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8A146-3328-7D3B-D3DB-D902B3C84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A6BAB-E4FF-FEED-5B1D-E719A7D82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9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DAF47-C0E5-BB4E-2938-499F40290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EA171-241A-D8FF-1871-319490D52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83473-EA41-9CC1-C342-D5CBD6D33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A63C-EE37-EBF0-D568-6CC10199E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7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CEBD-7A8C-B16F-D4B7-E05E5C107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8ABC2-344A-9EA4-38B3-B86B4A35F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7B95A-CC5D-7D71-FAC7-D0E6B274D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624AD-4FBC-67CE-658E-55EEBAC55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2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DF91D-198E-5C73-C484-CC68C762F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B3E9-E740-C98B-FEBC-D96CE0F85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B536B-9693-0777-6DE7-DA599E083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D4D77-081B-B95D-243C-2F6EF3F86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8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8A60B404-9532-4DA8-8A40-EC339A5BE63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2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8FACD271-2BB0-4C13-9E3A-50B90F57CA5B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A5F77D0-C28E-4573-88F0-0A30FF98888E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F1191D-5EC4-40DF-9DB6-A6385AB88B5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468DAA-49F6-4492-82E6-75555EB31418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1D22668-A3AE-429F-A351-A1583BA90793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B3A2E2B-8F4D-437C-9F55-5E913AFC716A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6C70014-48FC-4647-9615-BBD39F98887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C089F4EF-3CDF-46D7-ADF4-3A52C84FD8BE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8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635C43F-DBB1-4D83-B442-E1529AA900C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3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5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C146-0A20-4029-98D5-9A42EEDF8B24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2A2F-57DF-45DA-A7E9-678FD33267B9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1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9128053F-E531-4885-B604-CF1A6DEEE40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FE0C-303A-49D2-B22C-9FE8AE7D9EF1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EFCC7-B7E8-4ABE-BBCB-C75FD27800C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31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CA6-BC1D-429A-A289-4E939E49554A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5B10-D26A-480A-9509-A9831C5E60D8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040-F7E0-40EC-B8E9-CED28200FAA3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EA1-DD0C-4B8D-8364-52024B4530F1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7344-9CC7-412D-8C20-072BE86D5A11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21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F65F-0E21-48DE-8D75-4BF66A547E8E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FE1A989-42EF-40B2-87AB-6941C231CD4A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0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291CE83-67BA-4B15-B48A-7DC5C0636664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61" r:id="rId3"/>
    <p:sldLayoutId id="2147483712" r:id="rId4"/>
    <p:sldLayoutId id="2147483698" r:id="rId5"/>
    <p:sldLayoutId id="2147483728" r:id="rId6"/>
    <p:sldLayoutId id="2147483735" r:id="rId7"/>
    <p:sldLayoutId id="2147483758" r:id="rId8"/>
    <p:sldLayoutId id="2147483710" r:id="rId9"/>
    <p:sldLayoutId id="2147483755" r:id="rId10"/>
    <p:sldLayoutId id="2147483713" r:id="rId11"/>
    <p:sldLayoutId id="2147483729" r:id="rId12"/>
    <p:sldLayoutId id="2147483662" r:id="rId13"/>
    <p:sldLayoutId id="2147483679" r:id="rId14"/>
    <p:sldLayoutId id="2147483680" r:id="rId15"/>
    <p:sldLayoutId id="2147483681" r:id="rId16"/>
    <p:sldLayoutId id="2147483682" r:id="rId17"/>
    <p:sldLayoutId id="2147483706" r:id="rId18"/>
    <p:sldLayoutId id="2147483689" r:id="rId19"/>
    <p:sldLayoutId id="2147483690" r:id="rId20"/>
    <p:sldLayoutId id="2147483707" r:id="rId21"/>
    <p:sldLayoutId id="2147483708" r:id="rId22"/>
    <p:sldLayoutId id="2147483692" r:id="rId23"/>
    <p:sldLayoutId id="2147483691" r:id="rId24"/>
    <p:sldLayoutId id="2147483732" r:id="rId25"/>
    <p:sldLayoutId id="2147483733" r:id="rId26"/>
    <p:sldLayoutId id="2147483731" r:id="rId27"/>
    <p:sldLayoutId id="2147483730" r:id="rId28"/>
    <p:sldLayoutId id="2147483694" r:id="rId29"/>
    <p:sldLayoutId id="2147483726" r:id="rId30"/>
    <p:sldLayoutId id="2147483693" r:id="rId31"/>
    <p:sldLayoutId id="2147483711" r:id="rId32"/>
    <p:sldLayoutId id="2147483672" r:id="rId33"/>
    <p:sldLayoutId id="2147483673" r:id="rId34"/>
    <p:sldLayoutId id="2147483696" r:id="rId35"/>
    <p:sldLayoutId id="2147483752" r:id="rId36"/>
    <p:sldLayoutId id="2147483754" r:id="rId37"/>
    <p:sldLayoutId id="2147483753" r:id="rId38"/>
    <p:sldLayoutId id="2147483750" r:id="rId39"/>
    <p:sldLayoutId id="2147483742" r:id="rId40"/>
    <p:sldLayoutId id="2147483743" r:id="rId41"/>
    <p:sldLayoutId id="2147483740" r:id="rId42"/>
    <p:sldLayoutId id="2147483664" r:id="rId43"/>
    <p:sldLayoutId id="2147483665" r:id="rId44"/>
    <p:sldLayoutId id="2147483666" r:id="rId45"/>
    <p:sldLayoutId id="2147483667" r:id="rId46"/>
    <p:sldLayoutId id="2147483668" r:id="rId47"/>
    <p:sldLayoutId id="2147483669" r:id="rId48"/>
    <p:sldLayoutId id="2147483685" r:id="rId49"/>
    <p:sldLayoutId id="2147483687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9523987.2017.132436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blogs.worldbank.org/en/education/tech-and-teachers" TargetMode="External"/><Relationship Id="rId5" Type="http://schemas.openxmlformats.org/officeDocument/2006/relationships/hyperlink" Target="https://www.nielsen.com/news-center/2024/nielsen-data-shows-podcasts-more-popular-than-ever-with-australian-audiences-as-number-of-older-listeners-jumps-49-in-just-12-months/" TargetMode="External"/><Relationship Id="rId4" Type="http://schemas.openxmlformats.org/officeDocument/2006/relationships/hyperlink" Target="https://47012339.fs1.hubspotusercontent-na1.net/hubfs/47012339/Infinite-Dial-2024-Australia-Full-Presentatio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321A2-65AC-4C18-CA75-0FB5084C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7265963" cy="2299063"/>
          </a:xfrm>
        </p:spPr>
        <p:txBody>
          <a:bodyPr/>
          <a:lstStyle/>
          <a:p>
            <a:r>
              <a:rPr lang="en-US" dirty="0"/>
              <a:t>Leveraging AI to Create Inclusive Educational Podcasts</a:t>
            </a:r>
          </a:p>
        </p:txBody>
      </p:sp>
      <p:pic>
        <p:nvPicPr>
          <p:cNvPr id="3" name="Graphic 2" descr="Radio microphone with solid fill">
            <a:extLst>
              <a:ext uri="{FF2B5EF4-FFF2-40B4-BE49-F238E27FC236}">
                <a16:creationId xmlns:a16="http://schemas.microsoft.com/office/drawing/2014/main" id="{5C4EF5BA-D8E7-77E1-6144-A29250D5F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8409" y="411480"/>
            <a:ext cx="2473234" cy="24732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0E40BF-8BD4-0A36-3D84-731262EFF02B}"/>
              </a:ext>
            </a:extLst>
          </p:cNvPr>
          <p:cNvSpPr txBox="1"/>
          <p:nvPr/>
        </p:nvSpPr>
        <p:spPr>
          <a:xfrm>
            <a:off x="365759" y="3428347"/>
            <a:ext cx="11826241" cy="581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400"/>
              </a:spcAft>
            </a:pPr>
            <a:r>
              <a:rPr lang="en-AU" sz="2400" dirty="0"/>
              <a:t>Theme: Generative AI and Assistive Technology (AT) as enablers of inclusion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FA3257-663D-61CE-A5D5-22B53DB7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4727978"/>
            <a:ext cx="4206240" cy="1380744"/>
          </a:xfrm>
        </p:spPr>
        <p:txBody>
          <a:bodyPr/>
          <a:lstStyle/>
          <a:p>
            <a:r>
              <a:rPr lang="en-US" dirty="0"/>
              <a:t>Presented by Mark Shelton</a:t>
            </a:r>
          </a:p>
          <a:p>
            <a:r>
              <a:rPr lang="en-US" dirty="0"/>
              <a:t>University of Tasmania</a:t>
            </a:r>
          </a:p>
        </p:txBody>
      </p:sp>
      <p:pic>
        <p:nvPicPr>
          <p:cNvPr id="10" name="Picture 9" descr="University of Tasmania Logo">
            <a:extLst>
              <a:ext uri="{FF2B5EF4-FFF2-40B4-BE49-F238E27FC236}">
                <a16:creationId xmlns:a16="http://schemas.microsoft.com/office/drawing/2014/main" id="{6E52A4A1-6B00-44BD-5AD8-86EBE6377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1" y="6227184"/>
            <a:ext cx="1849313" cy="4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FCE1-3F79-9EB7-611D-88D5B374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8FBCF9-7CC7-C51A-4240-DDE0778A19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628" y="6058821"/>
            <a:ext cx="11145710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six million Australian’s that listen monthly to podcasts to be informed or educated . . .</a:t>
            </a:r>
          </a:p>
        </p:txBody>
      </p:sp>
      <p:pic>
        <p:nvPicPr>
          <p:cNvPr id="5" name="Picture 4" descr="A person representing the common Australian Podcast listener">
            <a:extLst>
              <a:ext uri="{FF2B5EF4-FFF2-40B4-BE49-F238E27FC236}">
                <a16:creationId xmlns:a16="http://schemas.microsoft.com/office/drawing/2014/main" id="{1EF0887B-E410-BD96-37DD-509504089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"/>
          <a:stretch/>
        </p:blipFill>
        <p:spPr>
          <a:xfrm>
            <a:off x="1924106" y="429846"/>
            <a:ext cx="3807010" cy="4995984"/>
          </a:xfrm>
          <a:prstGeom prst="rect">
            <a:avLst/>
          </a:prstGeom>
        </p:spPr>
      </p:pic>
      <p:pic>
        <p:nvPicPr>
          <p:cNvPr id="3" name="Picture 2" descr="A person representing the common Australian Podcast listener">
            <a:extLst>
              <a:ext uri="{FF2B5EF4-FFF2-40B4-BE49-F238E27FC236}">
                <a16:creationId xmlns:a16="http://schemas.microsoft.com/office/drawing/2014/main" id="{A4900841-238F-D8B9-2EA4-A063D7BB3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85" y="429847"/>
            <a:ext cx="3746988" cy="49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BB0C5-3C22-35B4-FBDD-05B22C86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8D65-A9C6-6035-4112-1594F269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1487675"/>
          </a:xfrm>
        </p:spPr>
        <p:txBody>
          <a:bodyPr/>
          <a:lstStyle/>
          <a:p>
            <a:r>
              <a:rPr lang="en-US" dirty="0"/>
              <a:t>Three Podcasting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C2E8-928B-6541-F195-E19D342CA9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7653" y="877456"/>
            <a:ext cx="6714759" cy="5390822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sz="2400" b="1" dirty="0"/>
              <a:t>Quick Burst (2-3 minutes)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dirty="0">
                <a:solidFill>
                  <a:srgbClr val="000000"/>
                </a:solidFill>
              </a:rPr>
              <a:t>Single key concept, energetic delivery, rapid reinforcement. Accommodates shorter attention spans.</a:t>
            </a:r>
          </a:p>
          <a:p>
            <a:pPr marL="0" lvl="1" indent="0">
              <a:lnSpc>
                <a:spcPct val="110000"/>
              </a:lnSpc>
              <a:buNone/>
            </a:pP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b="1" dirty="0"/>
              <a:t>Narrative (10-15 minutes)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dirty="0">
                <a:solidFill>
                  <a:srgbClr val="000000"/>
                </a:solidFill>
              </a:rPr>
              <a:t>Story-driven deep exploration. Supports memory through story structure.</a:t>
            </a:r>
          </a:p>
          <a:p>
            <a:pPr marL="0" lvl="1" indent="0">
              <a:lnSpc>
                <a:spcPct val="110000"/>
              </a:lnSpc>
              <a:buNone/>
            </a:pP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2400" b="1" dirty="0"/>
              <a:t>Chat Show (10-15 minutes)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Multiple perspectives accommodating diverse viewpoints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98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51CFB-266A-C46E-2B9E-EAA343DAA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FD50-9EB6-535D-61AE-0579BCEA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three formats support UDL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05B7-D08F-2B47-F8C5-53145E4F8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4030" y="877457"/>
            <a:ext cx="6714759" cy="5171652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Each format acts as a unique "cognitive tool" serving different learning functions (Drew, 2017)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endParaRPr lang="en-AU" sz="2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Support varied learning preferences: facts, stories, or discussion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endParaRPr lang="en-AU" sz="2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Attention spans and opportunities for learning vary – quick bursts vs. sustained engagement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99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FBC2F-E137-C864-F902-7F8C7F7DA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5F5E02-2635-9B78-615D-701C7BDB0F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92" y="2586621"/>
            <a:ext cx="9511446" cy="16847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leverage AI to write 3 different types of podcasts</a:t>
            </a:r>
          </a:p>
        </p:txBody>
      </p:sp>
    </p:spTree>
    <p:extLst>
      <p:ext uri="{BB962C8B-B14F-4D97-AF65-F5344CB8AC3E}">
        <p14:creationId xmlns:p14="http://schemas.microsoft.com/office/powerpoint/2010/main" val="364792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4C96-BCFF-81CC-A2C3-DC7B85868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EB73-0772-675C-E02D-39D0E7FB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a group, or on your own, choose ANY educational topic you teach!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6CDE-2100-4B65-B311-820C2BD1A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4030" y="877457"/>
            <a:ext cx="6714759" cy="5171652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>
                <a:solidFill>
                  <a:srgbClr val="000000"/>
                </a:solidFill>
              </a:rPr>
              <a:t>Topic Ideas:</a:t>
            </a:r>
          </a:p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Key concept from your subject area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Common student misconception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Important process or procedure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Essential vocabulary/terminology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Exam preparation strategy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Study technique or tip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166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080DB-D474-8610-A7DA-FAEDCBC2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2BDD-1408-7DD6-F9C0-1B68CC0A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Quick Burst</a:t>
            </a:r>
            <a:br>
              <a:rPr lang="en-AU" dirty="0"/>
            </a:br>
            <a:r>
              <a:rPr lang="en-AU" dirty="0"/>
              <a:t>Basic AI Prompt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EA15-01DB-63FC-99A7-6B287EAED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7569" y="989846"/>
            <a:ext cx="6714759" cy="5055577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Create a 2-3 minute "Quick Burst" educational podcast script about [YOUR TOPIC]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endParaRPr lang="en-AU" sz="2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Target audience: [Succinctly describe your students - level, course, specific needs]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endParaRPr lang="en-AU" sz="2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Learning objective: [What should students know/do after listening?]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93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B03ED-1F2C-0866-5288-4D3E988A2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587A-7C40-7610-EB9D-45CDA3E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Quick Burst</a:t>
            </a:r>
            <a:br>
              <a:rPr lang="en-AU" dirty="0"/>
            </a:br>
            <a:r>
              <a:rPr lang="en-AU" dirty="0"/>
              <a:t>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6FED-945E-FEF1-A148-AAC3A9A616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8861" y="1521069"/>
            <a:ext cx="6714759" cy="5055577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>
                <a:solidFill>
                  <a:srgbClr val="000000"/>
                </a:solidFill>
              </a:rPr>
              <a:t>Structure: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Engaging hook in first 15 seconds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3-5 key points maximum  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Include one memorable example or analogy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End with specific action or reflection question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Use conversational, enthusiastic tone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5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E375D-7B53-8B91-5565-F0D800208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A1E8-AF23-D7A4-75B5-A5C1119E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Quick Burst</a:t>
            </a:r>
            <a:br>
              <a:rPr lang="en-AU" dirty="0"/>
            </a:br>
            <a:br>
              <a:rPr lang="en-AU" dirty="0"/>
            </a:br>
            <a:r>
              <a:rPr lang="en-AU" dirty="0"/>
              <a:t>Accessibility</a:t>
            </a:r>
            <a:br>
              <a:rPr lang="en-AU" dirty="0"/>
            </a:br>
            <a:r>
              <a:rPr lang="en-AU" dirty="0"/>
              <a:t>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AA7E-4916-4DE1-BBF3-6FD431DDBC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8861" y="1521069"/>
            <a:ext cx="6714759" cy="5055577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>
                <a:solidFill>
                  <a:srgbClr val="000000"/>
                </a:solidFill>
              </a:rPr>
              <a:t>Accessibility features: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Simple, clear language appropriate for [student level]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Define any technical terms immediately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Include natural pauses for emphasis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Provide pronunciation guide for difficult words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21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E123C-596D-F4F8-7442-09B1D7B0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FA7C-1423-12C1-C78C-09982749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Quick Burst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Advanced Prompts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C36B-0136-41BB-F3DF-8C35F4966A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2242" y="901211"/>
            <a:ext cx="6714759" cy="5055577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>
                <a:solidFill>
                  <a:srgbClr val="000000"/>
                </a:solidFill>
              </a:rPr>
              <a:t>Refinement Prompts: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Make this more engaging for [refine audience description]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Add a better hook at the beginning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Simplify language for accessibility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Include pronunciation guides for technical terms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>
                <a:solidFill>
                  <a:srgbClr val="000000"/>
                </a:solidFill>
              </a:rPr>
              <a:t>Add a stronger call to action at the 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10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EF6CC-4BAE-6987-0016-7D96343E7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806621-2C5E-6AF8-2B9B-1405DB1257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92" y="2984743"/>
            <a:ext cx="9511446" cy="8722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turn it into a podcast</a:t>
            </a:r>
          </a:p>
        </p:txBody>
      </p:sp>
    </p:spTree>
    <p:extLst>
      <p:ext uri="{BB962C8B-B14F-4D97-AF65-F5344CB8AC3E}">
        <p14:creationId xmlns:p14="http://schemas.microsoft.com/office/powerpoint/2010/main" val="203464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C6-1E2E-E4BD-2E9F-B3321C22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834231"/>
            <a:ext cx="8467558" cy="95584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4E6-B771-F1FA-85F4-B7984DE55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/>
          <a:p>
            <a:r>
              <a:rPr lang="en-US" dirty="0"/>
              <a:t>The AI Conundrum</a:t>
            </a:r>
          </a:p>
          <a:p>
            <a:r>
              <a:rPr lang="en-US" dirty="0"/>
              <a:t>Why Podcasts?</a:t>
            </a:r>
          </a:p>
          <a:p>
            <a:r>
              <a:rPr lang="en-US" dirty="0"/>
              <a:t>The Three Formats</a:t>
            </a:r>
          </a:p>
          <a:p>
            <a:r>
              <a:rPr lang="en-US" dirty="0"/>
              <a:t>Workshop – Quick Burst</a:t>
            </a:r>
          </a:p>
          <a:p>
            <a:r>
              <a:rPr lang="en-US" dirty="0"/>
              <a:t>Workshop – Chat Show</a:t>
            </a:r>
          </a:p>
          <a:p>
            <a:r>
              <a:rPr lang="en-US" dirty="0"/>
              <a:t>Workshop - Narrative</a:t>
            </a:r>
          </a:p>
        </p:txBody>
      </p:sp>
    </p:spTree>
    <p:extLst>
      <p:ext uri="{BB962C8B-B14F-4D97-AF65-F5344CB8AC3E}">
        <p14:creationId xmlns:p14="http://schemas.microsoft.com/office/powerpoint/2010/main" val="4216523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C7A47-6C80-E75D-C8E6-8D21A8F1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716F-0421-74A6-B89A-E818E032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Quick Burst -&gt;</a:t>
            </a:r>
            <a:br>
              <a:rPr lang="en-AU" dirty="0"/>
            </a:br>
            <a:r>
              <a:rPr lang="en-AU" dirty="0"/>
              <a:t>Chat Show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DD099-D6BC-6CAD-5FE5-A31C613024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4030" y="877457"/>
            <a:ext cx="6714759" cy="5171652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>
                <a:solidFill>
                  <a:srgbClr val="000000"/>
                </a:solidFill>
              </a:rPr>
              <a:t>Transformation Prompt</a:t>
            </a:r>
            <a:endParaRPr lang="en-AU" sz="2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Transform the Quick Burst script above into a chat show where I'll play both the host and guest: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The host is a curious interviewer who asks engaging questions geared towards the learning objectives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The guest is an expert who knows the quick burst topic well 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Duration: 8-10 minutes of conversation covering all Quick Burst content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53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D34F9-031B-7D03-11BB-031C696C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709C-C172-FFED-8745-003AA532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Chat Show</a:t>
            </a:r>
            <a:br>
              <a:rPr lang="en-AU" dirty="0"/>
            </a:br>
            <a:r>
              <a:rPr lang="en-AU" dirty="0"/>
              <a:t>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0714-9AD2-11D3-AB22-4E1B31C9C7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4030" y="877456"/>
            <a:ext cx="6714759" cy="5743151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>
                <a:solidFill>
                  <a:srgbClr val="000000"/>
                </a:solidFill>
              </a:rPr>
              <a:t>Structure 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Host introduces topic and guest (me)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6-8 interview questions that draw out all the information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Guest responses contain the Quick Burst content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Host asks follow-up questions for clarity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Host concludes with key takeaways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Make the two roles feel like different people having a real conversation.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53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FA5B1-FD76-D74D-5513-EA88C42CD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E4505B-E3C6-61EC-9C62-D01092DE95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92" y="2984743"/>
            <a:ext cx="9511446" cy="8722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for an AI generated voice</a:t>
            </a:r>
          </a:p>
        </p:txBody>
      </p:sp>
    </p:spTree>
    <p:extLst>
      <p:ext uri="{BB962C8B-B14F-4D97-AF65-F5344CB8AC3E}">
        <p14:creationId xmlns:p14="http://schemas.microsoft.com/office/powerpoint/2010/main" val="792424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03AC3-ECAE-A697-4FF9-85CB35CE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0DC7-DB14-655C-F681-1CFEE79D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Chat Show -&gt;</a:t>
            </a:r>
            <a:br>
              <a:rPr lang="en-AU" dirty="0"/>
            </a:br>
            <a:r>
              <a:rPr lang="en-AU" dirty="0"/>
              <a:t>Narrative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F2B8-7C16-82E7-A7A9-9A2C109E7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4030" y="307732"/>
            <a:ext cx="6714759" cy="6312876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/>
              <a:t>Chat Show: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HOST: "Tell us about…”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GUEST: "Well, in my experience...“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Q&amp;A dialogue format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Information through conversation</a:t>
            </a:r>
          </a:p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b="1" dirty="0"/>
              <a:t>Narrative: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"Dr. Sarah had seen this problem countless times...“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Single storytelling voice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Guest's insights woven into story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Information through narrative arc</a:t>
            </a:r>
          </a:p>
        </p:txBody>
      </p:sp>
    </p:spTree>
    <p:extLst>
      <p:ext uri="{BB962C8B-B14F-4D97-AF65-F5344CB8AC3E}">
        <p14:creationId xmlns:p14="http://schemas.microsoft.com/office/powerpoint/2010/main" val="3591619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B1BBA-82E9-3257-520B-077CFE87B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6026-A5A2-9903-CCF1-B43B022B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Narrative</a:t>
            </a:r>
            <a:br>
              <a:rPr lang="en-AU" dirty="0"/>
            </a:br>
            <a:r>
              <a:rPr lang="en-AU" dirty="0"/>
              <a:t>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9321B-04CA-1E63-27C8-4605186F42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4990" y="272562"/>
            <a:ext cx="6714759" cy="6312876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Aft>
                <a:spcPts val="1400"/>
              </a:spcAft>
              <a:buNone/>
            </a:pPr>
            <a:r>
              <a:rPr lang="en-AU" sz="2400" dirty="0"/>
              <a:t>Transform the chat show interview above into an 8-10 minute narrative story that: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Tells a story incorporating the guest’s insights, knowledge and opinions from the interview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Uses third-person storytelling about the expert/situation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Creates an engaging story arc with beginning, middle, end</a:t>
            </a:r>
          </a:p>
          <a:p>
            <a:pPr marL="342900" lvl="1" indent="-342900">
              <a:lnSpc>
                <a:spcPct val="110000"/>
              </a:lnSpc>
              <a:spcAft>
                <a:spcPts val="1400"/>
              </a:spcAft>
            </a:pPr>
            <a:r>
              <a:rPr lang="en-AU" sz="2400" dirty="0"/>
              <a:t>Convert the dialogue into descriptive storytelling while keeping all the valuable content.</a:t>
            </a:r>
          </a:p>
        </p:txBody>
      </p:sp>
    </p:spTree>
    <p:extLst>
      <p:ext uri="{BB962C8B-B14F-4D97-AF65-F5344CB8AC3E}">
        <p14:creationId xmlns:p14="http://schemas.microsoft.com/office/powerpoint/2010/main" val="287629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59335-52CF-B847-E7F5-A636AA82B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4808-F7B8-109F-FC29-F5E9908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Narrative </a:t>
            </a:r>
            <a:br>
              <a:rPr lang="en-AU" dirty="0"/>
            </a:br>
            <a:r>
              <a:rPr lang="en-AU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144E2-4DD9-3A6A-C371-25C35A911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1547" y="685800"/>
            <a:ext cx="6714759" cy="6312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-A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 Narrative Approaches: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Timeline story: "The day that changed everything..."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Journey narrative: "Following the path of..."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Problem-solution arc: "The mystery that puzzled scientists..."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Character development: "Meet the person who discovered..."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Real-world scenario: "Imagine you're a..."</a:t>
            </a:r>
          </a:p>
        </p:txBody>
      </p:sp>
    </p:spTree>
    <p:extLst>
      <p:ext uri="{BB962C8B-B14F-4D97-AF65-F5344CB8AC3E}">
        <p14:creationId xmlns:p14="http://schemas.microsoft.com/office/powerpoint/2010/main" val="350748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2CCCC-EB41-24E7-4932-E9AD0F43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75E15D-45D0-1862-06CD-8C115285CE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92" y="2984743"/>
            <a:ext cx="9511446" cy="8722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some sound effects</a:t>
            </a:r>
          </a:p>
        </p:txBody>
      </p:sp>
    </p:spTree>
    <p:extLst>
      <p:ext uri="{BB962C8B-B14F-4D97-AF65-F5344CB8AC3E}">
        <p14:creationId xmlns:p14="http://schemas.microsoft.com/office/powerpoint/2010/main" val="156431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F8EAF-D9DE-9FD3-ED83-7032E7D7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520701"/>
            <a:ext cx="7342307" cy="1133856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A6679F-0290-515C-BB0F-947C10AC81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2545373"/>
            <a:ext cx="10890374" cy="1767254"/>
          </a:xfrm>
        </p:spPr>
        <p:txBody>
          <a:bodyPr>
            <a:normAutofit/>
          </a:bodyPr>
          <a:lstStyle/>
          <a:p>
            <a:r>
              <a:rPr lang="en-AU" b="1" dirty="0"/>
              <a:t>Everyone benefits from multiple means of representation</a:t>
            </a:r>
          </a:p>
          <a:p>
            <a:endParaRPr lang="en-AU" dirty="0"/>
          </a:p>
          <a:p>
            <a:r>
              <a:rPr lang="en-AU" b="1" dirty="0"/>
              <a:t>This is UDL 3.0 in practice. This is inclusion through innovation.</a:t>
            </a:r>
            <a:endParaRPr lang="en-US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DEBFB0B7-A77C-246F-775A-85FC26CD7329}"/>
              </a:ext>
            </a:extLst>
          </p:cNvPr>
          <p:cNvSpPr txBox="1">
            <a:spLocks/>
          </p:cNvSpPr>
          <p:nvPr/>
        </p:nvSpPr>
        <p:spPr>
          <a:xfrm>
            <a:off x="612775" y="5033308"/>
            <a:ext cx="4206240" cy="1380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Mark Shelton</a:t>
            </a:r>
          </a:p>
          <a:p>
            <a:pPr marL="0" indent="0">
              <a:buNone/>
            </a:pPr>
            <a:r>
              <a:rPr lang="en-US" dirty="0"/>
              <a:t>Email - mark.shelton@utas.edu.au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13CD8-6500-9561-684E-3A0D9493D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7" y="6083261"/>
            <a:ext cx="2141896" cy="5080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51058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D0245-BA80-08E6-47AD-32CCA40B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F969C1-D27E-D03A-DD27-CBF3D3BA1C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92" y="2984743"/>
            <a:ext cx="9511446" cy="8722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6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C038A-515E-20BC-3E98-F3A7C6674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FC72-17AC-9D96-42A6-290850E7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6587-241D-0CCD-C9A6-6578DF0B2C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68" y="272562"/>
            <a:ext cx="7897468" cy="63128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Auer, N. J., &amp; Krupar, E. M. (2001). Mouse click plagiarism: The role of technology in plagiarism and the librarian's role in combating it. Library Trends, 49, 415-432.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Drew, C. (2017). Edutaining audio: An exploration of education podcast design possibilities. Educational Media International, 54(1), 48-62. </a:t>
            </a:r>
            <a:r>
              <a:rPr lang="en-AU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https://doi.org/10.1080/09523987.2017.1324360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Edison Research. (2024). The Infinite Dial Australia 2024. </a:t>
            </a:r>
            <a:r>
              <a:rPr lang="en-AU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https://47012339.fs1.hubspotusercontent-na1.net/hubfs/47012339/Infinite-Dial-2024-Australia-Full-Presentation.pdf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Nielsen. (2024, September 30). Nielsen data shows podcasts more popular than ever. Nielsen. </a:t>
            </a:r>
            <a:r>
              <a:rPr lang="en-AU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https://www.nielsen.com/news-center/2024/nielsen-data-shows-podcasts-more-popular-than-ever-with-australian-audiences-as-number-of-older-listeners-jumps-49-in-just-12-months/</a:t>
            </a: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Owston, R. D. (1997). The World Wide Web: A technology to enhance teaching and learning? Educational Researcher, 26(2), 27-33.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Trucano, M. (2013, January 14). Will technology replace teachers? No, but...   World Bank Blogs. </a:t>
            </a:r>
            <a:r>
              <a:rPr lang="en-AU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https://blogs.worldbank.org/en/education/tech-and-teachers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8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44DA2-D22C-24AE-D2E6-C296E70D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42518-B5EB-13AB-9F3E-CED004BF72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6424" y="2136338"/>
            <a:ext cx="10799152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some of your concerns about incorporating AI into your content development?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0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F81C-2BD8-A4FA-1C47-752CDA281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05" y="-188508"/>
            <a:ext cx="10434710" cy="1361753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bg1"/>
                </a:solidFill>
              </a:rPr>
              <a:t>The Research Tells us . . . 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53411-4585-040B-5834-42C4EFE76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05" y="1456236"/>
            <a:ext cx="11164472" cy="499297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400" dirty="0">
                <a:solidFill>
                  <a:schemeClr val="bg1"/>
                </a:solidFill>
              </a:rPr>
              <a:t>“I am glad that I am not a young teacher, because I fear that this will eventually replace us.” 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400" dirty="0">
                <a:solidFill>
                  <a:schemeClr val="bg1"/>
                </a:solidFill>
              </a:rPr>
              <a:t>This is causing educators to "re-think the very nature of teaching, learning, and schooling"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400" dirty="0">
                <a:solidFill>
                  <a:schemeClr val="bg1"/>
                </a:solidFill>
              </a:rPr>
              <a:t>“Only 33% of public-school teachers reported feeling "well prepared" or "very well prepared" 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400" dirty="0">
                <a:solidFill>
                  <a:schemeClr val="bg1"/>
                </a:solidFill>
              </a:rPr>
              <a:t>“all imaginable kinds of information and data can be found, the quality and value of which varies tremendously.”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400" dirty="0">
                <a:solidFill>
                  <a:schemeClr val="bg1"/>
                </a:solidFill>
              </a:rPr>
              <a:t>“plagiarism is a rapidly growing problem in academia.”</a:t>
            </a:r>
          </a:p>
        </p:txBody>
      </p:sp>
    </p:spTree>
    <p:extLst>
      <p:ext uri="{BB962C8B-B14F-4D97-AF65-F5344CB8AC3E}">
        <p14:creationId xmlns:p14="http://schemas.microsoft.com/office/powerpoint/2010/main" val="419869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2DF85-3FC8-04AB-16AD-D236FFEB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96F60-1B49-D748-7851-85B78DDD6F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6424" y="1767006"/>
            <a:ext cx="10799152" cy="3046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Those quotes are from the 90’s – early 2000’s about teachers integrating the internet into their classrooms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749E3-B787-0509-42A8-5EFC0D6392CD}"/>
              </a:ext>
            </a:extLst>
          </p:cNvPr>
          <p:cNvSpPr txBox="1"/>
          <p:nvPr/>
        </p:nvSpPr>
        <p:spPr>
          <a:xfrm>
            <a:off x="8626102" y="5352250"/>
            <a:ext cx="5738948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buNone/>
            </a:pPr>
            <a:r>
              <a:rPr lang="en-AU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Owston, R. D. (1997)</a:t>
            </a:r>
          </a:p>
          <a:p>
            <a:pPr>
              <a:spcAft>
                <a:spcPts val="1400"/>
              </a:spcAft>
              <a:buNone/>
            </a:pPr>
            <a:r>
              <a:rPr lang="en-AU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Trucano, M. (2013</a:t>
            </a:r>
            <a:r>
              <a:rPr lang="en-AU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400"/>
              </a:spcAft>
              <a:buNone/>
            </a:pPr>
            <a:r>
              <a:rPr lang="en-AU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Auer, N. J., &amp; Krupar, E. M. (2001)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3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696D-D2F7-7C64-0F85-234C1086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7B9ABB6-2921-B725-E082-B0D3DB874F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2105" y="468652"/>
            <a:ext cx="609600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the internet in education. . .</a:t>
            </a:r>
          </a:p>
        </p:txBody>
      </p:sp>
      <p:pic>
        <p:nvPicPr>
          <p:cNvPr id="9" name="Picture 8" descr="A pink and white bicycle">
            <a:extLst>
              <a:ext uri="{FF2B5EF4-FFF2-40B4-BE49-F238E27FC236}">
                <a16:creationId xmlns:a16="http://schemas.microsoft.com/office/drawing/2014/main" id="{E178A5E4-F2B0-5164-1069-9980B86C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95" y="1212573"/>
            <a:ext cx="6088609" cy="45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0E1-014E-2F32-5FE0-025C2732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1487675"/>
          </a:xfrm>
        </p:spPr>
        <p:txBody>
          <a:bodyPr/>
          <a:lstStyle/>
          <a:p>
            <a:r>
              <a:rPr lang="en-US" dirty="0"/>
              <a:t>Shifting the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70B6-B9DD-8293-E045-C9E0BE21F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7653" y="877456"/>
            <a:ext cx="6714759" cy="5390822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sz="2400" b="1" dirty="0"/>
              <a:t>Reframe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dirty="0">
                <a:solidFill>
                  <a:srgbClr val="000000"/>
                </a:solidFill>
              </a:rPr>
              <a:t>AI doesn't replace your expertise—it amplifies accessibility</a:t>
            </a:r>
          </a:p>
          <a:p>
            <a:pPr marL="0" lvl="1" indent="0">
              <a:lnSpc>
                <a:spcPct val="110000"/>
              </a:lnSpc>
              <a:buNone/>
            </a:pP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b="1" dirty="0"/>
              <a:t>Reality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dirty="0">
                <a:solidFill>
                  <a:srgbClr val="000000"/>
                </a:solidFill>
              </a:rPr>
              <a:t>You provide pedagogy and content, AI provides format conversion</a:t>
            </a:r>
          </a:p>
          <a:p>
            <a:pPr marL="0" lvl="1" indent="0">
              <a:lnSpc>
                <a:spcPct val="110000"/>
              </a:lnSpc>
              <a:buNone/>
            </a:pP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2400" b="1" dirty="0"/>
              <a:t>Result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More students can access your teaching in their optimal format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92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DB59-7642-5058-17D3-C1A7EF81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EC44-0C89-AD2E-8FBB-58219AC7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content and </a:t>
            </a:r>
            <a:br>
              <a:rPr lang="en-US" dirty="0"/>
            </a:br>
            <a:r>
              <a:rPr lang="en-US" dirty="0"/>
              <a:t>Universal Design for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0367-2FD0-02BC-F936-652B6C9698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2822" y="306843"/>
            <a:ext cx="6714759" cy="6244313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sz="2400" b="1" dirty="0"/>
              <a:t>Multiple Means of Representation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dirty="0">
                <a:solidFill>
                  <a:srgbClr val="000000"/>
                </a:solidFill>
              </a:rPr>
              <a:t>Same content, different format</a:t>
            </a:r>
          </a:p>
          <a:p>
            <a:pPr marL="0" lvl="1" indent="0">
              <a:lnSpc>
                <a:spcPct val="110000"/>
              </a:lnSpc>
              <a:buNone/>
            </a:pP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b="1" dirty="0"/>
              <a:t>Accessibility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dirty="0">
                <a:solidFill>
                  <a:srgbClr val="000000"/>
                </a:solidFill>
              </a:rPr>
              <a:t>Supports visual impairments, dyslexia, ADHD, EAL students</a:t>
            </a:r>
          </a:p>
          <a:p>
            <a:pPr marL="0" lvl="1" indent="0">
              <a:lnSpc>
                <a:spcPct val="110000"/>
              </a:lnSpc>
              <a:buNone/>
            </a:pP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2400" b="1" dirty="0"/>
              <a:t>Joy and Play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UDL 3.0's new emphasis on engagement and incorporating storytelling</a:t>
            </a:r>
          </a:p>
          <a:p>
            <a:pPr marL="0" lvl="1" indent="0">
              <a:lnSpc>
                <a:spcPct val="110000"/>
              </a:lnSpc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2400" b="1" dirty="0"/>
              <a:t>Flexibility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Learn while commuting, exercising, multitasking</a:t>
            </a:r>
            <a:endParaRPr lang="en-A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1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552B-E6F8-6A9C-6A67-3DDBCC1E2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F4F5-838D-482A-71F2-DFA7BF7A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3783152" cy="4940661"/>
          </a:xfrm>
        </p:spPr>
        <p:txBody>
          <a:bodyPr/>
          <a:lstStyle/>
          <a:p>
            <a:r>
              <a:rPr lang="en-US" dirty="0"/>
              <a:t>People are already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2C140-6E5E-573A-FA3A-EED8F3DC93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5544" y="306843"/>
            <a:ext cx="7102038" cy="624431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</a:pPr>
            <a:r>
              <a:rPr lang="en-AU" sz="2400" dirty="0">
                <a:solidFill>
                  <a:srgbClr val="000000"/>
                </a:solidFill>
              </a:rPr>
              <a:t>Australia leads the world in podcasting listening, with a 20% increase in listenership over the past two years (2023-24).*</a:t>
            </a:r>
          </a:p>
          <a:p>
            <a:pPr marL="342900" lvl="1" indent="-342900">
              <a:lnSpc>
                <a:spcPct val="110000"/>
              </a:lnSpc>
            </a:pP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10000"/>
              </a:lnSpc>
            </a:pPr>
            <a:r>
              <a:rPr lang="en-AU" sz="2400" dirty="0">
                <a:solidFill>
                  <a:srgbClr val="000000"/>
                </a:solidFill>
              </a:rPr>
              <a:t>Currently, 48% of Australians listen to podcasts monthly*</a:t>
            </a:r>
            <a:endParaRPr lang="en-AU" sz="2400" b="1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10000"/>
              </a:lnSpc>
            </a:pPr>
            <a:endParaRPr lang="en-AU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lvl="1" indent="-342900">
              <a:lnSpc>
                <a:spcPct val="110000"/>
              </a:lnSpc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65% of Australians aged between 18 - 39 and listen to a podcast at least monthly*</a:t>
            </a:r>
          </a:p>
          <a:p>
            <a:pPr marL="342900" lvl="1" indent="-342900">
              <a:lnSpc>
                <a:spcPct val="110000"/>
              </a:lnSpc>
            </a:pPr>
            <a:endParaRPr lang="en-AU" sz="2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36% listen to be informed, with an additional 29% saying they listen to be educated**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FDDDB-B1DC-2185-64B1-59698EE06856}"/>
              </a:ext>
            </a:extLst>
          </p:cNvPr>
          <p:cNvSpPr txBox="1"/>
          <p:nvPr/>
        </p:nvSpPr>
        <p:spPr>
          <a:xfrm>
            <a:off x="8787347" y="6308749"/>
            <a:ext cx="5453428" cy="484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AU" sz="1200" dirty="0">
                <a:solidFill>
                  <a:srgbClr val="000000"/>
                </a:solidFill>
              </a:rPr>
              <a:t>*  The Infinite Dial Report – 2024</a:t>
            </a:r>
          </a:p>
          <a:p>
            <a:pPr marL="0" lvl="1">
              <a:lnSpc>
                <a:spcPct val="110000"/>
              </a:lnSpc>
            </a:pPr>
            <a:r>
              <a:rPr lang="en-AU" sz="1200" dirty="0">
                <a:solidFill>
                  <a:srgbClr val="000000"/>
                </a:solidFill>
              </a:rPr>
              <a:t>** Nielsen Advanced Audience Data - 2024</a:t>
            </a:r>
          </a:p>
        </p:txBody>
      </p:sp>
    </p:spTree>
    <p:extLst>
      <p:ext uri="{BB962C8B-B14F-4D97-AF65-F5344CB8AC3E}">
        <p14:creationId xmlns:p14="http://schemas.microsoft.com/office/powerpoint/2010/main" val="3564027771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9CA71-ACFA-46CC-8E61-4A5AB670DDE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10C717-93EF-4D86-BF6E-244725B73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9F7478-D48A-4FC3-A70B-05B704278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1290</Words>
  <Application>Microsoft Office PowerPoint</Application>
  <PresentationFormat>Widescreen</PresentationFormat>
  <Paragraphs>177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Neue Haas Grotesk Text Pro</vt:lpstr>
      <vt:lpstr>Symbol</vt:lpstr>
      <vt:lpstr>Helena</vt:lpstr>
      <vt:lpstr>Leveraging AI to Create Inclusive Educational Podcasts</vt:lpstr>
      <vt:lpstr>Agenda</vt:lpstr>
      <vt:lpstr>What are some of your concerns about incorporating AI into your content development?</vt:lpstr>
      <vt:lpstr>The Research Tells us . . . .</vt:lpstr>
      <vt:lpstr>Those quotes are from the 90’s – early 2000’s about teachers integrating the internet into their classrooms</vt:lpstr>
      <vt:lpstr>Before the internet in education. . .</vt:lpstr>
      <vt:lpstr>Shifting the Mindset</vt:lpstr>
      <vt:lpstr>Audio content and  Universal Design for Learning</vt:lpstr>
      <vt:lpstr>People are already listening!</vt:lpstr>
      <vt:lpstr>One of six million Australian’s that listen monthly to podcasts to be informed or educated . . .</vt:lpstr>
      <vt:lpstr>Three Podcasting Formats</vt:lpstr>
      <vt:lpstr>How the three formats support UDL</vt:lpstr>
      <vt:lpstr>Let’s leverage AI to write 3 different types of podcasts</vt:lpstr>
      <vt:lpstr>In a group, or on your own, choose ANY educational topic you teach!</vt:lpstr>
      <vt:lpstr>Quick Burst Basic AI Prompt</vt:lpstr>
      <vt:lpstr>Quick Burst Structure</vt:lpstr>
      <vt:lpstr>Quick Burst  Accessibility Features</vt:lpstr>
      <vt:lpstr>Quick Burst   Advanced Prompts</vt:lpstr>
      <vt:lpstr>Let’s turn it into a podcast</vt:lpstr>
      <vt:lpstr>Quick Burst -&gt; Chat Show</vt:lpstr>
      <vt:lpstr>Chat Show Structure</vt:lpstr>
      <vt:lpstr>Time for an AI generated voice</vt:lpstr>
      <vt:lpstr>Chat Show -&gt; Narrative</vt:lpstr>
      <vt:lpstr>Narrative Structure</vt:lpstr>
      <vt:lpstr>Narrative  Approach</vt:lpstr>
      <vt:lpstr>Add some sound effects</vt:lpstr>
      <vt:lpstr>Conclusion </vt:lpstr>
      <vt:lpstr>Questions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Kylie Geard</cp:lastModifiedBy>
  <cp:revision>3</cp:revision>
  <dcterms:created xsi:type="dcterms:W3CDTF">2024-06-26T20:20:27Z</dcterms:created>
  <dcterms:modified xsi:type="dcterms:W3CDTF">2025-06-24T03:25:21Z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