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68" r:id="rId3"/>
    <p:sldId id="269" r:id="rId4"/>
    <p:sldId id="270" r:id="rId5"/>
    <p:sldId id="276" r:id="rId6"/>
    <p:sldId id="277" r:id="rId7"/>
    <p:sldId id="279" r:id="rId8"/>
    <p:sldId id="280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670" autoAdjust="0"/>
  </p:normalViewPr>
  <p:slideViewPr>
    <p:cSldViewPr snapToGrid="0">
      <p:cViewPr>
        <p:scale>
          <a:sx n="80" d="100"/>
          <a:sy n="80" d="100"/>
        </p:scale>
        <p:origin x="13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957C4-8F95-4736-96F6-B3FB20425364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87B5B-85F5-44B2-AD28-2723F9FDFD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559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5dcdcebcd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35dcdcebcd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dcdcebcd2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35dcdcebcd2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5dcdcebcd2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g35dcdcebcd2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993F1-6C02-2CA2-1EDF-EC310C1EE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DD01F2-8821-26BF-8039-1150221BA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733CF-4B89-83E7-5548-116E0532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0B66D-BE27-B6B2-3BD1-083FD701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4BE18-83F0-9376-0862-C1327A6FD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343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D0428-5B6C-0C4B-C37D-AA935EC7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BD33C0-C16B-073B-B39F-C1E5FD7C2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3D0E9-19B0-E81B-341D-99D92980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60CA-87EF-77EB-D81F-2A3D0A9C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6E5E7-17CE-DA3E-76F1-96C19036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844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3AE6B-0405-E393-636F-A98A6E473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1F1FD-C2F7-19A4-91BD-F2246D6B2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AEF8E-7FB7-7217-DAFE-1FC68970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B74A9-5A47-745F-D495-83DC93765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5BD60-3066-A2E7-0FB8-B8462E67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642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C30EA-BB26-8530-45B7-951EF7C8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60E01-2E56-369A-755B-402A369C5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83AE3-D0FE-BB9C-A5AB-2E5404C2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B1304-69CC-97DC-41F9-6615F689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B2238-8AEC-ABCE-5D14-4E7A1144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33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0F1E8-6C90-4929-9337-647AB1D3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61C88-C0B1-F4BA-9859-42F445CFC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DEA0D-2669-7C1B-CD23-549A9EFC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C4A18-B492-21B2-9540-84580BAC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F7A8-ADFF-BE2A-1AB5-27570E90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856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F1B2-1BE2-B663-778F-1D1825C0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5930F-A51F-5DEF-B6D7-276517D87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40BA2-F2B7-C5D6-4A6E-19718395B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2B9F4-356E-AF91-A3FD-B4282E73A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A49E4-73B5-8B43-FE1F-F6179AC0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688DD-9F90-8548-989A-3E5D355E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77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570CC-F7DB-8B17-C029-2E0070630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D883C-BBA8-4AE9-E52C-D0E58E33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D0711-859B-EFF0-24C6-EB74429E6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D001F5-04F5-92B6-1273-76F3A44D9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3BC258-0BB7-30B5-749C-B7CC11AF3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DFFFD-E0C4-DDC8-FDA4-B3B4411C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7C3B7-B10A-F758-A0D3-3B7C3010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09A49-02B4-4F69-010C-426AA6D9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89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10A0-4049-9879-3E4D-EB7069F53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11B336-45D1-9418-3778-32C55A90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308F1-915F-8C2C-BB1A-ED3388C5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6B3C7-DCC2-4B3B-67A0-8F901DA4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15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22609B-4EB2-5E16-11EF-2AC52AD4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CEDB4-F298-DCBF-C1EC-7DEB6DA7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DCD2F-5E0B-8E6A-B795-4B9D0845D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331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6BC6-86EB-6B98-BCC8-F7FBDD599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5332-F43A-E813-0C40-203731DC7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14813-187F-100E-85C6-2484BF902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54FC2-9B03-C77C-929B-7F542F193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09AC5-19C1-3DF9-1A62-74F639B5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AB684-2057-2EA1-EAD7-AED7FDDB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63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7371-1DBE-26F8-D2C5-52B388E5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767E91-B131-3DCE-B4C7-E1A8C5C25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F9449-2285-BCD5-6E9A-46EA235FF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F826-EC68-FF4F-66A9-BB81884B7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0A30D-2EFF-9DBC-0F72-BEC6F4BD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C8395-D6DB-E596-4B20-DD426BB8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07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A43FF0-C598-20B0-71B8-AC99A5B2E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CB60A-7453-8184-6318-25D277CC5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EA264-BD83-A9A0-22E3-64710CD19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6398D-F0DE-4C41-9C30-4F1D010AABA9}" type="datetimeFigureOut">
              <a:rPr lang="en-AU" smtClean="0"/>
              <a:t>24/06/2025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AE744-B57A-41D1-7BFC-B6327398B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8A81F-72E6-9C39-CC81-CB42E46DC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187240-1389-41F5-B3ED-D3B3643AE762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55A501-4323-F966-3EBD-04E879E5536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52275" y="6350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03178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330037" y="461434"/>
            <a:ext cx="9864435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AU" sz="3200" b="1">
                <a:latin typeface="Arial"/>
                <a:ea typeface="Arial"/>
                <a:cs typeface="Arial"/>
                <a:sym typeface="Arial"/>
              </a:rPr>
              <a:t>Implementing innovative and effective UDL 3.0 in </a:t>
            </a:r>
            <a:r>
              <a:rPr lang="en-AU" sz="32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en-AU" sz="3200" b="1">
                <a:latin typeface="Arial"/>
                <a:ea typeface="Arial"/>
                <a:cs typeface="Arial"/>
                <a:sym typeface="Arial"/>
              </a:rPr>
              <a:t> classroom</a:t>
            </a:r>
            <a:br>
              <a:rPr lang="en-AU" sz="1800"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86" name="Google Shape;86;p1" descr="Colorful silhouettes of people with  gears overhea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34690" y="2565110"/>
            <a:ext cx="3953164" cy="210011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912883" y="5246747"/>
            <a:ext cx="8977745" cy="42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07000"/>
              </a:lnSpc>
              <a:buSzPts val="1800"/>
            </a:pPr>
            <a:r>
              <a:rPr lang="en-US" sz="2000" b="0" i="0" u="none" strike="noStrike" cap="none" dirty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Case Study and related activities to be undertaken during the workshop</a:t>
            </a:r>
            <a:endParaRPr sz="1600" b="0" i="0" u="none" strike="noStrike" cap="none" dirty="0">
              <a:solidFill>
                <a:schemeClr val="accent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185" y="27325"/>
            <a:ext cx="1283852" cy="80223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42961" y="27325"/>
            <a:ext cx="1074655" cy="31160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56DC43-20EE-D292-E738-FAA5957F1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041991"/>
            <a:ext cx="10515600" cy="10419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dirty="0"/>
              <a:t>Table Map for Activity 1 </a:t>
            </a:r>
          </a:p>
        </p:txBody>
      </p:sp>
      <p:graphicFrame>
        <p:nvGraphicFramePr>
          <p:cNvPr id="146" name="Google Shape;146;p6"/>
          <p:cNvGraphicFramePr/>
          <p:nvPr/>
        </p:nvGraphicFramePr>
        <p:xfrm>
          <a:off x="598133" y="371801"/>
          <a:ext cx="11114075" cy="55778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6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498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AU" sz="1800" u="none" strike="noStrike" cap="none"/>
                        <a:t>UDL Principle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 gridSpan="9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AU" sz="1800" u="none" strike="noStrike" cap="none"/>
                        <a:t>Learning activity component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Team formation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Assignment introduction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Rubric design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Topic selection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Search strategy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Teamwork check in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Midpoint progress assessment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Final presentation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/>
                        <a:t>Grade moderation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b="1" u="none" strike="noStrike" cap="none"/>
                        <a:t>Engagement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Learner interest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Belonging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Joy and play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Empathy/ restorative practices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b="1" u="none" strike="noStrike" cap="none"/>
                        <a:t>Representation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Diverse perspectives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People, culture, language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Multiple ways of knowing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b="1" u="none" strike="noStrike" cap="none"/>
                        <a:t>Action and Expression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Variety of communication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Overlooked forms of expression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/>
                        <a:t>Build accessible, inclusive spaces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7" name="Google Shape;147;p6"/>
          <p:cNvSpPr txBox="1"/>
          <p:nvPr/>
        </p:nvSpPr>
        <p:spPr>
          <a:xfrm>
            <a:off x="597159" y="6223518"/>
            <a:ext cx="578161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if UDL principle is met using -, +, ++, +++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11C5E4-3358-E820-4EEC-AD895BCFA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5dcdcebcd2_1_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AU" dirty="0">
                <a:solidFill>
                  <a:srgbClr val="C00000"/>
                </a:solidFill>
                <a:latin typeface="Arial"/>
              </a:rPr>
              <a:t>Activity 2</a:t>
            </a:r>
            <a:endParaRPr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53" name="Google Shape;153;g35dcdcebcd2_1_8"/>
          <p:cNvSpPr txBox="1">
            <a:spLocks noGrp="1"/>
          </p:cNvSpPr>
          <p:nvPr>
            <p:ph type="body" idx="1"/>
          </p:nvPr>
        </p:nvSpPr>
        <p:spPr>
          <a:xfrm>
            <a:off x="838200" y="180367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Discuss your own context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What parts of the case study are transferable? 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ED3D35-07EA-104F-1824-161F426E2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dcdcebcd2_1_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AU" dirty="0">
                <a:solidFill>
                  <a:srgbClr val="C00000"/>
                </a:solidFill>
                <a:latin typeface="Arial"/>
              </a:rPr>
              <a:t>Action</a:t>
            </a:r>
            <a:endParaRPr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59" name="Google Shape;159;g35dcdcebcd2_1_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What will you do next week? </a:t>
            </a:r>
          </a:p>
          <a:p>
            <a:pPr marL="0" indent="0">
              <a:buNone/>
            </a:pPr>
            <a:endParaRPr lang="en-AU" dirty="0"/>
          </a:p>
          <a:p>
            <a:pPr marL="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Next month? </a:t>
            </a:r>
          </a:p>
          <a:p>
            <a:pPr marL="0" indent="0">
              <a:buNone/>
            </a:pPr>
            <a:endParaRPr lang="en-AU" dirty="0"/>
          </a:p>
          <a:p>
            <a:pPr marL="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Before the end of the year?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76C8BC-5BC6-A6BA-07D4-D563EEC23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ction Movie Icon Stock Illustrations ...">
            <a:extLst>
              <a:ext uri="{FF2B5EF4-FFF2-40B4-BE49-F238E27FC236}">
                <a16:creationId xmlns:a16="http://schemas.microsoft.com/office/drawing/2014/main" id="{5954B82F-90F5-8876-2843-1BE86978A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9428" y="1440662"/>
            <a:ext cx="2755389" cy="27553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96802-14C0-9351-F9CC-939D59BA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3002" y="770252"/>
            <a:ext cx="4475440" cy="921415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32B3F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8B0DB-0842-8FE6-D924-363C1CEFF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136" y="2041539"/>
            <a:ext cx="5524747" cy="4708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Students submit team formation survey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Pronouns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Preferred name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English first or additional language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Study program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Favourite animal species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Students they would prefer to work with (up to 3)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Students they would prefer not to work with (up to 1)</a:t>
            </a:r>
          </a:p>
          <a:p>
            <a:pPr lvl="1"/>
            <a:endParaRPr lang="en-AU" sz="18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Teacher allocates students to teams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Also use enrolment data (e.g. GPA)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Student preferences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Diversity in team composition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Similarity of interests</a:t>
            </a:r>
            <a:endParaRPr lang="en-AU" sz="18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402326C7-DC75-3BBE-2921-A5837E3D5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CAF986-4125-2252-ADDB-56219EE7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51733" y="-2733798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198DF5-39F9-C245-FB7F-D0925C4948AA}"/>
              </a:ext>
            </a:extLst>
          </p:cNvPr>
          <p:cNvSpPr txBox="1"/>
          <p:nvPr/>
        </p:nvSpPr>
        <p:spPr>
          <a:xfrm>
            <a:off x="4206136" y="468003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77180D51-126E-AB36-2ED4-577842D1F06B}"/>
              </a:ext>
            </a:extLst>
          </p:cNvPr>
          <p:cNvSpPr/>
          <p:nvPr/>
        </p:nvSpPr>
        <p:spPr>
          <a:xfrm rot="5400000">
            <a:off x="4963460" y="133968"/>
            <a:ext cx="637762" cy="2520000"/>
          </a:xfrm>
          <a:prstGeom prst="wedgeRoundRectCallout">
            <a:avLst>
              <a:gd name="adj1" fmla="val -17923"/>
              <a:gd name="adj2" fmla="val 727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A9E2D-0EC4-5378-E888-DAC749CB297A}"/>
              </a:ext>
            </a:extLst>
          </p:cNvPr>
          <p:cNvSpPr txBox="1"/>
          <p:nvPr/>
        </p:nvSpPr>
        <p:spPr>
          <a:xfrm>
            <a:off x="856207" y="426231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8D78A0E5-E268-4719-D08F-7588C263C497}"/>
              </a:ext>
            </a:extLst>
          </p:cNvPr>
          <p:cNvSpPr/>
          <p:nvPr/>
        </p:nvSpPr>
        <p:spPr>
          <a:xfrm rot="5400000">
            <a:off x="1137986" y="461562"/>
            <a:ext cx="637761" cy="2520000"/>
          </a:xfrm>
          <a:prstGeom prst="wedgeRoundRectCallout">
            <a:avLst>
              <a:gd name="adj1" fmla="val -22985"/>
              <a:gd name="adj2" fmla="val -7427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B7ED39-546E-A26A-027B-E62468D19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329890" y="1521791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1026" name="Picture 2" descr="Team Building icon vector image Can be used for Teamwork ...">
            <a:extLst>
              <a:ext uri="{FF2B5EF4-FFF2-40B4-BE49-F238E27FC236}">
                <a16:creationId xmlns:a16="http://schemas.microsoft.com/office/drawing/2014/main" id="{3E5E5190-FA5D-028D-5F32-78432AA38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251" y="2881620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C167690-B625-EA18-3F7A-8E9E328D0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329890" y="1214341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FF17F-3A4B-3140-7DFF-8AF1F6B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34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3007FF-CB8A-D1EB-F925-DDAE02674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38FC1FC-08E2-C9D1-1CBA-58D76B9A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4102" y="1687762"/>
            <a:ext cx="5645967" cy="921415"/>
          </a:xfrm>
        </p:spPr>
        <p:txBody>
          <a:bodyPr>
            <a:noAutofit/>
          </a:bodyPr>
          <a:lstStyle/>
          <a:p>
            <a:r>
              <a:rPr lang="en-AU" sz="32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Assignment Introduction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4B355E-A44F-062A-4AA1-B52CFAF66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1433" y="2553584"/>
            <a:ext cx="7024512" cy="448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Teacher introduces Discovery assignment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Learning objectives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Tasks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Timeline and due dates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Expectations for engagement with GenAI tools (declare &amp; justify)</a:t>
            </a:r>
          </a:p>
          <a:p>
            <a:pPr marL="0" indent="0">
              <a:buNone/>
            </a:pPr>
            <a:endParaRPr lang="en-AU" sz="20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Key assignment elements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Discovery topic of choice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Research topic using credible scientific literature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Documented research process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Critical evaluation of literature in Annotated Bibliography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Present live to the class 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Choice of format (oral presentation, skit, rap, interpretive dance!)</a:t>
            </a:r>
          </a:p>
          <a:p>
            <a:pPr marL="914400" lvl="2" indent="0">
              <a:buNone/>
            </a:pPr>
            <a:endParaRPr lang="en-AU" sz="14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F01E9E5-51AC-BF52-6EF4-8F2EBA6A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A01255-50F3-819E-EEBE-B9D81586F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0856" y="-3036510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B14E2-08BD-12F7-5DAF-09A2F74132C1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1F05069B-2745-2858-C38D-608F9D1C7773}"/>
              </a:ext>
            </a:extLst>
          </p:cNvPr>
          <p:cNvSpPr/>
          <p:nvPr/>
        </p:nvSpPr>
        <p:spPr>
          <a:xfrm rot="5400000">
            <a:off x="4848363" y="-262207"/>
            <a:ext cx="637762" cy="2520000"/>
          </a:xfrm>
          <a:prstGeom prst="wedgeRoundRectCallout">
            <a:avLst>
              <a:gd name="adj1" fmla="val -20926"/>
              <a:gd name="adj2" fmla="val 74024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F1035-C0FA-B7B6-427E-02A35EAA297B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C395C249-8EC4-A9CD-FEA7-C78AE5277BD2}"/>
              </a:ext>
            </a:extLst>
          </p:cNvPr>
          <p:cNvSpPr/>
          <p:nvPr/>
        </p:nvSpPr>
        <p:spPr>
          <a:xfrm rot="5400000">
            <a:off x="1148229" y="-39262"/>
            <a:ext cx="637761" cy="2520000"/>
          </a:xfrm>
          <a:prstGeom prst="wedgeRoundRectCallout">
            <a:avLst>
              <a:gd name="adj1" fmla="val -22969"/>
              <a:gd name="adj2" fmla="val -73958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FAF8F8-D890-D2EA-040B-FC032F04D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26320" y="999873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C3B33E3-A82B-3982-AB8C-3DDD05F47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5845" y="775930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FCC53A25-4A3D-7434-D6EA-F2808F04662E}"/>
              </a:ext>
            </a:extLst>
          </p:cNvPr>
          <p:cNvSpPr/>
          <p:nvPr/>
        </p:nvSpPr>
        <p:spPr>
          <a:xfrm rot="5400000">
            <a:off x="1148509" y="672272"/>
            <a:ext cx="637200" cy="2520000"/>
          </a:xfrm>
          <a:prstGeom prst="wedgeRoundRectCallout">
            <a:avLst>
              <a:gd name="adj1" fmla="val -21475"/>
              <a:gd name="adj2" fmla="val -7433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Assignment Introduction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C3E08B5-5BD5-F1FC-F774-A7A3F91AF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25253" y="168586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2050" name="Picture 2" descr="Teacher Icon Images – Browse 386,003 Stock Photos, Vectors ...">
            <a:extLst>
              <a:ext uri="{FF2B5EF4-FFF2-40B4-BE49-F238E27FC236}">
                <a16:creationId xmlns:a16="http://schemas.microsoft.com/office/drawing/2014/main" id="{B8E86EF3-0851-4850-FAB8-BEB275021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07" y="2601885"/>
            <a:ext cx="2744547" cy="274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50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D5FE5DA-2AE8-4B19-4F12-788345F4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792FDAB-3F8A-8458-B443-6B156DB5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8831" y="2767890"/>
            <a:ext cx="6799561" cy="921415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Teamwork Rubric Co-Design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5F5530-7F7F-AE56-6437-F97C02E4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039" y="3442609"/>
            <a:ext cx="6678961" cy="3415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Facilitated discussion of teamwork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Challenges, strategies, expectations, past experiences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Teams discuss and draft teamwork rubric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Identify criteria for effective teamwork 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Draft descriptors (poor, marginal, good, excellent)</a:t>
            </a:r>
          </a:p>
          <a:p>
            <a:endParaRPr lang="en-AU" sz="1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Teams negotiate to form single class teamwork rubric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One representative per team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Negotiation facilitated by teacher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Criteria, descriptors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Teacher consolidates comments from all teams into single rubric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Fill the gaps!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3CF5F0C-6AF6-7EA0-D30C-34627CD31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0B855C-28B6-0BAA-7ACA-DF88D453E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189103" y="-3057387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5EE75C-149F-3819-C55B-F18C8E2DE801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1C59AA01-226A-C3A5-FD67-50D03653D34E}"/>
              </a:ext>
            </a:extLst>
          </p:cNvPr>
          <p:cNvSpPr/>
          <p:nvPr/>
        </p:nvSpPr>
        <p:spPr>
          <a:xfrm rot="5400000">
            <a:off x="4872428" y="-442682"/>
            <a:ext cx="637762" cy="2520000"/>
          </a:xfrm>
          <a:prstGeom prst="wedgeRoundRectCallout">
            <a:avLst>
              <a:gd name="adj1" fmla="val -22451"/>
              <a:gd name="adj2" fmla="val 72796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7FFF56-34ED-920A-6AAE-899EA593807C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B11CC92F-3CDF-D530-E68C-31CD65C1D02E}"/>
              </a:ext>
            </a:extLst>
          </p:cNvPr>
          <p:cNvSpPr/>
          <p:nvPr/>
        </p:nvSpPr>
        <p:spPr>
          <a:xfrm rot="5400000">
            <a:off x="1155948" y="-233951"/>
            <a:ext cx="637761" cy="2520000"/>
          </a:xfrm>
          <a:prstGeom prst="wedgeRoundRectCallout">
            <a:avLst>
              <a:gd name="adj1" fmla="val -21476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51A1C4-0849-3BF6-38A1-46556CC27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81939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6182BEF7-5BD8-86BB-3319-850E51C9F469}"/>
              </a:ext>
            </a:extLst>
          </p:cNvPr>
          <p:cNvSpPr/>
          <p:nvPr/>
        </p:nvSpPr>
        <p:spPr>
          <a:xfrm rot="5400000">
            <a:off x="1156228" y="479765"/>
            <a:ext cx="637200" cy="2520000"/>
          </a:xfrm>
          <a:prstGeom prst="wedgeRoundRectCallout">
            <a:avLst>
              <a:gd name="adj1" fmla="val -21475"/>
              <a:gd name="adj2" fmla="val -74277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Assignment Introduction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87B9096-C3D1-DBA6-B01D-6ED3A117E5DE}"/>
              </a:ext>
            </a:extLst>
          </p:cNvPr>
          <p:cNvSpPr/>
          <p:nvPr/>
        </p:nvSpPr>
        <p:spPr>
          <a:xfrm rot="5400000">
            <a:off x="1156228" y="1189290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4B920AA9-7DDE-6378-F5F3-6B4EBFD5EE16}"/>
              </a:ext>
            </a:extLst>
          </p:cNvPr>
          <p:cNvSpPr/>
          <p:nvPr/>
        </p:nvSpPr>
        <p:spPr>
          <a:xfrm rot="5400000">
            <a:off x="4872428" y="1189009"/>
            <a:ext cx="637762" cy="2520000"/>
          </a:xfrm>
          <a:prstGeom prst="wedgeRoundRectCallout">
            <a:avLst>
              <a:gd name="adj1" fmla="val -20926"/>
              <a:gd name="adj2" fmla="val 7402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Teamwork Rubric Co-design</a:t>
            </a:r>
          </a:p>
        </p:txBody>
      </p:sp>
      <p:pic>
        <p:nvPicPr>
          <p:cNvPr id="3074" name="Picture 2" descr="Teamwork - Free people icons">
            <a:extLst>
              <a:ext uri="{FF2B5EF4-FFF2-40B4-BE49-F238E27FC236}">
                <a16:creationId xmlns:a16="http://schemas.microsoft.com/office/drawing/2014/main" id="{12F5AC34-CB43-7C87-B513-804CE9D1A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491" y="3846534"/>
            <a:ext cx="2656216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6CBBE06D-0539-1DC5-ABD3-26B382162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35281" y="149335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39930CC-FEA3-818F-2AD2-F123FC258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59545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3A30CF1-D94C-F5F2-8B06-E5C7A4426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221409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8" name="Picture 7" descr="Example of a teamwork rubric">
            <a:extLst>
              <a:ext uri="{FF2B5EF4-FFF2-40B4-BE49-F238E27FC236}">
                <a16:creationId xmlns:a16="http://schemas.microsoft.com/office/drawing/2014/main" id="{C943C523-2A79-FA87-523A-8A41898C4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875" y="162304"/>
            <a:ext cx="4166935" cy="248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2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2F79A-C49B-87A9-00C5-B0AEC5A48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F95B25-6990-82AB-A647-213E9D42A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077067-C200-3116-DCB6-D64E9037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89" y="1142426"/>
            <a:ext cx="5573992" cy="921415"/>
          </a:xfrm>
        </p:spPr>
        <p:txBody>
          <a:bodyPr>
            <a:normAutofit/>
          </a:bodyPr>
          <a:lstStyle/>
          <a:p>
            <a:pPr algn="ctr"/>
            <a:r>
              <a:rPr lang="en-AU" sz="32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Commence Research</a:t>
            </a: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275469A-728E-F46E-C2A6-F5994507A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388" y="2126917"/>
            <a:ext cx="5101258" cy="4815841"/>
          </a:xfrm>
        </p:spPr>
        <p:txBody>
          <a:bodyPr>
            <a:normAutofit/>
          </a:bodyPr>
          <a:lstStyle/>
          <a:p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Student teams work independently to progress their project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Select and nominate topic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Begin research – document research process</a:t>
            </a:r>
          </a:p>
          <a:p>
            <a:pPr lvl="2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Academic Integrity process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Generate preliminary reference list</a:t>
            </a:r>
          </a:p>
          <a:p>
            <a:pPr lvl="1"/>
            <a:endParaRPr lang="en-AU" sz="16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Mid-point submission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Documentation of research process and preliminary reference list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Ungraded, but checked for alignment with final annotated bibliography submission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Assist with time management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Give teams an opportunity to work under pressure</a:t>
            </a:r>
          </a:p>
          <a:p>
            <a:pPr lvl="1"/>
            <a:endParaRPr lang="en-AU" sz="18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86AB9FD-4D19-15BE-91E4-EEFEB680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9D02F6-174D-B654-AD59-1205A51ED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189103" y="-3057387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59BC4F-818D-DEA3-EEB7-990CA25A488A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8229D252-D370-ADAF-C813-ACDF65436057}"/>
              </a:ext>
            </a:extLst>
          </p:cNvPr>
          <p:cNvSpPr/>
          <p:nvPr/>
        </p:nvSpPr>
        <p:spPr>
          <a:xfrm rot="5400000">
            <a:off x="4874384" y="-445758"/>
            <a:ext cx="637762" cy="2520000"/>
          </a:xfrm>
          <a:prstGeom prst="wedgeRoundRectCallout">
            <a:avLst>
              <a:gd name="adj1" fmla="val -19432"/>
              <a:gd name="adj2" fmla="val 7546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04CEB276-4BA6-5BC0-F40A-1B9E05927FE7}"/>
              </a:ext>
            </a:extLst>
          </p:cNvPr>
          <p:cNvSpPr/>
          <p:nvPr/>
        </p:nvSpPr>
        <p:spPr>
          <a:xfrm rot="5400000">
            <a:off x="4871293" y="1178852"/>
            <a:ext cx="637762" cy="2520000"/>
          </a:xfrm>
          <a:prstGeom prst="wedgeRoundRectCallout">
            <a:avLst>
              <a:gd name="adj1" fmla="val -19432"/>
              <a:gd name="adj2" fmla="val 7470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56871CF1-A882-9845-631C-E960344B2603}"/>
              </a:ext>
            </a:extLst>
          </p:cNvPr>
          <p:cNvSpPr/>
          <p:nvPr/>
        </p:nvSpPr>
        <p:spPr>
          <a:xfrm rot="5400000">
            <a:off x="4870826" y="1876400"/>
            <a:ext cx="637762" cy="2520000"/>
          </a:xfrm>
          <a:prstGeom prst="wedgeRoundRectCallout">
            <a:avLst>
              <a:gd name="adj1" fmla="val -19432"/>
              <a:gd name="adj2" fmla="val 7355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Project Planning and Commencement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632ED5FB-C942-1848-A004-A4C14A9927E9}"/>
              </a:ext>
            </a:extLst>
          </p:cNvPr>
          <p:cNvSpPr/>
          <p:nvPr/>
        </p:nvSpPr>
        <p:spPr>
          <a:xfrm rot="5400000">
            <a:off x="4870826" y="2573948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Submit Research Process &amp; Reference List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18C29C-ABF2-3C61-2264-157A8B93C0F5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61781F24-AFD6-A66D-8689-EC9A40280E02}"/>
              </a:ext>
            </a:extLst>
          </p:cNvPr>
          <p:cNvSpPr/>
          <p:nvPr/>
        </p:nvSpPr>
        <p:spPr>
          <a:xfrm rot="5400000">
            <a:off x="1155949" y="-237327"/>
            <a:ext cx="637761" cy="2520000"/>
          </a:xfrm>
          <a:prstGeom prst="wedgeRoundRectCallout">
            <a:avLst>
              <a:gd name="adj1" fmla="val -21476"/>
              <a:gd name="adj2" fmla="val -74277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1F6EBF4-E3F3-5A47-1E7C-C6F6199DF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81939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658B293-D776-4F87-AAC9-679AB3C8B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59545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5EB13D83-4E39-0BD3-2F85-A0DC060274D0}"/>
              </a:ext>
            </a:extLst>
          </p:cNvPr>
          <p:cNvSpPr/>
          <p:nvPr/>
        </p:nvSpPr>
        <p:spPr>
          <a:xfrm rot="5400000">
            <a:off x="1154273" y="471989"/>
            <a:ext cx="637200" cy="2520000"/>
          </a:xfrm>
          <a:prstGeom prst="wedgeRoundRectCallout">
            <a:avLst>
              <a:gd name="adj1" fmla="val -21475"/>
              <a:gd name="adj2" fmla="val -7274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Assignment Introduction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BA16CA6-B5C2-D822-EA88-439A47412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35281" y="149335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608D3E8A-077B-E156-3E6E-AF2B54513CFC}"/>
              </a:ext>
            </a:extLst>
          </p:cNvPr>
          <p:cNvSpPr/>
          <p:nvPr/>
        </p:nvSpPr>
        <p:spPr>
          <a:xfrm rot="5400000">
            <a:off x="1154273" y="1179133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1A9D87-2335-FF12-094E-8ECC020B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221409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2F30722-155A-4A1C-5334-12B68CCFB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948032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BB0483A-097A-DC55-1A86-AFC3C302A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7361" y="3623420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4098" name="Picture 2" descr="Team Work Line Icon Vector, Team Work Icon, Group, Leader ...">
            <a:extLst>
              <a:ext uri="{FF2B5EF4-FFF2-40B4-BE49-F238E27FC236}">
                <a16:creationId xmlns:a16="http://schemas.microsoft.com/office/drawing/2014/main" id="{DDED372D-203A-98B9-3596-3E1A50537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353" y="4534837"/>
            <a:ext cx="2160000" cy="185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07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0FA9DFC-6344-7446-65C2-EBD95E1CC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860E881-3804-98A3-B871-FC72057F5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3007" y="3214527"/>
            <a:ext cx="6520122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95A0DF-CF5C-0097-7589-8C96F404B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189103" y="-3057387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4BB69D3-0215-4E0D-392F-CF653D9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520" y="1585883"/>
            <a:ext cx="5256347" cy="921415"/>
          </a:xfrm>
        </p:spPr>
        <p:txBody>
          <a:bodyPr>
            <a:noAutofit/>
          </a:bodyPr>
          <a:lstStyle/>
          <a:p>
            <a:pPr algn="ctr"/>
            <a:r>
              <a:rPr lang="en-AU" sz="36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Mid-Point Teammate Feedback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512F9E-CA96-39FC-2F9C-5FD1591BF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195" y="2749988"/>
            <a:ext cx="5309937" cy="3061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Students anonymously evaluate each of their teammates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Tutorial activity on giving effective, constructive feedback</a:t>
            </a:r>
          </a:p>
          <a:p>
            <a:pPr lvl="1">
              <a:lnSpc>
                <a:spcPct val="120000"/>
              </a:lnSpc>
            </a:pPr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Evaluate against class co-designed rubric</a:t>
            </a:r>
          </a:p>
          <a:p>
            <a:pPr lvl="1">
              <a:lnSpc>
                <a:spcPct val="120000"/>
              </a:lnSpc>
            </a:pPr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Ratings and written comments</a:t>
            </a:r>
          </a:p>
          <a:p>
            <a:pPr lvl="1">
              <a:lnSpc>
                <a:spcPct val="120000"/>
              </a:lnSpc>
            </a:pPr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Feedback fruits </a:t>
            </a:r>
          </a:p>
          <a:p>
            <a:pPr lvl="1"/>
            <a:endParaRPr lang="en-AU" sz="12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Teacher checks feedback for appropriateness and respect</a:t>
            </a:r>
          </a:p>
          <a:p>
            <a:pPr lvl="1">
              <a:lnSpc>
                <a:spcPct val="120000"/>
              </a:lnSpc>
            </a:pPr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Facilitates anonymous provision of feedback</a:t>
            </a:r>
          </a:p>
          <a:p>
            <a:pPr lvl="1"/>
            <a:endParaRPr lang="en-AU" sz="18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D0D82-647D-D430-F0CF-525115852630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E0507E1-D853-DB7A-8EE8-E0A3B05368D7}"/>
              </a:ext>
            </a:extLst>
          </p:cNvPr>
          <p:cNvSpPr/>
          <p:nvPr/>
        </p:nvSpPr>
        <p:spPr>
          <a:xfrm rot="5400000">
            <a:off x="4874384" y="-445758"/>
            <a:ext cx="637762" cy="2520000"/>
          </a:xfrm>
          <a:prstGeom prst="wedgeRoundRectCallout">
            <a:avLst>
              <a:gd name="adj1" fmla="val -19432"/>
              <a:gd name="adj2" fmla="val 7546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1C8C0199-5D8F-6B00-1A4B-FF9D87A22396}"/>
              </a:ext>
            </a:extLst>
          </p:cNvPr>
          <p:cNvSpPr/>
          <p:nvPr/>
        </p:nvSpPr>
        <p:spPr>
          <a:xfrm rot="5400000">
            <a:off x="4871293" y="1178852"/>
            <a:ext cx="637762" cy="2520000"/>
          </a:xfrm>
          <a:prstGeom prst="wedgeRoundRectCallout">
            <a:avLst>
              <a:gd name="adj1" fmla="val -19432"/>
              <a:gd name="adj2" fmla="val 7470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1F38A51E-A46B-B035-8BB5-6F18A4825073}"/>
              </a:ext>
            </a:extLst>
          </p:cNvPr>
          <p:cNvSpPr/>
          <p:nvPr/>
        </p:nvSpPr>
        <p:spPr>
          <a:xfrm rot="5400000">
            <a:off x="4870826" y="1876400"/>
            <a:ext cx="637762" cy="2520000"/>
          </a:xfrm>
          <a:prstGeom prst="wedgeRoundRectCallout">
            <a:avLst>
              <a:gd name="adj1" fmla="val -19432"/>
              <a:gd name="adj2" fmla="val 7355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Project Planning and Commencement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150B9FFC-2B4D-163E-3A15-47B3A4402914}"/>
              </a:ext>
            </a:extLst>
          </p:cNvPr>
          <p:cNvSpPr/>
          <p:nvPr/>
        </p:nvSpPr>
        <p:spPr>
          <a:xfrm rot="5400000">
            <a:off x="4870826" y="2573948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Submit Research Process &amp; Reference List</a:t>
            </a: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39C687B5-9FF1-82E5-C175-2B5F7CD8572F}"/>
              </a:ext>
            </a:extLst>
          </p:cNvPr>
          <p:cNvSpPr/>
          <p:nvPr/>
        </p:nvSpPr>
        <p:spPr>
          <a:xfrm rot="5400000">
            <a:off x="4870826" y="3271496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4F6595-4014-5A58-2D4D-2E2E99246157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5A8CE1EC-4A75-0016-3A71-46C9F10046BE}"/>
              </a:ext>
            </a:extLst>
          </p:cNvPr>
          <p:cNvSpPr/>
          <p:nvPr/>
        </p:nvSpPr>
        <p:spPr>
          <a:xfrm rot="5400000">
            <a:off x="1155949" y="-237327"/>
            <a:ext cx="637761" cy="2520000"/>
          </a:xfrm>
          <a:prstGeom prst="wedgeRoundRectCallout">
            <a:avLst>
              <a:gd name="adj1" fmla="val -21476"/>
              <a:gd name="adj2" fmla="val -74277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94FCDC26-4E12-A9CE-EFDE-5A6D3C266D12}"/>
              </a:ext>
            </a:extLst>
          </p:cNvPr>
          <p:cNvSpPr/>
          <p:nvPr/>
        </p:nvSpPr>
        <p:spPr>
          <a:xfrm rot="5400000">
            <a:off x="1154273" y="471989"/>
            <a:ext cx="637200" cy="2520000"/>
          </a:xfrm>
          <a:prstGeom prst="wedgeRoundRectCallout">
            <a:avLst>
              <a:gd name="adj1" fmla="val -21475"/>
              <a:gd name="adj2" fmla="val -7274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Assignment Introduction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1C18FA3E-EA74-FCF3-0498-039559C3C645}"/>
              </a:ext>
            </a:extLst>
          </p:cNvPr>
          <p:cNvSpPr/>
          <p:nvPr/>
        </p:nvSpPr>
        <p:spPr>
          <a:xfrm rot="5400000">
            <a:off x="1154273" y="1179133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70C71D38-19A9-B6DC-36A5-BABBD485255D}"/>
              </a:ext>
            </a:extLst>
          </p:cNvPr>
          <p:cNvSpPr/>
          <p:nvPr/>
        </p:nvSpPr>
        <p:spPr>
          <a:xfrm rot="5400000">
            <a:off x="1123025" y="3270951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AC476E6-2089-4B3D-033D-DAE393BB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81939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72007B4-CC1F-D293-D1D3-2F262B4DA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59545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9CB37E-EEE7-FFA0-1A14-3C51B4EA8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35281" y="149335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BAE42CD-4265-9E65-BC85-FB497D4B4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221409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94A69BF-50DC-6279-D329-192D8DC97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948032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9CE38B5-D69B-3246-DA3F-E455AA4C7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7361" y="3623420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41E79B3-7B97-EB55-3064-366460EF9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433743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5124" name="Picture 4" descr="Team Feedback icon | Premium Vector">
            <a:extLst>
              <a:ext uri="{FF2B5EF4-FFF2-40B4-BE49-F238E27FC236}">
                <a16:creationId xmlns:a16="http://schemas.microsoft.com/office/drawing/2014/main" id="{0C4DB80E-9A89-4C3E-947F-AF2AEF76D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236" y="4989139"/>
            <a:ext cx="1659425" cy="165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00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41541-C287-613A-C607-BC8242FAC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64D62E1-767B-CD8D-5238-5B098576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03D75BF-4ECD-9206-D99F-F74FF906D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8F9BC-E736-549C-5D5F-43A9BFC7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189103" y="-3057387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B5D3F15-1CE1-AB2A-B5A1-B181A0D89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7452" y="1137034"/>
            <a:ext cx="5256347" cy="921415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32B3F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 Submissions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F2055BD-7EAC-B0E3-2381-F83EAB18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520" y="2383989"/>
            <a:ext cx="5249319" cy="3272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000" dirty="0">
                <a:ea typeface="Verdana"/>
                <a:cs typeface="Calibri"/>
              </a:rPr>
              <a:t>Student teams present to class on their topic 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Choice of presentation format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Evaluate against class co-designed rubric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Ratings and written comments</a:t>
            </a:r>
          </a:p>
          <a:p>
            <a:endParaRPr lang="en-AU" sz="20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2000" dirty="0">
                <a:ea typeface="Verdana" panose="020B0604030504040204" pitchFamily="34" charset="0"/>
                <a:cs typeface="Calibri" panose="020F0502020204030204" pitchFamily="34" charset="0"/>
              </a:rPr>
              <a:t>Teacher moderates team grade based on the contributions of each individual member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Peer contribution factor multiplier, typically +/- 10%</a:t>
            </a:r>
          </a:p>
          <a:p>
            <a:pPr lvl="1"/>
            <a:r>
              <a:rPr lang="en-AU" sz="1600" dirty="0">
                <a:ea typeface="Verdana" panose="020B0604030504040204" pitchFamily="34" charset="0"/>
                <a:cs typeface="Calibri" panose="020F0502020204030204" pitchFamily="34" charset="0"/>
              </a:rPr>
              <a:t>Students individually accountable for grade</a:t>
            </a:r>
          </a:p>
          <a:p>
            <a:pPr lvl="1"/>
            <a:endParaRPr lang="en-AU" sz="16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/>
            <a:endParaRPr lang="en-AU" sz="12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906A25-FAA0-549F-5E74-C5794C24D0D1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9E2B7814-004C-6CCC-2263-F77A31FCFDF8}"/>
              </a:ext>
            </a:extLst>
          </p:cNvPr>
          <p:cNvSpPr/>
          <p:nvPr/>
        </p:nvSpPr>
        <p:spPr>
          <a:xfrm rot="5400000">
            <a:off x="4874384" y="-445758"/>
            <a:ext cx="637762" cy="2520000"/>
          </a:xfrm>
          <a:prstGeom prst="wedgeRoundRectCallout">
            <a:avLst>
              <a:gd name="adj1" fmla="val -19432"/>
              <a:gd name="adj2" fmla="val 7546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9D59319-8235-F54F-DC3B-02A605D83563}"/>
              </a:ext>
            </a:extLst>
          </p:cNvPr>
          <p:cNvSpPr/>
          <p:nvPr/>
        </p:nvSpPr>
        <p:spPr>
          <a:xfrm rot="5400000">
            <a:off x="4871293" y="1178852"/>
            <a:ext cx="637762" cy="2520000"/>
          </a:xfrm>
          <a:prstGeom prst="wedgeRoundRectCallout">
            <a:avLst>
              <a:gd name="adj1" fmla="val -19432"/>
              <a:gd name="adj2" fmla="val 7470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8C6C1744-C486-6AAA-585D-95805BFA0699}"/>
              </a:ext>
            </a:extLst>
          </p:cNvPr>
          <p:cNvSpPr/>
          <p:nvPr/>
        </p:nvSpPr>
        <p:spPr>
          <a:xfrm rot="5400000">
            <a:off x="4870826" y="1876400"/>
            <a:ext cx="637762" cy="2520000"/>
          </a:xfrm>
          <a:prstGeom prst="wedgeRoundRectCallout">
            <a:avLst>
              <a:gd name="adj1" fmla="val -19432"/>
              <a:gd name="adj2" fmla="val 7355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Project Planning and Commencement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E13D6EAA-4D61-C07C-A327-B5CFA731DB8B}"/>
              </a:ext>
            </a:extLst>
          </p:cNvPr>
          <p:cNvSpPr/>
          <p:nvPr/>
        </p:nvSpPr>
        <p:spPr>
          <a:xfrm rot="5400000">
            <a:off x="4870826" y="2573948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Submit Research Process &amp; Reference List</a:t>
            </a: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0E0BFA2D-C4AC-ED80-B27C-03D5621DBEA4}"/>
              </a:ext>
            </a:extLst>
          </p:cNvPr>
          <p:cNvSpPr/>
          <p:nvPr/>
        </p:nvSpPr>
        <p:spPr>
          <a:xfrm rot="5400000">
            <a:off x="4870826" y="3271496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1FAE89AC-6CBC-6CC0-8275-BF45949A222C}"/>
              </a:ext>
            </a:extLst>
          </p:cNvPr>
          <p:cNvSpPr/>
          <p:nvPr/>
        </p:nvSpPr>
        <p:spPr>
          <a:xfrm rot="5400000">
            <a:off x="4870826" y="3965858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Final presentation and submit bibliography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A63760-2305-8E7C-195C-C384B8D4F9D4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5A5F7C61-BA3B-D461-4781-2CC680AA17C2}"/>
              </a:ext>
            </a:extLst>
          </p:cNvPr>
          <p:cNvSpPr/>
          <p:nvPr/>
        </p:nvSpPr>
        <p:spPr>
          <a:xfrm rot="5400000">
            <a:off x="1155949" y="-237327"/>
            <a:ext cx="637761" cy="2520000"/>
          </a:xfrm>
          <a:prstGeom prst="wedgeRoundRectCallout">
            <a:avLst>
              <a:gd name="adj1" fmla="val -21476"/>
              <a:gd name="adj2" fmla="val -74277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C3DE52-6C36-7CEB-E57E-77F8070E7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81939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C67A5F-CAA9-79F1-E6D9-B4C38A96B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59545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DE129D71-8203-4285-4FBE-BCCFBE49BC69}"/>
              </a:ext>
            </a:extLst>
          </p:cNvPr>
          <p:cNvSpPr/>
          <p:nvPr/>
        </p:nvSpPr>
        <p:spPr>
          <a:xfrm rot="5400000">
            <a:off x="1154273" y="471989"/>
            <a:ext cx="637200" cy="2520000"/>
          </a:xfrm>
          <a:prstGeom prst="wedgeRoundRectCallout">
            <a:avLst>
              <a:gd name="adj1" fmla="val -21475"/>
              <a:gd name="adj2" fmla="val -7274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Assignment Introduction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7F6E8F7-259E-DE69-D85D-62C85962F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35281" y="149335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528E1E39-2481-C7F4-53A0-46C4369DD659}"/>
              </a:ext>
            </a:extLst>
          </p:cNvPr>
          <p:cNvSpPr/>
          <p:nvPr/>
        </p:nvSpPr>
        <p:spPr>
          <a:xfrm rot="5400000">
            <a:off x="1154273" y="1179133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B64338-4B71-E7C6-6BC7-F62540C32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221409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E6CF663-B82C-7562-30AA-509D9DCFA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948032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85298C4-1D14-6406-2687-09300A6A0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7361" y="3623420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ADE9B505-44BC-A78D-3981-C3F2F9E62231}"/>
              </a:ext>
            </a:extLst>
          </p:cNvPr>
          <p:cNvSpPr/>
          <p:nvPr/>
        </p:nvSpPr>
        <p:spPr>
          <a:xfrm rot="5400000">
            <a:off x="1123025" y="3270951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FDF9718-6DF3-D598-C092-805474524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433743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7C541947-8724-945A-CDA9-80075C36699B}"/>
              </a:ext>
            </a:extLst>
          </p:cNvPr>
          <p:cNvSpPr/>
          <p:nvPr/>
        </p:nvSpPr>
        <p:spPr>
          <a:xfrm rot="5400000">
            <a:off x="1123025" y="3978094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Marking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E5E0BBB-B264-BDD9-AB16-76FC1BEE9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3201" y="5012826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pic>
        <p:nvPicPr>
          <p:cNvPr id="6146" name="Picture 2" descr="Marking - Free education icons">
            <a:extLst>
              <a:ext uri="{FF2B5EF4-FFF2-40B4-BE49-F238E27FC236}">
                <a16:creationId xmlns:a16="http://schemas.microsoft.com/office/drawing/2014/main" id="{4FF71B03-7C6A-570F-22D5-71F62D12B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56" y="5656704"/>
            <a:ext cx="1157630" cy="115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Group Presentation Icons - Free SVG ...">
            <a:extLst>
              <a:ext uri="{FF2B5EF4-FFF2-40B4-BE49-F238E27FC236}">
                <a16:creationId xmlns:a16="http://schemas.microsoft.com/office/drawing/2014/main" id="{0A7EC98A-3B6D-D26E-1620-BAD30D41D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6" b="12894"/>
          <a:stretch/>
        </p:blipFill>
        <p:spPr bwMode="auto">
          <a:xfrm>
            <a:off x="4376070" y="5601339"/>
            <a:ext cx="1550342" cy="12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63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A501-2AE7-8E28-AA35-0BA6E63FE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D3C9209-911A-8F96-80EA-E5A5C4701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5678465" y="0"/>
            <a:ext cx="772438" cy="219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647DC1D-186B-4294-BAAF-D1C22A8A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26833" y="3160702"/>
            <a:ext cx="6412471" cy="766823"/>
          </a:xfrm>
          <a:prstGeom prst="rightArrow">
            <a:avLst/>
          </a:prstGeom>
          <a:gradFill flip="none" rotWithShape="1">
            <a:gsLst>
              <a:gs pos="0">
                <a:srgbClr val="043750"/>
              </a:gs>
              <a:gs pos="100000">
                <a:srgbClr val="156082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C40A63-E1D6-04B8-18B2-30C027A71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189103" y="-3057387"/>
            <a:ext cx="346297" cy="6676373"/>
          </a:xfrm>
          <a:prstGeom prst="rect">
            <a:avLst/>
          </a:prstGeom>
          <a:solidFill>
            <a:srgbClr val="0437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963F7B0E-49ED-5B87-7B06-B7677BCB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962" y="904867"/>
            <a:ext cx="5634482" cy="921415"/>
          </a:xfr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AU" sz="32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Teammate Evaluations &amp; </a:t>
            </a:r>
            <a:br>
              <a:rPr lang="en-AU" sz="3200" b="1" dirty="0">
                <a:latin typeface="Aptos Display"/>
                <a:ea typeface="Calibri"/>
                <a:cs typeface="Calibri"/>
              </a:rPr>
            </a:br>
            <a:r>
              <a:rPr lang="en-AU" sz="3200" b="1" dirty="0">
                <a:solidFill>
                  <a:srgbClr val="032B3F"/>
                </a:solidFill>
                <a:latin typeface="Aptos Display"/>
                <a:ea typeface="Calibri"/>
                <a:cs typeface="Calibri"/>
              </a:rPr>
              <a:t>Grade Moderation</a:t>
            </a:r>
            <a:endParaRPr lang="en-US" sz="320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99FC0085-FAB2-E9F9-3CDA-97E7337E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2074" y="1970313"/>
            <a:ext cx="5458258" cy="512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dirty="0">
                <a:ea typeface="Verdana" panose="020B0604030504040204" pitchFamily="34" charset="0"/>
                <a:cs typeface="Calibri" panose="020F0502020204030204" pitchFamily="34" charset="0"/>
              </a:rPr>
              <a:t>Students repeat evaluation each of their teammates</a:t>
            </a:r>
          </a:p>
          <a:p>
            <a:pPr lvl="1"/>
            <a:r>
              <a:rPr lang="en-AU" sz="1400" b="1" dirty="0">
                <a:ea typeface="Verdana" panose="020B0604030504040204" pitchFamily="34" charset="0"/>
                <a:cs typeface="Calibri" panose="020F0502020204030204" pitchFamily="34" charset="0"/>
              </a:rPr>
              <a:t>Confidential!</a:t>
            </a:r>
          </a:p>
          <a:p>
            <a:pPr lvl="1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‘People’s Choice’ peer evaluation </a:t>
            </a:r>
          </a:p>
          <a:p>
            <a:pPr lvl="2"/>
            <a:r>
              <a:rPr lang="en-AU" sz="1200" dirty="0">
                <a:ea typeface="Verdana" panose="020B0604030504040204" pitchFamily="34" charset="0"/>
                <a:cs typeface="Calibri" panose="020F0502020204030204" pitchFamily="34" charset="0"/>
              </a:rPr>
              <a:t>Does not contribute to grade</a:t>
            </a:r>
          </a:p>
          <a:p>
            <a:pPr lvl="1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Assessed in real-time by teaching staff</a:t>
            </a:r>
          </a:p>
          <a:p>
            <a:endParaRPr lang="en-AU" sz="18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1800" dirty="0">
                <a:ea typeface="Verdana" panose="020B0604030504040204" pitchFamily="34" charset="0"/>
                <a:cs typeface="Calibri" panose="020F0502020204030204" pitchFamily="34" charset="0"/>
              </a:rPr>
              <a:t>Student teams submit annotated bibliography and declaration of GenAI use</a:t>
            </a:r>
          </a:p>
          <a:p>
            <a:pPr lvl="1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Annotated Bibliography assessed by teaching staff</a:t>
            </a:r>
          </a:p>
          <a:p>
            <a:pPr lvl="1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Checked for alignment with preliminary reference list</a:t>
            </a:r>
          </a:p>
          <a:p>
            <a:pPr lvl="1"/>
            <a:r>
              <a:rPr lang="en-AU" sz="1400" dirty="0">
                <a:ea typeface="Verdana" panose="020B0604030504040204" pitchFamily="34" charset="0"/>
                <a:cs typeface="Calibri" panose="020F0502020204030204" pitchFamily="34" charset="0"/>
              </a:rPr>
              <a:t>Check GenAI use justified as ethical and appropriate</a:t>
            </a:r>
          </a:p>
          <a:p>
            <a:pPr lvl="1"/>
            <a:endParaRPr lang="en-AU" sz="14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/>
            <a:endParaRPr lang="en-AU" sz="11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AU" sz="1800" dirty="0">
                <a:ea typeface="Verdana" panose="020B0604030504040204" pitchFamily="34" charset="0"/>
                <a:cs typeface="Calibri" panose="020F0502020204030204" pitchFamily="34" charset="0"/>
              </a:rPr>
              <a:t>Annotated Bibliography + Presentation = Final Team Grade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6739B-70FF-A8A4-F682-4BF1162EF8D9}"/>
              </a:ext>
            </a:extLst>
          </p:cNvPr>
          <p:cNvSpPr txBox="1"/>
          <p:nvPr/>
        </p:nvSpPr>
        <p:spPr>
          <a:xfrm>
            <a:off x="3819917" y="11309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Student Tasks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ECF7716-4401-5FBA-7CA1-3AB51785D7C0}"/>
              </a:ext>
            </a:extLst>
          </p:cNvPr>
          <p:cNvSpPr/>
          <p:nvPr/>
        </p:nvSpPr>
        <p:spPr>
          <a:xfrm rot="5400000">
            <a:off x="4874384" y="-445758"/>
            <a:ext cx="637762" cy="2520000"/>
          </a:xfrm>
          <a:prstGeom prst="wedgeRoundRectCallout">
            <a:avLst>
              <a:gd name="adj1" fmla="val -19432"/>
              <a:gd name="adj2" fmla="val 7546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Formation Survey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2760D38-D14B-2505-EE1C-93325E2D26F6}"/>
              </a:ext>
            </a:extLst>
          </p:cNvPr>
          <p:cNvSpPr/>
          <p:nvPr/>
        </p:nvSpPr>
        <p:spPr>
          <a:xfrm rot="5400000">
            <a:off x="4871293" y="1178852"/>
            <a:ext cx="637762" cy="2520000"/>
          </a:xfrm>
          <a:prstGeom prst="wedgeRoundRectCallout">
            <a:avLst>
              <a:gd name="adj1" fmla="val -19432"/>
              <a:gd name="adj2" fmla="val 7470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400C256C-87A9-62C0-E393-75178EF4D859}"/>
              </a:ext>
            </a:extLst>
          </p:cNvPr>
          <p:cNvSpPr/>
          <p:nvPr/>
        </p:nvSpPr>
        <p:spPr>
          <a:xfrm rot="5400000">
            <a:off x="4870826" y="1876400"/>
            <a:ext cx="637762" cy="2520000"/>
          </a:xfrm>
          <a:prstGeom prst="wedgeRoundRectCallout">
            <a:avLst>
              <a:gd name="adj1" fmla="val -19432"/>
              <a:gd name="adj2" fmla="val 7355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Project Planning and Commencement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7D3BA086-7B24-8B2A-8283-06380DA75C60}"/>
              </a:ext>
            </a:extLst>
          </p:cNvPr>
          <p:cNvSpPr/>
          <p:nvPr/>
        </p:nvSpPr>
        <p:spPr>
          <a:xfrm rot="5400000">
            <a:off x="4870826" y="2573948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Submit Research Process &amp; Reference List</a:t>
            </a: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845C9025-56CE-6D39-875B-C65049C888A0}"/>
              </a:ext>
            </a:extLst>
          </p:cNvPr>
          <p:cNvSpPr/>
          <p:nvPr/>
        </p:nvSpPr>
        <p:spPr>
          <a:xfrm rot="5400000">
            <a:off x="4870826" y="3271496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0316B784-5157-04B5-E040-76954B6CC631}"/>
              </a:ext>
            </a:extLst>
          </p:cNvPr>
          <p:cNvSpPr/>
          <p:nvPr/>
        </p:nvSpPr>
        <p:spPr>
          <a:xfrm rot="5400000">
            <a:off x="4870826" y="3969044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Final presentation and submit bibliography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DF2B9F24-C187-575A-14C1-D2B1D11C3953}"/>
              </a:ext>
            </a:extLst>
          </p:cNvPr>
          <p:cNvSpPr/>
          <p:nvPr/>
        </p:nvSpPr>
        <p:spPr>
          <a:xfrm rot="5400000">
            <a:off x="4870826" y="4666592"/>
            <a:ext cx="637762" cy="2520000"/>
          </a:xfrm>
          <a:prstGeom prst="wedgeRoundRectCallout">
            <a:avLst>
              <a:gd name="adj1" fmla="val -19432"/>
              <a:gd name="adj2" fmla="val 720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Final Teammate Evaluation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5369D7-7E4D-4D86-FDD7-82389D48AF18}"/>
              </a:ext>
            </a:extLst>
          </p:cNvPr>
          <p:cNvSpPr txBox="1"/>
          <p:nvPr/>
        </p:nvSpPr>
        <p:spPr>
          <a:xfrm>
            <a:off x="1106728" y="123519"/>
            <a:ext cx="170212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>
                <a:solidFill>
                  <a:schemeClr val="bg1"/>
                </a:solidFill>
              </a:rPr>
              <a:t>Teacher Tasks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266F60A-9C0F-5C2D-3AEC-64D5CE5FBF1D}"/>
              </a:ext>
            </a:extLst>
          </p:cNvPr>
          <p:cNvSpPr/>
          <p:nvPr/>
        </p:nvSpPr>
        <p:spPr>
          <a:xfrm rot="5400000">
            <a:off x="1155949" y="-237327"/>
            <a:ext cx="637761" cy="2520000"/>
          </a:xfrm>
          <a:prstGeom prst="wedgeRoundRectCallout">
            <a:avLst>
              <a:gd name="adj1" fmla="val -21476"/>
              <a:gd name="adj2" fmla="val -74277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 Allocation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1C0223-DEAD-86C1-6502-F41A54844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81939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BA2A36-D915-4B5E-4F9F-0F5004C22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8352" y="595454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32D7D94C-8F6A-27A0-A26E-AD7657711288}"/>
              </a:ext>
            </a:extLst>
          </p:cNvPr>
          <p:cNvSpPr/>
          <p:nvPr/>
        </p:nvSpPr>
        <p:spPr>
          <a:xfrm rot="5400000">
            <a:off x="1154273" y="471989"/>
            <a:ext cx="637200" cy="2520000"/>
          </a:xfrm>
          <a:prstGeom prst="wedgeRoundRectCallout">
            <a:avLst>
              <a:gd name="adj1" fmla="val -21475"/>
              <a:gd name="adj2" fmla="val -72749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Assignment Introduction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0ADC0E-2621-B587-E9F8-C3D72A5E6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35281" y="149335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C1D26175-E4D6-4FED-07F5-20443546365C}"/>
              </a:ext>
            </a:extLst>
          </p:cNvPr>
          <p:cNvSpPr/>
          <p:nvPr/>
        </p:nvSpPr>
        <p:spPr>
          <a:xfrm rot="5400000">
            <a:off x="1154273" y="1179133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Teamwork Rubric Co-design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4F703DC-2D62-8352-1671-FFF7F2E7A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221409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2DD6CF6-120A-4ECE-D437-DA7C1AD1F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2948032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6F0B924-5830-5752-9BE9-022AE3945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7361" y="3623420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73E299CA-EA7E-E51F-E00C-334D214A6E3A}"/>
              </a:ext>
            </a:extLst>
          </p:cNvPr>
          <p:cNvSpPr/>
          <p:nvPr/>
        </p:nvSpPr>
        <p:spPr>
          <a:xfrm rot="5400000">
            <a:off x="1123025" y="3270951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Teammate Feedback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9EF6175-78FF-9C84-FA81-F29F4DF5A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433743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84C1103E-4E93-C539-64DB-1D0AC433DA4E}"/>
              </a:ext>
            </a:extLst>
          </p:cNvPr>
          <p:cNvSpPr/>
          <p:nvPr/>
        </p:nvSpPr>
        <p:spPr>
          <a:xfrm rot="5400000">
            <a:off x="1123025" y="3978094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Marking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12164D0-78A0-8C83-CDEF-47D2B6311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33201" y="5012826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32" name="Speech Bubble: Rectangle with Corners Rounded 31">
            <a:extLst>
              <a:ext uri="{FF2B5EF4-FFF2-40B4-BE49-F238E27FC236}">
                <a16:creationId xmlns:a16="http://schemas.microsoft.com/office/drawing/2014/main" id="{0A84429A-B1CE-D30D-35CC-8AB48AA4C035}"/>
              </a:ext>
            </a:extLst>
          </p:cNvPr>
          <p:cNvSpPr/>
          <p:nvPr/>
        </p:nvSpPr>
        <p:spPr>
          <a:xfrm rot="5400000">
            <a:off x="1123025" y="4969770"/>
            <a:ext cx="637200" cy="2520000"/>
          </a:xfrm>
          <a:prstGeom prst="wedgeRoundRectCallout">
            <a:avLst>
              <a:gd name="adj1" fmla="val -21475"/>
              <a:gd name="adj2" fmla="val -7389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Individual Grade Moderation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332D4E1-D2C1-D4C2-8FB6-C4492881D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5724668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7CD55B0-3E14-DECA-0D5B-AD6FA696A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46385" y="6040586"/>
            <a:ext cx="175098" cy="1709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/>
          </a:p>
        </p:txBody>
      </p:sp>
    </p:spTree>
    <p:extLst>
      <p:ext uri="{BB962C8B-B14F-4D97-AF65-F5344CB8AC3E}">
        <p14:creationId xmlns:p14="http://schemas.microsoft.com/office/powerpoint/2010/main" val="58617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5dcdcebcd2_1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Activity 1</a:t>
            </a:r>
            <a:endParaRPr sz="4000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35dcdcebcd2_1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Map the case study against the key criteria of UDL 3.0</a:t>
            </a:r>
          </a:p>
          <a:p>
            <a:pPr marL="0" indent="0">
              <a:buNone/>
            </a:pPr>
            <a:endParaRPr lang="en-AU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AU" dirty="0"/>
              <a:t>Each table will be allocated a distinct part of the learning activity to discuss and critically evaluate against the UDL criteria  </a:t>
            </a:r>
            <a:endParaRPr dirty="0"/>
          </a:p>
        </p:txBody>
      </p:sp>
      <p:sp>
        <p:nvSpPr>
          <p:cNvPr id="141" name="Google Shape;141;g35dcdcebcd2_1_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42961" y="27325"/>
            <a:ext cx="1074655" cy="31160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46A4E3-DDAB-F220-AD89-2340C1AE3071}"/>
              </a:ext>
            </a:extLst>
          </p:cNvPr>
          <p:cNvSpPr txBox="1"/>
          <p:nvPr/>
        </p:nvSpPr>
        <p:spPr>
          <a:xfrm>
            <a:off x="11353800" y="6492875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15 min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7274858-3b1d-4431-8679-d878f40e28fd}" enabled="1" method="Privileged" siteId="{bda528f7-fca9-432f-bc98-bd7e90d4090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770</Words>
  <Application>Microsoft Office PowerPoint</Application>
  <PresentationFormat>Widescreen</PresentationFormat>
  <Paragraphs>192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Verdana</vt:lpstr>
      <vt:lpstr>Office Theme</vt:lpstr>
      <vt:lpstr>Implementing innovative and effective UDL 3.0 in YOUR classroom </vt:lpstr>
      <vt:lpstr>Team Formation</vt:lpstr>
      <vt:lpstr>Assignment Introduction</vt:lpstr>
      <vt:lpstr>Teamwork Rubric Co-Design</vt:lpstr>
      <vt:lpstr>Commence Research</vt:lpstr>
      <vt:lpstr>Mid-Point Teammate Feedback</vt:lpstr>
      <vt:lpstr>Final Submissions</vt:lpstr>
      <vt:lpstr>Teammate Evaluations &amp;  Grade Moderation</vt:lpstr>
      <vt:lpstr>Activity 1</vt:lpstr>
      <vt:lpstr>Table Map for Activity 1 </vt:lpstr>
      <vt:lpstr>Activity 2</vt:lpstr>
      <vt:lpstr>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Snelling, Catherine (DSD)</dc:creator>
  <cp:lastModifiedBy>Kylie Geard</cp:lastModifiedBy>
  <cp:revision>3</cp:revision>
  <dcterms:created xsi:type="dcterms:W3CDTF">2025-06-20T01:13:43Z</dcterms:created>
  <dcterms:modified xsi:type="dcterms:W3CDTF">2025-06-23T14:35:11Z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OFFICIAL</vt:lpwstr>
  </property>
</Properties>
</file>