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4"/>
    <p:sldMasterId id="2147483735" r:id="rId5"/>
  </p:sldMasterIdLst>
  <p:notesMasterIdLst>
    <p:notesMasterId r:id="rId32"/>
  </p:notesMasterIdLst>
  <p:handoutMasterIdLst>
    <p:handoutMasterId r:id="rId33"/>
  </p:handoutMasterIdLst>
  <p:sldIdLst>
    <p:sldId id="256" r:id="rId6"/>
    <p:sldId id="259" r:id="rId7"/>
    <p:sldId id="265" r:id="rId8"/>
    <p:sldId id="428" r:id="rId9"/>
    <p:sldId id="378" r:id="rId10"/>
    <p:sldId id="375" r:id="rId11"/>
    <p:sldId id="262" r:id="rId12"/>
    <p:sldId id="429" r:id="rId13"/>
    <p:sldId id="430" r:id="rId14"/>
    <p:sldId id="443" r:id="rId15"/>
    <p:sldId id="379" r:id="rId16"/>
    <p:sldId id="442" r:id="rId17"/>
    <p:sldId id="431" r:id="rId18"/>
    <p:sldId id="439" r:id="rId19"/>
    <p:sldId id="433" r:id="rId20"/>
    <p:sldId id="438" r:id="rId21"/>
    <p:sldId id="361" r:id="rId22"/>
    <p:sldId id="283" r:id="rId23"/>
    <p:sldId id="424" r:id="rId24"/>
    <p:sldId id="384" r:id="rId25"/>
    <p:sldId id="367" r:id="rId26"/>
    <p:sldId id="369" r:id="rId27"/>
    <p:sldId id="440" r:id="rId28"/>
    <p:sldId id="381" r:id="rId29"/>
    <p:sldId id="441" r:id="rId30"/>
    <p:sldId id="260" r:id="rId31"/>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CF0ACA-D635-AA0F-27F4-C0278F990A71}" name="Raymond Rutgers" initials="RR" userId="S::20220494@murdoch.edu.au::5cf04eb0-930b-48d3-88b6-0e1ce7141cc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5E9"/>
    <a:srgbClr val="FDF1F3"/>
    <a:srgbClr val="F8F8F8"/>
    <a:srgbClr val="D4D4D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autoAdjust="0"/>
    <p:restoredTop sz="94624" autoAdjust="0"/>
  </p:normalViewPr>
  <p:slideViewPr>
    <p:cSldViewPr snapToGrid="0">
      <p:cViewPr varScale="1">
        <p:scale>
          <a:sx n="87" d="100"/>
          <a:sy n="87" d="100"/>
        </p:scale>
        <p:origin x="102" y="24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4949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D4136668-6857-41D1-917C-C91F2B9BDFA3}" type="datetime4">
              <a:rPr lang="en-AU" smtClean="0"/>
              <a:t>18 June 2025</a:t>
            </a:fld>
            <a:endParaRPr lang="en-AU"/>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EF82ABE8-A107-4F42-8B0F-CF779649CC34}" type="slidenum">
              <a:rPr lang="en-AU" smtClean="0"/>
              <a:t>‹#›</a:t>
            </a:fld>
            <a:endParaRPr lang="en-AU"/>
          </a:p>
        </p:txBody>
      </p:sp>
    </p:spTree>
    <p:extLst>
      <p:ext uri="{BB962C8B-B14F-4D97-AF65-F5344CB8AC3E}">
        <p14:creationId xmlns:p14="http://schemas.microsoft.com/office/powerpoint/2010/main" val="40901370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0A8D6-DD04-4121-AB52-7892764DF5EA}"/>
              </a:ext>
            </a:extLst>
          </p:cNvPr>
          <p:cNvSpPr>
            <a:spLocks noGrp="1"/>
          </p:cNvSpPr>
          <p:nvPr>
            <p:ph type="ctrTitle"/>
          </p:nvPr>
        </p:nvSpPr>
        <p:spPr>
          <a:xfrm>
            <a:off x="762000" y="1808163"/>
            <a:ext cx="11129963" cy="1705058"/>
          </a:xfrm>
          <a:prstGeom prst="rect">
            <a:avLst/>
          </a:prstGeom>
        </p:spPr>
        <p:txBody>
          <a:bodyPr lIns="152400" anchor="b">
            <a:normAutofit/>
          </a:bodyPr>
          <a:lstStyle>
            <a:lvl1pPr algn="l">
              <a:defRPr sz="4800">
                <a:solidFill>
                  <a:schemeClr val="bg1"/>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3A9A873E-9927-496B-A60D-0D7706CD8D62}"/>
              </a:ext>
            </a:extLst>
          </p:cNvPr>
          <p:cNvSpPr>
            <a:spLocks noGrp="1"/>
          </p:cNvSpPr>
          <p:nvPr>
            <p:ph type="subTitle" idx="1"/>
          </p:nvPr>
        </p:nvSpPr>
        <p:spPr>
          <a:xfrm>
            <a:off x="762000" y="3731043"/>
            <a:ext cx="11129962" cy="1255741"/>
          </a:xfrm>
          <a:prstGeom prst="rect">
            <a:avLst/>
          </a:prstGeom>
        </p:spPr>
        <p:txBody>
          <a:bodyPr>
            <a:normAutofit/>
          </a:bodyPr>
          <a:lstStyle>
            <a:lvl1pPr marL="0" indent="0" algn="l">
              <a:lnSpc>
                <a:spcPct val="100000"/>
              </a:lnSpc>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189C250-C316-42F3-80D9-22493FC570F8}"/>
              </a:ext>
            </a:extLst>
          </p:cNvPr>
          <p:cNvSpPr>
            <a:spLocks noGrp="1"/>
          </p:cNvSpPr>
          <p:nvPr>
            <p:ph type="dt" sz="half" idx="10"/>
          </p:nvPr>
        </p:nvSpPr>
        <p:spPr>
          <a:xfrm>
            <a:off x="762000" y="5232618"/>
            <a:ext cx="2285998" cy="365125"/>
          </a:xfrm>
          <a:prstGeom prst="rect">
            <a:avLst/>
          </a:prstGeom>
        </p:spPr>
        <p:txBody>
          <a:bodyPr/>
          <a:lstStyle>
            <a:lvl1pPr>
              <a:defRPr>
                <a:solidFill>
                  <a:schemeClr val="bg1"/>
                </a:solidFill>
              </a:defRPr>
            </a:lvl1pPr>
          </a:lstStyle>
          <a:p>
            <a:fld id="{ABF4B912-D8D9-4536-A826-4E633493659B}" type="datetime4">
              <a:rPr lang="en-AU" smtClean="0"/>
              <a:t>18 June 2025</a:t>
            </a:fld>
            <a:endParaRPr lang="en-AU"/>
          </a:p>
        </p:txBody>
      </p:sp>
      <p:sp>
        <p:nvSpPr>
          <p:cNvPr id="5" name="Footer Placeholder 4">
            <a:extLst>
              <a:ext uri="{FF2B5EF4-FFF2-40B4-BE49-F238E27FC236}">
                <a16:creationId xmlns:a16="http://schemas.microsoft.com/office/drawing/2014/main" id="{34720712-C9C0-4A20-9A25-43FC95FA7240}"/>
              </a:ext>
            </a:extLst>
          </p:cNvPr>
          <p:cNvSpPr>
            <a:spLocks noGrp="1"/>
          </p:cNvSpPr>
          <p:nvPr>
            <p:ph type="ftr" sz="quarter" idx="11"/>
          </p:nvPr>
        </p:nvSpPr>
        <p:spPr>
          <a:xfrm>
            <a:off x="4038600" y="5238300"/>
            <a:ext cx="4114800" cy="365125"/>
          </a:xfrm>
          <a:prstGeom prst="rect">
            <a:avLst/>
          </a:prstGeom>
        </p:spPr>
        <p:txBody>
          <a:bodyPr/>
          <a:lstStyle>
            <a:lvl1pPr>
              <a:defRPr>
                <a:solidFill>
                  <a:schemeClr val="bg1"/>
                </a:solidFill>
              </a:defRPr>
            </a:lvl1pPr>
          </a:lstStyle>
          <a:p>
            <a:endParaRPr lang="en-AU"/>
          </a:p>
        </p:txBody>
      </p:sp>
      <p:pic>
        <p:nvPicPr>
          <p:cNvPr id="7" name="Picture 6" descr="A black and white logo&#10;&#10;Description automatically generated with medium confidence">
            <a:extLst>
              <a:ext uri="{FF2B5EF4-FFF2-40B4-BE49-F238E27FC236}">
                <a16:creationId xmlns:a16="http://schemas.microsoft.com/office/drawing/2014/main" id="{097E96B5-566D-1B21-7759-E0D1207723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2966" y="5860624"/>
            <a:ext cx="724326" cy="724326"/>
          </a:xfrm>
          <a:prstGeom prst="rect">
            <a:avLst/>
          </a:prstGeom>
        </p:spPr>
      </p:pic>
      <p:pic>
        <p:nvPicPr>
          <p:cNvPr id="16" name="Picture 15" descr="A black background with white text&#10;&#10;Description automatically generated with low confidence">
            <a:extLst>
              <a:ext uri="{FF2B5EF4-FFF2-40B4-BE49-F238E27FC236}">
                <a16:creationId xmlns:a16="http://schemas.microsoft.com/office/drawing/2014/main" id="{8304BAB4-7D7F-5182-0097-8F845F7EFE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5860624"/>
            <a:ext cx="2025074" cy="714237"/>
          </a:xfrm>
          <a:prstGeom prst="rect">
            <a:avLst/>
          </a:prstGeom>
        </p:spPr>
      </p:pic>
      <p:pic>
        <p:nvPicPr>
          <p:cNvPr id="18" name="Picture 17" descr="A picture containing text, clipart, tableware&#10;&#10;Description automatically generated">
            <a:extLst>
              <a:ext uri="{FF2B5EF4-FFF2-40B4-BE49-F238E27FC236}">
                <a16:creationId xmlns:a16="http://schemas.microsoft.com/office/drawing/2014/main" id="{AAC792EF-6919-E5B2-9532-DF72B5B17A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7073" y="825837"/>
            <a:ext cx="3408591" cy="724710"/>
          </a:xfrm>
          <a:prstGeom prst="rect">
            <a:avLst/>
          </a:prstGeom>
        </p:spPr>
      </p:pic>
      <p:pic>
        <p:nvPicPr>
          <p:cNvPr id="6" name="Picture 5" descr="A black and white logo&#10;&#10;Description automatically generated with medium confidence">
            <a:extLst>
              <a:ext uri="{FF2B5EF4-FFF2-40B4-BE49-F238E27FC236}">
                <a16:creationId xmlns:a16="http://schemas.microsoft.com/office/drawing/2014/main" id="{1C6829DD-A41E-ADA6-9704-D41E4DC942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72966" y="5860624"/>
            <a:ext cx="724326" cy="724326"/>
          </a:xfrm>
          <a:prstGeom prst="rect">
            <a:avLst/>
          </a:prstGeom>
        </p:spPr>
      </p:pic>
      <p:pic>
        <p:nvPicPr>
          <p:cNvPr id="8" name="Picture 7" descr="A black background with white text&#10;&#10;Description automatically generated with low confidence">
            <a:extLst>
              <a:ext uri="{FF2B5EF4-FFF2-40B4-BE49-F238E27FC236}">
                <a16:creationId xmlns:a16="http://schemas.microsoft.com/office/drawing/2014/main" id="{A053309D-A274-FB5F-055F-D5521CF8C7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2000" y="5860624"/>
            <a:ext cx="2025074" cy="714237"/>
          </a:xfrm>
          <a:prstGeom prst="rect">
            <a:avLst/>
          </a:prstGeom>
        </p:spPr>
      </p:pic>
      <p:pic>
        <p:nvPicPr>
          <p:cNvPr id="9" name="Picture 8" descr="A picture containing text, clipart, tableware&#10;&#10;Description automatically generated">
            <a:extLst>
              <a:ext uri="{FF2B5EF4-FFF2-40B4-BE49-F238E27FC236}">
                <a16:creationId xmlns:a16="http://schemas.microsoft.com/office/drawing/2014/main" id="{FD6FBD17-96C1-ABD4-89FA-54759FACB70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487073" y="825837"/>
            <a:ext cx="3408591" cy="724710"/>
          </a:xfrm>
          <a:prstGeom prst="rect">
            <a:avLst/>
          </a:prstGeom>
        </p:spPr>
      </p:pic>
    </p:spTree>
    <p:extLst>
      <p:ext uri="{BB962C8B-B14F-4D97-AF65-F5344CB8AC3E}">
        <p14:creationId xmlns:p14="http://schemas.microsoft.com/office/powerpoint/2010/main" val="2887694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CE14-4FA4-4026-93AD-9FF300DC4B20}"/>
              </a:ext>
            </a:extLst>
          </p:cNvPr>
          <p:cNvSpPr>
            <a:spLocks noGrp="1"/>
          </p:cNvSpPr>
          <p:nvPr>
            <p:ph type="title"/>
          </p:nvPr>
        </p:nvSpPr>
        <p:spPr>
          <a:xfrm>
            <a:off x="300039" y="296863"/>
            <a:ext cx="9492692" cy="1331912"/>
          </a:xfrm>
          <a:prstGeom prst="rect">
            <a:avLst/>
          </a:prstGeom>
        </p:spPr>
        <p:txBody>
          <a:bodyPr anchor="ctr" anchorCtr="0">
            <a:normAutofit/>
          </a:bodyPr>
          <a:lstStyle>
            <a:lvl1pPr>
              <a:defRPr sz="36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EE557388-906A-4F19-9B0B-5F279D25B030}"/>
              </a:ext>
            </a:extLst>
          </p:cNvPr>
          <p:cNvSpPr>
            <a:spLocks noGrp="1"/>
          </p:cNvSpPr>
          <p:nvPr>
            <p:ph idx="1"/>
          </p:nvPr>
        </p:nvSpPr>
        <p:spPr>
          <a:xfrm>
            <a:off x="4460240" y="1808163"/>
            <a:ext cx="7431722" cy="4068762"/>
          </a:xfrm>
          <a:prstGeom prst="rect">
            <a:avLst/>
          </a:prstGeom>
        </p:spPr>
        <p:txBody>
          <a:bodyPr/>
          <a:lstStyle>
            <a:lvl1pPr>
              <a:defRPr sz="24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EC19E293-5065-49BF-9AB9-75A3BFC7E44B}"/>
              </a:ext>
            </a:extLst>
          </p:cNvPr>
          <p:cNvSpPr>
            <a:spLocks noGrp="1"/>
          </p:cNvSpPr>
          <p:nvPr>
            <p:ph type="body" sz="half" idx="2"/>
          </p:nvPr>
        </p:nvSpPr>
        <p:spPr>
          <a:xfrm>
            <a:off x="300038" y="1808163"/>
            <a:ext cx="3932237" cy="406876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219E84-BB3A-4A03-B24E-A0D29A76E6E3}"/>
              </a:ext>
            </a:extLst>
          </p:cNvPr>
          <p:cNvSpPr>
            <a:spLocks noGrp="1"/>
          </p:cNvSpPr>
          <p:nvPr>
            <p:ph type="dt" sz="half" idx="10"/>
          </p:nvPr>
        </p:nvSpPr>
        <p:spPr>
          <a:xfrm>
            <a:off x="304799" y="6188075"/>
            <a:ext cx="2743200" cy="365125"/>
          </a:xfrm>
          <a:prstGeom prst="rect">
            <a:avLst/>
          </a:prstGeom>
        </p:spPr>
        <p:txBody>
          <a:bodyPr lIns="151200" rIns="151200"/>
          <a:lstStyle/>
          <a:p>
            <a:fld id="{00DCC86C-ECC4-4E4B-A461-2FC46D5D2933}" type="datetime4">
              <a:rPr lang="en-AU" smtClean="0"/>
              <a:t>18 June 2025</a:t>
            </a:fld>
            <a:endParaRPr lang="en-AU"/>
          </a:p>
        </p:txBody>
      </p:sp>
      <p:sp>
        <p:nvSpPr>
          <p:cNvPr id="6" name="Footer Placeholder 5">
            <a:extLst>
              <a:ext uri="{FF2B5EF4-FFF2-40B4-BE49-F238E27FC236}">
                <a16:creationId xmlns:a16="http://schemas.microsoft.com/office/drawing/2014/main" id="{1960DD9A-3AA9-4FBF-8019-6B3815554814}"/>
              </a:ext>
            </a:extLst>
          </p:cNvPr>
          <p:cNvSpPr>
            <a:spLocks noGrp="1"/>
          </p:cNvSpPr>
          <p:nvPr>
            <p:ph type="ftr" sz="quarter" idx="11"/>
          </p:nvPr>
        </p:nvSpPr>
        <p:spPr>
          <a:xfrm>
            <a:off x="4038600" y="6188074"/>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F164169F-F9A5-4203-9AB1-4E66F2D87444}"/>
              </a:ext>
            </a:extLst>
          </p:cNvPr>
          <p:cNvSpPr>
            <a:spLocks noGrp="1"/>
          </p:cNvSpPr>
          <p:nvPr>
            <p:ph type="sldNum" sz="quarter" idx="12"/>
          </p:nvPr>
        </p:nvSpPr>
        <p:spPr>
          <a:xfrm>
            <a:off x="9144001" y="6188074"/>
            <a:ext cx="2743199" cy="365125"/>
          </a:xfrm>
          <a:prstGeom prst="rect">
            <a:avLst/>
          </a:prstGeom>
        </p:spPr>
        <p:txBody>
          <a:bodyPr/>
          <a:lstStyle/>
          <a:p>
            <a:fld id="{99D57C9D-7BD1-4F56-A474-DCEEE9B081CA}" type="slidenum">
              <a:rPr lang="en-AU" smtClean="0"/>
              <a:t>‹#›</a:t>
            </a:fld>
            <a:endParaRPr lang="en-AU"/>
          </a:p>
        </p:txBody>
      </p:sp>
    </p:spTree>
    <p:extLst>
      <p:ext uri="{BB962C8B-B14F-4D97-AF65-F5344CB8AC3E}">
        <p14:creationId xmlns:p14="http://schemas.microsoft.com/office/powerpoint/2010/main" val="1065636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9458F-3DE8-452D-85E2-D4B5B3546DC6}"/>
              </a:ext>
            </a:extLst>
          </p:cNvPr>
          <p:cNvSpPr>
            <a:spLocks noGrp="1"/>
          </p:cNvSpPr>
          <p:nvPr>
            <p:ph type="title"/>
          </p:nvPr>
        </p:nvSpPr>
        <p:spPr>
          <a:xfrm>
            <a:off x="304800" y="304800"/>
            <a:ext cx="9444681" cy="1323975"/>
          </a:xfrm>
          <a:prstGeom prst="rect">
            <a:avLst/>
          </a:prstGeom>
        </p:spPr>
        <p:txBody>
          <a:bodyPr anchor="ctr" anchorCtr="0">
            <a:normAutofit/>
          </a:bodyPr>
          <a:lstStyle>
            <a:lvl1pPr>
              <a:defRPr sz="3600"/>
            </a:lvl1pPr>
          </a:lstStyle>
          <a:p>
            <a:r>
              <a:rPr lang="en-US"/>
              <a:t>Click to edit Master title style</a:t>
            </a:r>
            <a:endParaRPr lang="en-AU"/>
          </a:p>
        </p:txBody>
      </p:sp>
      <p:sp>
        <p:nvSpPr>
          <p:cNvPr id="4" name="Text Placeholder 3">
            <a:extLst>
              <a:ext uri="{FF2B5EF4-FFF2-40B4-BE49-F238E27FC236}">
                <a16:creationId xmlns:a16="http://schemas.microsoft.com/office/drawing/2014/main" id="{91749D39-7624-452E-A987-4579B56C3989}"/>
              </a:ext>
            </a:extLst>
          </p:cNvPr>
          <p:cNvSpPr>
            <a:spLocks noGrp="1"/>
          </p:cNvSpPr>
          <p:nvPr>
            <p:ph type="body" sz="half" idx="2"/>
          </p:nvPr>
        </p:nvSpPr>
        <p:spPr>
          <a:xfrm>
            <a:off x="4104640" y="2743198"/>
            <a:ext cx="7782560" cy="3422651"/>
          </a:xfrm>
          <a:prstGeom prst="rect">
            <a:avLst/>
          </a:prstGeo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F62CB4-06B5-4BD8-BD50-FB779677858A}"/>
              </a:ext>
            </a:extLst>
          </p:cNvPr>
          <p:cNvSpPr>
            <a:spLocks noGrp="1"/>
          </p:cNvSpPr>
          <p:nvPr>
            <p:ph type="dt" sz="half" idx="10"/>
          </p:nvPr>
        </p:nvSpPr>
        <p:spPr>
          <a:xfrm>
            <a:off x="304799" y="6188075"/>
            <a:ext cx="2743200" cy="365125"/>
          </a:xfrm>
          <a:prstGeom prst="rect">
            <a:avLst/>
          </a:prstGeom>
        </p:spPr>
        <p:txBody>
          <a:bodyPr/>
          <a:lstStyle/>
          <a:p>
            <a:fld id="{DD32A226-9C51-4D11-A730-1C596AFDC118}" type="datetime4">
              <a:rPr lang="en-AU" smtClean="0"/>
              <a:t>18 June 2025</a:t>
            </a:fld>
            <a:endParaRPr lang="en-AU"/>
          </a:p>
        </p:txBody>
      </p:sp>
      <p:sp>
        <p:nvSpPr>
          <p:cNvPr id="6" name="Footer Placeholder 5">
            <a:extLst>
              <a:ext uri="{FF2B5EF4-FFF2-40B4-BE49-F238E27FC236}">
                <a16:creationId xmlns:a16="http://schemas.microsoft.com/office/drawing/2014/main" id="{F229B85F-31A6-4835-8ACF-56FD7C15E0A4}"/>
              </a:ext>
            </a:extLst>
          </p:cNvPr>
          <p:cNvSpPr>
            <a:spLocks noGrp="1"/>
          </p:cNvSpPr>
          <p:nvPr>
            <p:ph type="ftr" sz="quarter" idx="11"/>
          </p:nvPr>
        </p:nvSpPr>
        <p:spPr>
          <a:xfrm>
            <a:off x="4038600" y="6188074"/>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060E41CE-2CBE-44EF-A8C2-02BF30701029}"/>
              </a:ext>
            </a:extLst>
          </p:cNvPr>
          <p:cNvSpPr>
            <a:spLocks noGrp="1"/>
          </p:cNvSpPr>
          <p:nvPr>
            <p:ph type="sldNum" sz="quarter" idx="12"/>
          </p:nvPr>
        </p:nvSpPr>
        <p:spPr>
          <a:xfrm>
            <a:off x="9144001" y="6188074"/>
            <a:ext cx="2743199" cy="365125"/>
          </a:xfrm>
          <a:prstGeom prst="rect">
            <a:avLst/>
          </a:prstGeom>
        </p:spPr>
        <p:txBody>
          <a:bodyPr/>
          <a:lstStyle/>
          <a:p>
            <a:fld id="{99D57C9D-7BD1-4F56-A474-DCEEE9B081CA}" type="slidenum">
              <a:rPr lang="en-AU" smtClean="0"/>
              <a:t>‹#›</a:t>
            </a:fld>
            <a:endParaRPr lang="en-AU"/>
          </a:p>
        </p:txBody>
      </p:sp>
      <p:sp>
        <p:nvSpPr>
          <p:cNvPr id="9" name="Text Placeholder 4">
            <a:extLst>
              <a:ext uri="{FF2B5EF4-FFF2-40B4-BE49-F238E27FC236}">
                <a16:creationId xmlns:a16="http://schemas.microsoft.com/office/drawing/2014/main" id="{074FB687-E016-4BD6-B95E-445C42407170}"/>
              </a:ext>
            </a:extLst>
          </p:cNvPr>
          <p:cNvSpPr>
            <a:spLocks noGrp="1"/>
          </p:cNvSpPr>
          <p:nvPr>
            <p:ph type="body" sz="quarter" idx="3" hasCustomPrompt="1"/>
          </p:nvPr>
        </p:nvSpPr>
        <p:spPr>
          <a:xfrm>
            <a:off x="4104639" y="1808163"/>
            <a:ext cx="7782561" cy="850624"/>
          </a:xfrm>
          <a:prstGeom prst="rect">
            <a:avLst/>
          </a:prstGeo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Speaker name</a:t>
            </a:r>
          </a:p>
        </p:txBody>
      </p:sp>
      <p:sp>
        <p:nvSpPr>
          <p:cNvPr id="3" name="Picture Placeholder 2">
            <a:extLst>
              <a:ext uri="{FF2B5EF4-FFF2-40B4-BE49-F238E27FC236}">
                <a16:creationId xmlns:a16="http://schemas.microsoft.com/office/drawing/2014/main" id="{4BA0BE0E-100F-40A2-A599-C1701B096906}"/>
              </a:ext>
            </a:extLst>
          </p:cNvPr>
          <p:cNvSpPr>
            <a:spLocks noGrp="1"/>
          </p:cNvSpPr>
          <p:nvPr>
            <p:ph type="pic" idx="1" hasCustomPrompt="1"/>
          </p:nvPr>
        </p:nvSpPr>
        <p:spPr>
          <a:xfrm>
            <a:off x="0" y="1808163"/>
            <a:ext cx="3932237" cy="5049837"/>
          </a:xfrm>
          <a:prstGeom prst="rect">
            <a:avLst/>
          </a:prstGeom>
          <a:solidFill>
            <a:schemeClr val="bg2"/>
          </a:solidFill>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Speaker Image</a:t>
            </a:r>
          </a:p>
        </p:txBody>
      </p:sp>
    </p:spTree>
    <p:extLst>
      <p:ext uri="{BB962C8B-B14F-4D97-AF65-F5344CB8AC3E}">
        <p14:creationId xmlns:p14="http://schemas.microsoft.com/office/powerpoint/2010/main" val="115886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4A8A9-60D8-47E3-9098-2A64F83528AE}"/>
              </a:ext>
            </a:extLst>
          </p:cNvPr>
          <p:cNvSpPr>
            <a:spLocks noGrp="1"/>
          </p:cNvSpPr>
          <p:nvPr>
            <p:ph type="title"/>
          </p:nvPr>
        </p:nvSpPr>
        <p:spPr>
          <a:xfrm>
            <a:off x="304800" y="296863"/>
            <a:ext cx="9358184" cy="1368425"/>
          </a:xfrm>
          <a:prstGeom prst="rect">
            <a:avLst/>
          </a:prstGeom>
        </p:spPr>
        <p:txBody>
          <a:bodyPr/>
          <a:lstStyle/>
          <a:p>
            <a:r>
              <a:rPr lang="en-US"/>
              <a:t>Click to edit Master title style</a:t>
            </a:r>
            <a:endParaRPr lang="en-AU"/>
          </a:p>
        </p:txBody>
      </p:sp>
      <p:sp>
        <p:nvSpPr>
          <p:cNvPr id="7" name="Date Placeholder 6">
            <a:extLst>
              <a:ext uri="{FF2B5EF4-FFF2-40B4-BE49-F238E27FC236}">
                <a16:creationId xmlns:a16="http://schemas.microsoft.com/office/drawing/2014/main" id="{22095BF6-A1AD-41AA-9828-C879FF41784A}"/>
              </a:ext>
            </a:extLst>
          </p:cNvPr>
          <p:cNvSpPr>
            <a:spLocks noGrp="1"/>
          </p:cNvSpPr>
          <p:nvPr>
            <p:ph type="dt" sz="half" idx="10"/>
          </p:nvPr>
        </p:nvSpPr>
        <p:spPr>
          <a:xfrm>
            <a:off x="304799" y="6188075"/>
            <a:ext cx="2743200" cy="365125"/>
          </a:xfrm>
          <a:prstGeom prst="rect">
            <a:avLst/>
          </a:prstGeom>
        </p:spPr>
        <p:txBody>
          <a:bodyPr vert="horz" lIns="91440" tIns="45720" rIns="91440" bIns="45720" rtlCol="0" anchor="b" anchorCtr="0">
            <a:normAutofit/>
          </a:bodyPr>
          <a:lstStyle>
            <a:lvl1pPr>
              <a:defRPr lang="en-AU" smtClean="0"/>
            </a:lvl1pPr>
          </a:lstStyle>
          <a:p>
            <a:fld id="{8E56724E-8A98-40C1-8169-EC5E440D752E}" type="datetime4">
              <a:rPr lang="en-AU" smtClean="0"/>
              <a:t>18 June 2025</a:t>
            </a:fld>
            <a:endParaRPr lang="en-AU"/>
          </a:p>
        </p:txBody>
      </p:sp>
      <p:sp>
        <p:nvSpPr>
          <p:cNvPr id="8" name="Footer Placeholder 7">
            <a:extLst>
              <a:ext uri="{FF2B5EF4-FFF2-40B4-BE49-F238E27FC236}">
                <a16:creationId xmlns:a16="http://schemas.microsoft.com/office/drawing/2014/main" id="{CCFC7FC0-1686-4957-B49F-35A544F33943}"/>
              </a:ext>
            </a:extLst>
          </p:cNvPr>
          <p:cNvSpPr>
            <a:spLocks noGrp="1"/>
          </p:cNvSpPr>
          <p:nvPr>
            <p:ph type="ftr" sz="quarter" idx="11"/>
          </p:nvPr>
        </p:nvSpPr>
        <p:spPr>
          <a:xfrm>
            <a:off x="4038600" y="6188074"/>
            <a:ext cx="4114800" cy="365125"/>
          </a:xfrm>
          <a:prstGeom prst="rect">
            <a:avLst/>
          </a:prstGeom>
        </p:spPr>
        <p:txBody>
          <a:bodyPr/>
          <a:lstStyle/>
          <a:p>
            <a:endParaRPr lang="en-AU"/>
          </a:p>
        </p:txBody>
      </p:sp>
      <p:sp>
        <p:nvSpPr>
          <p:cNvPr id="9" name="Slide Number Placeholder 8">
            <a:extLst>
              <a:ext uri="{FF2B5EF4-FFF2-40B4-BE49-F238E27FC236}">
                <a16:creationId xmlns:a16="http://schemas.microsoft.com/office/drawing/2014/main" id="{894D4B37-23DA-416B-AB62-E687651C7F39}"/>
              </a:ext>
            </a:extLst>
          </p:cNvPr>
          <p:cNvSpPr>
            <a:spLocks noGrp="1"/>
          </p:cNvSpPr>
          <p:nvPr>
            <p:ph type="sldNum" sz="quarter" idx="12"/>
          </p:nvPr>
        </p:nvSpPr>
        <p:spPr>
          <a:xfrm>
            <a:off x="9144001" y="6188074"/>
            <a:ext cx="2743199" cy="365125"/>
          </a:xfrm>
          <a:prstGeom prst="rect">
            <a:avLst/>
          </a:prstGeom>
        </p:spPr>
        <p:txBody>
          <a:bodyPr vert="horz" lIns="91440" tIns="45720" rIns="91440" bIns="45720" rtlCol="0" anchor="b" anchorCtr="0">
            <a:normAutofit/>
          </a:bodyPr>
          <a:lstStyle>
            <a:lvl1pPr algn="r">
              <a:defRPr lang="en-AU" smtClean="0"/>
            </a:lvl1pPr>
          </a:lstStyle>
          <a:p>
            <a:fld id="{99D57C9D-7BD1-4F56-A474-DCEEE9B081CA}" type="slidenum">
              <a:rPr lang="en-AU" smtClean="0"/>
              <a:pPr/>
              <a:t>‹#›</a:t>
            </a:fld>
            <a:endParaRPr lang="en-AU"/>
          </a:p>
        </p:txBody>
      </p:sp>
      <p:sp>
        <p:nvSpPr>
          <p:cNvPr id="12" name="Text Placeholder 3">
            <a:extLst>
              <a:ext uri="{FF2B5EF4-FFF2-40B4-BE49-F238E27FC236}">
                <a16:creationId xmlns:a16="http://schemas.microsoft.com/office/drawing/2014/main" id="{71D10708-98D8-43B4-96BF-5009DA8ED3C6}"/>
              </a:ext>
            </a:extLst>
          </p:cNvPr>
          <p:cNvSpPr>
            <a:spLocks noGrp="1"/>
          </p:cNvSpPr>
          <p:nvPr>
            <p:ph type="body" sz="half" idx="2"/>
          </p:nvPr>
        </p:nvSpPr>
        <p:spPr>
          <a:xfrm>
            <a:off x="304799" y="3613192"/>
            <a:ext cx="3733801" cy="2556042"/>
          </a:xfrm>
          <a:prstGeom prst="rect">
            <a:avLst/>
          </a:prstGeo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4">
            <a:extLst>
              <a:ext uri="{FF2B5EF4-FFF2-40B4-BE49-F238E27FC236}">
                <a16:creationId xmlns:a16="http://schemas.microsoft.com/office/drawing/2014/main" id="{B1CC5447-E180-4840-BEEC-8EFECDBBA684}"/>
              </a:ext>
            </a:extLst>
          </p:cNvPr>
          <p:cNvSpPr>
            <a:spLocks noGrp="1"/>
          </p:cNvSpPr>
          <p:nvPr>
            <p:ph type="body" sz="quarter" idx="3" hasCustomPrompt="1"/>
          </p:nvPr>
        </p:nvSpPr>
        <p:spPr>
          <a:xfrm>
            <a:off x="304797" y="2752408"/>
            <a:ext cx="3733801" cy="850624"/>
          </a:xfrm>
          <a:prstGeom prst="rect">
            <a:avLst/>
          </a:prstGeo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Speaker name</a:t>
            </a:r>
          </a:p>
        </p:txBody>
      </p:sp>
      <p:sp>
        <p:nvSpPr>
          <p:cNvPr id="14" name="Picture Placeholder 2">
            <a:extLst>
              <a:ext uri="{FF2B5EF4-FFF2-40B4-BE49-F238E27FC236}">
                <a16:creationId xmlns:a16="http://schemas.microsoft.com/office/drawing/2014/main" id="{D228D352-B6A2-4342-A1C0-7CB24CEFC8D8}"/>
              </a:ext>
            </a:extLst>
          </p:cNvPr>
          <p:cNvSpPr>
            <a:spLocks noGrp="1"/>
          </p:cNvSpPr>
          <p:nvPr>
            <p:ph type="pic" idx="1" hasCustomPrompt="1"/>
          </p:nvPr>
        </p:nvSpPr>
        <p:spPr>
          <a:xfrm>
            <a:off x="304797" y="1675448"/>
            <a:ext cx="1066800" cy="1066800"/>
          </a:xfrm>
          <a:prstGeom prst="rect">
            <a:avLst/>
          </a:prstGeom>
          <a:solidFill>
            <a:schemeClr val="bg2"/>
          </a:solidFill>
        </p:spPr>
        <p:txBody>
          <a:bodyPr anchor="ctr" anchorCtr="0">
            <a:no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Speaker Image</a:t>
            </a:r>
          </a:p>
        </p:txBody>
      </p:sp>
      <p:sp>
        <p:nvSpPr>
          <p:cNvPr id="15" name="Text Placeholder 3">
            <a:extLst>
              <a:ext uri="{FF2B5EF4-FFF2-40B4-BE49-F238E27FC236}">
                <a16:creationId xmlns:a16="http://schemas.microsoft.com/office/drawing/2014/main" id="{11AB91DA-C455-4B38-9EBE-4A3B5C116943}"/>
              </a:ext>
            </a:extLst>
          </p:cNvPr>
          <p:cNvSpPr>
            <a:spLocks noGrp="1"/>
          </p:cNvSpPr>
          <p:nvPr>
            <p:ph type="body" sz="half" idx="13"/>
          </p:nvPr>
        </p:nvSpPr>
        <p:spPr>
          <a:xfrm>
            <a:off x="4229099" y="3609808"/>
            <a:ext cx="3733801" cy="2556042"/>
          </a:xfrm>
          <a:prstGeom prst="rect">
            <a:avLst/>
          </a:prstGeo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Text Placeholder 4">
            <a:extLst>
              <a:ext uri="{FF2B5EF4-FFF2-40B4-BE49-F238E27FC236}">
                <a16:creationId xmlns:a16="http://schemas.microsoft.com/office/drawing/2014/main" id="{25162DDB-5D7A-4EAD-9BFE-140A53F18B5C}"/>
              </a:ext>
            </a:extLst>
          </p:cNvPr>
          <p:cNvSpPr>
            <a:spLocks noGrp="1"/>
          </p:cNvSpPr>
          <p:nvPr>
            <p:ph type="body" sz="quarter" idx="14" hasCustomPrompt="1"/>
          </p:nvPr>
        </p:nvSpPr>
        <p:spPr>
          <a:xfrm>
            <a:off x="4229099" y="2752408"/>
            <a:ext cx="3733801" cy="850624"/>
          </a:xfrm>
          <a:prstGeom prst="rect">
            <a:avLst/>
          </a:prstGeo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Speaker name</a:t>
            </a:r>
          </a:p>
        </p:txBody>
      </p:sp>
      <p:sp>
        <p:nvSpPr>
          <p:cNvPr id="17" name="Picture Placeholder 2">
            <a:extLst>
              <a:ext uri="{FF2B5EF4-FFF2-40B4-BE49-F238E27FC236}">
                <a16:creationId xmlns:a16="http://schemas.microsoft.com/office/drawing/2014/main" id="{66FF05D9-F6FE-4539-A991-9DA696352C91}"/>
              </a:ext>
            </a:extLst>
          </p:cNvPr>
          <p:cNvSpPr>
            <a:spLocks noGrp="1"/>
          </p:cNvSpPr>
          <p:nvPr>
            <p:ph type="pic" idx="15" hasCustomPrompt="1"/>
          </p:nvPr>
        </p:nvSpPr>
        <p:spPr>
          <a:xfrm>
            <a:off x="4234173" y="1675448"/>
            <a:ext cx="1066800" cy="1066800"/>
          </a:xfrm>
          <a:prstGeom prst="rect">
            <a:avLst/>
          </a:prstGeom>
          <a:solidFill>
            <a:schemeClr val="bg2"/>
          </a:solidFill>
        </p:spPr>
        <p:txBody>
          <a:bodyPr anchor="ctr" anchorCtr="0">
            <a:no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Speaker Image</a:t>
            </a:r>
          </a:p>
        </p:txBody>
      </p:sp>
      <p:sp>
        <p:nvSpPr>
          <p:cNvPr id="18" name="Text Placeholder 3">
            <a:extLst>
              <a:ext uri="{FF2B5EF4-FFF2-40B4-BE49-F238E27FC236}">
                <a16:creationId xmlns:a16="http://schemas.microsoft.com/office/drawing/2014/main" id="{A67F63FE-61F0-4E63-9FEA-32DB4E88E097}"/>
              </a:ext>
            </a:extLst>
          </p:cNvPr>
          <p:cNvSpPr>
            <a:spLocks noGrp="1"/>
          </p:cNvSpPr>
          <p:nvPr>
            <p:ph type="body" sz="half" idx="16"/>
          </p:nvPr>
        </p:nvSpPr>
        <p:spPr>
          <a:xfrm>
            <a:off x="8153400" y="3613192"/>
            <a:ext cx="3733801" cy="2556042"/>
          </a:xfrm>
          <a:prstGeom prst="rect">
            <a:avLst/>
          </a:prstGeo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9" name="Text Placeholder 4">
            <a:extLst>
              <a:ext uri="{FF2B5EF4-FFF2-40B4-BE49-F238E27FC236}">
                <a16:creationId xmlns:a16="http://schemas.microsoft.com/office/drawing/2014/main" id="{3813F9E8-637B-4D65-A286-97ABEA6AE26A}"/>
              </a:ext>
            </a:extLst>
          </p:cNvPr>
          <p:cNvSpPr>
            <a:spLocks noGrp="1"/>
          </p:cNvSpPr>
          <p:nvPr>
            <p:ph type="body" sz="quarter" idx="17" hasCustomPrompt="1"/>
          </p:nvPr>
        </p:nvSpPr>
        <p:spPr>
          <a:xfrm>
            <a:off x="8153398" y="2752408"/>
            <a:ext cx="3733801" cy="850624"/>
          </a:xfrm>
          <a:prstGeom prst="rect">
            <a:avLst/>
          </a:prstGeo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Speaker name</a:t>
            </a:r>
          </a:p>
        </p:txBody>
      </p:sp>
      <p:sp>
        <p:nvSpPr>
          <p:cNvPr id="20" name="Picture Placeholder 2">
            <a:extLst>
              <a:ext uri="{FF2B5EF4-FFF2-40B4-BE49-F238E27FC236}">
                <a16:creationId xmlns:a16="http://schemas.microsoft.com/office/drawing/2014/main" id="{B2B90C37-2732-4363-B6FD-01770BDB37CC}"/>
              </a:ext>
            </a:extLst>
          </p:cNvPr>
          <p:cNvSpPr>
            <a:spLocks noGrp="1"/>
          </p:cNvSpPr>
          <p:nvPr>
            <p:ph type="pic" idx="18" hasCustomPrompt="1"/>
          </p:nvPr>
        </p:nvSpPr>
        <p:spPr>
          <a:xfrm>
            <a:off x="8153398" y="1675448"/>
            <a:ext cx="1066800" cy="1066800"/>
          </a:xfrm>
          <a:prstGeom prst="rect">
            <a:avLst/>
          </a:prstGeom>
          <a:solidFill>
            <a:schemeClr val="bg2"/>
          </a:solidFill>
        </p:spPr>
        <p:txBody>
          <a:bodyPr anchor="ctr" anchorCtr="0">
            <a:no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Speaker Image</a:t>
            </a:r>
          </a:p>
        </p:txBody>
      </p:sp>
    </p:spTree>
    <p:extLst>
      <p:ext uri="{BB962C8B-B14F-4D97-AF65-F5344CB8AC3E}">
        <p14:creationId xmlns:p14="http://schemas.microsoft.com/office/powerpoint/2010/main" val="3450873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ride @ Murdoc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56EA6C-0B3F-E1CA-F6E9-E767E79B93FD}"/>
              </a:ext>
            </a:extLst>
          </p:cNvPr>
          <p:cNvSpPr txBox="1"/>
          <p:nvPr userDrawn="1"/>
        </p:nvSpPr>
        <p:spPr>
          <a:xfrm>
            <a:off x="583583" y="575365"/>
            <a:ext cx="7507655" cy="2123658"/>
          </a:xfrm>
          <a:prstGeom prst="rect">
            <a:avLst/>
          </a:prstGeom>
          <a:noFill/>
        </p:spPr>
        <p:txBody>
          <a:bodyPr wrap="square" rtlCol="0">
            <a:spAutoFit/>
          </a:bodyPr>
          <a:lstStyle/>
          <a:p>
            <a:r>
              <a:rPr lang="en-AU" sz="4400">
                <a:solidFill>
                  <a:schemeClr val="bg1"/>
                </a:solidFill>
                <a:effectLst/>
                <a:latin typeface="F37 Ginger" pitchFamily="2" charset="77"/>
              </a:rPr>
              <a:t>At Murdoch, </a:t>
            </a:r>
            <a:r>
              <a:rPr lang="en-AU" sz="4400" b="1">
                <a:solidFill>
                  <a:schemeClr val="bg1"/>
                </a:solidFill>
                <a:effectLst/>
                <a:latin typeface="F37 Ginger" pitchFamily="2" charset="77"/>
              </a:rPr>
              <a:t>we support our students and staff to study and work with pride.</a:t>
            </a:r>
          </a:p>
        </p:txBody>
      </p:sp>
      <p:sp>
        <p:nvSpPr>
          <p:cNvPr id="6" name="Subtitle 8">
            <a:extLst>
              <a:ext uri="{FF2B5EF4-FFF2-40B4-BE49-F238E27FC236}">
                <a16:creationId xmlns:a16="http://schemas.microsoft.com/office/drawing/2014/main" id="{E8A51FDC-99A6-19B8-940F-15F4257C1964}"/>
              </a:ext>
            </a:extLst>
          </p:cNvPr>
          <p:cNvSpPr txBox="1">
            <a:spLocks/>
          </p:cNvSpPr>
          <p:nvPr userDrawn="1"/>
        </p:nvSpPr>
        <p:spPr>
          <a:xfrm>
            <a:off x="300039" y="2881798"/>
            <a:ext cx="9565856" cy="3628517"/>
          </a:xfrm>
          <a:prstGeom prst="rect">
            <a:avLst/>
          </a:prstGeom>
        </p:spPr>
        <p:txBody>
          <a:bodyPr vert="horz" lIns="152400" tIns="152400" rIns="152400" bIns="152400" numCol="3" spcCol="216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spcBef>
                <a:spcPts val="400"/>
              </a:spcBef>
              <a:defRPr/>
            </a:pPr>
            <a:r>
              <a:rPr lang="en-US" sz="1800" b="0" i="0">
                <a:solidFill>
                  <a:schemeClr val="tx1"/>
                </a:solidFill>
                <a:latin typeface="Arial" panose="020B0604020202020204" pitchFamily="34" charset="0"/>
                <a:cs typeface="Arial" panose="020B0604020202020204" pitchFamily="34" charset="0"/>
              </a:rPr>
              <a:t>It is committed to supporting and celebrating community members who are sex, sexuality, and or/gender diverse, including but not limited to those who identify as LGBTIQA+ (Lesbian, Gay, Bisexual, Trans, Intersex, Queer or Asexual). </a:t>
            </a:r>
          </a:p>
          <a:p>
            <a:pPr>
              <a:lnSpc>
                <a:spcPct val="120000"/>
              </a:lnSpc>
              <a:spcBef>
                <a:spcPts val="400"/>
              </a:spcBef>
              <a:defRPr/>
            </a:pPr>
            <a:endParaRPr lang="en-US" sz="1800" b="0" i="0">
              <a:solidFill>
                <a:schemeClr val="tx1"/>
              </a:solidFill>
              <a:latin typeface="Arial" panose="020B0604020202020204" pitchFamily="34" charset="0"/>
              <a:cs typeface="Arial" panose="020B0604020202020204" pitchFamily="34" charset="0"/>
            </a:endParaRPr>
          </a:p>
          <a:p>
            <a:pPr>
              <a:lnSpc>
                <a:spcPct val="120000"/>
              </a:lnSpc>
              <a:spcBef>
                <a:spcPts val="400"/>
              </a:spcBef>
              <a:defRPr/>
            </a:pPr>
            <a:r>
              <a:rPr lang="en-US" sz="1800" b="0" i="0">
                <a:solidFill>
                  <a:schemeClr val="tx1"/>
                </a:solidFill>
                <a:latin typeface="Arial" panose="020B0604020202020204" pitchFamily="34" charset="0"/>
                <a:cs typeface="Arial" panose="020B0604020202020204" pitchFamily="34" charset="0"/>
              </a:rPr>
              <a:t>At Murdoch, homophobia, transphobia, racism, and ableism will not be tolerated. </a:t>
            </a:r>
          </a:p>
          <a:p>
            <a:pPr>
              <a:lnSpc>
                <a:spcPct val="120000"/>
              </a:lnSpc>
              <a:spcBef>
                <a:spcPts val="400"/>
              </a:spcBef>
              <a:defRPr/>
            </a:pPr>
            <a:endParaRPr lang="en-US" sz="1800" b="0" i="0">
              <a:solidFill>
                <a:schemeClr val="tx1"/>
              </a:solidFill>
              <a:latin typeface="Arial" panose="020B0604020202020204" pitchFamily="34" charset="0"/>
              <a:cs typeface="Arial" panose="020B0604020202020204" pitchFamily="34" charset="0"/>
            </a:endParaRPr>
          </a:p>
          <a:p>
            <a:pPr>
              <a:lnSpc>
                <a:spcPct val="120000"/>
              </a:lnSpc>
              <a:spcBef>
                <a:spcPts val="400"/>
              </a:spcBef>
              <a:defRPr/>
            </a:pPr>
            <a:endParaRPr lang="en-US" sz="1800" b="0" i="0">
              <a:solidFill>
                <a:schemeClr val="tx1"/>
              </a:solidFill>
              <a:latin typeface="Arial" panose="020B0604020202020204" pitchFamily="34" charset="0"/>
              <a:cs typeface="Arial" panose="020B0604020202020204" pitchFamily="34" charset="0"/>
            </a:endParaRPr>
          </a:p>
          <a:p>
            <a:pPr>
              <a:lnSpc>
                <a:spcPct val="120000"/>
              </a:lnSpc>
              <a:spcBef>
                <a:spcPts val="400"/>
              </a:spcBef>
              <a:defRPr/>
            </a:pPr>
            <a:endParaRPr lang="en-US" sz="1800" b="0" i="0">
              <a:solidFill>
                <a:schemeClr val="tx1"/>
              </a:solidFill>
              <a:latin typeface="Arial" panose="020B0604020202020204" pitchFamily="34" charset="0"/>
              <a:cs typeface="Arial" panose="020B0604020202020204" pitchFamily="34" charset="0"/>
            </a:endParaRPr>
          </a:p>
          <a:p>
            <a:pPr>
              <a:lnSpc>
                <a:spcPct val="120000"/>
              </a:lnSpc>
              <a:spcBef>
                <a:spcPts val="400"/>
              </a:spcBef>
              <a:defRPr/>
            </a:pPr>
            <a:endParaRPr lang="en-US" sz="1800" b="0" i="0">
              <a:solidFill>
                <a:schemeClr val="tx1"/>
              </a:solidFill>
              <a:latin typeface="Arial" panose="020B0604020202020204" pitchFamily="34" charset="0"/>
              <a:cs typeface="Arial" panose="020B0604020202020204" pitchFamily="34" charset="0"/>
            </a:endParaRPr>
          </a:p>
          <a:p>
            <a:pPr>
              <a:lnSpc>
                <a:spcPct val="120000"/>
              </a:lnSpc>
              <a:spcBef>
                <a:spcPts val="400"/>
              </a:spcBef>
              <a:defRPr/>
            </a:pPr>
            <a:endParaRPr lang="en-US" sz="1800" b="0" i="0">
              <a:solidFill>
                <a:schemeClr val="tx1"/>
              </a:solidFill>
              <a:latin typeface="Arial" panose="020B0604020202020204" pitchFamily="34" charset="0"/>
              <a:cs typeface="Arial" panose="020B0604020202020204" pitchFamily="34" charset="0"/>
            </a:endParaRPr>
          </a:p>
          <a:p>
            <a:pPr>
              <a:lnSpc>
                <a:spcPct val="120000"/>
              </a:lnSpc>
              <a:spcBef>
                <a:spcPts val="400"/>
              </a:spcBef>
              <a:defRPr/>
            </a:pPr>
            <a:endParaRPr lang="en-US" sz="1800" b="0" i="0">
              <a:solidFill>
                <a:schemeClr val="tx1"/>
              </a:solidFill>
              <a:latin typeface="Arial" panose="020B0604020202020204" pitchFamily="34" charset="0"/>
              <a:cs typeface="Arial" panose="020B0604020202020204" pitchFamily="34" charset="0"/>
            </a:endParaRPr>
          </a:p>
          <a:p>
            <a:pPr>
              <a:lnSpc>
                <a:spcPct val="120000"/>
              </a:lnSpc>
              <a:spcBef>
                <a:spcPts val="400"/>
              </a:spcBef>
              <a:defRPr/>
            </a:pPr>
            <a:r>
              <a:rPr lang="en-US" sz="1800" b="0" i="0">
                <a:solidFill>
                  <a:schemeClr val="tx1"/>
                </a:solidFill>
                <a:latin typeface="Arial" panose="020B0604020202020204" pitchFamily="34" charset="0"/>
                <a:cs typeface="Arial" panose="020B0604020202020204" pitchFamily="34" charset="0"/>
              </a:rPr>
              <a:t>Pride @ Murdoch means inclusion of LGBTIQ students, staff and community with a strong focus on addressing systemic and cultural barriers, so that everyone can be safe and supported to be their whole self at study and work.</a:t>
            </a:r>
            <a:endParaRPr lang="en-AU" sz="1800" b="0" i="0">
              <a:solidFill>
                <a:schemeClr val="tx1"/>
              </a:solidFill>
              <a:latin typeface="Arial" panose="020B0604020202020204" pitchFamily="34" charset="0"/>
              <a:cs typeface="Arial" panose="020B0604020202020204" pitchFamily="34" charset="0"/>
            </a:endParaRPr>
          </a:p>
          <a:p>
            <a:pPr>
              <a:lnSpc>
                <a:spcPct val="120000"/>
              </a:lnSpc>
            </a:pPr>
            <a:endParaRPr lang="en-AU" sz="1600" b="0" i="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2758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VID SLIDE">
    <p:bg>
      <p:bgPr>
        <a:solidFill>
          <a:schemeClr val="bg1"/>
        </a:solidFill>
        <a:effectLst/>
      </p:bgPr>
    </p:bg>
    <p:spTree>
      <p:nvGrpSpPr>
        <p:cNvPr id="1" name=""/>
        <p:cNvGrpSpPr/>
        <p:nvPr/>
      </p:nvGrpSpPr>
      <p:grpSpPr>
        <a:xfrm>
          <a:off x="0" y="0"/>
          <a:ext cx="0" cy="0"/>
          <a:chOff x="0" y="0"/>
          <a:chExt cx="0" cy="0"/>
        </a:xfrm>
      </p:grpSpPr>
      <p:pic>
        <p:nvPicPr>
          <p:cNvPr id="2" name="Picture 1" descr="A diagram of a health system&#10;&#10;Description automatically generated">
            <a:extLst>
              <a:ext uri="{FF2B5EF4-FFF2-40B4-BE49-F238E27FC236}">
                <a16:creationId xmlns:a16="http://schemas.microsoft.com/office/drawing/2014/main" id="{61906031-C9DA-B20E-6131-4327CF9C11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9515"/>
          <a:stretch/>
        </p:blipFill>
        <p:spPr>
          <a:xfrm>
            <a:off x="327099" y="297098"/>
            <a:ext cx="11664175" cy="6261249"/>
          </a:xfrm>
          <a:prstGeom prst="rect">
            <a:avLst/>
          </a:prstGeom>
        </p:spPr>
      </p:pic>
    </p:spTree>
    <p:extLst>
      <p:ext uri="{BB962C8B-B14F-4D97-AF65-F5344CB8AC3E}">
        <p14:creationId xmlns:p14="http://schemas.microsoft.com/office/powerpoint/2010/main" val="128704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A0055-909C-4D10-B577-5C357CE72FF4}"/>
              </a:ext>
            </a:extLst>
          </p:cNvPr>
          <p:cNvSpPr>
            <a:spLocks noGrp="1"/>
          </p:cNvSpPr>
          <p:nvPr>
            <p:ph type="title"/>
          </p:nvPr>
        </p:nvSpPr>
        <p:spPr>
          <a:xfrm>
            <a:off x="304799" y="304800"/>
            <a:ext cx="9568250" cy="1325563"/>
          </a:xfrm>
          <a:prstGeom prst="rect">
            <a:avLst/>
          </a:prstGeo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D1C5D7F-6460-4E63-808F-E203E13C001B}"/>
              </a:ext>
            </a:extLst>
          </p:cNvPr>
          <p:cNvSpPr>
            <a:spLocks noGrp="1"/>
          </p:cNvSpPr>
          <p:nvPr>
            <p:ph idx="1"/>
          </p:nvPr>
        </p:nvSpPr>
        <p:spPr>
          <a:xfrm>
            <a:off x="304800" y="1808162"/>
            <a:ext cx="11582402" cy="435768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4B58AA5-3688-4F8D-ABE7-540EED39549C}"/>
              </a:ext>
            </a:extLst>
          </p:cNvPr>
          <p:cNvSpPr>
            <a:spLocks noGrp="1"/>
          </p:cNvSpPr>
          <p:nvPr>
            <p:ph type="dt" sz="half" idx="10"/>
          </p:nvPr>
        </p:nvSpPr>
        <p:spPr>
          <a:xfrm>
            <a:off x="304799" y="6188075"/>
            <a:ext cx="2743200" cy="365125"/>
          </a:xfrm>
          <a:prstGeom prst="rect">
            <a:avLst/>
          </a:prstGeom>
        </p:spPr>
        <p:txBody>
          <a:bodyPr vert="horz" lIns="91440" tIns="45720" rIns="91440" bIns="45720" rtlCol="0" anchor="b" anchorCtr="0">
            <a:normAutofit/>
          </a:bodyPr>
          <a:lstStyle>
            <a:lvl1pPr>
              <a:defRPr lang="en-AU" smtClean="0"/>
            </a:lvl1pPr>
          </a:lstStyle>
          <a:p>
            <a:fld id="{64EB7E50-0586-4AAA-B472-C0EA7DE4BAC6}" type="datetime4">
              <a:rPr lang="en-AU" smtClean="0"/>
              <a:t>18 June 2025</a:t>
            </a:fld>
            <a:endParaRPr lang="en-AU"/>
          </a:p>
        </p:txBody>
      </p:sp>
      <p:sp>
        <p:nvSpPr>
          <p:cNvPr id="5" name="Footer Placeholder 4">
            <a:extLst>
              <a:ext uri="{FF2B5EF4-FFF2-40B4-BE49-F238E27FC236}">
                <a16:creationId xmlns:a16="http://schemas.microsoft.com/office/drawing/2014/main" id="{ADE53924-F4D4-4CB2-BA5D-17ADC19D75DA}"/>
              </a:ext>
            </a:extLst>
          </p:cNvPr>
          <p:cNvSpPr>
            <a:spLocks noGrp="1"/>
          </p:cNvSpPr>
          <p:nvPr>
            <p:ph type="ftr" sz="quarter" idx="11"/>
          </p:nvPr>
        </p:nvSpPr>
        <p:spPr>
          <a:xfrm>
            <a:off x="4038600" y="6188074"/>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B260BF54-D59E-49C9-B322-C7F875EFD685}"/>
              </a:ext>
            </a:extLst>
          </p:cNvPr>
          <p:cNvSpPr>
            <a:spLocks noGrp="1"/>
          </p:cNvSpPr>
          <p:nvPr>
            <p:ph type="sldNum" sz="quarter" idx="12"/>
          </p:nvPr>
        </p:nvSpPr>
        <p:spPr>
          <a:xfrm>
            <a:off x="9144001" y="6188074"/>
            <a:ext cx="2743199" cy="365125"/>
          </a:xfrm>
          <a:prstGeom prst="rect">
            <a:avLst/>
          </a:prstGeom>
        </p:spPr>
        <p:txBody>
          <a:bodyPr/>
          <a:lstStyle/>
          <a:p>
            <a:fld id="{99D57C9D-7BD1-4F56-A474-DCEEE9B081CA}" type="slidenum">
              <a:rPr lang="en-AU" smtClean="0"/>
              <a:t>‹#›</a:t>
            </a:fld>
            <a:endParaRPr lang="en-AU"/>
          </a:p>
        </p:txBody>
      </p:sp>
    </p:spTree>
    <p:extLst>
      <p:ext uri="{BB962C8B-B14F-4D97-AF65-F5344CB8AC3E}">
        <p14:creationId xmlns:p14="http://schemas.microsoft.com/office/powerpoint/2010/main" val="1841039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3FD7B-BD5F-4457-94E4-8F71BA32FFC3}"/>
              </a:ext>
            </a:extLst>
          </p:cNvPr>
          <p:cNvSpPr>
            <a:spLocks noGrp="1"/>
          </p:cNvSpPr>
          <p:nvPr>
            <p:ph type="title"/>
          </p:nvPr>
        </p:nvSpPr>
        <p:spPr>
          <a:xfrm>
            <a:off x="761999" y="2250441"/>
            <a:ext cx="11120121" cy="2032418"/>
          </a:xfrm>
          <a:prstGeom prst="rect">
            <a:avLst/>
          </a:prstGeom>
        </p:spPr>
        <p:txBody>
          <a:bodyPr anchor="ctr" anchorCtr="0">
            <a:normAutofit/>
          </a:bodyPr>
          <a:lstStyle>
            <a:lvl1pPr>
              <a:defRPr sz="4800">
                <a:solidFill>
                  <a:schemeClr val="bg1"/>
                </a:solidFill>
              </a:defRPr>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FBCD44D-5F06-4C11-8801-7CB88547521A}"/>
              </a:ext>
            </a:extLst>
          </p:cNvPr>
          <p:cNvSpPr>
            <a:spLocks noGrp="1"/>
          </p:cNvSpPr>
          <p:nvPr>
            <p:ph type="body" idx="1"/>
          </p:nvPr>
        </p:nvSpPr>
        <p:spPr>
          <a:xfrm>
            <a:off x="761999" y="4366475"/>
            <a:ext cx="11120121" cy="1510451"/>
          </a:xfrm>
          <a:prstGeom prst="rect">
            <a:avLst/>
          </a:prstGeom>
        </p:spPr>
        <p:txBody>
          <a:bodyPr anchor="ctr" anchorCtr="0">
            <a:normAutofit/>
          </a:bodyPr>
          <a:lstStyle>
            <a:lvl1pPr marL="0" indent="0">
              <a:buNone/>
              <a:defRPr sz="3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Text Placeholder 9">
            <a:extLst>
              <a:ext uri="{FF2B5EF4-FFF2-40B4-BE49-F238E27FC236}">
                <a16:creationId xmlns:a16="http://schemas.microsoft.com/office/drawing/2014/main" id="{E13885AD-7504-4322-8570-7611D90F2FC4}"/>
              </a:ext>
            </a:extLst>
          </p:cNvPr>
          <p:cNvSpPr>
            <a:spLocks noGrp="1"/>
          </p:cNvSpPr>
          <p:nvPr>
            <p:ph type="body" sz="quarter" idx="13" hasCustomPrompt="1"/>
          </p:nvPr>
        </p:nvSpPr>
        <p:spPr>
          <a:xfrm>
            <a:off x="762000" y="691023"/>
            <a:ext cx="9650627" cy="1516297"/>
          </a:xfrm>
          <a:prstGeom prst="rect">
            <a:avLst/>
          </a:prstGeom>
        </p:spPr>
        <p:txBody>
          <a:bodyPr anchor="ctr" anchorCtr="0">
            <a:noAutofit/>
          </a:bodyPr>
          <a:lstStyle>
            <a:lvl1pPr marL="0" indent="0">
              <a:lnSpc>
                <a:spcPct val="100000"/>
              </a:lnSpc>
              <a:spcBef>
                <a:spcPts val="0"/>
              </a:spcBef>
              <a:buNone/>
              <a:defRPr sz="12000" b="1">
                <a:solidFill>
                  <a:schemeClr val="bg1"/>
                </a:solidFill>
              </a:defRPr>
            </a:lvl1pPr>
            <a:lvl5pPr>
              <a:defRPr/>
            </a:lvl5pPr>
          </a:lstStyle>
          <a:p>
            <a:pPr lvl="0"/>
            <a:r>
              <a:rPr lang="en-AU"/>
              <a:t>1</a:t>
            </a:r>
          </a:p>
        </p:txBody>
      </p:sp>
    </p:spTree>
    <p:extLst>
      <p:ext uri="{BB962C8B-B14F-4D97-AF65-F5344CB8AC3E}">
        <p14:creationId xmlns:p14="http://schemas.microsoft.com/office/powerpoint/2010/main" val="2999173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Welcome to country - Noongar">
    <p:bg>
      <p:bgPr>
        <a:solidFill>
          <a:srgbClr val="F8F8F8"/>
        </a:solidFill>
        <a:effectLst/>
      </p:bgPr>
    </p:bg>
    <p:spTree>
      <p:nvGrpSpPr>
        <p:cNvPr id="1" name=""/>
        <p:cNvGrpSpPr/>
        <p:nvPr/>
      </p:nvGrpSpPr>
      <p:grpSpPr>
        <a:xfrm>
          <a:off x="0" y="0"/>
          <a:ext cx="0" cy="0"/>
          <a:chOff x="0" y="0"/>
          <a:chExt cx="0" cy="0"/>
        </a:xfrm>
      </p:grpSpPr>
      <p:pic>
        <p:nvPicPr>
          <p:cNvPr id="4" name="Picture 3" descr="Logo, icon&#10;&#10;Description automatically generated">
            <a:extLst>
              <a:ext uri="{FF2B5EF4-FFF2-40B4-BE49-F238E27FC236}">
                <a16:creationId xmlns:a16="http://schemas.microsoft.com/office/drawing/2014/main" id="{A7D70DB4-AA74-A29E-687E-A085DB3BD4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10784" y="6098442"/>
            <a:ext cx="486507" cy="486507"/>
          </a:xfrm>
          <a:prstGeom prst="rect">
            <a:avLst/>
          </a:prstGeom>
        </p:spPr>
      </p:pic>
      <p:pic>
        <p:nvPicPr>
          <p:cNvPr id="5" name="Picture 4" descr="A picture containing text, clipart, tableware&#10;&#10;Description automatically generated">
            <a:extLst>
              <a:ext uri="{FF2B5EF4-FFF2-40B4-BE49-F238E27FC236}">
                <a16:creationId xmlns:a16="http://schemas.microsoft.com/office/drawing/2014/main" id="{3424DCDA-8F30-2C71-9058-437632347A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55034" y="443460"/>
            <a:ext cx="1942258" cy="412948"/>
          </a:xfrm>
          <a:prstGeom prst="rect">
            <a:avLst/>
          </a:prstGeom>
        </p:spPr>
      </p:pic>
      <p:pic>
        <p:nvPicPr>
          <p:cNvPr id="6" name="Picture 5" descr="Logo, icon&#10;&#10;Description automatically generated">
            <a:extLst>
              <a:ext uri="{FF2B5EF4-FFF2-40B4-BE49-F238E27FC236}">
                <a16:creationId xmlns:a16="http://schemas.microsoft.com/office/drawing/2014/main" id="{9C6724A2-6AA3-9A60-CFB9-12B34A4AF1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10786" y="6098442"/>
            <a:ext cx="486507" cy="486507"/>
          </a:xfrm>
          <a:prstGeom prst="rect">
            <a:avLst/>
          </a:prstGeom>
        </p:spPr>
      </p:pic>
      <p:pic>
        <p:nvPicPr>
          <p:cNvPr id="7" name="Picture 6" descr="A picture containing text, clipart, tableware&#10;&#10;Description automatically generated">
            <a:extLst>
              <a:ext uri="{FF2B5EF4-FFF2-40B4-BE49-F238E27FC236}">
                <a16:creationId xmlns:a16="http://schemas.microsoft.com/office/drawing/2014/main" id="{438BEBB4-20A1-3663-200A-803CA4DA3B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55036" y="443460"/>
            <a:ext cx="1942258" cy="412948"/>
          </a:xfrm>
          <a:prstGeom prst="rect">
            <a:avLst/>
          </a:prstGeom>
        </p:spPr>
      </p:pic>
      <p:pic>
        <p:nvPicPr>
          <p:cNvPr id="8" name="Picture 7" descr="Logo, icon&#10;&#10;Description automatically generated">
            <a:extLst>
              <a:ext uri="{FF2B5EF4-FFF2-40B4-BE49-F238E27FC236}">
                <a16:creationId xmlns:a16="http://schemas.microsoft.com/office/drawing/2014/main" id="{C110249C-3F55-3134-1367-3F15114A8E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10786" y="6098442"/>
            <a:ext cx="486507" cy="486507"/>
          </a:xfrm>
          <a:prstGeom prst="rect">
            <a:avLst/>
          </a:prstGeom>
        </p:spPr>
      </p:pic>
      <p:pic>
        <p:nvPicPr>
          <p:cNvPr id="10" name="Picture 9" descr="A picture containing text, clipart, tableware&#10;&#10;Description automatically generated">
            <a:extLst>
              <a:ext uri="{FF2B5EF4-FFF2-40B4-BE49-F238E27FC236}">
                <a16:creationId xmlns:a16="http://schemas.microsoft.com/office/drawing/2014/main" id="{13D5CC88-9436-0538-C2C6-0BA853D803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55036" y="443460"/>
            <a:ext cx="1942258" cy="412948"/>
          </a:xfrm>
          <a:prstGeom prst="rect">
            <a:avLst/>
          </a:prstGeom>
        </p:spPr>
      </p:pic>
      <p:pic>
        <p:nvPicPr>
          <p:cNvPr id="12" name="Picture 11" descr="Logo, icon&#10;&#10;Description automatically generated">
            <a:extLst>
              <a:ext uri="{FF2B5EF4-FFF2-40B4-BE49-F238E27FC236}">
                <a16:creationId xmlns:a16="http://schemas.microsoft.com/office/drawing/2014/main" id="{24637F2A-AE7D-C81E-0AAA-24B697AA94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10786" y="6098442"/>
            <a:ext cx="486507" cy="486507"/>
          </a:xfrm>
          <a:prstGeom prst="rect">
            <a:avLst/>
          </a:prstGeom>
        </p:spPr>
      </p:pic>
      <p:pic>
        <p:nvPicPr>
          <p:cNvPr id="13" name="Picture 12" descr="A picture containing screenshot, colorfulness, rainbow, blue&#10;&#10;Description automatically generated">
            <a:extLst>
              <a:ext uri="{FF2B5EF4-FFF2-40B4-BE49-F238E27FC236}">
                <a16:creationId xmlns:a16="http://schemas.microsoft.com/office/drawing/2014/main" id="{3952E35D-DDF8-9CCE-EA3C-381A28236FA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2" cy="6858001"/>
          </a:xfrm>
          <a:prstGeom prst="rect">
            <a:avLst/>
          </a:prstGeom>
        </p:spPr>
      </p:pic>
      <p:sp>
        <p:nvSpPr>
          <p:cNvPr id="14" name="Title 1">
            <a:extLst>
              <a:ext uri="{FF2B5EF4-FFF2-40B4-BE49-F238E27FC236}">
                <a16:creationId xmlns:a16="http://schemas.microsoft.com/office/drawing/2014/main" id="{5B5CB3CD-3C7C-7015-20FE-EAF256F8D6B4}"/>
              </a:ext>
            </a:extLst>
          </p:cNvPr>
          <p:cNvSpPr>
            <a:spLocks noGrp="1"/>
          </p:cNvSpPr>
          <p:nvPr>
            <p:ph type="title" hasCustomPrompt="1"/>
          </p:nvPr>
        </p:nvSpPr>
        <p:spPr>
          <a:xfrm>
            <a:off x="886670" y="1084371"/>
            <a:ext cx="9318930" cy="2032418"/>
          </a:xfrm>
          <a:prstGeom prst="rect">
            <a:avLst/>
          </a:prstGeom>
        </p:spPr>
        <p:txBody>
          <a:bodyPr anchor="ctr" anchorCtr="0">
            <a:noAutofit/>
          </a:bodyPr>
          <a:lstStyle>
            <a:lvl1pPr>
              <a:defRPr sz="8000">
                <a:solidFill>
                  <a:schemeClr val="bg1"/>
                </a:solidFill>
              </a:defRPr>
            </a:lvl1pPr>
          </a:lstStyle>
          <a:p>
            <a:r>
              <a:rPr lang="en-US"/>
              <a:t>Click to edit title</a:t>
            </a:r>
            <a:endParaRPr lang="en-AU"/>
          </a:p>
        </p:txBody>
      </p:sp>
      <p:sp>
        <p:nvSpPr>
          <p:cNvPr id="15" name="Text Placeholder 2">
            <a:extLst>
              <a:ext uri="{FF2B5EF4-FFF2-40B4-BE49-F238E27FC236}">
                <a16:creationId xmlns:a16="http://schemas.microsoft.com/office/drawing/2014/main" id="{F5019790-323C-CF18-708E-DF118094BF46}"/>
              </a:ext>
            </a:extLst>
          </p:cNvPr>
          <p:cNvSpPr>
            <a:spLocks noGrp="1"/>
          </p:cNvSpPr>
          <p:nvPr>
            <p:ph type="body" idx="1" hasCustomPrompt="1"/>
          </p:nvPr>
        </p:nvSpPr>
        <p:spPr>
          <a:xfrm>
            <a:off x="3533408" y="3876346"/>
            <a:ext cx="7414482" cy="2222097"/>
          </a:xfrm>
          <a:prstGeom prst="rect">
            <a:avLst/>
          </a:prstGeom>
        </p:spPr>
        <p:txBody>
          <a:bodyPr anchor="ctr" anchorCtr="0">
            <a:normAutofit/>
          </a:bodyPr>
          <a:lstStyle>
            <a:lvl1pPr marL="0" indent="0">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Description</a:t>
            </a:r>
          </a:p>
        </p:txBody>
      </p:sp>
      <p:sp>
        <p:nvSpPr>
          <p:cNvPr id="16" name="Text Placeholder 5">
            <a:extLst>
              <a:ext uri="{FF2B5EF4-FFF2-40B4-BE49-F238E27FC236}">
                <a16:creationId xmlns:a16="http://schemas.microsoft.com/office/drawing/2014/main" id="{AF0496FF-795C-4EBC-D892-D17FBFA4C729}"/>
              </a:ext>
            </a:extLst>
          </p:cNvPr>
          <p:cNvSpPr>
            <a:spLocks noGrp="1"/>
          </p:cNvSpPr>
          <p:nvPr>
            <p:ph type="body" sz="quarter" idx="10" hasCustomPrompt="1"/>
          </p:nvPr>
        </p:nvSpPr>
        <p:spPr>
          <a:xfrm>
            <a:off x="3533408" y="2481263"/>
            <a:ext cx="7414482" cy="1139825"/>
          </a:xfrm>
          <a:prstGeom prst="rect">
            <a:avLst/>
          </a:prstGeom>
        </p:spPr>
        <p:txBody>
          <a:bodyPr>
            <a:noAutofit/>
          </a:bodyPr>
          <a:lstStyle>
            <a:lvl1pPr marL="0" indent="0">
              <a:buNone/>
              <a:defRPr sz="7000">
                <a:solidFill>
                  <a:schemeClr val="bg1"/>
                </a:solidFill>
              </a:defRPr>
            </a:lvl1pPr>
            <a:lvl5pPr marL="1828800" indent="0">
              <a:buNone/>
              <a:defRPr/>
            </a:lvl5pPr>
          </a:lstStyle>
          <a:p>
            <a:pPr lvl="0"/>
            <a:r>
              <a:rPr lang="en-US"/>
              <a:t>edit sub-text</a:t>
            </a:r>
          </a:p>
        </p:txBody>
      </p:sp>
      <p:pic>
        <p:nvPicPr>
          <p:cNvPr id="17" name="Picture 16" descr="Logo, icon&#10;&#10;Description automatically generated">
            <a:extLst>
              <a:ext uri="{FF2B5EF4-FFF2-40B4-BE49-F238E27FC236}">
                <a16:creationId xmlns:a16="http://schemas.microsoft.com/office/drawing/2014/main" id="{1D6AA81C-339C-6F60-8CF1-8847B73F5C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10786" y="6098442"/>
            <a:ext cx="486507" cy="486507"/>
          </a:xfrm>
          <a:prstGeom prst="rect">
            <a:avLst/>
          </a:prstGeom>
        </p:spPr>
      </p:pic>
      <p:pic>
        <p:nvPicPr>
          <p:cNvPr id="18" name="Picture 17" descr="A picture containing text, clipart, tableware&#10;&#10;Description automatically generated">
            <a:extLst>
              <a:ext uri="{FF2B5EF4-FFF2-40B4-BE49-F238E27FC236}">
                <a16:creationId xmlns:a16="http://schemas.microsoft.com/office/drawing/2014/main" id="{FE149EDF-F18A-8667-53CB-364BDD002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55036" y="443460"/>
            <a:ext cx="1942258" cy="412948"/>
          </a:xfrm>
          <a:prstGeom prst="rect">
            <a:avLst/>
          </a:prstGeom>
        </p:spPr>
      </p:pic>
    </p:spTree>
    <p:extLst>
      <p:ext uri="{BB962C8B-B14F-4D97-AF65-F5344CB8AC3E}">
        <p14:creationId xmlns:p14="http://schemas.microsoft.com/office/powerpoint/2010/main" val="4113194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pyright Slide">
    <p:spTree>
      <p:nvGrpSpPr>
        <p:cNvPr id="1" name=""/>
        <p:cNvGrpSpPr/>
        <p:nvPr/>
      </p:nvGrpSpPr>
      <p:grpSpPr>
        <a:xfrm>
          <a:off x="0" y="0"/>
          <a:ext cx="0" cy="0"/>
          <a:chOff x="0" y="0"/>
          <a:chExt cx="0" cy="0"/>
        </a:xfrm>
      </p:grpSpPr>
      <p:pic>
        <p:nvPicPr>
          <p:cNvPr id="3" name="Picture 2" descr="A purple and pink gradient&#10;&#10;Description automatically generated">
            <a:extLst>
              <a:ext uri="{FF2B5EF4-FFF2-40B4-BE49-F238E27FC236}">
                <a16:creationId xmlns:a16="http://schemas.microsoft.com/office/drawing/2014/main" id="{9CB3C936-4C86-22DD-BDFA-195CA6C9B2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74" y="-50104"/>
            <a:ext cx="12370148" cy="6958208"/>
          </a:xfrm>
          <a:prstGeom prst="rect">
            <a:avLst/>
          </a:prstGeom>
        </p:spPr>
      </p:pic>
      <p:pic>
        <p:nvPicPr>
          <p:cNvPr id="4" name="Picture 3" descr="Logo, icon&#10;&#10;Description automatically generated">
            <a:extLst>
              <a:ext uri="{FF2B5EF4-FFF2-40B4-BE49-F238E27FC236}">
                <a16:creationId xmlns:a16="http://schemas.microsoft.com/office/drawing/2014/main" id="{7AC04EA1-1925-284F-F9C9-590474FC57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10784" y="6098442"/>
            <a:ext cx="486507" cy="486507"/>
          </a:xfrm>
          <a:prstGeom prst="rect">
            <a:avLst/>
          </a:prstGeom>
        </p:spPr>
      </p:pic>
      <p:pic>
        <p:nvPicPr>
          <p:cNvPr id="5" name="Picture 4" descr="A picture containing text, clipart, tableware&#10;&#10;Description automatically generated">
            <a:extLst>
              <a:ext uri="{FF2B5EF4-FFF2-40B4-BE49-F238E27FC236}">
                <a16:creationId xmlns:a16="http://schemas.microsoft.com/office/drawing/2014/main" id="{DF1209BF-FAE1-CBCD-C246-CA97B225C54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55034" y="443460"/>
            <a:ext cx="1942258" cy="412948"/>
          </a:xfrm>
          <a:prstGeom prst="rect">
            <a:avLst/>
          </a:prstGeom>
        </p:spPr>
      </p:pic>
      <p:sp>
        <p:nvSpPr>
          <p:cNvPr id="6" name="TextBox 5">
            <a:extLst>
              <a:ext uri="{FF2B5EF4-FFF2-40B4-BE49-F238E27FC236}">
                <a16:creationId xmlns:a16="http://schemas.microsoft.com/office/drawing/2014/main" id="{67FC60EF-DA0E-C9DC-17A5-CB76B29D24E3}"/>
              </a:ext>
            </a:extLst>
          </p:cNvPr>
          <p:cNvSpPr txBox="1"/>
          <p:nvPr userDrawn="1"/>
        </p:nvSpPr>
        <p:spPr>
          <a:xfrm>
            <a:off x="886671" y="2276077"/>
            <a:ext cx="7280299" cy="4308872"/>
          </a:xfrm>
          <a:prstGeom prst="rect">
            <a:avLst/>
          </a:prstGeom>
          <a:noFill/>
        </p:spPr>
        <p:txBody>
          <a:bodyPr wrap="square">
            <a:spAutoFit/>
          </a:bodyPr>
          <a:lstStyle/>
          <a:p>
            <a:pPr>
              <a:lnSpc>
                <a:spcPct val="100000"/>
              </a:lnSpc>
            </a:pPr>
            <a:r>
              <a:rPr lang="en-US" sz="2000">
                <a:solidFill>
                  <a:schemeClr val="bg1"/>
                </a:solidFill>
              </a:rPr>
              <a:t>These course materials copyright © Murdoch University. </a:t>
            </a:r>
          </a:p>
          <a:p>
            <a:pPr>
              <a:lnSpc>
                <a:spcPct val="100000"/>
              </a:lnSpc>
            </a:pPr>
            <a:endParaRPr lang="en-US" sz="2000">
              <a:solidFill>
                <a:schemeClr val="bg1"/>
              </a:solidFill>
            </a:endParaRPr>
          </a:p>
          <a:p>
            <a:pPr>
              <a:lnSpc>
                <a:spcPct val="100000"/>
              </a:lnSpc>
            </a:pPr>
            <a:r>
              <a:rPr lang="en-US" sz="2000">
                <a:solidFill>
                  <a:schemeClr val="bg1"/>
                </a:solidFill>
              </a:rPr>
              <a:t>Unless otherwise indicated, third-party material has been reproduced and communicated to you by or on behalf of Murdoch University in accordance with section 113P or other relevant sections of the Copyright Act 1968 (the Act). </a:t>
            </a:r>
          </a:p>
          <a:p>
            <a:pPr>
              <a:lnSpc>
                <a:spcPct val="100000"/>
              </a:lnSpc>
            </a:pPr>
            <a:endParaRPr lang="en-US" sz="2000">
              <a:solidFill>
                <a:schemeClr val="bg1"/>
              </a:solidFill>
            </a:endParaRPr>
          </a:p>
          <a:p>
            <a:pPr>
              <a:lnSpc>
                <a:spcPct val="100000"/>
              </a:lnSpc>
            </a:pPr>
            <a:r>
              <a:rPr lang="en-US" sz="2000">
                <a:solidFill>
                  <a:schemeClr val="bg1"/>
                </a:solidFill>
              </a:rPr>
              <a:t>The material in this communication may be subject to copyright under the Act. Any further reproduction or communication of this material by you may be the subject of copyright protection under the Act. </a:t>
            </a:r>
          </a:p>
          <a:p>
            <a:pPr>
              <a:lnSpc>
                <a:spcPct val="100000"/>
              </a:lnSpc>
            </a:pPr>
            <a:endParaRPr lang="en-US" sz="2000">
              <a:solidFill>
                <a:schemeClr val="bg1"/>
              </a:solidFill>
            </a:endParaRPr>
          </a:p>
          <a:p>
            <a:pPr>
              <a:lnSpc>
                <a:spcPct val="100000"/>
              </a:lnSpc>
            </a:pPr>
            <a:endParaRPr lang="en-US" sz="2000">
              <a:solidFill>
                <a:schemeClr val="bg1"/>
              </a:solidFill>
            </a:endParaRPr>
          </a:p>
          <a:p>
            <a:pPr>
              <a:lnSpc>
                <a:spcPct val="100000"/>
              </a:lnSpc>
            </a:pPr>
            <a:r>
              <a:rPr lang="en-US" sz="1400">
                <a:solidFill>
                  <a:schemeClr val="accent3">
                    <a:lumMod val="40000"/>
                    <a:lumOff val="60000"/>
                  </a:schemeClr>
                </a:solidFill>
              </a:rPr>
              <a:t>Do not remove this notice</a:t>
            </a:r>
          </a:p>
        </p:txBody>
      </p:sp>
      <p:sp>
        <p:nvSpPr>
          <p:cNvPr id="7" name="TextBox 6">
            <a:extLst>
              <a:ext uri="{FF2B5EF4-FFF2-40B4-BE49-F238E27FC236}">
                <a16:creationId xmlns:a16="http://schemas.microsoft.com/office/drawing/2014/main" id="{95957046-D02D-2EE0-4442-AB41D9CF52AF}"/>
              </a:ext>
            </a:extLst>
          </p:cNvPr>
          <p:cNvSpPr txBox="1"/>
          <p:nvPr userDrawn="1"/>
        </p:nvSpPr>
        <p:spPr>
          <a:xfrm>
            <a:off x="886670" y="1084371"/>
            <a:ext cx="6184726" cy="707886"/>
          </a:xfrm>
          <a:prstGeom prst="rect">
            <a:avLst/>
          </a:prstGeom>
          <a:noFill/>
        </p:spPr>
        <p:txBody>
          <a:bodyPr wrap="square">
            <a:spAutoFit/>
          </a:bodyPr>
          <a:lstStyle/>
          <a:p>
            <a:r>
              <a:rPr lang="en-US" sz="4000" b="1">
                <a:solidFill>
                  <a:schemeClr val="accent3">
                    <a:lumMod val="40000"/>
                    <a:lumOff val="60000"/>
                  </a:schemeClr>
                </a:solidFill>
              </a:rPr>
              <a:t>© Copyright notice</a:t>
            </a:r>
          </a:p>
        </p:txBody>
      </p:sp>
    </p:spTree>
    <p:extLst>
      <p:ext uri="{BB962C8B-B14F-4D97-AF65-F5344CB8AC3E}">
        <p14:creationId xmlns:p14="http://schemas.microsoft.com/office/powerpoint/2010/main" val="4234800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A9A873E-9927-496B-A60D-0D7706CD8D62}"/>
              </a:ext>
            </a:extLst>
          </p:cNvPr>
          <p:cNvSpPr>
            <a:spLocks noGrp="1"/>
          </p:cNvSpPr>
          <p:nvPr>
            <p:ph type="subTitle" idx="1" hasCustomPrompt="1"/>
          </p:nvPr>
        </p:nvSpPr>
        <p:spPr>
          <a:xfrm>
            <a:off x="762000" y="3104995"/>
            <a:ext cx="11125200" cy="1620981"/>
          </a:xfrm>
          <a:prstGeom prst="rect">
            <a:avLst/>
          </a:prstGeom>
        </p:spPr>
        <p:txBody>
          <a:bodyPr>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Contact information</a:t>
            </a:r>
            <a:endParaRPr lang="en-AU"/>
          </a:p>
        </p:txBody>
      </p:sp>
      <p:sp>
        <p:nvSpPr>
          <p:cNvPr id="8" name="Title 1">
            <a:extLst>
              <a:ext uri="{FF2B5EF4-FFF2-40B4-BE49-F238E27FC236}">
                <a16:creationId xmlns:a16="http://schemas.microsoft.com/office/drawing/2014/main" id="{A273783D-9909-4274-ABFA-E574D02B1BEE}"/>
              </a:ext>
            </a:extLst>
          </p:cNvPr>
          <p:cNvSpPr txBox="1">
            <a:spLocks/>
          </p:cNvSpPr>
          <p:nvPr/>
        </p:nvSpPr>
        <p:spPr>
          <a:xfrm>
            <a:off x="762000" y="1808163"/>
            <a:ext cx="11129963" cy="1175669"/>
          </a:xfrm>
          <a:prstGeom prst="rect">
            <a:avLst/>
          </a:prstGeom>
        </p:spPr>
        <p:txBody>
          <a:bodyPr vert="horz" lIns="152400" tIns="152400" rIns="152400" bIns="152400" rtlCol="0" anchor="b">
            <a:normAutofit/>
          </a:bodyPr>
          <a:lstStyle>
            <a:lvl1pPr algn="l" defTabSz="914400" rtl="0" eaLnBrk="1" latinLnBrk="0" hangingPunct="1">
              <a:lnSpc>
                <a:spcPct val="90000"/>
              </a:lnSpc>
              <a:spcBef>
                <a:spcPct val="0"/>
              </a:spcBef>
              <a:buNone/>
              <a:defRPr sz="4800" b="1" kern="1200">
                <a:solidFill>
                  <a:schemeClr val="bg1"/>
                </a:solidFill>
                <a:latin typeface="+mj-lt"/>
                <a:ea typeface="+mj-ea"/>
                <a:cs typeface="+mj-cs"/>
              </a:defRPr>
            </a:lvl1pPr>
          </a:lstStyle>
          <a:p>
            <a:r>
              <a:rPr lang="en-US">
                <a:solidFill>
                  <a:schemeClr val="bg1"/>
                </a:solidFill>
              </a:rPr>
              <a:t>Thank you</a:t>
            </a:r>
            <a:endParaRPr lang="en-AU">
              <a:solidFill>
                <a:schemeClr val="bg1"/>
              </a:solidFill>
            </a:endParaRPr>
          </a:p>
        </p:txBody>
      </p:sp>
      <p:pic>
        <p:nvPicPr>
          <p:cNvPr id="11" name="Picture 10" descr="A picture containing text, clipart, tableware&#10;&#10;Description automatically generated">
            <a:extLst>
              <a:ext uri="{FF2B5EF4-FFF2-40B4-BE49-F238E27FC236}">
                <a16:creationId xmlns:a16="http://schemas.microsoft.com/office/drawing/2014/main" id="{0A693D74-BECF-3491-D9B6-61409480CE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7073" y="825837"/>
            <a:ext cx="3408591" cy="724710"/>
          </a:xfrm>
          <a:prstGeom prst="rect">
            <a:avLst/>
          </a:prstGeom>
        </p:spPr>
      </p:pic>
      <p:sp>
        <p:nvSpPr>
          <p:cNvPr id="12" name="Date Placeholder 3">
            <a:extLst>
              <a:ext uri="{FF2B5EF4-FFF2-40B4-BE49-F238E27FC236}">
                <a16:creationId xmlns:a16="http://schemas.microsoft.com/office/drawing/2014/main" id="{A8FCE870-DC4C-5A35-5703-28069B5A9F88}"/>
              </a:ext>
            </a:extLst>
          </p:cNvPr>
          <p:cNvSpPr>
            <a:spLocks noGrp="1"/>
          </p:cNvSpPr>
          <p:nvPr>
            <p:ph type="dt" sz="half" idx="10"/>
          </p:nvPr>
        </p:nvSpPr>
        <p:spPr>
          <a:xfrm>
            <a:off x="762000" y="5232618"/>
            <a:ext cx="2285998" cy="365125"/>
          </a:xfrm>
          <a:prstGeom prst="rect">
            <a:avLst/>
          </a:prstGeom>
        </p:spPr>
        <p:txBody>
          <a:bodyPr/>
          <a:lstStyle>
            <a:lvl1pPr>
              <a:defRPr>
                <a:solidFill>
                  <a:schemeClr val="bg1"/>
                </a:solidFill>
              </a:defRPr>
            </a:lvl1pPr>
          </a:lstStyle>
          <a:p>
            <a:fld id="{5F6D1FDB-C3FF-49C5-93AC-FC2A50545751}" type="datetime4">
              <a:rPr lang="en-AU" smtClean="0"/>
              <a:t>18 June 2025</a:t>
            </a:fld>
            <a:endParaRPr lang="en-AU"/>
          </a:p>
        </p:txBody>
      </p:sp>
      <p:sp>
        <p:nvSpPr>
          <p:cNvPr id="13" name="Footer Placeholder 4">
            <a:extLst>
              <a:ext uri="{FF2B5EF4-FFF2-40B4-BE49-F238E27FC236}">
                <a16:creationId xmlns:a16="http://schemas.microsoft.com/office/drawing/2014/main" id="{AF5FD5C8-C2C1-7959-2989-743E0E45D07E}"/>
              </a:ext>
            </a:extLst>
          </p:cNvPr>
          <p:cNvSpPr>
            <a:spLocks noGrp="1"/>
          </p:cNvSpPr>
          <p:nvPr>
            <p:ph type="ftr" sz="quarter" idx="11"/>
          </p:nvPr>
        </p:nvSpPr>
        <p:spPr>
          <a:xfrm>
            <a:off x="4038600" y="5238300"/>
            <a:ext cx="4114800" cy="365125"/>
          </a:xfrm>
          <a:prstGeom prst="rect">
            <a:avLst/>
          </a:prstGeom>
        </p:spPr>
        <p:txBody>
          <a:bodyPr/>
          <a:lstStyle>
            <a:lvl1pPr>
              <a:defRPr>
                <a:solidFill>
                  <a:schemeClr val="bg1"/>
                </a:solidFill>
              </a:defRPr>
            </a:lvl1pPr>
          </a:lstStyle>
          <a:p>
            <a:endParaRPr lang="en-AU"/>
          </a:p>
        </p:txBody>
      </p:sp>
      <p:pic>
        <p:nvPicPr>
          <p:cNvPr id="14" name="Picture 13" descr="A black and white logo&#10;&#10;Description automatically generated with medium confidence">
            <a:extLst>
              <a:ext uri="{FF2B5EF4-FFF2-40B4-BE49-F238E27FC236}">
                <a16:creationId xmlns:a16="http://schemas.microsoft.com/office/drawing/2014/main" id="{167EB5D2-8076-86E4-D122-FF59E4BCDB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2966" y="5860624"/>
            <a:ext cx="724326" cy="724326"/>
          </a:xfrm>
          <a:prstGeom prst="rect">
            <a:avLst/>
          </a:prstGeom>
        </p:spPr>
      </p:pic>
      <p:pic>
        <p:nvPicPr>
          <p:cNvPr id="15" name="Picture 14" descr="A black background with white text&#10;&#10;Description automatically generated with low confidence">
            <a:extLst>
              <a:ext uri="{FF2B5EF4-FFF2-40B4-BE49-F238E27FC236}">
                <a16:creationId xmlns:a16="http://schemas.microsoft.com/office/drawing/2014/main" id="{8D592168-7C1C-C2E6-A37F-69FA238A4A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5860624"/>
            <a:ext cx="2025074" cy="714237"/>
          </a:xfrm>
          <a:prstGeom prst="rect">
            <a:avLst/>
          </a:prstGeom>
        </p:spPr>
      </p:pic>
      <p:sp>
        <p:nvSpPr>
          <p:cNvPr id="2" name="Title 1">
            <a:extLst>
              <a:ext uri="{FF2B5EF4-FFF2-40B4-BE49-F238E27FC236}">
                <a16:creationId xmlns:a16="http://schemas.microsoft.com/office/drawing/2014/main" id="{9F9F01EA-871D-E7C7-4011-776FB376BD13}"/>
              </a:ext>
            </a:extLst>
          </p:cNvPr>
          <p:cNvSpPr txBox="1">
            <a:spLocks/>
          </p:cNvSpPr>
          <p:nvPr userDrawn="1"/>
        </p:nvSpPr>
        <p:spPr>
          <a:xfrm>
            <a:off x="762000" y="1808163"/>
            <a:ext cx="11129963" cy="1175669"/>
          </a:xfrm>
          <a:prstGeom prst="rect">
            <a:avLst/>
          </a:prstGeom>
        </p:spPr>
        <p:txBody>
          <a:bodyPr vert="horz" lIns="152400" tIns="152400" rIns="152400" bIns="152400" rtlCol="0" anchor="b">
            <a:normAutofit/>
          </a:bodyPr>
          <a:lstStyle>
            <a:lvl1pPr algn="l" defTabSz="914400" rtl="0" eaLnBrk="1" latinLnBrk="0" hangingPunct="1">
              <a:lnSpc>
                <a:spcPct val="90000"/>
              </a:lnSpc>
              <a:spcBef>
                <a:spcPct val="0"/>
              </a:spcBef>
              <a:buNone/>
              <a:defRPr sz="4800" b="1" kern="1200">
                <a:solidFill>
                  <a:schemeClr val="bg1"/>
                </a:solidFill>
                <a:latin typeface="+mj-lt"/>
                <a:ea typeface="+mj-ea"/>
                <a:cs typeface="+mj-cs"/>
              </a:defRPr>
            </a:lvl1pPr>
          </a:lstStyle>
          <a:p>
            <a:r>
              <a:rPr lang="en-US">
                <a:solidFill>
                  <a:schemeClr val="bg1"/>
                </a:solidFill>
              </a:rPr>
              <a:t>Thank you</a:t>
            </a:r>
            <a:endParaRPr lang="en-AU">
              <a:solidFill>
                <a:schemeClr val="bg1"/>
              </a:solidFill>
            </a:endParaRPr>
          </a:p>
        </p:txBody>
      </p:sp>
      <p:pic>
        <p:nvPicPr>
          <p:cNvPr id="4" name="Picture 3" descr="A picture containing text, clipart, tableware&#10;&#10;Description automatically generated">
            <a:extLst>
              <a:ext uri="{FF2B5EF4-FFF2-40B4-BE49-F238E27FC236}">
                <a16:creationId xmlns:a16="http://schemas.microsoft.com/office/drawing/2014/main" id="{D1FA0D31-02D4-F980-57BA-5AEEF3505C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87073" y="825837"/>
            <a:ext cx="3408591" cy="724710"/>
          </a:xfrm>
          <a:prstGeom prst="rect">
            <a:avLst/>
          </a:prstGeom>
        </p:spPr>
      </p:pic>
      <p:pic>
        <p:nvPicPr>
          <p:cNvPr id="5" name="Picture 4" descr="A black and white logo&#10;&#10;Description automatically generated with medium confidence">
            <a:extLst>
              <a:ext uri="{FF2B5EF4-FFF2-40B4-BE49-F238E27FC236}">
                <a16:creationId xmlns:a16="http://schemas.microsoft.com/office/drawing/2014/main" id="{23A5CD89-F5F2-16F9-C73C-95F1CFC3ED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72966" y="5860624"/>
            <a:ext cx="724326" cy="724326"/>
          </a:xfrm>
          <a:prstGeom prst="rect">
            <a:avLst/>
          </a:prstGeom>
        </p:spPr>
      </p:pic>
      <p:pic>
        <p:nvPicPr>
          <p:cNvPr id="6" name="Picture 5" descr="A black background with white text&#10;&#10;Description automatically generated with low confidence">
            <a:extLst>
              <a:ext uri="{FF2B5EF4-FFF2-40B4-BE49-F238E27FC236}">
                <a16:creationId xmlns:a16="http://schemas.microsoft.com/office/drawing/2014/main" id="{E1C63F22-3D33-FB95-0466-26862EBD1CB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2000" y="5860624"/>
            <a:ext cx="2025074" cy="714237"/>
          </a:xfrm>
          <a:prstGeom prst="rect">
            <a:avLst/>
          </a:prstGeom>
        </p:spPr>
      </p:pic>
    </p:spTree>
    <p:extLst>
      <p:ext uri="{BB962C8B-B14F-4D97-AF65-F5344CB8AC3E}">
        <p14:creationId xmlns:p14="http://schemas.microsoft.com/office/powerpoint/2010/main" val="1014432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64073-121E-4421-BD82-4A12F14325A1}"/>
              </a:ext>
            </a:extLst>
          </p:cNvPr>
          <p:cNvSpPr>
            <a:spLocks noGrp="1"/>
          </p:cNvSpPr>
          <p:nvPr>
            <p:ph type="title"/>
          </p:nvPr>
        </p:nvSpPr>
        <p:spPr>
          <a:xfrm>
            <a:off x="304799" y="304800"/>
            <a:ext cx="9568250" cy="1325563"/>
          </a:xfrm>
          <a:prstGeom prst="rect">
            <a:avLst/>
          </a:prstGeo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3E3BA97-DA9B-4182-BC9C-E815DF1C7A60}"/>
              </a:ext>
            </a:extLst>
          </p:cNvPr>
          <p:cNvSpPr>
            <a:spLocks noGrp="1"/>
          </p:cNvSpPr>
          <p:nvPr>
            <p:ph sz="half" idx="1"/>
          </p:nvPr>
        </p:nvSpPr>
        <p:spPr>
          <a:xfrm>
            <a:off x="304799" y="1825624"/>
            <a:ext cx="5715001" cy="43402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FD11469F-0306-46A5-B6F3-D59E9FFD9F89}"/>
              </a:ext>
            </a:extLst>
          </p:cNvPr>
          <p:cNvSpPr>
            <a:spLocks noGrp="1"/>
          </p:cNvSpPr>
          <p:nvPr>
            <p:ph sz="half" idx="2"/>
          </p:nvPr>
        </p:nvSpPr>
        <p:spPr>
          <a:xfrm>
            <a:off x="6172200" y="1825625"/>
            <a:ext cx="5715000" cy="43402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F7917F62-37DF-429B-AE46-9F4C2E669210}"/>
              </a:ext>
            </a:extLst>
          </p:cNvPr>
          <p:cNvSpPr>
            <a:spLocks noGrp="1"/>
          </p:cNvSpPr>
          <p:nvPr>
            <p:ph type="dt" sz="half" idx="10"/>
          </p:nvPr>
        </p:nvSpPr>
        <p:spPr>
          <a:xfrm>
            <a:off x="304799" y="6165850"/>
            <a:ext cx="2743200" cy="365125"/>
          </a:xfrm>
          <a:prstGeom prst="rect">
            <a:avLst/>
          </a:prstGeom>
        </p:spPr>
        <p:txBody>
          <a:bodyPr vert="horz" lIns="91440" tIns="45720" rIns="91440" bIns="45720" rtlCol="0" anchor="b" anchorCtr="0">
            <a:normAutofit/>
          </a:bodyPr>
          <a:lstStyle>
            <a:lvl1pPr>
              <a:defRPr lang="en-AU" smtClean="0"/>
            </a:lvl1pPr>
          </a:lstStyle>
          <a:p>
            <a:fld id="{E1B3ACF0-6F28-4284-8EEB-127570D068F1}" type="datetime4">
              <a:rPr lang="en-AU" smtClean="0"/>
              <a:t>18 June 2025</a:t>
            </a:fld>
            <a:endParaRPr lang="en-AU"/>
          </a:p>
        </p:txBody>
      </p:sp>
      <p:sp>
        <p:nvSpPr>
          <p:cNvPr id="6" name="Footer Placeholder 5">
            <a:extLst>
              <a:ext uri="{FF2B5EF4-FFF2-40B4-BE49-F238E27FC236}">
                <a16:creationId xmlns:a16="http://schemas.microsoft.com/office/drawing/2014/main" id="{827CBC4A-F1D7-4C1E-9E6D-8EF537FA8F1A}"/>
              </a:ext>
            </a:extLst>
          </p:cNvPr>
          <p:cNvSpPr>
            <a:spLocks noGrp="1"/>
          </p:cNvSpPr>
          <p:nvPr>
            <p:ph type="ftr" sz="quarter" idx="11"/>
          </p:nvPr>
        </p:nvSpPr>
        <p:spPr>
          <a:xfrm>
            <a:off x="4038600" y="6170791"/>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0AEF46BB-8C21-48D0-8E87-EE6EFD73E81B}"/>
              </a:ext>
            </a:extLst>
          </p:cNvPr>
          <p:cNvSpPr>
            <a:spLocks noGrp="1"/>
          </p:cNvSpPr>
          <p:nvPr>
            <p:ph type="sldNum" sz="quarter" idx="12"/>
          </p:nvPr>
        </p:nvSpPr>
        <p:spPr>
          <a:xfrm>
            <a:off x="9144001" y="6188074"/>
            <a:ext cx="2743199" cy="365125"/>
          </a:xfrm>
          <a:prstGeom prst="rect">
            <a:avLst/>
          </a:prstGeom>
        </p:spPr>
        <p:txBody>
          <a:bodyPr vert="horz" lIns="91440" tIns="45720" rIns="91440" bIns="45720" rtlCol="0" anchor="b" anchorCtr="0">
            <a:normAutofit/>
          </a:bodyPr>
          <a:lstStyle>
            <a:lvl1pPr algn="r">
              <a:defRPr lang="en-AU" smtClean="0"/>
            </a:lvl1pPr>
          </a:lstStyle>
          <a:p>
            <a:fld id="{99D57C9D-7BD1-4F56-A474-DCEEE9B081CA}" type="slidenum">
              <a:rPr lang="en-AU" smtClean="0"/>
              <a:pPr/>
              <a:t>‹#›</a:t>
            </a:fld>
            <a:endParaRPr lang="en-AU"/>
          </a:p>
        </p:txBody>
      </p:sp>
    </p:spTree>
    <p:extLst>
      <p:ext uri="{BB962C8B-B14F-4D97-AF65-F5344CB8AC3E}">
        <p14:creationId xmlns:p14="http://schemas.microsoft.com/office/powerpoint/2010/main" val="1177603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4A8A9-60D8-47E3-9098-2A64F83528AE}"/>
              </a:ext>
            </a:extLst>
          </p:cNvPr>
          <p:cNvSpPr>
            <a:spLocks noGrp="1"/>
          </p:cNvSpPr>
          <p:nvPr>
            <p:ph type="title"/>
          </p:nvPr>
        </p:nvSpPr>
        <p:spPr>
          <a:xfrm>
            <a:off x="304800" y="296863"/>
            <a:ext cx="9457038" cy="1368425"/>
          </a:xfrm>
          <a:prstGeom prst="rect">
            <a:avLst/>
          </a:prstGeo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BDFAFC4-3CDE-4F38-A828-CA97CF42413E}"/>
              </a:ext>
            </a:extLst>
          </p:cNvPr>
          <p:cNvSpPr>
            <a:spLocks noGrp="1"/>
          </p:cNvSpPr>
          <p:nvPr>
            <p:ph type="body" idx="1"/>
          </p:nvPr>
        </p:nvSpPr>
        <p:spPr>
          <a:xfrm>
            <a:off x="304800" y="1690687"/>
            <a:ext cx="5692776" cy="814387"/>
          </a:xfrm>
          <a:prstGeom prst="rect">
            <a:avLst/>
          </a:prstGeo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B505D7-44D3-4AD3-9F33-BFC24D065EE1}"/>
              </a:ext>
            </a:extLst>
          </p:cNvPr>
          <p:cNvSpPr>
            <a:spLocks noGrp="1"/>
          </p:cNvSpPr>
          <p:nvPr>
            <p:ph sz="half" idx="2"/>
          </p:nvPr>
        </p:nvSpPr>
        <p:spPr>
          <a:xfrm>
            <a:off x="304800" y="2505076"/>
            <a:ext cx="5692776" cy="366077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11A7DB4F-A47D-4042-9DB6-443011144A15}"/>
              </a:ext>
            </a:extLst>
          </p:cNvPr>
          <p:cNvSpPr>
            <a:spLocks noGrp="1"/>
          </p:cNvSpPr>
          <p:nvPr>
            <p:ph type="body" sz="quarter" idx="3"/>
          </p:nvPr>
        </p:nvSpPr>
        <p:spPr>
          <a:xfrm>
            <a:off x="6172200" y="1690687"/>
            <a:ext cx="5692776" cy="81438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EC4325-D6B5-4C45-8F6A-9FFBE35F3B84}"/>
              </a:ext>
            </a:extLst>
          </p:cNvPr>
          <p:cNvSpPr>
            <a:spLocks noGrp="1"/>
          </p:cNvSpPr>
          <p:nvPr>
            <p:ph sz="quarter" idx="4"/>
          </p:nvPr>
        </p:nvSpPr>
        <p:spPr>
          <a:xfrm>
            <a:off x="6172200" y="2505075"/>
            <a:ext cx="5715000" cy="36607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2095BF6-A1AD-41AA-9828-C879FF41784A}"/>
              </a:ext>
            </a:extLst>
          </p:cNvPr>
          <p:cNvSpPr>
            <a:spLocks noGrp="1"/>
          </p:cNvSpPr>
          <p:nvPr>
            <p:ph type="dt" sz="half" idx="10"/>
          </p:nvPr>
        </p:nvSpPr>
        <p:spPr>
          <a:xfrm>
            <a:off x="304799" y="6188075"/>
            <a:ext cx="2743200" cy="365125"/>
          </a:xfrm>
          <a:prstGeom prst="rect">
            <a:avLst/>
          </a:prstGeom>
        </p:spPr>
        <p:txBody>
          <a:bodyPr vert="horz" lIns="91440" tIns="45720" rIns="91440" bIns="45720" rtlCol="0" anchor="b" anchorCtr="0">
            <a:normAutofit/>
          </a:bodyPr>
          <a:lstStyle>
            <a:lvl1pPr>
              <a:defRPr lang="en-AU" smtClean="0"/>
            </a:lvl1pPr>
          </a:lstStyle>
          <a:p>
            <a:fld id="{6EB8A939-E15C-4E40-98B3-8452A2977BD3}" type="datetime4">
              <a:rPr lang="en-AU" smtClean="0"/>
              <a:t>18 June 2025</a:t>
            </a:fld>
            <a:endParaRPr lang="en-AU"/>
          </a:p>
        </p:txBody>
      </p:sp>
      <p:sp>
        <p:nvSpPr>
          <p:cNvPr id="8" name="Footer Placeholder 7">
            <a:extLst>
              <a:ext uri="{FF2B5EF4-FFF2-40B4-BE49-F238E27FC236}">
                <a16:creationId xmlns:a16="http://schemas.microsoft.com/office/drawing/2014/main" id="{CCFC7FC0-1686-4957-B49F-35A544F33943}"/>
              </a:ext>
            </a:extLst>
          </p:cNvPr>
          <p:cNvSpPr>
            <a:spLocks noGrp="1"/>
          </p:cNvSpPr>
          <p:nvPr>
            <p:ph type="ftr" sz="quarter" idx="11"/>
          </p:nvPr>
        </p:nvSpPr>
        <p:spPr>
          <a:xfrm>
            <a:off x="4038600" y="6188074"/>
            <a:ext cx="4114800" cy="365125"/>
          </a:xfrm>
          <a:prstGeom prst="rect">
            <a:avLst/>
          </a:prstGeom>
        </p:spPr>
        <p:txBody>
          <a:bodyPr/>
          <a:lstStyle/>
          <a:p>
            <a:endParaRPr lang="en-AU"/>
          </a:p>
        </p:txBody>
      </p:sp>
      <p:sp>
        <p:nvSpPr>
          <p:cNvPr id="9" name="Slide Number Placeholder 8">
            <a:extLst>
              <a:ext uri="{FF2B5EF4-FFF2-40B4-BE49-F238E27FC236}">
                <a16:creationId xmlns:a16="http://schemas.microsoft.com/office/drawing/2014/main" id="{894D4B37-23DA-416B-AB62-E687651C7F39}"/>
              </a:ext>
            </a:extLst>
          </p:cNvPr>
          <p:cNvSpPr>
            <a:spLocks noGrp="1"/>
          </p:cNvSpPr>
          <p:nvPr>
            <p:ph type="sldNum" sz="quarter" idx="12"/>
          </p:nvPr>
        </p:nvSpPr>
        <p:spPr>
          <a:xfrm>
            <a:off x="9144001" y="6188074"/>
            <a:ext cx="2743199" cy="365125"/>
          </a:xfrm>
          <a:prstGeom prst="rect">
            <a:avLst/>
          </a:prstGeom>
        </p:spPr>
        <p:txBody>
          <a:bodyPr vert="horz" lIns="91440" tIns="45720" rIns="91440" bIns="45720" rtlCol="0" anchor="b" anchorCtr="0">
            <a:normAutofit/>
          </a:bodyPr>
          <a:lstStyle>
            <a:lvl1pPr algn="r">
              <a:defRPr lang="en-AU" smtClean="0"/>
            </a:lvl1pPr>
          </a:lstStyle>
          <a:p>
            <a:fld id="{99D57C9D-7BD1-4F56-A474-DCEEE9B081CA}" type="slidenum">
              <a:rPr lang="en-AU" smtClean="0"/>
              <a:pPr/>
              <a:t>‹#›</a:t>
            </a:fld>
            <a:endParaRPr lang="en-AU"/>
          </a:p>
        </p:txBody>
      </p:sp>
    </p:spTree>
    <p:extLst>
      <p:ext uri="{BB962C8B-B14F-4D97-AF65-F5344CB8AC3E}">
        <p14:creationId xmlns:p14="http://schemas.microsoft.com/office/powerpoint/2010/main" val="2293782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5E95-B565-47B2-B52C-20DF9C76B8E8}"/>
              </a:ext>
            </a:extLst>
          </p:cNvPr>
          <p:cNvSpPr>
            <a:spLocks noGrp="1"/>
          </p:cNvSpPr>
          <p:nvPr>
            <p:ph type="title"/>
          </p:nvPr>
        </p:nvSpPr>
        <p:spPr>
          <a:xfrm>
            <a:off x="304799" y="304800"/>
            <a:ext cx="9568250" cy="1325563"/>
          </a:xfrm>
          <a:prstGeom prst="rect">
            <a:avLst/>
          </a:prstGeom>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4800B70E-C7C3-40D0-AC11-A81C3B6AED86}"/>
              </a:ext>
            </a:extLst>
          </p:cNvPr>
          <p:cNvSpPr>
            <a:spLocks noGrp="1"/>
          </p:cNvSpPr>
          <p:nvPr>
            <p:ph type="dt" sz="half" idx="10"/>
          </p:nvPr>
        </p:nvSpPr>
        <p:spPr>
          <a:xfrm>
            <a:off x="304799" y="6188075"/>
            <a:ext cx="2743200" cy="365125"/>
          </a:xfrm>
          <a:prstGeom prst="rect">
            <a:avLst/>
          </a:prstGeom>
        </p:spPr>
        <p:txBody>
          <a:bodyPr vert="horz" lIns="91440" tIns="45720" rIns="91440" bIns="45720" rtlCol="0" anchor="b" anchorCtr="0">
            <a:normAutofit/>
          </a:bodyPr>
          <a:lstStyle>
            <a:lvl1pPr>
              <a:defRPr lang="en-AU" smtClean="0"/>
            </a:lvl1pPr>
          </a:lstStyle>
          <a:p>
            <a:fld id="{BAEF1E50-AAA8-4AA4-8775-BC58A8F2DEC5}" type="datetime4">
              <a:rPr lang="en-AU" smtClean="0"/>
              <a:t>18 June 2025</a:t>
            </a:fld>
            <a:endParaRPr lang="en-AU"/>
          </a:p>
        </p:txBody>
      </p:sp>
      <p:sp>
        <p:nvSpPr>
          <p:cNvPr id="4" name="Footer Placeholder 3">
            <a:extLst>
              <a:ext uri="{FF2B5EF4-FFF2-40B4-BE49-F238E27FC236}">
                <a16:creationId xmlns:a16="http://schemas.microsoft.com/office/drawing/2014/main" id="{A75C4CDC-C983-486B-A57E-2659634769BA}"/>
              </a:ext>
            </a:extLst>
          </p:cNvPr>
          <p:cNvSpPr>
            <a:spLocks noGrp="1"/>
          </p:cNvSpPr>
          <p:nvPr>
            <p:ph type="ftr" sz="quarter" idx="11"/>
          </p:nvPr>
        </p:nvSpPr>
        <p:spPr>
          <a:xfrm>
            <a:off x="4038600" y="6188074"/>
            <a:ext cx="4114800" cy="365125"/>
          </a:xfrm>
          <a:prstGeom prst="rect">
            <a:avLst/>
          </a:prstGeom>
        </p:spPr>
        <p:txBody>
          <a:bodyPr/>
          <a:lstStyle/>
          <a:p>
            <a:endParaRPr lang="en-AU"/>
          </a:p>
        </p:txBody>
      </p:sp>
      <p:sp>
        <p:nvSpPr>
          <p:cNvPr id="5" name="Slide Number Placeholder 4">
            <a:extLst>
              <a:ext uri="{FF2B5EF4-FFF2-40B4-BE49-F238E27FC236}">
                <a16:creationId xmlns:a16="http://schemas.microsoft.com/office/drawing/2014/main" id="{EB7CCAC9-DDEF-4391-8B54-6A69A89E60B5}"/>
              </a:ext>
            </a:extLst>
          </p:cNvPr>
          <p:cNvSpPr>
            <a:spLocks noGrp="1"/>
          </p:cNvSpPr>
          <p:nvPr>
            <p:ph type="sldNum" sz="quarter" idx="12"/>
          </p:nvPr>
        </p:nvSpPr>
        <p:spPr>
          <a:xfrm>
            <a:off x="9144001" y="6188074"/>
            <a:ext cx="2743199" cy="365125"/>
          </a:xfrm>
          <a:prstGeom prst="rect">
            <a:avLst/>
          </a:prstGeom>
        </p:spPr>
        <p:txBody>
          <a:bodyPr vert="horz" lIns="91440" tIns="45720" rIns="91440" bIns="45720" rtlCol="0" anchor="b" anchorCtr="0">
            <a:normAutofit/>
          </a:bodyPr>
          <a:lstStyle>
            <a:lvl1pPr algn="r">
              <a:defRPr lang="en-AU" smtClean="0"/>
            </a:lvl1pPr>
          </a:lstStyle>
          <a:p>
            <a:fld id="{99D57C9D-7BD1-4F56-A474-DCEEE9B081CA}" type="slidenum">
              <a:rPr lang="en-AU" smtClean="0"/>
              <a:pPr/>
              <a:t>‹#›</a:t>
            </a:fld>
            <a:endParaRPr lang="en-AU"/>
          </a:p>
        </p:txBody>
      </p:sp>
    </p:spTree>
    <p:extLst>
      <p:ext uri="{BB962C8B-B14F-4D97-AF65-F5344CB8AC3E}">
        <p14:creationId xmlns:p14="http://schemas.microsoft.com/office/powerpoint/2010/main" val="3007938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9AE046-ADE6-4D49-51E7-DC208EAC9A4F}"/>
              </a:ext>
            </a:extLst>
          </p:cNvPr>
          <p:cNvSpPr txBox="1"/>
          <p:nvPr userDrawn="1">
            <p:extLst>
              <p:ext uri="{1162E1C5-73C7-4A58-AE30-91384D911F3F}">
                <p184:classification xmlns:p184="http://schemas.microsoft.com/office/powerpoint/2018/4/main" val="ftr"/>
              </p:ext>
            </p:extLst>
          </p:nvPr>
        </p:nvSpPr>
        <p:spPr>
          <a:xfrm>
            <a:off x="63500" y="6626860"/>
            <a:ext cx="620713" cy="167640"/>
          </a:xfrm>
          <a:prstGeom prst="rect">
            <a:avLst/>
          </a:prstGeom>
        </p:spPr>
        <p:txBody>
          <a:bodyPr horzOverflow="overflow" lIns="0" tIns="0" rIns="0" bIns="0">
            <a:spAutoFit/>
          </a:bodyPr>
          <a:lstStyle/>
          <a:p>
            <a:pPr algn="l"/>
            <a:r>
              <a:rPr lang="en-AU" sz="1100">
                <a:solidFill>
                  <a:srgbClr val="008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264621533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36" r:id="rId5"/>
    <p:sldLayoutId id="2147483726" r:id="rId6"/>
    <p:sldLayoutId id="2147483727" r:id="rId7"/>
    <p:sldLayoutId id="2147483728" r:id="rId8"/>
    <p:sldLayoutId id="2147483729" r:id="rId9"/>
    <p:sldLayoutId id="2147483730" r:id="rId10"/>
    <p:sldLayoutId id="2147483731" r:id="rId11"/>
    <p:sldLayoutId id="2147483732" r:id="rId12"/>
  </p:sldLayoutIdLst>
  <p:hf hdr="0" ftr="0" dt="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6">
          <p15:clr>
            <a:srgbClr val="F26B43"/>
          </p15:clr>
        </p15:guide>
        <p15:guide id="2" pos="3840">
          <p15:clr>
            <a:srgbClr val="F26B43"/>
          </p15:clr>
        </p15:guide>
        <p15:guide id="3" orient="horz" pos="187">
          <p15:clr>
            <a:srgbClr val="F26B43"/>
          </p15:clr>
        </p15:guide>
        <p15:guide id="4" orient="horz" pos="1139">
          <p15:clr>
            <a:srgbClr val="F26B43"/>
          </p15:clr>
        </p15:guide>
        <p15:guide id="5" orient="horz" pos="3884">
          <p15:clr>
            <a:srgbClr val="F26B43"/>
          </p15:clr>
        </p15:guide>
        <p15:guide id="6" pos="189">
          <p15:clr>
            <a:srgbClr val="F26B43"/>
          </p15:clr>
        </p15:guide>
        <p15:guide id="7" pos="749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2DDE85-50D0-5A84-D207-60AE6FE3CC3D}"/>
              </a:ext>
            </a:extLst>
          </p:cNvPr>
          <p:cNvSpPr txBox="1"/>
          <p:nvPr userDrawn="1">
            <p:extLst>
              <p:ext uri="{1162E1C5-73C7-4A58-AE30-91384D911F3F}">
                <p184:classification xmlns:p184="http://schemas.microsoft.com/office/powerpoint/2018/4/main" val="ftr"/>
              </p:ext>
            </p:extLst>
          </p:nvPr>
        </p:nvSpPr>
        <p:spPr>
          <a:xfrm>
            <a:off x="63500" y="6626860"/>
            <a:ext cx="620713" cy="167640"/>
          </a:xfrm>
          <a:prstGeom prst="rect">
            <a:avLst/>
          </a:prstGeom>
        </p:spPr>
        <p:txBody>
          <a:bodyPr horzOverflow="overflow" lIns="0" tIns="0" rIns="0" bIns="0">
            <a:spAutoFit/>
          </a:bodyPr>
          <a:lstStyle/>
          <a:p>
            <a:pPr algn="l"/>
            <a:r>
              <a:rPr lang="en-AU" sz="1100">
                <a:solidFill>
                  <a:srgbClr val="008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784567895"/>
      </p:ext>
    </p:extLst>
  </p:cSld>
  <p:clrMap bg1="lt1" tx1="dk1" bg2="lt2" tx2="dk2" accent1="accent1" accent2="accent2" accent3="accent3" accent4="accent4" accent5="accent5" accent6="accent6" hlink="hlink" folHlink="folHlink"/>
  <p:sldLayoutIdLst>
    <p:sldLayoutId id="2147483733" r:id="rId1"/>
    <p:sldLayoutId id="2147483734"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3E12uju1vgQ?feature=oembed"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hyperlink" Target="https://www.youtube.com/watch?v=lvE-1RS3VrY" TargetMode="External"/><Relationship Id="rId1" Type="http://schemas.openxmlformats.org/officeDocument/2006/relationships/slideLayout" Target="../slideLayouts/slideLayout2.xml"/><Relationship Id="rId6" Type="http://schemas.openxmlformats.org/officeDocument/2006/relationships/hyperlink" Target="https://www.youtube.com/watch?v=nw5RLvN7fYA" TargetMode="External"/><Relationship Id="rId5" Type="http://schemas.openxmlformats.org/officeDocument/2006/relationships/image" Target="../media/image21.png"/><Relationship Id="rId4" Type="http://schemas.openxmlformats.org/officeDocument/2006/relationships/hyperlink" Target="https://www.youtube.com/watch?v=2-fh1sA09mc"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A57BAB-7EAA-D48E-2CDB-B9D38F124396}"/>
              </a:ext>
            </a:extLst>
          </p:cNvPr>
          <p:cNvSpPr>
            <a:spLocks noGrp="1"/>
          </p:cNvSpPr>
          <p:nvPr>
            <p:ph type="ctrTitle"/>
          </p:nvPr>
        </p:nvSpPr>
        <p:spPr/>
        <p:txBody>
          <a:bodyPr>
            <a:normAutofit fontScale="90000"/>
          </a:bodyPr>
          <a:lstStyle/>
          <a:p>
            <a:r>
              <a:rPr lang="en-AU" sz="4800">
                <a:effectLst/>
                <a:latin typeface="Arial Narrow"/>
                <a:ea typeface="Times New Roman" panose="02020603050405020304" pitchFamily="18" charset="0"/>
                <a:cs typeface="Arial"/>
              </a:rPr>
              <a:t>Universal Design for Learning (UDL)</a:t>
            </a:r>
            <a:r>
              <a:rPr lang="en-AU" sz="4800">
                <a:latin typeface="Arial Narrow"/>
                <a:ea typeface="Times New Roman" panose="02020603050405020304" pitchFamily="18" charset="0"/>
                <a:cs typeface="Arial"/>
              </a:rPr>
              <a:t> in practice:</a:t>
            </a:r>
            <a:br>
              <a:rPr lang="en-AU" sz="4800">
                <a:latin typeface="Arial Narrow"/>
                <a:ea typeface="Times New Roman" panose="02020603050405020304" pitchFamily="18" charset="0"/>
                <a:cs typeface="Arial"/>
              </a:rPr>
            </a:br>
            <a:r>
              <a:rPr lang="en-AU" sz="4800">
                <a:latin typeface="Arial Narrow"/>
                <a:ea typeface="Times New Roman" panose="02020603050405020304" pitchFamily="18" charset="0"/>
                <a:cs typeface="Arial"/>
              </a:rPr>
              <a:t>LEVEL 1 IMMERSIVE WORKSHOP</a:t>
            </a:r>
            <a:endParaRPr lang="en-US"/>
          </a:p>
        </p:txBody>
      </p:sp>
    </p:spTree>
    <p:extLst>
      <p:ext uri="{BB962C8B-B14F-4D97-AF65-F5344CB8AC3E}">
        <p14:creationId xmlns:p14="http://schemas.microsoft.com/office/powerpoint/2010/main" val="1662703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EE87C-4705-DAF8-4BB2-9E2D6488A97E}"/>
              </a:ext>
            </a:extLst>
          </p:cNvPr>
          <p:cNvSpPr>
            <a:spLocks noGrp="1"/>
          </p:cNvSpPr>
          <p:nvPr>
            <p:ph type="title"/>
          </p:nvPr>
        </p:nvSpPr>
        <p:spPr/>
        <p:txBody>
          <a:bodyPr/>
          <a:lstStyle/>
          <a:p>
            <a:r>
              <a:rPr lang="en-US" dirty="0">
                <a:cs typeface="Arial"/>
              </a:rPr>
              <a:t>Scaling up: </a:t>
            </a:r>
            <a:br>
              <a:rPr lang="en-US" dirty="0">
                <a:cs typeface="Arial"/>
              </a:rPr>
            </a:br>
            <a:r>
              <a:rPr lang="en-US" dirty="0">
                <a:cs typeface="Arial"/>
              </a:rPr>
              <a:t>Our goals 2026 and beyond</a:t>
            </a:r>
            <a:br>
              <a:rPr lang="en-US" dirty="0">
                <a:cs typeface="Arial"/>
              </a:rPr>
            </a:br>
            <a:endParaRPr lang="en-AU" dirty="0"/>
          </a:p>
        </p:txBody>
      </p:sp>
      <p:sp>
        <p:nvSpPr>
          <p:cNvPr id="3" name="Content Placeholder 2">
            <a:extLst>
              <a:ext uri="{FF2B5EF4-FFF2-40B4-BE49-F238E27FC236}">
                <a16:creationId xmlns:a16="http://schemas.microsoft.com/office/drawing/2014/main" id="{9D78B16E-B694-40EF-B9BA-2A9C04967C14}"/>
              </a:ext>
            </a:extLst>
          </p:cNvPr>
          <p:cNvSpPr>
            <a:spLocks noGrp="1"/>
          </p:cNvSpPr>
          <p:nvPr>
            <p:ph idx="1"/>
          </p:nvPr>
        </p:nvSpPr>
        <p:spPr>
          <a:xfrm>
            <a:off x="304799" y="2635491"/>
            <a:ext cx="11582402" cy="4357687"/>
          </a:xfrm>
        </p:spPr>
        <p:txBody>
          <a:bodyPr/>
          <a:lstStyle/>
          <a:p>
            <a:pPr>
              <a:lnSpc>
                <a:spcPct val="150000"/>
              </a:lnSpc>
            </a:pPr>
            <a:r>
              <a:rPr lang="en-US" dirty="0">
                <a:cs typeface="Arial"/>
              </a:rPr>
              <a:t>Expand our UDL mentoring program to include two new schools.</a:t>
            </a:r>
          </a:p>
          <a:p>
            <a:pPr>
              <a:lnSpc>
                <a:spcPct val="150000"/>
              </a:lnSpc>
            </a:pPr>
            <a:r>
              <a:rPr lang="en-AU" dirty="0">
                <a:cs typeface="Arial"/>
              </a:rPr>
              <a:t>Establish a UDL Program Lead position to drive strategic implementation.</a:t>
            </a:r>
          </a:p>
          <a:p>
            <a:pPr>
              <a:lnSpc>
                <a:spcPct val="150000"/>
              </a:lnSpc>
            </a:pPr>
            <a:r>
              <a:rPr lang="en-AU" dirty="0">
                <a:cs typeface="Arial"/>
              </a:rPr>
              <a:t>Engage new schools we have not yet partnered with.</a:t>
            </a:r>
          </a:p>
          <a:p>
            <a:pPr>
              <a:lnSpc>
                <a:spcPct val="150000"/>
              </a:lnSpc>
            </a:pPr>
            <a:r>
              <a:rPr lang="en-AU" dirty="0">
                <a:cs typeface="Arial"/>
              </a:rPr>
              <a:t>Revisit schools we have worked with to support the expansion of UDL implementation.</a:t>
            </a:r>
            <a:endParaRPr lang="en-AU" dirty="0"/>
          </a:p>
        </p:txBody>
      </p:sp>
      <p:sp>
        <p:nvSpPr>
          <p:cNvPr id="4" name="Slide Number Placeholder 3">
            <a:extLst>
              <a:ext uri="{FF2B5EF4-FFF2-40B4-BE49-F238E27FC236}">
                <a16:creationId xmlns:a16="http://schemas.microsoft.com/office/drawing/2014/main" id="{7DA587F6-2A2A-21BB-FA9E-DF01B37C4669}"/>
              </a:ext>
              <a:ext uri="{C183D7F6-B498-43B3-948B-1728B52AA6E4}">
                <adec:decorative xmlns:adec="http://schemas.microsoft.com/office/drawing/2017/decorative" val="1"/>
              </a:ext>
            </a:extLst>
          </p:cNvPr>
          <p:cNvSpPr>
            <a:spLocks noGrp="1"/>
          </p:cNvSpPr>
          <p:nvPr>
            <p:ph type="sldNum" sz="quarter" idx="12"/>
          </p:nvPr>
        </p:nvSpPr>
        <p:spPr/>
        <p:txBody>
          <a:bodyPr/>
          <a:lstStyle/>
          <a:p>
            <a:pPr algn="r"/>
            <a:fld id="{99D57C9D-7BD1-4F56-A474-DCEEE9B081CA}" type="slidenum">
              <a:rPr lang="en-AU" smtClean="0"/>
              <a:pPr algn="r"/>
              <a:t>10</a:t>
            </a:fld>
            <a:endParaRPr lang="en-AU"/>
          </a:p>
        </p:txBody>
      </p:sp>
      <p:pic>
        <p:nvPicPr>
          <p:cNvPr id="6" name="Picture 5">
            <a:extLst>
              <a:ext uri="{FF2B5EF4-FFF2-40B4-BE49-F238E27FC236}">
                <a16:creationId xmlns:a16="http://schemas.microsoft.com/office/drawing/2014/main" id="{077690D6-AB9E-6044-D592-1CABA83CD51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2116" y="152077"/>
            <a:ext cx="3496037" cy="2330691"/>
          </a:xfrm>
          <a:prstGeom prst="rect">
            <a:avLst/>
          </a:prstGeom>
        </p:spPr>
      </p:pic>
    </p:spTree>
    <p:extLst>
      <p:ext uri="{BB962C8B-B14F-4D97-AF65-F5344CB8AC3E}">
        <p14:creationId xmlns:p14="http://schemas.microsoft.com/office/powerpoint/2010/main" val="124578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5E8D6-3440-7955-F865-FD145799D30D}"/>
              </a:ext>
            </a:extLst>
          </p:cNvPr>
          <p:cNvSpPr>
            <a:spLocks noGrp="1"/>
          </p:cNvSpPr>
          <p:nvPr>
            <p:ph type="title"/>
          </p:nvPr>
        </p:nvSpPr>
        <p:spPr/>
        <p:txBody>
          <a:bodyPr/>
          <a:lstStyle/>
          <a:p>
            <a:r>
              <a:rPr lang="en-US" dirty="0"/>
              <a:t>Experience UDL as a Student </a:t>
            </a:r>
            <a:r>
              <a:rPr lang="en-US" sz="2400" dirty="0"/>
              <a:t>(40 mins)</a:t>
            </a:r>
            <a:endParaRPr lang="en-AU" sz="2400" dirty="0"/>
          </a:p>
        </p:txBody>
      </p:sp>
    </p:spTree>
    <p:extLst>
      <p:ext uri="{BB962C8B-B14F-4D97-AF65-F5344CB8AC3E}">
        <p14:creationId xmlns:p14="http://schemas.microsoft.com/office/powerpoint/2010/main" val="99171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EE50B-1148-C937-54C0-88F2BBBFD5F8}"/>
              </a:ext>
            </a:extLst>
          </p:cNvPr>
          <p:cNvSpPr>
            <a:spLocks noGrp="1"/>
          </p:cNvSpPr>
          <p:nvPr>
            <p:ph type="title"/>
          </p:nvPr>
        </p:nvSpPr>
        <p:spPr/>
        <p:txBody>
          <a:bodyPr/>
          <a:lstStyle/>
          <a:p>
            <a:r>
              <a:rPr lang="en-US" dirty="0"/>
              <a:t>UDL Level 1 Workshop purpose</a:t>
            </a:r>
            <a:endParaRPr lang="en-AU" dirty="0"/>
          </a:p>
        </p:txBody>
      </p:sp>
      <p:sp>
        <p:nvSpPr>
          <p:cNvPr id="3" name="Content Placeholder 2">
            <a:extLst>
              <a:ext uri="{FF2B5EF4-FFF2-40B4-BE49-F238E27FC236}">
                <a16:creationId xmlns:a16="http://schemas.microsoft.com/office/drawing/2014/main" id="{1FF21C8D-21E1-88E5-73A3-05D9571BCF51}"/>
              </a:ext>
            </a:extLst>
          </p:cNvPr>
          <p:cNvSpPr>
            <a:spLocks noGrp="1"/>
          </p:cNvSpPr>
          <p:nvPr>
            <p:ph idx="1"/>
          </p:nvPr>
        </p:nvSpPr>
        <p:spPr/>
        <p:txBody>
          <a:bodyPr/>
          <a:lstStyle/>
          <a:p>
            <a:pPr marL="0" indent="0">
              <a:buNone/>
            </a:pPr>
            <a:r>
              <a:rPr lang="en-US" b="1" dirty="0"/>
              <a:t>Who is it for?</a:t>
            </a:r>
          </a:p>
          <a:p>
            <a:pPr marL="0" indent="0">
              <a:buNone/>
            </a:pPr>
            <a:r>
              <a:rPr lang="en-US" dirty="0"/>
              <a:t>Teaching academics who have some prior knowledge of UDL and the framework and are looking to expand their use of UDL. </a:t>
            </a:r>
          </a:p>
          <a:p>
            <a:pPr marL="0" indent="0">
              <a:buNone/>
            </a:pPr>
            <a:endParaRPr lang="en-US" dirty="0"/>
          </a:p>
          <a:p>
            <a:pPr marL="0" indent="0">
              <a:buNone/>
            </a:pPr>
            <a:r>
              <a:rPr lang="en-US" b="1" dirty="0"/>
              <a:t>What is the focus?</a:t>
            </a:r>
          </a:p>
          <a:p>
            <a:r>
              <a:rPr lang="en-US" dirty="0"/>
              <a:t>To win over teaching academics </a:t>
            </a:r>
          </a:p>
          <a:p>
            <a:r>
              <a:rPr lang="en-US" dirty="0"/>
              <a:t>To remind participants of what it is like to learn something new and challenging</a:t>
            </a:r>
          </a:p>
          <a:p>
            <a:r>
              <a:rPr lang="en-US" dirty="0"/>
              <a:t>To demonstrate UDL strategies that are practical and easy to replicate in any context</a:t>
            </a:r>
          </a:p>
          <a:p>
            <a:r>
              <a:rPr lang="en-US" dirty="0"/>
              <a:t>To promote a sustainable approach (plus one)</a:t>
            </a:r>
            <a:endParaRPr lang="en-AU" dirty="0"/>
          </a:p>
        </p:txBody>
      </p:sp>
      <p:sp>
        <p:nvSpPr>
          <p:cNvPr id="4" name="Slide Number Placeholder 3">
            <a:extLst>
              <a:ext uri="{FF2B5EF4-FFF2-40B4-BE49-F238E27FC236}">
                <a16:creationId xmlns:a16="http://schemas.microsoft.com/office/drawing/2014/main" id="{431DD35F-0AE9-8D22-E86D-EE6167357DF0}"/>
              </a:ext>
              <a:ext uri="{C183D7F6-B498-43B3-948B-1728B52AA6E4}">
                <adec:decorative xmlns:adec="http://schemas.microsoft.com/office/drawing/2017/decorative" val="1"/>
              </a:ext>
            </a:extLst>
          </p:cNvPr>
          <p:cNvSpPr>
            <a:spLocks noGrp="1"/>
          </p:cNvSpPr>
          <p:nvPr>
            <p:ph type="sldNum" sz="quarter" idx="12"/>
          </p:nvPr>
        </p:nvSpPr>
        <p:spPr/>
        <p:txBody>
          <a:bodyPr/>
          <a:lstStyle/>
          <a:p>
            <a:fld id="{99D57C9D-7BD1-4F56-A474-DCEEE9B081CA}" type="slidenum">
              <a:rPr lang="en-AU" smtClean="0"/>
              <a:t>12</a:t>
            </a:fld>
            <a:endParaRPr lang="en-AU"/>
          </a:p>
        </p:txBody>
      </p:sp>
    </p:spTree>
    <p:extLst>
      <p:ext uri="{BB962C8B-B14F-4D97-AF65-F5344CB8AC3E}">
        <p14:creationId xmlns:p14="http://schemas.microsoft.com/office/powerpoint/2010/main" val="1924721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FA1DC-7286-6018-8C53-4168F756437A}"/>
              </a:ext>
            </a:extLst>
          </p:cNvPr>
          <p:cNvSpPr>
            <a:spLocks noGrp="1"/>
          </p:cNvSpPr>
          <p:nvPr>
            <p:ph type="title"/>
          </p:nvPr>
        </p:nvSpPr>
        <p:spPr/>
        <p:txBody>
          <a:bodyPr lIns="91440" tIns="45720" rIns="91440" bIns="45720" anchor="t"/>
          <a:lstStyle/>
          <a:p>
            <a:r>
              <a:rPr lang="en-GB">
                <a:cs typeface="Arial"/>
              </a:rPr>
              <a:t>Overview of UDL Level 1 Workshop </a:t>
            </a:r>
            <a:endParaRPr lang="en-GB"/>
          </a:p>
        </p:txBody>
      </p:sp>
      <p:sp>
        <p:nvSpPr>
          <p:cNvPr id="3" name="Content Placeholder 2">
            <a:extLst>
              <a:ext uri="{FF2B5EF4-FFF2-40B4-BE49-F238E27FC236}">
                <a16:creationId xmlns:a16="http://schemas.microsoft.com/office/drawing/2014/main" id="{75E93358-352A-8380-9FCD-BDAD3131F00F}"/>
              </a:ext>
            </a:extLst>
          </p:cNvPr>
          <p:cNvSpPr>
            <a:spLocks noGrp="1"/>
          </p:cNvSpPr>
          <p:nvPr>
            <p:ph idx="1"/>
          </p:nvPr>
        </p:nvSpPr>
        <p:spPr>
          <a:xfrm>
            <a:off x="304799" y="1386198"/>
            <a:ext cx="11582402" cy="5167001"/>
          </a:xfrm>
        </p:spPr>
        <p:txBody>
          <a:bodyPr lIns="91440" tIns="45720" rIns="91440" bIns="45720" anchor="t"/>
          <a:lstStyle/>
          <a:p>
            <a:pPr marL="0" indent="0">
              <a:buNone/>
            </a:pPr>
            <a:r>
              <a:rPr lang="en-GB" b="1" dirty="0">
                <a:cs typeface="Arial"/>
              </a:rPr>
              <a:t>Intro</a:t>
            </a:r>
            <a:r>
              <a:rPr lang="en-GB" dirty="0">
                <a:cs typeface="Arial"/>
              </a:rPr>
              <a:t> </a:t>
            </a:r>
          </a:p>
          <a:p>
            <a:r>
              <a:rPr lang="en-GB" dirty="0">
                <a:cs typeface="Arial"/>
              </a:rPr>
              <a:t>Revise UDL relevance and purpose for inclusive teaching practice</a:t>
            </a:r>
            <a:endParaRPr lang="en-GB" dirty="0"/>
          </a:p>
          <a:p>
            <a:r>
              <a:rPr lang="en-GB" dirty="0">
                <a:cs typeface="Arial"/>
              </a:rPr>
              <a:t>Revise framework</a:t>
            </a:r>
          </a:p>
          <a:p>
            <a:endParaRPr lang="en-GB" sz="2000" dirty="0">
              <a:cs typeface="Arial"/>
            </a:endParaRPr>
          </a:p>
          <a:p>
            <a:pPr marL="0" indent="0">
              <a:buNone/>
            </a:pPr>
            <a:r>
              <a:rPr lang="en-GB" b="1" dirty="0">
                <a:cs typeface="Arial"/>
              </a:rPr>
              <a:t>Immersive Activity (UDL embedded)</a:t>
            </a:r>
          </a:p>
          <a:p>
            <a:r>
              <a:rPr lang="en-GB" dirty="0">
                <a:cs typeface="Arial"/>
              </a:rPr>
              <a:t>Participate in structured activity to learn a new skill</a:t>
            </a:r>
          </a:p>
          <a:p>
            <a:r>
              <a:rPr lang="en-GB" dirty="0">
                <a:cs typeface="Arial"/>
              </a:rPr>
              <a:t>Guide reflection and evaluation of experience </a:t>
            </a:r>
          </a:p>
          <a:p>
            <a:endParaRPr lang="en-GB" sz="2000" dirty="0">
              <a:cs typeface="Arial"/>
            </a:endParaRPr>
          </a:p>
          <a:p>
            <a:pPr marL="0" indent="0">
              <a:buNone/>
            </a:pPr>
            <a:r>
              <a:rPr lang="en-GB" b="1" dirty="0">
                <a:cs typeface="Arial"/>
              </a:rPr>
              <a:t>Reflection &amp; Discussion </a:t>
            </a:r>
          </a:p>
          <a:p>
            <a:r>
              <a:rPr lang="en-GB" dirty="0">
                <a:cs typeface="Arial"/>
              </a:rPr>
              <a:t>Discuss UDL strategies demonstrated, what worked; areas of improvement</a:t>
            </a:r>
          </a:p>
          <a:p>
            <a:r>
              <a:rPr lang="en-GB" dirty="0">
                <a:cs typeface="Arial"/>
              </a:rPr>
              <a:t>Discuss UDL strategies for implementation in academics own context</a:t>
            </a:r>
          </a:p>
        </p:txBody>
      </p:sp>
      <p:sp>
        <p:nvSpPr>
          <p:cNvPr id="4" name="Slide Number Placeholder 3">
            <a:extLst>
              <a:ext uri="{FF2B5EF4-FFF2-40B4-BE49-F238E27FC236}">
                <a16:creationId xmlns:a16="http://schemas.microsoft.com/office/drawing/2014/main" id="{D413008D-D39C-8B8F-C812-35976E027C7C}"/>
              </a:ext>
              <a:ext uri="{C183D7F6-B498-43B3-948B-1728B52AA6E4}">
                <adec:decorative xmlns:adec="http://schemas.microsoft.com/office/drawing/2017/decorative" val="1"/>
              </a:ext>
            </a:extLst>
          </p:cNvPr>
          <p:cNvSpPr>
            <a:spLocks noGrp="1"/>
          </p:cNvSpPr>
          <p:nvPr>
            <p:ph type="sldNum" sz="quarter" idx="12"/>
          </p:nvPr>
        </p:nvSpPr>
        <p:spPr>
          <a:xfrm>
            <a:off x="9329196" y="6370637"/>
            <a:ext cx="2743199" cy="365125"/>
          </a:xfrm>
        </p:spPr>
        <p:txBody>
          <a:bodyPr/>
          <a:lstStyle/>
          <a:p>
            <a:pPr algn="r"/>
            <a:fld id="{99D57C9D-7BD1-4F56-A474-DCEEE9B081CA}" type="slidenum">
              <a:rPr lang="en-AU" smtClean="0"/>
              <a:pPr algn="r"/>
              <a:t>13</a:t>
            </a:fld>
            <a:endParaRPr lang="en-AU"/>
          </a:p>
        </p:txBody>
      </p:sp>
    </p:spTree>
    <p:extLst>
      <p:ext uri="{BB962C8B-B14F-4D97-AF65-F5344CB8AC3E}">
        <p14:creationId xmlns:p14="http://schemas.microsoft.com/office/powerpoint/2010/main" val="3559770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31835-DBD4-2F8C-B32F-D757546851B3}"/>
              </a:ext>
            </a:extLst>
          </p:cNvPr>
          <p:cNvSpPr>
            <a:spLocks noGrp="1"/>
          </p:cNvSpPr>
          <p:nvPr>
            <p:ph type="title"/>
          </p:nvPr>
        </p:nvSpPr>
        <p:spPr>
          <a:xfrm>
            <a:off x="304798" y="304800"/>
            <a:ext cx="11582401" cy="1325563"/>
          </a:xfrm>
        </p:spPr>
        <p:txBody>
          <a:bodyPr/>
          <a:lstStyle/>
          <a:p>
            <a:r>
              <a:rPr lang="en-US" sz="3200">
                <a:solidFill>
                  <a:srgbClr val="00B050"/>
                </a:solidFill>
              </a:rPr>
              <a:t>How we embedded UDL in workshop: Engagement</a:t>
            </a:r>
            <a:endParaRPr lang="en-AU" sz="3200">
              <a:solidFill>
                <a:srgbClr val="00B050"/>
              </a:solidFill>
            </a:endParaRPr>
          </a:p>
        </p:txBody>
      </p:sp>
      <p:sp>
        <p:nvSpPr>
          <p:cNvPr id="3" name="Content Placeholder 2">
            <a:extLst>
              <a:ext uri="{FF2B5EF4-FFF2-40B4-BE49-F238E27FC236}">
                <a16:creationId xmlns:a16="http://schemas.microsoft.com/office/drawing/2014/main" id="{CA784B30-E1B2-4A58-21D4-DEB336EF52CC}"/>
              </a:ext>
            </a:extLst>
          </p:cNvPr>
          <p:cNvSpPr>
            <a:spLocks noGrp="1"/>
          </p:cNvSpPr>
          <p:nvPr>
            <p:ph idx="1"/>
          </p:nvPr>
        </p:nvSpPr>
        <p:spPr>
          <a:xfrm>
            <a:off x="375136" y="1667842"/>
            <a:ext cx="11361339" cy="2482127"/>
          </a:xfrm>
        </p:spPr>
        <p:txBody>
          <a:bodyPr/>
          <a:lstStyle/>
          <a:p>
            <a:r>
              <a:rPr lang="en-GB" dirty="0">
                <a:cs typeface="Arial"/>
              </a:rPr>
              <a:t>Hooks introducing immersive activity to pique interest &amp; create connection</a:t>
            </a:r>
            <a:endParaRPr lang="en-US" dirty="0">
              <a:cs typeface="Arial"/>
            </a:endParaRPr>
          </a:p>
          <a:p>
            <a:r>
              <a:rPr lang="en-GB" dirty="0">
                <a:cs typeface="Arial"/>
              </a:rPr>
              <a:t>Structured self &amp; collective reflection activities: (using marking rubric and guided discussions)</a:t>
            </a:r>
          </a:p>
          <a:p>
            <a:r>
              <a:rPr lang="en-GB" dirty="0">
                <a:cs typeface="Arial"/>
              </a:rPr>
              <a:t>Nurture joy &amp; play through interactive immersive activity</a:t>
            </a:r>
          </a:p>
          <a:p>
            <a:r>
              <a:rPr lang="en-GB" dirty="0">
                <a:cs typeface="Arial"/>
              </a:rPr>
              <a:t>Multiple entry levels to optimise challenge</a:t>
            </a:r>
            <a:endParaRPr lang="en-AU" dirty="0"/>
          </a:p>
        </p:txBody>
      </p:sp>
      <p:pic>
        <p:nvPicPr>
          <p:cNvPr id="5" name="Online Media 12" descr="Embedded video about &quot;Origami in Space&quot;.">
            <a:hlinkClick r:id="" action="ppaction://media"/>
            <a:extLst>
              <a:ext uri="{FF2B5EF4-FFF2-40B4-BE49-F238E27FC236}">
                <a16:creationId xmlns:a16="http://schemas.microsoft.com/office/drawing/2014/main" id="{AA6574C4-47A1-591A-AF90-22E1AFACFAC5}"/>
              </a:ext>
            </a:extLst>
          </p:cNvPr>
          <p:cNvPicPr>
            <a:picLocks noRot="1" noChangeAspect="1"/>
          </p:cNvPicPr>
          <p:nvPr>
            <a:videoFile r:link="rId1"/>
          </p:nvPr>
        </p:nvPicPr>
        <p:blipFill>
          <a:blip r:embed="rId3"/>
          <a:stretch>
            <a:fillRect/>
          </a:stretch>
        </p:blipFill>
        <p:spPr>
          <a:xfrm>
            <a:off x="3637186" y="3976426"/>
            <a:ext cx="4564229" cy="2576773"/>
          </a:xfrm>
          <a:prstGeom prst="rect">
            <a:avLst/>
          </a:prstGeom>
        </p:spPr>
      </p:pic>
      <p:sp>
        <p:nvSpPr>
          <p:cNvPr id="4" name="Slide Number Placeholder 3">
            <a:extLst>
              <a:ext uri="{FF2B5EF4-FFF2-40B4-BE49-F238E27FC236}">
                <a16:creationId xmlns:a16="http://schemas.microsoft.com/office/drawing/2014/main" id="{530C65EA-0D4C-5C89-9197-10C278D609E6}"/>
              </a:ext>
              <a:ext uri="{C183D7F6-B498-43B3-948B-1728B52AA6E4}">
                <adec:decorative xmlns:adec="http://schemas.microsoft.com/office/drawing/2017/decorative" val="1"/>
              </a:ext>
            </a:extLst>
          </p:cNvPr>
          <p:cNvSpPr>
            <a:spLocks noGrp="1"/>
          </p:cNvSpPr>
          <p:nvPr>
            <p:ph type="sldNum" sz="quarter" idx="12"/>
          </p:nvPr>
        </p:nvSpPr>
        <p:spPr/>
        <p:txBody>
          <a:bodyPr/>
          <a:lstStyle/>
          <a:p>
            <a:pPr algn="r"/>
            <a:fld id="{99D57C9D-7BD1-4F56-A474-DCEEE9B081CA}" type="slidenum">
              <a:rPr lang="en-AU" smtClean="0"/>
              <a:pPr algn="r"/>
              <a:t>14</a:t>
            </a:fld>
            <a:endParaRPr lang="en-AU"/>
          </a:p>
        </p:txBody>
      </p:sp>
    </p:spTree>
    <p:extLst>
      <p:ext uri="{BB962C8B-B14F-4D97-AF65-F5344CB8AC3E}">
        <p14:creationId xmlns:p14="http://schemas.microsoft.com/office/powerpoint/2010/main" val="143492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486FA-378B-8164-DCEE-C2762F4D767F}"/>
              </a:ext>
            </a:extLst>
          </p:cNvPr>
          <p:cNvSpPr>
            <a:spLocks noGrp="1"/>
          </p:cNvSpPr>
          <p:nvPr>
            <p:ph type="title"/>
          </p:nvPr>
        </p:nvSpPr>
        <p:spPr>
          <a:xfrm>
            <a:off x="180754" y="304800"/>
            <a:ext cx="11897832" cy="1325563"/>
          </a:xfrm>
        </p:spPr>
        <p:txBody>
          <a:bodyPr/>
          <a:lstStyle/>
          <a:p>
            <a:r>
              <a:rPr lang="en-US" sz="3200">
                <a:solidFill>
                  <a:srgbClr val="7030A0"/>
                </a:solidFill>
              </a:rPr>
              <a:t>How we embedded UDL in workshop: Representation</a:t>
            </a:r>
            <a:endParaRPr lang="en-GB" sz="3200">
              <a:solidFill>
                <a:srgbClr val="7030A0"/>
              </a:solidFill>
            </a:endParaRPr>
          </a:p>
        </p:txBody>
      </p:sp>
      <p:sp>
        <p:nvSpPr>
          <p:cNvPr id="8" name="Content Placeholder 2">
            <a:extLst>
              <a:ext uri="{FF2B5EF4-FFF2-40B4-BE49-F238E27FC236}">
                <a16:creationId xmlns:a16="http://schemas.microsoft.com/office/drawing/2014/main" id="{19EB38EA-021D-5CD5-1892-9D302D015C8E}"/>
              </a:ext>
            </a:extLst>
          </p:cNvPr>
          <p:cNvSpPr txBox="1">
            <a:spLocks noGrp="1"/>
          </p:cNvSpPr>
          <p:nvPr>
            <p:ph idx="1"/>
          </p:nvPr>
        </p:nvSpPr>
        <p:spPr>
          <a:xfrm>
            <a:off x="180754" y="1172888"/>
            <a:ext cx="11830492" cy="273633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cs typeface="Arial"/>
              </a:rPr>
              <a:t>Customisable content (</a:t>
            </a:r>
            <a:r>
              <a:rPr lang="en-GB" dirty="0" err="1">
                <a:cs typeface="Arial"/>
              </a:rPr>
              <a:t>Powerpoint</a:t>
            </a:r>
            <a:r>
              <a:rPr lang="en-GB" dirty="0">
                <a:cs typeface="Arial"/>
              </a:rPr>
              <a:t>; Word; CC)</a:t>
            </a:r>
            <a:endParaRPr lang="en-GB" dirty="0"/>
          </a:p>
          <a:p>
            <a:r>
              <a:rPr lang="en-GB" dirty="0">
                <a:cs typeface="Arial"/>
              </a:rPr>
              <a:t>Physical exemplars</a:t>
            </a:r>
          </a:p>
          <a:p>
            <a:r>
              <a:rPr lang="en-GB" dirty="0">
                <a:cs typeface="Arial"/>
              </a:rPr>
              <a:t>Multiple media options for immersive activity instructions and resources</a:t>
            </a:r>
          </a:p>
          <a:p>
            <a:r>
              <a:rPr lang="en-GB" dirty="0">
                <a:cs typeface="Arial"/>
              </a:rPr>
              <a:t>Key Vocabulary explained</a:t>
            </a:r>
          </a:p>
          <a:p>
            <a:r>
              <a:rPr lang="en-GB" dirty="0">
                <a:cs typeface="Arial"/>
              </a:rPr>
              <a:t>Highlight demonstrated UDL strategies and connect to practical application in academics’ teaching</a:t>
            </a:r>
          </a:p>
        </p:txBody>
      </p:sp>
      <p:pic>
        <p:nvPicPr>
          <p:cNvPr id="9" name="Picture 8" descr="sample screenshot of the UDL strategy list we provide as a resource in the workshop.">
            <a:extLst>
              <a:ext uri="{FF2B5EF4-FFF2-40B4-BE49-F238E27FC236}">
                <a16:creationId xmlns:a16="http://schemas.microsoft.com/office/drawing/2014/main" id="{3E45AD10-0CFB-048D-0F88-8C59EE37DC48}"/>
              </a:ext>
            </a:extLst>
          </p:cNvPr>
          <p:cNvPicPr>
            <a:picLocks noChangeAspect="1"/>
          </p:cNvPicPr>
          <p:nvPr/>
        </p:nvPicPr>
        <p:blipFill>
          <a:blip r:embed="rId2"/>
          <a:srcRect r="37898"/>
          <a:stretch/>
        </p:blipFill>
        <p:spPr>
          <a:xfrm>
            <a:off x="3264061" y="4084696"/>
            <a:ext cx="4834910" cy="2630857"/>
          </a:xfrm>
          <a:prstGeom prst="rect">
            <a:avLst/>
          </a:prstGeom>
        </p:spPr>
      </p:pic>
      <p:sp>
        <p:nvSpPr>
          <p:cNvPr id="4" name="Slide Number Placeholder 3">
            <a:extLst>
              <a:ext uri="{FF2B5EF4-FFF2-40B4-BE49-F238E27FC236}">
                <a16:creationId xmlns:a16="http://schemas.microsoft.com/office/drawing/2014/main" id="{BC84E13B-1A6B-D590-2B91-5C0B6C6A13EE}"/>
              </a:ext>
              <a:ext uri="{C183D7F6-B498-43B3-948B-1728B52AA6E4}">
                <adec:decorative xmlns:adec="http://schemas.microsoft.com/office/drawing/2017/decorative" val="1"/>
              </a:ext>
            </a:extLst>
          </p:cNvPr>
          <p:cNvSpPr>
            <a:spLocks noGrp="1"/>
          </p:cNvSpPr>
          <p:nvPr>
            <p:ph type="sldNum" sz="quarter" idx="12"/>
          </p:nvPr>
        </p:nvSpPr>
        <p:spPr/>
        <p:txBody>
          <a:bodyPr/>
          <a:lstStyle/>
          <a:p>
            <a:pPr algn="r"/>
            <a:fld id="{99D57C9D-7BD1-4F56-A474-DCEEE9B081CA}" type="slidenum">
              <a:rPr lang="en-AU" smtClean="0"/>
              <a:pPr algn="r"/>
              <a:t>15</a:t>
            </a:fld>
            <a:endParaRPr lang="en-AU"/>
          </a:p>
        </p:txBody>
      </p:sp>
    </p:spTree>
    <p:extLst>
      <p:ext uri="{BB962C8B-B14F-4D97-AF65-F5344CB8AC3E}">
        <p14:creationId xmlns:p14="http://schemas.microsoft.com/office/powerpoint/2010/main" val="4128049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D8017-A0B4-B3C5-22EC-A018A0753B8A}"/>
              </a:ext>
            </a:extLst>
          </p:cNvPr>
          <p:cNvSpPr>
            <a:spLocks noGrp="1"/>
          </p:cNvSpPr>
          <p:nvPr>
            <p:ph type="title"/>
          </p:nvPr>
        </p:nvSpPr>
        <p:spPr>
          <a:xfrm>
            <a:off x="304798" y="304800"/>
            <a:ext cx="11656829" cy="1325563"/>
          </a:xfrm>
        </p:spPr>
        <p:txBody>
          <a:bodyPr/>
          <a:lstStyle/>
          <a:p>
            <a:r>
              <a:rPr lang="en-US" sz="3200">
                <a:solidFill>
                  <a:srgbClr val="0070C0"/>
                </a:solidFill>
              </a:rPr>
              <a:t>How we embedded UDL in workshop: Action &amp; Expression</a:t>
            </a:r>
            <a:endParaRPr lang="en-AU" sz="3200">
              <a:solidFill>
                <a:srgbClr val="0070C0"/>
              </a:solidFill>
            </a:endParaRPr>
          </a:p>
        </p:txBody>
      </p:sp>
      <p:sp>
        <p:nvSpPr>
          <p:cNvPr id="6" name="Content Placeholder 2">
            <a:extLst>
              <a:ext uri="{FF2B5EF4-FFF2-40B4-BE49-F238E27FC236}">
                <a16:creationId xmlns:a16="http://schemas.microsoft.com/office/drawing/2014/main" id="{72B7D027-3282-1359-D1CD-34849D7D003A}"/>
              </a:ext>
            </a:extLst>
          </p:cNvPr>
          <p:cNvSpPr txBox="1">
            <a:spLocks noGrp="1"/>
          </p:cNvSpPr>
          <p:nvPr>
            <p:ph idx="1"/>
          </p:nvPr>
        </p:nvSpPr>
        <p:spPr>
          <a:xfrm>
            <a:off x="304798" y="1341250"/>
            <a:ext cx="11341242" cy="285361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cs typeface="Arial"/>
              </a:rPr>
              <a:t>Variety of tools to assist paper handling</a:t>
            </a:r>
          </a:p>
          <a:p>
            <a:r>
              <a:rPr lang="en-GB" dirty="0">
                <a:cs typeface="Arial"/>
              </a:rPr>
              <a:t>Variety of ways to engage and respond in discussion reflection (TPS, </a:t>
            </a:r>
            <a:r>
              <a:rPr lang="en-GB" dirty="0" err="1">
                <a:cs typeface="Arial"/>
              </a:rPr>
              <a:t>padlet</a:t>
            </a:r>
            <a:r>
              <a:rPr lang="en-GB" dirty="0">
                <a:cs typeface="Arial"/>
              </a:rPr>
              <a:t>)</a:t>
            </a:r>
          </a:p>
          <a:p>
            <a:r>
              <a:rPr lang="en-GB" dirty="0">
                <a:cs typeface="Arial"/>
              </a:rPr>
              <a:t>Setting goals using marking rubric</a:t>
            </a:r>
            <a:endParaRPr lang="en-GB" dirty="0">
              <a:solidFill>
                <a:srgbClr val="000000"/>
              </a:solidFill>
              <a:cs typeface="Arial"/>
            </a:endParaRPr>
          </a:p>
          <a:p>
            <a:r>
              <a:rPr lang="en-GB" dirty="0">
                <a:cs typeface="Arial"/>
              </a:rPr>
              <a:t>Highlighted importance of opportunity to practise</a:t>
            </a:r>
          </a:p>
          <a:p>
            <a:r>
              <a:rPr lang="en-GB" dirty="0">
                <a:cs typeface="Arial"/>
              </a:rPr>
              <a:t>Monitor/support progress by highlighting value of formative feedback (online quiz)</a:t>
            </a:r>
          </a:p>
        </p:txBody>
      </p:sp>
      <p:pic>
        <p:nvPicPr>
          <p:cNvPr id="1026" name="Picture 2" descr="Padlet Logo ">
            <a:extLst>
              <a:ext uri="{FF2B5EF4-FFF2-40B4-BE49-F238E27FC236}">
                <a16:creationId xmlns:a16="http://schemas.microsoft.com/office/drawing/2014/main" id="{F4372363-B95C-D955-EA74-2E341C5B1A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571" y="4407242"/>
            <a:ext cx="19431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ample screenshot of Marking rubric provided as resource in workshop. Marking rubric details are in full on slide 20.">
            <a:extLst>
              <a:ext uri="{FF2B5EF4-FFF2-40B4-BE49-F238E27FC236}">
                <a16:creationId xmlns:a16="http://schemas.microsoft.com/office/drawing/2014/main" id="{4EC4E908-3028-3259-F178-2B801B30A010}"/>
              </a:ext>
            </a:extLst>
          </p:cNvPr>
          <p:cNvPicPr>
            <a:picLocks noChangeAspect="1"/>
          </p:cNvPicPr>
          <p:nvPr/>
        </p:nvPicPr>
        <p:blipFill>
          <a:blip r:embed="rId3"/>
          <a:stretch>
            <a:fillRect/>
          </a:stretch>
        </p:blipFill>
        <p:spPr>
          <a:xfrm>
            <a:off x="3810741" y="4323506"/>
            <a:ext cx="4203927" cy="2047130"/>
          </a:xfrm>
          <a:prstGeom prst="rect">
            <a:avLst/>
          </a:prstGeom>
        </p:spPr>
      </p:pic>
      <p:pic>
        <p:nvPicPr>
          <p:cNvPr id="1028" name="Picture 4" descr="blooket-logo">
            <a:extLst>
              <a:ext uri="{FF2B5EF4-FFF2-40B4-BE49-F238E27FC236}">
                <a16:creationId xmlns:a16="http://schemas.microsoft.com/office/drawing/2014/main" id="{B369F4C7-75BC-D7C1-9416-C40629A687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7614" y="4432671"/>
            <a:ext cx="1943100"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5469415-CD18-0CAC-0DF8-4566D192FE05}"/>
              </a:ext>
              <a:ext uri="{C183D7F6-B498-43B3-948B-1728B52AA6E4}">
                <adec:decorative xmlns:adec="http://schemas.microsoft.com/office/drawing/2017/decorative" val="1"/>
              </a:ext>
            </a:extLst>
          </p:cNvPr>
          <p:cNvSpPr>
            <a:spLocks noGrp="1"/>
          </p:cNvSpPr>
          <p:nvPr>
            <p:ph type="sldNum" sz="quarter" idx="12"/>
          </p:nvPr>
        </p:nvSpPr>
        <p:spPr/>
        <p:txBody>
          <a:bodyPr/>
          <a:lstStyle/>
          <a:p>
            <a:fld id="{99D57C9D-7BD1-4F56-A474-DCEEE9B081CA}" type="slidenum">
              <a:rPr lang="en-AU" smtClean="0"/>
              <a:t>16</a:t>
            </a:fld>
            <a:endParaRPr lang="en-AU"/>
          </a:p>
        </p:txBody>
      </p:sp>
    </p:spTree>
    <p:extLst>
      <p:ext uri="{BB962C8B-B14F-4D97-AF65-F5344CB8AC3E}">
        <p14:creationId xmlns:p14="http://schemas.microsoft.com/office/powerpoint/2010/main" val="3212327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55BE4-7CEE-4360-951C-045082378AE2}"/>
              </a:ext>
            </a:extLst>
          </p:cNvPr>
          <p:cNvSpPr>
            <a:spLocks noGrp="1"/>
          </p:cNvSpPr>
          <p:nvPr>
            <p:ph type="title"/>
          </p:nvPr>
        </p:nvSpPr>
        <p:spPr>
          <a:xfrm>
            <a:off x="304799" y="304800"/>
            <a:ext cx="10124304" cy="1325563"/>
          </a:xfrm>
        </p:spPr>
        <p:txBody>
          <a:bodyPr vert="horz" lIns="152400" tIns="152400" rIns="152400" bIns="152400" rtlCol="0" anchor="ctr" anchorCtr="0">
            <a:normAutofit/>
          </a:bodyPr>
          <a:lstStyle/>
          <a:p>
            <a:r>
              <a:rPr lang="en-AU"/>
              <a:t>IMMERSIVE ACTIVITY: Intro</a:t>
            </a:r>
          </a:p>
        </p:txBody>
      </p:sp>
      <p:sp>
        <p:nvSpPr>
          <p:cNvPr id="3" name="TextBox 2">
            <a:extLst>
              <a:ext uri="{FF2B5EF4-FFF2-40B4-BE49-F238E27FC236}">
                <a16:creationId xmlns:a16="http://schemas.microsoft.com/office/drawing/2014/main" id="{B99D5E6B-45F6-2A39-6992-5EB98B66CFB1}"/>
              </a:ext>
            </a:extLst>
          </p:cNvPr>
          <p:cNvSpPr txBox="1"/>
          <p:nvPr/>
        </p:nvSpPr>
        <p:spPr>
          <a:xfrm>
            <a:off x="373968" y="3633529"/>
            <a:ext cx="11513232" cy="2554545"/>
          </a:xfrm>
          <a:prstGeom prst="rect">
            <a:avLst/>
          </a:prstGeom>
          <a:solidFill>
            <a:srgbClr val="FBE5E9"/>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Arial"/>
              </a:rPr>
              <a:t>Activity Description: You have 15 minutes to learn the fundamentals of the </a:t>
            </a:r>
            <a:r>
              <a:rPr lang="en-US" sz="2400" b="1" err="1">
                <a:cs typeface="Arial"/>
              </a:rPr>
              <a:t>miura-ori</a:t>
            </a:r>
            <a:r>
              <a:rPr lang="en-US" sz="2400" b="1">
                <a:cs typeface="Arial"/>
              </a:rPr>
              <a:t> fold and apply it to create a 3d herringbone tessellation with paper.</a:t>
            </a:r>
          </a:p>
          <a:p>
            <a:endParaRPr lang="en-US" sz="2400">
              <a:cs typeface="Arial"/>
            </a:endParaRPr>
          </a:p>
          <a:p>
            <a:pPr marL="0" indent="0">
              <a:buNone/>
            </a:pPr>
            <a:r>
              <a:rPr lang="en-US" sz="2200">
                <a:cs typeface="Arial"/>
              </a:rPr>
              <a:t>Learning Objectives:</a:t>
            </a:r>
          </a:p>
          <a:p>
            <a:pPr marL="457200" indent="-457200">
              <a:buAutoNum type="arabicPeriod"/>
            </a:pPr>
            <a:r>
              <a:rPr lang="en-US" sz="2200">
                <a:cs typeface="Arial"/>
              </a:rPr>
              <a:t>Identify relevant origami techniques</a:t>
            </a:r>
          </a:p>
          <a:p>
            <a:pPr marL="457200" indent="-457200">
              <a:buAutoNum type="arabicPeriod"/>
            </a:pPr>
            <a:r>
              <a:rPr lang="en-US" sz="2200">
                <a:cs typeface="Arial"/>
              </a:rPr>
              <a:t>Create</a:t>
            </a:r>
            <a:r>
              <a:rPr lang="en-US" sz="2200" kern="1200"/>
              <a:t> a 3d herringbone tessellation with paper using </a:t>
            </a:r>
            <a:r>
              <a:rPr lang="en-US" sz="2200"/>
              <a:t>the </a:t>
            </a:r>
            <a:r>
              <a:rPr lang="en-US" sz="2200" err="1"/>
              <a:t>miura-ori</a:t>
            </a:r>
            <a:r>
              <a:rPr lang="en-US" sz="2200"/>
              <a:t> fold technique</a:t>
            </a:r>
            <a:endParaRPr lang="en-US" sz="2200">
              <a:cs typeface="Arial"/>
            </a:endParaRPr>
          </a:p>
          <a:p>
            <a:pPr marL="457200" indent="-457200">
              <a:buAutoNum type="arabicPeriod"/>
            </a:pPr>
            <a:r>
              <a:rPr lang="en-US" sz="2200"/>
              <a:t>Assess</a:t>
            </a:r>
            <a:r>
              <a:rPr lang="en-US" sz="2200">
                <a:cs typeface="Arial"/>
              </a:rPr>
              <a:t> your own and another’s work using the marking rubric</a:t>
            </a:r>
          </a:p>
        </p:txBody>
      </p:sp>
      <p:pic>
        <p:nvPicPr>
          <p:cNvPr id="5" name="Picture 4" descr="Large single piece of red paper folded to create the miura-ori fold (herringbone tessellation)">
            <a:extLst>
              <a:ext uri="{FF2B5EF4-FFF2-40B4-BE49-F238E27FC236}">
                <a16:creationId xmlns:a16="http://schemas.microsoft.com/office/drawing/2014/main" id="{8FAF346B-D2B9-C3DA-51D6-3B5D7E1F6EE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9300284" y="184308"/>
            <a:ext cx="2586916" cy="3449221"/>
          </a:xfrm>
          <a:prstGeom prst="rect">
            <a:avLst/>
          </a:prstGeom>
          <a:solidFill>
            <a:srgbClr val="FFFFFF"/>
          </a:solidFill>
        </p:spPr>
      </p:pic>
      <p:sp>
        <p:nvSpPr>
          <p:cNvPr id="6" name="Slide Number Placeholder 5">
            <a:extLst>
              <a:ext uri="{FF2B5EF4-FFF2-40B4-BE49-F238E27FC236}">
                <a16:creationId xmlns:a16="http://schemas.microsoft.com/office/drawing/2014/main" id="{937A9A28-0683-2251-D280-AD176EBACCF8}"/>
              </a:ext>
              <a:ext uri="{C183D7F6-B498-43B3-948B-1728B52AA6E4}">
                <adec:decorative xmlns:adec="http://schemas.microsoft.com/office/drawing/2017/decorative" val="1"/>
              </a:ext>
            </a:extLst>
          </p:cNvPr>
          <p:cNvSpPr>
            <a:spLocks noGrp="1"/>
          </p:cNvSpPr>
          <p:nvPr>
            <p:ph type="sldNum" sz="quarter" idx="12"/>
          </p:nvPr>
        </p:nvSpPr>
        <p:spPr/>
        <p:txBody>
          <a:bodyPr>
            <a:normAutofit lnSpcReduction="10000"/>
          </a:bodyPr>
          <a:lstStyle/>
          <a:p>
            <a:fld id="{99D57C9D-7BD1-4F56-A474-DCEEE9B081CA}" type="slidenum">
              <a:rPr lang="en-AU" smtClean="0"/>
              <a:pPr/>
              <a:t>17</a:t>
            </a:fld>
            <a:endParaRPr lang="en-AU"/>
          </a:p>
        </p:txBody>
      </p:sp>
    </p:spTree>
    <p:extLst>
      <p:ext uri="{BB962C8B-B14F-4D97-AF65-F5344CB8AC3E}">
        <p14:creationId xmlns:p14="http://schemas.microsoft.com/office/powerpoint/2010/main" val="2296117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55BE4-7CEE-4360-951C-045082378AE2}"/>
              </a:ext>
            </a:extLst>
          </p:cNvPr>
          <p:cNvSpPr>
            <a:spLocks noGrp="1"/>
          </p:cNvSpPr>
          <p:nvPr>
            <p:ph type="title"/>
          </p:nvPr>
        </p:nvSpPr>
        <p:spPr>
          <a:xfrm>
            <a:off x="273484" y="-50104"/>
            <a:ext cx="10124304" cy="1325563"/>
          </a:xfrm>
        </p:spPr>
        <p:txBody>
          <a:bodyPr anchor="ctr">
            <a:normAutofit/>
          </a:bodyPr>
          <a:lstStyle/>
          <a:p>
            <a:r>
              <a:rPr lang="en-AU"/>
              <a:t>IMMERSIVE ACTIVITY: Scaffolded Support</a:t>
            </a:r>
            <a:endParaRPr lang="en-AU">
              <a:cs typeface="Arial"/>
            </a:endParaRPr>
          </a:p>
        </p:txBody>
      </p:sp>
      <p:sp>
        <p:nvSpPr>
          <p:cNvPr id="12" name="Content Placeholder 11">
            <a:extLst>
              <a:ext uri="{FF2B5EF4-FFF2-40B4-BE49-F238E27FC236}">
                <a16:creationId xmlns:a16="http://schemas.microsoft.com/office/drawing/2014/main" id="{51480D16-7CE8-492B-97B2-55BDC7BB19D7}"/>
              </a:ext>
            </a:extLst>
          </p:cNvPr>
          <p:cNvSpPr>
            <a:spLocks noGrp="1"/>
          </p:cNvSpPr>
          <p:nvPr>
            <p:ph sz="half" idx="1"/>
          </p:nvPr>
        </p:nvSpPr>
        <p:spPr>
          <a:xfrm>
            <a:off x="273484" y="1049054"/>
            <a:ext cx="11613716" cy="5139020"/>
          </a:xfrm>
          <a:solidFill>
            <a:srgbClr val="FAEDEF"/>
          </a:solidFill>
        </p:spPr>
        <p:txBody>
          <a:bodyPr vert="horz" lIns="152400" tIns="152400" rIns="152400" bIns="152400" rtlCol="0" anchor="t">
            <a:normAutofit/>
          </a:bodyPr>
          <a:lstStyle/>
          <a:p>
            <a:pPr marL="57150" lvl="1" indent="0">
              <a:lnSpc>
                <a:spcPct val="160000"/>
              </a:lnSpc>
              <a:buNone/>
            </a:pPr>
            <a:endParaRPr lang="en-US" dirty="0"/>
          </a:p>
          <a:p>
            <a:pPr lvl="1">
              <a:lnSpc>
                <a:spcPct val="160000"/>
              </a:lnSpc>
            </a:pPr>
            <a:r>
              <a:rPr lang="en-AU" sz="2400" dirty="0">
                <a:cs typeface="Arial"/>
              </a:rPr>
              <a:t>Choice of 3 skill levels</a:t>
            </a:r>
          </a:p>
          <a:p>
            <a:pPr lvl="1">
              <a:lnSpc>
                <a:spcPct val="160000"/>
              </a:lnSpc>
            </a:pPr>
            <a:r>
              <a:rPr lang="en-AU" sz="2400" dirty="0"/>
              <a:t>Choice of printed instructions or video tutorials</a:t>
            </a:r>
            <a:endParaRPr lang="en-AU" sz="2400" dirty="0">
              <a:cs typeface="Arial"/>
            </a:endParaRPr>
          </a:p>
          <a:p>
            <a:pPr lvl="1">
              <a:lnSpc>
                <a:spcPct val="160000"/>
              </a:lnSpc>
            </a:pPr>
            <a:r>
              <a:rPr lang="en-AU" sz="2400" dirty="0"/>
              <a:t>Variety of exemplars</a:t>
            </a:r>
            <a:endParaRPr lang="en-AU" sz="2400" dirty="0">
              <a:cs typeface="Arial"/>
            </a:endParaRPr>
          </a:p>
          <a:p>
            <a:pPr lvl="1">
              <a:lnSpc>
                <a:spcPct val="160000"/>
              </a:lnSpc>
            </a:pPr>
            <a:r>
              <a:rPr lang="en-AU" sz="2400" dirty="0"/>
              <a:t>Self paced practice (multiple attempts) </a:t>
            </a:r>
            <a:endParaRPr lang="en-AU" sz="2400" dirty="0">
              <a:cs typeface="Arial"/>
            </a:endParaRPr>
          </a:p>
          <a:p>
            <a:pPr lvl="1">
              <a:lnSpc>
                <a:spcPct val="160000"/>
              </a:lnSpc>
            </a:pPr>
            <a:r>
              <a:rPr lang="en-AU" sz="2400" dirty="0"/>
              <a:t>1:1 assistance provided by facilitators</a:t>
            </a:r>
            <a:endParaRPr lang="en-AU" sz="2400" dirty="0">
              <a:cs typeface="Arial"/>
            </a:endParaRPr>
          </a:p>
          <a:p>
            <a:pPr lvl="1">
              <a:lnSpc>
                <a:spcPct val="160000"/>
              </a:lnSpc>
            </a:pPr>
            <a:r>
              <a:rPr lang="en-AU" sz="2400" dirty="0">
                <a:cs typeface="Arial"/>
              </a:rPr>
              <a:t>Peer-to-peer teaching</a:t>
            </a:r>
          </a:p>
        </p:txBody>
      </p:sp>
      <p:pic>
        <p:nvPicPr>
          <p:cNvPr id="8" name="Picture 7">
            <a:extLst>
              <a:ext uri="{FF2B5EF4-FFF2-40B4-BE49-F238E27FC236}">
                <a16:creationId xmlns:a16="http://schemas.microsoft.com/office/drawing/2014/main" id="{F6B75DA1-6454-3FE7-809E-F64DEA876C9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5956" y="1412088"/>
            <a:ext cx="3735992" cy="4500002"/>
          </a:xfrm>
          <a:prstGeom prst="rect">
            <a:avLst/>
          </a:prstGeom>
        </p:spPr>
      </p:pic>
      <p:sp>
        <p:nvSpPr>
          <p:cNvPr id="9" name="Slide Number Placeholder 8">
            <a:extLst>
              <a:ext uri="{FF2B5EF4-FFF2-40B4-BE49-F238E27FC236}">
                <a16:creationId xmlns:a16="http://schemas.microsoft.com/office/drawing/2014/main" id="{0B500AF1-381A-ED19-01D1-2DD858AEB5E5}"/>
              </a:ext>
              <a:ext uri="{C183D7F6-B498-43B3-948B-1728B52AA6E4}">
                <adec:decorative xmlns:adec="http://schemas.microsoft.com/office/drawing/2017/decorative" val="1"/>
              </a:ext>
            </a:extLst>
          </p:cNvPr>
          <p:cNvSpPr>
            <a:spLocks noGrp="1"/>
          </p:cNvSpPr>
          <p:nvPr>
            <p:ph type="sldNum" sz="quarter" idx="12"/>
          </p:nvPr>
        </p:nvSpPr>
        <p:spPr/>
        <p:txBody>
          <a:bodyPr>
            <a:normAutofit lnSpcReduction="10000"/>
          </a:bodyPr>
          <a:lstStyle/>
          <a:p>
            <a:fld id="{99D57C9D-7BD1-4F56-A474-DCEEE9B081CA}" type="slidenum">
              <a:rPr lang="en-AU" smtClean="0"/>
              <a:pPr/>
              <a:t>18</a:t>
            </a:fld>
            <a:endParaRPr lang="en-AU"/>
          </a:p>
        </p:txBody>
      </p:sp>
    </p:spTree>
    <p:extLst>
      <p:ext uri="{BB962C8B-B14F-4D97-AF65-F5344CB8AC3E}">
        <p14:creationId xmlns:p14="http://schemas.microsoft.com/office/powerpoint/2010/main" val="5313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AD4DF-A996-E161-511D-DDED44418602}"/>
              </a:ext>
            </a:extLst>
          </p:cNvPr>
          <p:cNvSpPr>
            <a:spLocks noGrp="1"/>
          </p:cNvSpPr>
          <p:nvPr>
            <p:ph type="title"/>
          </p:nvPr>
        </p:nvSpPr>
        <p:spPr/>
        <p:txBody>
          <a:bodyPr/>
          <a:lstStyle/>
          <a:p>
            <a:r>
              <a:rPr lang="en-AU" dirty="0"/>
              <a:t>Key Terminology &amp; technique</a:t>
            </a:r>
          </a:p>
        </p:txBody>
      </p:sp>
      <p:sp>
        <p:nvSpPr>
          <p:cNvPr id="12" name="Content Placeholder 2">
            <a:extLst>
              <a:ext uri="{FF2B5EF4-FFF2-40B4-BE49-F238E27FC236}">
                <a16:creationId xmlns:a16="http://schemas.microsoft.com/office/drawing/2014/main" id="{1CE39597-7519-4864-50EE-0B84047222ED}"/>
              </a:ext>
            </a:extLst>
          </p:cNvPr>
          <p:cNvSpPr txBox="1">
            <a:spLocks/>
          </p:cNvSpPr>
          <p:nvPr/>
        </p:nvSpPr>
        <p:spPr>
          <a:xfrm>
            <a:off x="383155" y="1305350"/>
            <a:ext cx="2987727" cy="3150903"/>
          </a:xfrm>
          <a:prstGeom prst="rect">
            <a:avLst/>
          </a:prstGeom>
          <a:solidFill>
            <a:srgbClr val="FBE5E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b="1"/>
              <a:t>Terminology</a:t>
            </a:r>
            <a:r>
              <a:rPr lang="en-AU"/>
              <a:t>:</a:t>
            </a:r>
          </a:p>
          <a:p>
            <a:r>
              <a:rPr lang="en-AU"/>
              <a:t>Mountain fold</a:t>
            </a:r>
          </a:p>
          <a:p>
            <a:r>
              <a:rPr lang="en-AU"/>
              <a:t>Valley fold</a:t>
            </a:r>
          </a:p>
          <a:p>
            <a:r>
              <a:rPr lang="en-AU"/>
              <a:t>Miura-</a:t>
            </a:r>
            <a:r>
              <a:rPr lang="en-AU" err="1"/>
              <a:t>ori</a:t>
            </a:r>
            <a:r>
              <a:rPr lang="en-AU"/>
              <a:t> fold</a:t>
            </a:r>
          </a:p>
          <a:p>
            <a:r>
              <a:rPr lang="en-AU"/>
              <a:t>Tessellation</a:t>
            </a:r>
          </a:p>
        </p:txBody>
      </p:sp>
      <p:pic>
        <p:nvPicPr>
          <p:cNvPr id="13" name="Picture 12" descr="A diagram of a mountain and valley fold.">
            <a:extLst>
              <a:ext uri="{FF2B5EF4-FFF2-40B4-BE49-F238E27FC236}">
                <a16:creationId xmlns:a16="http://schemas.microsoft.com/office/drawing/2014/main" id="{3DC87A58-FF10-5D3D-61E5-D61D69E40DB5}"/>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55828" y="1255928"/>
            <a:ext cx="3294220" cy="2057954"/>
          </a:xfrm>
          <a:prstGeom prst="rect">
            <a:avLst/>
          </a:prstGeom>
        </p:spPr>
      </p:pic>
      <p:sp>
        <p:nvSpPr>
          <p:cNvPr id="14" name="TextBox 13">
            <a:extLst>
              <a:ext uri="{FF2B5EF4-FFF2-40B4-BE49-F238E27FC236}">
                <a16:creationId xmlns:a16="http://schemas.microsoft.com/office/drawing/2014/main" id="{C9684531-D1A7-6BA7-A309-E47FD3C3B64A}"/>
              </a:ext>
            </a:extLst>
          </p:cNvPr>
          <p:cNvSpPr txBox="1"/>
          <p:nvPr/>
        </p:nvSpPr>
        <p:spPr>
          <a:xfrm>
            <a:off x="3652533" y="3375463"/>
            <a:ext cx="3497515" cy="707886"/>
          </a:xfrm>
          <a:prstGeom prst="rect">
            <a:avLst/>
          </a:prstGeom>
          <a:noFill/>
        </p:spPr>
        <p:txBody>
          <a:bodyPr wrap="square">
            <a:spAutoFit/>
          </a:bodyPr>
          <a:lstStyle/>
          <a:p>
            <a:pPr algn="r"/>
            <a:r>
              <a:rPr lang="en-AU" sz="1000"/>
              <a:t>Image credit: </a:t>
            </a:r>
            <a:r>
              <a:rPr lang="en-AU" sz="1000" err="1"/>
              <a:t>Researchgate</a:t>
            </a:r>
            <a:endParaRPr lang="en-AU" sz="1000"/>
          </a:p>
          <a:p>
            <a:pPr algn="r"/>
            <a:r>
              <a:rPr lang="en-AU" sz="1000"/>
              <a:t>https://www.researchgate.net/figure/A-crease-can-be-folded-as-either-a-mountain-fold-left-or-a-valley-fold-right_fig4_220104082</a:t>
            </a:r>
          </a:p>
        </p:txBody>
      </p:sp>
      <p:pic>
        <p:nvPicPr>
          <p:cNvPr id="6" name="Picture 5" descr="A photo of the completed miura-ori fold with the mountain folds highlighted with red line.">
            <a:extLst>
              <a:ext uri="{FF2B5EF4-FFF2-40B4-BE49-F238E27FC236}">
                <a16:creationId xmlns:a16="http://schemas.microsoft.com/office/drawing/2014/main" id="{368E283B-8A92-973A-3466-C2604CA2119D}"/>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461662" y="1255928"/>
            <a:ext cx="4730338" cy="2671949"/>
          </a:xfrm>
          <a:prstGeom prst="rect">
            <a:avLst/>
          </a:prstGeom>
        </p:spPr>
      </p:pic>
      <p:sp>
        <p:nvSpPr>
          <p:cNvPr id="15" name="TextBox 14">
            <a:extLst>
              <a:ext uri="{FF2B5EF4-FFF2-40B4-BE49-F238E27FC236}">
                <a16:creationId xmlns:a16="http://schemas.microsoft.com/office/drawing/2014/main" id="{639F0CB5-9012-CCCD-AC10-2C2E3B47DDA2}"/>
              </a:ext>
            </a:extLst>
          </p:cNvPr>
          <p:cNvSpPr txBox="1"/>
          <p:nvPr/>
        </p:nvSpPr>
        <p:spPr>
          <a:xfrm>
            <a:off x="8694485" y="4036688"/>
            <a:ext cx="3497515" cy="553998"/>
          </a:xfrm>
          <a:prstGeom prst="rect">
            <a:avLst/>
          </a:prstGeom>
          <a:noFill/>
        </p:spPr>
        <p:txBody>
          <a:bodyPr wrap="square" lIns="91440" tIns="45720" rIns="91440" bIns="45720" anchor="t">
            <a:spAutoFit/>
          </a:bodyPr>
          <a:lstStyle/>
          <a:p>
            <a:pPr algn="r"/>
            <a:r>
              <a:rPr lang="en-AU" sz="1000"/>
              <a:t>Image credit: Los Angeles Times. 2014</a:t>
            </a:r>
            <a:r>
              <a:rPr lang="en-AU" sz="1000">
                <a:solidFill>
                  <a:srgbClr val="0B1213"/>
                </a:solidFill>
              </a:rPr>
              <a:t>.</a:t>
            </a:r>
            <a:r>
              <a:rPr lang="en-AU" sz="1000" i="1">
                <a:solidFill>
                  <a:srgbClr val="0B1213"/>
                </a:solidFill>
              </a:rPr>
              <a:t> Miura-</a:t>
            </a:r>
            <a:r>
              <a:rPr lang="en-AU" sz="1000" i="1" err="1">
                <a:solidFill>
                  <a:srgbClr val="0B1213"/>
                </a:solidFill>
              </a:rPr>
              <a:t>ori</a:t>
            </a:r>
            <a:r>
              <a:rPr lang="en-AU" sz="1000" i="1">
                <a:solidFill>
                  <a:srgbClr val="0B1213"/>
                </a:solidFill>
              </a:rPr>
              <a:t>: Engineered origami</a:t>
            </a:r>
            <a:r>
              <a:rPr lang="en-AU" sz="1000">
                <a:solidFill>
                  <a:srgbClr val="0B1213"/>
                </a:solidFill>
              </a:rPr>
              <a:t> metamaterial.</a:t>
            </a:r>
            <a:r>
              <a:rPr lang="en-AU" sz="1000">
                <a:solidFill>
                  <a:srgbClr val="0B1213"/>
                </a:solidFill>
                <a:ea typeface="+mn-lt"/>
                <a:cs typeface="+mn-lt"/>
              </a:rPr>
              <a:t>https://www.latimes.com/81039289-132.html</a:t>
            </a:r>
            <a:endParaRPr lang="en-US">
              <a:solidFill>
                <a:srgbClr val="0B1213"/>
              </a:solidFill>
              <a:cs typeface="Arial"/>
            </a:endParaRPr>
          </a:p>
        </p:txBody>
      </p:sp>
      <p:sp>
        <p:nvSpPr>
          <p:cNvPr id="5" name="Content Placeholder 2">
            <a:extLst>
              <a:ext uri="{FF2B5EF4-FFF2-40B4-BE49-F238E27FC236}">
                <a16:creationId xmlns:a16="http://schemas.microsoft.com/office/drawing/2014/main" id="{2AC80FDA-EAEF-A04B-9C58-ADD4949133B5}"/>
              </a:ext>
            </a:extLst>
          </p:cNvPr>
          <p:cNvSpPr txBox="1">
            <a:spLocks/>
          </p:cNvSpPr>
          <p:nvPr/>
        </p:nvSpPr>
        <p:spPr>
          <a:xfrm>
            <a:off x="383155" y="4635349"/>
            <a:ext cx="11411448" cy="1857752"/>
          </a:xfrm>
          <a:prstGeom prst="rect">
            <a:avLst/>
          </a:prstGeom>
          <a:solidFill>
            <a:srgbClr val="FBE5E9"/>
          </a:solidFill>
        </p:spPr>
        <p:txBody>
          <a:bodyPr vert="horz" lIns="152400" tIns="152400" rIns="152400" bIns="1524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b="1"/>
              <a:t>Technique tips: </a:t>
            </a:r>
          </a:p>
          <a:p>
            <a:r>
              <a:rPr lang="en-AU"/>
              <a:t>Crease firmly and sharply – you can use a ruler or other blunt edge tool</a:t>
            </a:r>
          </a:p>
          <a:p>
            <a:r>
              <a:rPr lang="en-AU"/>
              <a:t>Mountains are easier to make than valleys</a:t>
            </a:r>
          </a:p>
          <a:p>
            <a:endParaRPr lang="en-AU"/>
          </a:p>
        </p:txBody>
      </p:sp>
      <p:sp>
        <p:nvSpPr>
          <p:cNvPr id="10" name="Slide Number Placeholder 9">
            <a:extLst>
              <a:ext uri="{FF2B5EF4-FFF2-40B4-BE49-F238E27FC236}">
                <a16:creationId xmlns:a16="http://schemas.microsoft.com/office/drawing/2014/main" id="{1E97E5DD-630A-D123-5B41-232A68F551D3}"/>
              </a:ext>
              <a:ext uri="{C183D7F6-B498-43B3-948B-1728B52AA6E4}">
                <adec:decorative xmlns:adec="http://schemas.microsoft.com/office/drawing/2017/decorative" val="1"/>
              </a:ext>
            </a:extLst>
          </p:cNvPr>
          <p:cNvSpPr>
            <a:spLocks noGrp="1"/>
          </p:cNvSpPr>
          <p:nvPr>
            <p:ph type="sldNum" sz="quarter" idx="12"/>
          </p:nvPr>
        </p:nvSpPr>
        <p:spPr/>
        <p:txBody>
          <a:bodyPr/>
          <a:lstStyle/>
          <a:p>
            <a:pPr algn="r"/>
            <a:fld id="{99D57C9D-7BD1-4F56-A474-DCEEE9B081CA}" type="slidenum">
              <a:rPr lang="en-AU" smtClean="0"/>
              <a:pPr algn="r"/>
              <a:t>19</a:t>
            </a:fld>
            <a:endParaRPr lang="en-AU"/>
          </a:p>
        </p:txBody>
      </p:sp>
    </p:spTree>
    <p:extLst>
      <p:ext uri="{BB962C8B-B14F-4D97-AF65-F5344CB8AC3E}">
        <p14:creationId xmlns:p14="http://schemas.microsoft.com/office/powerpoint/2010/main" val="2743004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73EF9-BEE0-8CEC-C604-C9191693CE1D}"/>
              </a:ext>
            </a:extLst>
          </p:cNvPr>
          <p:cNvSpPr>
            <a:spLocks noGrp="1"/>
          </p:cNvSpPr>
          <p:nvPr>
            <p:ph type="title"/>
          </p:nvPr>
        </p:nvSpPr>
        <p:spPr/>
        <p:txBody>
          <a:bodyPr/>
          <a:lstStyle/>
          <a:p>
            <a:r>
              <a:rPr lang="en-AU"/>
              <a:t>Acknowledgement</a:t>
            </a:r>
            <a:endParaRPr lang="en-US"/>
          </a:p>
        </p:txBody>
      </p:sp>
      <p:sp>
        <p:nvSpPr>
          <p:cNvPr id="4" name="Text Placeholder 3">
            <a:extLst>
              <a:ext uri="{FF2B5EF4-FFF2-40B4-BE49-F238E27FC236}">
                <a16:creationId xmlns:a16="http://schemas.microsoft.com/office/drawing/2014/main" id="{CB08EB42-A7AB-DCB9-9588-0D173E322E95}"/>
              </a:ext>
            </a:extLst>
          </p:cNvPr>
          <p:cNvSpPr>
            <a:spLocks noGrp="1"/>
          </p:cNvSpPr>
          <p:nvPr>
            <p:ph type="body" sz="quarter" idx="10"/>
          </p:nvPr>
        </p:nvSpPr>
        <p:spPr/>
        <p:txBody>
          <a:bodyPr/>
          <a:lstStyle/>
          <a:p>
            <a:r>
              <a:rPr lang="en-AU"/>
              <a:t>of Country</a:t>
            </a:r>
          </a:p>
        </p:txBody>
      </p:sp>
      <p:sp>
        <p:nvSpPr>
          <p:cNvPr id="3" name="Text Placeholder 2">
            <a:extLst>
              <a:ext uri="{FF2B5EF4-FFF2-40B4-BE49-F238E27FC236}">
                <a16:creationId xmlns:a16="http://schemas.microsoft.com/office/drawing/2014/main" id="{D1E61027-FB35-0509-8995-4F8334F800AD}"/>
              </a:ext>
            </a:extLst>
          </p:cNvPr>
          <p:cNvSpPr>
            <a:spLocks noGrp="1"/>
          </p:cNvSpPr>
          <p:nvPr>
            <p:ph type="body" idx="1"/>
          </p:nvPr>
        </p:nvSpPr>
        <p:spPr>
          <a:xfrm>
            <a:off x="3533408" y="3621088"/>
            <a:ext cx="7414482" cy="2801227"/>
          </a:xfrm>
        </p:spPr>
        <p:txBody>
          <a:bodyPr>
            <a:normAutofit/>
          </a:bodyPr>
          <a:lstStyle/>
          <a:p>
            <a:pPr>
              <a:lnSpc>
                <a:spcPct val="120000"/>
              </a:lnSpc>
              <a:spcBef>
                <a:spcPts val="0"/>
              </a:spcBef>
            </a:pPr>
            <a:r>
              <a:rPr lang="en-AU" sz="1600" dirty="0">
                <a:solidFill>
                  <a:schemeClr val="bg1"/>
                </a:solidFill>
              </a:rPr>
              <a:t>We acknowledge that Murdoch University is situated on the lands of the </a:t>
            </a:r>
            <a:br>
              <a:rPr lang="en-AU" sz="1600" dirty="0">
                <a:solidFill>
                  <a:schemeClr val="bg1"/>
                </a:solidFill>
              </a:rPr>
            </a:br>
            <a:r>
              <a:rPr lang="en-AU" sz="1600" dirty="0" err="1">
                <a:solidFill>
                  <a:schemeClr val="bg1"/>
                </a:solidFill>
              </a:rPr>
              <a:t>Whadjuk</a:t>
            </a:r>
            <a:r>
              <a:rPr lang="en-AU" sz="1600" dirty="0">
                <a:solidFill>
                  <a:schemeClr val="bg1"/>
                </a:solidFill>
              </a:rPr>
              <a:t> and </a:t>
            </a:r>
            <a:r>
              <a:rPr lang="en-AU" sz="1600" dirty="0" err="1">
                <a:solidFill>
                  <a:schemeClr val="bg1"/>
                </a:solidFill>
              </a:rPr>
              <a:t>Binjareb</a:t>
            </a:r>
            <a:r>
              <a:rPr lang="en-AU" sz="1600" dirty="0">
                <a:solidFill>
                  <a:schemeClr val="bg1"/>
                </a:solidFill>
              </a:rPr>
              <a:t> Noongar people.</a:t>
            </a:r>
          </a:p>
          <a:p>
            <a:pPr>
              <a:lnSpc>
                <a:spcPct val="120000"/>
              </a:lnSpc>
              <a:spcBef>
                <a:spcPts val="0"/>
              </a:spcBef>
            </a:pPr>
            <a:endParaRPr lang="en-AU" sz="1600" dirty="0">
              <a:solidFill>
                <a:schemeClr val="bg1"/>
              </a:solidFill>
            </a:endParaRPr>
          </a:p>
          <a:p>
            <a:pPr>
              <a:lnSpc>
                <a:spcPct val="120000"/>
              </a:lnSpc>
              <a:spcBef>
                <a:spcPts val="0"/>
              </a:spcBef>
            </a:pPr>
            <a:r>
              <a:rPr lang="en-AU" sz="1600" dirty="0">
                <a:solidFill>
                  <a:schemeClr val="bg1"/>
                </a:solidFill>
              </a:rPr>
              <a:t>We pay our respect to their enduring and dynamic culture and the leadership of </a:t>
            </a:r>
            <a:br>
              <a:rPr lang="en-AU" sz="1600" dirty="0">
                <a:solidFill>
                  <a:schemeClr val="bg1"/>
                </a:solidFill>
              </a:rPr>
            </a:br>
            <a:r>
              <a:rPr lang="en-AU" sz="1600" dirty="0">
                <a:solidFill>
                  <a:schemeClr val="bg1"/>
                </a:solidFill>
              </a:rPr>
              <a:t>Noongar elders past and present.</a:t>
            </a:r>
          </a:p>
          <a:p>
            <a:pPr>
              <a:lnSpc>
                <a:spcPct val="120000"/>
              </a:lnSpc>
              <a:spcBef>
                <a:spcPts val="0"/>
              </a:spcBef>
            </a:pPr>
            <a:endParaRPr lang="en-AU" sz="1600" dirty="0">
              <a:solidFill>
                <a:schemeClr val="bg1"/>
              </a:solidFill>
            </a:endParaRPr>
          </a:p>
          <a:p>
            <a:pPr>
              <a:lnSpc>
                <a:spcPct val="120000"/>
              </a:lnSpc>
              <a:spcBef>
                <a:spcPts val="0"/>
              </a:spcBef>
            </a:pPr>
            <a:r>
              <a:rPr lang="en-AU" sz="1600" dirty="0"/>
              <a:t>The </a:t>
            </a:r>
            <a:r>
              <a:rPr lang="en-AU" sz="1600" dirty="0" err="1"/>
              <a:t>boodjar</a:t>
            </a:r>
            <a:r>
              <a:rPr lang="en-AU" sz="1600" dirty="0"/>
              <a:t> (country) on which Murdoch University is located has, </a:t>
            </a:r>
            <a:br>
              <a:rPr lang="en-AU" sz="1600" dirty="0"/>
            </a:br>
            <a:r>
              <a:rPr lang="en-AU" sz="1600" dirty="0"/>
              <a:t>for thousands of years, been a place of learning</a:t>
            </a:r>
            <a:r>
              <a:rPr lang="en-AU" sz="1600" dirty="0">
                <a:solidFill>
                  <a:schemeClr val="bg1"/>
                </a:solidFill>
              </a:rPr>
              <a:t>. We at Murdoch University </a:t>
            </a:r>
            <a:br>
              <a:rPr lang="en-AU" sz="1600" dirty="0">
                <a:solidFill>
                  <a:schemeClr val="bg1"/>
                </a:solidFill>
              </a:rPr>
            </a:br>
            <a:r>
              <a:rPr lang="en-AU" sz="1600" dirty="0">
                <a:solidFill>
                  <a:schemeClr val="bg1"/>
                </a:solidFill>
              </a:rPr>
              <a:t>are proud to continue this long tradition.</a:t>
            </a:r>
          </a:p>
        </p:txBody>
      </p:sp>
    </p:spTree>
    <p:extLst>
      <p:ext uri="{BB962C8B-B14F-4D97-AF65-F5344CB8AC3E}">
        <p14:creationId xmlns:p14="http://schemas.microsoft.com/office/powerpoint/2010/main" val="1109002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C28C5-2486-F54A-212D-749E9EF2A8EB}"/>
              </a:ext>
            </a:extLst>
          </p:cNvPr>
          <p:cNvSpPr>
            <a:spLocks noGrp="1"/>
          </p:cNvSpPr>
          <p:nvPr>
            <p:ph type="title"/>
          </p:nvPr>
        </p:nvSpPr>
        <p:spPr>
          <a:xfrm>
            <a:off x="348673" y="213591"/>
            <a:ext cx="10124304" cy="1325563"/>
          </a:xfrm>
        </p:spPr>
        <p:txBody>
          <a:bodyPr/>
          <a:lstStyle/>
          <a:p>
            <a:r>
              <a:rPr lang="en-US">
                <a:cs typeface="Arial"/>
              </a:rPr>
              <a:t>Set your goals</a:t>
            </a:r>
            <a:endParaRPr lang="en-US"/>
          </a:p>
        </p:txBody>
      </p:sp>
      <p:graphicFrame>
        <p:nvGraphicFramePr>
          <p:cNvPr id="6" name="Table 5">
            <a:extLst>
              <a:ext uri="{FF2B5EF4-FFF2-40B4-BE49-F238E27FC236}">
                <a16:creationId xmlns:a16="http://schemas.microsoft.com/office/drawing/2014/main" id="{31EEC66B-3C97-F9DA-70C6-273265D34DF1}"/>
              </a:ext>
            </a:extLst>
          </p:cNvPr>
          <p:cNvGraphicFramePr>
            <a:graphicFrameLocks noGrp="1"/>
          </p:cNvGraphicFramePr>
          <p:nvPr>
            <p:extLst>
              <p:ext uri="{D42A27DB-BD31-4B8C-83A1-F6EECF244321}">
                <p14:modId xmlns:p14="http://schemas.microsoft.com/office/powerpoint/2010/main" val="3637923398"/>
              </p:ext>
            </p:extLst>
          </p:nvPr>
        </p:nvGraphicFramePr>
        <p:xfrm>
          <a:off x="501041" y="1252602"/>
          <a:ext cx="11342286" cy="5262217"/>
        </p:xfrm>
        <a:graphic>
          <a:graphicData uri="http://schemas.openxmlformats.org/drawingml/2006/table">
            <a:tbl>
              <a:tblPr firstRow="1" bandRow="1">
                <a:tableStyleId>{073A0DAA-6AF3-43AB-8588-CEC1D06C72B9}</a:tableStyleId>
              </a:tblPr>
              <a:tblGrid>
                <a:gridCol w="1898547">
                  <a:extLst>
                    <a:ext uri="{9D8B030D-6E8A-4147-A177-3AD203B41FA5}">
                      <a16:colId xmlns:a16="http://schemas.microsoft.com/office/drawing/2014/main" val="4148765919"/>
                    </a:ext>
                  </a:extLst>
                </a:gridCol>
                <a:gridCol w="2633469">
                  <a:extLst>
                    <a:ext uri="{9D8B030D-6E8A-4147-A177-3AD203B41FA5}">
                      <a16:colId xmlns:a16="http://schemas.microsoft.com/office/drawing/2014/main" val="975315036"/>
                    </a:ext>
                  </a:extLst>
                </a:gridCol>
                <a:gridCol w="2474235">
                  <a:extLst>
                    <a:ext uri="{9D8B030D-6E8A-4147-A177-3AD203B41FA5}">
                      <a16:colId xmlns:a16="http://schemas.microsoft.com/office/drawing/2014/main" val="978999400"/>
                    </a:ext>
                  </a:extLst>
                </a:gridCol>
                <a:gridCol w="2339499">
                  <a:extLst>
                    <a:ext uri="{9D8B030D-6E8A-4147-A177-3AD203B41FA5}">
                      <a16:colId xmlns:a16="http://schemas.microsoft.com/office/drawing/2014/main" val="3510416413"/>
                    </a:ext>
                  </a:extLst>
                </a:gridCol>
                <a:gridCol w="1996536">
                  <a:extLst>
                    <a:ext uri="{9D8B030D-6E8A-4147-A177-3AD203B41FA5}">
                      <a16:colId xmlns:a16="http://schemas.microsoft.com/office/drawing/2014/main" val="3878458415"/>
                    </a:ext>
                  </a:extLst>
                </a:gridCol>
              </a:tblGrid>
              <a:tr h="796744">
                <a:tc>
                  <a:txBody>
                    <a:bodyPr/>
                    <a:lstStyle/>
                    <a:p>
                      <a:pPr fontAlgn="t"/>
                      <a:endParaRPr lang="en-US" sz="1600">
                        <a:solidFill>
                          <a:schemeClr val="tx1"/>
                        </a:solidFill>
                        <a:effectLst/>
                      </a:endParaRPr>
                    </a:p>
                    <a:p>
                      <a:pPr rtl="0" fontAlgn="base"/>
                      <a:endParaRPr lang="en-US" sz="1600">
                        <a:solidFill>
                          <a:schemeClr val="tx1"/>
                        </a:solidFill>
                        <a:effectLst/>
                        <a:latin typeface="Arial"/>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2F2F2"/>
                    </a:solidFill>
                  </a:tcPr>
                </a:tc>
                <a:tc>
                  <a:txBody>
                    <a:bodyPr/>
                    <a:lstStyle/>
                    <a:p>
                      <a:pPr algn="ctr" fontAlgn="t"/>
                      <a:endParaRPr lang="en-US" sz="1600">
                        <a:solidFill>
                          <a:schemeClr val="tx1"/>
                        </a:solidFill>
                        <a:effectLst/>
                      </a:endParaRPr>
                    </a:p>
                    <a:p>
                      <a:pPr rtl="0" fontAlgn="base"/>
                      <a:r>
                        <a:rPr lang="en-US" sz="1600">
                          <a:solidFill>
                            <a:schemeClr val="tx1"/>
                          </a:solidFill>
                          <a:effectLst/>
                          <a:latin typeface="Arial"/>
                        </a:rPr>
                        <a:t>Well Above Standard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2F2F2"/>
                    </a:solidFill>
                  </a:tcPr>
                </a:tc>
                <a:tc>
                  <a:txBody>
                    <a:bodyPr/>
                    <a:lstStyle/>
                    <a:p>
                      <a:pPr algn="ctr" fontAlgn="t"/>
                      <a:endParaRPr lang="en-US" sz="1600">
                        <a:solidFill>
                          <a:schemeClr val="tx1"/>
                        </a:solidFill>
                        <a:effectLst/>
                      </a:endParaRPr>
                    </a:p>
                    <a:p>
                      <a:pPr rtl="0" fontAlgn="base"/>
                      <a:r>
                        <a:rPr lang="en-US" sz="1600">
                          <a:solidFill>
                            <a:schemeClr val="tx1"/>
                          </a:solidFill>
                          <a:effectLst/>
                          <a:latin typeface="Arial"/>
                        </a:rPr>
                        <a:t>Above Standard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2F2F2"/>
                    </a:solidFill>
                  </a:tcPr>
                </a:tc>
                <a:tc>
                  <a:txBody>
                    <a:bodyPr/>
                    <a:lstStyle/>
                    <a:p>
                      <a:pPr algn="ctr" fontAlgn="t"/>
                      <a:endParaRPr lang="en-US" sz="1600">
                        <a:solidFill>
                          <a:schemeClr val="tx1"/>
                        </a:solidFill>
                        <a:effectLst/>
                      </a:endParaRPr>
                    </a:p>
                    <a:p>
                      <a:pPr rtl="0" fontAlgn="base"/>
                      <a:r>
                        <a:rPr lang="en-US" sz="1600">
                          <a:solidFill>
                            <a:schemeClr val="tx1"/>
                          </a:solidFill>
                          <a:effectLst/>
                          <a:latin typeface="Arial"/>
                        </a:rPr>
                        <a:t>At Standard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2F2F2"/>
                    </a:solidFill>
                  </a:tcPr>
                </a:tc>
                <a:tc>
                  <a:txBody>
                    <a:bodyPr/>
                    <a:lstStyle/>
                    <a:p>
                      <a:pPr algn="ctr" fontAlgn="t"/>
                      <a:endParaRPr lang="en-US" sz="1600">
                        <a:solidFill>
                          <a:schemeClr val="tx1"/>
                        </a:solidFill>
                        <a:effectLst/>
                      </a:endParaRPr>
                    </a:p>
                    <a:p>
                      <a:pPr rtl="0" fontAlgn="base"/>
                      <a:r>
                        <a:rPr lang="en-US" sz="1600">
                          <a:solidFill>
                            <a:schemeClr val="tx1"/>
                          </a:solidFill>
                          <a:effectLst/>
                          <a:latin typeface="Arial"/>
                        </a:rPr>
                        <a:t>Below Standard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979726599"/>
                  </a:ext>
                </a:extLst>
              </a:tr>
              <a:tr h="1574960">
                <a:tc>
                  <a:txBody>
                    <a:bodyPr/>
                    <a:lstStyle/>
                    <a:p>
                      <a:pPr fontAlgn="t"/>
                      <a:endParaRPr lang="en-US" sz="1600">
                        <a:effectLst/>
                      </a:endParaRPr>
                    </a:p>
                    <a:p>
                      <a:pPr rtl="0" fontAlgn="base"/>
                      <a:r>
                        <a:rPr lang="en-US" sz="1600">
                          <a:effectLst/>
                          <a:latin typeface="Arial"/>
                        </a:rPr>
                        <a:t>Technique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2F2F2"/>
                    </a:solidFill>
                  </a:tcPr>
                </a:tc>
                <a:tc>
                  <a:txBody>
                    <a:bodyPr/>
                    <a:lstStyle/>
                    <a:p>
                      <a:pPr fontAlgn="t"/>
                      <a:endParaRPr lang="en-US" sz="1600">
                        <a:effectLst/>
                      </a:endParaRPr>
                    </a:p>
                    <a:p>
                      <a:pPr rtl="0" fontAlgn="base"/>
                      <a:r>
                        <a:rPr lang="en-US" sz="1600">
                          <a:effectLst/>
                          <a:latin typeface="Arial"/>
                        </a:rPr>
                        <a:t>You have created consistently (more than 80%) sharp folds.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solidFill>
                  </a:tcPr>
                </a:tc>
                <a:tc>
                  <a:txBody>
                    <a:bodyPr/>
                    <a:lstStyle/>
                    <a:p>
                      <a:pPr fontAlgn="t"/>
                      <a:endParaRPr lang="en-US" sz="1600">
                        <a:effectLst/>
                      </a:endParaRPr>
                    </a:p>
                    <a:p>
                      <a:pPr rtl="0" fontAlgn="base"/>
                      <a:r>
                        <a:rPr lang="en-US" sz="1600">
                          <a:effectLst/>
                          <a:latin typeface="Arial"/>
                        </a:rPr>
                        <a:t>You have created somewhat consistently (more than 65%) sharp folds.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solidFill>
                  </a:tcPr>
                </a:tc>
                <a:tc>
                  <a:txBody>
                    <a:bodyPr/>
                    <a:lstStyle/>
                    <a:p>
                      <a:pPr fontAlgn="t"/>
                      <a:endParaRPr lang="en-US" sz="1600">
                        <a:effectLst/>
                      </a:endParaRPr>
                    </a:p>
                    <a:p>
                      <a:pPr rtl="0" fontAlgn="base"/>
                      <a:r>
                        <a:rPr lang="en-US" sz="1600">
                          <a:effectLst/>
                          <a:latin typeface="Arial"/>
                        </a:rPr>
                        <a:t>You have created folds with mixed consistency (at least 50% correct).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solidFill>
                  </a:tcPr>
                </a:tc>
                <a:tc>
                  <a:txBody>
                    <a:bodyPr/>
                    <a:lstStyle/>
                    <a:p>
                      <a:pPr fontAlgn="t"/>
                      <a:endParaRPr lang="en-US" sz="1600" dirty="0">
                        <a:effectLst/>
                      </a:endParaRPr>
                    </a:p>
                    <a:p>
                      <a:pPr rtl="0" fontAlgn="base"/>
                      <a:r>
                        <a:rPr lang="en-US" sz="1600" dirty="0">
                          <a:effectLst/>
                          <a:latin typeface="Arial"/>
                        </a:rPr>
                        <a:t>Your folds are not sharp.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390063584"/>
                  </a:ext>
                </a:extLst>
              </a:tr>
              <a:tr h="1574960">
                <a:tc>
                  <a:txBody>
                    <a:bodyPr/>
                    <a:lstStyle/>
                    <a:p>
                      <a:pPr fontAlgn="t"/>
                      <a:endParaRPr lang="en-US" sz="1600">
                        <a:effectLst/>
                      </a:endParaRPr>
                    </a:p>
                    <a:p>
                      <a:pPr rtl="0" fontAlgn="base"/>
                      <a:endParaRPr lang="en-US" sz="1600">
                        <a:effectLst/>
                        <a:latin typeface="Arial"/>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2F2F2"/>
                    </a:solidFill>
                  </a:tcPr>
                </a:tc>
                <a:tc>
                  <a:txBody>
                    <a:bodyPr/>
                    <a:lstStyle/>
                    <a:p>
                      <a:pPr fontAlgn="t"/>
                      <a:endParaRPr lang="en-US" sz="1600">
                        <a:effectLst/>
                      </a:endParaRPr>
                    </a:p>
                    <a:p>
                      <a:pPr rtl="0" fontAlgn="base"/>
                      <a:r>
                        <a:rPr lang="en-US" sz="1600">
                          <a:effectLst/>
                          <a:latin typeface="Arial"/>
                        </a:rPr>
                        <a:t>You created consistently (more than 80%) correct and uniform folds.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solidFill>
                  </a:tcPr>
                </a:tc>
                <a:tc>
                  <a:txBody>
                    <a:bodyPr/>
                    <a:lstStyle/>
                    <a:p>
                      <a:pPr fontAlgn="t"/>
                      <a:endParaRPr lang="en-US" sz="1600">
                        <a:effectLst/>
                      </a:endParaRPr>
                    </a:p>
                    <a:p>
                      <a:pPr rtl="0" fontAlgn="base"/>
                      <a:r>
                        <a:rPr lang="en-US" sz="1600">
                          <a:effectLst/>
                          <a:latin typeface="Arial"/>
                        </a:rPr>
                        <a:t>You have created correct and somewhat (more than 65%) uniform folds.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solidFill>
                  </a:tcPr>
                </a:tc>
                <a:tc>
                  <a:txBody>
                    <a:bodyPr/>
                    <a:lstStyle/>
                    <a:p>
                      <a:pPr fontAlgn="t"/>
                      <a:endParaRPr lang="en-US" sz="1600">
                        <a:effectLst/>
                      </a:endParaRPr>
                    </a:p>
                    <a:p>
                      <a:pPr rtl="0" fontAlgn="base"/>
                      <a:r>
                        <a:rPr lang="en-US" sz="1600">
                          <a:effectLst/>
                          <a:latin typeface="Arial"/>
                        </a:rPr>
                        <a:t>You have created correct folds with mixed uniformity (more than 50%).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solidFill>
                  </a:tcPr>
                </a:tc>
                <a:tc>
                  <a:txBody>
                    <a:bodyPr/>
                    <a:lstStyle/>
                    <a:p>
                      <a:pPr fontAlgn="t"/>
                      <a:endParaRPr lang="en-US" sz="1600">
                        <a:effectLst/>
                      </a:endParaRPr>
                    </a:p>
                    <a:p>
                      <a:pPr rtl="0" fontAlgn="base"/>
                      <a:r>
                        <a:rPr lang="en-US" sz="1600">
                          <a:effectLst/>
                          <a:latin typeface="Arial"/>
                        </a:rPr>
                        <a:t>Your folds are not correct or uniform.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424987109"/>
                  </a:ext>
                </a:extLst>
              </a:tr>
              <a:tr h="1315553">
                <a:tc>
                  <a:txBody>
                    <a:bodyPr/>
                    <a:lstStyle/>
                    <a:p>
                      <a:pPr fontAlgn="t"/>
                      <a:endParaRPr lang="en-US" sz="1600">
                        <a:effectLst/>
                      </a:endParaRPr>
                    </a:p>
                    <a:p>
                      <a:pPr rtl="0" fontAlgn="base"/>
                      <a:r>
                        <a:rPr lang="en-US" sz="1600">
                          <a:effectLst/>
                          <a:latin typeface="Arial"/>
                        </a:rPr>
                        <a:t>Presentation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2F2F2"/>
                    </a:solidFill>
                  </a:tcPr>
                </a:tc>
                <a:tc>
                  <a:txBody>
                    <a:bodyPr/>
                    <a:lstStyle/>
                    <a:p>
                      <a:pPr fontAlgn="t"/>
                      <a:endParaRPr lang="en-US" sz="1600">
                        <a:effectLst/>
                      </a:endParaRPr>
                    </a:p>
                    <a:p>
                      <a:pPr rtl="0" fontAlgn="base"/>
                      <a:r>
                        <a:rPr lang="en-US" sz="1600">
                          <a:effectLst/>
                          <a:latin typeface="Arial"/>
                        </a:rPr>
                        <a:t>Your model folds flat correctly, neatly and precisely.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solidFill>
                  </a:tcPr>
                </a:tc>
                <a:tc>
                  <a:txBody>
                    <a:bodyPr/>
                    <a:lstStyle/>
                    <a:p>
                      <a:pPr fontAlgn="t"/>
                      <a:endParaRPr lang="en-US" sz="1600">
                        <a:effectLst/>
                      </a:endParaRPr>
                    </a:p>
                    <a:p>
                      <a:pPr rtl="0" fontAlgn="base"/>
                      <a:r>
                        <a:rPr lang="en-US" sz="1600">
                          <a:effectLst/>
                          <a:latin typeface="Arial"/>
                        </a:rPr>
                        <a:t>Your model folds flat correctly and neatly.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solidFill>
                  </a:tcPr>
                </a:tc>
                <a:tc>
                  <a:txBody>
                    <a:bodyPr/>
                    <a:lstStyle/>
                    <a:p>
                      <a:pPr fontAlgn="t"/>
                      <a:endParaRPr lang="en-US" sz="1600">
                        <a:effectLst/>
                      </a:endParaRPr>
                    </a:p>
                    <a:p>
                      <a:pPr rtl="0" fontAlgn="base"/>
                      <a:r>
                        <a:rPr lang="en-US" sz="1600">
                          <a:effectLst/>
                          <a:latin typeface="Arial"/>
                        </a:rPr>
                        <a:t>Your model folds flat correctly and somewhat neatly.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solidFill>
                  </a:tcPr>
                </a:tc>
                <a:tc>
                  <a:txBody>
                    <a:bodyPr/>
                    <a:lstStyle/>
                    <a:p>
                      <a:pPr fontAlgn="t"/>
                      <a:endParaRPr lang="en-US" sz="1600" dirty="0">
                        <a:effectLst/>
                      </a:endParaRPr>
                    </a:p>
                    <a:p>
                      <a:pPr rtl="0" fontAlgn="base"/>
                      <a:r>
                        <a:rPr lang="en-US" sz="1600" dirty="0">
                          <a:effectLst/>
                          <a:latin typeface="Arial"/>
                        </a:rPr>
                        <a:t>Your model does not fold flat correctly.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615724550"/>
                  </a:ext>
                </a:extLst>
              </a:tr>
            </a:tbl>
          </a:graphicData>
        </a:graphic>
      </p:graphicFrame>
      <p:sp>
        <p:nvSpPr>
          <p:cNvPr id="5" name="Slide Number Placeholder 4">
            <a:extLst>
              <a:ext uri="{FF2B5EF4-FFF2-40B4-BE49-F238E27FC236}">
                <a16:creationId xmlns:a16="http://schemas.microsoft.com/office/drawing/2014/main" id="{3B3E523A-2146-2B1D-0F4C-F917A3DBA0E8}"/>
              </a:ext>
              <a:ext uri="{C183D7F6-B498-43B3-948B-1728B52AA6E4}">
                <adec:decorative xmlns:adec="http://schemas.microsoft.com/office/drawing/2017/decorative" val="1"/>
              </a:ext>
            </a:extLst>
          </p:cNvPr>
          <p:cNvSpPr>
            <a:spLocks noGrp="1"/>
          </p:cNvSpPr>
          <p:nvPr>
            <p:ph type="sldNum" sz="quarter" idx="12"/>
          </p:nvPr>
        </p:nvSpPr>
        <p:spPr/>
        <p:txBody>
          <a:bodyPr>
            <a:normAutofit lnSpcReduction="10000"/>
          </a:bodyPr>
          <a:lstStyle/>
          <a:p>
            <a:fld id="{99D57C9D-7BD1-4F56-A474-DCEEE9B081CA}" type="slidenum">
              <a:rPr lang="en-AU" smtClean="0"/>
              <a:pPr/>
              <a:t>20</a:t>
            </a:fld>
            <a:endParaRPr lang="en-AU"/>
          </a:p>
        </p:txBody>
      </p:sp>
    </p:spTree>
    <p:extLst>
      <p:ext uri="{BB962C8B-B14F-4D97-AF65-F5344CB8AC3E}">
        <p14:creationId xmlns:p14="http://schemas.microsoft.com/office/powerpoint/2010/main" val="634300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8AB32-569D-DF79-523B-B2FB52EB1553}"/>
              </a:ext>
            </a:extLst>
          </p:cNvPr>
          <p:cNvSpPr>
            <a:spLocks noGrp="1"/>
          </p:cNvSpPr>
          <p:nvPr>
            <p:ph type="title"/>
          </p:nvPr>
        </p:nvSpPr>
        <p:spPr/>
        <p:txBody>
          <a:bodyPr/>
          <a:lstStyle/>
          <a:p>
            <a:r>
              <a:rPr lang="en-AU" b="1" i="0" dirty="0">
                <a:solidFill>
                  <a:srgbClr val="0F0F0F"/>
                </a:solidFill>
                <a:effectLst/>
                <a:latin typeface="YouTube Sans"/>
              </a:rPr>
              <a:t>3d Herringbone Tessellation</a:t>
            </a:r>
            <a:r>
              <a:rPr lang="en-AU" dirty="0">
                <a:solidFill>
                  <a:srgbClr val="0F0F0F"/>
                </a:solidFill>
                <a:latin typeface="YouTube Sans"/>
              </a:rPr>
              <a:t> Video Tutorials</a:t>
            </a:r>
            <a:endParaRPr lang="en-AU" dirty="0"/>
          </a:p>
        </p:txBody>
      </p:sp>
      <p:sp>
        <p:nvSpPr>
          <p:cNvPr id="5" name="TextBox 4">
            <a:extLst>
              <a:ext uri="{FF2B5EF4-FFF2-40B4-BE49-F238E27FC236}">
                <a16:creationId xmlns:a16="http://schemas.microsoft.com/office/drawing/2014/main" id="{9D80B2CB-21CB-16E8-E5AF-742C42E1EFB2}"/>
              </a:ext>
            </a:extLst>
          </p:cNvPr>
          <p:cNvSpPr txBox="1"/>
          <p:nvPr/>
        </p:nvSpPr>
        <p:spPr>
          <a:xfrm>
            <a:off x="1632153" y="1830523"/>
            <a:ext cx="5545395" cy="923330"/>
          </a:xfrm>
          <a:prstGeom prst="rect">
            <a:avLst/>
          </a:prstGeom>
          <a:noFill/>
        </p:spPr>
        <p:txBody>
          <a:bodyPr wrap="square">
            <a:spAutoFit/>
          </a:bodyPr>
          <a:lstStyle/>
          <a:p>
            <a:r>
              <a:rPr lang="en-AU"/>
              <a:t>EASY</a:t>
            </a:r>
          </a:p>
          <a:p>
            <a:r>
              <a:rPr lang="en-AU">
                <a:hlinkClick r:id="rId2"/>
              </a:rPr>
              <a:t>https://www.youtube.com/watch?v=lvE-1RS3VrY</a:t>
            </a:r>
            <a:r>
              <a:rPr lang="en-AU"/>
              <a:t> </a:t>
            </a:r>
          </a:p>
          <a:p>
            <a:endParaRPr lang="en-AU"/>
          </a:p>
        </p:txBody>
      </p:sp>
      <p:pic>
        <p:nvPicPr>
          <p:cNvPr id="4" name="Picture 3">
            <a:extLst>
              <a:ext uri="{FF2B5EF4-FFF2-40B4-BE49-F238E27FC236}">
                <a16:creationId xmlns:a16="http://schemas.microsoft.com/office/drawing/2014/main" id="{7C759C24-B378-2399-F0CC-41EB36DBDB9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088" y="1561999"/>
            <a:ext cx="1191854" cy="1191854"/>
          </a:xfrm>
          <a:prstGeom prst="rect">
            <a:avLst/>
          </a:prstGeom>
        </p:spPr>
      </p:pic>
      <p:sp>
        <p:nvSpPr>
          <p:cNvPr id="6" name="TextBox 5">
            <a:extLst>
              <a:ext uri="{FF2B5EF4-FFF2-40B4-BE49-F238E27FC236}">
                <a16:creationId xmlns:a16="http://schemas.microsoft.com/office/drawing/2014/main" id="{23B9F56A-09F8-C7B9-72DA-15BA546FD57D}"/>
              </a:ext>
            </a:extLst>
          </p:cNvPr>
          <p:cNvSpPr txBox="1"/>
          <p:nvPr/>
        </p:nvSpPr>
        <p:spPr>
          <a:xfrm>
            <a:off x="1632153" y="3563262"/>
            <a:ext cx="6096000" cy="923330"/>
          </a:xfrm>
          <a:prstGeom prst="rect">
            <a:avLst/>
          </a:prstGeom>
          <a:noFill/>
        </p:spPr>
        <p:txBody>
          <a:bodyPr wrap="square">
            <a:spAutoFit/>
          </a:bodyPr>
          <a:lstStyle/>
          <a:p>
            <a:r>
              <a:rPr lang="en-AU"/>
              <a:t>INTERMEDIATE</a:t>
            </a:r>
          </a:p>
          <a:p>
            <a:r>
              <a:rPr lang="en-AU">
                <a:hlinkClick r:id="rId4"/>
              </a:rPr>
              <a:t>https://www.youtube.com/watch?v=2-fh1sA09mc</a:t>
            </a:r>
            <a:endParaRPr lang="en-AU"/>
          </a:p>
          <a:p>
            <a:r>
              <a:rPr lang="en-AU"/>
              <a:t>CC not available; turn on Live Caption in Chrome </a:t>
            </a:r>
          </a:p>
        </p:txBody>
      </p:sp>
      <p:pic>
        <p:nvPicPr>
          <p:cNvPr id="7" name="Picture 6">
            <a:extLst>
              <a:ext uri="{FF2B5EF4-FFF2-40B4-BE49-F238E27FC236}">
                <a16:creationId xmlns:a16="http://schemas.microsoft.com/office/drawing/2014/main" id="{7336503A-4C4E-81EE-B9D8-76463CDC17E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337" y="3429000"/>
            <a:ext cx="1191855" cy="1191855"/>
          </a:xfrm>
          <a:prstGeom prst="rect">
            <a:avLst/>
          </a:prstGeom>
        </p:spPr>
      </p:pic>
      <p:sp>
        <p:nvSpPr>
          <p:cNvPr id="10" name="TextBox 9">
            <a:extLst>
              <a:ext uri="{FF2B5EF4-FFF2-40B4-BE49-F238E27FC236}">
                <a16:creationId xmlns:a16="http://schemas.microsoft.com/office/drawing/2014/main" id="{F0698D91-9927-3905-220F-22C71519E858}"/>
              </a:ext>
            </a:extLst>
          </p:cNvPr>
          <p:cNvSpPr txBox="1"/>
          <p:nvPr/>
        </p:nvSpPr>
        <p:spPr>
          <a:xfrm>
            <a:off x="1632153" y="5544235"/>
            <a:ext cx="6096000" cy="646331"/>
          </a:xfrm>
          <a:prstGeom prst="rect">
            <a:avLst/>
          </a:prstGeom>
          <a:noFill/>
        </p:spPr>
        <p:txBody>
          <a:bodyPr wrap="square">
            <a:spAutoFit/>
          </a:bodyPr>
          <a:lstStyle/>
          <a:p>
            <a:r>
              <a:rPr lang="en-AU"/>
              <a:t>ADVANCED</a:t>
            </a:r>
          </a:p>
          <a:p>
            <a:r>
              <a:rPr lang="en-AU">
                <a:hlinkClick r:id="rId6"/>
              </a:rPr>
              <a:t>https://www.youtube.com/watch?v=nw5RLvN7fYA</a:t>
            </a:r>
            <a:r>
              <a:rPr lang="en-AU"/>
              <a:t> </a:t>
            </a:r>
          </a:p>
        </p:txBody>
      </p:sp>
      <p:pic>
        <p:nvPicPr>
          <p:cNvPr id="9" name="Picture 8">
            <a:extLst>
              <a:ext uri="{FF2B5EF4-FFF2-40B4-BE49-F238E27FC236}">
                <a16:creationId xmlns:a16="http://schemas.microsoft.com/office/drawing/2014/main" id="{FFC61632-7137-DA1F-9A0D-FB8477A07A4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3336" y="5361345"/>
            <a:ext cx="1191855" cy="1191855"/>
          </a:xfrm>
          <a:prstGeom prst="rect">
            <a:avLst/>
          </a:prstGeom>
        </p:spPr>
      </p:pic>
      <p:pic>
        <p:nvPicPr>
          <p:cNvPr id="13316" name="Picture 4" descr="Large single piece of red paper folded to create the miura-ori fold (herringbone tessellation). ">
            <a:extLst>
              <a:ext uri="{FF2B5EF4-FFF2-40B4-BE49-F238E27FC236}">
                <a16:creationId xmlns:a16="http://schemas.microsoft.com/office/drawing/2014/main" id="{3770EACC-9E5D-6C33-94BE-25B1350E7BDD}"/>
              </a:ext>
              <a:ext uri="{C183D7F6-B498-43B3-948B-1728B52AA6E4}">
                <adec:decorative xmlns:adec="http://schemas.microsoft.com/office/drawing/2017/decorative" val="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648700" y="1361552"/>
            <a:ext cx="3543300" cy="4724400"/>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a:extLst>
              <a:ext uri="{FF2B5EF4-FFF2-40B4-BE49-F238E27FC236}">
                <a16:creationId xmlns:a16="http://schemas.microsoft.com/office/drawing/2014/main" id="{1B16F3E9-8503-7F92-003F-A7DB6444A6D9}"/>
              </a:ext>
              <a:ext uri="{C183D7F6-B498-43B3-948B-1728B52AA6E4}">
                <adec:decorative xmlns:adec="http://schemas.microsoft.com/office/drawing/2017/decorative" val="1"/>
              </a:ext>
            </a:extLst>
          </p:cNvPr>
          <p:cNvSpPr>
            <a:spLocks noGrp="1"/>
          </p:cNvSpPr>
          <p:nvPr>
            <p:ph type="sldNum" sz="quarter" idx="12"/>
          </p:nvPr>
        </p:nvSpPr>
        <p:spPr/>
        <p:txBody>
          <a:bodyPr/>
          <a:lstStyle/>
          <a:p>
            <a:pPr algn="r"/>
            <a:fld id="{99D57C9D-7BD1-4F56-A474-DCEEE9B081CA}" type="slidenum">
              <a:rPr lang="en-AU" smtClean="0"/>
              <a:pPr algn="r"/>
              <a:t>21</a:t>
            </a:fld>
            <a:endParaRPr lang="en-AU"/>
          </a:p>
        </p:txBody>
      </p:sp>
    </p:spTree>
    <p:extLst>
      <p:ext uri="{BB962C8B-B14F-4D97-AF65-F5344CB8AC3E}">
        <p14:creationId xmlns:p14="http://schemas.microsoft.com/office/powerpoint/2010/main" val="1542773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55BE4-7CEE-4360-951C-045082378AE2}"/>
              </a:ext>
            </a:extLst>
          </p:cNvPr>
          <p:cNvSpPr>
            <a:spLocks noGrp="1"/>
          </p:cNvSpPr>
          <p:nvPr>
            <p:ph type="title"/>
          </p:nvPr>
        </p:nvSpPr>
        <p:spPr>
          <a:xfrm>
            <a:off x="304800" y="304800"/>
            <a:ext cx="10281920" cy="1323975"/>
          </a:xfrm>
        </p:spPr>
        <p:txBody>
          <a:bodyPr anchor="ctr">
            <a:normAutofit/>
          </a:bodyPr>
          <a:lstStyle/>
          <a:p>
            <a:r>
              <a:rPr lang="en-AU"/>
              <a:t>Formative feedback, Reflection &amp; Discussion</a:t>
            </a:r>
          </a:p>
        </p:txBody>
      </p:sp>
      <p:sp>
        <p:nvSpPr>
          <p:cNvPr id="12" name="Content Placeholder 11">
            <a:extLst>
              <a:ext uri="{FF2B5EF4-FFF2-40B4-BE49-F238E27FC236}">
                <a16:creationId xmlns:a16="http://schemas.microsoft.com/office/drawing/2014/main" id="{51480D16-7CE8-492B-97B2-55BDC7BB19D7}"/>
              </a:ext>
            </a:extLst>
          </p:cNvPr>
          <p:cNvSpPr>
            <a:spLocks noGrp="1"/>
          </p:cNvSpPr>
          <p:nvPr>
            <p:ph type="body" sz="half" idx="2"/>
          </p:nvPr>
        </p:nvSpPr>
        <p:spPr>
          <a:xfrm>
            <a:off x="389166" y="1771078"/>
            <a:ext cx="10849851" cy="4265929"/>
          </a:xfrm>
        </p:spPr>
        <p:txBody>
          <a:bodyPr vert="horz" lIns="152400" tIns="152400" rIns="152400" bIns="152400" rtlCol="0" anchor="t">
            <a:normAutofit/>
          </a:bodyPr>
          <a:lstStyle/>
          <a:p>
            <a:r>
              <a:rPr lang="en-AU" sz="2400" dirty="0"/>
              <a:t>To conclude :</a:t>
            </a:r>
          </a:p>
          <a:p>
            <a:pPr marL="342900" indent="-342900">
              <a:buFont typeface="Arial" panose="020B0604020202020204" pitchFamily="34" charset="0"/>
              <a:buChar char="•"/>
            </a:pPr>
            <a:r>
              <a:rPr lang="en-AU" sz="2400" dirty="0"/>
              <a:t>Online quiz to assess memory of terminology (</a:t>
            </a:r>
            <a:r>
              <a:rPr lang="en-AU" sz="2400" dirty="0" err="1"/>
              <a:t>Blooket</a:t>
            </a:r>
            <a:r>
              <a:rPr lang="en-AU" sz="2400" dirty="0"/>
              <a:t>)</a:t>
            </a:r>
          </a:p>
          <a:p>
            <a:pPr marL="342900" indent="-342900">
              <a:buFont typeface="Arial" panose="020B0604020202020204" pitchFamily="34" charset="0"/>
              <a:buChar char="•"/>
            </a:pPr>
            <a:r>
              <a:rPr lang="en-AU" sz="2400" dirty="0"/>
              <a:t>Think, Pair, Share Discussions (using the strategy list provided)</a:t>
            </a:r>
          </a:p>
          <a:p>
            <a:pPr marL="342900" indent="-342900">
              <a:buFont typeface="Arial" panose="020B0604020202020204" pitchFamily="34" charset="0"/>
              <a:buChar char="•"/>
            </a:pPr>
            <a:endParaRPr lang="en-AU" sz="2400" dirty="0"/>
          </a:p>
          <a:p>
            <a:pPr marL="800100" lvl="1" indent="-342900">
              <a:buFont typeface="Courier New" panose="02070309020205020404" pitchFamily="49" charset="0"/>
              <a:buChar char="o"/>
            </a:pPr>
            <a:r>
              <a:rPr lang="en-AU" sz="2000" dirty="0"/>
              <a:t>Verbal Reflection on what worked well and areas of improvement</a:t>
            </a:r>
          </a:p>
          <a:p>
            <a:pPr marL="800100" lvl="1" indent="-342900">
              <a:buFont typeface="Courier New" panose="02070309020205020404" pitchFamily="49" charset="0"/>
              <a:buChar char="o"/>
            </a:pPr>
            <a:endParaRPr lang="en-AU" sz="2000" dirty="0"/>
          </a:p>
          <a:p>
            <a:pPr marL="800100" lvl="1" indent="-342900">
              <a:buFont typeface="Courier New" panose="02070309020205020404" pitchFamily="49" charset="0"/>
              <a:buChar char="o"/>
            </a:pPr>
            <a:r>
              <a:rPr lang="en-AU" sz="2000" dirty="0"/>
              <a:t>Padlet Reflection on pinch points &amp; UDL strategies to trial</a:t>
            </a:r>
            <a:endParaRPr lang="en-AU" sz="2400" dirty="0">
              <a:cs typeface="Arial"/>
            </a:endParaRPr>
          </a:p>
        </p:txBody>
      </p:sp>
      <p:pic>
        <p:nvPicPr>
          <p:cNvPr id="5" name="Picture 4" descr="blooket-logo -">
            <a:extLst>
              <a:ext uri="{FF2B5EF4-FFF2-40B4-BE49-F238E27FC236}">
                <a16:creationId xmlns:a16="http://schemas.microsoft.com/office/drawing/2014/main" id="{887D90AC-A7FF-43C4-3769-39BD6871B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9512" y="4724399"/>
            <a:ext cx="19431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adlet Logo ">
            <a:extLst>
              <a:ext uri="{FF2B5EF4-FFF2-40B4-BE49-F238E27FC236}">
                <a16:creationId xmlns:a16="http://schemas.microsoft.com/office/drawing/2014/main" id="{7C7B7BE7-7C7C-17DF-0EE0-C739D4B0E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7840" y="4724399"/>
            <a:ext cx="1943100" cy="18288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FCA2F474-C32F-FD57-5903-17088D1842E0}"/>
              </a:ext>
              <a:ext uri="{C183D7F6-B498-43B3-948B-1728B52AA6E4}">
                <adec:decorative xmlns:adec="http://schemas.microsoft.com/office/drawing/2017/decorative" val="1"/>
              </a:ext>
            </a:extLst>
          </p:cNvPr>
          <p:cNvSpPr>
            <a:spLocks noGrp="1"/>
          </p:cNvSpPr>
          <p:nvPr>
            <p:ph type="sldNum" sz="quarter" idx="12"/>
          </p:nvPr>
        </p:nvSpPr>
        <p:spPr/>
        <p:txBody>
          <a:bodyPr/>
          <a:lstStyle/>
          <a:p>
            <a:pPr algn="r"/>
            <a:fld id="{99D57C9D-7BD1-4F56-A474-DCEEE9B081CA}" type="slidenum">
              <a:rPr lang="en-AU" smtClean="0"/>
              <a:pPr algn="r"/>
              <a:t>22</a:t>
            </a:fld>
            <a:endParaRPr lang="en-AU"/>
          </a:p>
        </p:txBody>
      </p:sp>
    </p:spTree>
    <p:extLst>
      <p:ext uri="{BB962C8B-B14F-4D97-AF65-F5344CB8AC3E}">
        <p14:creationId xmlns:p14="http://schemas.microsoft.com/office/powerpoint/2010/main" val="3380364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3DC92-068B-024F-970D-E8969CD9D5A4}"/>
              </a:ext>
            </a:extLst>
          </p:cNvPr>
          <p:cNvSpPr>
            <a:spLocks noGrp="1"/>
          </p:cNvSpPr>
          <p:nvPr>
            <p:ph type="title"/>
          </p:nvPr>
        </p:nvSpPr>
        <p:spPr/>
        <p:txBody>
          <a:bodyPr/>
          <a:lstStyle/>
          <a:p>
            <a:r>
              <a:rPr lang="en-US"/>
              <a:t>Your Reflections </a:t>
            </a:r>
            <a:r>
              <a:rPr lang="en-US" sz="2400"/>
              <a:t>(10 mins)</a:t>
            </a:r>
            <a:endParaRPr lang="en-AU" sz="2400"/>
          </a:p>
        </p:txBody>
      </p:sp>
    </p:spTree>
    <p:extLst>
      <p:ext uri="{BB962C8B-B14F-4D97-AF65-F5344CB8AC3E}">
        <p14:creationId xmlns:p14="http://schemas.microsoft.com/office/powerpoint/2010/main" val="609998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71AF2-407D-BE5B-F67E-7CAB7D26B613}"/>
              </a:ext>
            </a:extLst>
          </p:cNvPr>
          <p:cNvSpPr>
            <a:spLocks noGrp="1"/>
          </p:cNvSpPr>
          <p:nvPr>
            <p:ph type="title"/>
          </p:nvPr>
        </p:nvSpPr>
        <p:spPr>
          <a:xfrm>
            <a:off x="304799" y="304800"/>
            <a:ext cx="7126148" cy="1709195"/>
          </a:xfrm>
        </p:spPr>
        <p:txBody>
          <a:bodyPr lIns="91440" tIns="45720" rIns="91440" bIns="45720" anchor="t"/>
          <a:lstStyle/>
          <a:p>
            <a:r>
              <a:rPr lang="en-AU">
                <a:cs typeface="Arial"/>
              </a:rPr>
              <a:t>Discussion: </a:t>
            </a:r>
            <a:br>
              <a:rPr lang="en-AU">
                <a:cs typeface="Arial"/>
              </a:rPr>
            </a:br>
            <a:r>
              <a:rPr lang="en-AU">
                <a:cs typeface="Arial"/>
              </a:rPr>
              <a:t>Inside outside circle or</a:t>
            </a:r>
            <a:br>
              <a:rPr lang="en-AU">
                <a:cs typeface="Arial"/>
              </a:rPr>
            </a:br>
            <a:r>
              <a:rPr lang="en-AU">
                <a:cs typeface="Arial"/>
              </a:rPr>
              <a:t>Snowball variation</a:t>
            </a:r>
            <a:endParaRPr lang="en-AU"/>
          </a:p>
        </p:txBody>
      </p:sp>
      <p:sp>
        <p:nvSpPr>
          <p:cNvPr id="3" name="Content Placeholder 2">
            <a:extLst>
              <a:ext uri="{FF2B5EF4-FFF2-40B4-BE49-F238E27FC236}">
                <a16:creationId xmlns:a16="http://schemas.microsoft.com/office/drawing/2014/main" id="{E9C199FA-E1DD-885B-542A-4EC909CC456E}"/>
              </a:ext>
            </a:extLst>
          </p:cNvPr>
          <p:cNvSpPr>
            <a:spLocks noGrp="1"/>
          </p:cNvSpPr>
          <p:nvPr>
            <p:ph idx="1"/>
          </p:nvPr>
        </p:nvSpPr>
        <p:spPr>
          <a:xfrm>
            <a:off x="304798" y="3429000"/>
            <a:ext cx="11582402" cy="3053205"/>
          </a:xfrm>
        </p:spPr>
        <p:txBody>
          <a:bodyPr lIns="91440" tIns="45720" rIns="91440" bIns="45720" anchor="t"/>
          <a:lstStyle/>
          <a:p>
            <a:pPr>
              <a:lnSpc>
                <a:spcPct val="150000"/>
              </a:lnSpc>
            </a:pPr>
            <a:r>
              <a:rPr lang="en-AU" dirty="0">
                <a:cs typeface="Arial"/>
              </a:rPr>
              <a:t>How did you feel throughout the immersive activity?</a:t>
            </a:r>
          </a:p>
          <a:p>
            <a:pPr>
              <a:lnSpc>
                <a:spcPct val="150000"/>
              </a:lnSpc>
            </a:pPr>
            <a:r>
              <a:rPr lang="en-AU" dirty="0">
                <a:cs typeface="Arial"/>
              </a:rPr>
              <a:t>How do you feel about gamification/play based activities?</a:t>
            </a:r>
          </a:p>
          <a:p>
            <a:pPr>
              <a:lnSpc>
                <a:spcPct val="150000"/>
              </a:lnSpc>
            </a:pPr>
            <a:r>
              <a:rPr lang="en-AU" dirty="0">
                <a:cs typeface="Arial"/>
              </a:rPr>
              <a:t>Would something like this work in your own institution?</a:t>
            </a:r>
          </a:p>
          <a:p>
            <a:pPr>
              <a:lnSpc>
                <a:spcPct val="150000"/>
              </a:lnSpc>
            </a:pPr>
            <a:r>
              <a:rPr lang="en-AU" dirty="0">
                <a:cs typeface="Arial"/>
              </a:rPr>
              <a:t>Have you tried anything similar?</a:t>
            </a:r>
          </a:p>
        </p:txBody>
      </p:sp>
      <p:pic>
        <p:nvPicPr>
          <p:cNvPr id="8" name="Picture 7">
            <a:extLst>
              <a:ext uri="{FF2B5EF4-FFF2-40B4-BE49-F238E27FC236}">
                <a16:creationId xmlns:a16="http://schemas.microsoft.com/office/drawing/2014/main" id="{008DC481-7288-5FB7-11D4-6EE4C17E41B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0947" y="0"/>
            <a:ext cx="4761053" cy="3173667"/>
          </a:xfrm>
          <a:prstGeom prst="rect">
            <a:avLst/>
          </a:prstGeom>
        </p:spPr>
      </p:pic>
      <p:sp>
        <p:nvSpPr>
          <p:cNvPr id="6" name="Slide Number Placeholder 5">
            <a:extLst>
              <a:ext uri="{FF2B5EF4-FFF2-40B4-BE49-F238E27FC236}">
                <a16:creationId xmlns:a16="http://schemas.microsoft.com/office/drawing/2014/main" id="{4722D791-1489-4E74-DEB4-7D2C4CA0998F}"/>
              </a:ext>
              <a:ext uri="{C183D7F6-B498-43B3-948B-1728B52AA6E4}">
                <adec:decorative xmlns:adec="http://schemas.microsoft.com/office/drawing/2017/decorative" val="1"/>
              </a:ext>
            </a:extLst>
          </p:cNvPr>
          <p:cNvSpPr>
            <a:spLocks noGrp="1"/>
          </p:cNvSpPr>
          <p:nvPr>
            <p:ph type="sldNum" sz="quarter" idx="12"/>
          </p:nvPr>
        </p:nvSpPr>
        <p:spPr/>
        <p:txBody>
          <a:bodyPr/>
          <a:lstStyle/>
          <a:p>
            <a:pPr algn="r"/>
            <a:fld id="{99D57C9D-7BD1-4F56-A474-DCEEE9B081CA}" type="slidenum">
              <a:rPr lang="en-AU" smtClean="0"/>
              <a:pPr algn="r"/>
              <a:t>24</a:t>
            </a:fld>
            <a:endParaRPr lang="en-AU"/>
          </a:p>
        </p:txBody>
      </p:sp>
    </p:spTree>
    <p:extLst>
      <p:ext uri="{BB962C8B-B14F-4D97-AF65-F5344CB8AC3E}">
        <p14:creationId xmlns:p14="http://schemas.microsoft.com/office/powerpoint/2010/main" val="2347101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4967E-267D-A760-3A6E-C3A24649B296}"/>
              </a:ext>
            </a:extLst>
          </p:cNvPr>
          <p:cNvSpPr>
            <a:spLocks noGrp="1"/>
          </p:cNvSpPr>
          <p:nvPr>
            <p:ph type="title"/>
          </p:nvPr>
        </p:nvSpPr>
        <p:spPr/>
        <p:txBody>
          <a:bodyPr/>
          <a:lstStyle/>
          <a:p>
            <a:r>
              <a:rPr lang="en-US"/>
              <a:t>Your questions</a:t>
            </a:r>
            <a:endParaRPr lang="en-AU"/>
          </a:p>
        </p:txBody>
      </p:sp>
      <p:sp>
        <p:nvSpPr>
          <p:cNvPr id="4" name="Slide Number Placeholder 3">
            <a:extLst>
              <a:ext uri="{FF2B5EF4-FFF2-40B4-BE49-F238E27FC236}">
                <a16:creationId xmlns:a16="http://schemas.microsoft.com/office/drawing/2014/main" id="{A1D0C919-F6B0-919D-2A80-80836B7EA137}"/>
              </a:ext>
              <a:ext uri="{C183D7F6-B498-43B3-948B-1728B52AA6E4}">
                <adec:decorative xmlns:adec="http://schemas.microsoft.com/office/drawing/2017/decorative" val="1"/>
              </a:ext>
            </a:extLst>
          </p:cNvPr>
          <p:cNvSpPr>
            <a:spLocks noGrp="1"/>
          </p:cNvSpPr>
          <p:nvPr>
            <p:ph type="sldNum" sz="quarter" idx="12"/>
          </p:nvPr>
        </p:nvSpPr>
        <p:spPr/>
        <p:txBody>
          <a:bodyPr/>
          <a:lstStyle/>
          <a:p>
            <a:pPr algn="r"/>
            <a:fld id="{99D57C9D-7BD1-4F56-A474-DCEEE9B081CA}" type="slidenum">
              <a:rPr lang="en-AU" smtClean="0"/>
              <a:pPr algn="r"/>
              <a:t>25</a:t>
            </a:fld>
            <a:endParaRPr lang="en-AU"/>
          </a:p>
        </p:txBody>
      </p:sp>
      <p:pic>
        <p:nvPicPr>
          <p:cNvPr id="6" name="Picture 5">
            <a:extLst>
              <a:ext uri="{FF2B5EF4-FFF2-40B4-BE49-F238E27FC236}">
                <a16:creationId xmlns:a16="http://schemas.microsoft.com/office/drawing/2014/main" id="{C2218348-48AF-CA40-1FCA-718658ABF1D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3671" y="0"/>
            <a:ext cx="4572000" cy="6858000"/>
          </a:xfrm>
          <a:prstGeom prst="rect">
            <a:avLst/>
          </a:prstGeom>
        </p:spPr>
      </p:pic>
    </p:spTree>
    <p:extLst>
      <p:ext uri="{BB962C8B-B14F-4D97-AF65-F5344CB8AC3E}">
        <p14:creationId xmlns:p14="http://schemas.microsoft.com/office/powerpoint/2010/main" val="718561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5A2B6-80C9-427D-303D-6156DA159436}"/>
              </a:ext>
            </a:extLst>
          </p:cNvPr>
          <p:cNvSpPr>
            <a:spLocks noGrp="1"/>
          </p:cNvSpPr>
          <p:nvPr>
            <p:ph type="title" idx="4294967295"/>
          </p:nvPr>
        </p:nvSpPr>
        <p:spPr>
          <a:xfrm>
            <a:off x="838200" y="-1325563"/>
            <a:ext cx="10515600" cy="1325563"/>
          </a:xfrm>
          <a:prstGeom prst="rect">
            <a:avLst/>
          </a:prstGeom>
        </p:spPr>
        <p:txBody>
          <a:bodyPr anchor="b"/>
          <a:lstStyle/>
          <a:p>
            <a:r>
              <a:rPr lang="en-AU" dirty="0"/>
              <a:t>Thank you</a:t>
            </a:r>
          </a:p>
        </p:txBody>
      </p:sp>
    </p:spTree>
    <p:extLst>
      <p:ext uri="{BB962C8B-B14F-4D97-AF65-F5344CB8AC3E}">
        <p14:creationId xmlns:p14="http://schemas.microsoft.com/office/powerpoint/2010/main" val="2836695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71A959-5FB0-090C-4758-15AA6B95F02D}"/>
              </a:ext>
            </a:extLst>
          </p:cNvPr>
          <p:cNvSpPr>
            <a:spLocks noGrp="1"/>
          </p:cNvSpPr>
          <p:nvPr>
            <p:ph type="title" idx="4294967295"/>
          </p:nvPr>
        </p:nvSpPr>
        <p:spPr>
          <a:xfrm>
            <a:off x="838200" y="-1325563"/>
            <a:ext cx="10515600" cy="1325563"/>
          </a:xfrm>
          <a:prstGeom prst="rect">
            <a:avLst/>
          </a:prstGeom>
        </p:spPr>
        <p:txBody>
          <a:bodyPr anchor="b"/>
          <a:lstStyle/>
          <a:p>
            <a:r>
              <a:rPr lang="en-AU" dirty="0"/>
              <a:t>Copyright notice</a:t>
            </a:r>
          </a:p>
        </p:txBody>
      </p:sp>
    </p:spTree>
    <p:extLst>
      <p:ext uri="{BB962C8B-B14F-4D97-AF65-F5344CB8AC3E}">
        <p14:creationId xmlns:p14="http://schemas.microsoft.com/office/powerpoint/2010/main" val="1197450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30937-0355-463A-3059-7C81E70E6813}"/>
              </a:ext>
            </a:extLst>
          </p:cNvPr>
          <p:cNvSpPr>
            <a:spLocks noGrp="1"/>
          </p:cNvSpPr>
          <p:nvPr>
            <p:ph type="title"/>
          </p:nvPr>
        </p:nvSpPr>
        <p:spPr/>
        <p:txBody>
          <a:bodyPr/>
          <a:lstStyle/>
          <a:p>
            <a:r>
              <a:rPr lang="en-US"/>
              <a:t>Participation Note</a:t>
            </a:r>
            <a:endParaRPr lang="en-AU"/>
          </a:p>
        </p:txBody>
      </p:sp>
      <p:sp>
        <p:nvSpPr>
          <p:cNvPr id="3" name="Content Placeholder 2">
            <a:extLst>
              <a:ext uri="{FF2B5EF4-FFF2-40B4-BE49-F238E27FC236}">
                <a16:creationId xmlns:a16="http://schemas.microsoft.com/office/drawing/2014/main" id="{C085CFF9-32E0-6011-2B6B-8F822D16E102}"/>
              </a:ext>
            </a:extLst>
          </p:cNvPr>
          <p:cNvSpPr>
            <a:spLocks noGrp="1"/>
          </p:cNvSpPr>
          <p:nvPr>
            <p:ph idx="1"/>
          </p:nvPr>
        </p:nvSpPr>
        <p:spPr>
          <a:xfrm>
            <a:off x="304800" y="866776"/>
            <a:ext cx="11582402" cy="5299074"/>
          </a:xfrm>
        </p:spPr>
        <p:txBody>
          <a:bodyPr/>
          <a:lstStyle/>
          <a:p>
            <a:pPr marL="0" indent="0">
              <a:lnSpc>
                <a:spcPct val="150000"/>
              </a:lnSpc>
              <a:buNone/>
            </a:pPr>
            <a:r>
              <a:rPr lang="en-US" dirty="0"/>
              <a:t>Please be aware this workshop includes a hands-on activity (15 mins duration) with paper that requires moderate hand dexterity and strength. There are 3 levels of difficulty providing options for your entry level. If you cannot participate in the activity independently you can pair up with another participant or if you prefer, simply observe. If you have low vision or are blind, we hope you will be able to participate by engaging with the physical tactile exemplars and the guidance of a partner or one of the presenters. Regardless of how you participate we believe there will be value for you in the experience and we would certainly value your input.</a:t>
            </a:r>
          </a:p>
          <a:p>
            <a:pPr marL="0" indent="0">
              <a:lnSpc>
                <a:spcPct val="150000"/>
              </a:lnSpc>
              <a:buNone/>
            </a:pPr>
            <a:endParaRPr lang="en-US" dirty="0"/>
          </a:p>
          <a:p>
            <a:pPr marL="0" indent="0">
              <a:lnSpc>
                <a:spcPct val="150000"/>
              </a:lnSpc>
              <a:buNone/>
            </a:pPr>
            <a:r>
              <a:rPr lang="en-US" dirty="0"/>
              <a:t>If you require support, please let us know. </a:t>
            </a:r>
            <a:endParaRPr lang="en-AU" dirty="0"/>
          </a:p>
        </p:txBody>
      </p:sp>
      <p:sp>
        <p:nvSpPr>
          <p:cNvPr id="8" name="Slide Number Placeholder 7">
            <a:extLst>
              <a:ext uri="{FF2B5EF4-FFF2-40B4-BE49-F238E27FC236}">
                <a16:creationId xmlns:a16="http://schemas.microsoft.com/office/drawing/2014/main" id="{F17180B7-EC79-9D6E-51AB-598CE48FCBE9}"/>
              </a:ext>
              <a:ext uri="{C183D7F6-B498-43B3-948B-1728B52AA6E4}">
                <adec:decorative xmlns:adec="http://schemas.microsoft.com/office/drawing/2017/decorative" val="1"/>
              </a:ext>
            </a:extLst>
          </p:cNvPr>
          <p:cNvSpPr>
            <a:spLocks noGrp="1"/>
          </p:cNvSpPr>
          <p:nvPr>
            <p:ph type="sldNum" sz="quarter" idx="12"/>
          </p:nvPr>
        </p:nvSpPr>
        <p:spPr/>
        <p:txBody>
          <a:bodyPr/>
          <a:lstStyle/>
          <a:p>
            <a:pPr algn="r"/>
            <a:fld id="{99D57C9D-7BD1-4F56-A474-DCEEE9B081CA}" type="slidenum">
              <a:rPr lang="en-AU" smtClean="0"/>
              <a:pPr algn="r"/>
              <a:t>4</a:t>
            </a:fld>
            <a:endParaRPr lang="en-AU"/>
          </a:p>
        </p:txBody>
      </p:sp>
    </p:spTree>
    <p:extLst>
      <p:ext uri="{BB962C8B-B14F-4D97-AF65-F5344CB8AC3E}">
        <p14:creationId xmlns:p14="http://schemas.microsoft.com/office/powerpoint/2010/main" val="3879180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55BE4-7CEE-4360-951C-045082378AE2}"/>
              </a:ext>
              <a:ext uri="{C183D7F6-B498-43B3-948B-1728B52AA6E4}">
                <adec:decorative xmlns:adec="http://schemas.microsoft.com/office/drawing/2017/decorative" val="0"/>
              </a:ext>
            </a:extLst>
          </p:cNvPr>
          <p:cNvSpPr>
            <a:spLocks noGrp="1"/>
          </p:cNvSpPr>
          <p:nvPr>
            <p:ph type="title"/>
          </p:nvPr>
        </p:nvSpPr>
        <p:spPr/>
        <p:txBody>
          <a:bodyPr/>
          <a:lstStyle/>
          <a:p>
            <a:r>
              <a:rPr lang="en-AU"/>
              <a:t>About Us</a:t>
            </a:r>
            <a:endParaRPr lang="en-US"/>
          </a:p>
        </p:txBody>
      </p:sp>
      <p:graphicFrame>
        <p:nvGraphicFramePr>
          <p:cNvPr id="3" name="Table 3">
            <a:extLst>
              <a:ext uri="{FF2B5EF4-FFF2-40B4-BE49-F238E27FC236}">
                <a16:creationId xmlns:a16="http://schemas.microsoft.com/office/drawing/2014/main" id="{9111F734-B34E-AE1D-49DA-EEA7B07DED94}"/>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774184290"/>
              </p:ext>
            </p:extLst>
          </p:nvPr>
        </p:nvGraphicFramePr>
        <p:xfrm>
          <a:off x="304801" y="1516063"/>
          <a:ext cx="11582400" cy="4921189"/>
        </p:xfrm>
        <a:graphic>
          <a:graphicData uri="http://schemas.openxmlformats.org/drawingml/2006/table">
            <a:tbl>
              <a:tblPr firstRow="1">
                <a:tableStyleId>{0660B408-B3CF-4A94-85FC-2B1E0A45F4A2}</a:tableStyleId>
              </a:tblPr>
              <a:tblGrid>
                <a:gridCol w="5791200">
                  <a:extLst>
                    <a:ext uri="{9D8B030D-6E8A-4147-A177-3AD203B41FA5}">
                      <a16:colId xmlns:a16="http://schemas.microsoft.com/office/drawing/2014/main" val="2678116954"/>
                    </a:ext>
                  </a:extLst>
                </a:gridCol>
                <a:gridCol w="5791200">
                  <a:extLst>
                    <a:ext uri="{9D8B030D-6E8A-4147-A177-3AD203B41FA5}">
                      <a16:colId xmlns:a16="http://schemas.microsoft.com/office/drawing/2014/main" val="151515"/>
                    </a:ext>
                  </a:extLst>
                </a:gridCol>
              </a:tblGrid>
              <a:tr h="554038">
                <a:tc>
                  <a:txBody>
                    <a:bodyPr/>
                    <a:lstStyle/>
                    <a:p>
                      <a:r>
                        <a:rPr lang="en-AU" sz="2500" dirty="0">
                          <a:solidFill>
                            <a:schemeClr val="bg1"/>
                          </a:solidFill>
                        </a:rPr>
                        <a:t>Bec Inwood</a:t>
                      </a:r>
                    </a:p>
                    <a:p>
                      <a:r>
                        <a:rPr lang="en-AU" dirty="0">
                          <a:solidFill>
                            <a:schemeClr val="bg1"/>
                          </a:solidFill>
                        </a:rPr>
                        <a:t>Learning Accessibility Consultant </a:t>
                      </a:r>
                    </a:p>
                    <a:p>
                      <a:r>
                        <a:rPr lang="en-AU" dirty="0">
                          <a:solidFill>
                            <a:schemeClr val="bg1"/>
                          </a:solidFill>
                        </a:rPr>
                        <a:t>Murdoch Access &amp; Inclusion</a:t>
                      </a:r>
                      <a:endParaRPr lang="en-AU" i="1" dirty="0">
                        <a:solidFill>
                          <a:schemeClr val="bg1"/>
                        </a:solidFill>
                      </a:endParaRPr>
                    </a:p>
                  </a:txBody>
                  <a:tcPr/>
                </a:tc>
                <a:tc>
                  <a:txBody>
                    <a:bodyPr/>
                    <a:lstStyle/>
                    <a:p>
                      <a:r>
                        <a:rPr lang="en-AU" sz="2500" dirty="0">
                          <a:solidFill>
                            <a:schemeClr val="bg1"/>
                          </a:solidFill>
                        </a:rPr>
                        <a:t>Raymond Rutgers</a:t>
                      </a:r>
                    </a:p>
                    <a:p>
                      <a:r>
                        <a:rPr lang="en-AU" dirty="0">
                          <a:solidFill>
                            <a:schemeClr val="bg1"/>
                          </a:solidFill>
                        </a:rPr>
                        <a:t>Learning Accessibility Consultant </a:t>
                      </a:r>
                    </a:p>
                    <a:p>
                      <a:r>
                        <a:rPr lang="en-AU" dirty="0">
                          <a:solidFill>
                            <a:schemeClr val="bg1"/>
                          </a:solidFill>
                        </a:rPr>
                        <a:t>Murdoch Access &amp; Inclusion</a:t>
                      </a:r>
                      <a:endParaRPr lang="en-AU" i="1" dirty="0">
                        <a:solidFill>
                          <a:schemeClr val="bg1"/>
                        </a:solidFill>
                      </a:endParaRPr>
                    </a:p>
                  </a:txBody>
                  <a:tcPr/>
                </a:tc>
                <a:extLst>
                  <a:ext uri="{0D108BD9-81ED-4DB2-BD59-A6C34878D82A}">
                    <a16:rowId xmlns:a16="http://schemas.microsoft.com/office/drawing/2014/main" val="623390596"/>
                  </a:ext>
                </a:extLst>
              </a:tr>
              <a:tr h="3900109">
                <a:tc>
                  <a:txBody>
                    <a:bodyPr/>
                    <a:lstStyle/>
                    <a:p>
                      <a:endParaRPr lang="en-AU" dirty="0">
                        <a:solidFill>
                          <a:schemeClr val="tx1"/>
                        </a:solidFill>
                      </a:endParaRPr>
                    </a:p>
                    <a:p>
                      <a:r>
                        <a:rPr lang="en-AU" b="1" dirty="0">
                          <a:solidFill>
                            <a:schemeClr val="tx1"/>
                          </a:solidFill>
                        </a:rPr>
                        <a:t>Education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chemeClr val="tx1"/>
                          </a:solidFill>
                        </a:rPr>
                        <a:t>Graduate Diploma of Secondary Education (Arts &amp; Inclusive Education)</a:t>
                      </a:r>
                    </a:p>
                    <a:p>
                      <a:r>
                        <a:rPr lang="en-AU" dirty="0">
                          <a:solidFill>
                            <a:schemeClr val="tx1"/>
                          </a:solidFill>
                        </a:rPr>
                        <a:t>Bachelor of Fine Art &amp; Visual Culture (double major)</a:t>
                      </a:r>
                    </a:p>
                    <a:p>
                      <a:pPr lvl="0">
                        <a:buNone/>
                      </a:pPr>
                      <a:endParaRPr lang="en-AU" dirty="0">
                        <a:solidFill>
                          <a:schemeClr val="tx1"/>
                        </a:solidFill>
                      </a:endParaRPr>
                    </a:p>
                    <a:p>
                      <a:r>
                        <a:rPr lang="en-AU" b="1" dirty="0">
                          <a:solidFill>
                            <a:schemeClr val="tx1"/>
                          </a:solidFill>
                        </a:rPr>
                        <a:t>Relevant professional background</a:t>
                      </a:r>
                    </a:p>
                    <a:p>
                      <a:r>
                        <a:rPr lang="en-AU" b="0" dirty="0">
                          <a:solidFill>
                            <a:schemeClr val="tx1"/>
                          </a:solidFill>
                        </a:rPr>
                        <a:t>25+ years experience in education settings</a:t>
                      </a:r>
                    </a:p>
                    <a:p>
                      <a:r>
                        <a:rPr lang="en-AU" sz="1800" kern="1200" dirty="0">
                          <a:solidFill>
                            <a:schemeClr val="dk1"/>
                          </a:solidFill>
                          <a:effectLst/>
                          <a:latin typeface="+mn-lt"/>
                          <a:ea typeface="+mn-ea"/>
                          <a:cs typeface="+mn-cs"/>
                        </a:rPr>
                        <a:t>Worked with learners from early childhood to mature adults in diverse settings, including schools, community groups/events and one on one instruction.</a:t>
                      </a:r>
                    </a:p>
                    <a:p>
                      <a:endParaRPr lang="en-AU" b="0" dirty="0">
                        <a:solidFill>
                          <a:schemeClr val="tx1"/>
                        </a:solidFill>
                      </a:endParaRPr>
                    </a:p>
                  </a:txBody>
                  <a:tcPr/>
                </a:tc>
                <a:tc>
                  <a:txBody>
                    <a:bodyPr/>
                    <a:lstStyle/>
                    <a:p>
                      <a:endParaRPr lang="en-AU" dirty="0">
                        <a:solidFill>
                          <a:schemeClr val="tx1"/>
                        </a:solidFill>
                      </a:endParaRPr>
                    </a:p>
                    <a:p>
                      <a:r>
                        <a:rPr lang="en-AU" b="1" dirty="0">
                          <a:solidFill>
                            <a:schemeClr val="tx1"/>
                          </a:solidFill>
                        </a:rPr>
                        <a:t>Education</a:t>
                      </a:r>
                    </a:p>
                    <a:p>
                      <a:r>
                        <a:rPr lang="en-AU" dirty="0">
                          <a:solidFill>
                            <a:schemeClr val="tx1"/>
                          </a:solidFill>
                        </a:rPr>
                        <a:t>Learning Sciences, MSc</a:t>
                      </a:r>
                    </a:p>
                    <a:p>
                      <a:r>
                        <a:rPr lang="en-AU" dirty="0">
                          <a:solidFill>
                            <a:schemeClr val="tx1"/>
                          </a:solidFill>
                        </a:rPr>
                        <a:t>Bachelor of Education, </a:t>
                      </a:r>
                      <a:r>
                        <a:rPr lang="en-AU" dirty="0" err="1">
                          <a:solidFill>
                            <a:schemeClr val="tx1"/>
                          </a:solidFill>
                        </a:rPr>
                        <a:t>BEd</a:t>
                      </a:r>
                      <a:endParaRPr lang="en-AU" dirty="0">
                        <a:solidFill>
                          <a:schemeClr val="tx1"/>
                        </a:solidFill>
                      </a:endParaRPr>
                    </a:p>
                    <a:p>
                      <a:endParaRPr lang="en-AU" dirty="0">
                        <a:solidFill>
                          <a:schemeClr val="tx1"/>
                        </a:solidFill>
                      </a:endParaRPr>
                    </a:p>
                    <a:p>
                      <a:endParaRPr lang="en-AU" b="1" dirty="0">
                        <a:solidFill>
                          <a:schemeClr val="tx1"/>
                        </a:solidFill>
                      </a:endParaRPr>
                    </a:p>
                    <a:p>
                      <a:r>
                        <a:rPr lang="en-AU" b="1" dirty="0">
                          <a:solidFill>
                            <a:schemeClr val="tx1"/>
                          </a:solidFill>
                        </a:rPr>
                        <a:t>Relevant professional</a:t>
                      </a:r>
                      <a:r>
                        <a:rPr lang="en-AU" dirty="0">
                          <a:solidFill>
                            <a:schemeClr val="tx1"/>
                          </a:solidFill>
                        </a:rPr>
                        <a:t> </a:t>
                      </a:r>
                      <a:r>
                        <a:rPr lang="en-AU" b="1" dirty="0">
                          <a:solidFill>
                            <a:schemeClr val="tx1"/>
                          </a:solidFill>
                        </a:rPr>
                        <a:t>background</a:t>
                      </a:r>
                    </a:p>
                    <a:p>
                      <a:r>
                        <a:rPr lang="en-AU" b="0" dirty="0">
                          <a:solidFill>
                            <a:schemeClr val="tx1"/>
                          </a:solidFill>
                        </a:rPr>
                        <a:t>Management consultant (education), BMC</a:t>
                      </a:r>
                    </a:p>
                    <a:p>
                      <a:r>
                        <a:rPr lang="en-AU" b="0" dirty="0">
                          <a:solidFill>
                            <a:schemeClr val="tx1"/>
                          </a:solidFill>
                        </a:rPr>
                        <a:t>Teacher nursing school (TAFE), </a:t>
                      </a:r>
                      <a:r>
                        <a:rPr lang="en-AU" b="0" dirty="0" err="1">
                          <a:solidFill>
                            <a:schemeClr val="tx1"/>
                          </a:solidFill>
                        </a:rPr>
                        <a:t>Deltion</a:t>
                      </a:r>
                      <a:r>
                        <a:rPr lang="en-AU" b="0" dirty="0">
                          <a:solidFill>
                            <a:schemeClr val="tx1"/>
                          </a:solidFill>
                        </a:rPr>
                        <a:t> College</a:t>
                      </a:r>
                    </a:p>
                    <a:p>
                      <a:r>
                        <a:rPr lang="en-AU" b="0" dirty="0">
                          <a:solidFill>
                            <a:schemeClr val="tx1"/>
                          </a:solidFill>
                        </a:rPr>
                        <a:t>Teacher special education (secondary), </a:t>
                      </a:r>
                      <a:r>
                        <a:rPr lang="en-AU" b="0" dirty="0" err="1">
                          <a:solidFill>
                            <a:schemeClr val="tx1"/>
                          </a:solidFill>
                        </a:rPr>
                        <a:t>Ambelt</a:t>
                      </a:r>
                      <a:endParaRPr lang="en-AU" b="0" dirty="0">
                        <a:solidFill>
                          <a:schemeClr val="tx1"/>
                        </a:solidFill>
                      </a:endParaRPr>
                    </a:p>
                    <a:p>
                      <a:r>
                        <a:rPr lang="en-AU" b="0" dirty="0">
                          <a:solidFill>
                            <a:schemeClr val="tx1"/>
                          </a:solidFill>
                        </a:rPr>
                        <a:t>Support worker, </a:t>
                      </a:r>
                      <a:r>
                        <a:rPr lang="en-AU" b="0" dirty="0" err="1">
                          <a:solidFill>
                            <a:schemeClr val="tx1"/>
                          </a:solidFill>
                        </a:rPr>
                        <a:t>Autismehuis</a:t>
                      </a:r>
                      <a:endParaRPr lang="en-AU" b="0" dirty="0">
                        <a:solidFill>
                          <a:schemeClr val="tx1"/>
                        </a:solidFill>
                      </a:endParaRPr>
                    </a:p>
                  </a:txBody>
                  <a:tcPr/>
                </a:tc>
                <a:extLst>
                  <a:ext uri="{0D108BD9-81ED-4DB2-BD59-A6C34878D82A}">
                    <a16:rowId xmlns:a16="http://schemas.microsoft.com/office/drawing/2014/main" val="3837536232"/>
                  </a:ext>
                </a:extLst>
              </a:tr>
            </a:tbl>
          </a:graphicData>
        </a:graphic>
      </p:graphicFrame>
      <p:sp>
        <p:nvSpPr>
          <p:cNvPr id="6" name="Slide Number Placeholder 5">
            <a:extLst>
              <a:ext uri="{FF2B5EF4-FFF2-40B4-BE49-F238E27FC236}">
                <a16:creationId xmlns:a16="http://schemas.microsoft.com/office/drawing/2014/main" id="{3F13ADA9-1C3B-34EC-9826-5CAC94A3BDF3}"/>
              </a:ext>
              <a:ext uri="{C183D7F6-B498-43B3-948B-1728B52AA6E4}">
                <adec:decorative xmlns:adec="http://schemas.microsoft.com/office/drawing/2017/decorative" val="1"/>
              </a:ext>
            </a:extLst>
          </p:cNvPr>
          <p:cNvSpPr>
            <a:spLocks noGrp="1"/>
          </p:cNvSpPr>
          <p:nvPr>
            <p:ph type="sldNum" sz="quarter" idx="12"/>
          </p:nvPr>
        </p:nvSpPr>
        <p:spPr>
          <a:xfrm>
            <a:off x="9315451" y="6492875"/>
            <a:ext cx="2743199" cy="365125"/>
          </a:xfrm>
        </p:spPr>
        <p:txBody>
          <a:bodyPr/>
          <a:lstStyle/>
          <a:p>
            <a:pPr algn="r"/>
            <a:fld id="{99D57C9D-7BD1-4F56-A474-DCEEE9B081CA}" type="slidenum">
              <a:rPr lang="en-AU" smtClean="0"/>
              <a:pPr algn="r"/>
              <a:t>5</a:t>
            </a:fld>
            <a:endParaRPr lang="en-AU"/>
          </a:p>
        </p:txBody>
      </p:sp>
    </p:spTree>
    <p:extLst>
      <p:ext uri="{BB962C8B-B14F-4D97-AF65-F5344CB8AC3E}">
        <p14:creationId xmlns:p14="http://schemas.microsoft.com/office/powerpoint/2010/main" val="1901396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AC8B5-6F94-1EDE-0BD6-469EB3D72162}"/>
              </a:ext>
            </a:extLst>
          </p:cNvPr>
          <p:cNvSpPr>
            <a:spLocks noGrp="1"/>
          </p:cNvSpPr>
          <p:nvPr>
            <p:ph type="title"/>
          </p:nvPr>
        </p:nvSpPr>
        <p:spPr/>
        <p:txBody>
          <a:bodyPr/>
          <a:lstStyle/>
          <a:p>
            <a:r>
              <a:rPr lang="en-US">
                <a:cs typeface="Arial"/>
              </a:rPr>
              <a:t>Overview of Workshop </a:t>
            </a:r>
          </a:p>
        </p:txBody>
      </p:sp>
      <p:sp>
        <p:nvSpPr>
          <p:cNvPr id="3" name="Text Placeholder 2">
            <a:extLst>
              <a:ext uri="{FF2B5EF4-FFF2-40B4-BE49-F238E27FC236}">
                <a16:creationId xmlns:a16="http://schemas.microsoft.com/office/drawing/2014/main" id="{1F58A5E3-BA36-F777-8223-677469FACB78}"/>
              </a:ext>
            </a:extLst>
          </p:cNvPr>
          <p:cNvSpPr>
            <a:spLocks noGrp="1"/>
          </p:cNvSpPr>
          <p:nvPr>
            <p:ph idx="1"/>
          </p:nvPr>
        </p:nvSpPr>
        <p:spPr>
          <a:xfrm>
            <a:off x="304799" y="2369375"/>
            <a:ext cx="11670891" cy="4288098"/>
          </a:xfrm>
        </p:spPr>
        <p:txBody>
          <a:bodyPr vert="horz" lIns="152400" tIns="152400" rIns="152400" bIns="152400" rtlCol="0" anchor="t">
            <a:normAutofit/>
          </a:bodyPr>
          <a:lstStyle/>
          <a:p>
            <a:pPr marL="0" indent="0">
              <a:buNone/>
            </a:pPr>
            <a:r>
              <a:rPr lang="en-US" dirty="0">
                <a:cs typeface="Arial"/>
              </a:rPr>
              <a:t>In this workshop participants will :</a:t>
            </a:r>
          </a:p>
          <a:p>
            <a:pPr>
              <a:lnSpc>
                <a:spcPct val="150000"/>
              </a:lnSpc>
              <a:buFontTx/>
              <a:buChar char="-"/>
            </a:pPr>
            <a:r>
              <a:rPr lang="en-US" dirty="0">
                <a:cs typeface="Arial"/>
              </a:rPr>
              <a:t>Learn about UDL at Murdoch University and our scaling up plans</a:t>
            </a:r>
          </a:p>
          <a:p>
            <a:pPr>
              <a:lnSpc>
                <a:spcPct val="150000"/>
              </a:lnSpc>
              <a:buFontTx/>
              <a:buChar char="-"/>
            </a:pPr>
            <a:r>
              <a:rPr lang="en-US" dirty="0">
                <a:cs typeface="Arial"/>
              </a:rPr>
              <a:t>Experience UDL as a student through a practical, unique and creative immersive activity</a:t>
            </a:r>
          </a:p>
          <a:p>
            <a:pPr>
              <a:lnSpc>
                <a:spcPct val="150000"/>
              </a:lnSpc>
              <a:buFontTx/>
              <a:buChar char="-"/>
            </a:pPr>
            <a:r>
              <a:rPr lang="en-US" dirty="0">
                <a:cs typeface="Arial"/>
              </a:rPr>
              <a:t>Discuss our approach to winning over teaching staff and developing strong relationships as the foundation for building institution-wide adoption of UDL</a:t>
            </a:r>
          </a:p>
        </p:txBody>
      </p:sp>
      <p:sp>
        <p:nvSpPr>
          <p:cNvPr id="6" name="Slide Number Placeholder 5">
            <a:extLst>
              <a:ext uri="{FF2B5EF4-FFF2-40B4-BE49-F238E27FC236}">
                <a16:creationId xmlns:a16="http://schemas.microsoft.com/office/drawing/2014/main" id="{03C8E3D8-C349-171C-8FA9-8C902764BD94}"/>
              </a:ext>
              <a:ext uri="{C183D7F6-B498-43B3-948B-1728B52AA6E4}">
                <adec:decorative xmlns:adec="http://schemas.microsoft.com/office/drawing/2017/decorative" val="1"/>
              </a:ext>
            </a:extLst>
          </p:cNvPr>
          <p:cNvSpPr>
            <a:spLocks noGrp="1"/>
          </p:cNvSpPr>
          <p:nvPr>
            <p:ph type="sldNum" sz="quarter" idx="12"/>
          </p:nvPr>
        </p:nvSpPr>
        <p:spPr>
          <a:xfrm>
            <a:off x="9232491" y="6370637"/>
            <a:ext cx="2743199" cy="365125"/>
          </a:xfrm>
        </p:spPr>
        <p:txBody>
          <a:bodyPr/>
          <a:lstStyle/>
          <a:p>
            <a:pPr algn="r"/>
            <a:fld id="{99D57C9D-7BD1-4F56-A474-DCEEE9B081CA}" type="slidenum">
              <a:rPr lang="en-AU" smtClean="0"/>
              <a:pPr algn="r"/>
              <a:t>6</a:t>
            </a:fld>
            <a:endParaRPr lang="en-AU"/>
          </a:p>
        </p:txBody>
      </p:sp>
      <p:pic>
        <p:nvPicPr>
          <p:cNvPr id="5" name="Picture 4">
            <a:extLst>
              <a:ext uri="{FF2B5EF4-FFF2-40B4-BE49-F238E27FC236}">
                <a16:creationId xmlns:a16="http://schemas.microsoft.com/office/drawing/2014/main" id="{B9637D16-36BF-5DAB-0D26-8F2CCCEAC73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3517" y="122238"/>
            <a:ext cx="3982173" cy="2654782"/>
          </a:xfrm>
          <a:prstGeom prst="rect">
            <a:avLst/>
          </a:prstGeom>
        </p:spPr>
      </p:pic>
    </p:spTree>
    <p:extLst>
      <p:ext uri="{BB962C8B-B14F-4D97-AF65-F5344CB8AC3E}">
        <p14:creationId xmlns:p14="http://schemas.microsoft.com/office/powerpoint/2010/main" val="2724507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60ECC-173F-381C-915E-B44C701599AF}"/>
              </a:ext>
            </a:extLst>
          </p:cNvPr>
          <p:cNvSpPr>
            <a:spLocks noGrp="1"/>
          </p:cNvSpPr>
          <p:nvPr>
            <p:ph type="title"/>
          </p:nvPr>
        </p:nvSpPr>
        <p:spPr/>
        <p:txBody>
          <a:bodyPr/>
          <a:lstStyle/>
          <a:p>
            <a:r>
              <a:rPr lang="en-US"/>
              <a:t>Overview of UDL at Murdoch </a:t>
            </a:r>
            <a:r>
              <a:rPr lang="en-US" sz="2400"/>
              <a:t>(10 mins)</a:t>
            </a:r>
          </a:p>
        </p:txBody>
      </p:sp>
    </p:spTree>
    <p:extLst>
      <p:ext uri="{BB962C8B-B14F-4D97-AF65-F5344CB8AC3E}">
        <p14:creationId xmlns:p14="http://schemas.microsoft.com/office/powerpoint/2010/main" val="2168075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4BB1C-13F1-4595-947D-A40C87CF1BA5}"/>
              </a:ext>
            </a:extLst>
          </p:cNvPr>
          <p:cNvSpPr>
            <a:spLocks noGrp="1"/>
          </p:cNvSpPr>
          <p:nvPr>
            <p:ph type="title"/>
          </p:nvPr>
        </p:nvSpPr>
        <p:spPr/>
        <p:txBody>
          <a:bodyPr/>
          <a:lstStyle/>
          <a:p>
            <a:r>
              <a:rPr lang="en-US"/>
              <a:t>UDL at Murdoch</a:t>
            </a:r>
            <a:endParaRPr lang="en-AU"/>
          </a:p>
        </p:txBody>
      </p:sp>
      <p:sp>
        <p:nvSpPr>
          <p:cNvPr id="3" name="Content Placeholder 2">
            <a:extLst>
              <a:ext uri="{FF2B5EF4-FFF2-40B4-BE49-F238E27FC236}">
                <a16:creationId xmlns:a16="http://schemas.microsoft.com/office/drawing/2014/main" id="{5B75C3EA-F267-E8B3-481F-D0E0E79721D8}"/>
              </a:ext>
            </a:extLst>
          </p:cNvPr>
          <p:cNvSpPr>
            <a:spLocks noGrp="1"/>
          </p:cNvSpPr>
          <p:nvPr>
            <p:ph idx="1"/>
          </p:nvPr>
        </p:nvSpPr>
        <p:spPr>
          <a:xfrm>
            <a:off x="304798" y="2333033"/>
            <a:ext cx="11582402" cy="4357687"/>
          </a:xfrm>
        </p:spPr>
        <p:txBody>
          <a:bodyPr lIns="91440" tIns="45720" rIns="91440" bIns="45720" anchor="t"/>
          <a:lstStyle/>
          <a:p>
            <a:pPr>
              <a:lnSpc>
                <a:spcPct val="150000"/>
              </a:lnSpc>
            </a:pPr>
            <a:r>
              <a:rPr lang="en-AU" dirty="0">
                <a:cs typeface="Arial"/>
              </a:rPr>
              <a:t>Developed a scaffolded series of 3 UDL workshops (~170 participants to date)</a:t>
            </a:r>
          </a:p>
          <a:p>
            <a:pPr>
              <a:lnSpc>
                <a:spcPct val="150000"/>
              </a:lnSpc>
            </a:pPr>
            <a:r>
              <a:rPr lang="en-AU" b="1" dirty="0">
                <a:cs typeface="Arial"/>
              </a:rPr>
              <a:t>UDL fundamentals </a:t>
            </a:r>
            <a:r>
              <a:rPr lang="en-AU" dirty="0">
                <a:cs typeface="Arial"/>
              </a:rPr>
              <a:t>introduces key UDL principles and practices.</a:t>
            </a:r>
          </a:p>
          <a:p>
            <a:pPr>
              <a:lnSpc>
                <a:spcPct val="150000"/>
              </a:lnSpc>
            </a:pPr>
            <a:r>
              <a:rPr lang="en-AU" b="1" dirty="0">
                <a:cs typeface="Arial"/>
              </a:rPr>
              <a:t>Level 1</a:t>
            </a:r>
            <a:r>
              <a:rPr lang="en-AU" dirty="0">
                <a:cs typeface="Arial"/>
              </a:rPr>
              <a:t> workshop allows staff to </a:t>
            </a:r>
            <a:r>
              <a:rPr lang="en-AU" b="1" dirty="0">
                <a:cs typeface="Arial"/>
              </a:rPr>
              <a:t>experience UDL</a:t>
            </a:r>
            <a:r>
              <a:rPr lang="en-AU" dirty="0">
                <a:cs typeface="Arial"/>
              </a:rPr>
              <a:t> as students.</a:t>
            </a:r>
          </a:p>
          <a:p>
            <a:pPr marL="457200" lvl="1" indent="0">
              <a:lnSpc>
                <a:spcPct val="150000"/>
              </a:lnSpc>
              <a:buNone/>
            </a:pPr>
            <a:r>
              <a:rPr lang="en-AU" sz="2200" dirty="0">
                <a:cs typeface="Arial"/>
              </a:rPr>
              <a:t>- Particularly positive feedback re immersive activity.</a:t>
            </a:r>
            <a:endParaRPr lang="en-AU" dirty="0">
              <a:cs typeface="Arial"/>
            </a:endParaRPr>
          </a:p>
          <a:p>
            <a:pPr>
              <a:lnSpc>
                <a:spcPct val="150000"/>
              </a:lnSpc>
            </a:pPr>
            <a:r>
              <a:rPr lang="en-AU" dirty="0"/>
              <a:t>Delivered </a:t>
            </a:r>
            <a:r>
              <a:rPr lang="en-AU" b="1" dirty="0"/>
              <a:t>bespoke sessions </a:t>
            </a:r>
            <a:r>
              <a:rPr lang="en-AU" dirty="0"/>
              <a:t>for Sciences, Law/Criminology, Chiropractic, Psychology, Nursing, Media, and IT. </a:t>
            </a:r>
          </a:p>
          <a:p>
            <a:pPr marL="457200" lvl="1" indent="0">
              <a:lnSpc>
                <a:spcPct val="150000"/>
              </a:lnSpc>
              <a:buNone/>
            </a:pPr>
            <a:r>
              <a:rPr lang="en-AU" dirty="0"/>
              <a:t>- </a:t>
            </a:r>
            <a:r>
              <a:rPr lang="en-AU" sz="2200" dirty="0"/>
              <a:t>Bespoke workshops had a </a:t>
            </a:r>
            <a:r>
              <a:rPr lang="en-AU" sz="2200" b="1" dirty="0"/>
              <a:t>higher attendance </a:t>
            </a:r>
            <a:r>
              <a:rPr lang="en-AU" sz="2200" dirty="0"/>
              <a:t>than general offerings</a:t>
            </a:r>
            <a:endParaRPr lang="en-AU" dirty="0">
              <a:cs typeface="Arial"/>
            </a:endParaRPr>
          </a:p>
        </p:txBody>
      </p:sp>
      <p:sp>
        <p:nvSpPr>
          <p:cNvPr id="4" name="Slide Number Placeholder 3">
            <a:extLst>
              <a:ext uri="{FF2B5EF4-FFF2-40B4-BE49-F238E27FC236}">
                <a16:creationId xmlns:a16="http://schemas.microsoft.com/office/drawing/2014/main" id="{B5959E8F-5334-72D3-DB26-5B91026B270D}"/>
              </a:ext>
              <a:ext uri="{C183D7F6-B498-43B3-948B-1728B52AA6E4}">
                <adec:decorative xmlns:adec="http://schemas.microsoft.com/office/drawing/2017/decorative" val="1"/>
              </a:ext>
            </a:extLst>
          </p:cNvPr>
          <p:cNvSpPr>
            <a:spLocks noGrp="1"/>
          </p:cNvSpPr>
          <p:nvPr>
            <p:ph type="sldNum" sz="quarter" idx="12"/>
          </p:nvPr>
        </p:nvSpPr>
        <p:spPr/>
        <p:txBody>
          <a:bodyPr/>
          <a:lstStyle/>
          <a:p>
            <a:pPr algn="r"/>
            <a:fld id="{99D57C9D-7BD1-4F56-A474-DCEEE9B081CA}" type="slidenum">
              <a:rPr lang="en-AU" smtClean="0"/>
              <a:pPr algn="r"/>
              <a:t>8</a:t>
            </a:fld>
            <a:endParaRPr lang="en-AU"/>
          </a:p>
        </p:txBody>
      </p:sp>
      <p:pic>
        <p:nvPicPr>
          <p:cNvPr id="6" name="Picture 5">
            <a:extLst>
              <a:ext uri="{FF2B5EF4-FFF2-40B4-BE49-F238E27FC236}">
                <a16:creationId xmlns:a16="http://schemas.microsoft.com/office/drawing/2014/main" id="{6BA62A98-67D6-0078-1386-014F4F609C9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8418" y="63105"/>
            <a:ext cx="3519186" cy="2346124"/>
          </a:xfrm>
          <a:prstGeom prst="rect">
            <a:avLst/>
          </a:prstGeom>
        </p:spPr>
      </p:pic>
    </p:spTree>
    <p:extLst>
      <p:ext uri="{BB962C8B-B14F-4D97-AF65-F5344CB8AC3E}">
        <p14:creationId xmlns:p14="http://schemas.microsoft.com/office/powerpoint/2010/main" val="1127720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B4A90-18C2-DA1E-5C48-3E92A82C9689}"/>
              </a:ext>
            </a:extLst>
          </p:cNvPr>
          <p:cNvSpPr>
            <a:spLocks noGrp="1"/>
          </p:cNvSpPr>
          <p:nvPr>
            <p:ph type="title"/>
          </p:nvPr>
        </p:nvSpPr>
        <p:spPr/>
        <p:txBody>
          <a:bodyPr/>
          <a:lstStyle/>
          <a:p>
            <a:r>
              <a:rPr lang="en-US"/>
              <a:t>UDL at Murdoch : where we are now</a:t>
            </a:r>
            <a:endParaRPr lang="en-AU"/>
          </a:p>
        </p:txBody>
      </p:sp>
      <p:sp>
        <p:nvSpPr>
          <p:cNvPr id="3" name="Content Placeholder 2">
            <a:extLst>
              <a:ext uri="{FF2B5EF4-FFF2-40B4-BE49-F238E27FC236}">
                <a16:creationId xmlns:a16="http://schemas.microsoft.com/office/drawing/2014/main" id="{1306E445-1B9E-A401-9C37-5C546F61EFF4}"/>
              </a:ext>
            </a:extLst>
          </p:cNvPr>
          <p:cNvSpPr>
            <a:spLocks noGrp="1"/>
          </p:cNvSpPr>
          <p:nvPr>
            <p:ph idx="1"/>
          </p:nvPr>
        </p:nvSpPr>
        <p:spPr>
          <a:xfrm>
            <a:off x="304798" y="1051807"/>
            <a:ext cx="11582402" cy="5501392"/>
          </a:xfrm>
        </p:spPr>
        <p:txBody>
          <a:bodyPr lIns="91440" tIns="45720" rIns="91440" bIns="45720" anchor="t"/>
          <a:lstStyle/>
          <a:p>
            <a:pPr>
              <a:lnSpc>
                <a:spcPct val="200000"/>
              </a:lnSpc>
            </a:pPr>
            <a:r>
              <a:rPr lang="en-US" dirty="0"/>
              <a:t>Stronger relationships are forming between our team and academic staff. </a:t>
            </a:r>
          </a:p>
          <a:p>
            <a:pPr>
              <a:lnSpc>
                <a:spcPct val="200000"/>
              </a:lnSpc>
            </a:pPr>
            <a:r>
              <a:rPr lang="en-US" dirty="0"/>
              <a:t>Our advice is increasingly sought on an ad-hoc basis. </a:t>
            </a:r>
          </a:p>
          <a:p>
            <a:pPr>
              <a:lnSpc>
                <a:spcPct val="200000"/>
              </a:lnSpc>
            </a:pPr>
            <a:r>
              <a:rPr lang="en-AU" dirty="0"/>
              <a:t>Collaborative UDL implementation is emerging among academic staff in several schools.</a:t>
            </a:r>
          </a:p>
          <a:p>
            <a:pPr>
              <a:lnSpc>
                <a:spcPct val="200000"/>
              </a:lnSpc>
              <a:buFont typeface="Arial" panose="020B0604020202020204" pitchFamily="34" charset="0"/>
              <a:buChar char="•"/>
            </a:pPr>
            <a:r>
              <a:rPr lang="en-AU" dirty="0"/>
              <a:t>A nine-month UDL mentoring pilot, initiated by the School of Nursing, is currently underway. This includes development of further workshops (UDL for assessments and UDL for Classroom Engagement)</a:t>
            </a:r>
            <a:endParaRPr lang="en-US" dirty="0">
              <a:cs typeface="Arial"/>
            </a:endParaRPr>
          </a:p>
        </p:txBody>
      </p:sp>
      <p:sp>
        <p:nvSpPr>
          <p:cNvPr id="4" name="Slide Number Placeholder 3">
            <a:extLst>
              <a:ext uri="{FF2B5EF4-FFF2-40B4-BE49-F238E27FC236}">
                <a16:creationId xmlns:a16="http://schemas.microsoft.com/office/drawing/2014/main" id="{72CD2C0E-A4EA-AB4C-79D9-5D7D532D7056}"/>
              </a:ext>
              <a:ext uri="{C183D7F6-B498-43B3-948B-1728B52AA6E4}">
                <adec:decorative xmlns:adec="http://schemas.microsoft.com/office/drawing/2017/decorative" val="1"/>
              </a:ext>
            </a:extLst>
          </p:cNvPr>
          <p:cNvSpPr>
            <a:spLocks noGrp="1"/>
          </p:cNvSpPr>
          <p:nvPr>
            <p:ph type="sldNum" sz="quarter" idx="12"/>
          </p:nvPr>
        </p:nvSpPr>
        <p:spPr/>
        <p:txBody>
          <a:bodyPr/>
          <a:lstStyle/>
          <a:p>
            <a:pPr algn="r"/>
            <a:fld id="{99D57C9D-7BD1-4F56-A474-DCEEE9B081CA}" type="slidenum">
              <a:rPr lang="en-AU" smtClean="0"/>
              <a:pPr algn="r"/>
              <a:t>9</a:t>
            </a:fld>
            <a:endParaRPr lang="en-AU"/>
          </a:p>
        </p:txBody>
      </p:sp>
    </p:spTree>
    <p:extLst>
      <p:ext uri="{BB962C8B-B14F-4D97-AF65-F5344CB8AC3E}">
        <p14:creationId xmlns:p14="http://schemas.microsoft.com/office/powerpoint/2010/main" val="931988445"/>
      </p:ext>
    </p:extLst>
  </p:cSld>
  <p:clrMapOvr>
    <a:masterClrMapping/>
  </p:clrMapOvr>
</p:sld>
</file>

<file path=ppt/theme/theme1.xml><?xml version="1.0" encoding="utf-8"?>
<a:theme xmlns:a="http://schemas.openxmlformats.org/drawingml/2006/main" name="Murdoch TWILIGHT Theme">
  <a:themeElements>
    <a:clrScheme name="TWILIGHT">
      <a:dk1>
        <a:srgbClr val="0B1213"/>
      </a:dk1>
      <a:lt1>
        <a:srgbClr val="FFFFFF"/>
      </a:lt1>
      <a:dk2>
        <a:srgbClr val="E12744"/>
      </a:dk2>
      <a:lt2>
        <a:srgbClr val="E12744"/>
      </a:lt2>
      <a:accent1>
        <a:srgbClr val="D04500"/>
      </a:accent1>
      <a:accent2>
        <a:srgbClr val="2A0247"/>
      </a:accent2>
      <a:accent3>
        <a:srgbClr val="790AC1"/>
      </a:accent3>
      <a:accent4>
        <a:srgbClr val="CAC5E6"/>
      </a:accent4>
      <a:accent5>
        <a:srgbClr val="2C3FA0"/>
      </a:accent5>
      <a:accent6>
        <a:srgbClr val="4993F7"/>
      </a:accent6>
      <a:hlink>
        <a:srgbClr val="006472"/>
      </a:hlink>
      <a:folHlink>
        <a:srgbClr val="AC1D43"/>
      </a:folHlink>
    </a:clrScheme>
    <a:fontScheme name="Murdoch Universit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U Powerpoint Template - Twilight_290724" id="{75FC435A-D23D-4349-BE84-845F1255413A}" vid="{CD9AEC8E-8930-44B6-A99B-F824814670D8}"/>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U Powerpoint Template - Twilight_290724" id="{75FC435A-D23D-4349-BE84-845F1255413A}" vid="{E7FB42D6-38B9-440A-B1F6-9A6F247FD3F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483AAFD2FDE54CA81F8837943C8C00" ma:contentTypeVersion="16" ma:contentTypeDescription="Create a new document." ma:contentTypeScope="" ma:versionID="2a88c7a67d7a03f2a5d0a27e12af7e78">
  <xsd:schema xmlns:xsd="http://www.w3.org/2001/XMLSchema" xmlns:xs="http://www.w3.org/2001/XMLSchema" xmlns:p="http://schemas.microsoft.com/office/2006/metadata/properties" xmlns:ns2="0645b887-9818-471a-8646-a139b7c31e02" xmlns:ns3="ae2c71e2-ad30-4e4c-ab63-09a899830db0" xmlns:ns4="58ca0ab7-cbc6-49ae-8f7a-f9a779e16d08" targetNamespace="http://schemas.microsoft.com/office/2006/metadata/properties" ma:root="true" ma:fieldsID="b225dfc2d3f3f930faf33d270c841645" ns2:_="" ns3:_="" ns4:_="">
    <xsd:import namespace="0645b887-9818-471a-8646-a139b7c31e02"/>
    <xsd:import namespace="ae2c71e2-ad30-4e4c-ab63-09a899830db0"/>
    <xsd:import namespace="58ca0ab7-cbc6-49ae-8f7a-f9a779e16d0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ObjectDetectorVersions" minOccurs="0"/>
                <xsd:element ref="ns2:MediaServiceGenerationTime" minOccurs="0"/>
                <xsd:element ref="ns2:MediaServiceEventHashCode" minOccurs="0"/>
                <xsd:element ref="ns2:MediaServiceSearchProperties" minOccurs="0"/>
                <xsd:element ref="ns2:lcf76f155ced4ddcb4097134ff3c332f" minOccurs="0"/>
                <xsd:element ref="ns4: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45b887-9818-471a-8646-a139b7c31e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3c7994f-4393-45c2-96c6-06eb77b59d83"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e2c71e2-ad30-4e4c-ab63-09a899830db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8ca0ab7-cbc6-49ae-8f7a-f9a779e16d08"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114d4840-faec-45a5-a4e1-c166b386e734}" ma:internalName="TaxCatchAll" ma:showField="CatchAllData" ma:web="ae2c71e2-ad30-4e4c-ab63-09a899830d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8ca0ab7-cbc6-49ae-8f7a-f9a779e16d08" xsi:nil="true"/>
    <lcf76f155ced4ddcb4097134ff3c332f xmlns="0645b887-9818-471a-8646-a139b7c31e0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4CBC78A-4279-4E7F-9677-B47634EDE636}">
  <ds:schemaRefs>
    <ds:schemaRef ds:uri="0645b887-9818-471a-8646-a139b7c31e02"/>
    <ds:schemaRef ds:uri="58ca0ab7-cbc6-49ae-8f7a-f9a779e16d08"/>
    <ds:schemaRef ds:uri="ae2c71e2-ad30-4e4c-ab63-09a899830db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6A2C56C-EF6D-4CC5-97D6-6426C281B17E}">
  <ds:schemaRefs>
    <ds:schemaRef ds:uri="http://schemas.microsoft.com/sharepoint/v3/contenttype/forms"/>
  </ds:schemaRefs>
</ds:datastoreItem>
</file>

<file path=customXml/itemProps3.xml><?xml version="1.0" encoding="utf-8"?>
<ds:datastoreItem xmlns:ds="http://schemas.openxmlformats.org/officeDocument/2006/customXml" ds:itemID="{E3CA5B8C-643B-4F1E-ADD6-8EC24B3EE718}">
  <ds:schemaRefs>
    <ds:schemaRef ds:uri="http://schemas.microsoft.com/office/2006/metadata/properties"/>
    <ds:schemaRef ds:uri="http://purl.org/dc/elements/1.1/"/>
    <ds:schemaRef ds:uri="http://schemas.microsoft.com/office/infopath/2007/PartnerControls"/>
    <ds:schemaRef ds:uri="http://purl.org/dc/dcmitype/"/>
    <ds:schemaRef ds:uri="http://schemas.microsoft.com/office/2006/documentManagement/types"/>
    <ds:schemaRef ds:uri="http://purl.org/dc/terms/"/>
    <ds:schemaRef ds:uri="http://schemas.openxmlformats.org/package/2006/metadata/core-properties"/>
    <ds:schemaRef ds:uri="58ca0ab7-cbc6-49ae-8f7a-f9a779e16d08"/>
    <ds:schemaRef ds:uri="ae2c71e2-ad30-4e4c-ab63-09a899830db0"/>
    <ds:schemaRef ds:uri="0645b887-9818-471a-8646-a139b7c31e0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Experiencing UDL_An Immersive Approach to Inclusive Teaching</Template>
  <TotalTime>25</TotalTime>
  <Words>1416</Words>
  <Application>Microsoft Office PowerPoint</Application>
  <PresentationFormat>Widescreen</PresentationFormat>
  <Paragraphs>208</Paragraphs>
  <Slides>26</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Arial</vt:lpstr>
      <vt:lpstr>Arial Narrow</vt:lpstr>
      <vt:lpstr>Calibri</vt:lpstr>
      <vt:lpstr>Courier New</vt:lpstr>
      <vt:lpstr>F37 Ginger</vt:lpstr>
      <vt:lpstr>YouTube Sans</vt:lpstr>
      <vt:lpstr>Murdoch TWILIGHT Theme</vt:lpstr>
      <vt:lpstr>Custom Design</vt:lpstr>
      <vt:lpstr>Universal Design for Learning (UDL) in practice: LEVEL 1 IMMERSIVE WORKSHOP</vt:lpstr>
      <vt:lpstr>Acknowledgement</vt:lpstr>
      <vt:lpstr>Copyright notice</vt:lpstr>
      <vt:lpstr>Participation Note</vt:lpstr>
      <vt:lpstr>About Us</vt:lpstr>
      <vt:lpstr>Overview of Workshop </vt:lpstr>
      <vt:lpstr>Overview of UDL at Murdoch (10 mins)</vt:lpstr>
      <vt:lpstr>UDL at Murdoch</vt:lpstr>
      <vt:lpstr>UDL at Murdoch : where we are now</vt:lpstr>
      <vt:lpstr>Scaling up:  Our goals 2026 and beyond </vt:lpstr>
      <vt:lpstr>Experience UDL as a Student (40 mins)</vt:lpstr>
      <vt:lpstr>UDL Level 1 Workshop purpose</vt:lpstr>
      <vt:lpstr>Overview of UDL Level 1 Workshop </vt:lpstr>
      <vt:lpstr>How we embedded UDL in workshop: Engagement</vt:lpstr>
      <vt:lpstr>How we embedded UDL in workshop: Representation</vt:lpstr>
      <vt:lpstr>How we embedded UDL in workshop: Action &amp; Expression</vt:lpstr>
      <vt:lpstr>IMMERSIVE ACTIVITY: Intro</vt:lpstr>
      <vt:lpstr>IMMERSIVE ACTIVITY: Scaffolded Support</vt:lpstr>
      <vt:lpstr>Key Terminology &amp; technique</vt:lpstr>
      <vt:lpstr>Set your goals</vt:lpstr>
      <vt:lpstr>3d Herringbone Tessellation Video Tutorials</vt:lpstr>
      <vt:lpstr>Formative feedback, Reflection &amp; Discussion</vt:lpstr>
      <vt:lpstr>Your Reflections (10 mins)</vt:lpstr>
      <vt:lpstr>Discussion:  Inside outside circle or Snowball variation</vt:lpstr>
      <vt:lpstr>Your questions</vt:lpstr>
      <vt:lpstr>Thank you</vt:lpstr>
    </vt:vector>
  </TitlesOfParts>
  <Company>Murdoch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Bec Inwood</dc:creator>
  <cp:lastModifiedBy>Kylie Geard</cp:lastModifiedBy>
  <cp:revision>15</cp:revision>
  <dcterms:created xsi:type="dcterms:W3CDTF">2025-05-21T05:44:43Z</dcterms:created>
  <dcterms:modified xsi:type="dcterms:W3CDTF">2025-06-18T04:50:58Z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0x010100D4483AAFD2FDE54CA81F8837943C8C00</vt:lpwstr>
  </property>
  <property fmtid="{D5CDD505-2E9C-101B-9397-08002B2CF9AE}" pid="3" name="MSIP_Label_374f931c-4856-410e-abf2-8a4d5c5dd217_Enabled">
    <vt:lpwstr>true</vt:lpwstr>
  </property>
  <property fmtid="{D5CDD505-2E9C-101B-9397-08002B2CF9AE}" pid="4" name="MSIP_Label_374f931c-4856-410e-abf2-8a4d5c5dd217_SetDate">
    <vt:lpwstr>2025-05-15T09:31:11Z</vt:lpwstr>
  </property>
  <property fmtid="{D5CDD505-2E9C-101B-9397-08002B2CF9AE}" pid="5" name="MSIP_Label_374f931c-4856-410e-abf2-8a4d5c5dd217_Method">
    <vt:lpwstr>Standard</vt:lpwstr>
  </property>
  <property fmtid="{D5CDD505-2E9C-101B-9397-08002B2CF9AE}" pid="6" name="MSIP_Label_374f931c-4856-410e-abf2-8a4d5c5dd217_Name">
    <vt:lpwstr>Official</vt:lpwstr>
  </property>
  <property fmtid="{D5CDD505-2E9C-101B-9397-08002B2CF9AE}" pid="7" name="MSIP_Label_374f931c-4856-410e-abf2-8a4d5c5dd217_SiteId">
    <vt:lpwstr>c00d4c1b-cf7b-4e93-b7c7-10113a9bc230</vt:lpwstr>
  </property>
  <property fmtid="{D5CDD505-2E9C-101B-9397-08002B2CF9AE}" pid="8" name="MSIP_Label_374f931c-4856-410e-abf2-8a4d5c5dd217_ActionId">
    <vt:lpwstr>e64e1c44-72c5-4d64-91d9-32319483f502</vt:lpwstr>
  </property>
  <property fmtid="{D5CDD505-2E9C-101B-9397-08002B2CF9AE}" pid="9" name="MSIP_Label_374f931c-4856-410e-abf2-8a4d5c5dd217_ContentBits">
    <vt:lpwstr>2</vt:lpwstr>
  </property>
  <property fmtid="{D5CDD505-2E9C-101B-9397-08002B2CF9AE}" pid="10" name="MSIP_Label_374f931c-4856-410e-abf2-8a4d5c5dd217_Tag">
    <vt:lpwstr>10, 3, 0, 1</vt:lpwstr>
  </property>
  <property fmtid="{D5CDD505-2E9C-101B-9397-08002B2CF9AE}" pid="11" name="ClassificationContentMarkingFooterLocations">
    <vt:lpwstr>Murdoch TWILIGHT Theme:3\Custom Design:3</vt:lpwstr>
  </property>
  <property fmtid="{D5CDD505-2E9C-101B-9397-08002B2CF9AE}" pid="12" name="ClassificationContentMarkingFooterText">
    <vt:lpwstr>[OFFICIAL]</vt:lpwstr>
  </property>
  <property fmtid="{D5CDD505-2E9C-101B-9397-08002B2CF9AE}" pid="13" name="MediaServiceImageTags">
    <vt:lpwstr/>
  </property>
</Properties>
</file>