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0"/>
  </p:notesMasterIdLst>
  <p:sldIdLst>
    <p:sldId id="281" r:id="rId2"/>
    <p:sldId id="273" r:id="rId3"/>
    <p:sldId id="267" r:id="rId4"/>
    <p:sldId id="259" r:id="rId5"/>
    <p:sldId id="295" r:id="rId6"/>
    <p:sldId id="265" r:id="rId7"/>
    <p:sldId id="289" r:id="rId8"/>
    <p:sldId id="288" r:id="rId9"/>
    <p:sldId id="294" r:id="rId10"/>
    <p:sldId id="291" r:id="rId11"/>
    <p:sldId id="278" r:id="rId12"/>
    <p:sldId id="296" r:id="rId13"/>
    <p:sldId id="271" r:id="rId14"/>
    <p:sldId id="290" r:id="rId15"/>
    <p:sldId id="292" r:id="rId16"/>
    <p:sldId id="270" r:id="rId17"/>
    <p:sldId id="293"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A95A8A-F367-3224-B541-AFC2EEA2E707}" name="Tanya Manning-Lewis" initials="TM" userId="S::tmanninglewis@tru.ca::73956337-ec65-488e-b65e-d470d4646c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758" autoAdjust="0"/>
  </p:normalViewPr>
  <p:slideViewPr>
    <p:cSldViewPr snapToGrid="0">
      <p:cViewPr varScale="1">
        <p:scale>
          <a:sx n="94" d="100"/>
          <a:sy n="94" d="100"/>
        </p:scale>
        <p:origin x="384" y="90"/>
      </p:cViewPr>
      <p:guideLst/>
    </p:cSldViewPr>
  </p:slideViewPr>
  <p:outlineViewPr>
    <p:cViewPr>
      <p:scale>
        <a:sx n="33" d="100"/>
        <a:sy n="33" d="100"/>
      </p:scale>
      <p:origin x="0" y="-110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6675D-9BB6-47BE-8213-D09FBE04CA6D}" type="doc">
      <dgm:prSet loTypeId="urn:microsoft.com/office/officeart/2016/7/layout/VerticalSolidActionList" loCatId="List" qsTypeId="urn:microsoft.com/office/officeart/2005/8/quickstyle/simple4" qsCatId="simple" csTypeId="urn:microsoft.com/office/officeart/2005/8/colors/accent1_2" csCatId="accent1" phldr="1"/>
      <dgm:spPr/>
      <dgm:t>
        <a:bodyPr/>
        <a:lstStyle/>
        <a:p>
          <a:endParaRPr lang="en-US"/>
        </a:p>
      </dgm:t>
    </dgm:pt>
    <dgm:pt modelId="{9B96D297-FCD5-4D3B-81BC-EA227C51A86F}">
      <dgm:prSet/>
      <dgm:spPr/>
      <dgm:t>
        <a:bodyPr/>
        <a:lstStyle/>
        <a:p>
          <a:r>
            <a:rPr lang="en-US" dirty="0"/>
            <a:t>Disability Service Provision</a:t>
          </a:r>
        </a:p>
      </dgm:t>
    </dgm:pt>
    <dgm:pt modelId="{92038EE9-DAE0-49BB-970D-DA863ECDF4EE}" type="parTrans" cxnId="{81398989-88C6-4CD7-9D09-0492A423E0A6}">
      <dgm:prSet/>
      <dgm:spPr/>
      <dgm:t>
        <a:bodyPr/>
        <a:lstStyle/>
        <a:p>
          <a:endParaRPr lang="en-US"/>
        </a:p>
      </dgm:t>
    </dgm:pt>
    <dgm:pt modelId="{6D03776F-942C-4221-BB94-258089FFD2F3}" type="sibTrans" cxnId="{81398989-88C6-4CD7-9D09-0492A423E0A6}">
      <dgm:prSet/>
      <dgm:spPr/>
      <dgm:t>
        <a:bodyPr/>
        <a:lstStyle/>
        <a:p>
          <a:endParaRPr lang="en-US"/>
        </a:p>
      </dgm:t>
    </dgm:pt>
    <dgm:pt modelId="{8C0A6DFD-8ACD-425A-95D1-66488A9049DB}">
      <dgm:prSet/>
      <dgm:spPr/>
      <dgm:t>
        <a:bodyPr/>
        <a:lstStyle/>
        <a:p>
          <a:r>
            <a:rPr lang="en-US" b="1" i="1" dirty="0"/>
            <a:t>In the sphere of disability service provision, when supporting the growth of UDL:</a:t>
          </a:r>
        </a:p>
      </dgm:t>
    </dgm:pt>
    <dgm:pt modelId="{7A4AC37B-BE30-4852-B21E-E91E78E37336}" type="parTrans" cxnId="{ED775329-7CD5-4B95-9DD5-C4C2F4A898A0}">
      <dgm:prSet/>
      <dgm:spPr/>
      <dgm:t>
        <a:bodyPr/>
        <a:lstStyle/>
        <a:p>
          <a:endParaRPr lang="en-US"/>
        </a:p>
      </dgm:t>
    </dgm:pt>
    <dgm:pt modelId="{05DAC9AD-AB8F-4EE4-968B-EBF71AFF2D0A}" type="sibTrans" cxnId="{ED775329-7CD5-4B95-9DD5-C4C2F4A898A0}">
      <dgm:prSet/>
      <dgm:spPr/>
      <dgm:t>
        <a:bodyPr/>
        <a:lstStyle/>
        <a:p>
          <a:endParaRPr lang="en-US"/>
        </a:p>
      </dgm:t>
    </dgm:pt>
    <dgm:pt modelId="{81E89B84-9406-4950-907D-B9A8A51576C3}">
      <dgm:prSet/>
      <dgm:spPr/>
      <dgm:t>
        <a:bodyPr/>
        <a:lstStyle/>
        <a:p>
          <a:r>
            <a:rPr lang="en-US"/>
            <a:t>Acknowledge</a:t>
          </a:r>
        </a:p>
      </dgm:t>
    </dgm:pt>
    <dgm:pt modelId="{443D6805-3518-4C33-A3E6-9E123F84DF93}" type="parTrans" cxnId="{4CED78D4-CC3F-436F-9B37-56E41BBC4FF5}">
      <dgm:prSet/>
      <dgm:spPr/>
      <dgm:t>
        <a:bodyPr/>
        <a:lstStyle/>
        <a:p>
          <a:endParaRPr lang="en-US"/>
        </a:p>
      </dgm:t>
    </dgm:pt>
    <dgm:pt modelId="{5C737AB9-DBA7-4B7C-90B4-1B2793237E74}" type="sibTrans" cxnId="{4CED78D4-CC3F-436F-9B37-56E41BBC4FF5}">
      <dgm:prSet/>
      <dgm:spPr/>
      <dgm:t>
        <a:bodyPr/>
        <a:lstStyle/>
        <a:p>
          <a:endParaRPr lang="en-US"/>
        </a:p>
      </dgm:t>
    </dgm:pt>
    <dgm:pt modelId="{4DDBEFA5-6746-4121-82A6-CDEA76504113}">
      <dgm:prSet/>
      <dgm:spPr/>
      <dgm:t>
        <a:bodyPr/>
        <a:lstStyle/>
        <a:p>
          <a:r>
            <a:rPr lang="en-US" dirty="0"/>
            <a:t>Acknowledge that learners’ lived experiences with UDL will radically diverge depending on race</a:t>
          </a:r>
        </a:p>
      </dgm:t>
    </dgm:pt>
    <dgm:pt modelId="{13046A7F-B283-4DC6-91FB-83FE3AF7D6B8}" type="parTrans" cxnId="{3B89A044-8372-48E5-B276-9A4B64FDF866}">
      <dgm:prSet/>
      <dgm:spPr/>
      <dgm:t>
        <a:bodyPr/>
        <a:lstStyle/>
        <a:p>
          <a:endParaRPr lang="en-US"/>
        </a:p>
      </dgm:t>
    </dgm:pt>
    <dgm:pt modelId="{DB0654D7-56C5-4D30-A786-D6B7ECAC6D9F}" type="sibTrans" cxnId="{3B89A044-8372-48E5-B276-9A4B64FDF866}">
      <dgm:prSet/>
      <dgm:spPr/>
      <dgm:t>
        <a:bodyPr/>
        <a:lstStyle/>
        <a:p>
          <a:endParaRPr lang="en-US"/>
        </a:p>
      </dgm:t>
    </dgm:pt>
    <dgm:pt modelId="{55B37FC3-27E6-489C-9F5E-1B00E0A33FFA}">
      <dgm:prSet/>
      <dgm:spPr/>
      <dgm:t>
        <a:bodyPr/>
        <a:lstStyle/>
        <a:p>
          <a:r>
            <a:rPr lang="en-US"/>
            <a:t>Acknowledge and seek</a:t>
          </a:r>
        </a:p>
      </dgm:t>
    </dgm:pt>
    <dgm:pt modelId="{335254DC-972F-463F-9EB1-CC453413FA47}" type="parTrans" cxnId="{58AAB615-4B23-477A-A0A2-BF5D815EC803}">
      <dgm:prSet/>
      <dgm:spPr/>
      <dgm:t>
        <a:bodyPr/>
        <a:lstStyle/>
        <a:p>
          <a:endParaRPr lang="en-US"/>
        </a:p>
      </dgm:t>
    </dgm:pt>
    <dgm:pt modelId="{BF53F1A8-CF2A-43BF-9C30-8A0FAF361020}" type="sibTrans" cxnId="{58AAB615-4B23-477A-A0A2-BF5D815EC803}">
      <dgm:prSet/>
      <dgm:spPr/>
      <dgm:t>
        <a:bodyPr/>
        <a:lstStyle/>
        <a:p>
          <a:endParaRPr lang="en-US"/>
        </a:p>
      </dgm:t>
    </dgm:pt>
    <dgm:pt modelId="{6278FDF4-9BC0-4959-89E5-64D37567837D}">
      <dgm:prSet/>
      <dgm:spPr/>
      <dgm:t>
        <a:bodyPr/>
        <a:lstStyle/>
        <a:p>
          <a:r>
            <a:rPr lang="en-US"/>
            <a:t>Acknowledge and seek to challenge ways disability service provision has ignored dimensions of race</a:t>
          </a:r>
        </a:p>
      </dgm:t>
    </dgm:pt>
    <dgm:pt modelId="{DC016689-BBAF-4257-9F0C-0E70F0FC89AE}" type="parTrans" cxnId="{CC6CC482-DCAB-4B24-B99A-A5FF34FA5496}">
      <dgm:prSet/>
      <dgm:spPr/>
      <dgm:t>
        <a:bodyPr/>
        <a:lstStyle/>
        <a:p>
          <a:endParaRPr lang="en-US"/>
        </a:p>
      </dgm:t>
    </dgm:pt>
    <dgm:pt modelId="{685042D6-99BA-4187-BC91-4BC47F6F94DD}" type="sibTrans" cxnId="{CC6CC482-DCAB-4B24-B99A-A5FF34FA5496}">
      <dgm:prSet/>
      <dgm:spPr/>
      <dgm:t>
        <a:bodyPr/>
        <a:lstStyle/>
        <a:p>
          <a:endParaRPr lang="en-US"/>
        </a:p>
      </dgm:t>
    </dgm:pt>
    <dgm:pt modelId="{13072A3C-6A51-4766-8D56-F011EEF50D7D}">
      <dgm:prSet/>
      <dgm:spPr/>
      <dgm:t>
        <a:bodyPr/>
        <a:lstStyle/>
        <a:p>
          <a:r>
            <a:rPr lang="en-US"/>
            <a:t>Appreciate and factor in</a:t>
          </a:r>
        </a:p>
      </dgm:t>
    </dgm:pt>
    <dgm:pt modelId="{C5D5713C-5601-47AC-AF2F-50AF376DD505}" type="parTrans" cxnId="{3008CF85-4D95-4A11-A5CE-F3698E527935}">
      <dgm:prSet/>
      <dgm:spPr/>
      <dgm:t>
        <a:bodyPr/>
        <a:lstStyle/>
        <a:p>
          <a:endParaRPr lang="en-US"/>
        </a:p>
      </dgm:t>
    </dgm:pt>
    <dgm:pt modelId="{B0E105E6-0AE7-4939-90ED-181B59D024DA}" type="sibTrans" cxnId="{3008CF85-4D95-4A11-A5CE-F3698E527935}">
      <dgm:prSet/>
      <dgm:spPr/>
      <dgm:t>
        <a:bodyPr/>
        <a:lstStyle/>
        <a:p>
          <a:endParaRPr lang="en-US"/>
        </a:p>
      </dgm:t>
    </dgm:pt>
    <dgm:pt modelId="{58B91D88-B871-4D3D-92D4-F67EC5E154D8}">
      <dgm:prSet/>
      <dgm:spPr/>
      <dgm:t>
        <a:bodyPr/>
        <a:lstStyle/>
        <a:p>
          <a:r>
            <a:rPr lang="en-US"/>
            <a:t>Appreciate and factor in the fact that UDL in the classroom may be less effective from the perspective of students who are racialized; they may be less receptive than peers</a:t>
          </a:r>
        </a:p>
      </dgm:t>
    </dgm:pt>
    <dgm:pt modelId="{DA222874-84B6-4A77-8889-61D8E534BB00}" type="parTrans" cxnId="{E1638AFD-A81F-45A7-A034-8CE4647610EC}">
      <dgm:prSet/>
      <dgm:spPr/>
      <dgm:t>
        <a:bodyPr/>
        <a:lstStyle/>
        <a:p>
          <a:endParaRPr lang="en-US"/>
        </a:p>
      </dgm:t>
    </dgm:pt>
    <dgm:pt modelId="{E5E0EC5C-BEAB-44A4-82A7-BD04C63C766E}" type="sibTrans" cxnId="{E1638AFD-A81F-45A7-A034-8CE4647610EC}">
      <dgm:prSet/>
      <dgm:spPr/>
      <dgm:t>
        <a:bodyPr/>
        <a:lstStyle/>
        <a:p>
          <a:endParaRPr lang="en-US"/>
        </a:p>
      </dgm:t>
    </dgm:pt>
    <dgm:pt modelId="{76115319-C5F9-4E7C-80D7-55503EFAD0E4}">
      <dgm:prSet/>
      <dgm:spPr/>
      <dgm:t>
        <a:bodyPr/>
        <a:lstStyle/>
        <a:p>
          <a:r>
            <a:rPr lang="en-US"/>
            <a:t>Consider</a:t>
          </a:r>
        </a:p>
      </dgm:t>
    </dgm:pt>
    <dgm:pt modelId="{7F4FB13D-5367-4EA9-A275-4BE6CA3DA449}" type="parTrans" cxnId="{931ADD12-C49A-4263-AD91-064FB4DAADEF}">
      <dgm:prSet/>
      <dgm:spPr/>
      <dgm:t>
        <a:bodyPr/>
        <a:lstStyle/>
        <a:p>
          <a:endParaRPr lang="en-US"/>
        </a:p>
      </dgm:t>
    </dgm:pt>
    <dgm:pt modelId="{C138D2D0-62ED-43F5-AED6-B53840BF1543}" type="sibTrans" cxnId="{931ADD12-C49A-4263-AD91-064FB4DAADEF}">
      <dgm:prSet/>
      <dgm:spPr/>
      <dgm:t>
        <a:bodyPr/>
        <a:lstStyle/>
        <a:p>
          <a:endParaRPr lang="en-US"/>
        </a:p>
      </dgm:t>
    </dgm:pt>
    <dgm:pt modelId="{5D994917-3696-4EDF-AB57-11E517A91940}">
      <dgm:prSet/>
      <dgm:spPr/>
      <dgm:t>
        <a:bodyPr/>
        <a:lstStyle/>
        <a:p>
          <a:r>
            <a:rPr lang="en-US"/>
            <a:t>Consider that UDL may not be seen as a priority by students and instructors concerned about race and equity</a:t>
          </a:r>
        </a:p>
      </dgm:t>
    </dgm:pt>
    <dgm:pt modelId="{7A18C9ED-B994-4649-B48F-9758FA20977E}" type="parTrans" cxnId="{5F624E95-11DB-41F9-B63A-673B0BCDCE2A}">
      <dgm:prSet/>
      <dgm:spPr/>
      <dgm:t>
        <a:bodyPr/>
        <a:lstStyle/>
        <a:p>
          <a:endParaRPr lang="en-US"/>
        </a:p>
      </dgm:t>
    </dgm:pt>
    <dgm:pt modelId="{6A550BA5-D077-4DEA-AE8B-1516C1556282}" type="sibTrans" cxnId="{5F624E95-11DB-41F9-B63A-673B0BCDCE2A}">
      <dgm:prSet/>
      <dgm:spPr/>
      <dgm:t>
        <a:bodyPr/>
        <a:lstStyle/>
        <a:p>
          <a:endParaRPr lang="en-US"/>
        </a:p>
      </dgm:t>
    </dgm:pt>
    <dgm:pt modelId="{6B408650-122E-45D8-BCEA-0AFD6746AFBA}">
      <dgm:prSet/>
      <dgm:spPr/>
      <dgm:t>
        <a:bodyPr/>
        <a:lstStyle/>
        <a:p>
          <a:r>
            <a:rPr lang="en-US"/>
            <a:t>Understand</a:t>
          </a:r>
        </a:p>
      </dgm:t>
    </dgm:pt>
    <dgm:pt modelId="{8A7E7E72-AD3C-43A4-A195-2279CDB4BF47}" type="parTrans" cxnId="{33AA9918-2D71-4035-8A46-34DA8A544A05}">
      <dgm:prSet/>
      <dgm:spPr/>
      <dgm:t>
        <a:bodyPr/>
        <a:lstStyle/>
        <a:p>
          <a:endParaRPr lang="en-US"/>
        </a:p>
      </dgm:t>
    </dgm:pt>
    <dgm:pt modelId="{E0627953-D443-4E8B-B43C-3FFF3AEF4957}" type="sibTrans" cxnId="{33AA9918-2D71-4035-8A46-34DA8A544A05}">
      <dgm:prSet/>
      <dgm:spPr/>
      <dgm:t>
        <a:bodyPr/>
        <a:lstStyle/>
        <a:p>
          <a:endParaRPr lang="en-US"/>
        </a:p>
      </dgm:t>
    </dgm:pt>
    <dgm:pt modelId="{A059C741-AAE1-4C13-9EAE-125B5770B074}">
      <dgm:prSet/>
      <dgm:spPr/>
      <dgm:t>
        <a:bodyPr/>
        <a:lstStyle/>
        <a:p>
          <a:r>
            <a:rPr lang="en-US"/>
            <a:t>Understand that some educators may be approaching access in the classroom from the stance of critical race theory and not from a UDL perspective. </a:t>
          </a:r>
        </a:p>
      </dgm:t>
    </dgm:pt>
    <dgm:pt modelId="{ADBEB78A-40B1-47B1-B1C4-D383E3F6CA84}" type="parTrans" cxnId="{B5B60C5F-8B53-4634-A91B-5C4472018641}">
      <dgm:prSet/>
      <dgm:spPr/>
      <dgm:t>
        <a:bodyPr/>
        <a:lstStyle/>
        <a:p>
          <a:endParaRPr lang="en-US"/>
        </a:p>
      </dgm:t>
    </dgm:pt>
    <dgm:pt modelId="{51ABB831-C2BB-4CAC-ACCB-6BF1FDA19DB4}" type="sibTrans" cxnId="{B5B60C5F-8B53-4634-A91B-5C4472018641}">
      <dgm:prSet/>
      <dgm:spPr/>
      <dgm:t>
        <a:bodyPr/>
        <a:lstStyle/>
        <a:p>
          <a:endParaRPr lang="en-US"/>
        </a:p>
      </dgm:t>
    </dgm:pt>
    <dgm:pt modelId="{4CC74D64-42AD-40B9-B2B3-197B28D62D20}">
      <dgm:prSet/>
      <dgm:spPr/>
      <dgm:t>
        <a:bodyPr/>
        <a:lstStyle/>
        <a:p>
          <a:r>
            <a:rPr lang="en-US"/>
            <a:t>Consider</a:t>
          </a:r>
        </a:p>
      </dgm:t>
    </dgm:pt>
    <dgm:pt modelId="{3E1CA78C-EEBF-4F13-BD9E-82BD4AD017A7}" type="parTrans" cxnId="{3284BDAB-EEE9-4209-B80E-194936731633}">
      <dgm:prSet/>
      <dgm:spPr/>
      <dgm:t>
        <a:bodyPr/>
        <a:lstStyle/>
        <a:p>
          <a:endParaRPr lang="en-US"/>
        </a:p>
      </dgm:t>
    </dgm:pt>
    <dgm:pt modelId="{D83F2A36-69FB-44C7-AC90-31CA78D30111}" type="sibTrans" cxnId="{3284BDAB-EEE9-4209-B80E-194936731633}">
      <dgm:prSet/>
      <dgm:spPr/>
      <dgm:t>
        <a:bodyPr/>
        <a:lstStyle/>
        <a:p>
          <a:endParaRPr lang="en-US"/>
        </a:p>
      </dgm:t>
    </dgm:pt>
    <dgm:pt modelId="{CF3270A2-CE86-420F-A1E0-14D69BB72AE0}">
      <dgm:prSet/>
      <dgm:spPr/>
      <dgm:t>
        <a:bodyPr/>
        <a:lstStyle/>
        <a:p>
          <a:r>
            <a:rPr lang="en-US"/>
            <a:t>Consider how to reach instructors familiar with UDL to engage them about race and how to reach instructors whose primary lens is race to help them familiarize themselves with UDL  </a:t>
          </a:r>
        </a:p>
      </dgm:t>
    </dgm:pt>
    <dgm:pt modelId="{E243CA92-4CC4-4025-B7D6-1CEFBAE17F9B}" type="parTrans" cxnId="{8C79B7F9-F43D-488D-B485-07C6436B34C9}">
      <dgm:prSet/>
      <dgm:spPr/>
      <dgm:t>
        <a:bodyPr/>
        <a:lstStyle/>
        <a:p>
          <a:endParaRPr lang="en-US"/>
        </a:p>
      </dgm:t>
    </dgm:pt>
    <dgm:pt modelId="{29219C2D-F5DC-4D45-B508-B15E3EF12C19}" type="sibTrans" cxnId="{8C79B7F9-F43D-488D-B485-07C6436B34C9}">
      <dgm:prSet/>
      <dgm:spPr/>
      <dgm:t>
        <a:bodyPr/>
        <a:lstStyle/>
        <a:p>
          <a:endParaRPr lang="en-US"/>
        </a:p>
      </dgm:t>
    </dgm:pt>
    <dgm:pt modelId="{880F2452-C8DC-433A-9082-5A9CAEF1E8B0}" type="pres">
      <dgm:prSet presAssocID="{4206675D-9BB6-47BE-8213-D09FBE04CA6D}" presName="Name0" presStyleCnt="0">
        <dgm:presLayoutVars>
          <dgm:dir/>
          <dgm:animLvl val="lvl"/>
          <dgm:resizeHandles val="exact"/>
        </dgm:presLayoutVars>
      </dgm:prSet>
      <dgm:spPr/>
    </dgm:pt>
    <dgm:pt modelId="{B02DF02C-00F4-421E-A628-5D86256BC1F7}" type="pres">
      <dgm:prSet presAssocID="{9B96D297-FCD5-4D3B-81BC-EA227C51A86F}" presName="linNode" presStyleCnt="0"/>
      <dgm:spPr/>
    </dgm:pt>
    <dgm:pt modelId="{3E6522FA-221D-4E5A-B921-8BF32603A057}" type="pres">
      <dgm:prSet presAssocID="{9B96D297-FCD5-4D3B-81BC-EA227C51A86F}" presName="parentText" presStyleLbl="alignNode1" presStyleIdx="0" presStyleCnt="7">
        <dgm:presLayoutVars>
          <dgm:chMax val="1"/>
          <dgm:bulletEnabled/>
        </dgm:presLayoutVars>
      </dgm:prSet>
      <dgm:spPr/>
    </dgm:pt>
    <dgm:pt modelId="{99B54150-91FB-41E1-93F4-591FD7F50CF7}" type="pres">
      <dgm:prSet presAssocID="{9B96D297-FCD5-4D3B-81BC-EA227C51A86F}" presName="descendantText" presStyleLbl="alignAccFollowNode1" presStyleIdx="0" presStyleCnt="7">
        <dgm:presLayoutVars>
          <dgm:bulletEnabled/>
        </dgm:presLayoutVars>
      </dgm:prSet>
      <dgm:spPr/>
    </dgm:pt>
    <dgm:pt modelId="{57115844-7E03-428B-AEB7-83CDA605EA29}" type="pres">
      <dgm:prSet presAssocID="{6D03776F-942C-4221-BB94-258089FFD2F3}" presName="sp" presStyleCnt="0"/>
      <dgm:spPr/>
    </dgm:pt>
    <dgm:pt modelId="{AD0BE273-0740-4ABE-BB03-F4721881B11A}" type="pres">
      <dgm:prSet presAssocID="{81E89B84-9406-4950-907D-B9A8A51576C3}" presName="linNode" presStyleCnt="0"/>
      <dgm:spPr/>
    </dgm:pt>
    <dgm:pt modelId="{AE278B23-1F0B-4ED5-92E1-1AC6D648FA0E}" type="pres">
      <dgm:prSet presAssocID="{81E89B84-9406-4950-907D-B9A8A51576C3}" presName="parentText" presStyleLbl="alignNode1" presStyleIdx="1" presStyleCnt="7">
        <dgm:presLayoutVars>
          <dgm:chMax val="1"/>
          <dgm:bulletEnabled/>
        </dgm:presLayoutVars>
      </dgm:prSet>
      <dgm:spPr/>
    </dgm:pt>
    <dgm:pt modelId="{4A2A939B-7DDC-4287-A8A1-2E3975C61703}" type="pres">
      <dgm:prSet presAssocID="{81E89B84-9406-4950-907D-B9A8A51576C3}" presName="descendantText" presStyleLbl="alignAccFollowNode1" presStyleIdx="1" presStyleCnt="7">
        <dgm:presLayoutVars>
          <dgm:bulletEnabled/>
        </dgm:presLayoutVars>
      </dgm:prSet>
      <dgm:spPr/>
    </dgm:pt>
    <dgm:pt modelId="{D6CCAE58-43B5-453E-8541-6994E9CF808E}" type="pres">
      <dgm:prSet presAssocID="{5C737AB9-DBA7-4B7C-90B4-1B2793237E74}" presName="sp" presStyleCnt="0"/>
      <dgm:spPr/>
    </dgm:pt>
    <dgm:pt modelId="{17188C83-690F-49BC-8624-C2801A4D2961}" type="pres">
      <dgm:prSet presAssocID="{55B37FC3-27E6-489C-9F5E-1B00E0A33FFA}" presName="linNode" presStyleCnt="0"/>
      <dgm:spPr/>
    </dgm:pt>
    <dgm:pt modelId="{89ADAD13-F9DA-49F2-A722-C8214CD478F7}" type="pres">
      <dgm:prSet presAssocID="{55B37FC3-27E6-489C-9F5E-1B00E0A33FFA}" presName="parentText" presStyleLbl="alignNode1" presStyleIdx="2" presStyleCnt="7">
        <dgm:presLayoutVars>
          <dgm:chMax val="1"/>
          <dgm:bulletEnabled/>
        </dgm:presLayoutVars>
      </dgm:prSet>
      <dgm:spPr/>
    </dgm:pt>
    <dgm:pt modelId="{7AB398FB-CF0A-4EF4-ABDF-1D189B682FA7}" type="pres">
      <dgm:prSet presAssocID="{55B37FC3-27E6-489C-9F5E-1B00E0A33FFA}" presName="descendantText" presStyleLbl="alignAccFollowNode1" presStyleIdx="2" presStyleCnt="7">
        <dgm:presLayoutVars>
          <dgm:bulletEnabled/>
        </dgm:presLayoutVars>
      </dgm:prSet>
      <dgm:spPr/>
    </dgm:pt>
    <dgm:pt modelId="{762E3FC1-7EDE-4DD4-97E4-483BD355E090}" type="pres">
      <dgm:prSet presAssocID="{BF53F1A8-CF2A-43BF-9C30-8A0FAF361020}" presName="sp" presStyleCnt="0"/>
      <dgm:spPr/>
    </dgm:pt>
    <dgm:pt modelId="{369773CB-644C-4AB4-92AC-B333F3C87743}" type="pres">
      <dgm:prSet presAssocID="{13072A3C-6A51-4766-8D56-F011EEF50D7D}" presName="linNode" presStyleCnt="0"/>
      <dgm:spPr/>
    </dgm:pt>
    <dgm:pt modelId="{9CC7DE57-8F14-4324-8331-15DE21240D01}" type="pres">
      <dgm:prSet presAssocID="{13072A3C-6A51-4766-8D56-F011EEF50D7D}" presName="parentText" presStyleLbl="alignNode1" presStyleIdx="3" presStyleCnt="7">
        <dgm:presLayoutVars>
          <dgm:chMax val="1"/>
          <dgm:bulletEnabled/>
        </dgm:presLayoutVars>
      </dgm:prSet>
      <dgm:spPr/>
    </dgm:pt>
    <dgm:pt modelId="{B9B0CE48-2CC6-4BCC-AECA-4A79A83E249E}" type="pres">
      <dgm:prSet presAssocID="{13072A3C-6A51-4766-8D56-F011EEF50D7D}" presName="descendantText" presStyleLbl="alignAccFollowNode1" presStyleIdx="3" presStyleCnt="7">
        <dgm:presLayoutVars>
          <dgm:bulletEnabled/>
        </dgm:presLayoutVars>
      </dgm:prSet>
      <dgm:spPr/>
    </dgm:pt>
    <dgm:pt modelId="{C2084A0B-7186-497C-9122-83A9964413D5}" type="pres">
      <dgm:prSet presAssocID="{B0E105E6-0AE7-4939-90ED-181B59D024DA}" presName="sp" presStyleCnt="0"/>
      <dgm:spPr/>
    </dgm:pt>
    <dgm:pt modelId="{87F9D9E3-5522-4D9D-89BF-0C65D96B8DC6}" type="pres">
      <dgm:prSet presAssocID="{76115319-C5F9-4E7C-80D7-55503EFAD0E4}" presName="linNode" presStyleCnt="0"/>
      <dgm:spPr/>
    </dgm:pt>
    <dgm:pt modelId="{47EB63AC-DB53-47C8-B329-A1A64E3D1342}" type="pres">
      <dgm:prSet presAssocID="{76115319-C5F9-4E7C-80D7-55503EFAD0E4}" presName="parentText" presStyleLbl="alignNode1" presStyleIdx="4" presStyleCnt="7">
        <dgm:presLayoutVars>
          <dgm:chMax val="1"/>
          <dgm:bulletEnabled/>
        </dgm:presLayoutVars>
      </dgm:prSet>
      <dgm:spPr/>
    </dgm:pt>
    <dgm:pt modelId="{1BC7D264-C773-4008-9921-F8927A723B53}" type="pres">
      <dgm:prSet presAssocID="{76115319-C5F9-4E7C-80D7-55503EFAD0E4}" presName="descendantText" presStyleLbl="alignAccFollowNode1" presStyleIdx="4" presStyleCnt="7">
        <dgm:presLayoutVars>
          <dgm:bulletEnabled/>
        </dgm:presLayoutVars>
      </dgm:prSet>
      <dgm:spPr/>
    </dgm:pt>
    <dgm:pt modelId="{EF2CCF4D-5B1D-4321-9A7B-E0E960D541B7}" type="pres">
      <dgm:prSet presAssocID="{C138D2D0-62ED-43F5-AED6-B53840BF1543}" presName="sp" presStyleCnt="0"/>
      <dgm:spPr/>
    </dgm:pt>
    <dgm:pt modelId="{9B8A1744-174F-486B-A4B7-EF6FABEE6DB9}" type="pres">
      <dgm:prSet presAssocID="{6B408650-122E-45D8-BCEA-0AFD6746AFBA}" presName="linNode" presStyleCnt="0"/>
      <dgm:spPr/>
    </dgm:pt>
    <dgm:pt modelId="{A31EE945-8B4E-4A58-B183-1512F2413EB5}" type="pres">
      <dgm:prSet presAssocID="{6B408650-122E-45D8-BCEA-0AFD6746AFBA}" presName="parentText" presStyleLbl="alignNode1" presStyleIdx="5" presStyleCnt="7">
        <dgm:presLayoutVars>
          <dgm:chMax val="1"/>
          <dgm:bulletEnabled/>
        </dgm:presLayoutVars>
      </dgm:prSet>
      <dgm:spPr/>
    </dgm:pt>
    <dgm:pt modelId="{0FE62F63-EC97-402C-9975-E3E107FD9109}" type="pres">
      <dgm:prSet presAssocID="{6B408650-122E-45D8-BCEA-0AFD6746AFBA}" presName="descendantText" presStyleLbl="alignAccFollowNode1" presStyleIdx="5" presStyleCnt="7">
        <dgm:presLayoutVars>
          <dgm:bulletEnabled/>
        </dgm:presLayoutVars>
      </dgm:prSet>
      <dgm:spPr/>
    </dgm:pt>
    <dgm:pt modelId="{17121AE0-0C72-474D-A5F7-7705D397ACA0}" type="pres">
      <dgm:prSet presAssocID="{E0627953-D443-4E8B-B43C-3FFF3AEF4957}" presName="sp" presStyleCnt="0"/>
      <dgm:spPr/>
    </dgm:pt>
    <dgm:pt modelId="{6A8AB58A-4046-4012-AB6F-9B3D1520D84F}" type="pres">
      <dgm:prSet presAssocID="{4CC74D64-42AD-40B9-B2B3-197B28D62D20}" presName="linNode" presStyleCnt="0"/>
      <dgm:spPr/>
    </dgm:pt>
    <dgm:pt modelId="{988A9085-6209-4A6E-BAA1-4F31C87BC728}" type="pres">
      <dgm:prSet presAssocID="{4CC74D64-42AD-40B9-B2B3-197B28D62D20}" presName="parentText" presStyleLbl="alignNode1" presStyleIdx="6" presStyleCnt="7">
        <dgm:presLayoutVars>
          <dgm:chMax val="1"/>
          <dgm:bulletEnabled/>
        </dgm:presLayoutVars>
      </dgm:prSet>
      <dgm:spPr/>
    </dgm:pt>
    <dgm:pt modelId="{92B79A67-BBF7-47DA-8A85-47145B4CA533}" type="pres">
      <dgm:prSet presAssocID="{4CC74D64-42AD-40B9-B2B3-197B28D62D20}" presName="descendantText" presStyleLbl="alignAccFollowNode1" presStyleIdx="6" presStyleCnt="7">
        <dgm:presLayoutVars>
          <dgm:bulletEnabled/>
        </dgm:presLayoutVars>
      </dgm:prSet>
      <dgm:spPr/>
    </dgm:pt>
  </dgm:ptLst>
  <dgm:cxnLst>
    <dgm:cxn modelId="{F289BF04-07EC-4A3D-B8E6-2C9D31A898A3}" type="presOf" srcId="{55B37FC3-27E6-489C-9F5E-1B00E0A33FFA}" destId="{89ADAD13-F9DA-49F2-A722-C8214CD478F7}" srcOrd="0" destOrd="0" presId="urn:microsoft.com/office/officeart/2016/7/layout/VerticalSolidActionList"/>
    <dgm:cxn modelId="{7137A912-AF99-4C51-8FE0-0040DECCA705}" type="presOf" srcId="{6B408650-122E-45D8-BCEA-0AFD6746AFBA}" destId="{A31EE945-8B4E-4A58-B183-1512F2413EB5}" srcOrd="0" destOrd="0" presId="urn:microsoft.com/office/officeart/2016/7/layout/VerticalSolidActionList"/>
    <dgm:cxn modelId="{931ADD12-C49A-4263-AD91-064FB4DAADEF}" srcId="{4206675D-9BB6-47BE-8213-D09FBE04CA6D}" destId="{76115319-C5F9-4E7C-80D7-55503EFAD0E4}" srcOrd="4" destOrd="0" parTransId="{7F4FB13D-5367-4EA9-A275-4BE6CA3DA449}" sibTransId="{C138D2D0-62ED-43F5-AED6-B53840BF1543}"/>
    <dgm:cxn modelId="{58AAB615-4B23-477A-A0A2-BF5D815EC803}" srcId="{4206675D-9BB6-47BE-8213-D09FBE04CA6D}" destId="{55B37FC3-27E6-489C-9F5E-1B00E0A33FFA}" srcOrd="2" destOrd="0" parTransId="{335254DC-972F-463F-9EB1-CC453413FA47}" sibTransId="{BF53F1A8-CF2A-43BF-9C30-8A0FAF361020}"/>
    <dgm:cxn modelId="{33AA9918-2D71-4035-8A46-34DA8A544A05}" srcId="{4206675D-9BB6-47BE-8213-D09FBE04CA6D}" destId="{6B408650-122E-45D8-BCEA-0AFD6746AFBA}" srcOrd="5" destOrd="0" parTransId="{8A7E7E72-AD3C-43A4-A195-2279CDB4BF47}" sibTransId="{E0627953-D443-4E8B-B43C-3FFF3AEF4957}"/>
    <dgm:cxn modelId="{ED775329-7CD5-4B95-9DD5-C4C2F4A898A0}" srcId="{9B96D297-FCD5-4D3B-81BC-EA227C51A86F}" destId="{8C0A6DFD-8ACD-425A-95D1-66488A9049DB}" srcOrd="0" destOrd="0" parTransId="{7A4AC37B-BE30-4852-B21E-E91E78E37336}" sibTransId="{05DAC9AD-AB8F-4EE4-968B-EBF71AFF2D0A}"/>
    <dgm:cxn modelId="{56F6912E-6BDA-476E-A5BA-6EF06CAAF3CA}" type="presOf" srcId="{6278FDF4-9BC0-4959-89E5-64D37567837D}" destId="{7AB398FB-CF0A-4EF4-ABDF-1D189B682FA7}" srcOrd="0" destOrd="0" presId="urn:microsoft.com/office/officeart/2016/7/layout/VerticalSolidActionList"/>
    <dgm:cxn modelId="{85EC0D31-18C1-49F4-8585-D39EFA386C34}" type="presOf" srcId="{76115319-C5F9-4E7C-80D7-55503EFAD0E4}" destId="{47EB63AC-DB53-47C8-B329-A1A64E3D1342}" srcOrd="0" destOrd="0" presId="urn:microsoft.com/office/officeart/2016/7/layout/VerticalSolidActionList"/>
    <dgm:cxn modelId="{2ED8D738-A3D0-4B9E-9CD1-E044E85630EB}" type="presOf" srcId="{CF3270A2-CE86-420F-A1E0-14D69BB72AE0}" destId="{92B79A67-BBF7-47DA-8A85-47145B4CA533}" srcOrd="0" destOrd="0" presId="urn:microsoft.com/office/officeart/2016/7/layout/VerticalSolidActionList"/>
    <dgm:cxn modelId="{B5B60C5F-8B53-4634-A91B-5C4472018641}" srcId="{6B408650-122E-45D8-BCEA-0AFD6746AFBA}" destId="{A059C741-AAE1-4C13-9EAE-125B5770B074}" srcOrd="0" destOrd="0" parTransId="{ADBEB78A-40B1-47B1-B1C4-D383E3F6CA84}" sibTransId="{51ABB831-C2BB-4CAC-ACCB-6BF1FDA19DB4}"/>
    <dgm:cxn modelId="{CA7A9A43-4F68-4497-BB2C-65B7490A54EA}" type="presOf" srcId="{4206675D-9BB6-47BE-8213-D09FBE04CA6D}" destId="{880F2452-C8DC-433A-9082-5A9CAEF1E8B0}" srcOrd="0" destOrd="0" presId="urn:microsoft.com/office/officeart/2016/7/layout/VerticalSolidActionList"/>
    <dgm:cxn modelId="{3B89A044-8372-48E5-B276-9A4B64FDF866}" srcId="{81E89B84-9406-4950-907D-B9A8A51576C3}" destId="{4DDBEFA5-6746-4121-82A6-CDEA76504113}" srcOrd="0" destOrd="0" parTransId="{13046A7F-B283-4DC6-91FB-83FE3AF7D6B8}" sibTransId="{DB0654D7-56C5-4D30-A786-D6B7ECAC6D9F}"/>
    <dgm:cxn modelId="{FBE34269-C724-4E8C-9A9C-B28F7E4F2A73}" type="presOf" srcId="{13072A3C-6A51-4766-8D56-F011EEF50D7D}" destId="{9CC7DE57-8F14-4324-8331-15DE21240D01}" srcOrd="0" destOrd="0" presId="urn:microsoft.com/office/officeart/2016/7/layout/VerticalSolidActionList"/>
    <dgm:cxn modelId="{56E27058-3AA3-4111-A07E-7BB7B623C3CF}" type="presOf" srcId="{A059C741-AAE1-4C13-9EAE-125B5770B074}" destId="{0FE62F63-EC97-402C-9975-E3E107FD9109}" srcOrd="0" destOrd="0" presId="urn:microsoft.com/office/officeart/2016/7/layout/VerticalSolidActionList"/>
    <dgm:cxn modelId="{CC6CC482-DCAB-4B24-B99A-A5FF34FA5496}" srcId="{55B37FC3-27E6-489C-9F5E-1B00E0A33FFA}" destId="{6278FDF4-9BC0-4959-89E5-64D37567837D}" srcOrd="0" destOrd="0" parTransId="{DC016689-BBAF-4257-9F0C-0E70F0FC89AE}" sibTransId="{685042D6-99BA-4187-BC91-4BC47F6F94DD}"/>
    <dgm:cxn modelId="{50171B83-EBA1-4E70-9267-96B4EC976806}" type="presOf" srcId="{4CC74D64-42AD-40B9-B2B3-197B28D62D20}" destId="{988A9085-6209-4A6E-BAA1-4F31C87BC728}" srcOrd="0" destOrd="0" presId="urn:microsoft.com/office/officeart/2016/7/layout/VerticalSolidActionList"/>
    <dgm:cxn modelId="{3008CF85-4D95-4A11-A5CE-F3698E527935}" srcId="{4206675D-9BB6-47BE-8213-D09FBE04CA6D}" destId="{13072A3C-6A51-4766-8D56-F011EEF50D7D}" srcOrd="3" destOrd="0" parTransId="{C5D5713C-5601-47AC-AF2F-50AF376DD505}" sibTransId="{B0E105E6-0AE7-4939-90ED-181B59D024DA}"/>
    <dgm:cxn modelId="{81398989-88C6-4CD7-9D09-0492A423E0A6}" srcId="{4206675D-9BB6-47BE-8213-D09FBE04CA6D}" destId="{9B96D297-FCD5-4D3B-81BC-EA227C51A86F}" srcOrd="0" destOrd="0" parTransId="{92038EE9-DAE0-49BB-970D-DA863ECDF4EE}" sibTransId="{6D03776F-942C-4221-BB94-258089FFD2F3}"/>
    <dgm:cxn modelId="{39634193-902C-454C-81BA-E9CFAA51C4CE}" type="presOf" srcId="{4DDBEFA5-6746-4121-82A6-CDEA76504113}" destId="{4A2A939B-7DDC-4287-A8A1-2E3975C61703}" srcOrd="0" destOrd="0" presId="urn:microsoft.com/office/officeart/2016/7/layout/VerticalSolidActionList"/>
    <dgm:cxn modelId="{5F624E95-11DB-41F9-B63A-673B0BCDCE2A}" srcId="{76115319-C5F9-4E7C-80D7-55503EFAD0E4}" destId="{5D994917-3696-4EDF-AB57-11E517A91940}" srcOrd="0" destOrd="0" parTransId="{7A18C9ED-B994-4649-B48F-9758FA20977E}" sibTransId="{6A550BA5-D077-4DEA-AE8B-1516C1556282}"/>
    <dgm:cxn modelId="{5A452A9A-9F5D-4C84-9B82-6097B170C52F}" type="presOf" srcId="{58B91D88-B871-4D3D-92D4-F67EC5E154D8}" destId="{B9B0CE48-2CC6-4BCC-AECA-4A79A83E249E}" srcOrd="0" destOrd="0" presId="urn:microsoft.com/office/officeart/2016/7/layout/VerticalSolidActionList"/>
    <dgm:cxn modelId="{3284BDAB-EEE9-4209-B80E-194936731633}" srcId="{4206675D-9BB6-47BE-8213-D09FBE04CA6D}" destId="{4CC74D64-42AD-40B9-B2B3-197B28D62D20}" srcOrd="6" destOrd="0" parTransId="{3E1CA78C-EEBF-4F13-BD9E-82BD4AD017A7}" sibTransId="{D83F2A36-69FB-44C7-AC90-31CA78D30111}"/>
    <dgm:cxn modelId="{444563B5-5C11-4C2E-8B5A-D82147191EBE}" type="presOf" srcId="{5D994917-3696-4EDF-AB57-11E517A91940}" destId="{1BC7D264-C773-4008-9921-F8927A723B53}" srcOrd="0" destOrd="0" presId="urn:microsoft.com/office/officeart/2016/7/layout/VerticalSolidActionList"/>
    <dgm:cxn modelId="{1923C6BA-89F1-4862-B511-1551E269B482}" type="presOf" srcId="{9B96D297-FCD5-4D3B-81BC-EA227C51A86F}" destId="{3E6522FA-221D-4E5A-B921-8BF32603A057}" srcOrd="0" destOrd="0" presId="urn:microsoft.com/office/officeart/2016/7/layout/VerticalSolidActionList"/>
    <dgm:cxn modelId="{26E6C2D0-F110-4A26-9D00-62061A9FBA11}" type="presOf" srcId="{8C0A6DFD-8ACD-425A-95D1-66488A9049DB}" destId="{99B54150-91FB-41E1-93F4-591FD7F50CF7}" srcOrd="0" destOrd="0" presId="urn:microsoft.com/office/officeart/2016/7/layout/VerticalSolidActionList"/>
    <dgm:cxn modelId="{4CED78D4-CC3F-436F-9B37-56E41BBC4FF5}" srcId="{4206675D-9BB6-47BE-8213-D09FBE04CA6D}" destId="{81E89B84-9406-4950-907D-B9A8A51576C3}" srcOrd="1" destOrd="0" parTransId="{443D6805-3518-4C33-A3E6-9E123F84DF93}" sibTransId="{5C737AB9-DBA7-4B7C-90B4-1B2793237E74}"/>
    <dgm:cxn modelId="{75D9C9E6-267F-4581-A141-16212E7C70EF}" type="presOf" srcId="{81E89B84-9406-4950-907D-B9A8A51576C3}" destId="{AE278B23-1F0B-4ED5-92E1-1AC6D648FA0E}" srcOrd="0" destOrd="0" presId="urn:microsoft.com/office/officeart/2016/7/layout/VerticalSolidActionList"/>
    <dgm:cxn modelId="{8C79B7F9-F43D-488D-B485-07C6436B34C9}" srcId="{4CC74D64-42AD-40B9-B2B3-197B28D62D20}" destId="{CF3270A2-CE86-420F-A1E0-14D69BB72AE0}" srcOrd="0" destOrd="0" parTransId="{E243CA92-4CC4-4025-B7D6-1CEFBAE17F9B}" sibTransId="{29219C2D-F5DC-4D45-B508-B15E3EF12C19}"/>
    <dgm:cxn modelId="{E1638AFD-A81F-45A7-A034-8CE4647610EC}" srcId="{13072A3C-6A51-4766-8D56-F011EEF50D7D}" destId="{58B91D88-B871-4D3D-92D4-F67EC5E154D8}" srcOrd="0" destOrd="0" parTransId="{DA222874-84B6-4A77-8889-61D8E534BB00}" sibTransId="{E5E0EC5C-BEAB-44A4-82A7-BD04C63C766E}"/>
    <dgm:cxn modelId="{43A9365F-E2E3-4104-8D10-35893E58116E}" type="presParOf" srcId="{880F2452-C8DC-433A-9082-5A9CAEF1E8B0}" destId="{B02DF02C-00F4-421E-A628-5D86256BC1F7}" srcOrd="0" destOrd="0" presId="urn:microsoft.com/office/officeart/2016/7/layout/VerticalSolidActionList"/>
    <dgm:cxn modelId="{D1A218EE-A747-437D-90D5-843CBA4E0F6F}" type="presParOf" srcId="{B02DF02C-00F4-421E-A628-5D86256BC1F7}" destId="{3E6522FA-221D-4E5A-B921-8BF32603A057}" srcOrd="0" destOrd="0" presId="urn:microsoft.com/office/officeart/2016/7/layout/VerticalSolidActionList"/>
    <dgm:cxn modelId="{24CC1C87-B97C-47E7-9083-544F667C21A5}" type="presParOf" srcId="{B02DF02C-00F4-421E-A628-5D86256BC1F7}" destId="{99B54150-91FB-41E1-93F4-591FD7F50CF7}" srcOrd="1" destOrd="0" presId="urn:microsoft.com/office/officeart/2016/7/layout/VerticalSolidActionList"/>
    <dgm:cxn modelId="{7975F3F0-4EC7-41ED-BE03-7248A960E610}" type="presParOf" srcId="{880F2452-C8DC-433A-9082-5A9CAEF1E8B0}" destId="{57115844-7E03-428B-AEB7-83CDA605EA29}" srcOrd="1" destOrd="0" presId="urn:microsoft.com/office/officeart/2016/7/layout/VerticalSolidActionList"/>
    <dgm:cxn modelId="{3A7410CC-0EC2-4F68-9781-17E6DDD42681}" type="presParOf" srcId="{880F2452-C8DC-433A-9082-5A9CAEF1E8B0}" destId="{AD0BE273-0740-4ABE-BB03-F4721881B11A}" srcOrd="2" destOrd="0" presId="urn:microsoft.com/office/officeart/2016/7/layout/VerticalSolidActionList"/>
    <dgm:cxn modelId="{33947954-6B53-41DA-B78F-CE8F1F81FE62}" type="presParOf" srcId="{AD0BE273-0740-4ABE-BB03-F4721881B11A}" destId="{AE278B23-1F0B-4ED5-92E1-1AC6D648FA0E}" srcOrd="0" destOrd="0" presId="urn:microsoft.com/office/officeart/2016/7/layout/VerticalSolidActionList"/>
    <dgm:cxn modelId="{76A26DD5-1497-43DF-9019-80749ABA42F0}" type="presParOf" srcId="{AD0BE273-0740-4ABE-BB03-F4721881B11A}" destId="{4A2A939B-7DDC-4287-A8A1-2E3975C61703}" srcOrd="1" destOrd="0" presId="urn:microsoft.com/office/officeart/2016/7/layout/VerticalSolidActionList"/>
    <dgm:cxn modelId="{02BD7EF9-7CE8-4046-8B31-701FB7DB4382}" type="presParOf" srcId="{880F2452-C8DC-433A-9082-5A9CAEF1E8B0}" destId="{D6CCAE58-43B5-453E-8541-6994E9CF808E}" srcOrd="3" destOrd="0" presId="urn:microsoft.com/office/officeart/2016/7/layout/VerticalSolidActionList"/>
    <dgm:cxn modelId="{EE78EE07-2C12-421F-8160-CC937B226880}" type="presParOf" srcId="{880F2452-C8DC-433A-9082-5A9CAEF1E8B0}" destId="{17188C83-690F-49BC-8624-C2801A4D2961}" srcOrd="4" destOrd="0" presId="urn:microsoft.com/office/officeart/2016/7/layout/VerticalSolidActionList"/>
    <dgm:cxn modelId="{2E0AC8D1-E41C-4E7B-9AD1-D05191D286B3}" type="presParOf" srcId="{17188C83-690F-49BC-8624-C2801A4D2961}" destId="{89ADAD13-F9DA-49F2-A722-C8214CD478F7}" srcOrd="0" destOrd="0" presId="urn:microsoft.com/office/officeart/2016/7/layout/VerticalSolidActionList"/>
    <dgm:cxn modelId="{535762EC-D28B-47D2-A94B-AD0ADCC04F28}" type="presParOf" srcId="{17188C83-690F-49BC-8624-C2801A4D2961}" destId="{7AB398FB-CF0A-4EF4-ABDF-1D189B682FA7}" srcOrd="1" destOrd="0" presId="urn:microsoft.com/office/officeart/2016/7/layout/VerticalSolidActionList"/>
    <dgm:cxn modelId="{CEF92724-7BF1-4D65-9F9D-8585BABC130B}" type="presParOf" srcId="{880F2452-C8DC-433A-9082-5A9CAEF1E8B0}" destId="{762E3FC1-7EDE-4DD4-97E4-483BD355E090}" srcOrd="5" destOrd="0" presId="urn:microsoft.com/office/officeart/2016/7/layout/VerticalSolidActionList"/>
    <dgm:cxn modelId="{F45E35D3-9914-4EE8-A3CD-041A21353FD4}" type="presParOf" srcId="{880F2452-C8DC-433A-9082-5A9CAEF1E8B0}" destId="{369773CB-644C-4AB4-92AC-B333F3C87743}" srcOrd="6" destOrd="0" presId="urn:microsoft.com/office/officeart/2016/7/layout/VerticalSolidActionList"/>
    <dgm:cxn modelId="{94BE73D6-8AC8-49EC-8C07-EFF2683E6126}" type="presParOf" srcId="{369773CB-644C-4AB4-92AC-B333F3C87743}" destId="{9CC7DE57-8F14-4324-8331-15DE21240D01}" srcOrd="0" destOrd="0" presId="urn:microsoft.com/office/officeart/2016/7/layout/VerticalSolidActionList"/>
    <dgm:cxn modelId="{FB25ABDF-89E6-4DCA-8F2A-B885C19F7FF1}" type="presParOf" srcId="{369773CB-644C-4AB4-92AC-B333F3C87743}" destId="{B9B0CE48-2CC6-4BCC-AECA-4A79A83E249E}" srcOrd="1" destOrd="0" presId="urn:microsoft.com/office/officeart/2016/7/layout/VerticalSolidActionList"/>
    <dgm:cxn modelId="{6E1FCD9B-E7B9-4140-B2A9-5D29097DDCE7}" type="presParOf" srcId="{880F2452-C8DC-433A-9082-5A9CAEF1E8B0}" destId="{C2084A0B-7186-497C-9122-83A9964413D5}" srcOrd="7" destOrd="0" presId="urn:microsoft.com/office/officeart/2016/7/layout/VerticalSolidActionList"/>
    <dgm:cxn modelId="{B50AB190-8CD0-4DE8-8D6D-4F11EB380289}" type="presParOf" srcId="{880F2452-C8DC-433A-9082-5A9CAEF1E8B0}" destId="{87F9D9E3-5522-4D9D-89BF-0C65D96B8DC6}" srcOrd="8" destOrd="0" presId="urn:microsoft.com/office/officeart/2016/7/layout/VerticalSolidActionList"/>
    <dgm:cxn modelId="{A1F2F200-8440-4B9F-87A7-C78322914E08}" type="presParOf" srcId="{87F9D9E3-5522-4D9D-89BF-0C65D96B8DC6}" destId="{47EB63AC-DB53-47C8-B329-A1A64E3D1342}" srcOrd="0" destOrd="0" presId="urn:microsoft.com/office/officeart/2016/7/layout/VerticalSolidActionList"/>
    <dgm:cxn modelId="{815B9BD2-77B6-4E6F-B07E-3DE33AE42784}" type="presParOf" srcId="{87F9D9E3-5522-4D9D-89BF-0C65D96B8DC6}" destId="{1BC7D264-C773-4008-9921-F8927A723B53}" srcOrd="1" destOrd="0" presId="urn:microsoft.com/office/officeart/2016/7/layout/VerticalSolidActionList"/>
    <dgm:cxn modelId="{31EC0072-B5A7-4673-B6BF-3882BEF7DFE1}" type="presParOf" srcId="{880F2452-C8DC-433A-9082-5A9CAEF1E8B0}" destId="{EF2CCF4D-5B1D-4321-9A7B-E0E960D541B7}" srcOrd="9" destOrd="0" presId="urn:microsoft.com/office/officeart/2016/7/layout/VerticalSolidActionList"/>
    <dgm:cxn modelId="{0829D63A-8BED-46D9-B1FB-A46C475EB826}" type="presParOf" srcId="{880F2452-C8DC-433A-9082-5A9CAEF1E8B0}" destId="{9B8A1744-174F-486B-A4B7-EF6FABEE6DB9}" srcOrd="10" destOrd="0" presId="urn:microsoft.com/office/officeart/2016/7/layout/VerticalSolidActionList"/>
    <dgm:cxn modelId="{2C3BD362-8104-477B-9C7F-9D1CC8C79D27}" type="presParOf" srcId="{9B8A1744-174F-486B-A4B7-EF6FABEE6DB9}" destId="{A31EE945-8B4E-4A58-B183-1512F2413EB5}" srcOrd="0" destOrd="0" presId="urn:microsoft.com/office/officeart/2016/7/layout/VerticalSolidActionList"/>
    <dgm:cxn modelId="{AABEFF95-874E-4638-904B-DB25F9862683}" type="presParOf" srcId="{9B8A1744-174F-486B-A4B7-EF6FABEE6DB9}" destId="{0FE62F63-EC97-402C-9975-E3E107FD9109}" srcOrd="1" destOrd="0" presId="urn:microsoft.com/office/officeart/2016/7/layout/VerticalSolidActionList"/>
    <dgm:cxn modelId="{DD84D80C-21EE-4843-BB6E-5BF1B332DACB}" type="presParOf" srcId="{880F2452-C8DC-433A-9082-5A9CAEF1E8B0}" destId="{17121AE0-0C72-474D-A5F7-7705D397ACA0}" srcOrd="11" destOrd="0" presId="urn:microsoft.com/office/officeart/2016/7/layout/VerticalSolidActionList"/>
    <dgm:cxn modelId="{371E3137-44AF-4C38-B2B9-603B089FFB0A}" type="presParOf" srcId="{880F2452-C8DC-433A-9082-5A9CAEF1E8B0}" destId="{6A8AB58A-4046-4012-AB6F-9B3D1520D84F}" srcOrd="12" destOrd="0" presId="urn:microsoft.com/office/officeart/2016/7/layout/VerticalSolidActionList"/>
    <dgm:cxn modelId="{CFF8ABE4-491A-44E1-9AF7-8CE7F49BB2F7}" type="presParOf" srcId="{6A8AB58A-4046-4012-AB6F-9B3D1520D84F}" destId="{988A9085-6209-4A6E-BAA1-4F31C87BC728}" srcOrd="0" destOrd="0" presId="urn:microsoft.com/office/officeart/2016/7/layout/VerticalSolidActionList"/>
    <dgm:cxn modelId="{50A34B96-AFB4-4959-8BF4-156C2E35CCB5}" type="presParOf" srcId="{6A8AB58A-4046-4012-AB6F-9B3D1520D84F}" destId="{92B79A67-BBF7-47DA-8A85-47145B4CA533}"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54150-91FB-41E1-93F4-591FD7F50CF7}">
      <dsp:nvSpPr>
        <dsp:cNvPr id="0" name=""/>
        <dsp:cNvSpPr/>
      </dsp:nvSpPr>
      <dsp:spPr>
        <a:xfrm>
          <a:off x="2130715" y="2553"/>
          <a:ext cx="8522862" cy="73939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67" tIns="187807" rIns="165367" bIns="187807" numCol="1" spcCol="1270" anchor="ctr" anchorCtr="0">
          <a:noAutofit/>
        </a:bodyPr>
        <a:lstStyle/>
        <a:p>
          <a:pPr marL="0" lvl="0" indent="0" algn="l" defTabSz="577850">
            <a:lnSpc>
              <a:spcPct val="90000"/>
            </a:lnSpc>
            <a:spcBef>
              <a:spcPct val="0"/>
            </a:spcBef>
            <a:spcAft>
              <a:spcPct val="35000"/>
            </a:spcAft>
            <a:buNone/>
          </a:pPr>
          <a:r>
            <a:rPr lang="en-US" sz="1300" b="1" i="1" kern="1200" dirty="0"/>
            <a:t>In the sphere of disability service provision, when supporting the growth of UDL:</a:t>
          </a:r>
        </a:p>
      </dsp:txBody>
      <dsp:txXfrm>
        <a:off x="2130715" y="2553"/>
        <a:ext cx="8522862" cy="739397"/>
      </dsp:txXfrm>
    </dsp:sp>
    <dsp:sp modelId="{3E6522FA-221D-4E5A-B921-8BF32603A057}">
      <dsp:nvSpPr>
        <dsp:cNvPr id="0" name=""/>
        <dsp:cNvSpPr/>
      </dsp:nvSpPr>
      <dsp:spPr>
        <a:xfrm>
          <a:off x="0" y="2553"/>
          <a:ext cx="2130715" cy="73939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2750" tIns="73036" rIns="112750" bIns="73036" numCol="1" spcCol="1270" anchor="ctr" anchorCtr="0">
          <a:noAutofit/>
        </a:bodyPr>
        <a:lstStyle/>
        <a:p>
          <a:pPr marL="0" lvl="0" indent="0" algn="ctr" defTabSz="711200">
            <a:lnSpc>
              <a:spcPct val="90000"/>
            </a:lnSpc>
            <a:spcBef>
              <a:spcPct val="0"/>
            </a:spcBef>
            <a:spcAft>
              <a:spcPct val="35000"/>
            </a:spcAft>
            <a:buNone/>
          </a:pPr>
          <a:r>
            <a:rPr lang="en-US" sz="1600" kern="1200" dirty="0"/>
            <a:t>Disability Service Provision</a:t>
          </a:r>
        </a:p>
      </dsp:txBody>
      <dsp:txXfrm>
        <a:off x="0" y="2553"/>
        <a:ext cx="2130715" cy="739397"/>
      </dsp:txXfrm>
    </dsp:sp>
    <dsp:sp modelId="{4A2A939B-7DDC-4287-A8A1-2E3975C61703}">
      <dsp:nvSpPr>
        <dsp:cNvPr id="0" name=""/>
        <dsp:cNvSpPr/>
      </dsp:nvSpPr>
      <dsp:spPr>
        <a:xfrm>
          <a:off x="2130715" y="786314"/>
          <a:ext cx="8522862" cy="73939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67" tIns="187807" rIns="165367" bIns="187807" numCol="1" spcCol="1270" anchor="ctr" anchorCtr="0">
          <a:noAutofit/>
        </a:bodyPr>
        <a:lstStyle/>
        <a:p>
          <a:pPr marL="0" lvl="0" indent="0" algn="l" defTabSz="577850">
            <a:lnSpc>
              <a:spcPct val="90000"/>
            </a:lnSpc>
            <a:spcBef>
              <a:spcPct val="0"/>
            </a:spcBef>
            <a:spcAft>
              <a:spcPct val="35000"/>
            </a:spcAft>
            <a:buNone/>
          </a:pPr>
          <a:r>
            <a:rPr lang="en-US" sz="1300" kern="1200" dirty="0"/>
            <a:t>Acknowledge that learners’ lived experiences with UDL will radically diverge depending on race</a:t>
          </a:r>
        </a:p>
      </dsp:txBody>
      <dsp:txXfrm>
        <a:off x="2130715" y="786314"/>
        <a:ext cx="8522862" cy="739397"/>
      </dsp:txXfrm>
    </dsp:sp>
    <dsp:sp modelId="{AE278B23-1F0B-4ED5-92E1-1AC6D648FA0E}">
      <dsp:nvSpPr>
        <dsp:cNvPr id="0" name=""/>
        <dsp:cNvSpPr/>
      </dsp:nvSpPr>
      <dsp:spPr>
        <a:xfrm>
          <a:off x="0" y="786314"/>
          <a:ext cx="2130715" cy="73939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2750" tIns="73036" rIns="112750" bIns="73036" numCol="1" spcCol="1270" anchor="ctr" anchorCtr="0">
          <a:noAutofit/>
        </a:bodyPr>
        <a:lstStyle/>
        <a:p>
          <a:pPr marL="0" lvl="0" indent="0" algn="ctr" defTabSz="711200">
            <a:lnSpc>
              <a:spcPct val="90000"/>
            </a:lnSpc>
            <a:spcBef>
              <a:spcPct val="0"/>
            </a:spcBef>
            <a:spcAft>
              <a:spcPct val="35000"/>
            </a:spcAft>
            <a:buNone/>
          </a:pPr>
          <a:r>
            <a:rPr lang="en-US" sz="1600" kern="1200"/>
            <a:t>Acknowledge</a:t>
          </a:r>
        </a:p>
      </dsp:txBody>
      <dsp:txXfrm>
        <a:off x="0" y="786314"/>
        <a:ext cx="2130715" cy="739397"/>
      </dsp:txXfrm>
    </dsp:sp>
    <dsp:sp modelId="{7AB398FB-CF0A-4EF4-ABDF-1D189B682FA7}">
      <dsp:nvSpPr>
        <dsp:cNvPr id="0" name=""/>
        <dsp:cNvSpPr/>
      </dsp:nvSpPr>
      <dsp:spPr>
        <a:xfrm>
          <a:off x="2130715" y="1570075"/>
          <a:ext cx="8522862" cy="73939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67" tIns="187807" rIns="165367" bIns="187807" numCol="1" spcCol="1270" anchor="ctr" anchorCtr="0">
          <a:noAutofit/>
        </a:bodyPr>
        <a:lstStyle/>
        <a:p>
          <a:pPr marL="0" lvl="0" indent="0" algn="l" defTabSz="577850">
            <a:lnSpc>
              <a:spcPct val="90000"/>
            </a:lnSpc>
            <a:spcBef>
              <a:spcPct val="0"/>
            </a:spcBef>
            <a:spcAft>
              <a:spcPct val="35000"/>
            </a:spcAft>
            <a:buNone/>
          </a:pPr>
          <a:r>
            <a:rPr lang="en-US" sz="1300" kern="1200"/>
            <a:t>Acknowledge and seek to challenge ways disability service provision has ignored dimensions of race</a:t>
          </a:r>
        </a:p>
      </dsp:txBody>
      <dsp:txXfrm>
        <a:off x="2130715" y="1570075"/>
        <a:ext cx="8522862" cy="739397"/>
      </dsp:txXfrm>
    </dsp:sp>
    <dsp:sp modelId="{89ADAD13-F9DA-49F2-A722-C8214CD478F7}">
      <dsp:nvSpPr>
        <dsp:cNvPr id="0" name=""/>
        <dsp:cNvSpPr/>
      </dsp:nvSpPr>
      <dsp:spPr>
        <a:xfrm>
          <a:off x="0" y="1570075"/>
          <a:ext cx="2130715" cy="73939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2750" tIns="73036" rIns="112750" bIns="73036" numCol="1" spcCol="1270" anchor="ctr" anchorCtr="0">
          <a:noAutofit/>
        </a:bodyPr>
        <a:lstStyle/>
        <a:p>
          <a:pPr marL="0" lvl="0" indent="0" algn="ctr" defTabSz="711200">
            <a:lnSpc>
              <a:spcPct val="90000"/>
            </a:lnSpc>
            <a:spcBef>
              <a:spcPct val="0"/>
            </a:spcBef>
            <a:spcAft>
              <a:spcPct val="35000"/>
            </a:spcAft>
            <a:buNone/>
          </a:pPr>
          <a:r>
            <a:rPr lang="en-US" sz="1600" kern="1200"/>
            <a:t>Acknowledge and seek</a:t>
          </a:r>
        </a:p>
      </dsp:txBody>
      <dsp:txXfrm>
        <a:off x="0" y="1570075"/>
        <a:ext cx="2130715" cy="739397"/>
      </dsp:txXfrm>
    </dsp:sp>
    <dsp:sp modelId="{B9B0CE48-2CC6-4BCC-AECA-4A79A83E249E}">
      <dsp:nvSpPr>
        <dsp:cNvPr id="0" name=""/>
        <dsp:cNvSpPr/>
      </dsp:nvSpPr>
      <dsp:spPr>
        <a:xfrm>
          <a:off x="2130715" y="2353836"/>
          <a:ext cx="8522862" cy="73939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67" tIns="187807" rIns="165367" bIns="187807" numCol="1" spcCol="1270" anchor="ctr" anchorCtr="0">
          <a:noAutofit/>
        </a:bodyPr>
        <a:lstStyle/>
        <a:p>
          <a:pPr marL="0" lvl="0" indent="0" algn="l" defTabSz="577850">
            <a:lnSpc>
              <a:spcPct val="90000"/>
            </a:lnSpc>
            <a:spcBef>
              <a:spcPct val="0"/>
            </a:spcBef>
            <a:spcAft>
              <a:spcPct val="35000"/>
            </a:spcAft>
            <a:buNone/>
          </a:pPr>
          <a:r>
            <a:rPr lang="en-US" sz="1300" kern="1200"/>
            <a:t>Appreciate and factor in the fact that UDL in the classroom may be less effective from the perspective of students who are racialized; they may be less receptive than peers</a:t>
          </a:r>
        </a:p>
      </dsp:txBody>
      <dsp:txXfrm>
        <a:off x="2130715" y="2353836"/>
        <a:ext cx="8522862" cy="739397"/>
      </dsp:txXfrm>
    </dsp:sp>
    <dsp:sp modelId="{9CC7DE57-8F14-4324-8331-15DE21240D01}">
      <dsp:nvSpPr>
        <dsp:cNvPr id="0" name=""/>
        <dsp:cNvSpPr/>
      </dsp:nvSpPr>
      <dsp:spPr>
        <a:xfrm>
          <a:off x="0" y="2353836"/>
          <a:ext cx="2130715" cy="73939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2750" tIns="73036" rIns="112750" bIns="73036" numCol="1" spcCol="1270" anchor="ctr" anchorCtr="0">
          <a:noAutofit/>
        </a:bodyPr>
        <a:lstStyle/>
        <a:p>
          <a:pPr marL="0" lvl="0" indent="0" algn="ctr" defTabSz="711200">
            <a:lnSpc>
              <a:spcPct val="90000"/>
            </a:lnSpc>
            <a:spcBef>
              <a:spcPct val="0"/>
            </a:spcBef>
            <a:spcAft>
              <a:spcPct val="35000"/>
            </a:spcAft>
            <a:buNone/>
          </a:pPr>
          <a:r>
            <a:rPr lang="en-US" sz="1600" kern="1200"/>
            <a:t>Appreciate and factor in</a:t>
          </a:r>
        </a:p>
      </dsp:txBody>
      <dsp:txXfrm>
        <a:off x="0" y="2353836"/>
        <a:ext cx="2130715" cy="739397"/>
      </dsp:txXfrm>
    </dsp:sp>
    <dsp:sp modelId="{1BC7D264-C773-4008-9921-F8927A723B53}">
      <dsp:nvSpPr>
        <dsp:cNvPr id="0" name=""/>
        <dsp:cNvSpPr/>
      </dsp:nvSpPr>
      <dsp:spPr>
        <a:xfrm>
          <a:off x="2130715" y="3137598"/>
          <a:ext cx="8522862" cy="73939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67" tIns="187807" rIns="165367" bIns="187807" numCol="1" spcCol="1270" anchor="ctr" anchorCtr="0">
          <a:noAutofit/>
        </a:bodyPr>
        <a:lstStyle/>
        <a:p>
          <a:pPr marL="0" lvl="0" indent="0" algn="l" defTabSz="577850">
            <a:lnSpc>
              <a:spcPct val="90000"/>
            </a:lnSpc>
            <a:spcBef>
              <a:spcPct val="0"/>
            </a:spcBef>
            <a:spcAft>
              <a:spcPct val="35000"/>
            </a:spcAft>
            <a:buNone/>
          </a:pPr>
          <a:r>
            <a:rPr lang="en-US" sz="1300" kern="1200"/>
            <a:t>Consider that UDL may not be seen as a priority by students and instructors concerned about race and equity</a:t>
          </a:r>
        </a:p>
      </dsp:txBody>
      <dsp:txXfrm>
        <a:off x="2130715" y="3137598"/>
        <a:ext cx="8522862" cy="739397"/>
      </dsp:txXfrm>
    </dsp:sp>
    <dsp:sp modelId="{47EB63AC-DB53-47C8-B329-A1A64E3D1342}">
      <dsp:nvSpPr>
        <dsp:cNvPr id="0" name=""/>
        <dsp:cNvSpPr/>
      </dsp:nvSpPr>
      <dsp:spPr>
        <a:xfrm>
          <a:off x="0" y="3137598"/>
          <a:ext cx="2130715" cy="73939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2750" tIns="73036" rIns="112750" bIns="73036" numCol="1" spcCol="1270" anchor="ctr" anchorCtr="0">
          <a:noAutofit/>
        </a:bodyPr>
        <a:lstStyle/>
        <a:p>
          <a:pPr marL="0" lvl="0" indent="0" algn="ctr" defTabSz="711200">
            <a:lnSpc>
              <a:spcPct val="90000"/>
            </a:lnSpc>
            <a:spcBef>
              <a:spcPct val="0"/>
            </a:spcBef>
            <a:spcAft>
              <a:spcPct val="35000"/>
            </a:spcAft>
            <a:buNone/>
          </a:pPr>
          <a:r>
            <a:rPr lang="en-US" sz="1600" kern="1200"/>
            <a:t>Consider</a:t>
          </a:r>
        </a:p>
      </dsp:txBody>
      <dsp:txXfrm>
        <a:off x="0" y="3137598"/>
        <a:ext cx="2130715" cy="739397"/>
      </dsp:txXfrm>
    </dsp:sp>
    <dsp:sp modelId="{0FE62F63-EC97-402C-9975-E3E107FD9109}">
      <dsp:nvSpPr>
        <dsp:cNvPr id="0" name=""/>
        <dsp:cNvSpPr/>
      </dsp:nvSpPr>
      <dsp:spPr>
        <a:xfrm>
          <a:off x="2130715" y="3921359"/>
          <a:ext cx="8522862" cy="73939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67" tIns="187807" rIns="165367" bIns="187807" numCol="1" spcCol="1270" anchor="ctr" anchorCtr="0">
          <a:noAutofit/>
        </a:bodyPr>
        <a:lstStyle/>
        <a:p>
          <a:pPr marL="0" lvl="0" indent="0" algn="l" defTabSz="577850">
            <a:lnSpc>
              <a:spcPct val="90000"/>
            </a:lnSpc>
            <a:spcBef>
              <a:spcPct val="0"/>
            </a:spcBef>
            <a:spcAft>
              <a:spcPct val="35000"/>
            </a:spcAft>
            <a:buNone/>
          </a:pPr>
          <a:r>
            <a:rPr lang="en-US" sz="1300" kern="1200"/>
            <a:t>Understand that some educators may be approaching access in the classroom from the stance of critical race theory and not from a UDL perspective. </a:t>
          </a:r>
        </a:p>
      </dsp:txBody>
      <dsp:txXfrm>
        <a:off x="2130715" y="3921359"/>
        <a:ext cx="8522862" cy="739397"/>
      </dsp:txXfrm>
    </dsp:sp>
    <dsp:sp modelId="{A31EE945-8B4E-4A58-B183-1512F2413EB5}">
      <dsp:nvSpPr>
        <dsp:cNvPr id="0" name=""/>
        <dsp:cNvSpPr/>
      </dsp:nvSpPr>
      <dsp:spPr>
        <a:xfrm>
          <a:off x="0" y="3921359"/>
          <a:ext cx="2130715" cy="73939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2750" tIns="73036" rIns="112750" bIns="73036" numCol="1" spcCol="1270" anchor="ctr" anchorCtr="0">
          <a:noAutofit/>
        </a:bodyPr>
        <a:lstStyle/>
        <a:p>
          <a:pPr marL="0" lvl="0" indent="0" algn="ctr" defTabSz="711200">
            <a:lnSpc>
              <a:spcPct val="90000"/>
            </a:lnSpc>
            <a:spcBef>
              <a:spcPct val="0"/>
            </a:spcBef>
            <a:spcAft>
              <a:spcPct val="35000"/>
            </a:spcAft>
            <a:buNone/>
          </a:pPr>
          <a:r>
            <a:rPr lang="en-US" sz="1600" kern="1200"/>
            <a:t>Understand</a:t>
          </a:r>
        </a:p>
      </dsp:txBody>
      <dsp:txXfrm>
        <a:off x="0" y="3921359"/>
        <a:ext cx="2130715" cy="739397"/>
      </dsp:txXfrm>
    </dsp:sp>
    <dsp:sp modelId="{92B79A67-BBF7-47DA-8A85-47145B4CA533}">
      <dsp:nvSpPr>
        <dsp:cNvPr id="0" name=""/>
        <dsp:cNvSpPr/>
      </dsp:nvSpPr>
      <dsp:spPr>
        <a:xfrm>
          <a:off x="2130715" y="4705120"/>
          <a:ext cx="8522862" cy="73939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67" tIns="187807" rIns="165367" bIns="187807" numCol="1" spcCol="1270" anchor="ctr" anchorCtr="0">
          <a:noAutofit/>
        </a:bodyPr>
        <a:lstStyle/>
        <a:p>
          <a:pPr marL="0" lvl="0" indent="0" algn="l" defTabSz="577850">
            <a:lnSpc>
              <a:spcPct val="90000"/>
            </a:lnSpc>
            <a:spcBef>
              <a:spcPct val="0"/>
            </a:spcBef>
            <a:spcAft>
              <a:spcPct val="35000"/>
            </a:spcAft>
            <a:buNone/>
          </a:pPr>
          <a:r>
            <a:rPr lang="en-US" sz="1300" kern="1200"/>
            <a:t>Consider how to reach instructors familiar with UDL to engage them about race and how to reach instructors whose primary lens is race to help them familiarize themselves with UDL  </a:t>
          </a:r>
        </a:p>
      </dsp:txBody>
      <dsp:txXfrm>
        <a:off x="2130715" y="4705120"/>
        <a:ext cx="8522862" cy="739397"/>
      </dsp:txXfrm>
    </dsp:sp>
    <dsp:sp modelId="{988A9085-6209-4A6E-BAA1-4F31C87BC728}">
      <dsp:nvSpPr>
        <dsp:cNvPr id="0" name=""/>
        <dsp:cNvSpPr/>
      </dsp:nvSpPr>
      <dsp:spPr>
        <a:xfrm>
          <a:off x="0" y="4705120"/>
          <a:ext cx="2130715" cy="73939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2750" tIns="73036" rIns="112750" bIns="73036" numCol="1" spcCol="1270" anchor="ctr" anchorCtr="0">
          <a:noAutofit/>
        </a:bodyPr>
        <a:lstStyle/>
        <a:p>
          <a:pPr marL="0" lvl="0" indent="0" algn="ctr" defTabSz="711200">
            <a:lnSpc>
              <a:spcPct val="90000"/>
            </a:lnSpc>
            <a:spcBef>
              <a:spcPct val="0"/>
            </a:spcBef>
            <a:spcAft>
              <a:spcPct val="35000"/>
            </a:spcAft>
            <a:buNone/>
          </a:pPr>
          <a:r>
            <a:rPr lang="en-US" sz="1600" kern="1200"/>
            <a:t>Consider</a:t>
          </a:r>
        </a:p>
      </dsp:txBody>
      <dsp:txXfrm>
        <a:off x="0" y="4705120"/>
        <a:ext cx="2130715" cy="73939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FC366-D49D-483D-AA77-6105691A0BD8}" type="datetimeFigureOut">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6977D-06D0-433C-B314-4B17B7E25FE8}" type="slidenum">
              <a:t>‹#›</a:t>
            </a:fld>
            <a:endParaRPr lang="en-US"/>
          </a:p>
        </p:txBody>
      </p:sp>
    </p:spTree>
    <p:extLst>
      <p:ext uri="{BB962C8B-B14F-4D97-AF65-F5344CB8AC3E}">
        <p14:creationId xmlns:p14="http://schemas.microsoft.com/office/powerpoint/2010/main" val="1865075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Calibri"/>
                <a:cs typeface="Calibri"/>
              </a:rPr>
              <a:t>Speaker: Alana</a:t>
            </a:r>
            <a:endParaRPr lang="en-CA"/>
          </a:p>
        </p:txBody>
      </p:sp>
      <p:sp>
        <p:nvSpPr>
          <p:cNvPr id="4" name="Slide Number Placeholder 3"/>
          <p:cNvSpPr>
            <a:spLocks noGrp="1"/>
          </p:cNvSpPr>
          <p:nvPr>
            <p:ph type="sldNum" sz="quarter" idx="5"/>
          </p:nvPr>
        </p:nvSpPr>
        <p:spPr/>
        <p:txBody>
          <a:bodyPr/>
          <a:lstStyle/>
          <a:p>
            <a:fld id="{CA7F894A-59BF-438C-9F04-FBC23C5FD5AB}" type="slidenum">
              <a:rPr lang="en-CA" smtClean="0"/>
              <a:t>1</a:t>
            </a:fld>
            <a:endParaRPr lang="en-CA"/>
          </a:p>
        </p:txBody>
      </p:sp>
    </p:spTree>
    <p:extLst>
      <p:ext uri="{BB962C8B-B14F-4D97-AF65-F5344CB8AC3E}">
        <p14:creationId xmlns:p14="http://schemas.microsoft.com/office/powerpoint/2010/main" val="310320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Do we imagine that those who live with disabilities live less valuable lives—and if so, how does that seep into our work? Are we prepared to reach toward a radical liberatory corporeal politics that imagines and makes space for truly free Black bodies of all abilities? (</a:t>
            </a:r>
            <a:r>
              <a:rPr lang="en-CA" sz="1200" b="0" i="0" u="none" strike="noStrike" kern="1200" dirty="0">
                <a:solidFill>
                  <a:schemeClr val="tx1"/>
                </a:solidFill>
                <a:effectLst/>
                <a:latin typeface="+mn-lt"/>
                <a:ea typeface="+mn-ea"/>
                <a:cs typeface="+mn-cs"/>
              </a:rPr>
              <a:t>(</a:t>
            </a:r>
            <a:r>
              <a:rPr lang="en-CA" sz="1200" b="0" i="0" u="none" strike="noStrike" kern="1200" dirty="0">
                <a:solidFill>
                  <a:schemeClr val="tx1"/>
                </a:solidFill>
                <a:effectLst/>
                <a:latin typeface="+mn-lt"/>
                <a:ea typeface="+mn-ea"/>
                <a:cs typeface="+mn-cs"/>
                <a:hlinkClick r:id="rId3" invalidUrl="blob://#bibr22-0891243218801523"/>
              </a:rPr>
              <a:t>Dunhamn et al. 2015</a:t>
            </a:r>
            <a:r>
              <a:rPr lang="en-CA" sz="1200" b="0" i="0" u="none" strike="noStrike" kern="1200" dirty="0">
                <a:solidFill>
                  <a:schemeClr val="tx1"/>
                </a:solidFill>
                <a:effectLst/>
                <a:latin typeface="+mn-lt"/>
                <a:ea typeface="+mn-ea"/>
                <a:cs typeface="+mn-cs"/>
              </a:rPr>
              <a:t>)</a:t>
            </a:r>
            <a:endParaRPr lang="en-CA"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CCF6977D-06D0-433C-B314-4B17B7E25FE8}" type="slidenum">
              <a:rPr lang="en-CA" smtClean="0"/>
              <a:t>13</a:t>
            </a:fld>
            <a:endParaRPr lang="en-CA"/>
          </a:p>
        </p:txBody>
      </p:sp>
    </p:spTree>
    <p:extLst>
      <p:ext uri="{BB962C8B-B14F-4D97-AF65-F5344CB8AC3E}">
        <p14:creationId xmlns:p14="http://schemas.microsoft.com/office/powerpoint/2010/main" val="133770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6977D-06D0-433C-B314-4B17B7E25FE8}" type="slidenum">
              <a:rPr lang="en-CA" smtClean="0"/>
              <a:t>14</a:t>
            </a:fld>
            <a:endParaRPr lang="en-CA"/>
          </a:p>
        </p:txBody>
      </p:sp>
    </p:spTree>
    <p:extLst>
      <p:ext uri="{BB962C8B-B14F-4D97-AF65-F5344CB8AC3E}">
        <p14:creationId xmlns:p14="http://schemas.microsoft.com/office/powerpoint/2010/main" val="82029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6/18/2025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7350954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6/18/2025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27142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6/18/2025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35628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6/18/2025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73642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6/18/2025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55822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6/18/2025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13301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6/18/2025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90947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6/18/2025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77261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6/18/2025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95243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6/18/2025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3813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6/18/2025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57346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6/18/2025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a:p>
        </p:txBody>
      </p:sp>
    </p:spTree>
    <p:extLst>
      <p:ext uri="{BB962C8B-B14F-4D97-AF65-F5344CB8AC3E}">
        <p14:creationId xmlns:p14="http://schemas.microsoft.com/office/powerpoint/2010/main" val="55075973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dswgrad.padlet.org/ffovet1/table-discussion-adcet-workshop-digital-backchannel-zlk41bdahbot7mt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1177/0161468122111142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tmanninglewis@tru.ca"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dswgrad.padlet.org/ffovet1/pedagogical-praxis-where-udl-and-anti-racism-intersect-adcet-dfbdkhuz8jmi0fy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7" name="Picture 6" descr="Logo of a Thompson Rivers University">
            <a:extLst>
              <a:ext uri="{FF2B5EF4-FFF2-40B4-BE49-F238E27FC236}">
                <a16:creationId xmlns:a16="http://schemas.microsoft.com/office/drawing/2014/main" id="{A8725E41-C889-9C90-B015-67CF63EEF1D2}"/>
              </a:ext>
            </a:extLst>
          </p:cNvPr>
          <p:cNvPicPr>
            <a:picLocks noChangeAspect="1"/>
          </p:cNvPicPr>
          <p:nvPr/>
        </p:nvPicPr>
        <p:blipFill>
          <a:blip r:embed="rId3">
            <a:alphaModFix/>
          </a:blip>
          <a:stretch>
            <a:fillRect/>
          </a:stretch>
        </p:blipFill>
        <p:spPr>
          <a:xfrm>
            <a:off x="-1" y="0"/>
            <a:ext cx="4587189" cy="2217186"/>
          </a:xfrm>
          <a:prstGeom prst="rect">
            <a:avLst/>
          </a:prstGeom>
        </p:spPr>
      </p:pic>
      <p:sp>
        <p:nvSpPr>
          <p:cNvPr id="2" name="Title 1">
            <a:extLst>
              <a:ext uri="{FF2B5EF4-FFF2-40B4-BE49-F238E27FC236}">
                <a16:creationId xmlns:a16="http://schemas.microsoft.com/office/drawing/2014/main" id="{459B6D5D-39BE-9E5B-33A2-FEC6C2829491}"/>
              </a:ext>
            </a:extLst>
          </p:cNvPr>
          <p:cNvSpPr>
            <a:spLocks noGrp="1"/>
          </p:cNvSpPr>
          <p:nvPr>
            <p:ph type="ctrTitle"/>
          </p:nvPr>
        </p:nvSpPr>
        <p:spPr>
          <a:xfrm>
            <a:off x="2201101" y="2745914"/>
            <a:ext cx="7274933" cy="1366171"/>
          </a:xfrm>
          <a:noFill/>
        </p:spPr>
        <p:txBody>
          <a:bodyPr vert="horz" lIns="91440" tIns="45720" rIns="91440" bIns="45720" rtlCol="0" anchor="t">
            <a:noAutofit/>
          </a:bodyPr>
          <a:lstStyle/>
          <a:p>
            <a:r>
              <a:rPr lang="en-CA" dirty="0">
                <a:solidFill>
                  <a:srgbClr val="212B44"/>
                </a:solidFill>
                <a:latin typeface="Helvetica"/>
                <a:cs typeface="Helvetica"/>
              </a:rPr>
              <a:t>Liberatory Pedagogy: Where UDL Meets Anti-Racism</a:t>
            </a:r>
          </a:p>
        </p:txBody>
      </p:sp>
      <p:sp>
        <p:nvSpPr>
          <p:cNvPr id="10" name="TextBox 9">
            <a:extLst>
              <a:ext uri="{FF2B5EF4-FFF2-40B4-BE49-F238E27FC236}">
                <a16:creationId xmlns:a16="http://schemas.microsoft.com/office/drawing/2014/main" id="{B25FB308-44F4-2309-3AE6-8C3FF949B2E3}"/>
              </a:ext>
            </a:extLst>
          </p:cNvPr>
          <p:cNvSpPr txBox="1"/>
          <p:nvPr/>
        </p:nvSpPr>
        <p:spPr>
          <a:xfrm>
            <a:off x="121149" y="4549070"/>
            <a:ext cx="677321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Helvetica"/>
            </a:endParaRPr>
          </a:p>
          <a:p>
            <a:endParaRPr lang="en-US" sz="2000" b="1" dirty="0">
              <a:solidFill>
                <a:srgbClr val="212B44"/>
              </a:solidFill>
              <a:latin typeface="Helvetica"/>
              <a:cs typeface="Helvetica"/>
            </a:endParaRPr>
          </a:p>
          <a:p>
            <a:r>
              <a:rPr lang="en-US" sz="2800" dirty="0">
                <a:solidFill>
                  <a:srgbClr val="212B44"/>
                </a:solidFill>
                <a:latin typeface="Helvetica"/>
                <a:cs typeface="Helvetica"/>
              </a:rPr>
              <a:t>Dr. Tanya Manning-Lewis</a:t>
            </a:r>
          </a:p>
          <a:p>
            <a:r>
              <a:rPr lang="en-US" sz="2800" dirty="0">
                <a:solidFill>
                  <a:srgbClr val="212B44"/>
                </a:solidFill>
                <a:latin typeface="Helvetica"/>
                <a:cs typeface="Helvetica"/>
              </a:rPr>
              <a:t>Dr. Frederic </a:t>
            </a:r>
            <a:r>
              <a:rPr lang="en-US" sz="2800" dirty="0" err="1">
                <a:solidFill>
                  <a:srgbClr val="212B44"/>
                </a:solidFill>
                <a:latin typeface="Helvetica"/>
                <a:cs typeface="Helvetica"/>
              </a:rPr>
              <a:t>Fovet</a:t>
            </a:r>
            <a:endParaRPr lang="en-US" sz="2800" dirty="0">
              <a:solidFill>
                <a:srgbClr val="212B44"/>
              </a:solidFill>
              <a:latin typeface="Helvetica"/>
              <a:cs typeface="Helvetica"/>
            </a:endParaRPr>
          </a:p>
        </p:txBody>
      </p:sp>
      <p:pic>
        <p:nvPicPr>
          <p:cNvPr id="4" name="Picture 3">
            <a:extLst>
              <a:ext uri="{FF2B5EF4-FFF2-40B4-BE49-F238E27FC236}">
                <a16:creationId xmlns:a16="http://schemas.microsoft.com/office/drawing/2014/main" id="{31AD2CBF-95B7-6825-B57D-F0840B6F3B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1823" y="6396454"/>
            <a:ext cx="1139260" cy="398599"/>
          </a:xfrm>
          <a:prstGeom prst="rect">
            <a:avLst/>
          </a:prstGeom>
        </p:spPr>
      </p:pic>
      <p:sp>
        <p:nvSpPr>
          <p:cNvPr id="6" name="TextBox 5">
            <a:extLst>
              <a:ext uri="{FF2B5EF4-FFF2-40B4-BE49-F238E27FC236}">
                <a16:creationId xmlns:a16="http://schemas.microsoft.com/office/drawing/2014/main" id="{6E59D1C5-2BC0-DACA-5412-34022EC3526F}"/>
              </a:ext>
            </a:extLst>
          </p:cNvPr>
          <p:cNvSpPr txBox="1"/>
          <p:nvPr/>
        </p:nvSpPr>
        <p:spPr>
          <a:xfrm>
            <a:off x="1391083" y="6333781"/>
            <a:ext cx="3319165" cy="307777"/>
          </a:xfrm>
          <a:prstGeom prst="rect">
            <a:avLst/>
          </a:prstGeom>
          <a:noFill/>
        </p:spPr>
        <p:txBody>
          <a:bodyPr wrap="square" lIns="91440" tIns="45720" rIns="91440" bIns="45720" rtlCol="0" anchor="t">
            <a:spAutoFit/>
          </a:bodyPr>
          <a:lstStyle/>
          <a:p>
            <a:r>
              <a:rPr lang="en-CA" sz="1400" dirty="0">
                <a:latin typeface="Helvetica"/>
                <a:cs typeface="Helvetica"/>
              </a:rPr>
              <a:t>T. Manning-Lewis &amp; F. </a:t>
            </a:r>
            <a:r>
              <a:rPr lang="en-CA" sz="1400" dirty="0" err="1">
                <a:latin typeface="Helvetica"/>
                <a:cs typeface="Helvetica"/>
              </a:rPr>
              <a:t>Fovet</a:t>
            </a:r>
            <a:endParaRPr lang="en-CA" sz="1400" dirty="0">
              <a:latin typeface="Helvetica"/>
              <a:cs typeface="Helvetica"/>
            </a:endParaRPr>
          </a:p>
        </p:txBody>
      </p:sp>
      <p:pic>
        <p:nvPicPr>
          <p:cNvPr id="9" name="Picture 8" descr="Logo of ADCET">
            <a:extLst>
              <a:ext uri="{FF2B5EF4-FFF2-40B4-BE49-F238E27FC236}">
                <a16:creationId xmlns:a16="http://schemas.microsoft.com/office/drawing/2014/main" id="{BA9CCA26-B239-878F-34D1-4FD736B701B1}"/>
              </a:ext>
            </a:extLst>
          </p:cNvPr>
          <p:cNvPicPr>
            <a:picLocks noChangeAspect="1"/>
          </p:cNvPicPr>
          <p:nvPr/>
        </p:nvPicPr>
        <p:blipFill>
          <a:blip r:embed="rId5"/>
          <a:stretch>
            <a:fillRect/>
          </a:stretch>
        </p:blipFill>
        <p:spPr>
          <a:xfrm>
            <a:off x="7329054" y="4667280"/>
            <a:ext cx="4862945" cy="2127773"/>
          </a:xfrm>
          <a:prstGeom prst="rect">
            <a:avLst/>
          </a:prstGeom>
        </p:spPr>
      </p:pic>
    </p:spTree>
    <p:extLst>
      <p:ext uri="{BB962C8B-B14F-4D97-AF65-F5344CB8AC3E}">
        <p14:creationId xmlns:p14="http://schemas.microsoft.com/office/powerpoint/2010/main" val="66843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D44479-7F9A-3E05-77A6-E62E196D8003}"/>
              </a:ext>
            </a:extLst>
          </p:cNvPr>
          <p:cNvSpPr>
            <a:spLocks noGrp="1"/>
          </p:cNvSpPr>
          <p:nvPr>
            <p:ph type="title"/>
          </p:nvPr>
        </p:nvSpPr>
        <p:spPr/>
        <p:txBody>
          <a:bodyPr/>
          <a:lstStyle/>
          <a:p>
            <a:r>
              <a:rPr lang="en-US" dirty="0"/>
              <a:t>Debrief on the activity</a:t>
            </a:r>
          </a:p>
        </p:txBody>
      </p:sp>
      <p:sp>
        <p:nvSpPr>
          <p:cNvPr id="6" name="Content Placeholder 5">
            <a:extLst>
              <a:ext uri="{FF2B5EF4-FFF2-40B4-BE49-F238E27FC236}">
                <a16:creationId xmlns:a16="http://schemas.microsoft.com/office/drawing/2014/main" id="{41A2326D-D5E7-F4CB-1D02-7520000EE919}"/>
              </a:ext>
            </a:extLst>
          </p:cNvPr>
          <p:cNvSpPr>
            <a:spLocks noGrp="1"/>
          </p:cNvSpPr>
          <p:nvPr>
            <p:ph idx="1"/>
          </p:nvPr>
        </p:nvSpPr>
        <p:spPr>
          <a:xfrm>
            <a:off x="612647" y="1449314"/>
            <a:ext cx="10653579" cy="4593828"/>
          </a:xfrm>
        </p:spPr>
        <p:txBody>
          <a:bodyPr/>
          <a:lstStyle/>
          <a:p>
            <a:r>
              <a:rPr lang="en-US" dirty="0"/>
              <a:t>UDL has fallen behind in relation to race because of an over-focus on impairment</a:t>
            </a:r>
          </a:p>
          <a:p>
            <a:r>
              <a:rPr lang="en-US" dirty="0"/>
              <a:t>Intersectionality has been ignored in the last two decades by early UDL advocates and scholars</a:t>
            </a:r>
          </a:p>
          <a:p>
            <a:r>
              <a:rPr lang="en-US" dirty="0"/>
              <a:t>CAST has acknowledged this delay and tried to address this in the UDL Guidelines 3.0.  Whether this has been successful is moot.  What remains tangible is that race is still not a central concern for many when using the UDL redesign process</a:t>
            </a:r>
          </a:p>
          <a:p>
            <a:r>
              <a:rPr lang="en-US" dirty="0"/>
              <a:t>Current push back against EDI in the US under the current administration can only lead to more stagnation in this area</a:t>
            </a:r>
          </a:p>
        </p:txBody>
      </p:sp>
      <p:sp>
        <p:nvSpPr>
          <p:cNvPr id="2" name="Date Placeholder 1">
            <a:extLst>
              <a:ext uri="{FF2B5EF4-FFF2-40B4-BE49-F238E27FC236}">
                <a16:creationId xmlns:a16="http://schemas.microsoft.com/office/drawing/2014/main" id="{62F513C2-D870-AEA9-501C-3B74AC54B7FA}"/>
              </a:ext>
            </a:extLst>
          </p:cNvPr>
          <p:cNvSpPr>
            <a:spLocks noGrp="1"/>
          </p:cNvSpPr>
          <p:nvPr>
            <p:ph type="dt" sz="half" idx="10"/>
          </p:nvPr>
        </p:nvSpPr>
        <p:spPr/>
        <p:txBody>
          <a:bodyPr/>
          <a:lstStyle/>
          <a:p>
            <a:fld id="{EEAF1AF5-F3D7-4559-966A-54A0D8A48EEB}" type="datetime1">
              <a:rPr lang="en-US" smtClean="0"/>
              <a:t>6/18/2025</a:t>
            </a:fld>
            <a:endParaRPr lang="en-US"/>
          </a:p>
        </p:txBody>
      </p:sp>
      <p:sp>
        <p:nvSpPr>
          <p:cNvPr id="4" name="Slide Number Placeholder 3">
            <a:extLst>
              <a:ext uri="{FF2B5EF4-FFF2-40B4-BE49-F238E27FC236}">
                <a16:creationId xmlns:a16="http://schemas.microsoft.com/office/drawing/2014/main" id="{54477518-D12B-3CAA-8AA7-9D4CA4BF3FA2}"/>
              </a:ext>
            </a:extLst>
          </p:cNvPr>
          <p:cNvSpPr>
            <a:spLocks noGrp="1"/>
          </p:cNvSpPr>
          <p:nvPr>
            <p:ph type="sldNum" sz="quarter" idx="12"/>
          </p:nvPr>
        </p:nvSpPr>
        <p:spPr/>
        <p:txBody>
          <a:bodyPr/>
          <a:lstStyle/>
          <a:p>
            <a:fld id="{CC057153-B650-4DEB-B370-79DDCFDCE934}" type="slidenum">
              <a:rPr lang="en-US" smtClean="0"/>
              <a:t>10</a:t>
            </a:fld>
            <a:endParaRPr lang="en-US"/>
          </a:p>
        </p:txBody>
      </p:sp>
    </p:spTree>
    <p:extLst>
      <p:ext uri="{BB962C8B-B14F-4D97-AF65-F5344CB8AC3E}">
        <p14:creationId xmlns:p14="http://schemas.microsoft.com/office/powerpoint/2010/main" val="122565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6363-B5B6-7041-1526-31D36F587EDD}"/>
              </a:ext>
            </a:extLst>
          </p:cNvPr>
          <p:cNvSpPr>
            <a:spLocks noGrp="1"/>
          </p:cNvSpPr>
          <p:nvPr>
            <p:ph type="title"/>
          </p:nvPr>
        </p:nvSpPr>
        <p:spPr/>
        <p:txBody>
          <a:bodyPr>
            <a:normAutofit/>
          </a:bodyPr>
          <a:lstStyle/>
          <a:p>
            <a:pPr algn="l"/>
            <a:r>
              <a:rPr lang="en-US" dirty="0"/>
              <a:t>Case Studies</a:t>
            </a:r>
          </a:p>
        </p:txBody>
      </p:sp>
      <p:sp>
        <p:nvSpPr>
          <p:cNvPr id="3" name="Content Placeholder 2">
            <a:extLst>
              <a:ext uri="{FF2B5EF4-FFF2-40B4-BE49-F238E27FC236}">
                <a16:creationId xmlns:a16="http://schemas.microsoft.com/office/drawing/2014/main" id="{B6C15563-D28D-130E-A34B-2B91A62B6192}"/>
              </a:ext>
            </a:extLst>
          </p:cNvPr>
          <p:cNvSpPr>
            <a:spLocks noGrp="1"/>
          </p:cNvSpPr>
          <p:nvPr>
            <p:ph idx="1"/>
          </p:nvPr>
        </p:nvSpPr>
        <p:spPr>
          <a:xfrm>
            <a:off x="612647" y="1310640"/>
            <a:ext cx="10653579" cy="4998720"/>
          </a:xfrm>
        </p:spPr>
        <p:txBody>
          <a:bodyPr/>
          <a:lstStyle/>
          <a:p>
            <a:r>
              <a:rPr lang="en-US" dirty="0"/>
              <a:t>We will take 25 minutes to explore one of the case studies provided to you; please choose at your table a case study among the three listed.  We hope that all case studies can be covered if possible – we might ask the tables to coordinate that all cases studies are selected.</a:t>
            </a:r>
          </a:p>
          <a:p>
            <a:r>
              <a:rPr lang="en-US" dirty="0"/>
              <a:t>Discuss it with your table for 25 minutes.</a:t>
            </a:r>
          </a:p>
          <a:p>
            <a:r>
              <a:rPr lang="en-US" dirty="0"/>
              <a:t>We will debrief as a large room and will ask one participant from each table to summarize some of the discussions that took place.</a:t>
            </a:r>
          </a:p>
          <a:p>
            <a:r>
              <a:rPr lang="en-US" dirty="0"/>
              <a:t>We will have a second Padlet available for you to archive your notes, or share in this manner if your table prefers: </a:t>
            </a:r>
            <a:r>
              <a:rPr lang="en-US" dirty="0">
                <a:hlinkClick r:id="rId2"/>
              </a:rPr>
              <a:t>https://edswgrad.padlet.org/ffovet1/table-discussion-adcet-workshop-digital-backchannel-zlk41bdahbot7mth</a:t>
            </a:r>
            <a:r>
              <a:rPr lang="en-US" dirty="0"/>
              <a:t> .</a:t>
            </a:r>
          </a:p>
          <a:p>
            <a:r>
              <a:rPr lang="en-US" dirty="0"/>
              <a:t>Tanya and Frederic will circulate during your discussions and engage with the tables.</a:t>
            </a:r>
          </a:p>
        </p:txBody>
      </p:sp>
    </p:spTree>
    <p:extLst>
      <p:ext uri="{BB962C8B-B14F-4D97-AF65-F5344CB8AC3E}">
        <p14:creationId xmlns:p14="http://schemas.microsoft.com/office/powerpoint/2010/main" val="50966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ADC3-FE9C-8E27-FA7C-60DA5D607F15}"/>
              </a:ext>
            </a:extLst>
          </p:cNvPr>
          <p:cNvSpPr>
            <a:spLocks noGrp="1"/>
          </p:cNvSpPr>
          <p:nvPr>
            <p:ph type="title"/>
          </p:nvPr>
        </p:nvSpPr>
        <p:spPr>
          <a:xfrm>
            <a:off x="612648" y="548640"/>
            <a:ext cx="10653578" cy="1132258"/>
          </a:xfrm>
        </p:spPr>
        <p:txBody>
          <a:bodyPr anchor="t">
            <a:normAutofit/>
          </a:bodyPr>
          <a:lstStyle/>
          <a:p>
            <a:r>
              <a:rPr lang="en-US" sz="2500"/>
              <a:t>QR Code for the Padlet on which you are able to share your table discussions and archive your thoughts for the whole group  </a:t>
            </a:r>
          </a:p>
        </p:txBody>
      </p:sp>
      <p:pic>
        <p:nvPicPr>
          <p:cNvPr id="7" name="Content Placeholder 6" descr="QR code for the second Padlet">
            <a:extLst>
              <a:ext uri="{FF2B5EF4-FFF2-40B4-BE49-F238E27FC236}">
                <a16:creationId xmlns:a16="http://schemas.microsoft.com/office/drawing/2014/main" id="{53BE1535-F868-AA8B-382A-F272D8C63416}"/>
              </a:ext>
            </a:extLst>
          </p:cNvPr>
          <p:cNvPicPr>
            <a:picLocks noGrp="1" noChangeAspect="1"/>
          </p:cNvPicPr>
          <p:nvPr>
            <p:ph idx="1"/>
          </p:nvPr>
        </p:nvPicPr>
        <p:blipFill>
          <a:blip r:embed="rId2"/>
          <a:stretch>
            <a:fillRect/>
          </a:stretch>
        </p:blipFill>
        <p:spPr>
          <a:xfrm>
            <a:off x="3642522" y="1715532"/>
            <a:ext cx="4593828" cy="4593828"/>
          </a:xfrm>
          <a:prstGeom prst="rect">
            <a:avLst/>
          </a:prstGeom>
          <a:noFill/>
        </p:spPr>
      </p:pic>
      <p:sp>
        <p:nvSpPr>
          <p:cNvPr id="4" name="Date Placeholder 3">
            <a:extLst>
              <a:ext uri="{FF2B5EF4-FFF2-40B4-BE49-F238E27FC236}">
                <a16:creationId xmlns:a16="http://schemas.microsoft.com/office/drawing/2014/main" id="{49F9EAED-AD83-0237-EB01-319DDC5595E6}"/>
              </a:ext>
            </a:extLst>
          </p:cNvPr>
          <p:cNvSpPr>
            <a:spLocks noGrp="1"/>
          </p:cNvSpPr>
          <p:nvPr>
            <p:ph type="dt" sz="half" idx="10"/>
          </p:nvPr>
        </p:nvSpPr>
        <p:spPr>
          <a:xfrm>
            <a:off x="137160" y="6453002"/>
            <a:ext cx="3494314" cy="365125"/>
          </a:xfrm>
        </p:spPr>
        <p:txBody>
          <a:bodyPr anchor="ctr">
            <a:normAutofit/>
          </a:bodyPr>
          <a:lstStyle/>
          <a:p>
            <a:pPr>
              <a:spcAft>
                <a:spcPts val="600"/>
              </a:spcAft>
            </a:pPr>
            <a:fld id="{E2D63AFC-17C0-43A2-A6B1-600EE665120D}" type="datetime1">
              <a:rPr lang="en-US" smtClean="0"/>
              <a:pPr>
                <a:spcAft>
                  <a:spcPts val="600"/>
                </a:spcAft>
              </a:pPr>
              <a:t>6/18/2025</a:t>
            </a:fld>
            <a:endParaRPr lang="en-US"/>
          </a:p>
        </p:txBody>
      </p:sp>
      <p:sp>
        <p:nvSpPr>
          <p:cNvPr id="6" name="Slide Number Placeholder 5">
            <a:extLst>
              <a:ext uri="{FF2B5EF4-FFF2-40B4-BE49-F238E27FC236}">
                <a16:creationId xmlns:a16="http://schemas.microsoft.com/office/drawing/2014/main" id="{1E116A0B-8708-C0C5-82E7-B1A079F9DBA7}"/>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CC057153-B650-4DEB-B370-79DDCFDCE934}" type="slidenum">
              <a:rPr lang="en-US" smtClean="0"/>
              <a:pPr>
                <a:spcAft>
                  <a:spcPts val="600"/>
                </a:spcAft>
              </a:pPr>
              <a:t>12</a:t>
            </a:fld>
            <a:endParaRPr lang="en-US"/>
          </a:p>
        </p:txBody>
      </p:sp>
    </p:spTree>
    <p:extLst>
      <p:ext uri="{BB962C8B-B14F-4D97-AF65-F5344CB8AC3E}">
        <p14:creationId xmlns:p14="http://schemas.microsoft.com/office/powerpoint/2010/main" val="55903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FC852-90B8-18D2-72FF-45E104EC4C6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84B0EE0-B574-36F8-3E3D-1BEED104F22E}"/>
              </a:ext>
            </a:extLst>
          </p:cNvPr>
          <p:cNvSpPr>
            <a:spLocks noGrp="1"/>
          </p:cNvSpPr>
          <p:nvPr>
            <p:ph type="title"/>
          </p:nvPr>
        </p:nvSpPr>
        <p:spPr>
          <a:xfrm>
            <a:off x="612648" y="201400"/>
            <a:ext cx="10653578" cy="1132258"/>
          </a:xfrm>
        </p:spPr>
        <p:txBody>
          <a:bodyPr>
            <a:normAutofit/>
          </a:bodyPr>
          <a:lstStyle/>
          <a:p>
            <a:r>
              <a:rPr lang="en-US" dirty="0"/>
              <a:t>Responding to Anti-racist UDL Needs</a:t>
            </a:r>
          </a:p>
        </p:txBody>
      </p:sp>
      <p:sp>
        <p:nvSpPr>
          <p:cNvPr id="5" name="TextBox 4">
            <a:extLst>
              <a:ext uri="{FF2B5EF4-FFF2-40B4-BE49-F238E27FC236}">
                <a16:creationId xmlns:a16="http://schemas.microsoft.com/office/drawing/2014/main" id="{DADD4B11-C1D9-D12F-61B2-7754BB33E708}"/>
              </a:ext>
            </a:extLst>
          </p:cNvPr>
          <p:cNvSpPr txBox="1"/>
          <p:nvPr/>
        </p:nvSpPr>
        <p:spPr>
          <a:xfrm>
            <a:off x="612648" y="856357"/>
            <a:ext cx="1094002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ea typeface="+mn-lt"/>
                <a:cs typeface="+mn-lt"/>
              </a:rPr>
              <a:t>In the post-secondary context, when using UDL consider:</a:t>
            </a:r>
          </a:p>
          <a:p>
            <a:pPr marL="285750" indent="-285750">
              <a:buFont typeface="Arial"/>
              <a:buChar char="•"/>
            </a:pPr>
            <a:r>
              <a:rPr lang="en-CA" sz="2400" dirty="0">
                <a:latin typeface="Calibri" panose="020F0502020204030204" pitchFamily="34" charset="0"/>
                <a:cs typeface="Calibri" panose="020F0502020204030204" pitchFamily="34" charset="0"/>
              </a:rPr>
              <a:t>“</a:t>
            </a:r>
            <a:r>
              <a:rPr lang="en-CA" sz="2400" i="1" dirty="0">
                <a:latin typeface="Calibri" panose="020F0502020204030204" pitchFamily="34" charset="0"/>
                <a:cs typeface="Calibri" panose="020F0502020204030204" pitchFamily="34" charset="0"/>
              </a:rPr>
              <a:t>Race—and specifically Blackness—has been used to mark disability, while disability has inherently 'Blackened' those perceived as unfit. Black people were—and continue to be—assumed intellectually disabled precisely because of race </a:t>
            </a:r>
            <a:r>
              <a:rPr lang="en-US" sz="2400" i="1" dirty="0">
                <a:latin typeface="Calibri" panose="020F0502020204030204" pitchFamily="34" charset="0"/>
                <a:ea typeface="+mn-lt"/>
                <a:cs typeface="Calibri" panose="020F0502020204030204" pitchFamily="34" charset="0"/>
              </a:rPr>
              <a:t>(Bailey &amp; Mobley, 2019, p.21). </a:t>
            </a:r>
          </a:p>
          <a:p>
            <a:pPr marL="285750" indent="-285750">
              <a:buFont typeface="Arial"/>
              <a:buChar char="•"/>
            </a:pPr>
            <a:r>
              <a:rPr lang="en-US" sz="2400" dirty="0">
                <a:latin typeface="Calibri" panose="020F0502020204030204" pitchFamily="34" charset="0"/>
                <a:ea typeface="+mn-lt"/>
                <a:cs typeface="Calibri" panose="020F0502020204030204" pitchFamily="34" charset="0"/>
              </a:rPr>
              <a:t>Intentionally include texts, voices, and media created by racialized scholars, artists, and activists </a:t>
            </a:r>
            <a:r>
              <a:rPr lang="en-US" sz="2400" i="1" dirty="0">
                <a:latin typeface="Calibri" panose="020F0502020204030204" pitchFamily="34" charset="0"/>
                <a:ea typeface="+mn-lt"/>
                <a:cs typeface="Calibri" panose="020F0502020204030204" pitchFamily="34" charset="0"/>
              </a:rPr>
              <a:t>as </a:t>
            </a:r>
            <a:r>
              <a:rPr lang="en-US" sz="2400" dirty="0">
                <a:latin typeface="Calibri" panose="020F0502020204030204" pitchFamily="34" charset="0"/>
                <a:ea typeface="+mn-lt"/>
                <a:cs typeface="Calibri" panose="020F0502020204030204" pitchFamily="34" charset="0"/>
              </a:rPr>
              <a:t>core content, not side notes.</a:t>
            </a:r>
          </a:p>
          <a:p>
            <a:pPr marL="285750" indent="-285750">
              <a:buFont typeface="Arial"/>
              <a:buChar char="•"/>
            </a:pPr>
            <a:r>
              <a:rPr lang="en-US" sz="2400" dirty="0">
                <a:latin typeface="Calibri" panose="020F0502020204030204" pitchFamily="34" charset="0"/>
                <a:ea typeface="+mn-lt"/>
                <a:cs typeface="Calibri" panose="020F0502020204030204" pitchFamily="34" charset="0"/>
              </a:rPr>
              <a:t>Make space for students to introduce examples from their cultural contexts or lived experiences (</a:t>
            </a:r>
            <a:r>
              <a:rPr lang="en-CA" sz="2400" i="1" dirty="0">
                <a:latin typeface="Calibri" panose="020F0502020204030204" pitchFamily="34" charset="0"/>
                <a:cs typeface="Calibri" panose="020F0502020204030204" pitchFamily="34" charset="0"/>
              </a:rPr>
              <a:t>Much of the Black experience is shaped by an understanding of Black bodies as a productive labor force, leaving little room for an identity-based approach to disability, </a:t>
            </a:r>
            <a:r>
              <a:rPr lang="en-US" sz="2400" dirty="0">
                <a:latin typeface="Calibri" panose="020F0502020204030204" pitchFamily="34" charset="0"/>
                <a:ea typeface="+mn-lt"/>
                <a:cs typeface="Calibri" panose="020F0502020204030204" pitchFamily="34" charset="0"/>
              </a:rPr>
              <a:t>Bailey &amp; Mobley, 2019)</a:t>
            </a:r>
          </a:p>
          <a:p>
            <a:pPr marL="285750" indent="-285750">
              <a:buFont typeface="Arial"/>
              <a:buChar char="•"/>
            </a:pPr>
            <a:r>
              <a:rPr lang="en-US" sz="2400" dirty="0">
                <a:latin typeface="Calibri" panose="020F0502020204030204" pitchFamily="34" charset="0"/>
                <a:cs typeface="Calibri" panose="020F0502020204030204" pitchFamily="34" charset="0"/>
              </a:rPr>
              <a:t>Humanize flexibility</a:t>
            </a:r>
          </a:p>
          <a:p>
            <a:pPr marL="285750" indent="-285750">
              <a:buFont typeface="Arial"/>
              <a:buChar char="•"/>
            </a:pPr>
            <a:r>
              <a:rPr lang="en-US" sz="2400" dirty="0">
                <a:latin typeface="Calibri" panose="020F0502020204030204" pitchFamily="34" charset="0"/>
                <a:cs typeface="Calibri" panose="020F0502020204030204" pitchFamily="34" charset="0"/>
              </a:rPr>
              <a:t>Utilize a trauma-informed pedagogy (</a:t>
            </a:r>
            <a:r>
              <a:rPr lang="en-CA" sz="2400" i="1" dirty="0">
                <a:latin typeface="Calibri" panose="020F0502020204030204" pitchFamily="34" charset="0"/>
                <a:cs typeface="Calibri" panose="020F0502020204030204" pitchFamily="34" charset="0"/>
              </a:rPr>
              <a:t>Stigma complicates acknowledging Black disability, as it places an already precarious self at further risk of marginalization and vulnerability to state and medical violence, incarceration, and economic exploitation, Moore, 2017</a:t>
            </a:r>
            <a:r>
              <a:rPr lang="en-CA"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087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5660-4CBD-120F-851A-BACCB83A96B8}"/>
              </a:ext>
            </a:extLst>
          </p:cNvPr>
          <p:cNvSpPr>
            <a:spLocks noGrp="1"/>
          </p:cNvSpPr>
          <p:nvPr>
            <p:ph type="title"/>
          </p:nvPr>
        </p:nvSpPr>
        <p:spPr>
          <a:xfrm>
            <a:off x="612648" y="548640"/>
            <a:ext cx="10653578" cy="739386"/>
          </a:xfrm>
        </p:spPr>
        <p:txBody>
          <a:bodyPr anchor="t">
            <a:normAutofit/>
          </a:bodyPr>
          <a:lstStyle/>
          <a:p>
            <a:r>
              <a:rPr lang="en-US" sz="3200" dirty="0"/>
              <a:t>Responding to Anti-racist UDL Needs (Contd.)</a:t>
            </a:r>
            <a:endParaRPr lang="en-US" sz="3200" b="0" dirty="0"/>
          </a:p>
        </p:txBody>
      </p:sp>
      <p:graphicFrame>
        <p:nvGraphicFramePr>
          <p:cNvPr id="8" name="Content Placeholder 2" descr="Table outlining responses to meeting anti-racist UDL needs">
            <a:extLst>
              <a:ext uri="{FF2B5EF4-FFF2-40B4-BE49-F238E27FC236}">
                <a16:creationId xmlns:a16="http://schemas.microsoft.com/office/drawing/2014/main" id="{4274E851-CA97-F627-3D91-8347424DA26C}"/>
              </a:ext>
            </a:extLst>
          </p:cNvPr>
          <p:cNvGraphicFramePr>
            <a:graphicFrameLocks noGrp="1"/>
          </p:cNvGraphicFramePr>
          <p:nvPr>
            <p:ph idx="1"/>
            <p:extLst>
              <p:ext uri="{D42A27DB-BD31-4B8C-83A1-F6EECF244321}">
                <p14:modId xmlns:p14="http://schemas.microsoft.com/office/powerpoint/2010/main" val="571421961"/>
              </p:ext>
            </p:extLst>
          </p:nvPr>
        </p:nvGraphicFramePr>
        <p:xfrm>
          <a:off x="612648" y="1209367"/>
          <a:ext cx="10653578" cy="5447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E24D734-9C1A-37D0-11BC-813B22C5C766}"/>
              </a:ext>
            </a:extLst>
          </p:cNvPr>
          <p:cNvSpPr>
            <a:spLocks noGrp="1"/>
          </p:cNvSpPr>
          <p:nvPr>
            <p:ph type="dt" sz="half" idx="10"/>
          </p:nvPr>
        </p:nvSpPr>
        <p:spPr>
          <a:xfrm>
            <a:off x="137160" y="6453002"/>
            <a:ext cx="3494314" cy="365125"/>
          </a:xfrm>
        </p:spPr>
        <p:txBody>
          <a:bodyPr anchor="ctr">
            <a:normAutofit/>
          </a:bodyPr>
          <a:lstStyle/>
          <a:p>
            <a:pPr>
              <a:spcAft>
                <a:spcPts val="600"/>
              </a:spcAft>
            </a:pPr>
            <a:fld id="{CE0B02C5-C09C-4A6B-9188-88B1C8267323}" type="datetime1">
              <a:rPr lang="en-US" smtClean="0"/>
              <a:pPr>
                <a:spcAft>
                  <a:spcPts val="600"/>
                </a:spcAft>
              </a:pPr>
              <a:t>6/18/2025</a:t>
            </a:fld>
            <a:endParaRPr lang="en-US"/>
          </a:p>
        </p:txBody>
      </p:sp>
      <p:sp>
        <p:nvSpPr>
          <p:cNvPr id="6" name="Slide Number Placeholder 5">
            <a:extLst>
              <a:ext uri="{FF2B5EF4-FFF2-40B4-BE49-F238E27FC236}">
                <a16:creationId xmlns:a16="http://schemas.microsoft.com/office/drawing/2014/main" id="{3E144D7B-CD11-983B-8CDC-9855A9628DF4}"/>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CC057153-B650-4DEB-B370-79DDCFDCE934}" type="slidenum">
              <a:rPr lang="en-US" smtClean="0"/>
              <a:pPr>
                <a:spcAft>
                  <a:spcPts val="600"/>
                </a:spcAft>
              </a:pPr>
              <a:t>14</a:t>
            </a:fld>
            <a:endParaRPr lang="en-US"/>
          </a:p>
        </p:txBody>
      </p:sp>
    </p:spTree>
    <p:extLst>
      <p:ext uri="{BB962C8B-B14F-4D97-AF65-F5344CB8AC3E}">
        <p14:creationId xmlns:p14="http://schemas.microsoft.com/office/powerpoint/2010/main" val="398897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E26F-330C-2C08-D66E-BE6E60F67D70}"/>
              </a:ext>
            </a:extLst>
          </p:cNvPr>
          <p:cNvSpPr>
            <a:spLocks noGrp="1"/>
          </p:cNvSpPr>
          <p:nvPr>
            <p:ph type="title"/>
          </p:nvPr>
        </p:nvSpPr>
        <p:spPr>
          <a:xfrm>
            <a:off x="612648" y="548640"/>
            <a:ext cx="10741152" cy="1132258"/>
          </a:xfrm>
        </p:spPr>
        <p:txBody>
          <a:bodyPr anchor="t">
            <a:normAutofit/>
          </a:bodyPr>
          <a:lstStyle/>
          <a:p>
            <a:r>
              <a:rPr lang="en-US" dirty="0"/>
              <a:t>Actionable items</a:t>
            </a:r>
          </a:p>
        </p:txBody>
      </p:sp>
      <p:sp>
        <p:nvSpPr>
          <p:cNvPr id="3" name="Content Placeholder 2">
            <a:extLst>
              <a:ext uri="{FF2B5EF4-FFF2-40B4-BE49-F238E27FC236}">
                <a16:creationId xmlns:a16="http://schemas.microsoft.com/office/drawing/2014/main" id="{76E6326E-24EB-8F16-58B3-0619177133A1}"/>
              </a:ext>
            </a:extLst>
          </p:cNvPr>
          <p:cNvSpPr>
            <a:spLocks noGrp="1"/>
          </p:cNvSpPr>
          <p:nvPr>
            <p:ph sz="half" idx="1"/>
          </p:nvPr>
        </p:nvSpPr>
        <p:spPr>
          <a:xfrm>
            <a:off x="612648" y="1527858"/>
            <a:ext cx="6193266" cy="4649105"/>
          </a:xfrm>
        </p:spPr>
        <p:txBody>
          <a:bodyPr>
            <a:normAutofit/>
          </a:bodyPr>
          <a:lstStyle/>
          <a:p>
            <a:r>
              <a:rPr lang="en-US" sz="2400" dirty="0"/>
              <a:t>We will take time to reflect what you see as the actionable item you wish to prioritize as you leave this workshop.  We will use </a:t>
            </a:r>
            <a:r>
              <a:rPr lang="en-US" sz="2400" dirty="0" err="1"/>
              <a:t>Menti</a:t>
            </a:r>
            <a:r>
              <a:rPr lang="en-US" sz="2400" dirty="0"/>
              <a:t> to share and archive your planned action.  Please open Menti.com on your device and we will generate a code for you to post the priority you are focusing on, as you leave our workshop. </a:t>
            </a:r>
          </a:p>
        </p:txBody>
      </p:sp>
      <p:pic>
        <p:nvPicPr>
          <p:cNvPr id="7" name="Picture 6" descr="Image of the Mentimeter platform">
            <a:extLst>
              <a:ext uri="{FF2B5EF4-FFF2-40B4-BE49-F238E27FC236}">
                <a16:creationId xmlns:a16="http://schemas.microsoft.com/office/drawing/2014/main" id="{B2F1CA6D-FB9A-95E6-6649-6375A8D66F88}"/>
              </a:ext>
            </a:extLst>
          </p:cNvPr>
          <p:cNvPicPr>
            <a:picLocks noChangeAspect="1"/>
          </p:cNvPicPr>
          <p:nvPr/>
        </p:nvPicPr>
        <p:blipFill>
          <a:blip r:embed="rId2"/>
          <a:stretch>
            <a:fillRect/>
          </a:stretch>
        </p:blipFill>
        <p:spPr>
          <a:xfrm>
            <a:off x="6805914" y="1753261"/>
            <a:ext cx="4351338" cy="4351338"/>
          </a:xfrm>
          <a:prstGeom prst="rect">
            <a:avLst/>
          </a:prstGeom>
          <a:noFill/>
        </p:spPr>
      </p:pic>
      <p:sp>
        <p:nvSpPr>
          <p:cNvPr id="4" name="Date Placeholder 3">
            <a:extLst>
              <a:ext uri="{FF2B5EF4-FFF2-40B4-BE49-F238E27FC236}">
                <a16:creationId xmlns:a16="http://schemas.microsoft.com/office/drawing/2014/main" id="{3718CDF5-6ADA-AE74-B469-03770B0DDD03}"/>
              </a:ext>
            </a:extLst>
          </p:cNvPr>
          <p:cNvSpPr>
            <a:spLocks noGrp="1"/>
          </p:cNvSpPr>
          <p:nvPr>
            <p:ph type="dt" sz="half" idx="10"/>
          </p:nvPr>
        </p:nvSpPr>
        <p:spPr>
          <a:xfrm>
            <a:off x="137160" y="6453002"/>
            <a:ext cx="3494314" cy="365125"/>
          </a:xfrm>
        </p:spPr>
        <p:txBody>
          <a:bodyPr anchor="ctr">
            <a:normAutofit/>
          </a:bodyPr>
          <a:lstStyle/>
          <a:p>
            <a:pPr>
              <a:spcAft>
                <a:spcPts val="600"/>
              </a:spcAft>
            </a:pPr>
            <a:fld id="{A518FF64-FE76-4B4A-8927-2D6777F2EABF}" type="datetime1">
              <a:rPr lang="en-US" smtClean="0"/>
              <a:pPr>
                <a:spcAft>
                  <a:spcPts val="600"/>
                </a:spcAft>
              </a:pPr>
              <a:t>6/18/2025</a:t>
            </a:fld>
            <a:endParaRPr lang="en-US"/>
          </a:p>
        </p:txBody>
      </p:sp>
      <p:sp>
        <p:nvSpPr>
          <p:cNvPr id="6" name="Slide Number Placeholder 5">
            <a:extLst>
              <a:ext uri="{FF2B5EF4-FFF2-40B4-BE49-F238E27FC236}">
                <a16:creationId xmlns:a16="http://schemas.microsoft.com/office/drawing/2014/main" id="{2828DF54-23CC-D6E7-BD89-A79803E389A6}"/>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CC057153-B650-4DEB-B370-79DDCFDCE934}" type="slidenum">
              <a:rPr lang="en-US" smtClean="0"/>
              <a:pPr>
                <a:spcAft>
                  <a:spcPts val="600"/>
                </a:spcAft>
              </a:pPr>
              <a:t>15</a:t>
            </a:fld>
            <a:endParaRPr lang="en-US"/>
          </a:p>
        </p:txBody>
      </p:sp>
    </p:spTree>
    <p:extLst>
      <p:ext uri="{BB962C8B-B14F-4D97-AF65-F5344CB8AC3E}">
        <p14:creationId xmlns:p14="http://schemas.microsoft.com/office/powerpoint/2010/main" val="713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1FD8-65A9-55FB-00A3-AD8EC071ECBD}"/>
              </a:ext>
            </a:extLst>
          </p:cNvPr>
          <p:cNvSpPr>
            <a:spLocks noGrp="1"/>
          </p:cNvSpPr>
          <p:nvPr>
            <p:ph type="title"/>
          </p:nvPr>
        </p:nvSpPr>
        <p:spPr/>
        <p:txBody>
          <a:bodyPr/>
          <a:lstStyle/>
          <a:p>
            <a:pPr algn="ctr"/>
            <a:r>
              <a:rPr lang="en-US" b="1" dirty="0"/>
              <a:t>References</a:t>
            </a:r>
            <a:endParaRPr lang="en-US" dirty="0"/>
          </a:p>
        </p:txBody>
      </p:sp>
      <p:sp>
        <p:nvSpPr>
          <p:cNvPr id="3" name="Content Placeholder 2">
            <a:extLst>
              <a:ext uri="{FF2B5EF4-FFF2-40B4-BE49-F238E27FC236}">
                <a16:creationId xmlns:a16="http://schemas.microsoft.com/office/drawing/2014/main" id="{3102DE71-2BD6-0B4F-834F-BCD3171E8BD9}"/>
              </a:ext>
            </a:extLst>
          </p:cNvPr>
          <p:cNvSpPr>
            <a:spLocks noGrp="1"/>
          </p:cNvSpPr>
          <p:nvPr>
            <p:ph idx="1"/>
          </p:nvPr>
        </p:nvSpPr>
        <p:spPr>
          <a:xfrm>
            <a:off x="612647" y="1114769"/>
            <a:ext cx="10653579" cy="5364481"/>
          </a:xfrm>
        </p:spPr>
        <p:txBody>
          <a:bodyPr vert="horz" lIns="91440" tIns="45720" rIns="91440" bIns="45720" rtlCol="0" anchor="ctr">
            <a:noAutofit/>
          </a:bodyPr>
          <a:lstStyle/>
          <a:p>
            <a:pPr marL="0" indent="0">
              <a:buNone/>
            </a:pPr>
            <a:r>
              <a:rPr lang="en-US" sz="1200" dirty="0">
                <a:solidFill>
                  <a:srgbClr val="222222"/>
                </a:solidFill>
                <a:latin typeface="Calibri"/>
                <a:ea typeface="Calibri"/>
                <a:cs typeface="Times New Roman"/>
              </a:rPr>
              <a:t>Annamma, S. A., Ferri, B. A., &amp; Connor, D. J. (2018). Disability critical race theory: Exploring the intersectional lineage, emergence, and potential futures of </a:t>
            </a:r>
            <a:r>
              <a:rPr lang="en-US" sz="1200" dirty="0" err="1">
                <a:solidFill>
                  <a:srgbClr val="222222"/>
                </a:solidFill>
                <a:latin typeface="Calibri"/>
                <a:ea typeface="Calibri"/>
                <a:cs typeface="Times New Roman"/>
              </a:rPr>
              <a:t>DisCrit</a:t>
            </a:r>
            <a:r>
              <a:rPr lang="en-US" sz="1200" dirty="0">
                <a:solidFill>
                  <a:srgbClr val="222222"/>
                </a:solidFill>
                <a:latin typeface="Calibri"/>
                <a:ea typeface="Calibri"/>
                <a:cs typeface="Times New Roman"/>
              </a:rPr>
              <a:t> in education. </a:t>
            </a:r>
            <a:r>
              <a:rPr lang="en-US" sz="1200" i="1" dirty="0">
                <a:solidFill>
                  <a:srgbClr val="222222"/>
                </a:solidFill>
                <a:latin typeface="Calibri"/>
                <a:ea typeface="Calibri"/>
                <a:cs typeface="Times New Roman"/>
              </a:rPr>
              <a:t>Review of Research in Education, 42</a:t>
            </a:r>
            <a:r>
              <a:rPr lang="en-US" sz="1200" dirty="0">
                <a:solidFill>
                  <a:srgbClr val="222222"/>
                </a:solidFill>
                <a:latin typeface="Calibri"/>
                <a:ea typeface="Calibri"/>
                <a:cs typeface="Times New Roman"/>
              </a:rPr>
              <a:t>(1), 46–71</a:t>
            </a:r>
          </a:p>
          <a:p>
            <a:pPr marL="0" indent="0">
              <a:buNone/>
            </a:pPr>
            <a:r>
              <a:rPr lang="en-US" sz="1200" dirty="0">
                <a:solidFill>
                  <a:srgbClr val="222222"/>
                </a:solidFill>
                <a:latin typeface="Calibri"/>
                <a:ea typeface="Calibri"/>
                <a:cs typeface="Times New Roman"/>
              </a:rPr>
              <a:t>Artiles, A. (2013). Untangling the racialization of disabilities: An intersectionality critique across disability models1. </a:t>
            </a:r>
            <a:r>
              <a:rPr lang="en-US" sz="1200" i="1" dirty="0">
                <a:solidFill>
                  <a:srgbClr val="222222"/>
                </a:solidFill>
                <a:latin typeface="Calibri"/>
                <a:ea typeface="Calibri"/>
                <a:cs typeface="Times New Roman"/>
              </a:rPr>
              <a:t>Du Bois Review: Cambridge, 10</a:t>
            </a:r>
            <a:r>
              <a:rPr lang="en-US" sz="1200" dirty="0">
                <a:solidFill>
                  <a:srgbClr val="222222"/>
                </a:solidFill>
                <a:latin typeface="Calibri"/>
                <a:ea typeface="Calibri"/>
                <a:cs typeface="Times New Roman"/>
              </a:rPr>
              <a:t>(2), 329–347.</a:t>
            </a:r>
          </a:p>
          <a:p>
            <a:pPr marL="0" indent="0">
              <a:buNone/>
            </a:pPr>
            <a:r>
              <a:rPr lang="en-US" sz="1200" dirty="0">
                <a:solidFill>
                  <a:srgbClr val="222222"/>
                </a:solidFill>
                <a:latin typeface="Calibri"/>
                <a:ea typeface="Calibri"/>
                <a:cs typeface="Times New Roman"/>
              </a:rPr>
              <a:t>Bailey, M. (2017). </a:t>
            </a:r>
            <a:r>
              <a:rPr lang="en-US" sz="1200" i="1" dirty="0">
                <a:solidFill>
                  <a:srgbClr val="222222"/>
                </a:solidFill>
                <a:latin typeface="Calibri"/>
                <a:ea typeface="Calibri"/>
                <a:cs typeface="Times New Roman"/>
              </a:rPr>
              <a:t>Race and disability in the academy</a:t>
            </a:r>
            <a:r>
              <a:rPr lang="en-US" sz="1200" dirty="0">
                <a:solidFill>
                  <a:srgbClr val="222222"/>
                </a:solidFill>
                <a:latin typeface="Calibri"/>
                <a:ea typeface="Calibri"/>
                <a:cs typeface="Times New Roman"/>
              </a:rPr>
              <a:t>. The Sociological Review. https://www.thesociologicalreview.com/race-and-disability-in-the-academy/</a:t>
            </a:r>
          </a:p>
          <a:p>
            <a:pPr marL="0" indent="0">
              <a:buNone/>
            </a:pPr>
            <a:r>
              <a:rPr lang="en-US" sz="1200" dirty="0">
                <a:solidFill>
                  <a:srgbClr val="222222"/>
                </a:solidFill>
                <a:latin typeface="Calibri"/>
                <a:ea typeface="Calibri"/>
                <a:cs typeface="Times New Roman"/>
              </a:rPr>
              <a:t>Bailey, M., &amp; Mobley, I. A. (2019). Work in the intersections: A Black feminist disability framework. </a:t>
            </a:r>
            <a:r>
              <a:rPr lang="en-US" sz="1200" i="1" dirty="0">
                <a:solidFill>
                  <a:srgbClr val="222222"/>
                </a:solidFill>
                <a:latin typeface="Calibri"/>
                <a:ea typeface="Calibri"/>
                <a:cs typeface="Times New Roman"/>
              </a:rPr>
              <a:t>Gender &amp; Society, 33</a:t>
            </a:r>
            <a:r>
              <a:rPr lang="en-US" sz="1200" dirty="0">
                <a:solidFill>
                  <a:srgbClr val="222222"/>
                </a:solidFill>
                <a:latin typeface="Calibri"/>
                <a:ea typeface="Calibri"/>
                <a:cs typeface="Times New Roman"/>
              </a:rPr>
              <a:t>(1), 19–40.</a:t>
            </a:r>
          </a:p>
          <a:p>
            <a:pPr marL="0" indent="0">
              <a:buNone/>
            </a:pPr>
            <a:r>
              <a:rPr lang="en-US" sz="1200" dirty="0">
                <a:solidFill>
                  <a:srgbClr val="222222"/>
                </a:solidFill>
                <a:latin typeface="Calibri"/>
                <a:ea typeface="Calibri"/>
                <a:cs typeface="Times New Roman"/>
              </a:rPr>
              <a:t>Baker, L. (2019). </a:t>
            </a:r>
            <a:r>
              <a:rPr lang="en-US" sz="1200" i="1" dirty="0">
                <a:solidFill>
                  <a:srgbClr val="222222"/>
                </a:solidFill>
                <a:latin typeface="Calibri"/>
                <a:ea typeface="Calibri"/>
                <a:cs typeface="Times New Roman"/>
              </a:rPr>
              <a:t>Normalizing marginality: A critical analysis of blackness and disability in higher education </a:t>
            </a:r>
            <a:r>
              <a:rPr lang="en-US" sz="1200" dirty="0">
                <a:solidFill>
                  <a:srgbClr val="222222"/>
                </a:solidFill>
                <a:latin typeface="Calibri"/>
                <a:ea typeface="Calibri"/>
                <a:cs typeface="Times New Roman"/>
              </a:rPr>
              <a:t>(Doctoral Thesis, Department of Social Justice Education, </a:t>
            </a:r>
            <a:r>
              <a:rPr lang="en-US" sz="1200" dirty="0" err="1">
                <a:solidFill>
                  <a:srgbClr val="222222"/>
                </a:solidFill>
                <a:latin typeface="Calibri"/>
                <a:ea typeface="Calibri"/>
                <a:cs typeface="Times New Roman"/>
              </a:rPr>
              <a:t>OntarioInstitute</a:t>
            </a:r>
            <a:r>
              <a:rPr lang="en-US" sz="1200" dirty="0">
                <a:solidFill>
                  <a:srgbClr val="222222"/>
                </a:solidFill>
                <a:latin typeface="Calibri"/>
                <a:ea typeface="Calibri"/>
                <a:cs typeface="Times New Roman"/>
              </a:rPr>
              <a:t> for Studies in Education, University of Toronto, Toronto, Canada). </a:t>
            </a:r>
            <a:r>
              <a:rPr lang="en-US" sz="1200" dirty="0" err="1">
                <a:solidFill>
                  <a:srgbClr val="222222"/>
                </a:solidFill>
                <a:latin typeface="Calibri"/>
                <a:ea typeface="Calibri"/>
                <a:cs typeface="Times New Roman"/>
              </a:rPr>
              <a:t>Retrievedfrom:https</a:t>
            </a:r>
            <a:r>
              <a:rPr lang="en-US" sz="1200" dirty="0">
                <a:solidFill>
                  <a:srgbClr val="222222"/>
                </a:solidFill>
                <a:latin typeface="Calibri"/>
                <a:ea typeface="Calibri"/>
                <a:cs typeface="Times New Roman"/>
              </a:rPr>
              <a:t>://tspace.library.utoronto.ca/bitstream/1807/95661/3/Baker_Leroy_201906_PhD_thesis.pdf (PDF) </a:t>
            </a:r>
          </a:p>
          <a:p>
            <a:pPr marL="0" indent="0">
              <a:buNone/>
            </a:pPr>
            <a:r>
              <a:rPr lang="en-US" sz="1200" dirty="0">
                <a:solidFill>
                  <a:srgbClr val="222222"/>
                </a:solidFill>
                <a:latin typeface="Calibri"/>
                <a:ea typeface="Calibri"/>
                <a:cs typeface="Times New Roman"/>
              </a:rPr>
              <a:t>Bell, C. (Ed.). (2012). </a:t>
            </a:r>
            <a:r>
              <a:rPr lang="en-US" sz="1200" i="1" dirty="0">
                <a:solidFill>
                  <a:srgbClr val="222222"/>
                </a:solidFill>
                <a:latin typeface="Calibri"/>
                <a:ea typeface="Calibri"/>
                <a:cs typeface="Times New Roman"/>
              </a:rPr>
              <a:t>Blackness and disability: Critical examination and cultural interventions</a:t>
            </a:r>
            <a:r>
              <a:rPr lang="en-US" sz="1200" dirty="0">
                <a:solidFill>
                  <a:srgbClr val="222222"/>
                </a:solidFill>
                <a:latin typeface="Calibri"/>
                <a:ea typeface="Calibri"/>
                <a:cs typeface="Times New Roman"/>
              </a:rPr>
              <a:t>. State University Press.</a:t>
            </a:r>
          </a:p>
          <a:p>
            <a:pPr marL="0" indent="0">
              <a:buNone/>
            </a:pPr>
            <a:r>
              <a:rPr lang="en-US" sz="1200" dirty="0">
                <a:solidFill>
                  <a:srgbClr val="222222"/>
                </a:solidFill>
                <a:latin typeface="Calibri"/>
                <a:ea typeface="Calibri"/>
                <a:cs typeface="Times New Roman"/>
              </a:rPr>
              <a:t>Bishop, D. (2018). More than just listening: The role of student voice in higher education, </a:t>
            </a:r>
            <a:r>
              <a:rPr lang="en-US" sz="1200" dirty="0" err="1">
                <a:solidFill>
                  <a:srgbClr val="222222"/>
                </a:solidFill>
                <a:latin typeface="Calibri"/>
                <a:ea typeface="Calibri"/>
                <a:cs typeface="Times New Roman"/>
              </a:rPr>
              <a:t>anacademic</a:t>
            </a:r>
            <a:r>
              <a:rPr lang="en-US" sz="1200" dirty="0">
                <a:solidFill>
                  <a:srgbClr val="222222"/>
                </a:solidFill>
                <a:latin typeface="Calibri"/>
                <a:ea typeface="Calibri"/>
                <a:cs typeface="Times New Roman"/>
              </a:rPr>
              <a:t> perspective. </a:t>
            </a:r>
            <a:r>
              <a:rPr lang="en-US" sz="1200" i="1" dirty="0" err="1">
                <a:solidFill>
                  <a:srgbClr val="222222"/>
                </a:solidFill>
                <a:latin typeface="Calibri"/>
                <a:ea typeface="Calibri"/>
                <a:cs typeface="Times New Roman"/>
              </a:rPr>
              <a:t>IMPact</a:t>
            </a:r>
            <a:r>
              <a:rPr lang="en-US" sz="1200" i="1" dirty="0">
                <a:solidFill>
                  <a:srgbClr val="222222"/>
                </a:solidFill>
                <a:latin typeface="Calibri"/>
                <a:ea typeface="Calibri"/>
                <a:cs typeface="Times New Roman"/>
              </a:rPr>
              <a:t>: The University of Lincoln Journal of Higher Education. 1</a:t>
            </a:r>
          </a:p>
          <a:p>
            <a:pPr marL="0" indent="0">
              <a:buNone/>
            </a:pPr>
            <a:r>
              <a:rPr lang="en-US" sz="1200" dirty="0" err="1">
                <a:solidFill>
                  <a:srgbClr val="222222"/>
                </a:solidFill>
                <a:latin typeface="Calibri"/>
                <a:ea typeface="Calibri"/>
                <a:cs typeface="Times New Roman"/>
              </a:rPr>
              <a:t>Blahovec</a:t>
            </a:r>
            <a:r>
              <a:rPr lang="en-US" sz="1200" dirty="0">
                <a:solidFill>
                  <a:srgbClr val="222222"/>
                </a:solidFill>
                <a:latin typeface="Calibri"/>
                <a:ea typeface="Calibri"/>
                <a:cs typeface="Times New Roman"/>
              </a:rPr>
              <a:t>, S. (2016, June 28) Confronting the whitewashing of disability: Interview with #DisabilityTooWhite Creator </a:t>
            </a:r>
            <a:r>
              <a:rPr lang="en-US" sz="1200" dirty="0" err="1">
                <a:solidFill>
                  <a:srgbClr val="222222"/>
                </a:solidFill>
                <a:latin typeface="Calibri"/>
                <a:ea typeface="Calibri"/>
                <a:cs typeface="Times New Roman"/>
              </a:rPr>
              <a:t>Vilissa</a:t>
            </a:r>
            <a:r>
              <a:rPr lang="en-US" sz="1200" dirty="0">
                <a:solidFill>
                  <a:srgbClr val="222222"/>
                </a:solidFill>
                <a:latin typeface="Calibri"/>
                <a:ea typeface="Calibri"/>
                <a:cs typeface="Times New Roman"/>
              </a:rPr>
              <a:t> Thompson. </a:t>
            </a:r>
            <a:r>
              <a:rPr lang="en-US" sz="1200" i="1" dirty="0">
                <a:solidFill>
                  <a:srgbClr val="222222"/>
                </a:solidFill>
                <a:latin typeface="Calibri"/>
                <a:ea typeface="Calibri"/>
                <a:cs typeface="Times New Roman"/>
              </a:rPr>
              <a:t>Huffington Post</a:t>
            </a:r>
            <a:r>
              <a:rPr lang="en-US" sz="1200" dirty="0">
                <a:solidFill>
                  <a:srgbClr val="222222"/>
                </a:solidFill>
                <a:latin typeface="Calibri"/>
                <a:ea typeface="Calibri"/>
                <a:cs typeface="Times New Roman"/>
              </a:rPr>
              <a:t>. https://www.huffingtonpost.com/sarah-blahovec/confronting-the-whitewash_b_10574994.htm (PDF) </a:t>
            </a:r>
          </a:p>
          <a:p>
            <a:pPr marL="0" indent="0">
              <a:buNone/>
            </a:pPr>
            <a:r>
              <a:rPr lang="en-US" sz="1200" dirty="0">
                <a:solidFill>
                  <a:srgbClr val="222222"/>
                </a:solidFill>
                <a:latin typeface="Calibri"/>
                <a:ea typeface="Calibri"/>
                <a:cs typeface="Times New Roman"/>
              </a:rPr>
              <a:t>Frederick, A., &amp; </a:t>
            </a:r>
            <a:r>
              <a:rPr lang="en-US" sz="1200" dirty="0" err="1">
                <a:solidFill>
                  <a:srgbClr val="222222"/>
                </a:solidFill>
                <a:latin typeface="Calibri"/>
                <a:ea typeface="Calibri"/>
                <a:cs typeface="Times New Roman"/>
              </a:rPr>
              <a:t>Shifrer</a:t>
            </a:r>
            <a:r>
              <a:rPr lang="en-US" sz="1200" dirty="0">
                <a:solidFill>
                  <a:srgbClr val="222222"/>
                </a:solidFill>
                <a:latin typeface="Calibri"/>
                <a:ea typeface="Calibri"/>
                <a:cs typeface="Times New Roman"/>
              </a:rPr>
              <a:t>, D. (2019). Race and disability: From analogy to intersectionality. </a:t>
            </a:r>
            <a:r>
              <a:rPr lang="en-US" sz="1200" i="1" dirty="0">
                <a:solidFill>
                  <a:srgbClr val="222222"/>
                </a:solidFill>
                <a:latin typeface="Calibri"/>
                <a:ea typeface="Calibri"/>
                <a:cs typeface="Times New Roman"/>
              </a:rPr>
              <a:t>Sociology of Race and Ethnicity, 5</a:t>
            </a:r>
            <a:r>
              <a:rPr lang="en-US" sz="1200" dirty="0">
                <a:solidFill>
                  <a:srgbClr val="222222"/>
                </a:solidFill>
                <a:latin typeface="Calibri"/>
                <a:ea typeface="Calibri"/>
                <a:cs typeface="Times New Roman"/>
              </a:rPr>
              <a:t>(2), 200–214 </a:t>
            </a:r>
          </a:p>
          <a:p>
            <a:pPr marL="0" indent="0">
              <a:buNone/>
            </a:pPr>
            <a:r>
              <a:rPr lang="en-US" sz="1200" dirty="0">
                <a:solidFill>
                  <a:srgbClr val="222222"/>
                </a:solidFill>
                <a:latin typeface="Calibri"/>
                <a:ea typeface="Calibri"/>
                <a:cs typeface="Times New Roman"/>
              </a:rPr>
              <a:t>James, K. (2018) Universal design for learning (UDL) as a structure for culturally responsive practice. </a:t>
            </a:r>
            <a:r>
              <a:rPr lang="en-US" sz="1200" i="1" dirty="0">
                <a:solidFill>
                  <a:srgbClr val="222222"/>
                </a:solidFill>
                <a:latin typeface="Calibri"/>
                <a:ea typeface="Calibri"/>
                <a:cs typeface="Times New Roman"/>
              </a:rPr>
              <a:t>Northwest Journal of Teacher Education, 13</a:t>
            </a:r>
            <a:r>
              <a:rPr lang="en-US" sz="1200" dirty="0">
                <a:solidFill>
                  <a:srgbClr val="222222"/>
                </a:solidFill>
                <a:latin typeface="Calibri"/>
                <a:ea typeface="Calibri"/>
                <a:cs typeface="Times New Roman"/>
              </a:rPr>
              <a:t>(1), Article 4.</a:t>
            </a:r>
          </a:p>
          <a:p>
            <a:pPr marL="0" indent="0">
              <a:buNone/>
            </a:pPr>
            <a:r>
              <a:rPr lang="en-US" sz="1200" dirty="0">
                <a:solidFill>
                  <a:srgbClr val="222222"/>
                </a:solidFill>
                <a:latin typeface="Calibri"/>
                <a:ea typeface="Calibri"/>
                <a:cs typeface="Times New Roman"/>
              </a:rPr>
              <a:t>Kendall, L., &amp; Tarman, B. (Reviewing Ed.) (2016). Higher education and disability: Exploring student experiences</a:t>
            </a:r>
            <a:r>
              <a:rPr lang="en-US" sz="1200" i="1" dirty="0">
                <a:solidFill>
                  <a:srgbClr val="222222"/>
                </a:solidFill>
                <a:latin typeface="Calibri"/>
                <a:ea typeface="Calibri"/>
                <a:cs typeface="Times New Roman"/>
              </a:rPr>
              <a:t>. Cogent Education, 3</a:t>
            </a:r>
            <a:r>
              <a:rPr lang="en-US" sz="1200" dirty="0">
                <a:solidFill>
                  <a:srgbClr val="222222"/>
                </a:solidFill>
                <a:latin typeface="Calibri"/>
                <a:ea typeface="Calibri"/>
                <a:cs typeface="Times New Roman"/>
              </a:rPr>
              <a:t>(1)</a:t>
            </a:r>
          </a:p>
          <a:p>
            <a:pPr marL="0" indent="0">
              <a:buNone/>
            </a:pPr>
            <a:r>
              <a:rPr lang="en-US" sz="1200" dirty="0">
                <a:solidFill>
                  <a:srgbClr val="222222"/>
                </a:solidFill>
                <a:latin typeface="Calibri"/>
                <a:ea typeface="Calibri"/>
                <a:cs typeface="Times New Roman"/>
              </a:rPr>
              <a:t>Kennette, L., &amp; Wilson, N. (2019). Universal design for learning (UDL): Student and faculty perceptions. </a:t>
            </a:r>
            <a:r>
              <a:rPr lang="en-US" sz="1200" i="1" dirty="0">
                <a:solidFill>
                  <a:srgbClr val="222222"/>
                </a:solidFill>
                <a:latin typeface="Calibri"/>
                <a:ea typeface="Calibri"/>
                <a:cs typeface="Times New Roman"/>
              </a:rPr>
              <a:t>Journal of Effective Teaching in Higher Education, 2</a:t>
            </a:r>
            <a:r>
              <a:rPr lang="en-US" sz="1200" dirty="0">
                <a:solidFill>
                  <a:srgbClr val="222222"/>
                </a:solidFill>
                <a:latin typeface="Calibri"/>
                <a:ea typeface="Calibri"/>
                <a:cs typeface="Times New Roman"/>
              </a:rPr>
              <a:t>(1) (PDF)</a:t>
            </a:r>
          </a:p>
        </p:txBody>
      </p:sp>
    </p:spTree>
    <p:extLst>
      <p:ext uri="{BB962C8B-B14F-4D97-AF65-F5344CB8AC3E}">
        <p14:creationId xmlns:p14="http://schemas.microsoft.com/office/powerpoint/2010/main" val="16442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6F29-1D24-14DC-E5A6-DB908EB46611}"/>
              </a:ext>
            </a:extLst>
          </p:cNvPr>
          <p:cNvSpPr>
            <a:spLocks noGrp="1"/>
          </p:cNvSpPr>
          <p:nvPr>
            <p:ph type="title"/>
          </p:nvPr>
        </p:nvSpPr>
        <p:spPr/>
        <p:txBody>
          <a:bodyPr/>
          <a:lstStyle/>
          <a:p>
            <a:r>
              <a:rPr kumimoji="0" lang="en-US" sz="3600" b="1" i="0" u="none" strike="noStrike" kern="1200" cap="none" spc="0" normalizeH="0" baseline="0" noProof="0" dirty="0">
                <a:ln>
                  <a:noFill/>
                </a:ln>
                <a:solidFill>
                  <a:prstClr val="black"/>
                </a:solidFill>
                <a:effectLst/>
                <a:uLnTx/>
                <a:uFillTx/>
                <a:latin typeface="Neue Haas Grotesk Text Pro"/>
                <a:ea typeface="+mj-ea"/>
                <a:cs typeface="+mj-cs"/>
              </a:rPr>
              <a:t>References (contd.)</a:t>
            </a:r>
            <a:endParaRPr lang="en-US" dirty="0"/>
          </a:p>
        </p:txBody>
      </p:sp>
      <p:sp>
        <p:nvSpPr>
          <p:cNvPr id="3" name="Content Placeholder 2">
            <a:extLst>
              <a:ext uri="{FF2B5EF4-FFF2-40B4-BE49-F238E27FC236}">
                <a16:creationId xmlns:a16="http://schemas.microsoft.com/office/drawing/2014/main" id="{6407ED18-5F09-FD69-4CD3-53DF84C9C0D4}"/>
              </a:ext>
            </a:extLst>
          </p:cNvPr>
          <p:cNvSpPr>
            <a:spLocks noGrp="1"/>
          </p:cNvSpPr>
          <p:nvPr>
            <p:ph idx="1"/>
          </p:nvPr>
        </p:nvSpPr>
        <p:spPr/>
        <p:txBody>
          <a:bodyPr>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Leary, A. (2017, June 14). Reflecting on the impact of #disabilitytoowhite. </a:t>
            </a:r>
            <a:r>
              <a:rPr kumimoji="0" lang="en-US" sz="1200" b="0" i="1" u="none" strike="noStrike" kern="1200" cap="none" spc="0" normalizeH="0" baseline="0" noProof="0" dirty="0">
                <a:ln>
                  <a:noFill/>
                </a:ln>
                <a:solidFill>
                  <a:srgbClr val="222222"/>
                </a:solidFill>
                <a:effectLst/>
                <a:uLnTx/>
                <a:uFillTx/>
                <a:latin typeface="Calibri"/>
                <a:ea typeface="Calibri"/>
                <a:cs typeface="Times New Roman"/>
              </a:rPr>
              <a:t>Rooted in Rights</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 https://rootedinrights.org/reflecting-on-the-impact-of-disabilitytoowhite/ (PDF)</a:t>
            </a:r>
          </a:p>
          <a:p>
            <a:pPr marL="0" indent="0">
              <a:buNone/>
              <a:defRPr/>
            </a:pPr>
            <a:r>
              <a:rPr lang="fr-CA" sz="1200" dirty="0" err="1">
                <a:latin typeface="Calibri" panose="020F0502020204030204" pitchFamily="34" charset="0"/>
                <a:cs typeface="Calibri" panose="020F0502020204030204" pitchFamily="34" charset="0"/>
              </a:rPr>
              <a:t>Mireles</a:t>
            </a:r>
            <a:r>
              <a:rPr lang="fr-CA" sz="1200" dirty="0">
                <a:latin typeface="Calibri" panose="020F0502020204030204" pitchFamily="34" charset="0"/>
                <a:cs typeface="Calibri" panose="020F0502020204030204" pitchFamily="34" charset="0"/>
              </a:rPr>
              <a:t>, D. (2022). </a:t>
            </a:r>
            <a:r>
              <a:rPr lang="fr-CA" sz="1200" dirty="0" err="1">
                <a:latin typeface="Calibri" panose="020F0502020204030204" pitchFamily="34" charset="0"/>
                <a:cs typeface="Calibri" panose="020F0502020204030204" pitchFamily="34" charset="0"/>
              </a:rPr>
              <a:t>Theorizing</a:t>
            </a:r>
            <a:r>
              <a:rPr lang="fr-CA" sz="1200" dirty="0">
                <a:latin typeface="Calibri" panose="020F0502020204030204" pitchFamily="34" charset="0"/>
                <a:cs typeface="Calibri" panose="020F0502020204030204" pitchFamily="34" charset="0"/>
              </a:rPr>
              <a:t> </a:t>
            </a:r>
            <a:r>
              <a:rPr lang="fr-CA" sz="1200" dirty="0" err="1">
                <a:latin typeface="Calibri" panose="020F0502020204030204" pitchFamily="34" charset="0"/>
                <a:cs typeface="Calibri" panose="020F0502020204030204" pitchFamily="34" charset="0"/>
              </a:rPr>
              <a:t>Racist</a:t>
            </a:r>
            <a:r>
              <a:rPr lang="fr-CA" sz="1200" dirty="0">
                <a:latin typeface="Calibri" panose="020F0502020204030204" pitchFamily="34" charset="0"/>
                <a:cs typeface="Calibri" panose="020F0502020204030204" pitchFamily="34" charset="0"/>
              </a:rPr>
              <a:t> </a:t>
            </a:r>
            <a:r>
              <a:rPr lang="fr-CA" sz="1200" dirty="0" err="1">
                <a:latin typeface="Calibri" panose="020F0502020204030204" pitchFamily="34" charset="0"/>
                <a:cs typeface="Calibri" panose="020F0502020204030204" pitchFamily="34" charset="0"/>
              </a:rPr>
              <a:t>Ableism</a:t>
            </a:r>
            <a:r>
              <a:rPr lang="fr-CA" sz="1200" dirty="0">
                <a:latin typeface="Calibri" panose="020F0502020204030204" pitchFamily="34" charset="0"/>
                <a:cs typeface="Calibri" panose="020F0502020204030204" pitchFamily="34" charset="0"/>
              </a:rPr>
              <a:t> in </a:t>
            </a:r>
            <a:r>
              <a:rPr lang="fr-CA" sz="1200" dirty="0" err="1">
                <a:latin typeface="Calibri" panose="020F0502020204030204" pitchFamily="34" charset="0"/>
                <a:cs typeface="Calibri" panose="020F0502020204030204" pitchFamily="34" charset="0"/>
              </a:rPr>
              <a:t>Higher</a:t>
            </a:r>
            <a:r>
              <a:rPr lang="fr-CA" sz="1200" dirty="0">
                <a:latin typeface="Calibri" panose="020F0502020204030204" pitchFamily="34" charset="0"/>
                <a:cs typeface="Calibri" panose="020F0502020204030204" pitchFamily="34" charset="0"/>
              </a:rPr>
              <a:t> </a:t>
            </a:r>
            <a:r>
              <a:rPr lang="fr-CA" sz="1200" dirty="0" err="1">
                <a:latin typeface="Calibri" panose="020F0502020204030204" pitchFamily="34" charset="0"/>
                <a:cs typeface="Calibri" panose="020F0502020204030204" pitchFamily="34" charset="0"/>
              </a:rPr>
              <a:t>Education</a:t>
            </a:r>
            <a:r>
              <a:rPr lang="fr-CA" sz="1200" dirty="0">
                <a:latin typeface="Calibri" panose="020F0502020204030204" pitchFamily="34" charset="0"/>
                <a:cs typeface="Calibri" panose="020F0502020204030204" pitchFamily="34" charset="0"/>
              </a:rPr>
              <a:t>. </a:t>
            </a:r>
            <a:r>
              <a:rPr lang="fr-CA" sz="1200" i="1" dirty="0" err="1">
                <a:latin typeface="Calibri" panose="020F0502020204030204" pitchFamily="34" charset="0"/>
                <a:cs typeface="Calibri" panose="020F0502020204030204" pitchFamily="34" charset="0"/>
              </a:rPr>
              <a:t>Teachers</a:t>
            </a:r>
            <a:r>
              <a:rPr lang="fr-CA" sz="1200" i="1" dirty="0">
                <a:latin typeface="Calibri" panose="020F0502020204030204" pitchFamily="34" charset="0"/>
                <a:cs typeface="Calibri" panose="020F0502020204030204" pitchFamily="34" charset="0"/>
              </a:rPr>
              <a:t> </a:t>
            </a:r>
            <a:r>
              <a:rPr lang="fr-CA" sz="1200" i="1" dirty="0" err="1">
                <a:latin typeface="Calibri" panose="020F0502020204030204" pitchFamily="34" charset="0"/>
                <a:cs typeface="Calibri" panose="020F0502020204030204" pitchFamily="34" charset="0"/>
              </a:rPr>
              <a:t>College</a:t>
            </a:r>
            <a:r>
              <a:rPr lang="fr-CA" sz="1200" i="1" dirty="0">
                <a:latin typeface="Calibri" panose="020F0502020204030204" pitchFamily="34" charset="0"/>
                <a:cs typeface="Calibri" panose="020F0502020204030204" pitchFamily="34" charset="0"/>
              </a:rPr>
              <a:t> Record</a:t>
            </a:r>
            <a:r>
              <a:rPr lang="fr-CA" sz="1200" dirty="0">
                <a:latin typeface="Calibri" panose="020F0502020204030204" pitchFamily="34" charset="0"/>
                <a:cs typeface="Calibri" panose="020F0502020204030204" pitchFamily="34" charset="0"/>
              </a:rPr>
              <a:t>, 124(7), 17-50. </a:t>
            </a:r>
            <a:r>
              <a:rPr lang="fr-CA" sz="1200" dirty="0">
                <a:latin typeface="Calibri" panose="020F0502020204030204" pitchFamily="34" charset="0"/>
                <a:cs typeface="Calibri" panose="020F0502020204030204" pitchFamily="34" charset="0"/>
                <a:hlinkClick r:id="rId2"/>
              </a:rPr>
              <a:t>https://doi.org/10.1177/01614681221111428</a:t>
            </a:r>
            <a:endParaRPr lang="en-CA" sz="1200" dirty="0">
              <a:latin typeface="Calibri" panose="020F0502020204030204" pitchFamily="34" charset="0"/>
              <a:cs typeface="Calibri" panose="020F0502020204030204" pitchFamily="34" charset="0"/>
            </a:endParaRPr>
          </a:p>
          <a:p>
            <a:pPr marL="0" indent="0">
              <a:buNone/>
              <a:defRPr/>
            </a:pPr>
            <a:r>
              <a:rPr lang="en-CA" sz="1200" dirty="0">
                <a:latin typeface="Calibri" panose="020F0502020204030204" pitchFamily="34" charset="0"/>
                <a:cs typeface="Calibri" panose="020F0502020204030204" pitchFamily="34" charset="0"/>
              </a:rPr>
              <a:t>Nolan, S. L. (2022). The compounded burden of being a black and disabled student during the age of COVID-19. </a:t>
            </a:r>
            <a:r>
              <a:rPr lang="en-CA" sz="1200" i="1" dirty="0">
                <a:latin typeface="Calibri" panose="020F0502020204030204" pitchFamily="34" charset="0"/>
                <a:cs typeface="Calibri" panose="020F0502020204030204" pitchFamily="34" charset="0"/>
              </a:rPr>
              <a:t>Disability &amp; Society</a:t>
            </a:r>
            <a:r>
              <a:rPr lang="en-CA" sz="1200" dirty="0">
                <a:latin typeface="Calibri" panose="020F0502020204030204" pitchFamily="34" charset="0"/>
                <a:cs typeface="Calibri" panose="020F0502020204030204" pitchFamily="34" charset="0"/>
              </a:rPr>
              <a:t>, 1–6. https://</a:t>
            </a:r>
            <a:r>
              <a:rPr lang="en-CA" sz="1200" dirty="0" err="1">
                <a:latin typeface="Calibri" panose="020F0502020204030204" pitchFamily="34" charset="0"/>
                <a:cs typeface="Calibri" panose="020F0502020204030204" pitchFamily="34" charset="0"/>
              </a:rPr>
              <a:t>doi.org</a:t>
            </a:r>
            <a:r>
              <a:rPr lang="en-CA" sz="1200" dirty="0">
                <a:latin typeface="Calibri" panose="020F0502020204030204" pitchFamily="34" charset="0"/>
                <a:cs typeface="Calibri" panose="020F0502020204030204" pitchFamily="34" charset="0"/>
              </a:rPr>
              <a:t>/10.1080/09687599.2021.1916889</a:t>
            </a:r>
            <a:endParaRPr kumimoji="0" lang="en-US" sz="1200" b="0" i="0" u="none" strike="noStrike" kern="1200" cap="none" spc="0" normalizeH="0" baseline="0" noProof="0" dirty="0">
              <a:ln>
                <a:noFill/>
              </a:ln>
              <a:solidFill>
                <a:srgbClr val="222222"/>
              </a:solidFill>
              <a:effectLst/>
              <a:uLnTx/>
              <a:uFillTx/>
              <a:latin typeface="Calibri"/>
              <a:ea typeface="Calibri"/>
              <a:cs typeface="Times New Roman"/>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Shaw, L. R., Chan, F., &amp; McMahon, B. T. (2012). Intersectionality and disability harassment: the interactive effects of disability, race, age, and gender. </a:t>
            </a:r>
            <a:r>
              <a:rPr kumimoji="0" lang="en-US" sz="1200" b="0" i="1" u="none" strike="noStrike" kern="1200" cap="none" spc="0" normalizeH="0" baseline="0" noProof="0" dirty="0">
                <a:ln>
                  <a:noFill/>
                </a:ln>
                <a:solidFill>
                  <a:srgbClr val="222222"/>
                </a:solidFill>
                <a:effectLst/>
                <a:uLnTx/>
                <a:uFillTx/>
                <a:latin typeface="Calibri"/>
                <a:ea typeface="Calibri"/>
                <a:cs typeface="Times New Roman"/>
              </a:rPr>
              <a:t>Rehabilitation Counseling Bulletin,55</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(2), 82–91S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srgbClr val="222222"/>
                </a:solidFill>
                <a:effectLst/>
                <a:uLnTx/>
                <a:uFillTx/>
                <a:latin typeface="Calibri"/>
                <a:ea typeface="Calibri"/>
                <a:cs typeface="Times New Roman"/>
              </a:rPr>
              <a:t>oorenian</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 A. (2013</a:t>
            </a:r>
            <a:r>
              <a:rPr kumimoji="0" lang="en-US" sz="1200" b="0" i="1" u="none" strike="noStrike" kern="1200" cap="none" spc="0" normalizeH="0" baseline="0" noProof="0" dirty="0">
                <a:ln>
                  <a:noFill/>
                </a:ln>
                <a:solidFill>
                  <a:srgbClr val="222222"/>
                </a:solidFill>
                <a:effectLst/>
                <a:uLnTx/>
                <a:uFillTx/>
                <a:latin typeface="Calibri"/>
                <a:ea typeface="Calibri"/>
                <a:cs typeface="Times New Roman"/>
              </a:rPr>
              <a:t>). Disabled international students in British higher education</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 Rotterdam, Sense Publishers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Stanley, S. K., Buenavista, T., </a:t>
            </a:r>
            <a:r>
              <a:rPr kumimoji="0" lang="en-US" sz="1200" b="0" i="0" u="none" strike="noStrike" kern="1200" cap="none" spc="0" normalizeH="0" baseline="0" noProof="0" dirty="0" err="1">
                <a:ln>
                  <a:noFill/>
                </a:ln>
                <a:solidFill>
                  <a:srgbClr val="222222"/>
                </a:solidFill>
                <a:effectLst/>
                <a:uLnTx/>
                <a:uFillTx/>
                <a:latin typeface="Calibri"/>
                <a:ea typeface="Calibri"/>
                <a:cs typeface="Times New Roman"/>
              </a:rPr>
              <a:t>Masequesmay</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 G., &amp; Uba, L. (2013). Enabling conversations: Critical pedagogy and the intersections of race and disability studies. </a:t>
            </a:r>
            <a:r>
              <a:rPr kumimoji="0" lang="en-US" sz="1200" b="0" i="1" u="none" strike="noStrike" kern="1200" cap="none" spc="0" normalizeH="0" baseline="0" noProof="0" dirty="0" err="1">
                <a:ln>
                  <a:noFill/>
                </a:ln>
                <a:solidFill>
                  <a:srgbClr val="222222"/>
                </a:solidFill>
                <a:effectLst/>
                <a:uLnTx/>
                <a:uFillTx/>
                <a:latin typeface="Calibri"/>
                <a:ea typeface="Calibri"/>
                <a:cs typeface="Times New Roman"/>
              </a:rPr>
              <a:t>Amerasia</a:t>
            </a:r>
            <a:r>
              <a:rPr kumimoji="0" lang="en-US" sz="1200" b="0" i="1" u="none" strike="noStrike" kern="1200" cap="none" spc="0" normalizeH="0" baseline="0" noProof="0" dirty="0">
                <a:ln>
                  <a:noFill/>
                </a:ln>
                <a:solidFill>
                  <a:srgbClr val="222222"/>
                </a:solidFill>
                <a:effectLst/>
                <a:uLnTx/>
                <a:uFillTx/>
                <a:latin typeface="Calibri"/>
                <a:ea typeface="Calibri"/>
                <a:cs typeface="Times New Roman"/>
              </a:rPr>
              <a:t> Journal,39</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(1), 75–82 (PDF)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srgbClr val="222222"/>
                </a:solidFill>
                <a:effectLst/>
                <a:uLnTx/>
                <a:uFillTx/>
                <a:latin typeface="Calibri"/>
                <a:ea typeface="Calibri"/>
                <a:cs typeface="Times New Roman"/>
              </a:rPr>
              <a:t>Tugli</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 A.K., </a:t>
            </a:r>
            <a:r>
              <a:rPr kumimoji="0" lang="en-US" sz="1200" b="0" i="0" u="none" strike="noStrike" kern="1200" cap="none" spc="0" normalizeH="0" baseline="0" noProof="0" dirty="0" err="1">
                <a:ln>
                  <a:noFill/>
                </a:ln>
                <a:solidFill>
                  <a:srgbClr val="222222"/>
                </a:solidFill>
                <a:effectLst/>
                <a:uLnTx/>
                <a:uFillTx/>
                <a:latin typeface="Calibri"/>
                <a:ea typeface="Calibri"/>
                <a:cs typeface="Times New Roman"/>
              </a:rPr>
              <a:t>Klu</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 E.K., &amp; </a:t>
            </a:r>
            <a:r>
              <a:rPr kumimoji="0" lang="en-US" sz="1200" b="0" i="0" u="none" strike="noStrike" kern="1200" cap="none" spc="0" normalizeH="0" baseline="0" noProof="0" dirty="0" err="1">
                <a:ln>
                  <a:noFill/>
                </a:ln>
                <a:solidFill>
                  <a:srgbClr val="222222"/>
                </a:solidFill>
                <a:effectLst/>
                <a:uLnTx/>
                <a:uFillTx/>
                <a:latin typeface="Calibri"/>
                <a:ea typeface="Calibri"/>
                <a:cs typeface="Times New Roman"/>
              </a:rPr>
              <a:t>Morwe</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 K. (2014). Critical elements of the social model of </a:t>
            </a:r>
            <a:r>
              <a:rPr kumimoji="0" lang="en-US" sz="1200" b="0" i="0" u="none" strike="noStrike" kern="1200" cap="none" spc="0" normalizeH="0" baseline="0" noProof="0" dirty="0" err="1">
                <a:ln>
                  <a:noFill/>
                </a:ln>
                <a:solidFill>
                  <a:srgbClr val="222222"/>
                </a:solidFill>
                <a:effectLst/>
                <a:uLnTx/>
                <a:uFillTx/>
                <a:latin typeface="Calibri"/>
                <a:ea typeface="Calibri"/>
                <a:cs typeface="Times New Roman"/>
              </a:rPr>
              <a:t>disability:Implications</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 for students with disabilities in a South African institution of higher education. </a:t>
            </a:r>
            <a:r>
              <a:rPr kumimoji="0" lang="en-US" sz="1200" b="0" i="1" u="none" strike="noStrike" kern="1200" cap="none" spc="0" normalizeH="0" baseline="0" noProof="0" dirty="0">
                <a:ln>
                  <a:noFill/>
                </a:ln>
                <a:solidFill>
                  <a:srgbClr val="222222"/>
                </a:solidFill>
                <a:effectLst/>
                <a:uLnTx/>
                <a:uFillTx/>
                <a:latin typeface="Calibri"/>
                <a:ea typeface="Calibri"/>
                <a:cs typeface="Times New Roman"/>
              </a:rPr>
              <a:t>Journal of Social Sciences, 39</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 331–336.</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Velarde, M. (2018). Indigenous perspectives of disability. </a:t>
            </a:r>
            <a:r>
              <a:rPr kumimoji="0" lang="en-US" sz="1200" b="0" i="1" u="none" strike="noStrike" kern="1200" cap="none" spc="0" normalizeH="0" baseline="0" noProof="0" dirty="0">
                <a:ln>
                  <a:noFill/>
                </a:ln>
                <a:solidFill>
                  <a:srgbClr val="222222"/>
                </a:solidFill>
                <a:effectLst/>
                <a:uLnTx/>
                <a:uFillTx/>
                <a:latin typeface="Calibri"/>
                <a:ea typeface="Calibri"/>
                <a:cs typeface="Times New Roman"/>
              </a:rPr>
              <a:t>Disability Studies Quarterly, 38</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(4).</a:t>
            </a:r>
            <a:r>
              <a:rPr lang="en-US" sz="1200" dirty="0">
                <a:solidFill>
                  <a:srgbClr val="222222"/>
                </a:solidFill>
                <a:latin typeface="Calibri"/>
                <a:ea typeface="Calibri"/>
                <a:cs typeface="Times New Roman"/>
              </a:rPr>
              <a:t> </a:t>
            </a:r>
            <a:r>
              <a:rPr kumimoji="0" lang="en-US" sz="1200" b="0" i="0" u="none" strike="noStrike" kern="1200" cap="none" spc="0" normalizeH="0" baseline="0" noProof="0" dirty="0">
                <a:ln>
                  <a:noFill/>
                </a:ln>
                <a:solidFill>
                  <a:srgbClr val="222222"/>
                </a:solidFill>
                <a:effectLst/>
                <a:uLnTx/>
                <a:uFillTx/>
                <a:latin typeface="Calibri"/>
                <a:ea typeface="Calibri"/>
                <a:cs typeface="Times New Roman"/>
              </a:rPr>
              <a:t>https://dsq-sds.org/article/view/6114/5134 (PDF</a:t>
            </a:r>
          </a:p>
        </p:txBody>
      </p:sp>
      <p:sp>
        <p:nvSpPr>
          <p:cNvPr id="4" name="Date Placeholder 3">
            <a:extLst>
              <a:ext uri="{FF2B5EF4-FFF2-40B4-BE49-F238E27FC236}">
                <a16:creationId xmlns:a16="http://schemas.microsoft.com/office/drawing/2014/main" id="{D6ABCD2B-C59E-6A92-61D3-4FB7B2A578FB}"/>
              </a:ext>
            </a:extLst>
          </p:cNvPr>
          <p:cNvSpPr>
            <a:spLocks noGrp="1"/>
          </p:cNvSpPr>
          <p:nvPr>
            <p:ph type="dt" sz="half" idx="10"/>
          </p:nvPr>
        </p:nvSpPr>
        <p:spPr/>
        <p:txBody>
          <a:bodyPr/>
          <a:lstStyle/>
          <a:p>
            <a:fld id="{46E59FF1-5B26-4943-9744-299860F6ED7E}" type="datetime1">
              <a:rPr lang="en-US" smtClean="0"/>
              <a:t>6/18/2025</a:t>
            </a:fld>
            <a:endParaRPr lang="en-US"/>
          </a:p>
        </p:txBody>
      </p:sp>
      <p:sp>
        <p:nvSpPr>
          <p:cNvPr id="6" name="Slide Number Placeholder 5">
            <a:extLst>
              <a:ext uri="{FF2B5EF4-FFF2-40B4-BE49-F238E27FC236}">
                <a16:creationId xmlns:a16="http://schemas.microsoft.com/office/drawing/2014/main" id="{09C5A80D-082C-19D1-7510-3AA10A7A7F5F}"/>
              </a:ext>
            </a:extLst>
          </p:cNvPr>
          <p:cNvSpPr>
            <a:spLocks noGrp="1"/>
          </p:cNvSpPr>
          <p:nvPr>
            <p:ph type="sldNum" sz="quarter" idx="12"/>
          </p:nvPr>
        </p:nvSpPr>
        <p:spPr/>
        <p:txBody>
          <a:bodyPr/>
          <a:lstStyle/>
          <a:p>
            <a:fld id="{CC057153-B650-4DEB-B370-79DDCFDCE934}" type="slidenum">
              <a:rPr lang="en-US" smtClean="0"/>
              <a:t>17</a:t>
            </a:fld>
            <a:endParaRPr lang="en-US"/>
          </a:p>
        </p:txBody>
      </p:sp>
    </p:spTree>
    <p:extLst>
      <p:ext uri="{BB962C8B-B14F-4D97-AF65-F5344CB8AC3E}">
        <p14:creationId xmlns:p14="http://schemas.microsoft.com/office/powerpoint/2010/main" val="58521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E21D-041F-9CB2-DF8E-027E7F60D4FD}"/>
              </a:ext>
            </a:extLst>
          </p:cNvPr>
          <p:cNvSpPr>
            <a:spLocks noGrp="1"/>
          </p:cNvSpPr>
          <p:nvPr>
            <p:ph type="title"/>
          </p:nvPr>
        </p:nvSpPr>
        <p:spPr>
          <a:xfrm>
            <a:off x="7320209" y="648930"/>
            <a:ext cx="4557356" cy="3347337"/>
          </a:xfrm>
        </p:spPr>
        <p:txBody>
          <a:bodyPr vert="horz" lIns="91440" tIns="45720" rIns="91440" bIns="45720" rtlCol="0" anchor="b">
            <a:normAutofit/>
          </a:bodyPr>
          <a:lstStyle/>
          <a:p>
            <a:pPr algn="r">
              <a:lnSpc>
                <a:spcPct val="90000"/>
              </a:lnSpc>
            </a:pPr>
            <a:r>
              <a:rPr lang="en-US" sz="2600" b="1" dirty="0">
                <a:hlinkClick r:id="rId2">
                  <a:extLst>
                    <a:ext uri="{A12FA001-AC4F-418D-AE19-62706E023703}">
                      <ahyp:hlinkClr xmlns:ahyp="http://schemas.microsoft.com/office/drawing/2018/hyperlinkcolor" val="tx"/>
                    </a:ext>
                  </a:extLst>
                </a:hlinkClick>
              </a:rPr>
              <a:t>tmanninglewis@tru.ca</a:t>
            </a:r>
            <a:br>
              <a:rPr lang="en-US" sz="2600" b="1" dirty="0"/>
            </a:br>
            <a:r>
              <a:rPr lang="en-US" sz="2600" b="1" dirty="0" err="1"/>
              <a:t>ffovet@tru.ca</a:t>
            </a:r>
            <a:br>
              <a:rPr lang="en-US" sz="2600" b="1" dirty="0"/>
            </a:br>
            <a:br>
              <a:rPr lang="en-US" sz="2600" dirty="0"/>
            </a:br>
            <a:endParaRPr lang="en-US" sz="2400" dirty="0"/>
          </a:p>
        </p:txBody>
      </p:sp>
      <p:pic>
        <p:nvPicPr>
          <p:cNvPr id="4" name="Content Placeholder 3" descr="Image with two individuals in silhouette, facing each other with the words &quot;Thank you'">
            <a:extLst>
              <a:ext uri="{FF2B5EF4-FFF2-40B4-BE49-F238E27FC236}">
                <a16:creationId xmlns:a16="http://schemas.microsoft.com/office/drawing/2014/main" id="{47EF8CAA-E0AE-25B9-CB27-AE04F279475A}"/>
              </a:ext>
              <a:ext uri="{C183D7F6-B498-43B3-948B-1728B52AA6E4}">
                <adec:decorative xmlns:adec="http://schemas.microsoft.com/office/drawing/2017/decorative" val="0"/>
              </a:ext>
            </a:extLst>
          </p:cNvPr>
          <p:cNvPicPr>
            <a:picLocks noGrp="1" noChangeAspect="1"/>
          </p:cNvPicPr>
          <p:nvPr>
            <p:ph idx="1"/>
          </p:nvPr>
        </p:nvPicPr>
        <p:blipFill>
          <a:blip r:embed="rId3"/>
          <a:srcRect l="6115" r="-1" b="-1"/>
          <a:stretch/>
        </p:blipFill>
        <p:spPr>
          <a:xfrm>
            <a:off x="977550" y="1740785"/>
            <a:ext cx="6202778" cy="3088668"/>
          </a:xfrm>
          <a:prstGeom prst="rect">
            <a:avLst/>
          </a:prstGeom>
        </p:spPr>
      </p:pic>
      <p:pic>
        <p:nvPicPr>
          <p:cNvPr id="5" name="Picture 4" descr="Logo of Thompson Rivers University">
            <a:extLst>
              <a:ext uri="{FF2B5EF4-FFF2-40B4-BE49-F238E27FC236}">
                <a16:creationId xmlns:a16="http://schemas.microsoft.com/office/drawing/2014/main" id="{725DC73B-7D00-0C31-9F81-48DC32BCA3BA}"/>
              </a:ext>
            </a:extLst>
          </p:cNvPr>
          <p:cNvPicPr>
            <a:picLocks noChangeAspect="1"/>
          </p:cNvPicPr>
          <p:nvPr/>
        </p:nvPicPr>
        <p:blipFill>
          <a:blip r:embed="rId4"/>
          <a:stretch>
            <a:fillRect/>
          </a:stretch>
        </p:blipFill>
        <p:spPr>
          <a:xfrm>
            <a:off x="7365844" y="4540092"/>
            <a:ext cx="4827821" cy="2315221"/>
          </a:xfrm>
          <a:prstGeom prst="rect">
            <a:avLst/>
          </a:prstGeom>
        </p:spPr>
      </p:pic>
    </p:spTree>
    <p:extLst>
      <p:ext uri="{BB962C8B-B14F-4D97-AF65-F5344CB8AC3E}">
        <p14:creationId xmlns:p14="http://schemas.microsoft.com/office/powerpoint/2010/main" val="157749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14A4-7A70-D40E-F207-B56CB7516AE3}"/>
              </a:ext>
            </a:extLst>
          </p:cNvPr>
          <p:cNvSpPr>
            <a:spLocks noGrp="1"/>
          </p:cNvSpPr>
          <p:nvPr>
            <p:ph type="title"/>
          </p:nvPr>
        </p:nvSpPr>
        <p:spPr>
          <a:xfrm>
            <a:off x="612648" y="548640"/>
            <a:ext cx="10741152" cy="1132258"/>
          </a:xfrm>
        </p:spPr>
        <p:txBody>
          <a:bodyPr vert="horz" lIns="91440" tIns="45720" rIns="91440" bIns="45720" rtlCol="0" anchor="t">
            <a:normAutofit/>
          </a:bodyPr>
          <a:lstStyle/>
          <a:p>
            <a:r>
              <a:rPr lang="en-US" b="1" dirty="0"/>
              <a:t>Acknowledgment of </a:t>
            </a:r>
            <a:br>
              <a:rPr lang="en-US" b="1" dirty="0"/>
            </a:br>
            <a:r>
              <a:rPr lang="en-US" b="1" dirty="0"/>
              <a:t>Country</a:t>
            </a:r>
          </a:p>
        </p:txBody>
      </p:sp>
      <p:sp>
        <p:nvSpPr>
          <p:cNvPr id="3" name="Content Placeholder 2">
            <a:extLst>
              <a:ext uri="{FF2B5EF4-FFF2-40B4-BE49-F238E27FC236}">
                <a16:creationId xmlns:a16="http://schemas.microsoft.com/office/drawing/2014/main" id="{0C07BB9B-3921-52FE-2692-43E68DA297FD}"/>
              </a:ext>
            </a:extLst>
          </p:cNvPr>
          <p:cNvSpPr>
            <a:spLocks noGrp="1"/>
          </p:cNvSpPr>
          <p:nvPr>
            <p:ph sz="half" idx="1"/>
          </p:nvPr>
        </p:nvSpPr>
        <p:spPr>
          <a:xfrm>
            <a:off x="697230" y="1680898"/>
            <a:ext cx="5097018" cy="4496065"/>
          </a:xfrm>
        </p:spPr>
        <p:txBody>
          <a:bodyPr vert="horz" lIns="91440" tIns="45720" rIns="91440" bIns="45720" rtlCol="0">
            <a:normAutofit fontScale="62500" lnSpcReduction="20000"/>
          </a:bodyPr>
          <a:lstStyle/>
          <a:p>
            <a:pPr marL="0" indent="0">
              <a:buNone/>
            </a:pPr>
            <a:r>
              <a:rPr lang="en-US" sz="2400" dirty="0"/>
              <a:t>We would like to acknowledge and pay respect to the Gadigal people of the Eora Nation, the traditional owners and custodians of the land on which the University of Sydney has been built, and which were taken from them without their consent, treaty or compensation.  We pay respect to Elders past and present. </a:t>
            </a:r>
          </a:p>
          <a:p>
            <a:pPr marL="0" indent="0">
              <a:buNone/>
            </a:pPr>
            <a:r>
              <a:rPr lang="en-US" sz="2400" dirty="0"/>
              <a:t>This land has always been a learning space for many Aboriginal nations, and as teachers and students we can draw strength and guidance from Aboriginal and Torres Strait Islander knowledge, one of the oldest knowledge systems in the world. </a:t>
            </a:r>
            <a:r>
              <a:rPr lang="en-CA" sz="2400" dirty="0"/>
              <a:t>The University of Sydney acknowledges the traditional owners of this land (Sydney), the Gadigal people of the Eora nation. We stand on this land today as beneficiaries of an uncompensated and unreconciled dispossession that occurred over 200 years ago</a:t>
            </a:r>
            <a:r>
              <a:rPr lang="en-CA" dirty="0"/>
              <a:t>.</a:t>
            </a:r>
            <a:endParaRPr lang="en-US" dirty="0"/>
          </a:p>
        </p:txBody>
      </p:sp>
      <p:pic>
        <p:nvPicPr>
          <p:cNvPr id="1028" name="Picture 4" descr="Image of aboriginal art">
            <a:extLst>
              <a:ext uri="{FF2B5EF4-FFF2-40B4-BE49-F238E27FC236}">
                <a16:creationId xmlns:a16="http://schemas.microsoft.com/office/drawing/2014/main" id="{6CB02CC7-06DF-E2E0-62ED-E4B54AB8DCA1}"/>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202" y="783118"/>
            <a:ext cx="5488657" cy="5290272"/>
          </a:xfrm>
          <a:prstGeom prst="rect">
            <a:avLst/>
          </a:prstGeom>
          <a:solidFill>
            <a:srgbClr val="FFFFFF"/>
          </a:solidFill>
        </p:spPr>
      </p:pic>
      <p:sp>
        <p:nvSpPr>
          <p:cNvPr id="1033" name="Date Placeholder 4">
            <a:extLst>
              <a:ext uri="{FF2B5EF4-FFF2-40B4-BE49-F238E27FC236}">
                <a16:creationId xmlns:a16="http://schemas.microsoft.com/office/drawing/2014/main" id="{31E3521F-DDC7-9BC3-ACEF-7DB77F7C4A5F}"/>
              </a:ext>
            </a:extLst>
          </p:cNvPr>
          <p:cNvSpPr>
            <a:spLocks noGrp="1"/>
          </p:cNvSpPr>
          <p:nvPr>
            <p:ph type="dt" sz="half" idx="10"/>
          </p:nvPr>
        </p:nvSpPr>
        <p:spPr>
          <a:xfrm>
            <a:off x="137160" y="6453002"/>
            <a:ext cx="3494314" cy="365125"/>
          </a:xfrm>
        </p:spPr>
        <p:txBody>
          <a:bodyPr/>
          <a:lstStyle/>
          <a:p>
            <a:pPr>
              <a:spcAft>
                <a:spcPts val="600"/>
              </a:spcAft>
            </a:pPr>
            <a:fld id="{EE16FAF3-D1AE-4211-8D96-CA823ADC6D98}" type="datetime1">
              <a:rPr lang="en-US"/>
              <a:pPr>
                <a:spcAft>
                  <a:spcPts val="600"/>
                </a:spcAft>
              </a:pPr>
              <a:t>6/18/2025</a:t>
            </a:fld>
            <a:endParaRPr lang="en-US"/>
          </a:p>
        </p:txBody>
      </p:sp>
      <p:sp>
        <p:nvSpPr>
          <p:cNvPr id="1037" name="Slide Number Placeholder 6">
            <a:extLst>
              <a:ext uri="{FF2B5EF4-FFF2-40B4-BE49-F238E27FC236}">
                <a16:creationId xmlns:a16="http://schemas.microsoft.com/office/drawing/2014/main" id="{EE7863FD-15F1-9E19-B145-5BD697E29B12}"/>
              </a:ext>
            </a:extLst>
          </p:cNvPr>
          <p:cNvSpPr>
            <a:spLocks noGrp="1"/>
          </p:cNvSpPr>
          <p:nvPr>
            <p:ph type="sldNum" sz="quarter" idx="12"/>
          </p:nvPr>
        </p:nvSpPr>
        <p:spPr>
          <a:xfrm>
            <a:off x="11632162" y="6453002"/>
            <a:ext cx="429207" cy="365125"/>
          </a:xfrm>
        </p:spPr>
        <p:txBody>
          <a:bodyPr/>
          <a:lstStyle/>
          <a:p>
            <a:pPr>
              <a:spcAft>
                <a:spcPts val="600"/>
              </a:spcAft>
            </a:pPr>
            <a:fld id="{CC057153-B650-4DEB-B370-79DDCFDCE934}" type="slidenum">
              <a:rPr lang="en-US" dirty="0"/>
              <a:pPr>
                <a:spcAft>
                  <a:spcPts val="600"/>
                </a:spcAft>
              </a:pPr>
              <a:t>2</a:t>
            </a:fld>
            <a:endParaRPr lang="en-US"/>
          </a:p>
        </p:txBody>
      </p:sp>
    </p:spTree>
    <p:extLst>
      <p:ext uri="{BB962C8B-B14F-4D97-AF65-F5344CB8AC3E}">
        <p14:creationId xmlns:p14="http://schemas.microsoft.com/office/powerpoint/2010/main" val="186447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F805-37BB-0440-BC67-3486F87DB4DF}"/>
              </a:ext>
            </a:extLst>
          </p:cNvPr>
          <p:cNvSpPr>
            <a:spLocks noGrp="1"/>
          </p:cNvSpPr>
          <p:nvPr>
            <p:ph type="title"/>
          </p:nvPr>
        </p:nvSpPr>
        <p:spPr>
          <a:xfrm>
            <a:off x="899763" y="435279"/>
            <a:ext cx="10018713" cy="1282873"/>
          </a:xfrm>
        </p:spPr>
        <p:txBody>
          <a:bodyPr/>
          <a:lstStyle/>
          <a:p>
            <a:r>
              <a:rPr lang="en-US" dirty="0"/>
              <a:t>Objectives</a:t>
            </a:r>
            <a:r>
              <a:rPr lang="en-US" b="1" dirty="0"/>
              <a:t>?</a:t>
            </a:r>
          </a:p>
        </p:txBody>
      </p:sp>
      <p:pic>
        <p:nvPicPr>
          <p:cNvPr id="5" name="Graphic 4" descr="Generic representation of disability and inclusion with three silhouettes">
            <a:extLst>
              <a:ext uri="{FF2B5EF4-FFF2-40B4-BE49-F238E27FC236}">
                <a16:creationId xmlns:a16="http://schemas.microsoft.com/office/drawing/2014/main" id="{FBC28095-840B-C3FC-D656-19BD25B95B02}"/>
              </a:ext>
              <a:ext uri="{C183D7F6-B498-43B3-948B-1728B52AA6E4}">
                <adec:decorative xmlns:adec="http://schemas.microsoft.com/office/drawing/2017/decorative" val="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80893" y="79498"/>
            <a:ext cx="2031303" cy="1634646"/>
          </a:xfrm>
          <a:prstGeom prst="rect">
            <a:avLst/>
          </a:prstGeom>
        </p:spPr>
      </p:pic>
      <p:sp>
        <p:nvSpPr>
          <p:cNvPr id="3" name="Content Placeholder 2">
            <a:extLst>
              <a:ext uri="{FF2B5EF4-FFF2-40B4-BE49-F238E27FC236}">
                <a16:creationId xmlns:a16="http://schemas.microsoft.com/office/drawing/2014/main" id="{C66C709E-17A2-272F-AC12-00F9BE4BA9A5}"/>
              </a:ext>
            </a:extLst>
          </p:cNvPr>
          <p:cNvSpPr>
            <a:spLocks noGrp="1"/>
          </p:cNvSpPr>
          <p:nvPr>
            <p:ph sz="half" idx="1"/>
          </p:nvPr>
        </p:nvSpPr>
        <p:spPr>
          <a:xfrm>
            <a:off x="987544" y="1875692"/>
            <a:ext cx="10020288" cy="4009293"/>
          </a:xfrm>
        </p:spPr>
        <p:txBody>
          <a:bodyPr vert="horz" lIns="91440" tIns="45720" rIns="91440" bIns="45720" rtlCol="0" anchor="ctr">
            <a:noAutofit/>
          </a:bodyPr>
          <a:lstStyle/>
          <a:p>
            <a:pPr marL="0" indent="0" fontAlgn="base">
              <a:buNone/>
            </a:pPr>
            <a:r>
              <a:rPr lang="en-US" sz="2400" b="1" dirty="0"/>
              <a:t>Goals</a:t>
            </a:r>
            <a:endParaRPr lang="en-US" sz="2400" dirty="0"/>
          </a:p>
          <a:p>
            <a:pPr fontAlgn="base"/>
            <a:r>
              <a:rPr lang="en-US" sz="2400" dirty="0"/>
              <a:t>Critically examine the race-neutral tendencies in dominant UDL discourses. </a:t>
            </a:r>
          </a:p>
          <a:p>
            <a:pPr fontAlgn="base"/>
            <a:r>
              <a:rPr lang="en-US" sz="2400" dirty="0"/>
              <a:t>Reflect on the tensions and challenges in merging UDL with anti-racist praxis. </a:t>
            </a:r>
          </a:p>
          <a:p>
            <a:pPr fontAlgn="base"/>
            <a:r>
              <a:rPr lang="en-US" sz="2400" dirty="0"/>
              <a:t>Explore tangible strategies that integrate UDL and anti-racist principles. </a:t>
            </a:r>
          </a:p>
          <a:p>
            <a:pPr fontAlgn="base"/>
            <a:r>
              <a:rPr lang="en-US" sz="2400" dirty="0"/>
              <a:t>Engage in collective problem-solving</a:t>
            </a:r>
            <a:r>
              <a:rPr lang="en-US" sz="2800" dirty="0"/>
              <a:t>.</a:t>
            </a:r>
            <a:endParaRPr lang="en-US" sz="2300" b="1" dirty="0"/>
          </a:p>
        </p:txBody>
      </p:sp>
      <p:pic>
        <p:nvPicPr>
          <p:cNvPr id="7" name="Picture 6" descr="Logo of Thompson Rivers University">
            <a:extLst>
              <a:ext uri="{FF2B5EF4-FFF2-40B4-BE49-F238E27FC236}">
                <a16:creationId xmlns:a16="http://schemas.microsoft.com/office/drawing/2014/main" id="{FD75C232-904C-A8B7-5F62-9E7B964F3E9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821999" y="5708985"/>
            <a:ext cx="2371666" cy="1146328"/>
          </a:xfrm>
          <a:prstGeom prst="rect">
            <a:avLst/>
          </a:prstGeom>
        </p:spPr>
      </p:pic>
      <p:sp>
        <p:nvSpPr>
          <p:cNvPr id="4" name="Content Placeholder 3">
            <a:extLst>
              <a:ext uri="{FF2B5EF4-FFF2-40B4-BE49-F238E27FC236}">
                <a16:creationId xmlns:a16="http://schemas.microsoft.com/office/drawing/2014/main" id="{23D1BBF8-A1E9-3323-20D8-E037411455A4}"/>
              </a:ext>
              <a:ext uri="{C183D7F6-B498-43B3-948B-1728B52AA6E4}">
                <adec:decorative xmlns:adec="http://schemas.microsoft.com/office/drawing/2017/decorative" val="1"/>
              </a:ext>
            </a:extLst>
          </p:cNvPr>
          <p:cNvSpPr>
            <a:spLocks noGrp="1"/>
          </p:cNvSpPr>
          <p:nvPr>
            <p:ph sz="half" idx="2"/>
          </p:nvPr>
        </p:nvSpPr>
        <p:spPr>
          <a:xfrm>
            <a:off x="6607967" y="2218152"/>
            <a:ext cx="4895056" cy="3270336"/>
          </a:xfrm>
        </p:spPr>
        <p:txBody>
          <a:bodyPr>
            <a:normAutofit/>
          </a:bodyPr>
          <a:lstStyle/>
          <a:p>
            <a:pPr marL="0" indent="0">
              <a:buNone/>
            </a:pPr>
            <a:endParaRPr lang="en-US" b="1" dirty="0">
              <a:solidFill>
                <a:schemeClr val="tx2"/>
              </a:solidFill>
              <a:latin typeface="Avenir Next LT Pro"/>
            </a:endParaRPr>
          </a:p>
          <a:p>
            <a:pPr>
              <a:buClr>
                <a:srgbClr val="688727"/>
              </a:buClr>
            </a:pPr>
            <a:endParaRPr lang="en-US" b="1" dirty="0">
              <a:solidFill>
                <a:schemeClr val="tx2"/>
              </a:solidFill>
              <a:latin typeface="Avenir Next LT Pro"/>
            </a:endParaRPr>
          </a:p>
        </p:txBody>
      </p:sp>
    </p:spTree>
    <p:extLst>
      <p:ext uri="{BB962C8B-B14F-4D97-AF65-F5344CB8AC3E}">
        <p14:creationId xmlns:p14="http://schemas.microsoft.com/office/powerpoint/2010/main" val="101770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AA75-1541-AE99-8511-9AB4568956D2}"/>
              </a:ext>
            </a:extLst>
          </p:cNvPr>
          <p:cNvSpPr>
            <a:spLocks noGrp="1"/>
          </p:cNvSpPr>
          <p:nvPr>
            <p:ph type="title"/>
          </p:nvPr>
        </p:nvSpPr>
        <p:spPr>
          <a:xfrm>
            <a:off x="687424" y="447399"/>
            <a:ext cx="10018713" cy="1752599"/>
          </a:xfrm>
        </p:spPr>
        <p:txBody>
          <a:bodyPr/>
          <a:lstStyle/>
          <a:p>
            <a:r>
              <a:rPr lang="en-US" dirty="0"/>
              <a:t>Why this work?</a:t>
            </a:r>
            <a:endParaRPr lang="en-US" b="1" dirty="0"/>
          </a:p>
        </p:txBody>
      </p:sp>
      <p:pic>
        <p:nvPicPr>
          <p:cNvPr id="4" name="Graphic 3" descr="Generic image representing North America">
            <a:extLst>
              <a:ext uri="{FF2B5EF4-FFF2-40B4-BE49-F238E27FC236}">
                <a16:creationId xmlns:a16="http://schemas.microsoft.com/office/drawing/2014/main" id="{992D87B0-A5D2-A856-2628-531974F8A5F7}"/>
              </a:ext>
              <a:ext uri="{C183D7F6-B498-43B3-948B-1728B52AA6E4}">
                <adec:decorative xmlns:adec="http://schemas.microsoft.com/office/drawing/2017/decorative" val="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458" y="1132"/>
            <a:ext cx="2761988" cy="2782864"/>
          </a:xfrm>
          <a:prstGeom prst="rect">
            <a:avLst/>
          </a:prstGeom>
        </p:spPr>
      </p:pic>
      <p:pic>
        <p:nvPicPr>
          <p:cNvPr id="5" name="Graphic 4" descr="Group of women with solid fill">
            <a:extLst>
              <a:ext uri="{FF2B5EF4-FFF2-40B4-BE49-F238E27FC236}">
                <a16:creationId xmlns:a16="http://schemas.microsoft.com/office/drawing/2014/main" id="{04A57601-2AAA-E35C-70CE-D849D45B85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1840" y="1301662"/>
            <a:ext cx="903962" cy="903962"/>
          </a:xfrm>
          <a:prstGeom prst="rect">
            <a:avLst/>
          </a:prstGeom>
        </p:spPr>
      </p:pic>
      <p:pic>
        <p:nvPicPr>
          <p:cNvPr id="2050" name="Picture 2" descr="A person smiling for a picture. The co-presenter, Tanya, is wearing a yellow top and smiling in the photo. ">
            <a:extLst>
              <a:ext uri="{FF2B5EF4-FFF2-40B4-BE49-F238E27FC236}">
                <a16:creationId xmlns:a16="http://schemas.microsoft.com/office/drawing/2014/main" id="{C4D19E0A-A4F0-4210-9342-CD8C9CAC57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740" y="1528634"/>
            <a:ext cx="4649885" cy="47488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smiling at the camera.  Portrait image of Frederic, one of the co-presenters, wearing a blue shirt ">
            <a:extLst>
              <a:ext uri="{FF2B5EF4-FFF2-40B4-BE49-F238E27FC236}">
                <a16:creationId xmlns:a16="http://schemas.microsoft.com/office/drawing/2014/main" id="{AD81E111-860E-7410-CE79-E3334F7E611F}"/>
              </a:ext>
            </a:extLst>
          </p:cNvPr>
          <p:cNvPicPr>
            <a:picLocks noChangeAspect="1"/>
          </p:cNvPicPr>
          <p:nvPr/>
        </p:nvPicPr>
        <p:blipFill>
          <a:blip r:embed="rId7"/>
          <a:stretch>
            <a:fillRect/>
          </a:stretch>
        </p:blipFill>
        <p:spPr>
          <a:xfrm>
            <a:off x="5937807" y="1528634"/>
            <a:ext cx="3776277" cy="4748084"/>
          </a:xfrm>
          <a:prstGeom prst="rect">
            <a:avLst/>
          </a:prstGeom>
        </p:spPr>
      </p:pic>
    </p:spTree>
    <p:extLst>
      <p:ext uri="{BB962C8B-B14F-4D97-AF65-F5344CB8AC3E}">
        <p14:creationId xmlns:p14="http://schemas.microsoft.com/office/powerpoint/2010/main" val="1355657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F08A-4032-383C-438A-7CC8E3341664}"/>
              </a:ext>
            </a:extLst>
          </p:cNvPr>
          <p:cNvSpPr>
            <a:spLocks noGrp="1"/>
          </p:cNvSpPr>
          <p:nvPr>
            <p:ph type="title"/>
          </p:nvPr>
        </p:nvSpPr>
        <p:spPr/>
        <p:txBody>
          <a:bodyPr/>
          <a:lstStyle/>
          <a:p>
            <a:r>
              <a:rPr lang="en-US" dirty="0"/>
              <a:t>Challenging terminology – Sensitive discussions</a:t>
            </a:r>
          </a:p>
        </p:txBody>
      </p:sp>
      <p:sp>
        <p:nvSpPr>
          <p:cNvPr id="3" name="Content Placeholder 2">
            <a:extLst>
              <a:ext uri="{FF2B5EF4-FFF2-40B4-BE49-F238E27FC236}">
                <a16:creationId xmlns:a16="http://schemas.microsoft.com/office/drawing/2014/main" id="{1D585133-67F0-F222-CB36-AE4552A110D7}"/>
              </a:ext>
            </a:extLst>
          </p:cNvPr>
          <p:cNvSpPr>
            <a:spLocks noGrp="1"/>
          </p:cNvSpPr>
          <p:nvPr>
            <p:ph idx="1"/>
          </p:nvPr>
        </p:nvSpPr>
        <p:spPr/>
        <p:txBody>
          <a:bodyPr/>
          <a:lstStyle/>
          <a:p>
            <a:r>
              <a:rPr lang="en-US" dirty="0"/>
              <a:t>It is important through this session to acknowledge, unpack, and clarify the way we interpret ‘race’</a:t>
            </a:r>
          </a:p>
          <a:p>
            <a:r>
              <a:rPr lang="en-US" dirty="0"/>
              <a:t>In our Canadian context, there is some overlap but there are also considerable distinctions to be made between race and Indigeneity</a:t>
            </a:r>
          </a:p>
          <a:p>
            <a:r>
              <a:rPr lang="en-US" dirty="0"/>
              <a:t>A complex landscape of intersectionality   </a:t>
            </a:r>
          </a:p>
          <a:p>
            <a:r>
              <a:rPr lang="en-US" dirty="0"/>
              <a:t>Acknowledging the North American continent’s past in relation to slavery </a:t>
            </a:r>
          </a:p>
        </p:txBody>
      </p:sp>
      <p:sp>
        <p:nvSpPr>
          <p:cNvPr id="4" name="Date Placeholder 3">
            <a:extLst>
              <a:ext uri="{FF2B5EF4-FFF2-40B4-BE49-F238E27FC236}">
                <a16:creationId xmlns:a16="http://schemas.microsoft.com/office/drawing/2014/main" id="{11E2B0D9-1F16-DFD0-7920-80EA94C8491D}"/>
              </a:ext>
            </a:extLst>
          </p:cNvPr>
          <p:cNvSpPr>
            <a:spLocks noGrp="1"/>
          </p:cNvSpPr>
          <p:nvPr>
            <p:ph type="dt" sz="half" idx="10"/>
          </p:nvPr>
        </p:nvSpPr>
        <p:spPr/>
        <p:txBody>
          <a:bodyPr/>
          <a:lstStyle/>
          <a:p>
            <a:fld id="{A9F30DDD-3FF3-4D76-8C1D-06F2F02CC5C5}" type="datetime1">
              <a:rPr lang="en-US" smtClean="0"/>
              <a:t>6/18/2025</a:t>
            </a:fld>
            <a:endParaRPr lang="en-US"/>
          </a:p>
        </p:txBody>
      </p:sp>
      <p:sp>
        <p:nvSpPr>
          <p:cNvPr id="6" name="Slide Number Placeholder 5">
            <a:extLst>
              <a:ext uri="{FF2B5EF4-FFF2-40B4-BE49-F238E27FC236}">
                <a16:creationId xmlns:a16="http://schemas.microsoft.com/office/drawing/2014/main" id="{7ACBD5D3-982D-852F-182C-8FD5F151D61C}"/>
              </a:ext>
            </a:extLst>
          </p:cNvPr>
          <p:cNvSpPr>
            <a:spLocks noGrp="1"/>
          </p:cNvSpPr>
          <p:nvPr>
            <p:ph type="sldNum" sz="quarter" idx="12"/>
          </p:nvPr>
        </p:nvSpPr>
        <p:spPr/>
        <p:txBody>
          <a:bodyPr/>
          <a:lstStyle/>
          <a:p>
            <a:fld id="{CC057153-B650-4DEB-B370-79DDCFDCE934}" type="slidenum">
              <a:rPr lang="en-US" smtClean="0"/>
              <a:t>5</a:t>
            </a:fld>
            <a:endParaRPr lang="en-US"/>
          </a:p>
        </p:txBody>
      </p:sp>
    </p:spTree>
    <p:extLst>
      <p:ext uri="{BB962C8B-B14F-4D97-AF65-F5344CB8AC3E}">
        <p14:creationId xmlns:p14="http://schemas.microsoft.com/office/powerpoint/2010/main" val="151327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EFC1-3602-E439-613F-428A531F572C}"/>
              </a:ext>
            </a:extLst>
          </p:cNvPr>
          <p:cNvSpPr>
            <a:spLocks noGrp="1"/>
          </p:cNvSpPr>
          <p:nvPr>
            <p:ph type="title"/>
          </p:nvPr>
        </p:nvSpPr>
        <p:spPr>
          <a:xfrm>
            <a:off x="1484311" y="685800"/>
            <a:ext cx="10008275" cy="1752599"/>
          </a:xfrm>
        </p:spPr>
        <p:txBody>
          <a:bodyPr/>
          <a:lstStyle/>
          <a:p>
            <a:r>
              <a:rPr lang="en-US" dirty="0"/>
              <a:t>Introduction and Overview</a:t>
            </a:r>
            <a:endParaRPr lang="en-US" b="1" dirty="0"/>
          </a:p>
        </p:txBody>
      </p:sp>
      <p:sp>
        <p:nvSpPr>
          <p:cNvPr id="3" name="Content Placeholder 2">
            <a:extLst>
              <a:ext uri="{FF2B5EF4-FFF2-40B4-BE49-F238E27FC236}">
                <a16:creationId xmlns:a16="http://schemas.microsoft.com/office/drawing/2014/main" id="{8893519A-F5C4-FAA3-286E-947273A22EAE}"/>
              </a:ext>
            </a:extLst>
          </p:cNvPr>
          <p:cNvSpPr>
            <a:spLocks noGrp="1"/>
          </p:cNvSpPr>
          <p:nvPr>
            <p:ph idx="1"/>
          </p:nvPr>
        </p:nvSpPr>
        <p:spPr>
          <a:xfrm>
            <a:off x="1484311" y="1677562"/>
            <a:ext cx="10018713" cy="3850402"/>
          </a:xfrm>
        </p:spPr>
        <p:txBody>
          <a:bodyPr>
            <a:normAutofit/>
          </a:bodyPr>
          <a:lstStyle/>
          <a:p>
            <a:pPr marL="0" indent="0" fontAlgn="base">
              <a:buNone/>
            </a:pPr>
            <a:r>
              <a:rPr lang="en-US" sz="2400" i="1" dirty="0"/>
              <a:t>Provocation: What happens when access is defined without race in mind? </a:t>
            </a:r>
          </a:p>
          <a:p>
            <a:pPr fontAlgn="base"/>
            <a:r>
              <a:rPr lang="en-US" sz="2400" dirty="0"/>
              <a:t>Tensions in the field:  </a:t>
            </a:r>
          </a:p>
          <a:p>
            <a:pPr fontAlgn="base"/>
            <a:r>
              <a:rPr lang="en-US" sz="2400" dirty="0"/>
              <a:t>Fear of addressing race under the guise of neutrality </a:t>
            </a:r>
          </a:p>
          <a:p>
            <a:pPr fontAlgn="base"/>
            <a:r>
              <a:rPr lang="en-US" sz="2400" dirty="0"/>
              <a:t>Instructors’ discomfort </a:t>
            </a:r>
          </a:p>
          <a:p>
            <a:pPr fontAlgn="base"/>
            <a:r>
              <a:rPr lang="en-US" sz="2400" dirty="0"/>
              <a:t>Institutional resistance</a:t>
            </a:r>
            <a:endParaRPr lang="en-US" dirty="0"/>
          </a:p>
        </p:txBody>
      </p:sp>
      <p:pic>
        <p:nvPicPr>
          <p:cNvPr id="5" name="Picture 4" descr="Logo of Thompson Rivers University">
            <a:extLst>
              <a:ext uri="{FF2B5EF4-FFF2-40B4-BE49-F238E27FC236}">
                <a16:creationId xmlns:a16="http://schemas.microsoft.com/office/drawing/2014/main" id="{77049A53-A30C-55AC-EE45-5D3A6DF843BF}"/>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21999" y="5708985"/>
            <a:ext cx="2371666" cy="1146328"/>
          </a:xfrm>
          <a:prstGeom prst="rect">
            <a:avLst/>
          </a:prstGeom>
        </p:spPr>
      </p:pic>
    </p:spTree>
    <p:extLst>
      <p:ext uri="{BB962C8B-B14F-4D97-AF65-F5344CB8AC3E}">
        <p14:creationId xmlns:p14="http://schemas.microsoft.com/office/powerpoint/2010/main" val="47334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5E88-E310-A441-796F-F26E379B4010}"/>
              </a:ext>
            </a:extLst>
          </p:cNvPr>
          <p:cNvSpPr>
            <a:spLocks noGrp="1"/>
          </p:cNvSpPr>
          <p:nvPr>
            <p:ph type="title"/>
          </p:nvPr>
        </p:nvSpPr>
        <p:spPr/>
        <p:txBody>
          <a:bodyPr/>
          <a:lstStyle/>
          <a:p>
            <a:r>
              <a:rPr lang="en-US" dirty="0"/>
              <a:t>Introduction and Overview (Contd.)</a:t>
            </a:r>
          </a:p>
        </p:txBody>
      </p:sp>
      <p:sp>
        <p:nvSpPr>
          <p:cNvPr id="3" name="Content Placeholder 2">
            <a:extLst>
              <a:ext uri="{FF2B5EF4-FFF2-40B4-BE49-F238E27FC236}">
                <a16:creationId xmlns:a16="http://schemas.microsoft.com/office/drawing/2014/main" id="{0F4CDC44-19EB-06F7-C8E1-65ADFC3814C4}"/>
              </a:ext>
            </a:extLst>
          </p:cNvPr>
          <p:cNvSpPr>
            <a:spLocks noGrp="1"/>
          </p:cNvSpPr>
          <p:nvPr>
            <p:ph idx="1"/>
          </p:nvPr>
        </p:nvSpPr>
        <p:spPr/>
        <p:txBody>
          <a:bodyPr vert="horz" lIns="91440" tIns="45720" rIns="91440" bIns="45720" rtlCol="0" anchor="t">
            <a:normAutofit/>
          </a:bodyPr>
          <a:lstStyle/>
          <a:p>
            <a:r>
              <a:rPr lang="en-US" sz="2400" i="1" dirty="0"/>
              <a:t>Provocation: W</a:t>
            </a:r>
            <a:r>
              <a:rPr lang="en-US" sz="2400" dirty="0"/>
              <a:t>hy has race remained thus far so tangibly absent from the UDL discourse?  </a:t>
            </a:r>
          </a:p>
          <a:p>
            <a:r>
              <a:rPr lang="en-US" sz="2400" dirty="0"/>
              <a:t>Historical dominance of accessibility services within the development of UDL  </a:t>
            </a:r>
          </a:p>
          <a:p>
            <a:r>
              <a:rPr lang="en-US" sz="2400" dirty="0"/>
              <a:t>Siloed nature of the work of student services and student affairs folks who support diverse learners </a:t>
            </a:r>
          </a:p>
          <a:p>
            <a:r>
              <a:rPr lang="en-US" sz="2400" dirty="0"/>
              <a:t>Racial and socio-economic homogeneity of disability service provision</a:t>
            </a:r>
          </a:p>
          <a:p>
            <a:r>
              <a:rPr lang="en-US" sz="2400" dirty="0"/>
              <a:t>Emergence of #disabilitytoo white since 2016 (</a:t>
            </a:r>
            <a:r>
              <a:rPr lang="en-US" sz="2400" dirty="0">
                <a:latin typeface="Neue Haas Grotesk Text Pro"/>
                <a:cs typeface="Times New Roman"/>
              </a:rPr>
              <a:t>Thompson, 2016)</a:t>
            </a:r>
            <a:endParaRPr lang="en-US" sz="2400" dirty="0">
              <a:latin typeface="Neue Haas Grotesk Text Pro"/>
            </a:endParaRPr>
          </a:p>
        </p:txBody>
      </p:sp>
      <p:sp>
        <p:nvSpPr>
          <p:cNvPr id="4" name="Date Placeholder 3">
            <a:extLst>
              <a:ext uri="{FF2B5EF4-FFF2-40B4-BE49-F238E27FC236}">
                <a16:creationId xmlns:a16="http://schemas.microsoft.com/office/drawing/2014/main" id="{0F155E46-D5A8-685B-87DE-56F4BC96FF73}"/>
              </a:ext>
            </a:extLst>
          </p:cNvPr>
          <p:cNvSpPr>
            <a:spLocks noGrp="1"/>
          </p:cNvSpPr>
          <p:nvPr>
            <p:ph type="dt" sz="half" idx="10"/>
          </p:nvPr>
        </p:nvSpPr>
        <p:spPr/>
        <p:txBody>
          <a:bodyPr/>
          <a:lstStyle/>
          <a:p>
            <a:fld id="{A01A3A4A-6A72-4C59-9480-C92D21FA7015}" type="datetime1">
              <a:rPr lang="en-US"/>
              <a:t>6/18/2025</a:t>
            </a:fld>
            <a:endParaRPr lang="en-US"/>
          </a:p>
        </p:txBody>
      </p:sp>
      <p:sp>
        <p:nvSpPr>
          <p:cNvPr id="6" name="Slide Number Placeholder 5">
            <a:extLst>
              <a:ext uri="{FF2B5EF4-FFF2-40B4-BE49-F238E27FC236}">
                <a16:creationId xmlns:a16="http://schemas.microsoft.com/office/drawing/2014/main" id="{417BBEDE-8607-2041-8B8C-B1067B1C43B3}"/>
              </a:ext>
            </a:extLst>
          </p:cNvPr>
          <p:cNvSpPr>
            <a:spLocks noGrp="1"/>
          </p:cNvSpPr>
          <p:nvPr>
            <p:ph type="sldNum" sz="quarter" idx="12"/>
          </p:nvPr>
        </p:nvSpPr>
        <p:spPr/>
        <p:txBody>
          <a:bodyPr/>
          <a:lstStyle/>
          <a:p>
            <a:fld id="{CC057153-B650-4DEB-B370-79DDCFDCE934}" type="slidenum">
              <a:rPr lang="en-US" dirty="0"/>
              <a:t>7</a:t>
            </a:fld>
            <a:endParaRPr lang="en-US"/>
          </a:p>
        </p:txBody>
      </p:sp>
    </p:spTree>
    <p:extLst>
      <p:ext uri="{BB962C8B-B14F-4D97-AF65-F5344CB8AC3E}">
        <p14:creationId xmlns:p14="http://schemas.microsoft.com/office/powerpoint/2010/main" val="220569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D9BF1E-DE7D-98BA-3240-A442E1FDC8BA}"/>
              </a:ext>
            </a:extLst>
          </p:cNvPr>
          <p:cNvSpPr>
            <a:spLocks noGrp="1"/>
          </p:cNvSpPr>
          <p:nvPr>
            <p:ph type="title" idx="4294967295"/>
          </p:nvPr>
        </p:nvSpPr>
        <p:spPr>
          <a:xfrm>
            <a:off x="612648" y="390265"/>
            <a:ext cx="10653578" cy="939771"/>
          </a:xfrm>
        </p:spPr>
        <p:txBody>
          <a:bodyPr>
            <a:normAutofit fontScale="90000"/>
          </a:bodyPr>
          <a:lstStyle/>
          <a:p>
            <a:r>
              <a:rPr lang="en-AU" dirty="0"/>
              <a:t>Pedagogical Praxis: Where UDL and Anti-racism Intersect</a:t>
            </a:r>
          </a:p>
        </p:txBody>
      </p:sp>
      <p:sp>
        <p:nvSpPr>
          <p:cNvPr id="6" name="TextBox 5">
            <a:extLst>
              <a:ext uri="{FF2B5EF4-FFF2-40B4-BE49-F238E27FC236}">
                <a16:creationId xmlns:a16="http://schemas.microsoft.com/office/drawing/2014/main" id="{E1156F7E-AEC1-EF21-366D-5B3021B3400E}"/>
              </a:ext>
            </a:extLst>
          </p:cNvPr>
          <p:cNvSpPr txBox="1"/>
          <p:nvPr/>
        </p:nvSpPr>
        <p:spPr>
          <a:xfrm>
            <a:off x="548640" y="1611522"/>
            <a:ext cx="11512729" cy="4355038"/>
          </a:xfrm>
          <a:prstGeom prst="rect">
            <a:avLst/>
          </a:prstGeom>
          <a:noFill/>
        </p:spPr>
        <p:txBody>
          <a:bodyPr wrap="square">
            <a:spAutoFit/>
          </a:bodyPr>
          <a:lstStyle/>
          <a:p>
            <a:r>
              <a:rPr lang="en-CA" sz="2400" dirty="0"/>
              <a:t>In groups of 3–4, share </a:t>
            </a:r>
          </a:p>
          <a:p>
            <a:endParaRPr lang="en-CA" sz="2400" dirty="0"/>
          </a:p>
          <a:p>
            <a:r>
              <a:rPr lang="en-CA" sz="2400" dirty="0"/>
              <a:t>Where do you see UDL initiatives intersecting with race in your context?</a:t>
            </a:r>
          </a:p>
          <a:p>
            <a:r>
              <a:rPr lang="en-CA" sz="2400" dirty="0"/>
              <a:t>Where does UDL fall short for racialized learners, whose needs or stories are overlooked?</a:t>
            </a:r>
          </a:p>
          <a:p>
            <a:r>
              <a:rPr lang="en-CA" sz="2400" dirty="0"/>
              <a:t>What tensions are you witnessing or experiencing?</a:t>
            </a:r>
          </a:p>
          <a:p>
            <a:r>
              <a:rPr lang="en-CA" sz="2400" dirty="0"/>
              <a:t>Where are you in this journey of integrating race into UDL? </a:t>
            </a:r>
          </a:p>
          <a:p>
            <a:r>
              <a:rPr lang="en-CA" sz="2400" dirty="0"/>
              <a:t>What questions or commitments are emerging for you?</a:t>
            </a:r>
          </a:p>
          <a:p>
            <a:pPr algn="l" rtl="0" fontAlgn="base">
              <a:lnSpc>
                <a:spcPts val="1918"/>
              </a:lnSpc>
              <a:spcAft>
                <a:spcPts val="800"/>
              </a:spcAft>
              <a:buNone/>
            </a:pPr>
            <a:endParaRPr lang="en-US" sz="2400" dirty="0">
              <a:solidFill>
                <a:srgbClr val="000000"/>
              </a:solidFill>
            </a:endParaRPr>
          </a:p>
          <a:p>
            <a:pPr algn="l" rtl="0" fontAlgn="base">
              <a:lnSpc>
                <a:spcPts val="1918"/>
              </a:lnSpc>
              <a:spcAft>
                <a:spcPts val="800"/>
              </a:spcAft>
              <a:buNone/>
            </a:pPr>
            <a:endParaRPr lang="en-US" sz="2000" b="0" i="0" u="none" strike="noStrike" dirty="0">
              <a:solidFill>
                <a:srgbClr val="000000"/>
              </a:solidFill>
              <a:effectLst/>
            </a:endParaRPr>
          </a:p>
          <a:p>
            <a:r>
              <a:rPr lang="en-CA" dirty="0"/>
              <a:t>(P</a:t>
            </a:r>
            <a:r>
              <a:rPr lang="en-CA" sz="2000" dirty="0"/>
              <a:t>lease share group thoughts on Padlet: </a:t>
            </a:r>
            <a:r>
              <a:rPr lang="en-CA" sz="2000" dirty="0">
                <a:hlinkClick r:id="rId2"/>
              </a:rPr>
              <a:t>https://edswgrad.padlet.org/ffovet1/pedagogical-praxis-where-udl-and-anti-racism-intersect-adcet-dfbdkhuz8jmi0fyf</a:t>
            </a:r>
            <a:r>
              <a:rPr lang="en-CA" sz="2000" dirty="0"/>
              <a:t> )</a:t>
            </a:r>
            <a:endParaRPr lang="en-CA" dirty="0"/>
          </a:p>
        </p:txBody>
      </p:sp>
      <p:sp>
        <p:nvSpPr>
          <p:cNvPr id="4" name="Slide Number Placeholder 3">
            <a:extLst>
              <a:ext uri="{FF2B5EF4-FFF2-40B4-BE49-F238E27FC236}">
                <a16:creationId xmlns:a16="http://schemas.microsoft.com/office/drawing/2014/main" id="{CE6F47F0-6A33-0933-5F00-2CC30C881FC4}"/>
              </a:ext>
            </a:extLst>
          </p:cNvPr>
          <p:cNvSpPr>
            <a:spLocks noGrp="1"/>
          </p:cNvSpPr>
          <p:nvPr>
            <p:ph type="sldNum" sz="quarter" idx="12"/>
          </p:nvPr>
        </p:nvSpPr>
        <p:spPr/>
        <p:txBody>
          <a:bodyPr/>
          <a:lstStyle/>
          <a:p>
            <a:fld id="{CC057153-B650-4DEB-B370-79DDCFDCE934}" type="slidenum">
              <a:rPr lang="en-US" smtClean="0"/>
              <a:t>8</a:t>
            </a:fld>
            <a:endParaRPr lang="en-US"/>
          </a:p>
        </p:txBody>
      </p:sp>
      <p:pic>
        <p:nvPicPr>
          <p:cNvPr id="7" name="Picture 6" descr="Logo of Thompson Rivers University">
            <a:extLst>
              <a:ext uri="{FF2B5EF4-FFF2-40B4-BE49-F238E27FC236}">
                <a16:creationId xmlns:a16="http://schemas.microsoft.com/office/drawing/2014/main" id="{14BDC28E-4678-0F20-FFDB-D8FAB5F7FA2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821999" y="5708985"/>
            <a:ext cx="2371666" cy="1146328"/>
          </a:xfrm>
          <a:prstGeom prst="rect">
            <a:avLst/>
          </a:prstGeom>
        </p:spPr>
      </p:pic>
      <p:sp>
        <p:nvSpPr>
          <p:cNvPr id="2" name="Date Placeholder 1">
            <a:extLst>
              <a:ext uri="{FF2B5EF4-FFF2-40B4-BE49-F238E27FC236}">
                <a16:creationId xmlns:a16="http://schemas.microsoft.com/office/drawing/2014/main" id="{63943339-6157-C6B5-343E-CC9E58AEC855}"/>
              </a:ext>
            </a:extLst>
          </p:cNvPr>
          <p:cNvSpPr>
            <a:spLocks noGrp="1"/>
          </p:cNvSpPr>
          <p:nvPr>
            <p:ph type="dt" sz="half" idx="10"/>
          </p:nvPr>
        </p:nvSpPr>
        <p:spPr/>
        <p:txBody>
          <a:bodyPr/>
          <a:lstStyle/>
          <a:p>
            <a:fld id="{D0490E13-2255-AD41-B1FB-D09D73E1DF52}" type="datetime1">
              <a:rPr lang="en-US" smtClean="0"/>
              <a:t>6/18/2025</a:t>
            </a:fld>
            <a:endParaRPr lang="en-US"/>
          </a:p>
        </p:txBody>
      </p:sp>
    </p:spTree>
    <p:extLst>
      <p:ext uri="{BB962C8B-B14F-4D97-AF65-F5344CB8AC3E}">
        <p14:creationId xmlns:p14="http://schemas.microsoft.com/office/powerpoint/2010/main" val="409140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3DE707-5313-4C84-C09A-76A6650BDB1D}"/>
              </a:ext>
            </a:extLst>
          </p:cNvPr>
          <p:cNvSpPr>
            <a:spLocks noGrp="1"/>
          </p:cNvSpPr>
          <p:nvPr>
            <p:ph type="title"/>
          </p:nvPr>
        </p:nvSpPr>
        <p:spPr>
          <a:xfrm>
            <a:off x="612648" y="548640"/>
            <a:ext cx="10653578" cy="1132258"/>
          </a:xfrm>
        </p:spPr>
        <p:txBody>
          <a:bodyPr anchor="t">
            <a:normAutofit/>
          </a:bodyPr>
          <a:lstStyle/>
          <a:p>
            <a:r>
              <a:rPr lang="en-US" sz="2500" dirty="0"/>
              <a:t>Pedagogical Praxis: Where UDL and Anti-racism Intersect – QR Code for the Padlet</a:t>
            </a:r>
          </a:p>
        </p:txBody>
      </p:sp>
      <p:pic>
        <p:nvPicPr>
          <p:cNvPr id="6" name="Picture 5" descr="QR code for the Padlet">
            <a:extLst>
              <a:ext uri="{FF2B5EF4-FFF2-40B4-BE49-F238E27FC236}">
                <a16:creationId xmlns:a16="http://schemas.microsoft.com/office/drawing/2014/main" id="{98ED2C75-49D9-F0C8-F3B5-E853A980AACF}"/>
              </a:ext>
            </a:extLst>
          </p:cNvPr>
          <p:cNvPicPr>
            <a:picLocks noChangeAspect="1"/>
          </p:cNvPicPr>
          <p:nvPr/>
        </p:nvPicPr>
        <p:blipFill>
          <a:blip r:embed="rId2"/>
          <a:stretch>
            <a:fillRect/>
          </a:stretch>
        </p:blipFill>
        <p:spPr>
          <a:xfrm>
            <a:off x="3642522" y="1715532"/>
            <a:ext cx="4593828" cy="4593828"/>
          </a:xfrm>
          <a:prstGeom prst="rect">
            <a:avLst/>
          </a:prstGeom>
          <a:noFill/>
        </p:spPr>
      </p:pic>
      <p:sp>
        <p:nvSpPr>
          <p:cNvPr id="2" name="Date Placeholder 1">
            <a:extLst>
              <a:ext uri="{FF2B5EF4-FFF2-40B4-BE49-F238E27FC236}">
                <a16:creationId xmlns:a16="http://schemas.microsoft.com/office/drawing/2014/main" id="{A9CA0E25-78DA-EA71-DFFB-2D2BCFD310B4}"/>
              </a:ext>
            </a:extLst>
          </p:cNvPr>
          <p:cNvSpPr>
            <a:spLocks noGrp="1"/>
          </p:cNvSpPr>
          <p:nvPr>
            <p:ph type="dt" sz="half" idx="10"/>
          </p:nvPr>
        </p:nvSpPr>
        <p:spPr>
          <a:xfrm>
            <a:off x="137160" y="6453002"/>
            <a:ext cx="3494314" cy="365125"/>
          </a:xfrm>
        </p:spPr>
        <p:txBody>
          <a:bodyPr anchor="ctr">
            <a:normAutofit/>
          </a:bodyPr>
          <a:lstStyle/>
          <a:p>
            <a:pPr>
              <a:spcAft>
                <a:spcPts val="600"/>
              </a:spcAft>
            </a:pPr>
            <a:fld id="{3B2C2C57-F7C3-4E1A-B8B1-4B3DEC1907C1}" type="datetime1">
              <a:rPr lang="en-US" smtClean="0"/>
              <a:pPr>
                <a:spcAft>
                  <a:spcPts val="600"/>
                </a:spcAft>
              </a:pPr>
              <a:t>6/18/2025</a:t>
            </a:fld>
            <a:endParaRPr lang="en-US"/>
          </a:p>
        </p:txBody>
      </p:sp>
      <p:sp>
        <p:nvSpPr>
          <p:cNvPr id="4" name="Slide Number Placeholder 3">
            <a:extLst>
              <a:ext uri="{FF2B5EF4-FFF2-40B4-BE49-F238E27FC236}">
                <a16:creationId xmlns:a16="http://schemas.microsoft.com/office/drawing/2014/main" id="{EA639BE9-8D54-0DAB-99E9-FCA1E1C1AD9F}"/>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CC057153-B650-4DEB-B370-79DDCFDCE934}" type="slidenum">
              <a:rPr lang="en-US" smtClean="0"/>
              <a:pPr>
                <a:spcAft>
                  <a:spcPts val="600"/>
                </a:spcAft>
              </a:pPr>
              <a:t>9</a:t>
            </a:fld>
            <a:endParaRPr lang="en-US"/>
          </a:p>
        </p:txBody>
      </p:sp>
    </p:spTree>
    <p:extLst>
      <p:ext uri="{BB962C8B-B14F-4D97-AF65-F5344CB8AC3E}">
        <p14:creationId xmlns:p14="http://schemas.microsoft.com/office/powerpoint/2010/main" val="3988092056"/>
      </p:ext>
    </p:extLst>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TotalTime>
  <Words>2018</Words>
  <Application>Microsoft Office PowerPoint</Application>
  <PresentationFormat>Widescreen</PresentationFormat>
  <Paragraphs>130</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 LT Pro</vt:lpstr>
      <vt:lpstr>Calibri</vt:lpstr>
      <vt:lpstr>Helvetica</vt:lpstr>
      <vt:lpstr>Neue Haas Grotesk Text Pro</vt:lpstr>
      <vt:lpstr>VanillaVTI</vt:lpstr>
      <vt:lpstr>Liberatory Pedagogy: Where UDL Meets Anti-Racism</vt:lpstr>
      <vt:lpstr>Acknowledgment of  Country</vt:lpstr>
      <vt:lpstr>Objectives?</vt:lpstr>
      <vt:lpstr>Why this work?</vt:lpstr>
      <vt:lpstr>Challenging terminology – Sensitive discussions</vt:lpstr>
      <vt:lpstr>Introduction and Overview</vt:lpstr>
      <vt:lpstr>Introduction and Overview (Contd.)</vt:lpstr>
      <vt:lpstr>Pedagogical Praxis: Where UDL and Anti-racism Intersect</vt:lpstr>
      <vt:lpstr>Pedagogical Praxis: Where UDL and Anti-racism Intersect – QR Code for the Padlet</vt:lpstr>
      <vt:lpstr>Debrief on the activity</vt:lpstr>
      <vt:lpstr>Case Studies</vt:lpstr>
      <vt:lpstr>QR Code for the Padlet on which you are able to share your table discussions and archive your thoughts for the whole group  </vt:lpstr>
      <vt:lpstr>Responding to Anti-racist UDL Needs</vt:lpstr>
      <vt:lpstr>Responding to Anti-racist UDL Needs (Contd.)</vt:lpstr>
      <vt:lpstr>Actionable items</vt:lpstr>
      <vt:lpstr>References</vt:lpstr>
      <vt:lpstr>References (contd.)</vt:lpstr>
      <vt:lpstr>tmanninglewis@tru.ca ffovet@tru.ca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Kylie Geard</cp:lastModifiedBy>
  <cp:revision>122</cp:revision>
  <dcterms:created xsi:type="dcterms:W3CDTF">2025-05-06T20:26:58Z</dcterms:created>
  <dcterms:modified xsi:type="dcterms:W3CDTF">2025-06-18T05:26:28Z</dcterms:modified>
</cp:coreProperties>
</file>