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8"/>
  </p:notesMasterIdLst>
  <p:sldIdLst>
    <p:sldId id="258" r:id="rId5"/>
    <p:sldId id="260" r:id="rId6"/>
    <p:sldId id="259" r:id="rId7"/>
    <p:sldId id="262" r:id="rId8"/>
    <p:sldId id="287" r:id="rId9"/>
    <p:sldId id="282" r:id="rId10"/>
    <p:sldId id="288" r:id="rId11"/>
    <p:sldId id="289" r:id="rId12"/>
    <p:sldId id="279" r:id="rId13"/>
    <p:sldId id="290" r:id="rId14"/>
    <p:sldId id="291" r:id="rId15"/>
    <p:sldId id="597" r:id="rId16"/>
    <p:sldId id="598" r:id="rId17"/>
    <p:sldId id="599" r:id="rId18"/>
    <p:sldId id="263" r:id="rId19"/>
    <p:sldId id="596" r:id="rId20"/>
    <p:sldId id="271" r:id="rId21"/>
    <p:sldId id="602" r:id="rId22"/>
    <p:sldId id="284" r:id="rId23"/>
    <p:sldId id="285" r:id="rId24"/>
    <p:sldId id="601" r:id="rId25"/>
    <p:sldId id="264" r:id="rId26"/>
    <p:sldId id="6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3017FA18-B2F5-8231-4A21-C573CEB4992E}" name="Elham Hafiz" initials="EH" userId="S::Elham.Hafiz@uts.edu.au::80c2b223-7bfa-46bc-b8b2-391a7bb64f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83737" autoAdjust="0"/>
  </p:normalViewPr>
  <p:slideViewPr>
    <p:cSldViewPr snapToGrid="0">
      <p:cViewPr varScale="1">
        <p:scale>
          <a:sx n="83" d="100"/>
          <a:sy n="83" d="100"/>
        </p:scale>
        <p:origin x="270" y="90"/>
      </p:cViewPr>
      <p:guideLst/>
    </p:cSldViewPr>
  </p:slideViewPr>
  <p:outlineViewPr>
    <p:cViewPr>
      <p:scale>
        <a:sx n="33" d="100"/>
        <a:sy n="33" d="100"/>
      </p:scale>
      <p:origin x="0" y="-1998"/>
    </p:cViewPr>
  </p:outlineViewPr>
  <p:notesTextViewPr>
    <p:cViewPr>
      <p:scale>
        <a:sx n="1" d="1"/>
        <a:sy n="1" d="1"/>
      </p:scale>
      <p:origin x="0" y="0"/>
    </p:cViewPr>
  </p:notesTextViewPr>
  <p:notesViewPr>
    <p:cSldViewPr snapToGrid="0">
      <p:cViewPr varScale="1">
        <p:scale>
          <a:sx n="79" d="100"/>
          <a:sy n="79" d="100"/>
        </p:scale>
        <p:origin x="223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255FE-DB5C-9E41-A00F-9217F8935AC7}"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80E98-2DC6-F64E-9AE4-8CF339F8AA39}" type="slidenum">
              <a:rPr lang="en-US" smtClean="0"/>
              <a:t>‹#›</a:t>
            </a:fld>
            <a:endParaRPr lang="en-US"/>
          </a:p>
        </p:txBody>
      </p:sp>
    </p:spTree>
    <p:extLst>
      <p:ext uri="{BB962C8B-B14F-4D97-AF65-F5344CB8AC3E}">
        <p14:creationId xmlns:p14="http://schemas.microsoft.com/office/powerpoint/2010/main" val="409210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76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93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35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4096-ACCC-7944-3E98-76CB8F346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BE98B-3D21-6663-B09D-9A4C00511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FB1EF-3455-E5D4-35BB-1F0C026DC81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2881B57-647D-523E-7C08-A3E27AB794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1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93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69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07A6D-5FA3-8846-A3FA-5E666430E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884D3-AEAA-1DBE-0A84-4FBDD31B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BAA74-2C12-03A5-5F50-63D9D28A3EB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E719FD5-DC07-E5B7-6EC3-E3FA5D149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9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5DBFB-5D82-BEB4-8BD6-05798D5B5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13F17-8CB2-D466-D189-7AC4B6A44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ADADB-426D-F513-A5AD-BCE1693CB4A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2DB3314-F379-2237-90DC-B5C7DBD587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94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0F08-AE75-0A58-8BA6-280C5515C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B6F86-F1A6-0B7D-9016-3783B228E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64D72-99BC-B330-61D4-DC22332B7E1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2C7A05B-A166-CFC0-4E58-B9B5647BC5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80E98-2DC6-F64E-9AE4-8CF339F8AA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1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56D-714F-DE2C-DF5E-D428803056A1}"/>
              </a:ext>
            </a:extLst>
          </p:cNvPr>
          <p:cNvSpPr>
            <a:spLocks noGrp="1"/>
          </p:cNvSpPr>
          <p:nvPr>
            <p:ph type="title"/>
          </p:nvPr>
        </p:nvSpPr>
        <p:spPr>
          <a:xfrm>
            <a:off x="914399" y="1285102"/>
            <a:ext cx="8847439" cy="86497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BCBCF6-9456-9464-C4CB-DB6FF7E8C23C}"/>
              </a:ext>
            </a:extLst>
          </p:cNvPr>
          <p:cNvSpPr>
            <a:spLocks noGrp="1"/>
          </p:cNvSpPr>
          <p:nvPr>
            <p:ph idx="1"/>
          </p:nvPr>
        </p:nvSpPr>
        <p:spPr>
          <a:xfrm>
            <a:off x="912340" y="2335426"/>
            <a:ext cx="10367320" cy="390473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9BACBCB0-70BF-732E-318C-D945B92B358C}"/>
              </a:ext>
            </a:extLst>
          </p:cNvPr>
          <p:cNvSpPr/>
          <p:nvPr userDrawn="1"/>
        </p:nvSpPr>
        <p:spPr>
          <a:xfrm>
            <a:off x="-96253" y="1082843"/>
            <a:ext cx="12380496" cy="57751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9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38C0-6D2B-006C-757B-14E9EEC79FDF}"/>
              </a:ext>
            </a:extLst>
          </p:cNvPr>
          <p:cNvSpPr>
            <a:spLocks noGrp="1"/>
          </p:cNvSpPr>
          <p:nvPr>
            <p:ph type="title"/>
          </p:nvPr>
        </p:nvSpPr>
        <p:spPr>
          <a:xfrm>
            <a:off x="1235676" y="2780270"/>
            <a:ext cx="9747422" cy="1722923"/>
          </a:xfrm>
        </p:spPr>
        <p:txBody>
          <a:bodyPr anchor="b">
            <a:normAutofit/>
          </a:bodyPr>
          <a:lstStyle>
            <a:lvl1pPr>
              <a:defRPr sz="5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A5A16F4-A092-8A62-8AB8-84B8222019AA}"/>
              </a:ext>
            </a:extLst>
          </p:cNvPr>
          <p:cNvSpPr>
            <a:spLocks noGrp="1"/>
          </p:cNvSpPr>
          <p:nvPr>
            <p:ph type="body" idx="1"/>
          </p:nvPr>
        </p:nvSpPr>
        <p:spPr>
          <a:xfrm>
            <a:off x="1235676" y="4540039"/>
            <a:ext cx="9747422" cy="9047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2F6E36-D783-6EB2-A9E8-A87E6D106D82}"/>
              </a:ext>
            </a:extLst>
          </p:cNvPr>
          <p:cNvSpPr>
            <a:spLocks noGrp="1"/>
          </p:cNvSpPr>
          <p:nvPr>
            <p:ph type="dt" sz="half" idx="10"/>
          </p:nvPr>
        </p:nvSpPr>
        <p:spPr>
          <a:xfrm>
            <a:off x="1482810" y="6356350"/>
            <a:ext cx="2098589" cy="365125"/>
          </a:xfrm>
          <a:prstGeom prst="rect">
            <a:avLst/>
          </a:prstGeom>
        </p:spPr>
        <p:txBody>
          <a:bodyPr/>
          <a:lstStyle/>
          <a:p>
            <a:fld id="{DEE40519-2E20-D941-B4BA-CD5125ABB09D}" type="datetimeFigureOut">
              <a:rPr lang="en-US" smtClean="0"/>
              <a:t>6/17/2025</a:t>
            </a:fld>
            <a:endParaRPr lang="en-US"/>
          </a:p>
        </p:txBody>
      </p:sp>
      <p:sp>
        <p:nvSpPr>
          <p:cNvPr id="5" name="Footer Placeholder 4">
            <a:extLst>
              <a:ext uri="{FF2B5EF4-FFF2-40B4-BE49-F238E27FC236}">
                <a16:creationId xmlns:a16="http://schemas.microsoft.com/office/drawing/2014/main" id="{C7EA45B5-2336-97C8-1E65-14C0D918CF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C9B05B-7278-88E2-2E61-C7FC4E6633BD}"/>
              </a:ext>
            </a:extLst>
          </p:cNvPr>
          <p:cNvSpPr>
            <a:spLocks noGrp="1"/>
          </p:cNvSpPr>
          <p:nvPr>
            <p:ph type="sldNum" sz="quarter" idx="12"/>
          </p:nvPr>
        </p:nvSpPr>
        <p:spPr>
          <a:xfrm>
            <a:off x="8610600" y="6356350"/>
            <a:ext cx="2743200" cy="365125"/>
          </a:xfrm>
          <a:prstGeom prst="rect">
            <a:avLst/>
          </a:prstGeom>
        </p:spPr>
        <p:txBody>
          <a:bodyPr/>
          <a:lstStyle/>
          <a:p>
            <a:fld id="{12800C11-A6FD-BB4A-965B-E21D07EC29C5}" type="slidenum">
              <a:rPr lang="en-US" smtClean="0"/>
              <a:t>‹#›</a:t>
            </a:fld>
            <a:endParaRPr lang="en-US"/>
          </a:p>
        </p:txBody>
      </p:sp>
    </p:spTree>
    <p:extLst>
      <p:ext uri="{BB962C8B-B14F-4D97-AF65-F5344CB8AC3E}">
        <p14:creationId xmlns:p14="http://schemas.microsoft.com/office/powerpoint/2010/main" val="1115269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6EA940-6ABD-2E4C-E573-968697422D5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7144" y="-37769"/>
            <a:ext cx="12326288" cy="6933537"/>
          </a:xfrm>
          <a:prstGeom prst="rect">
            <a:avLst/>
          </a:prstGeom>
        </p:spPr>
      </p:pic>
      <p:pic>
        <p:nvPicPr>
          <p:cNvPr id="7" name="Picture 6">
            <a:extLst>
              <a:ext uri="{FF2B5EF4-FFF2-40B4-BE49-F238E27FC236}">
                <a16:creationId xmlns:a16="http://schemas.microsoft.com/office/drawing/2014/main" id="{F3D8F1E6-770B-6718-D0E4-28016626DE7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334C50C-05BA-3B3C-4161-57A21F79F4DA}"/>
              </a:ext>
            </a:extLst>
          </p:cNvPr>
          <p:cNvSpPr>
            <a:spLocks noGrp="1"/>
          </p:cNvSpPr>
          <p:nvPr>
            <p:ph type="title"/>
          </p:nvPr>
        </p:nvSpPr>
        <p:spPr>
          <a:xfrm>
            <a:off x="1705231" y="3793532"/>
            <a:ext cx="8847439" cy="109974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1" name="Text Placeholder 10">
            <a:extLst>
              <a:ext uri="{FF2B5EF4-FFF2-40B4-BE49-F238E27FC236}">
                <a16:creationId xmlns:a16="http://schemas.microsoft.com/office/drawing/2014/main" id="{F93A0B6C-B53F-7DE6-7B5B-4D7E76163DFE}"/>
              </a:ext>
            </a:extLst>
          </p:cNvPr>
          <p:cNvSpPr>
            <a:spLocks noGrp="1"/>
          </p:cNvSpPr>
          <p:nvPr>
            <p:ph type="body" idx="1"/>
          </p:nvPr>
        </p:nvSpPr>
        <p:spPr>
          <a:xfrm>
            <a:off x="1705232" y="4936531"/>
            <a:ext cx="8847439" cy="586940"/>
          </a:xfrm>
          <a:prstGeom prst="rect">
            <a:avLst/>
          </a:prstGeom>
        </p:spPr>
        <p:txBody>
          <a:bodyPr vert="horz" lIns="91440" tIns="45720" rIns="91440" bIns="45720" rtlCol="0">
            <a:normAutofit/>
          </a:bodyPr>
          <a:lstStyle/>
          <a:p>
            <a:pPr lvl="0"/>
            <a:r>
              <a:rPr lang="en-GB"/>
              <a:t>Click to edit Master text styles</a:t>
            </a:r>
          </a:p>
        </p:txBody>
      </p:sp>
      <p:pic>
        <p:nvPicPr>
          <p:cNvPr id="5" name="Picture 4">
            <a:extLst>
              <a:ext uri="{FF2B5EF4-FFF2-40B4-BE49-F238E27FC236}">
                <a16:creationId xmlns:a16="http://schemas.microsoft.com/office/drawing/2014/main" id="{1AC09D5A-2431-6465-86CE-1EA1D79DD0B6}"/>
              </a:ext>
              <a:ext uri="{C183D7F6-B498-43B3-948B-1728B52AA6E4}">
                <adec:decorative xmlns:adec="http://schemas.microsoft.com/office/drawing/2017/decorative" val="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
            <a:ext cx="1841157" cy="1087393"/>
          </a:xfrm>
          <a:prstGeom prst="rect">
            <a:avLst/>
          </a:prstGeom>
        </p:spPr>
      </p:pic>
    </p:spTree>
    <p:extLst>
      <p:ext uri="{BB962C8B-B14F-4D97-AF65-F5344CB8AC3E}">
        <p14:creationId xmlns:p14="http://schemas.microsoft.com/office/powerpoint/2010/main" val="2218067151"/>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C725-1A5E-835E-6814-72CCB0999439}"/>
              </a:ext>
            </a:extLst>
          </p:cNvPr>
          <p:cNvSpPr>
            <a:spLocks noGrp="1"/>
          </p:cNvSpPr>
          <p:nvPr>
            <p:ph type="title"/>
          </p:nvPr>
        </p:nvSpPr>
        <p:spPr/>
        <p:txBody>
          <a:bodyPr>
            <a:normAutofit/>
          </a:bodyPr>
          <a:lstStyle/>
          <a:p>
            <a:r>
              <a:rPr lang="en-US" dirty="0"/>
              <a:t>Acknowledgement of Country</a:t>
            </a:r>
          </a:p>
        </p:txBody>
      </p:sp>
      <p:sp>
        <p:nvSpPr>
          <p:cNvPr id="3" name="Content Placeholder 2">
            <a:extLst>
              <a:ext uri="{FF2B5EF4-FFF2-40B4-BE49-F238E27FC236}">
                <a16:creationId xmlns:a16="http://schemas.microsoft.com/office/drawing/2014/main" id="{8AD52055-5585-ED39-5886-24B4EDC48B02}"/>
              </a:ext>
            </a:extLst>
          </p:cNvPr>
          <p:cNvSpPr>
            <a:spLocks noGrp="1"/>
          </p:cNvSpPr>
          <p:nvPr>
            <p:ph idx="1"/>
          </p:nvPr>
        </p:nvSpPr>
        <p:spPr/>
        <p:txBody>
          <a:bodyPr>
            <a:normAutofit/>
          </a:bodyPr>
          <a:lstStyle/>
          <a:p>
            <a:pPr marL="0" indent="0">
              <a:buNone/>
            </a:pPr>
            <a:r>
              <a:rPr lang="en-US" sz="2800" dirty="0">
                <a:ea typeface="Microsoft Sans Serif"/>
              </a:rPr>
              <a:t>I would like to acknowledge the Gadigal people of the Eora Nation upon whose ancestral lands our city campus now stands. I would also like to pay respect to the Elders both past and present, acknowledging them as the traditional custodians of knowledge for this land.</a:t>
            </a:r>
          </a:p>
        </p:txBody>
      </p:sp>
    </p:spTree>
    <p:extLst>
      <p:ext uri="{BB962C8B-B14F-4D97-AF65-F5344CB8AC3E}">
        <p14:creationId xmlns:p14="http://schemas.microsoft.com/office/powerpoint/2010/main" val="342477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D75D-9414-B87F-6004-0128BD314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1973D-EED5-CFA1-8E03-02224222C41C}"/>
              </a:ext>
            </a:extLst>
          </p:cNvPr>
          <p:cNvSpPr>
            <a:spLocks noGrp="1"/>
          </p:cNvSpPr>
          <p:nvPr>
            <p:ph type="title"/>
          </p:nvPr>
        </p:nvSpPr>
        <p:spPr>
          <a:xfrm>
            <a:off x="1235676" y="2780270"/>
            <a:ext cx="6852256" cy="1722923"/>
          </a:xfrm>
        </p:spPr>
        <p:txBody>
          <a:bodyPr anchor="b">
            <a:normAutofit/>
          </a:bodyPr>
          <a:lstStyle/>
          <a:p>
            <a:r>
              <a:rPr lang="en-US" dirty="0"/>
              <a:t>How we operate</a:t>
            </a:r>
          </a:p>
        </p:txBody>
      </p:sp>
    </p:spTree>
    <p:extLst>
      <p:ext uri="{BB962C8B-B14F-4D97-AF65-F5344CB8AC3E}">
        <p14:creationId xmlns:p14="http://schemas.microsoft.com/office/powerpoint/2010/main" val="109120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DF7D-1824-3A2E-F332-DA2B45AF765C}"/>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10EA840E-108B-98FA-81A9-13F04BCA0F10}"/>
              </a:ext>
            </a:extLst>
          </p:cNvPr>
          <p:cNvSpPr>
            <a:spLocks noGrp="1"/>
          </p:cNvSpPr>
          <p:nvPr>
            <p:ph idx="1"/>
          </p:nvPr>
        </p:nvSpPr>
        <p:spPr>
          <a:xfrm>
            <a:off x="912339" y="2335426"/>
            <a:ext cx="9849445" cy="3904736"/>
          </a:xfrm>
        </p:spPr>
        <p:txBody>
          <a:bodyPr>
            <a:normAutofit/>
          </a:bodyPr>
          <a:lstStyle/>
          <a:p>
            <a:r>
              <a:rPr lang="en-US" dirty="0"/>
              <a:t>Students are in paid roles</a:t>
            </a:r>
          </a:p>
          <a:p>
            <a:r>
              <a:rPr lang="en-US" dirty="0"/>
              <a:t>We meet monthly for 3 hours</a:t>
            </a:r>
          </a:p>
          <a:p>
            <a:r>
              <a:rPr lang="en-US" dirty="0"/>
              <a:t>We split students in group tables, with a facilitator on each to facilitate conversation, take notes via Teams and monitor for any non-verbal conversation via Teams</a:t>
            </a:r>
          </a:p>
          <a:p>
            <a:r>
              <a:rPr lang="en-US" dirty="0"/>
              <a:t>We respond to student feedback via a survey to ensure we are making the sessions accessible</a:t>
            </a:r>
          </a:p>
        </p:txBody>
      </p:sp>
    </p:spTree>
    <p:extLst>
      <p:ext uri="{BB962C8B-B14F-4D97-AF65-F5344CB8AC3E}">
        <p14:creationId xmlns:p14="http://schemas.microsoft.com/office/powerpoint/2010/main" val="284764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B6D7C-B39C-69C3-8646-F584754A0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8CD84-E2C9-0FFD-A059-43F841685F14}"/>
              </a:ext>
            </a:extLst>
          </p:cNvPr>
          <p:cNvSpPr>
            <a:spLocks noGrp="1"/>
          </p:cNvSpPr>
          <p:nvPr>
            <p:ph type="title"/>
          </p:nvPr>
        </p:nvSpPr>
        <p:spPr/>
        <p:txBody>
          <a:bodyPr>
            <a:normAutofit fontScale="90000"/>
          </a:bodyPr>
          <a:lstStyle/>
          <a:p>
            <a:r>
              <a:rPr lang="en-US" dirty="0"/>
              <a:t>Themes: Continuous improvements</a:t>
            </a:r>
          </a:p>
        </p:txBody>
      </p:sp>
      <p:sp>
        <p:nvSpPr>
          <p:cNvPr id="3" name="Content Placeholder 2">
            <a:extLst>
              <a:ext uri="{FF2B5EF4-FFF2-40B4-BE49-F238E27FC236}">
                <a16:creationId xmlns:a16="http://schemas.microsoft.com/office/drawing/2014/main" id="{100E6ADA-317D-FD99-85F2-7116B9896378}"/>
              </a:ext>
            </a:extLst>
          </p:cNvPr>
          <p:cNvSpPr>
            <a:spLocks noGrp="1"/>
          </p:cNvSpPr>
          <p:nvPr>
            <p:ph idx="1"/>
          </p:nvPr>
        </p:nvSpPr>
        <p:spPr>
          <a:xfrm>
            <a:off x="912340" y="2335426"/>
            <a:ext cx="5752230" cy="3904736"/>
          </a:xfrm>
        </p:spPr>
        <p:txBody>
          <a:bodyPr>
            <a:normAutofit/>
          </a:bodyPr>
          <a:lstStyle/>
          <a:p>
            <a:r>
              <a:rPr lang="en-US" dirty="0"/>
              <a:t>Accessibility Service</a:t>
            </a:r>
          </a:p>
          <a:p>
            <a:r>
              <a:rPr lang="en-US" dirty="0"/>
              <a:t>Embedding accessibility recommendations in learning and teaching</a:t>
            </a:r>
          </a:p>
          <a:p>
            <a:r>
              <a:rPr lang="en-US" dirty="0"/>
              <a:t>More broadly the student experience for students with disabilities and access requirements</a:t>
            </a:r>
          </a:p>
        </p:txBody>
      </p:sp>
      <p:pic>
        <p:nvPicPr>
          <p:cNvPr id="4" name="Picture 3" descr="A male with short brown hair and medium-toned skin, representing students. He sits down cross-legged with a laptop in his lap.">
            <a:extLst>
              <a:ext uri="{FF2B5EF4-FFF2-40B4-BE49-F238E27FC236}">
                <a16:creationId xmlns:a16="http://schemas.microsoft.com/office/drawing/2014/main" id="{C63EA395-2EE9-47BE-8F99-086466FBB57A}"/>
              </a:ext>
            </a:extLst>
          </p:cNvPr>
          <p:cNvPicPr>
            <a:picLocks noChangeAspect="1"/>
          </p:cNvPicPr>
          <p:nvPr/>
        </p:nvPicPr>
        <p:blipFill>
          <a:blip r:embed="rId2"/>
          <a:srcRect l="15749" t="11970" r="16227" b="12223"/>
          <a:stretch/>
        </p:blipFill>
        <p:spPr>
          <a:xfrm>
            <a:off x="7284454" y="2647196"/>
            <a:ext cx="3899360" cy="3778316"/>
          </a:xfrm>
          <a:prstGeom prst="rect">
            <a:avLst/>
          </a:prstGeom>
        </p:spPr>
      </p:pic>
    </p:spTree>
    <p:extLst>
      <p:ext uri="{BB962C8B-B14F-4D97-AF65-F5344CB8AC3E}">
        <p14:creationId xmlns:p14="http://schemas.microsoft.com/office/powerpoint/2010/main" val="29640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29597-931E-8732-AE29-6FE14AFFE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CAB66-DBFA-06AB-D82C-5887287AB66A}"/>
              </a:ext>
            </a:extLst>
          </p:cNvPr>
          <p:cNvSpPr>
            <a:spLocks noGrp="1"/>
          </p:cNvSpPr>
          <p:nvPr>
            <p:ph type="title"/>
          </p:nvPr>
        </p:nvSpPr>
        <p:spPr/>
        <p:txBody>
          <a:bodyPr/>
          <a:lstStyle/>
          <a:p>
            <a:r>
              <a:rPr lang="en-US" dirty="0"/>
              <a:t>Themes: Projects/initiatives</a:t>
            </a:r>
          </a:p>
        </p:txBody>
      </p:sp>
      <p:sp>
        <p:nvSpPr>
          <p:cNvPr id="3" name="Content Placeholder 2">
            <a:extLst>
              <a:ext uri="{FF2B5EF4-FFF2-40B4-BE49-F238E27FC236}">
                <a16:creationId xmlns:a16="http://schemas.microsoft.com/office/drawing/2014/main" id="{6A5DEF87-6393-F3C1-97F2-4B40CFD37332}"/>
              </a:ext>
            </a:extLst>
          </p:cNvPr>
          <p:cNvSpPr>
            <a:spLocks noGrp="1"/>
          </p:cNvSpPr>
          <p:nvPr>
            <p:ph idx="1"/>
          </p:nvPr>
        </p:nvSpPr>
        <p:spPr>
          <a:xfrm>
            <a:off x="912339" y="2335426"/>
            <a:ext cx="10271475" cy="3904736"/>
          </a:xfrm>
        </p:spPr>
        <p:txBody>
          <a:bodyPr vert="horz" lIns="91440" tIns="45720" rIns="91440" bIns="45720" rtlCol="0" anchor="t">
            <a:normAutofit/>
          </a:bodyPr>
          <a:lstStyle/>
          <a:p>
            <a:pPr marL="0" indent="0">
              <a:buNone/>
            </a:pPr>
            <a:r>
              <a:rPr lang="en-US" dirty="0"/>
              <a:t>Options for feedback on one-off projects/initiatives including: </a:t>
            </a:r>
          </a:p>
          <a:p>
            <a:r>
              <a:rPr lang="en-US" dirty="0"/>
              <a:t>Be accessible campaign </a:t>
            </a:r>
          </a:p>
          <a:p>
            <a:r>
              <a:rPr lang="en-US" dirty="0"/>
              <a:t>Special considerations review</a:t>
            </a:r>
          </a:p>
          <a:p>
            <a:r>
              <a:rPr lang="en-US">
                <a:latin typeface="Arial"/>
                <a:cs typeface="Arial"/>
              </a:rPr>
              <a:t>Assessment reform</a:t>
            </a:r>
            <a:endParaRPr lang="en-US" sz="1100">
              <a:latin typeface="Arial"/>
              <a:cs typeface="Arial"/>
            </a:endParaRPr>
          </a:p>
          <a:p>
            <a:r>
              <a:rPr lang="en-US" dirty="0"/>
              <a:t>GenAI and chatbots</a:t>
            </a:r>
          </a:p>
        </p:txBody>
      </p:sp>
      <p:pic>
        <p:nvPicPr>
          <p:cNvPr id="4" name="Picture 3" descr="A close-up of the be Accessible logo. The word &quot;Be&quot; is written in orange bubble font taking up about two thirds of the image and underneath is the word &quot;Accessible&quot; about a third of the size as Be in navy font.">
            <a:extLst>
              <a:ext uri="{FF2B5EF4-FFF2-40B4-BE49-F238E27FC236}">
                <a16:creationId xmlns:a16="http://schemas.microsoft.com/office/drawing/2014/main" id="{3569EC55-7665-B639-A077-D3849B591CE8}"/>
              </a:ext>
            </a:extLst>
          </p:cNvPr>
          <p:cNvPicPr>
            <a:picLocks noChangeAspect="1"/>
          </p:cNvPicPr>
          <p:nvPr/>
        </p:nvPicPr>
        <p:blipFill>
          <a:blip r:embed="rId2"/>
          <a:stretch>
            <a:fillRect/>
          </a:stretch>
        </p:blipFill>
        <p:spPr>
          <a:xfrm>
            <a:off x="7138988" y="3000375"/>
            <a:ext cx="3571875" cy="3238500"/>
          </a:xfrm>
          <a:prstGeom prst="rect">
            <a:avLst/>
          </a:prstGeom>
        </p:spPr>
      </p:pic>
    </p:spTree>
    <p:extLst>
      <p:ext uri="{BB962C8B-B14F-4D97-AF65-F5344CB8AC3E}">
        <p14:creationId xmlns:p14="http://schemas.microsoft.com/office/powerpoint/2010/main" val="187793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AA920-CFED-03C7-F1DE-ED05C4392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8C08A-1E87-4B01-F8E1-E66D3A991B7F}"/>
              </a:ext>
            </a:extLst>
          </p:cNvPr>
          <p:cNvSpPr>
            <a:spLocks noGrp="1"/>
          </p:cNvSpPr>
          <p:nvPr>
            <p:ph type="title"/>
          </p:nvPr>
        </p:nvSpPr>
        <p:spPr/>
        <p:txBody>
          <a:bodyPr/>
          <a:lstStyle/>
          <a:p>
            <a:r>
              <a:rPr lang="en-US" dirty="0"/>
              <a:t>Additional work opportunities</a:t>
            </a:r>
          </a:p>
        </p:txBody>
      </p:sp>
      <p:sp>
        <p:nvSpPr>
          <p:cNvPr id="3" name="Content Placeholder 2">
            <a:extLst>
              <a:ext uri="{FF2B5EF4-FFF2-40B4-BE49-F238E27FC236}">
                <a16:creationId xmlns:a16="http://schemas.microsoft.com/office/drawing/2014/main" id="{F716CD8B-41B2-429B-1FF4-71A20041187A}"/>
              </a:ext>
            </a:extLst>
          </p:cNvPr>
          <p:cNvSpPr>
            <a:spLocks noGrp="1"/>
          </p:cNvSpPr>
          <p:nvPr>
            <p:ph idx="1"/>
          </p:nvPr>
        </p:nvSpPr>
        <p:spPr>
          <a:xfrm>
            <a:off x="912339" y="2335426"/>
            <a:ext cx="10271475" cy="3904736"/>
          </a:xfrm>
        </p:spPr>
        <p:txBody>
          <a:bodyPr>
            <a:normAutofit/>
          </a:bodyPr>
          <a:lstStyle/>
          <a:p>
            <a:pPr marL="0" indent="0">
              <a:buNone/>
            </a:pPr>
            <a:r>
              <a:rPr lang="en-US" dirty="0"/>
              <a:t>We offer the students additional work opportunities examples: </a:t>
            </a:r>
          </a:p>
          <a:p>
            <a:r>
              <a:rPr lang="en-US" dirty="0"/>
              <a:t>Accessibility testing on specific tools</a:t>
            </a:r>
          </a:p>
          <a:p>
            <a:r>
              <a:rPr lang="en-US" dirty="0"/>
              <a:t>Promotion and events e.g. staffing and designing Open Day booth</a:t>
            </a:r>
          </a:p>
          <a:p>
            <a:r>
              <a:rPr lang="en-US" dirty="0"/>
              <a:t>Blog writing for to be distributed to the learning and teaching community</a:t>
            </a:r>
          </a:p>
        </p:txBody>
      </p:sp>
    </p:spTree>
    <p:extLst>
      <p:ext uri="{BB962C8B-B14F-4D97-AF65-F5344CB8AC3E}">
        <p14:creationId xmlns:p14="http://schemas.microsoft.com/office/powerpoint/2010/main" val="186568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39E7-D46E-58CD-C74B-5C97D6AC9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49325-A918-176E-B377-90A30DF50CE8}"/>
              </a:ext>
            </a:extLst>
          </p:cNvPr>
          <p:cNvSpPr>
            <a:spLocks noGrp="1"/>
          </p:cNvSpPr>
          <p:nvPr>
            <p:ph type="title"/>
          </p:nvPr>
        </p:nvSpPr>
        <p:spPr>
          <a:xfrm>
            <a:off x="1235676" y="2780270"/>
            <a:ext cx="6852256" cy="1722923"/>
          </a:xfrm>
        </p:spPr>
        <p:txBody>
          <a:bodyPr anchor="b">
            <a:normAutofit fontScale="90000"/>
          </a:bodyPr>
          <a:lstStyle/>
          <a:p>
            <a:r>
              <a:rPr lang="en-US" dirty="0"/>
              <a:t>The student perspective on accessibility</a:t>
            </a:r>
          </a:p>
        </p:txBody>
      </p:sp>
    </p:spTree>
    <p:extLst>
      <p:ext uri="{BB962C8B-B14F-4D97-AF65-F5344CB8AC3E}">
        <p14:creationId xmlns:p14="http://schemas.microsoft.com/office/powerpoint/2010/main" val="248599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472-171C-CF12-6BA2-0FA2EE0EB637}"/>
              </a:ext>
            </a:extLst>
          </p:cNvPr>
          <p:cNvSpPr>
            <a:spLocks noGrp="1"/>
          </p:cNvSpPr>
          <p:nvPr>
            <p:ph type="title"/>
          </p:nvPr>
        </p:nvSpPr>
        <p:spPr>
          <a:xfrm>
            <a:off x="914400" y="1285102"/>
            <a:ext cx="4765432" cy="2302160"/>
          </a:xfrm>
        </p:spPr>
        <p:txBody>
          <a:bodyPr>
            <a:normAutofit fontScale="90000"/>
          </a:bodyPr>
          <a:lstStyle/>
          <a:p>
            <a:r>
              <a:rPr lang="en-US" dirty="0"/>
              <a:t>2023: The student perspective: How to make UTS more accessible</a:t>
            </a:r>
          </a:p>
        </p:txBody>
      </p:sp>
      <p:sp>
        <p:nvSpPr>
          <p:cNvPr id="3" name="Content Placeholder 2">
            <a:extLst>
              <a:ext uri="{FF2B5EF4-FFF2-40B4-BE49-F238E27FC236}">
                <a16:creationId xmlns:a16="http://schemas.microsoft.com/office/drawing/2014/main" id="{C589478B-BCB5-4BC2-95EF-1D8EF3567FE1}"/>
              </a:ext>
            </a:extLst>
          </p:cNvPr>
          <p:cNvSpPr>
            <a:spLocks noGrp="1"/>
          </p:cNvSpPr>
          <p:nvPr>
            <p:ph idx="1"/>
          </p:nvPr>
        </p:nvSpPr>
        <p:spPr>
          <a:xfrm>
            <a:off x="912340" y="4097214"/>
            <a:ext cx="5418122" cy="2142947"/>
          </a:xfrm>
        </p:spPr>
        <p:txBody>
          <a:bodyPr/>
          <a:lstStyle/>
          <a:p>
            <a:pPr marL="0" indent="0">
              <a:buNone/>
            </a:pPr>
            <a:r>
              <a:rPr lang="en-US" dirty="0"/>
              <a:t>A report co-created with students during our final session in 2023.</a:t>
            </a:r>
          </a:p>
        </p:txBody>
      </p:sp>
      <p:pic>
        <p:nvPicPr>
          <p:cNvPr id="4" name="Picture 3" descr="Cover page of the 2023 student learning advisory committee report, titled: The student perspective: how to make UTS more accessible.">
            <a:extLst>
              <a:ext uri="{FF2B5EF4-FFF2-40B4-BE49-F238E27FC236}">
                <a16:creationId xmlns:a16="http://schemas.microsoft.com/office/drawing/2014/main" id="{7F267607-87B2-B0D1-8E66-7610EB023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5430" y="372162"/>
            <a:ext cx="4152677" cy="586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822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8081-EB50-C0C6-4817-AE2F706FE5E7}"/>
              </a:ext>
            </a:extLst>
          </p:cNvPr>
          <p:cNvSpPr>
            <a:spLocks noGrp="1"/>
          </p:cNvSpPr>
          <p:nvPr>
            <p:ph type="title"/>
          </p:nvPr>
        </p:nvSpPr>
        <p:spPr/>
        <p:txBody>
          <a:bodyPr/>
          <a:lstStyle/>
          <a:p>
            <a:r>
              <a:rPr lang="en-US" dirty="0"/>
              <a:t>2025 personas</a:t>
            </a:r>
          </a:p>
        </p:txBody>
      </p:sp>
      <p:sp>
        <p:nvSpPr>
          <p:cNvPr id="3" name="Content Placeholder 2">
            <a:extLst>
              <a:ext uri="{FF2B5EF4-FFF2-40B4-BE49-F238E27FC236}">
                <a16:creationId xmlns:a16="http://schemas.microsoft.com/office/drawing/2014/main" id="{DC1F8A05-010E-9915-0C15-EAC5C381F9D1}"/>
              </a:ext>
            </a:extLst>
          </p:cNvPr>
          <p:cNvSpPr>
            <a:spLocks noGrp="1"/>
          </p:cNvSpPr>
          <p:nvPr>
            <p:ph idx="1"/>
          </p:nvPr>
        </p:nvSpPr>
        <p:spPr>
          <a:xfrm>
            <a:off x="912340" y="2335426"/>
            <a:ext cx="7440352" cy="3904736"/>
          </a:xfrm>
        </p:spPr>
        <p:txBody>
          <a:bodyPr/>
          <a:lstStyle/>
          <a:p>
            <a:r>
              <a:rPr lang="en-US" dirty="0"/>
              <a:t>Personas are fictional characters created based on research to represent different user types, to help understand users’ needs, experiences, and </a:t>
            </a:r>
            <a:r>
              <a:rPr lang="en-US" dirty="0" err="1"/>
              <a:t>behaviour</a:t>
            </a:r>
            <a:r>
              <a:rPr lang="en-US" dirty="0"/>
              <a:t>.</a:t>
            </a:r>
          </a:p>
          <a:p>
            <a:r>
              <a:rPr lang="en-US" dirty="0"/>
              <a:t>We have good results using them in workshops on UDL with academic staff.</a:t>
            </a:r>
          </a:p>
          <a:p>
            <a:r>
              <a:rPr lang="en-US" dirty="0"/>
              <a:t>We co-created personas of students with disabilities and access requirements with SLAC students to ensure authenticity.</a:t>
            </a:r>
          </a:p>
        </p:txBody>
      </p:sp>
      <p:pic>
        <p:nvPicPr>
          <p:cNvPr id="4" name="Picture 3" descr="An illustration of a person representing that personas are like a character.">
            <a:extLst>
              <a:ext uri="{FF2B5EF4-FFF2-40B4-BE49-F238E27FC236}">
                <a16:creationId xmlns:a16="http://schemas.microsoft.com/office/drawing/2014/main" id="{83D00846-BA59-03F5-F65D-DD9F827FA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6909" y="2617092"/>
            <a:ext cx="2955806" cy="2955806"/>
          </a:xfrm>
          <a:prstGeom prst="rect">
            <a:avLst/>
          </a:prstGeom>
        </p:spPr>
      </p:pic>
    </p:spTree>
    <p:extLst>
      <p:ext uri="{BB962C8B-B14F-4D97-AF65-F5344CB8AC3E}">
        <p14:creationId xmlns:p14="http://schemas.microsoft.com/office/powerpoint/2010/main" val="230961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DE342C-3617-2AEF-7EFE-27FCDD1D0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2ABE5-EBF1-2972-B6C4-6B638BA771EB}"/>
              </a:ext>
            </a:extLst>
          </p:cNvPr>
          <p:cNvSpPr>
            <a:spLocks noGrp="1"/>
          </p:cNvSpPr>
          <p:nvPr>
            <p:ph type="title"/>
          </p:nvPr>
        </p:nvSpPr>
        <p:spPr>
          <a:xfrm>
            <a:off x="310228" y="83833"/>
            <a:ext cx="8847439" cy="864974"/>
          </a:xfrm>
        </p:spPr>
        <p:txBody>
          <a:bodyPr/>
          <a:lstStyle/>
          <a:p>
            <a:r>
              <a:rPr lang="en-US" dirty="0"/>
              <a:t>Introducing the personas</a:t>
            </a:r>
          </a:p>
        </p:txBody>
      </p:sp>
      <p:pic>
        <p:nvPicPr>
          <p:cNvPr id="7" name="Picture 6" descr="Mai (medical condition), a woman with olive skin tone wear a light purple hijab and dark purple abaya. She is sitting on a chair">
            <a:extLst>
              <a:ext uri="{FF2B5EF4-FFF2-40B4-BE49-F238E27FC236}">
                <a16:creationId xmlns:a16="http://schemas.microsoft.com/office/drawing/2014/main" id="{F2A8083F-73A9-3BEA-F3D5-60B6F8ABF1F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12753" y="1976660"/>
            <a:ext cx="2838164" cy="3575357"/>
          </a:xfrm>
          <a:prstGeom prst="rect">
            <a:avLst/>
          </a:prstGeom>
        </p:spPr>
      </p:pic>
      <p:pic>
        <p:nvPicPr>
          <p:cNvPr id="4" name="Picture 3" descr="Andy (anxiety and depression), a man with short brown hair and medium skin tone wears a checkered cardigan, blue pants and a trans pin. He had headphones around his neck, his hands are clasped and he carries a notebook">
            <a:extLst>
              <a:ext uri="{FF2B5EF4-FFF2-40B4-BE49-F238E27FC236}">
                <a16:creationId xmlns:a16="http://schemas.microsoft.com/office/drawing/2014/main" id="{EE463175-9B8D-E65E-A06B-DB8D4192264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59880" y="806385"/>
            <a:ext cx="1237144" cy="4646669"/>
          </a:xfrm>
          <a:prstGeom prst="rect">
            <a:avLst/>
          </a:prstGeom>
        </p:spPr>
      </p:pic>
      <p:pic>
        <p:nvPicPr>
          <p:cNvPr id="5" name="Picture 4" descr="Coen (colour vision deficiency), a man with a buzz cut head and a dark skin tone stands with a skateboard decorated with variety of stickers, looking at his phone. He wears a black t-shirt featuring the Australian Aboriginal flag, with the flag shaped like the map of Australia in the centre. He is dressed in green cargo pants and beige sneakers.">
            <a:extLst>
              <a:ext uri="{FF2B5EF4-FFF2-40B4-BE49-F238E27FC236}">
                <a16:creationId xmlns:a16="http://schemas.microsoft.com/office/drawing/2014/main" id="{A90B7726-C3D1-37C6-B154-BB5E6B616D2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41182" y="1000650"/>
            <a:ext cx="1391801" cy="4646669"/>
          </a:xfrm>
          <a:prstGeom prst="rect">
            <a:avLst/>
          </a:prstGeom>
        </p:spPr>
      </p:pic>
      <p:pic>
        <p:nvPicPr>
          <p:cNvPr id="6" name="Picture 5" descr="Mohan (mobility), a man with brown hair and a dark skin tone sits in an electric wheel chair. He wears a student ID lanyard around his neck. He is dressed in an orange 'Respect. Now. Always' shirt, turquoise trousers, and navy and red sneakers.">
            <a:extLst>
              <a:ext uri="{FF2B5EF4-FFF2-40B4-BE49-F238E27FC236}">
                <a16:creationId xmlns:a16="http://schemas.microsoft.com/office/drawing/2014/main" id="{1CBCEE1F-E214-0BC3-F28D-C492C079388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06163" y="1314002"/>
            <a:ext cx="3035451" cy="4397689"/>
          </a:xfrm>
          <a:prstGeom prst="rect">
            <a:avLst/>
          </a:prstGeom>
        </p:spPr>
      </p:pic>
      <p:pic>
        <p:nvPicPr>
          <p:cNvPr id="9" name="Picture 8" descr="Nasim (neurodivergent ADHD), a man with medium curly brown hair and a olive skin tone wears glasses and has the sunflower lanyard around his neck. He is dressed in a yellow T-shirt under a blue plaid shirt, green trousers, and light grey sneakers.">
            <a:extLst>
              <a:ext uri="{FF2B5EF4-FFF2-40B4-BE49-F238E27FC236}">
                <a16:creationId xmlns:a16="http://schemas.microsoft.com/office/drawing/2014/main" id="{3759521E-26AA-0788-3624-873968A27ED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340216" y="812173"/>
            <a:ext cx="1499646" cy="4739844"/>
          </a:xfrm>
          <a:prstGeom prst="rect">
            <a:avLst/>
          </a:prstGeom>
        </p:spPr>
      </p:pic>
      <p:pic>
        <p:nvPicPr>
          <p:cNvPr id="10" name="Picture 9" descr="Nerina (neurodivergent autism), a woman with orange hair and a light skin tone wears blue headphones, a green cardigan, a pink and purple striped dress, and white sneakers. She carries a navy backpack and is carrying fidget toys in her left hand and is fidgeting with her cardigan in her right.">
            <a:extLst>
              <a:ext uri="{FF2B5EF4-FFF2-40B4-BE49-F238E27FC236}">
                <a16:creationId xmlns:a16="http://schemas.microsoft.com/office/drawing/2014/main" id="{CF53A9E0-F5BD-2937-B2F6-4AC6F00FFA9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248772" y="1073323"/>
            <a:ext cx="1979287" cy="4573996"/>
          </a:xfrm>
          <a:prstGeom prst="rect">
            <a:avLst/>
          </a:prstGeom>
        </p:spPr>
      </p:pic>
      <p:pic>
        <p:nvPicPr>
          <p:cNvPr id="11" name="Picture 10" descr="Vinh (vision loss), a person with long black hair and a light brown skin tone is accompanied by a Labrador guide dog. They hold a phone in one hand. They are dressed in a black top and a navy skirt with a grey belt, silver necklaces and they wear black boots. ">
            <a:extLst>
              <a:ext uri="{FF2B5EF4-FFF2-40B4-BE49-F238E27FC236}">
                <a16:creationId xmlns:a16="http://schemas.microsoft.com/office/drawing/2014/main" id="{303D3029-FBFA-1EB7-17B9-5515F7B69B6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31339" y="991889"/>
            <a:ext cx="2439937" cy="4920565"/>
          </a:xfrm>
          <a:prstGeom prst="rect">
            <a:avLst/>
          </a:prstGeom>
        </p:spPr>
      </p:pic>
      <p:pic>
        <p:nvPicPr>
          <p:cNvPr id="8" name="Picture 7" descr="Hao (hard of hearing) A women with hearing aids, watching her phone. She has light skin tone and is wearing pink pants and a striped top.">
            <a:extLst>
              <a:ext uri="{FF2B5EF4-FFF2-40B4-BE49-F238E27FC236}">
                <a16:creationId xmlns:a16="http://schemas.microsoft.com/office/drawing/2014/main" id="{426A5057-209F-C8CF-F174-8F7EE392503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9865786" y="1318837"/>
            <a:ext cx="1879769" cy="4274737"/>
          </a:xfrm>
          <a:prstGeom prst="rect">
            <a:avLst/>
          </a:prstGeom>
        </p:spPr>
      </p:pic>
      <p:sp>
        <p:nvSpPr>
          <p:cNvPr id="16" name="TextBox 15">
            <a:extLst>
              <a:ext uri="{FF2B5EF4-FFF2-40B4-BE49-F238E27FC236}">
                <a16:creationId xmlns:a16="http://schemas.microsoft.com/office/drawing/2014/main" id="{B2A89E7E-3FC3-8CA7-2477-47DEADC23701}"/>
              </a:ext>
            </a:extLst>
          </p:cNvPr>
          <p:cNvSpPr txBox="1"/>
          <p:nvPr/>
        </p:nvSpPr>
        <p:spPr>
          <a:xfrm>
            <a:off x="310228" y="5813551"/>
            <a:ext cx="1143532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From left to right: Mai (medical condition), Andy (anxiety and depression), Coen (</a:t>
            </a:r>
            <a:r>
              <a:rPr lang="en-US" dirty="0" err="1">
                <a:latin typeface="Arial" panose="020B0604020202020204" pitchFamily="34" charset="0"/>
                <a:cs typeface="Arial" panose="020B0604020202020204" pitchFamily="34" charset="0"/>
              </a:rPr>
              <a:t>colour</a:t>
            </a:r>
            <a:r>
              <a:rPr lang="en-US" dirty="0">
                <a:latin typeface="Arial" panose="020B0604020202020204" pitchFamily="34" charset="0"/>
                <a:cs typeface="Arial" panose="020B0604020202020204" pitchFamily="34" charset="0"/>
              </a:rPr>
              <a:t> vision deficiency), Mohan (mobility impacts), Nasim (neurodivergent ADHD), Nerina (neurodivergent autism), Vinh (vision loss) and Hao (hard of hearing)</a:t>
            </a:r>
          </a:p>
        </p:txBody>
      </p:sp>
    </p:spTree>
    <p:extLst>
      <p:ext uri="{BB962C8B-B14F-4D97-AF65-F5344CB8AC3E}">
        <p14:creationId xmlns:p14="http://schemas.microsoft.com/office/powerpoint/2010/main" val="360774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E6A5-F988-4C93-CA7E-B2838DC499E7}"/>
              </a:ext>
            </a:extLst>
          </p:cNvPr>
          <p:cNvSpPr>
            <a:spLocks noGrp="1"/>
          </p:cNvSpPr>
          <p:nvPr>
            <p:ph type="title"/>
          </p:nvPr>
        </p:nvSpPr>
        <p:spPr>
          <a:xfrm>
            <a:off x="404445" y="511379"/>
            <a:ext cx="10585939" cy="864974"/>
          </a:xfrm>
        </p:spPr>
        <p:txBody>
          <a:bodyPr>
            <a:normAutofit fontScale="90000"/>
          </a:bodyPr>
          <a:lstStyle/>
          <a:p>
            <a:r>
              <a:rPr lang="en-US" dirty="0"/>
              <a:t>Example of how we use it in a workshop for teaching staff</a:t>
            </a:r>
          </a:p>
        </p:txBody>
      </p:sp>
      <p:pic>
        <p:nvPicPr>
          <p:cNvPr id="9" name="Picture 8" descr="Nasim (neurodivergent ADHD), a man with medium curly brown hair and a olive skin tone wears glasses and has the sunflower lanyard around his neck. He is dressed in a yellow T-shirt under a blue plaid shirt, green trousers, and light grey sneakers.">
            <a:extLst>
              <a:ext uri="{FF2B5EF4-FFF2-40B4-BE49-F238E27FC236}">
                <a16:creationId xmlns:a16="http://schemas.microsoft.com/office/drawing/2014/main" id="{E874E30E-7CF9-0557-B67E-A3CA651BE39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0677" y="1887049"/>
            <a:ext cx="2644533" cy="5023706"/>
          </a:xfrm>
          <a:prstGeom prst="rect">
            <a:avLst/>
          </a:prstGeom>
        </p:spPr>
      </p:pic>
      <p:pic>
        <p:nvPicPr>
          <p:cNvPr id="11" name="Picture 10" descr="Vinh (vision loss), a person with long black hair and a light brown skin tone is accompanied by a Labrador guide dog. They hold a phone in one hand. They are dressed in a black top and a navy skirt with a grey belt, silver necklaces and they wear black boots. ">
            <a:extLst>
              <a:ext uri="{FF2B5EF4-FFF2-40B4-BE49-F238E27FC236}">
                <a16:creationId xmlns:a16="http://schemas.microsoft.com/office/drawing/2014/main" id="{657DB344-C06C-B88A-0F12-844F7640949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96871" y="1887049"/>
            <a:ext cx="4969393" cy="5023706"/>
          </a:xfrm>
          <a:prstGeom prst="rect">
            <a:avLst/>
          </a:prstGeom>
        </p:spPr>
      </p:pic>
      <p:pic>
        <p:nvPicPr>
          <p:cNvPr id="10" name="Picture 9" descr="Nerina (neurodivergent autism), a woman with orange hair and a light skin tone wears blue headphones, a green cardigan, a pink and purple striped dress, and white sneakers. She carries a navy backpack and is carrying fidget toys in her left hand and is fidgeting with her cardigan in her right.">
            <a:extLst>
              <a:ext uri="{FF2B5EF4-FFF2-40B4-BE49-F238E27FC236}">
                <a16:creationId xmlns:a16="http://schemas.microsoft.com/office/drawing/2014/main" id="{9A9F7DDD-37D1-F70F-DA98-664D5ABC089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26521" y="2406718"/>
            <a:ext cx="4349245" cy="4504037"/>
          </a:xfrm>
          <a:prstGeom prst="rect">
            <a:avLst/>
          </a:prstGeom>
        </p:spPr>
      </p:pic>
      <p:sp>
        <p:nvSpPr>
          <p:cNvPr id="3" name="Content Placeholder 2">
            <a:extLst>
              <a:ext uri="{FF2B5EF4-FFF2-40B4-BE49-F238E27FC236}">
                <a16:creationId xmlns:a16="http://schemas.microsoft.com/office/drawing/2014/main" id="{5319C304-BCA5-6128-93A7-CD521D5D2CC3}"/>
              </a:ext>
            </a:extLst>
          </p:cNvPr>
          <p:cNvSpPr>
            <a:spLocks noGrp="1"/>
          </p:cNvSpPr>
          <p:nvPr>
            <p:ph idx="1"/>
          </p:nvPr>
        </p:nvSpPr>
        <p:spPr>
          <a:xfrm>
            <a:off x="6469138" y="1887049"/>
            <a:ext cx="5451982" cy="4276711"/>
          </a:xfrm>
        </p:spPr>
        <p:txBody>
          <a:bodyPr anchor="ctr">
            <a:normAutofit lnSpcReduction="10000"/>
          </a:bodyPr>
          <a:lstStyle/>
          <a:p>
            <a:pPr>
              <a:spcBef>
                <a:spcPts val="750"/>
              </a:spcBef>
              <a:spcAft>
                <a:spcPts val="750"/>
              </a:spcAft>
            </a:pPr>
            <a:r>
              <a:rPr lang="en-AU" sz="2400" b="0" i="0" dirty="0">
                <a:effectLst/>
                <a:latin typeface="Arial"/>
                <a:cs typeface="Arial"/>
              </a:rPr>
              <a:t>Consistency and structure in Canvas are crucial for students like Nasim</a:t>
            </a:r>
            <a:r>
              <a:rPr lang="en-AU" sz="2400" dirty="0">
                <a:latin typeface="Arial"/>
                <a:cs typeface="Arial"/>
              </a:rPr>
              <a:t> (neurodivergent),</a:t>
            </a:r>
            <a:r>
              <a:rPr lang="en-AU" sz="2400" b="0" i="0" dirty="0">
                <a:effectLst/>
                <a:latin typeface="Arial"/>
                <a:cs typeface="Arial"/>
              </a:rPr>
              <a:t> Nerina</a:t>
            </a:r>
            <a:r>
              <a:rPr lang="en-AU" sz="2400" dirty="0">
                <a:latin typeface="Arial"/>
                <a:cs typeface="Arial"/>
              </a:rPr>
              <a:t> (neurodivergent),</a:t>
            </a:r>
            <a:r>
              <a:rPr lang="en-AU" sz="2400" b="0" i="0" dirty="0">
                <a:effectLst/>
                <a:latin typeface="Arial"/>
                <a:cs typeface="Arial"/>
              </a:rPr>
              <a:t> and Vinh</a:t>
            </a:r>
            <a:r>
              <a:rPr lang="en-AU" sz="2400" dirty="0">
                <a:latin typeface="Arial"/>
                <a:cs typeface="Arial"/>
              </a:rPr>
              <a:t> (vision loss).</a:t>
            </a:r>
            <a:r>
              <a:rPr lang="en-AU" sz="2400" b="0" i="0" dirty="0">
                <a:effectLst/>
                <a:latin typeface="Arial"/>
                <a:cs typeface="Arial"/>
              </a:rPr>
              <a:t> </a:t>
            </a:r>
          </a:p>
          <a:p>
            <a:pPr>
              <a:spcBef>
                <a:spcPts val="750"/>
              </a:spcBef>
              <a:spcAft>
                <a:spcPts val="750"/>
              </a:spcAft>
            </a:pPr>
            <a:r>
              <a:rPr lang="en-AU" sz="2400" b="0" i="0" dirty="0">
                <a:effectLst/>
                <a:latin typeface="Arial"/>
                <a:cs typeface="Arial"/>
              </a:rPr>
              <a:t>Clear navigation helps Nasim and Nerina manage their neurodivergence by reducing cognitive load and anxiety. </a:t>
            </a:r>
          </a:p>
          <a:p>
            <a:pPr>
              <a:spcBef>
                <a:spcPts val="750"/>
              </a:spcBef>
              <a:spcAft>
                <a:spcPts val="750"/>
              </a:spcAft>
            </a:pPr>
            <a:r>
              <a:rPr lang="en-AU" sz="2400" b="0" i="0" dirty="0">
                <a:effectLst/>
              </a:rPr>
              <a:t>Vinh memorizes the structure to reduce fatigue and access materials effectively</a:t>
            </a:r>
          </a:p>
        </p:txBody>
      </p:sp>
    </p:spTree>
    <p:extLst>
      <p:ext uri="{BB962C8B-B14F-4D97-AF65-F5344CB8AC3E}">
        <p14:creationId xmlns:p14="http://schemas.microsoft.com/office/powerpoint/2010/main" val="194754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B691-2A65-B643-25ED-07757D2C4276}"/>
              </a:ext>
            </a:extLst>
          </p:cNvPr>
          <p:cNvSpPr>
            <a:spLocks noGrp="1"/>
          </p:cNvSpPr>
          <p:nvPr>
            <p:ph type="title"/>
          </p:nvPr>
        </p:nvSpPr>
        <p:spPr>
          <a:xfrm>
            <a:off x="1235676" y="2780270"/>
            <a:ext cx="7855570" cy="1722923"/>
          </a:xfrm>
        </p:spPr>
        <p:txBody>
          <a:bodyPr anchor="b">
            <a:normAutofit fontScale="90000"/>
          </a:bodyPr>
          <a:lstStyle/>
          <a:p>
            <a:r>
              <a:rPr lang="en-AU" dirty="0"/>
              <a:t>Reclaiming “SLACKERS”: Co-designing accessibility with students</a:t>
            </a:r>
            <a:endParaRPr lang="en-US" dirty="0"/>
          </a:p>
        </p:txBody>
      </p:sp>
      <p:sp>
        <p:nvSpPr>
          <p:cNvPr id="3" name="Text Placeholder 2">
            <a:extLst>
              <a:ext uri="{FF2B5EF4-FFF2-40B4-BE49-F238E27FC236}">
                <a16:creationId xmlns:a16="http://schemas.microsoft.com/office/drawing/2014/main" id="{BDBB19A8-7E62-395E-603A-15BF08324924}"/>
              </a:ext>
            </a:extLst>
          </p:cNvPr>
          <p:cNvSpPr>
            <a:spLocks noGrp="1"/>
          </p:cNvSpPr>
          <p:nvPr>
            <p:ph type="body" idx="1"/>
          </p:nvPr>
        </p:nvSpPr>
        <p:spPr/>
        <p:txBody>
          <a:bodyPr anchor="ctr"/>
          <a:lstStyle/>
          <a:p>
            <a:r>
              <a:rPr lang="en-US" dirty="0"/>
              <a:t>Ashley Willcox, Liz Penny and SLAC students</a:t>
            </a:r>
          </a:p>
        </p:txBody>
      </p:sp>
    </p:spTree>
    <p:extLst>
      <p:ext uri="{BB962C8B-B14F-4D97-AF65-F5344CB8AC3E}">
        <p14:creationId xmlns:p14="http://schemas.microsoft.com/office/powerpoint/2010/main" val="156009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7ED3-A1B5-B9C9-4B6A-51500377FE6B}"/>
              </a:ext>
            </a:extLst>
          </p:cNvPr>
          <p:cNvSpPr>
            <a:spLocks noGrp="1"/>
          </p:cNvSpPr>
          <p:nvPr>
            <p:ph type="title"/>
          </p:nvPr>
        </p:nvSpPr>
        <p:spPr/>
        <p:txBody>
          <a:bodyPr/>
          <a:lstStyle/>
          <a:p>
            <a:r>
              <a:rPr lang="en-US" dirty="0"/>
              <a:t>Be Accessible campaign</a:t>
            </a:r>
          </a:p>
        </p:txBody>
      </p:sp>
      <p:sp>
        <p:nvSpPr>
          <p:cNvPr id="7" name="Content Placeholder 2">
            <a:extLst>
              <a:ext uri="{FF2B5EF4-FFF2-40B4-BE49-F238E27FC236}">
                <a16:creationId xmlns:a16="http://schemas.microsoft.com/office/drawing/2014/main" id="{38409C51-46FB-4084-EB16-DC1D91F46A43}"/>
              </a:ext>
            </a:extLst>
          </p:cNvPr>
          <p:cNvSpPr txBox="1">
            <a:spLocks/>
          </p:cNvSpPr>
          <p:nvPr/>
        </p:nvSpPr>
        <p:spPr>
          <a:xfrm>
            <a:off x="1060207" y="2109434"/>
            <a:ext cx="5591906" cy="427671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50"/>
              </a:spcBef>
              <a:spcAft>
                <a:spcPts val="750"/>
              </a:spcAft>
            </a:pPr>
            <a:r>
              <a:rPr lang="en-AU" sz="2400" dirty="0">
                <a:latin typeface="Arial"/>
                <a:cs typeface="Arial"/>
              </a:rPr>
              <a:t>Influence the UTS culture towards a state where inclusion is the norm and inclusive practices are widespread</a:t>
            </a:r>
            <a:endParaRPr lang="en-US" dirty="0"/>
          </a:p>
          <a:p>
            <a:pPr>
              <a:spcBef>
                <a:spcPts val="750"/>
              </a:spcBef>
              <a:spcAft>
                <a:spcPts val="750"/>
              </a:spcAft>
            </a:pPr>
            <a:r>
              <a:rPr lang="en-AU" sz="2400" dirty="0">
                <a:latin typeface="Arial"/>
                <a:cs typeface="Arial"/>
              </a:rPr>
              <a:t>An evergreen campaign where content runs constantly and is updated annually and on a case-by-case basis to enhance influence</a:t>
            </a:r>
            <a:endParaRPr lang="en-AU" sz="2400" dirty="0"/>
          </a:p>
          <a:p>
            <a:pPr>
              <a:spcBef>
                <a:spcPts val="750"/>
              </a:spcBef>
              <a:spcAft>
                <a:spcPts val="750"/>
              </a:spcAft>
            </a:pPr>
            <a:r>
              <a:rPr lang="en-AU" sz="2400" dirty="0">
                <a:latin typeface="Arial"/>
                <a:cs typeface="Arial"/>
              </a:rPr>
              <a:t>Co-designed with students to ensure that students experiences and voice is developed into campaign key messaging </a:t>
            </a:r>
            <a:r>
              <a:rPr lang="en-AU" sz="2400" dirty="0" err="1">
                <a:latin typeface="Arial"/>
                <a:cs typeface="Arial"/>
              </a:rPr>
              <a:t>eg.</a:t>
            </a:r>
            <a:r>
              <a:rPr lang="en-AU" sz="2400" dirty="0">
                <a:latin typeface="Arial"/>
                <a:cs typeface="Arial"/>
              </a:rPr>
              <a:t> When/feel impact statements</a:t>
            </a:r>
          </a:p>
          <a:p>
            <a:pPr>
              <a:spcBef>
                <a:spcPts val="750"/>
              </a:spcBef>
              <a:spcAft>
                <a:spcPts val="750"/>
              </a:spcAft>
            </a:pPr>
            <a:r>
              <a:rPr lang="en-AU" sz="2400" dirty="0">
                <a:latin typeface="Arial"/>
                <a:cs typeface="Arial"/>
              </a:rPr>
              <a:t>Starting with Academic staff as first target audience</a:t>
            </a:r>
          </a:p>
        </p:txBody>
      </p:sp>
      <p:pic>
        <p:nvPicPr>
          <p:cNvPr id="4" name="Content Placeholder 3" descr="A colourful and wonderland depiction of an accessible digital learning envirornment. &#10;&#10;A laptop computer screen showing a zoom class with the accessible features labelled eg. Captions, Chat, Colour contract, Alt text and large font. A range of the persona students to connect students access requirements to the environment.">
            <a:extLst>
              <a:ext uri="{FF2B5EF4-FFF2-40B4-BE49-F238E27FC236}">
                <a16:creationId xmlns:a16="http://schemas.microsoft.com/office/drawing/2014/main" id="{6A91E501-0CD3-6AE0-BAFB-E1C7CC0C6F6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99647" y="2297326"/>
            <a:ext cx="4498256" cy="3904736"/>
          </a:xfrm>
        </p:spPr>
      </p:pic>
    </p:spTree>
    <p:extLst>
      <p:ext uri="{BB962C8B-B14F-4D97-AF65-F5344CB8AC3E}">
        <p14:creationId xmlns:p14="http://schemas.microsoft.com/office/powerpoint/2010/main" val="175610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8AEBC-9E8A-4ECF-8D96-AD1BFBDA3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EC336-585A-C603-0DEE-8425FA32F30D}"/>
              </a:ext>
            </a:extLst>
          </p:cNvPr>
          <p:cNvSpPr>
            <a:spLocks noGrp="1"/>
          </p:cNvSpPr>
          <p:nvPr>
            <p:ph type="title"/>
          </p:nvPr>
        </p:nvSpPr>
        <p:spPr/>
        <p:txBody>
          <a:bodyPr/>
          <a:lstStyle/>
          <a:p>
            <a:r>
              <a:rPr lang="en-US" dirty="0">
                <a:latin typeface="Arial"/>
                <a:cs typeface="Arial"/>
              </a:rPr>
              <a:t>Be Accessible campaign images</a:t>
            </a:r>
            <a:endParaRPr lang="en-US" dirty="0"/>
          </a:p>
        </p:txBody>
      </p:sp>
      <p:pic>
        <p:nvPicPr>
          <p:cNvPr id="7" name="Content Placeholder 6" descr="A poster on a wall displaying a group of students including a wheelchair user and a splash title underneath saying Difference Not Deficit">
            <a:extLst>
              <a:ext uri="{FF2B5EF4-FFF2-40B4-BE49-F238E27FC236}">
                <a16:creationId xmlns:a16="http://schemas.microsoft.com/office/drawing/2014/main" id="{58439324-12FB-1A17-0262-37B0850A7AB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0998" y="2154451"/>
            <a:ext cx="5857104" cy="3904736"/>
          </a:xfrm>
        </p:spPr>
      </p:pic>
      <p:pic>
        <p:nvPicPr>
          <p:cNvPr id="3" name="Picture 2" descr="An academic assisting a student one on one in a classroom setting, sitting at a table. The student is wearing a sunflower hidden disabilities badge and holding a fidget while focussing on the laptop content.">
            <a:extLst>
              <a:ext uri="{FF2B5EF4-FFF2-40B4-BE49-F238E27FC236}">
                <a16:creationId xmlns:a16="http://schemas.microsoft.com/office/drawing/2014/main" id="{5411A7EA-E084-36D4-0AF0-7E91AFA92C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942" y="2152650"/>
            <a:ext cx="4452366" cy="3857625"/>
          </a:xfrm>
          <a:prstGeom prst="rect">
            <a:avLst/>
          </a:prstGeom>
        </p:spPr>
      </p:pic>
    </p:spTree>
    <p:extLst>
      <p:ext uri="{BB962C8B-B14F-4D97-AF65-F5344CB8AC3E}">
        <p14:creationId xmlns:p14="http://schemas.microsoft.com/office/powerpoint/2010/main" val="308383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B99B-CA66-1ADC-1902-5C853A80D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AB84F-89C1-76F9-9E18-CCB23BFBF1C0}"/>
              </a:ext>
            </a:extLst>
          </p:cNvPr>
          <p:cNvSpPr>
            <a:spLocks noGrp="1"/>
          </p:cNvSpPr>
          <p:nvPr>
            <p:ph type="title"/>
          </p:nvPr>
        </p:nvSpPr>
        <p:spPr>
          <a:xfrm>
            <a:off x="1235676" y="2780270"/>
            <a:ext cx="6852256" cy="1722923"/>
          </a:xfrm>
        </p:spPr>
        <p:txBody>
          <a:bodyPr anchor="b">
            <a:normAutofit/>
          </a:bodyPr>
          <a:lstStyle/>
          <a:p>
            <a:r>
              <a:rPr lang="en-US" dirty="0"/>
              <a:t>Student experience</a:t>
            </a:r>
          </a:p>
        </p:txBody>
      </p:sp>
    </p:spTree>
    <p:extLst>
      <p:ext uri="{BB962C8B-B14F-4D97-AF65-F5344CB8AC3E}">
        <p14:creationId xmlns:p14="http://schemas.microsoft.com/office/powerpoint/2010/main" val="420277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2C31-729E-73ED-AA2D-5E735C659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B9306-AE94-3F7B-4DED-175F4787D260}"/>
              </a:ext>
            </a:extLst>
          </p:cNvPr>
          <p:cNvSpPr>
            <a:spLocks noGrp="1"/>
          </p:cNvSpPr>
          <p:nvPr>
            <p:ph type="title"/>
          </p:nvPr>
        </p:nvSpPr>
        <p:spPr/>
        <p:txBody>
          <a:bodyPr/>
          <a:lstStyle/>
          <a:p>
            <a:r>
              <a:rPr lang="en-US"/>
              <a:t>From students</a:t>
            </a:r>
          </a:p>
        </p:txBody>
      </p:sp>
      <p:pic>
        <p:nvPicPr>
          <p:cNvPr id="4" name="Picture 3" descr="A group of people standing together. A person in a wheelchair is positioned in the middle. Some of them are waving. ">
            <a:extLst>
              <a:ext uri="{FF2B5EF4-FFF2-40B4-BE49-F238E27FC236}">
                <a16:creationId xmlns:a16="http://schemas.microsoft.com/office/drawing/2014/main" id="{113919FB-911A-231C-720B-0E6524AA46F5}"/>
              </a:ext>
            </a:extLst>
          </p:cNvPr>
          <p:cNvPicPr>
            <a:picLocks noChangeAspect="1"/>
          </p:cNvPicPr>
          <p:nvPr/>
        </p:nvPicPr>
        <p:blipFill>
          <a:blip r:embed="rId2"/>
          <a:srcRect l="3838" t="7884" r="3289" b="7785"/>
          <a:stretch/>
        </p:blipFill>
        <p:spPr>
          <a:xfrm>
            <a:off x="731663" y="2625576"/>
            <a:ext cx="10728673" cy="3871678"/>
          </a:xfrm>
          <a:prstGeom prst="rect">
            <a:avLst/>
          </a:prstGeom>
        </p:spPr>
      </p:pic>
    </p:spTree>
    <p:extLst>
      <p:ext uri="{BB962C8B-B14F-4D97-AF65-F5344CB8AC3E}">
        <p14:creationId xmlns:p14="http://schemas.microsoft.com/office/powerpoint/2010/main" val="21735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FA7-390F-D4F3-5036-80B6CFAE42C0}"/>
              </a:ext>
            </a:extLst>
          </p:cNvPr>
          <p:cNvSpPr>
            <a:spLocks noGrp="1"/>
          </p:cNvSpPr>
          <p:nvPr>
            <p:ph type="title"/>
          </p:nvPr>
        </p:nvSpPr>
        <p:spPr/>
        <p:txBody>
          <a:bodyPr/>
          <a:lstStyle/>
          <a:p>
            <a:r>
              <a:rPr lang="en-US" dirty="0"/>
              <a:t>What we’ll be covering today</a:t>
            </a:r>
          </a:p>
        </p:txBody>
      </p:sp>
      <p:sp>
        <p:nvSpPr>
          <p:cNvPr id="3" name="Content Placeholder 2">
            <a:extLst>
              <a:ext uri="{FF2B5EF4-FFF2-40B4-BE49-F238E27FC236}">
                <a16:creationId xmlns:a16="http://schemas.microsoft.com/office/drawing/2014/main" id="{5010A2E1-0AE1-2FF6-8DF5-131EE39CC089}"/>
              </a:ext>
            </a:extLst>
          </p:cNvPr>
          <p:cNvSpPr>
            <a:spLocks noGrp="1"/>
          </p:cNvSpPr>
          <p:nvPr>
            <p:ph idx="1"/>
          </p:nvPr>
        </p:nvSpPr>
        <p:spPr/>
        <p:txBody>
          <a:bodyPr>
            <a:normAutofit/>
          </a:bodyPr>
          <a:lstStyle/>
          <a:p>
            <a:pPr>
              <a:spcAft>
                <a:spcPts val="1200"/>
              </a:spcAft>
            </a:pPr>
            <a:r>
              <a:rPr lang="en-US" sz="2400" dirty="0"/>
              <a:t>Context: About us &amp; SLAC</a:t>
            </a:r>
          </a:p>
          <a:p>
            <a:pPr>
              <a:spcAft>
                <a:spcPts val="1200"/>
              </a:spcAft>
            </a:pPr>
            <a:r>
              <a:rPr lang="en-US" sz="2400" dirty="0"/>
              <a:t>How we operate</a:t>
            </a:r>
          </a:p>
          <a:p>
            <a:pPr>
              <a:spcAft>
                <a:spcPts val="1200"/>
              </a:spcAft>
            </a:pPr>
            <a:r>
              <a:rPr lang="en-US" sz="2400" dirty="0"/>
              <a:t>The student perspective on accessibility</a:t>
            </a:r>
          </a:p>
          <a:p>
            <a:pPr>
              <a:spcAft>
                <a:spcPts val="1200"/>
              </a:spcAft>
            </a:pPr>
            <a:r>
              <a:rPr lang="en-US" sz="2400" dirty="0"/>
              <a:t>Student experience</a:t>
            </a:r>
          </a:p>
        </p:txBody>
      </p:sp>
    </p:spTree>
    <p:extLst>
      <p:ext uri="{BB962C8B-B14F-4D97-AF65-F5344CB8AC3E}">
        <p14:creationId xmlns:p14="http://schemas.microsoft.com/office/powerpoint/2010/main" val="10070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388C-6808-4176-8F82-46A56A73A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FF9EE-AD5B-8BF2-293A-651F384E5CAD}"/>
              </a:ext>
            </a:extLst>
          </p:cNvPr>
          <p:cNvSpPr>
            <a:spLocks noGrp="1"/>
          </p:cNvSpPr>
          <p:nvPr>
            <p:ph type="title"/>
          </p:nvPr>
        </p:nvSpPr>
        <p:spPr>
          <a:xfrm>
            <a:off x="1235676" y="2780270"/>
            <a:ext cx="6852256" cy="1722923"/>
          </a:xfrm>
        </p:spPr>
        <p:txBody>
          <a:bodyPr anchor="b">
            <a:normAutofit/>
          </a:bodyPr>
          <a:lstStyle/>
          <a:p>
            <a:r>
              <a:rPr lang="en-US" dirty="0"/>
              <a:t>Context: About us and SLAC</a:t>
            </a:r>
          </a:p>
        </p:txBody>
      </p:sp>
    </p:spTree>
    <p:extLst>
      <p:ext uri="{BB962C8B-B14F-4D97-AF65-F5344CB8AC3E}">
        <p14:creationId xmlns:p14="http://schemas.microsoft.com/office/powerpoint/2010/main" val="5736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0EF-793F-967A-381C-EB7F1A06A914}"/>
              </a:ext>
            </a:extLst>
          </p:cNvPr>
          <p:cNvSpPr>
            <a:spLocks noGrp="1"/>
          </p:cNvSpPr>
          <p:nvPr>
            <p:ph type="title"/>
          </p:nvPr>
        </p:nvSpPr>
        <p:spPr/>
        <p:txBody>
          <a:bodyPr/>
          <a:lstStyle/>
          <a:p>
            <a:r>
              <a:rPr lang="en-US" dirty="0"/>
              <a:t>About the Accessibility Service</a:t>
            </a:r>
          </a:p>
        </p:txBody>
      </p:sp>
      <p:sp>
        <p:nvSpPr>
          <p:cNvPr id="3" name="Content Placeholder 2">
            <a:extLst>
              <a:ext uri="{FF2B5EF4-FFF2-40B4-BE49-F238E27FC236}">
                <a16:creationId xmlns:a16="http://schemas.microsoft.com/office/drawing/2014/main" id="{906CD703-3DE9-015B-7119-76DBB1DDE2C3}"/>
              </a:ext>
            </a:extLst>
          </p:cNvPr>
          <p:cNvSpPr>
            <a:spLocks noGrp="1"/>
          </p:cNvSpPr>
          <p:nvPr>
            <p:ph idx="1"/>
          </p:nvPr>
        </p:nvSpPr>
        <p:spPr/>
        <p:txBody>
          <a:bodyPr vert="horz" lIns="91440" tIns="45720" rIns="91440" bIns="45720" rtlCol="0" anchor="t">
            <a:normAutofit/>
          </a:bodyPr>
          <a:lstStyle/>
          <a:p>
            <a:r>
              <a:rPr lang="en-US">
                <a:latin typeface="Arial"/>
                <a:cs typeface="Arial"/>
              </a:rPr>
              <a:t>Provide support and services to meet students access requirements </a:t>
            </a:r>
          </a:p>
          <a:p>
            <a:r>
              <a:rPr lang="en-US">
                <a:latin typeface="Arial"/>
                <a:cs typeface="Arial"/>
              </a:rPr>
              <a:t>Partner with Faculty Academic Liaison Officers to deliver Access Plans and inclusive experiences</a:t>
            </a:r>
          </a:p>
          <a:p>
            <a:r>
              <a:rPr lang="en-US">
                <a:latin typeface="Arial"/>
                <a:cs typeface="Arial"/>
              </a:rPr>
              <a:t>Improve process and practice based on student and stakeholder feedback</a:t>
            </a:r>
          </a:p>
          <a:p>
            <a:r>
              <a:rPr lang="en-US">
                <a:latin typeface="Arial"/>
                <a:cs typeface="Arial"/>
              </a:rPr>
              <a:t>Link operational support, services and student experience with strategic focus on inclusion to enhance impact and actions</a:t>
            </a:r>
            <a:endParaRPr lang="en-US"/>
          </a:p>
        </p:txBody>
      </p:sp>
    </p:spTree>
    <p:extLst>
      <p:ext uri="{BB962C8B-B14F-4D97-AF65-F5344CB8AC3E}">
        <p14:creationId xmlns:p14="http://schemas.microsoft.com/office/powerpoint/2010/main" val="235783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FA7-390F-D4F3-5036-80B6CFAE42C0}"/>
              </a:ext>
            </a:extLst>
          </p:cNvPr>
          <p:cNvSpPr>
            <a:spLocks noGrp="1"/>
          </p:cNvSpPr>
          <p:nvPr>
            <p:ph type="title"/>
          </p:nvPr>
        </p:nvSpPr>
        <p:spPr/>
        <p:txBody>
          <a:bodyPr>
            <a:normAutofit fontScale="90000"/>
          </a:bodyPr>
          <a:lstStyle/>
          <a:p>
            <a:r>
              <a:rPr lang="en-US"/>
              <a:t>About the Inclusive Practices Team</a:t>
            </a:r>
          </a:p>
        </p:txBody>
      </p:sp>
      <p:sp>
        <p:nvSpPr>
          <p:cNvPr id="33" name="Rectangle 32">
            <a:extLst>
              <a:ext uri="{FF2B5EF4-FFF2-40B4-BE49-F238E27FC236}">
                <a16:creationId xmlns:a16="http://schemas.microsoft.com/office/drawing/2014/main" id="{679DFB12-7E73-CEDE-5ED2-E914ED448463}"/>
              </a:ext>
              <a:ext uri="{C183D7F6-B498-43B3-948B-1728B52AA6E4}">
                <adec:decorative xmlns:adec="http://schemas.microsoft.com/office/drawing/2017/decorative" val="1"/>
              </a:ext>
            </a:extLst>
          </p:cNvPr>
          <p:cNvSpPr/>
          <p:nvPr/>
        </p:nvSpPr>
        <p:spPr>
          <a:xfrm>
            <a:off x="965414" y="2688822"/>
            <a:ext cx="1918952" cy="191895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Searching for resources online">
            <a:extLst>
              <a:ext uri="{FF2B5EF4-FFF2-40B4-BE49-F238E27FC236}">
                <a16:creationId xmlns:a16="http://schemas.microsoft.com/office/drawing/2014/main" id="{DBF26427-D384-4754-F3EF-B971F196AE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5263" y="3014848"/>
            <a:ext cx="1219254" cy="1219254"/>
          </a:xfrm>
          <a:prstGeom prst="rect">
            <a:avLst/>
          </a:prstGeom>
        </p:spPr>
      </p:pic>
      <p:sp>
        <p:nvSpPr>
          <p:cNvPr id="21" name="Text Placeholder 2">
            <a:extLst>
              <a:ext uri="{FF2B5EF4-FFF2-40B4-BE49-F238E27FC236}">
                <a16:creationId xmlns:a16="http://schemas.microsoft.com/office/drawing/2014/main" id="{B233690F-7C0A-23CE-D91C-E7301308680D}"/>
              </a:ext>
            </a:extLst>
          </p:cNvPr>
          <p:cNvSpPr txBox="1">
            <a:spLocks/>
          </p:cNvSpPr>
          <p:nvPr/>
        </p:nvSpPr>
        <p:spPr>
          <a:xfrm>
            <a:off x="895291" y="4951283"/>
            <a:ext cx="2459088" cy="173346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investigate good practices</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designing for accessibility.</a:t>
            </a: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802D1BCC-145E-3FB0-D060-0EF9F4914D86}"/>
              </a:ext>
              <a:ext uri="{C183D7F6-B498-43B3-948B-1728B52AA6E4}">
                <adec:decorative xmlns:adec="http://schemas.microsoft.com/office/drawing/2017/decorative" val="1"/>
              </a:ext>
            </a:extLst>
          </p:cNvPr>
          <p:cNvSpPr/>
          <p:nvPr/>
        </p:nvSpPr>
        <p:spPr>
          <a:xfrm>
            <a:off x="3612533" y="2688822"/>
            <a:ext cx="1918952" cy="191895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facilitator training four others">
            <a:extLst>
              <a:ext uri="{FF2B5EF4-FFF2-40B4-BE49-F238E27FC236}">
                <a16:creationId xmlns:a16="http://schemas.microsoft.com/office/drawing/2014/main" id="{1CFA8F4E-B332-A437-B1A1-BC1EFCF7A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2647" y="3086850"/>
            <a:ext cx="1117427" cy="1117427"/>
          </a:xfrm>
          <a:prstGeom prst="rect">
            <a:avLst/>
          </a:prstGeom>
        </p:spPr>
      </p:pic>
      <p:sp>
        <p:nvSpPr>
          <p:cNvPr id="24" name="Text Placeholder 6">
            <a:extLst>
              <a:ext uri="{FF2B5EF4-FFF2-40B4-BE49-F238E27FC236}">
                <a16:creationId xmlns:a16="http://schemas.microsoft.com/office/drawing/2014/main" id="{B5007854-B0E4-AF18-E10F-ED9434652702}"/>
              </a:ext>
            </a:extLst>
          </p:cNvPr>
          <p:cNvSpPr txBox="1">
            <a:spLocks/>
          </p:cNvSpPr>
          <p:nvPr/>
        </p:nvSpPr>
        <p:spPr>
          <a:xfrm>
            <a:off x="3470439" y="4951283"/>
            <a:ext cx="2423171" cy="173346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academic staff</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implement inclusive practices.</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9E31529-913E-8236-2254-1E227819B266}"/>
              </a:ext>
              <a:ext uri="{C183D7F6-B498-43B3-948B-1728B52AA6E4}">
                <adec:decorative xmlns:adec="http://schemas.microsoft.com/office/drawing/2017/decorative" val="1"/>
              </a:ext>
            </a:extLst>
          </p:cNvPr>
          <p:cNvSpPr/>
          <p:nvPr/>
        </p:nvSpPr>
        <p:spPr>
          <a:xfrm>
            <a:off x="6146505" y="2672941"/>
            <a:ext cx="1918952" cy="191895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Two people collaborating verbally">
            <a:extLst>
              <a:ext uri="{FF2B5EF4-FFF2-40B4-BE49-F238E27FC236}">
                <a16:creationId xmlns:a16="http://schemas.microsoft.com/office/drawing/2014/main" id="{D1E53343-8B44-9873-2988-4C6FCF66EE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1417" y="2935506"/>
            <a:ext cx="1309127" cy="1309127"/>
          </a:xfrm>
          <a:prstGeom prst="rect">
            <a:avLst/>
          </a:prstGeom>
        </p:spPr>
      </p:pic>
      <p:sp>
        <p:nvSpPr>
          <p:cNvPr id="30" name="Text Placeholder 7">
            <a:extLst>
              <a:ext uri="{FF2B5EF4-FFF2-40B4-BE49-F238E27FC236}">
                <a16:creationId xmlns:a16="http://schemas.microsoft.com/office/drawing/2014/main" id="{8955008D-53CD-A4E7-E66D-4D6CE418F692}"/>
              </a:ext>
            </a:extLst>
          </p:cNvPr>
          <p:cNvSpPr txBox="1">
            <a:spLocks/>
          </p:cNvSpPr>
          <p:nvPr/>
        </p:nvSpPr>
        <p:spPr>
          <a:xfrm>
            <a:off x="6096000" y="4935402"/>
            <a:ext cx="2265044" cy="173346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collaborate to improve systems</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process and technologies.</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C86A550E-F1DD-3FA8-A3EF-DEC50DFC6844}"/>
              </a:ext>
              <a:ext uri="{C183D7F6-B498-43B3-948B-1728B52AA6E4}">
                <adec:decorative xmlns:adec="http://schemas.microsoft.com/office/drawing/2017/decorative" val="1"/>
              </a:ext>
            </a:extLst>
          </p:cNvPr>
          <p:cNvSpPr/>
          <p:nvPr/>
        </p:nvSpPr>
        <p:spPr>
          <a:xfrm>
            <a:off x="8766052" y="2688822"/>
            <a:ext cx="1918952" cy="191895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person sitting at a computer enjoying content">
            <a:extLst>
              <a:ext uri="{FF2B5EF4-FFF2-40B4-BE49-F238E27FC236}">
                <a16:creationId xmlns:a16="http://schemas.microsoft.com/office/drawing/2014/main" id="{8EE7D8F8-54F9-EC3C-DA68-E69666A026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4578" y="3005387"/>
            <a:ext cx="1285822" cy="1285822"/>
          </a:xfrm>
          <a:prstGeom prst="rect">
            <a:avLst/>
          </a:prstGeom>
        </p:spPr>
      </p:pic>
      <p:sp>
        <p:nvSpPr>
          <p:cNvPr id="27" name="Text Placeholder 6">
            <a:extLst>
              <a:ext uri="{FF2B5EF4-FFF2-40B4-BE49-F238E27FC236}">
                <a16:creationId xmlns:a16="http://schemas.microsoft.com/office/drawing/2014/main" id="{BC93219C-D7DF-83D2-13F6-A96CCB52C6F7}"/>
              </a:ext>
            </a:extLst>
          </p:cNvPr>
          <p:cNvSpPr txBox="1">
            <a:spLocks/>
          </p:cNvSpPr>
          <p:nvPr/>
        </p:nvSpPr>
        <p:spPr>
          <a:xfrm>
            <a:off x="8680477" y="4951283"/>
            <a:ext cx="2422188" cy="1733465"/>
          </a:xfrm>
          <a:prstGeom prst="rect">
            <a:avLst/>
          </a:pr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1000"/>
              </a:spcAft>
              <a:buClr>
                <a:schemeClr val="dk1"/>
              </a:buClr>
              <a:buSzPts val="1800"/>
              <a:buFont typeface="Arial"/>
              <a:buNone/>
              <a:defRPr lang="en-AU" sz="1500" b="0" i="0" u="none" strike="noStrike" cap="none" smtClean="0">
                <a:solidFill>
                  <a:schemeClr val="dk1"/>
                </a:solidFill>
                <a:effectLst/>
                <a:latin typeface="Arial"/>
                <a:ea typeface="Arial"/>
                <a:cs typeface="Arial"/>
                <a:sym typeface="Arial"/>
              </a:defRPr>
            </a:lvl1pPr>
            <a:lvl2pPr marL="457200" marR="0" lvl="1" indent="0" algn="l" rtl="0">
              <a:lnSpc>
                <a:spcPct val="90000"/>
              </a:lnSpc>
              <a:spcBef>
                <a:spcPts val="500"/>
              </a:spcBef>
              <a:spcAft>
                <a:spcPts val="0"/>
              </a:spcAft>
              <a:buClr>
                <a:schemeClr val="dk1"/>
              </a:buClr>
              <a:buSzPts val="1800"/>
              <a:buFont typeface="Arial"/>
              <a:buNone/>
              <a:defRPr sz="2000" b="0" i="0" u="none" strike="noStrike" cap="none">
                <a:solidFill>
                  <a:schemeClr val="tx1">
                    <a:tint val="75000"/>
                  </a:schemeClr>
                </a:solidFill>
                <a:latin typeface="Arial"/>
                <a:ea typeface="Arial"/>
                <a:cs typeface="Arial"/>
                <a:sym typeface="Arial"/>
              </a:defRPr>
            </a:lvl2pPr>
            <a:lvl3pPr marL="914400" marR="0" lvl="2" indent="0" algn="l" rtl="0">
              <a:lnSpc>
                <a:spcPct val="90000"/>
              </a:lnSpc>
              <a:spcBef>
                <a:spcPts val="500"/>
              </a:spcBef>
              <a:spcAft>
                <a:spcPts val="0"/>
              </a:spcAft>
              <a:buClr>
                <a:schemeClr val="dk1"/>
              </a:buClr>
              <a:buSzPts val="1800"/>
              <a:buFont typeface="Arial"/>
              <a:buNone/>
              <a:defRPr sz="1800" b="0" i="0" u="none" strike="noStrike" cap="none">
                <a:solidFill>
                  <a:schemeClr val="tx1">
                    <a:tint val="75000"/>
                  </a:schemeClr>
                </a:solidFill>
                <a:latin typeface="Arial"/>
                <a:ea typeface="Arial"/>
                <a:cs typeface="Arial"/>
                <a:sym typeface="Arial"/>
              </a:defRPr>
            </a:lvl3pPr>
            <a:lvl4pPr marL="1371600" marR="0" lvl="3"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4pPr>
            <a:lvl5pPr marL="1828800" marR="0" lvl="4"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5pPr>
            <a:lvl6pPr marL="2286000" marR="0" lvl="5"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6pPr>
            <a:lvl7pPr marL="2743200" marR="0" lvl="6"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7pPr>
            <a:lvl8pPr marL="3200400" marR="0" lvl="7"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8pPr>
            <a:lvl9pPr marL="3657600" marR="0" lvl="8" indent="0" algn="l" rtl="0">
              <a:lnSpc>
                <a:spcPct val="90000"/>
              </a:lnSpc>
              <a:spcBef>
                <a:spcPts val="500"/>
              </a:spcBef>
              <a:spcAft>
                <a:spcPts val="0"/>
              </a:spcAft>
              <a:buClr>
                <a:schemeClr val="dk1"/>
              </a:buClr>
              <a:buSzPts val="1800"/>
              <a:buFont typeface="Arial"/>
              <a:buNone/>
              <a:defRPr sz="1600" b="0" i="0" u="none" strike="noStrike" cap="none">
                <a:solidFill>
                  <a:schemeClr val="tx1">
                    <a:tint val="75000"/>
                  </a:schemeClr>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1000"/>
              </a:spcAft>
              <a:buClr>
                <a:prstClr val="black"/>
              </a:buClr>
              <a:buSzPts val="1800"/>
              <a:buFont typeface="Arial"/>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We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work with students with lived experience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to amplify their voice.</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5039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C9EA-BC45-DED0-485C-2BFCD6CF98DC}"/>
              </a:ext>
            </a:extLst>
          </p:cNvPr>
          <p:cNvSpPr>
            <a:spLocks noGrp="1"/>
          </p:cNvSpPr>
          <p:nvPr>
            <p:ph type="title"/>
          </p:nvPr>
        </p:nvSpPr>
        <p:spPr>
          <a:xfrm>
            <a:off x="914399" y="1285102"/>
            <a:ext cx="10365261" cy="864974"/>
          </a:xfrm>
        </p:spPr>
        <p:txBody>
          <a:bodyPr>
            <a:normAutofit fontScale="90000"/>
          </a:bodyPr>
          <a:lstStyle/>
          <a:p>
            <a:r>
              <a:rPr lang="en-US" dirty="0"/>
              <a:t>Accessibility Services vs Inclusive Practices</a:t>
            </a:r>
          </a:p>
        </p:txBody>
      </p:sp>
      <p:sp>
        <p:nvSpPr>
          <p:cNvPr id="4" name="Rectangle 3">
            <a:extLst>
              <a:ext uri="{FF2B5EF4-FFF2-40B4-BE49-F238E27FC236}">
                <a16:creationId xmlns:a16="http://schemas.microsoft.com/office/drawing/2014/main" id="{E5FB35C3-5287-2DAA-70FF-DFCE7B3F0D3F}"/>
              </a:ext>
              <a:ext uri="{C183D7F6-B498-43B3-948B-1728B52AA6E4}">
                <adec:decorative xmlns:adec="http://schemas.microsoft.com/office/drawing/2017/decorative" val="1"/>
              </a:ext>
            </a:extLst>
          </p:cNvPr>
          <p:cNvSpPr/>
          <p:nvPr/>
        </p:nvSpPr>
        <p:spPr>
          <a:xfrm>
            <a:off x="914399" y="3020414"/>
            <a:ext cx="4503401" cy="239313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Accessibility Services =</a:t>
            </a:r>
            <a:r>
              <a:rPr kumimoji="0" lang="en-US" sz="24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support for students</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DA5FC6F-DF33-FFBE-087A-D473FBA4E342}"/>
              </a:ext>
              <a:ext uri="{C183D7F6-B498-43B3-948B-1728B52AA6E4}">
                <adec:decorative xmlns:adec="http://schemas.microsoft.com/office/drawing/2017/decorative" val="1"/>
              </a:ext>
            </a:extLst>
          </p:cNvPr>
          <p:cNvSpPr/>
          <p:nvPr/>
        </p:nvSpPr>
        <p:spPr>
          <a:xfrm>
            <a:off x="6096000" y="3020414"/>
            <a:ext cx="4503401" cy="2393132"/>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Inclusive</a:t>
            </a:r>
            <a:r>
              <a:rPr kumimoji="0" lang="en-US" sz="24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Practices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r>
              <a:rPr kumimoji="0" lang="en-US" sz="24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support for teaching staff</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38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0C0E-5B36-05C8-B2D1-E6D83501F76D}"/>
              </a:ext>
            </a:extLst>
          </p:cNvPr>
          <p:cNvSpPr>
            <a:spLocks noGrp="1"/>
          </p:cNvSpPr>
          <p:nvPr>
            <p:ph type="title"/>
          </p:nvPr>
        </p:nvSpPr>
        <p:spPr>
          <a:xfrm>
            <a:off x="914399" y="1285102"/>
            <a:ext cx="10365261" cy="864974"/>
          </a:xfrm>
        </p:spPr>
        <p:txBody>
          <a:bodyPr>
            <a:normAutofit fontScale="90000"/>
          </a:bodyPr>
          <a:lstStyle/>
          <a:p>
            <a:r>
              <a:rPr lang="en-US" dirty="0"/>
              <a:t>Student voice needed for staff to understand the impacts students experience</a:t>
            </a:r>
          </a:p>
        </p:txBody>
      </p:sp>
      <p:pic>
        <p:nvPicPr>
          <p:cNvPr id="4" name="Picture 3" descr="The YouTube thumbnail featuring a student and the title of the video &quot;Students Explain Digital Accessibility: Descriptive Links&quot;.">
            <a:extLst>
              <a:ext uri="{FF2B5EF4-FFF2-40B4-BE49-F238E27FC236}">
                <a16:creationId xmlns:a16="http://schemas.microsoft.com/office/drawing/2014/main" id="{09544773-757D-0B39-89D3-A214C0D174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9689" y="2516964"/>
            <a:ext cx="7136098" cy="4014055"/>
          </a:xfrm>
          <a:prstGeom prst="rect">
            <a:avLst/>
          </a:prstGeom>
        </p:spPr>
      </p:pic>
    </p:spTree>
    <p:extLst>
      <p:ext uri="{BB962C8B-B14F-4D97-AF65-F5344CB8AC3E}">
        <p14:creationId xmlns:p14="http://schemas.microsoft.com/office/powerpoint/2010/main" val="381531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3008-59A3-11B5-BFC1-7B6170858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0DACD-7095-4ADA-96D0-A0B96AC2B3F5}"/>
              </a:ext>
            </a:extLst>
          </p:cNvPr>
          <p:cNvSpPr>
            <a:spLocks noGrp="1"/>
          </p:cNvSpPr>
          <p:nvPr>
            <p:ph type="title"/>
          </p:nvPr>
        </p:nvSpPr>
        <p:spPr>
          <a:xfrm>
            <a:off x="134813" y="1550940"/>
            <a:ext cx="6147827" cy="864974"/>
          </a:xfrm>
        </p:spPr>
        <p:txBody>
          <a:bodyPr/>
          <a:lstStyle/>
          <a:p>
            <a:r>
              <a:rPr lang="en-US" dirty="0"/>
              <a:t>SLAC</a:t>
            </a:r>
          </a:p>
        </p:txBody>
      </p:sp>
      <p:sp>
        <p:nvSpPr>
          <p:cNvPr id="3" name="Content Placeholder 2">
            <a:extLst>
              <a:ext uri="{FF2B5EF4-FFF2-40B4-BE49-F238E27FC236}">
                <a16:creationId xmlns:a16="http://schemas.microsoft.com/office/drawing/2014/main" id="{DD6354C9-E48C-4E51-50D2-38981722F5A4}"/>
              </a:ext>
            </a:extLst>
          </p:cNvPr>
          <p:cNvSpPr>
            <a:spLocks noGrp="1"/>
          </p:cNvSpPr>
          <p:nvPr>
            <p:ph idx="1"/>
          </p:nvPr>
        </p:nvSpPr>
        <p:spPr>
          <a:xfrm>
            <a:off x="132754" y="2601264"/>
            <a:ext cx="5963246" cy="4119162"/>
          </a:xfrm>
        </p:spPr>
        <p:txBody>
          <a:bodyPr vert="horz" lIns="91440" tIns="45720" rIns="91440" bIns="45720" rtlCol="0" anchor="t">
            <a:normAutofit/>
          </a:bodyPr>
          <a:lstStyle/>
          <a:p>
            <a:pPr marL="0" indent="0">
              <a:buNone/>
            </a:pPr>
            <a:r>
              <a:rPr lang="en-US" sz="2400" dirty="0">
                <a:latin typeface="Arial"/>
                <a:cs typeface="Arial"/>
              </a:rPr>
              <a:t>SLAC (Student Learning Advisory Committee) is a collaboration between the Accessibility Service, the Education Portfolio and students aiming to change the narrative that students with disabilities are “SLAC”KERS. Instead, we share and gain insights on how to make UTS more accessible.</a:t>
            </a:r>
          </a:p>
        </p:txBody>
      </p:sp>
      <p:pic>
        <p:nvPicPr>
          <p:cNvPr id="5" name="Picture 4" descr="A creative brainsorm of ideas by the students in SLAC designing an accessiibility booth.">
            <a:extLst>
              <a:ext uri="{FF2B5EF4-FFF2-40B4-BE49-F238E27FC236}">
                <a16:creationId xmlns:a16="http://schemas.microsoft.com/office/drawing/2014/main" id="{4A9B21E8-79F6-2AC8-14FF-56890CE0FDC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5400000">
            <a:off x="6353641" y="965754"/>
            <a:ext cx="5821245" cy="5963247"/>
          </a:xfrm>
          <a:prstGeom prst="rect">
            <a:avLst/>
          </a:prstGeom>
        </p:spPr>
      </p:pic>
    </p:spTree>
    <p:extLst>
      <p:ext uri="{BB962C8B-B14F-4D97-AF65-F5344CB8AC3E}">
        <p14:creationId xmlns:p14="http://schemas.microsoft.com/office/powerpoint/2010/main" val="2709573064"/>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c0e4c-dd83-4396-aa90-bfa2f350bdc2" xsi:nil="true"/>
    <lcf76f155ced4ddcb4097134ff3c332f xmlns="66b6f04e-466a-4127-97d2-4b16845066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2A7F464969F64A8617937013EC25C5" ma:contentTypeVersion="16" ma:contentTypeDescription="Create a new document." ma:contentTypeScope="" ma:versionID="57f5e9da89c5e2fc0158432b4b2d7e91">
  <xsd:schema xmlns:xsd="http://www.w3.org/2001/XMLSchema" xmlns:xs="http://www.w3.org/2001/XMLSchema" xmlns:p="http://schemas.microsoft.com/office/2006/metadata/properties" xmlns:ns2="66b6f04e-466a-4127-97d2-4b1684506697" xmlns:ns3="e25c0e4c-dd83-4396-aa90-bfa2f350bdc2" targetNamespace="http://schemas.microsoft.com/office/2006/metadata/properties" ma:root="true" ma:fieldsID="2885b1bf63687e8af39f784fd31087af" ns2:_="" ns3:_="">
    <xsd:import namespace="66b6f04e-466a-4127-97d2-4b1684506697"/>
    <xsd:import namespace="e25c0e4c-dd83-4396-aa90-bfa2f350b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6f04e-466a-4127-97d2-4b1684506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ef7914-8384-4319-8444-378afdf4f65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c0e4c-dd83-4396-aa90-bfa2f350bd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21e4241-ead2-48f2-b36a-946f787d686f}" ma:internalName="TaxCatchAll" ma:showField="CatchAllData" ma:web="e25c0e4c-dd83-4396-aa90-bfa2f350b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8B5C3-2569-42D3-96A9-334462BFE958}">
  <ds:schemaRef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e25c0e4c-dd83-4396-aa90-bfa2f350bdc2"/>
    <ds:schemaRef ds:uri="66b6f04e-466a-4127-97d2-4b1684506697"/>
  </ds:schemaRefs>
</ds:datastoreItem>
</file>

<file path=customXml/itemProps2.xml><?xml version="1.0" encoding="utf-8"?>
<ds:datastoreItem xmlns:ds="http://schemas.openxmlformats.org/officeDocument/2006/customXml" ds:itemID="{42594F1D-B40D-4E0C-A014-82A35B1D6287}">
  <ds:schemaRefs>
    <ds:schemaRef ds:uri="66b6f04e-466a-4127-97d2-4b1684506697"/>
    <ds:schemaRef ds:uri="e25c0e4c-dd83-4396-aa90-bfa2f350bd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1B0C3C-E68F-414F-9C48-082892C9AE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6405</TotalTime>
  <Words>716</Words>
  <Application>Microsoft Office PowerPoint</Application>
  <PresentationFormat>Widescreen</PresentationFormat>
  <Paragraphs>79</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Microsoft Sans Serif</vt:lpstr>
      <vt:lpstr>2_Custom Design</vt:lpstr>
      <vt:lpstr>Acknowledgement of Country</vt:lpstr>
      <vt:lpstr>Reclaiming “SLACKERS”: Co-designing accessibility with students</vt:lpstr>
      <vt:lpstr>What we’ll be covering today</vt:lpstr>
      <vt:lpstr>Context: About us and SLAC</vt:lpstr>
      <vt:lpstr>About the Accessibility Service</vt:lpstr>
      <vt:lpstr>About the Inclusive Practices Team</vt:lpstr>
      <vt:lpstr>Accessibility Services vs Inclusive Practices</vt:lpstr>
      <vt:lpstr>Student voice needed for staff to understand the impacts students experience</vt:lpstr>
      <vt:lpstr>SLAC</vt:lpstr>
      <vt:lpstr>How we operate</vt:lpstr>
      <vt:lpstr>Logistics</vt:lpstr>
      <vt:lpstr>Themes: Continuous improvements</vt:lpstr>
      <vt:lpstr>Themes: Projects/initiatives</vt:lpstr>
      <vt:lpstr>Additional work opportunities</vt:lpstr>
      <vt:lpstr>The student perspective on accessibility</vt:lpstr>
      <vt:lpstr>2023: The student perspective: How to make UTS more accessible</vt:lpstr>
      <vt:lpstr>2025 personas</vt:lpstr>
      <vt:lpstr>Introducing the personas</vt:lpstr>
      <vt:lpstr>Example of how we use it in a workshop for teaching staff</vt:lpstr>
      <vt:lpstr>Be Accessible campaign</vt:lpstr>
      <vt:lpstr>Be Accessible campaign images</vt:lpstr>
      <vt:lpstr>Student experience</vt:lpstr>
      <vt:lpstr>From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UTS logo</dc:title>
  <dc:creator>Kathleen Consul</dc:creator>
  <cp:lastModifiedBy>Kylie Geard</cp:lastModifiedBy>
  <cp:revision>155</cp:revision>
  <dcterms:created xsi:type="dcterms:W3CDTF">2024-04-18T01:45:49Z</dcterms:created>
  <dcterms:modified xsi:type="dcterms:W3CDTF">2025-06-17T07:01:10Z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0x010100D72A7F464969F64A8617937013EC25C5</vt:lpwstr>
  </property>
  <property fmtid="{D5CDD505-2E9C-101B-9397-08002B2CF9AE}" pid="3" name="MediaServiceImageTags">
    <vt:lpwstr/>
  </property>
  <property fmtid="{D5CDD505-2E9C-101B-9397-08002B2CF9AE}" pid="4" name="MSIP_Label_51a6c3db-1667-4f49-995a-8b9973972958_Enabled">
    <vt:lpwstr>true</vt:lpwstr>
  </property>
  <property fmtid="{D5CDD505-2E9C-101B-9397-08002B2CF9AE}" pid="5" name="MSIP_Label_51a6c3db-1667-4f49-995a-8b9973972958_SetDate">
    <vt:lpwstr>2025-06-12T02:02:57Z</vt:lpwstr>
  </property>
  <property fmtid="{D5CDD505-2E9C-101B-9397-08002B2CF9AE}" pid="6" name="MSIP_Label_51a6c3db-1667-4f49-995a-8b9973972958_Method">
    <vt:lpwstr>Privileged</vt:lpwstr>
  </property>
  <property fmtid="{D5CDD505-2E9C-101B-9397-08002B2CF9AE}" pid="7" name="MSIP_Label_51a6c3db-1667-4f49-995a-8b9973972958_Name">
    <vt:lpwstr>UTS-Internal</vt:lpwstr>
  </property>
  <property fmtid="{D5CDD505-2E9C-101B-9397-08002B2CF9AE}" pid="8" name="MSIP_Label_51a6c3db-1667-4f49-995a-8b9973972958_SiteId">
    <vt:lpwstr>e8911c26-cf9f-4a9c-878e-527807be8791</vt:lpwstr>
  </property>
  <property fmtid="{D5CDD505-2E9C-101B-9397-08002B2CF9AE}" pid="9" name="MSIP_Label_51a6c3db-1667-4f49-995a-8b9973972958_ActionId">
    <vt:lpwstr>b2119ba2-6fc8-47c4-b219-63a0a211601d</vt:lpwstr>
  </property>
  <property fmtid="{D5CDD505-2E9C-101B-9397-08002B2CF9AE}" pid="10" name="MSIP_Label_51a6c3db-1667-4f49-995a-8b9973972958_ContentBits">
    <vt:lpwstr>0</vt:lpwstr>
  </property>
  <property fmtid="{D5CDD505-2E9C-101B-9397-08002B2CF9AE}" pid="11" name="MSIP_Label_51a6c3db-1667-4f49-995a-8b9973972958_Tag">
    <vt:lpwstr>50, 0, 1, 1</vt:lpwstr>
  </property>
</Properties>
</file>