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7" r:id="rId4"/>
    <p:sldMasterId id="2147483811" r:id="rId5"/>
    <p:sldMasterId id="2147483820" r:id="rId6"/>
    <p:sldMasterId id="2147483672" r:id="rId7"/>
  </p:sldMasterIdLst>
  <p:notesMasterIdLst>
    <p:notesMasterId r:id="rId26"/>
  </p:notesMasterIdLst>
  <p:sldIdLst>
    <p:sldId id="256" r:id="rId8"/>
    <p:sldId id="280" r:id="rId9"/>
    <p:sldId id="861" r:id="rId10"/>
    <p:sldId id="895" r:id="rId11"/>
    <p:sldId id="902" r:id="rId12"/>
    <p:sldId id="866" r:id="rId13"/>
    <p:sldId id="771" r:id="rId14"/>
    <p:sldId id="899" r:id="rId15"/>
    <p:sldId id="882" r:id="rId16"/>
    <p:sldId id="901" r:id="rId17"/>
    <p:sldId id="261" r:id="rId18"/>
    <p:sldId id="900" r:id="rId19"/>
    <p:sldId id="903" r:id="rId20"/>
    <p:sldId id="909" r:id="rId21"/>
    <p:sldId id="906" r:id="rId22"/>
    <p:sldId id="907" r:id="rId23"/>
    <p:sldId id="908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85209" autoAdjust="0"/>
  </p:normalViewPr>
  <p:slideViewPr>
    <p:cSldViewPr snapToGrid="0">
      <p:cViewPr varScale="1">
        <p:scale>
          <a:sx n="87" d="100"/>
          <a:sy n="87" d="100"/>
        </p:scale>
        <p:origin x="24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442FA-7588-3249-BDA3-080853C971B5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3CFC5-434C-6841-8559-F2765854B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91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E8215-6034-ADE4-124B-F502D51F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AD1B5-CB44-8EE2-1FDF-0C04A2E99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4CB22-CAE5-69F0-D44B-51B79B34B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>
              <a:latin typeface="Apto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4FB0E-9A89-2F99-CFA6-99C7A7E2D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9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7778-A7CD-4BE1-A191-758B264643B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7798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1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D9F4D-D7ED-3CF8-AF9A-065EF9AC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C3AC8-2780-B304-237A-8B6F54325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29111-A9CE-2112-42EA-C1979761C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FEF70-22D3-8536-1FE1-D7E9B073E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7778-A7CD-4BE1-A191-758B264643B7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9403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5931-937A-E1B5-6B01-5FDF1C3D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A44AE0-FDF7-AA89-0207-47452BA12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CE8B8-71EE-AFE6-34AC-AF0412D7F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8DF8E-CE67-569B-4951-AC45B4047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7778-A7CD-4BE1-A191-758B264643B7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910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E32F2-2D63-2809-0ECA-AA6BBB14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9581BE-E32F-15A1-B5C9-CFDEC6DBB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66C1E-2B0D-05D2-4F4E-51B54EFD5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AB6FF-9184-458D-D465-4FA50063E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3CFC5-434C-6841-8559-F2765854B6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91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43D59-C4A8-DAFB-E28F-9E87665AD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22478-354B-2AB2-C8A8-70EB171BA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D41FB-6158-45DC-FE40-7CC091BF3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>
              <a:latin typeface="Apto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1ED44-D23E-A909-7FE6-1EFBD1BE3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1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6E86B-19DD-5F74-97A5-BD58A8346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0CE93-5480-EDCB-645B-7E1462384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B7AC9B-53BE-C846-327A-5249B1FF7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BE803-8173-2630-6930-50937A82F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3CFC5-434C-6841-8559-F2765854B6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0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3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 rtl="0" fontAlgn="base">
              <a:buFontTx/>
              <a:buNone/>
            </a:pPr>
            <a:endParaRPr lang="en-AU" sz="20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4C3CFC5-434C-6841-8559-F2765854B6D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87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latin typeface="Apto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6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19723-99B7-8A8B-2C51-C385658D0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73AE0-B871-C585-C03D-812C1565A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1EAAF-09C1-0653-93C7-D847A4EC5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D77B8-A31D-9A72-CC7A-D091E7C99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81240-1E17-6D96-DEF5-E820DD3BA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BB546-0861-6315-988E-3B62A08D0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A51905-B6F0-A1F6-81CE-C50DA0E44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A6818-CE84-DE46-C989-5F271A43D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0483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2A099-4634-1C67-2C56-5B8EE4B8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71CAA-F795-D9D9-8C1D-175953EB0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F300E-CFC6-81F0-C746-A9F60FFE2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latin typeface="Apto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10C2F-ECF1-46C4-22C7-FD1A1B83F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CFC5-434C-6841-8559-F2765854B6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48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3CFC5-434C-6841-8559-F2765854B6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5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5F3B33B-A58A-6C4A-35F1-BC991B09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381" y="2609055"/>
            <a:ext cx="2716213" cy="45418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40D85F-5709-83B2-50A9-A3D365BCD7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594" y="212402"/>
            <a:ext cx="9144000" cy="2387600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tx2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2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69AB2A3-E53B-5B53-4A5A-8F21D1F39A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2317" y="3748341"/>
            <a:ext cx="8229600" cy="1197928"/>
          </a:xfrm>
        </p:spPr>
        <p:txBody>
          <a:bodyPr>
            <a:normAutofit/>
          </a:bodyPr>
          <a:lstStyle>
            <a:lvl1pPr marL="228600" indent="-228600" algn="r">
              <a:buFontTx/>
              <a:buBlip>
                <a:blip r:embed="rId3"/>
              </a:buBlip>
              <a:defRPr sz="1200"/>
            </a:lvl1pPr>
            <a:lvl2pPr marL="685800" indent="-228600" algn="r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 algn="r">
              <a:buFont typeface="System Font Regular"/>
              <a:buChar char="-"/>
              <a:defRPr sz="1200"/>
            </a:lvl3pPr>
            <a:lvl4pPr algn="r"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A60EE9-20B2-75D0-1CB1-63EB6F2656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317" y="2544222"/>
            <a:ext cx="8229600" cy="1197928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here. Body copy goes here. Body copy goes here. Body copy goes here.</a:t>
            </a:r>
            <a:endParaRPr lang="en-US"/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8175075-893E-6DB6-C7BB-5F5731EDCE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2634" y="2100444"/>
            <a:ext cx="8229028" cy="365125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D60D1-8460-413B-3DB0-F7212682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2634" y="674868"/>
            <a:ext cx="8228712" cy="1325563"/>
          </a:xfrm>
        </p:spPr>
        <p:txBody>
          <a:bodyPr>
            <a:normAutofit/>
          </a:bodyPr>
          <a:lstStyle>
            <a:lvl1pPr algn="r"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4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11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3429000"/>
            <a:ext cx="8229600" cy="1673225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212332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1781104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355528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1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acehol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56637B-4130-8555-01CC-EB81A1FB02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446068"/>
            <a:ext cx="6183493" cy="4411932"/>
          </a:xfrm>
          <a:custGeom>
            <a:avLst/>
            <a:gdLst>
              <a:gd name="connsiteX0" fmla="*/ 4095967 w 6183493"/>
              <a:gd name="connsiteY0" fmla="*/ 449 h 4411932"/>
              <a:gd name="connsiteX1" fmla="*/ 6048874 w 6183493"/>
              <a:gd name="connsiteY1" fmla="*/ 967662 h 4411932"/>
              <a:gd name="connsiteX2" fmla="*/ 3998575 w 6183493"/>
              <a:gd name="connsiteY2" fmla="*/ 4390825 h 4411932"/>
              <a:gd name="connsiteX3" fmla="*/ 3957518 w 6183493"/>
              <a:gd name="connsiteY3" fmla="*/ 4411932 h 4411932"/>
              <a:gd name="connsiteX4" fmla="*/ 0 w 6183493"/>
              <a:gd name="connsiteY4" fmla="*/ 4411932 h 4411932"/>
              <a:gd name="connsiteX5" fmla="*/ 0 w 6183493"/>
              <a:gd name="connsiteY5" fmla="*/ 1842929 h 4411932"/>
              <a:gd name="connsiteX6" fmla="*/ 46796 w 6183493"/>
              <a:gd name="connsiteY6" fmla="*/ 1787890 h 4411932"/>
              <a:gd name="connsiteX7" fmla="*/ 1752198 w 6183493"/>
              <a:gd name="connsiteY7" fmla="*/ 555468 h 4411932"/>
              <a:gd name="connsiteX8" fmla="*/ 4095967 w 6183493"/>
              <a:gd name="connsiteY8" fmla="*/ 449 h 441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3493" h="4411932">
                <a:moveTo>
                  <a:pt x="4095967" y="449"/>
                </a:moveTo>
                <a:cubicBezTo>
                  <a:pt x="5013814" y="14229"/>
                  <a:pt x="5752252" y="345024"/>
                  <a:pt x="6048874" y="967662"/>
                </a:cubicBezTo>
                <a:cubicBezTo>
                  <a:pt x="6543243" y="2005392"/>
                  <a:pt x="5634835" y="3485388"/>
                  <a:pt x="3998575" y="4390825"/>
                </a:cubicBezTo>
                <a:lnTo>
                  <a:pt x="3957518" y="4411932"/>
                </a:lnTo>
                <a:lnTo>
                  <a:pt x="0" y="4411932"/>
                </a:lnTo>
                <a:lnTo>
                  <a:pt x="0" y="1842929"/>
                </a:lnTo>
                <a:lnTo>
                  <a:pt x="46796" y="1787890"/>
                </a:lnTo>
                <a:cubicBezTo>
                  <a:pt x="477209" y="1317691"/>
                  <a:pt x="1060075" y="885192"/>
                  <a:pt x="1752198" y="555468"/>
                </a:cubicBezTo>
                <a:cubicBezTo>
                  <a:pt x="2559675" y="170790"/>
                  <a:pt x="3382087" y="-10268"/>
                  <a:pt x="4095967" y="4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40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61896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acehol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20F0FE-D539-9E3B-4896-BCA6EE918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5900" y="521935"/>
            <a:ext cx="4536100" cy="4979897"/>
          </a:xfrm>
          <a:custGeom>
            <a:avLst/>
            <a:gdLst>
              <a:gd name="connsiteX0" fmla="*/ 4037854 w 4536100"/>
              <a:gd name="connsiteY0" fmla="*/ 1657 h 4979897"/>
              <a:gd name="connsiteX1" fmla="*/ 4499650 w 4536100"/>
              <a:gd name="connsiteY1" fmla="*/ 30214 h 4979897"/>
              <a:gd name="connsiteX2" fmla="*/ 4536100 w 4536100"/>
              <a:gd name="connsiteY2" fmla="*/ 38737 h 4979897"/>
              <a:gd name="connsiteX3" fmla="*/ 4536100 w 4536100"/>
              <a:gd name="connsiteY3" fmla="*/ 3509183 h 4979897"/>
              <a:gd name="connsiteX4" fmla="*/ 4473692 w 4536100"/>
              <a:gd name="connsiteY4" fmla="*/ 3574697 h 4979897"/>
              <a:gd name="connsiteX5" fmla="*/ 3982570 w 4536100"/>
              <a:gd name="connsiteY5" fmla="*/ 4003829 h 4979897"/>
              <a:gd name="connsiteX6" fmla="*/ 256349 w 4536100"/>
              <a:gd name="connsiteY6" fmla="*/ 4466658 h 4979897"/>
              <a:gd name="connsiteX7" fmla="*/ 1640085 w 4536100"/>
              <a:gd name="connsiteY7" fmla="*/ 976069 h 4979897"/>
              <a:gd name="connsiteX8" fmla="*/ 4037854 w 4536100"/>
              <a:gd name="connsiteY8" fmla="*/ 1657 h 497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6100" h="4979897">
                <a:moveTo>
                  <a:pt x="4037854" y="1657"/>
                </a:moveTo>
                <a:cubicBezTo>
                  <a:pt x="4199838" y="-4143"/>
                  <a:pt x="4354602" y="5272"/>
                  <a:pt x="4499650" y="30214"/>
                </a:cubicBezTo>
                <a:lnTo>
                  <a:pt x="4536100" y="38737"/>
                </a:lnTo>
                <a:lnTo>
                  <a:pt x="4536100" y="3509183"/>
                </a:lnTo>
                <a:lnTo>
                  <a:pt x="4473692" y="3574697"/>
                </a:lnTo>
                <a:cubicBezTo>
                  <a:pt x="4322971" y="3723542"/>
                  <a:pt x="4158954" y="3867366"/>
                  <a:pt x="3982570" y="4003829"/>
                </a:cubicBezTo>
                <a:cubicBezTo>
                  <a:pt x="2571494" y="5095535"/>
                  <a:pt x="903208" y="5302750"/>
                  <a:pt x="256349" y="4466658"/>
                </a:cubicBezTo>
                <a:cubicBezTo>
                  <a:pt x="-390510" y="3630565"/>
                  <a:pt x="229010" y="2067775"/>
                  <a:pt x="1640085" y="976069"/>
                </a:cubicBezTo>
                <a:cubicBezTo>
                  <a:pt x="2433815" y="361985"/>
                  <a:pt x="3308928" y="27759"/>
                  <a:pt x="4037854" y="165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0D9F515-F7A9-A417-BF4A-43E1AD3807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3008313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179290-DFD9-B524-1D1E-F899CE4EEE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2577085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BBE404-4C11-0E4B-CF77-112DBD194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1151509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9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/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2A5307-DFA8-4095-6713-CD926FEAAB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5168" y="2235200"/>
            <a:ext cx="10441663" cy="238760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1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B29D3C-4A3B-D1DE-D4A2-F30864917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154" y="6136738"/>
            <a:ext cx="2716213" cy="454185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58E49-67E6-F790-8BF1-2DA8A2CB10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54" y="3740085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1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cknowledgement of Count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54DDE0B-F0FD-1145-BE3B-AED77E17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86" y="6692348"/>
            <a:ext cx="2517913" cy="165652"/>
          </a:xfrm>
        </p:spPr>
        <p:txBody>
          <a:bodyPr>
            <a:normAutofit/>
          </a:bodyPr>
          <a:lstStyle>
            <a:lvl1pPr>
              <a:defRPr sz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232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609600" y="274912"/>
            <a:ext cx="10972800" cy="114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609600" y="1600835"/>
            <a:ext cx="10972800" cy="452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609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165600" y="6244735"/>
            <a:ext cx="3860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737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00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40318" y="456777"/>
            <a:ext cx="3932767" cy="160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263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717" y="987570"/>
            <a:ext cx="6172200" cy="487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9930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3"/>
              <a:buFont typeface="Arial"/>
              <a:buChar char="•"/>
              <a:defRPr sz="4263"/>
            </a:lvl1pPr>
            <a:lvl2pPr marL="914400" lvl="1" indent="-465455" algn="l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0"/>
              <a:buFont typeface="Arial"/>
              <a:buChar char="–"/>
              <a:defRPr sz="3730"/>
            </a:lvl2pPr>
            <a:lvl3pPr marL="1371600" lvl="2" indent="-431609" algn="l">
              <a:spcBef>
                <a:spcPts val="639"/>
              </a:spcBef>
              <a:spcAft>
                <a:spcPts val="0"/>
              </a:spcAft>
              <a:buClr>
                <a:schemeClr val="dk1"/>
              </a:buClr>
              <a:buSzPts val="3197"/>
              <a:buFont typeface="Arial"/>
              <a:buChar char="•"/>
              <a:defRPr sz="3197"/>
            </a:lvl3pPr>
            <a:lvl4pPr marL="1828800" lvl="3" indent="-39776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/>
            </a:lvl4pPr>
            <a:lvl5pPr marL="2286000" lvl="4" indent="-39776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»"/>
              <a:defRPr sz="2664"/>
            </a:lvl5pPr>
            <a:lvl6pPr marL="2743200" lvl="5" indent="-397764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664"/>
              <a:buChar char="•"/>
              <a:defRPr sz="2664"/>
            </a:lvl6pPr>
            <a:lvl7pPr marL="3200400" lvl="6" indent="-397764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664"/>
              <a:buChar char="•"/>
              <a:defRPr sz="2664"/>
            </a:lvl7pPr>
            <a:lvl8pPr marL="3657600" lvl="7" indent="-397764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664"/>
              <a:buChar char="•"/>
              <a:defRPr sz="2664"/>
            </a:lvl8pPr>
            <a:lvl9pPr marL="4114800" lvl="8" indent="-397764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664"/>
              <a:buChar char="•"/>
              <a:defRPr sz="2664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40318" y="2057612"/>
            <a:ext cx="3932767" cy="38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/>
            </a:lvl1pPr>
            <a:lvl2pPr marL="914400" lvl="1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Font typeface="Arial"/>
              <a:buNone/>
              <a:defRPr sz="1865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/>
            </a:lvl3pPr>
            <a:lvl4pPr marL="1828800" lvl="3" indent="-2286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2"/>
              <a:buFont typeface="Arial"/>
              <a:buNone/>
              <a:defRPr sz="1332"/>
            </a:lvl4pPr>
            <a:lvl5pPr marL="2286000" lvl="4" indent="-2286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2"/>
              <a:buFont typeface="Arial"/>
              <a:buNone/>
              <a:defRPr sz="1332"/>
            </a:lvl5pPr>
            <a:lvl6pPr marL="2743200" lvl="5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6pPr>
            <a:lvl7pPr marL="3200400" lvl="6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7pPr>
            <a:lvl8pPr marL="3657600" lvl="7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8pPr>
            <a:lvl9pPr marL="4114800" lvl="8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609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165600" y="6244735"/>
            <a:ext cx="3860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737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821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40318" y="456777"/>
            <a:ext cx="3932767" cy="160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263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717" y="987570"/>
            <a:ext cx="6172200" cy="487440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40318" y="2057612"/>
            <a:ext cx="3932767" cy="38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/>
            </a:lvl1pPr>
            <a:lvl2pPr marL="914400" lvl="1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Font typeface="Arial"/>
              <a:buNone/>
              <a:defRPr sz="1865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sz="1599"/>
            </a:lvl3pPr>
            <a:lvl4pPr marL="1828800" lvl="3" indent="-2286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2"/>
              <a:buFont typeface="Arial"/>
              <a:buNone/>
              <a:defRPr sz="1332"/>
            </a:lvl4pPr>
            <a:lvl5pPr marL="2286000" lvl="4" indent="-22860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ts val="1332"/>
              <a:buFont typeface="Arial"/>
              <a:buNone/>
              <a:defRPr sz="1332"/>
            </a:lvl5pPr>
            <a:lvl6pPr marL="2743200" lvl="5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6pPr>
            <a:lvl7pPr marL="3200400" lvl="6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7pPr>
            <a:lvl8pPr marL="3657600" lvl="7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8pPr>
            <a:lvl9pPr marL="4114800" lvl="8" indent="-2286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332"/>
              <a:buNone/>
              <a:defRPr sz="1332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609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165600" y="6244735"/>
            <a:ext cx="3860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737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5F3B33B-A58A-6C4A-35F1-BC991B09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381" y="2609055"/>
            <a:ext cx="2716213" cy="45418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40D85F-5709-83B2-50A9-A3D365BCD7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594" y="212402"/>
            <a:ext cx="9144000" cy="2387600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09600" y="274912"/>
            <a:ext cx="10972800" cy="114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833262" y="-1622827"/>
            <a:ext cx="4525476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609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165600" y="6244735"/>
            <a:ext cx="3860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737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20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285101" y="1829013"/>
            <a:ext cx="5851399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697101" y="-812587"/>
            <a:ext cx="5851399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609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165600" y="6244735"/>
            <a:ext cx="3860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737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44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00" y="365125"/>
            <a:ext cx="11360133" cy="976565"/>
          </a:xfrm>
        </p:spPr>
        <p:txBody>
          <a:bodyPr/>
          <a:lstStyle>
            <a:lvl1pPr>
              <a:defRPr>
                <a:solidFill>
                  <a:srgbClr val="DE232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200" y="1469877"/>
            <a:ext cx="11360133" cy="45589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45" y="6028800"/>
            <a:ext cx="2223756" cy="539261"/>
          </a:xfrm>
          <a:prstGeom prst="rect">
            <a:avLst/>
          </a:prstGeom>
        </p:spPr>
      </p:pic>
      <p:pic>
        <p:nvPicPr>
          <p:cNvPr id="10" name="Picture 9" descr="/Users/figueroade/Desktop/OneDrive - TAFE SA/FocusED_Logo/Templates/banner_top.jpg">
            <a:extLst>
              <a:ext uri="{FF2B5EF4-FFF2-40B4-BE49-F238E27FC236}">
                <a16:creationId xmlns:a16="http://schemas.microsoft.com/office/drawing/2014/main" id="{A5603C89-3B63-504B-8F7C-C93163768CC9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9" r="33670" b="25739"/>
          <a:stretch/>
        </p:blipFill>
        <p:spPr bwMode="auto">
          <a:xfrm>
            <a:off x="0" y="5934865"/>
            <a:ext cx="8640673" cy="246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B95DF1-48B3-9247-BC0F-1DC6E6D80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4569" y="6165702"/>
            <a:ext cx="8519583" cy="582829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Quality Teaching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2400502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B29D3C-4A3B-D1DE-D4A2-F30864917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154" y="6136738"/>
            <a:ext cx="2716213" cy="454185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58E49-67E6-F790-8BF1-2DA8A2CB10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54" y="3740085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52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cknowledgement of Count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54DDE0B-F0FD-1145-BE3B-AED77E17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86" y="6692348"/>
            <a:ext cx="2517913" cy="165652"/>
          </a:xfrm>
        </p:spPr>
        <p:txBody>
          <a:bodyPr>
            <a:normAutofit/>
          </a:bodyPr>
          <a:lstStyle>
            <a:lvl1pPr>
              <a:defRPr sz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218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62997-EF15-CA2E-690D-3C86E4AE9B6F}"/>
              </a:ext>
            </a:extLst>
          </p:cNvPr>
          <p:cNvSpPr txBox="1"/>
          <p:nvPr userDrawn="1"/>
        </p:nvSpPr>
        <p:spPr>
          <a:xfrm rot="16200000">
            <a:off x="-989448" y="732251"/>
            <a:ext cx="245253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">
                <a:solidFill>
                  <a:schemeClr val="bg1"/>
                </a:solidFill>
                <a:effectLst/>
                <a:latin typeface="+mn-lt"/>
              </a:rPr>
              <a:t>RTO: 41026 | CRICOS: 00092B | IHE: PRV14002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58E49-67E6-F790-8BF1-2DA8A2CB10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54" y="3740085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B29D3C-4A3B-D1DE-D4A2-F30864917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154" y="6136738"/>
            <a:ext cx="2716213" cy="454185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</p:spTree>
    <p:extLst>
      <p:ext uri="{BB962C8B-B14F-4D97-AF65-F5344CB8AC3E}">
        <p14:creationId xmlns:p14="http://schemas.microsoft.com/office/powerpoint/2010/main" val="4092244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0D85F-5709-83B2-50A9-A3D365BCD7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594" y="212402"/>
            <a:ext cx="9144000" cy="2387600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tx2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5F3B33B-A58A-6C4A-35F1-BC991B09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381" y="2609055"/>
            <a:ext cx="2716213" cy="45418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088C6-A884-A5E0-09D9-AB1AEA8F73E9}"/>
              </a:ext>
            </a:extLst>
          </p:cNvPr>
          <p:cNvSpPr txBox="1"/>
          <p:nvPr userDrawn="1"/>
        </p:nvSpPr>
        <p:spPr>
          <a:xfrm>
            <a:off x="198329" y="6416614"/>
            <a:ext cx="245253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">
                <a:solidFill>
                  <a:schemeClr val="tx1"/>
                </a:solidFill>
                <a:effectLst/>
                <a:latin typeface="+mn-lt"/>
              </a:rPr>
              <a:t>RTO: 41026 | CRICOS: 00092B | IHE: PRV14002</a:t>
            </a:r>
          </a:p>
        </p:txBody>
      </p:sp>
    </p:spTree>
    <p:extLst>
      <p:ext uri="{BB962C8B-B14F-4D97-AF65-F5344CB8AC3E}">
        <p14:creationId xmlns:p14="http://schemas.microsoft.com/office/powerpoint/2010/main" val="645996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0D85F-5709-83B2-50A9-A3D365BCD7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594" y="212402"/>
            <a:ext cx="9144000" cy="2387600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5F3B33B-A58A-6C4A-35F1-BC991B09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381" y="2609055"/>
            <a:ext cx="2716213" cy="45418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FFEAD-EE38-D003-2CE4-E5B824A19B47}"/>
              </a:ext>
            </a:extLst>
          </p:cNvPr>
          <p:cNvSpPr txBox="1"/>
          <p:nvPr userDrawn="1"/>
        </p:nvSpPr>
        <p:spPr>
          <a:xfrm rot="16200000">
            <a:off x="10531993" y="3702428"/>
            <a:ext cx="245253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">
                <a:solidFill>
                  <a:schemeClr val="bg1"/>
                </a:solidFill>
                <a:effectLst/>
                <a:latin typeface="+mn-lt"/>
              </a:rPr>
              <a:t>RTO: 41026 | CRICOS: 00092B | IHE: PRV14002</a:t>
            </a:r>
          </a:p>
        </p:txBody>
      </p:sp>
    </p:spTree>
    <p:extLst>
      <p:ext uri="{BB962C8B-B14F-4D97-AF65-F5344CB8AC3E}">
        <p14:creationId xmlns:p14="http://schemas.microsoft.com/office/powerpoint/2010/main" val="37254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40D85F-5709-83B2-50A9-A3D365BCD7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594" y="212402"/>
            <a:ext cx="9144000" cy="2387600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5F3B33B-A58A-6C4A-35F1-BC991B09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381" y="2609055"/>
            <a:ext cx="2716213" cy="45418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8476B-0C9B-0012-EF7A-03AB4C3CE960}"/>
              </a:ext>
            </a:extLst>
          </p:cNvPr>
          <p:cNvSpPr txBox="1"/>
          <p:nvPr userDrawn="1"/>
        </p:nvSpPr>
        <p:spPr>
          <a:xfrm rot="16200000">
            <a:off x="10531993" y="3702428"/>
            <a:ext cx="245253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">
                <a:solidFill>
                  <a:schemeClr val="bg1"/>
                </a:solidFill>
                <a:effectLst/>
                <a:latin typeface="+mn-lt"/>
              </a:rPr>
              <a:t>RTO: 41026 | CRICOS: 00092B | IHE: PRV14002</a:t>
            </a:r>
          </a:p>
        </p:txBody>
      </p:sp>
    </p:spTree>
    <p:extLst>
      <p:ext uri="{BB962C8B-B14F-4D97-AF65-F5344CB8AC3E}">
        <p14:creationId xmlns:p14="http://schemas.microsoft.com/office/powerpoint/2010/main" val="2808588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eparat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8E49-67E6-F790-8BF1-2DA8A2CB10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54" y="3740085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SECTION SEPARATOR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DC675-3177-7953-F32A-50639EA53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642938"/>
            <a:ext cx="1500187" cy="2163636"/>
          </a:xfrm>
        </p:spPr>
        <p:txBody>
          <a:bodyPr>
            <a:normAutofit/>
          </a:bodyPr>
          <a:lstStyle>
            <a:lvl1pPr marL="0" indent="0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5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5F3B33B-A58A-6C4A-35F1-BC991B09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381" y="2609055"/>
            <a:ext cx="2716213" cy="45418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PROGRAM AREA OR SUBTITLE</a:t>
            </a:r>
            <a:br>
              <a:rPr lang="en-US"/>
            </a:br>
            <a:r>
              <a:rPr lang="en-US" b="0"/>
              <a:t>Day Month Year | Version no.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40D85F-5709-83B2-50A9-A3D365BCD7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594" y="212402"/>
            <a:ext cx="9144000" cy="2387600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58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eparato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E08899-D50A-7C27-558B-904894A90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54" y="3740085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tx2"/>
                </a:solidFill>
              </a:defRPr>
            </a:lvl1pPr>
          </a:lstStyle>
          <a:p>
            <a:r>
              <a:rPr lang="en-GB"/>
              <a:t>SECTION SEPARATOR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B3BAAC2-143A-5E7B-3697-8692C2CC44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998" y="688203"/>
            <a:ext cx="1500187" cy="2118371"/>
          </a:xfrm>
        </p:spPr>
        <p:txBody>
          <a:bodyPr anchor="t">
            <a:normAutofit/>
          </a:bodyPr>
          <a:lstStyle>
            <a:lvl1pPr marL="0" indent="0">
              <a:buNone/>
              <a:defRPr sz="17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8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1151509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2577085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3008313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4224981"/>
            <a:ext cx="8229600" cy="1673225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7948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1151509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2577085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3008313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4224981"/>
            <a:ext cx="8229600" cy="1673225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86918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2419121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3844697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4275925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5492594"/>
            <a:ext cx="8229600" cy="119792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9854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2419121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3844697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4275925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5492594"/>
            <a:ext cx="8229600" cy="119792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6305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2419121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3844697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4275925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5492594"/>
            <a:ext cx="8229600" cy="119792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7365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355528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1781104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212332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3429000"/>
            <a:ext cx="8229600" cy="1673225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6112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60D1-8460-413B-3DB0-F7212682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2634" y="674868"/>
            <a:ext cx="8228712" cy="1325563"/>
          </a:xfrm>
        </p:spPr>
        <p:txBody>
          <a:bodyPr>
            <a:normAutofit/>
          </a:bodyPr>
          <a:lstStyle>
            <a:lvl1pPr algn="r"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8175075-893E-6DB6-C7BB-5F5731EDCE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2634" y="2100444"/>
            <a:ext cx="8229028" cy="365125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A60EE9-20B2-75D0-1CB1-63EB6F2656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317" y="2544222"/>
            <a:ext cx="8229600" cy="1197928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here. Body copy goes here. Body copy goes here. Body copy goes here.</a:t>
            </a:r>
            <a:endParaRPr lang="en-US"/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69AB2A3-E53B-5B53-4A5A-8F21D1F39A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2317" y="3748341"/>
            <a:ext cx="8229600" cy="1197928"/>
          </a:xfrm>
        </p:spPr>
        <p:txBody>
          <a:bodyPr>
            <a:normAutofit/>
          </a:bodyPr>
          <a:lstStyle>
            <a:lvl1pPr marL="228600" indent="-228600" algn="r">
              <a:buFontTx/>
              <a:buBlip>
                <a:blip r:embed="rId3"/>
              </a:buBlip>
              <a:defRPr sz="1200"/>
            </a:lvl1pPr>
            <a:lvl2pPr marL="685800" indent="-228600" algn="r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 algn="r">
              <a:buFont typeface="System Font Regular"/>
              <a:buChar char="-"/>
              <a:defRPr sz="1200"/>
            </a:lvl3pPr>
            <a:lvl4pPr algn="r"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2244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11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355528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1781104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212332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3429000"/>
            <a:ext cx="8229600" cy="1673225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29525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acehol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56637B-4130-8555-01CC-EB81A1FB02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446068"/>
            <a:ext cx="6183493" cy="4411932"/>
          </a:xfrm>
          <a:custGeom>
            <a:avLst/>
            <a:gdLst>
              <a:gd name="connsiteX0" fmla="*/ 4095967 w 6183493"/>
              <a:gd name="connsiteY0" fmla="*/ 449 h 4411932"/>
              <a:gd name="connsiteX1" fmla="*/ 6048874 w 6183493"/>
              <a:gd name="connsiteY1" fmla="*/ 967662 h 4411932"/>
              <a:gd name="connsiteX2" fmla="*/ 3998575 w 6183493"/>
              <a:gd name="connsiteY2" fmla="*/ 4390825 h 4411932"/>
              <a:gd name="connsiteX3" fmla="*/ 3957518 w 6183493"/>
              <a:gd name="connsiteY3" fmla="*/ 4411932 h 4411932"/>
              <a:gd name="connsiteX4" fmla="*/ 0 w 6183493"/>
              <a:gd name="connsiteY4" fmla="*/ 4411932 h 4411932"/>
              <a:gd name="connsiteX5" fmla="*/ 0 w 6183493"/>
              <a:gd name="connsiteY5" fmla="*/ 1842929 h 4411932"/>
              <a:gd name="connsiteX6" fmla="*/ 46796 w 6183493"/>
              <a:gd name="connsiteY6" fmla="*/ 1787890 h 4411932"/>
              <a:gd name="connsiteX7" fmla="*/ 1752198 w 6183493"/>
              <a:gd name="connsiteY7" fmla="*/ 555468 h 4411932"/>
              <a:gd name="connsiteX8" fmla="*/ 4095967 w 6183493"/>
              <a:gd name="connsiteY8" fmla="*/ 449 h 441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3493" h="4411932">
                <a:moveTo>
                  <a:pt x="4095967" y="449"/>
                </a:moveTo>
                <a:cubicBezTo>
                  <a:pt x="5013814" y="14229"/>
                  <a:pt x="5752252" y="345024"/>
                  <a:pt x="6048874" y="967662"/>
                </a:cubicBezTo>
                <a:cubicBezTo>
                  <a:pt x="6543243" y="2005392"/>
                  <a:pt x="5634835" y="3485388"/>
                  <a:pt x="3998575" y="4390825"/>
                </a:cubicBezTo>
                <a:lnTo>
                  <a:pt x="3957518" y="4411932"/>
                </a:lnTo>
                <a:lnTo>
                  <a:pt x="0" y="4411932"/>
                </a:lnTo>
                <a:lnTo>
                  <a:pt x="0" y="1842929"/>
                </a:lnTo>
                <a:lnTo>
                  <a:pt x="46796" y="1787890"/>
                </a:lnTo>
                <a:cubicBezTo>
                  <a:pt x="477209" y="1317691"/>
                  <a:pt x="1060075" y="885192"/>
                  <a:pt x="1752198" y="555468"/>
                </a:cubicBezTo>
                <a:cubicBezTo>
                  <a:pt x="2559675" y="170790"/>
                  <a:pt x="3382087" y="-10268"/>
                  <a:pt x="4095967" y="4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40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2888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eparat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8E49-67E6-F790-8BF1-2DA8A2CB10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54" y="3740085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SECTION SEPARATOR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DC675-3177-7953-F32A-50639EA53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642938"/>
            <a:ext cx="1500187" cy="2163636"/>
          </a:xfrm>
        </p:spPr>
        <p:txBody>
          <a:bodyPr>
            <a:normAutofit/>
          </a:bodyPr>
          <a:lstStyle>
            <a:lvl1pPr marL="0" indent="0">
              <a:buNone/>
              <a:defRPr sz="17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acehol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CBBE404-4C11-0E4B-CF77-112DBD194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1151509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179290-DFD9-B524-1D1E-F899CE4EEE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2577085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0D9F515-F7A9-A417-BF4A-43E1AD3807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3008313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20F0FE-D539-9E3B-4896-BCA6EE918A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5900" y="521935"/>
            <a:ext cx="4536100" cy="4979897"/>
          </a:xfrm>
          <a:custGeom>
            <a:avLst/>
            <a:gdLst>
              <a:gd name="connsiteX0" fmla="*/ 4037854 w 4536100"/>
              <a:gd name="connsiteY0" fmla="*/ 1657 h 4979897"/>
              <a:gd name="connsiteX1" fmla="*/ 4499650 w 4536100"/>
              <a:gd name="connsiteY1" fmla="*/ 30214 h 4979897"/>
              <a:gd name="connsiteX2" fmla="*/ 4536100 w 4536100"/>
              <a:gd name="connsiteY2" fmla="*/ 38737 h 4979897"/>
              <a:gd name="connsiteX3" fmla="*/ 4536100 w 4536100"/>
              <a:gd name="connsiteY3" fmla="*/ 3509183 h 4979897"/>
              <a:gd name="connsiteX4" fmla="*/ 4473692 w 4536100"/>
              <a:gd name="connsiteY4" fmla="*/ 3574697 h 4979897"/>
              <a:gd name="connsiteX5" fmla="*/ 3982570 w 4536100"/>
              <a:gd name="connsiteY5" fmla="*/ 4003829 h 4979897"/>
              <a:gd name="connsiteX6" fmla="*/ 256349 w 4536100"/>
              <a:gd name="connsiteY6" fmla="*/ 4466658 h 4979897"/>
              <a:gd name="connsiteX7" fmla="*/ 1640085 w 4536100"/>
              <a:gd name="connsiteY7" fmla="*/ 976069 h 4979897"/>
              <a:gd name="connsiteX8" fmla="*/ 4037854 w 4536100"/>
              <a:gd name="connsiteY8" fmla="*/ 1657 h 497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6100" h="4979897">
                <a:moveTo>
                  <a:pt x="4037854" y="1657"/>
                </a:moveTo>
                <a:cubicBezTo>
                  <a:pt x="4199838" y="-4143"/>
                  <a:pt x="4354602" y="5272"/>
                  <a:pt x="4499650" y="30214"/>
                </a:cubicBezTo>
                <a:lnTo>
                  <a:pt x="4536100" y="38737"/>
                </a:lnTo>
                <a:lnTo>
                  <a:pt x="4536100" y="3509183"/>
                </a:lnTo>
                <a:lnTo>
                  <a:pt x="4473692" y="3574697"/>
                </a:lnTo>
                <a:cubicBezTo>
                  <a:pt x="4322971" y="3723542"/>
                  <a:pt x="4158954" y="3867366"/>
                  <a:pt x="3982570" y="4003829"/>
                </a:cubicBezTo>
                <a:cubicBezTo>
                  <a:pt x="2571494" y="5095535"/>
                  <a:pt x="903208" y="5302750"/>
                  <a:pt x="256349" y="4466658"/>
                </a:cubicBezTo>
                <a:cubicBezTo>
                  <a:pt x="-390510" y="3630565"/>
                  <a:pt x="229010" y="2067775"/>
                  <a:pt x="1640085" y="976069"/>
                </a:cubicBezTo>
                <a:cubicBezTo>
                  <a:pt x="2433815" y="361985"/>
                  <a:pt x="3308928" y="27759"/>
                  <a:pt x="4037854" y="165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81050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/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79065C-5900-0759-9F0E-EA7AB2751909}"/>
              </a:ext>
            </a:extLst>
          </p:cNvPr>
          <p:cNvSpPr txBox="1"/>
          <p:nvPr userDrawn="1"/>
        </p:nvSpPr>
        <p:spPr>
          <a:xfrm rot="16200000">
            <a:off x="-989448" y="732251"/>
            <a:ext cx="245253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">
                <a:solidFill>
                  <a:schemeClr val="bg1"/>
                </a:solidFill>
                <a:effectLst/>
                <a:latin typeface="+mn-lt"/>
              </a:rPr>
              <a:t>RTO: 41026 | CRICOS: 00092B | IHE: PRV14002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58E49-67E6-F790-8BF1-2DA8A2CB10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5168" y="2235200"/>
            <a:ext cx="10441663" cy="238760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41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364" y="456867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sz="4267"/>
            </a:lvl1pPr>
          </a:lstStyle>
          <a:p>
            <a:r>
              <a:rPr lang="en-US" sz="2667">
                <a:solidFill>
                  <a:schemeClr val="tx1"/>
                </a:solidFill>
              </a:rPr>
              <a:t>SLIDES - TEXT STYLE EXAMPLE, FONT ARIAL NARROW, SIZE 20PT.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27901" y="1802393"/>
            <a:ext cx="10028500" cy="39754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67"/>
            </a:lvl1pPr>
            <a:lvl2pPr marL="990575" indent="-380990">
              <a:buClr>
                <a:srgbClr val="D20A25"/>
              </a:buClr>
              <a:buFont typeface="Arial"/>
              <a:buChar char="•"/>
              <a:defRPr sz="2667"/>
            </a:lvl2pPr>
            <a:lvl3pPr marL="1523962" indent="-304792">
              <a:buClr>
                <a:srgbClr val="D20A25"/>
              </a:buClr>
              <a:buSzPct val="75000"/>
              <a:buFont typeface="Lucida Grande"/>
              <a:buChar char="&gt;"/>
              <a:defRPr sz="2667"/>
            </a:lvl3pPr>
            <a:lvl4pPr>
              <a:buClr>
                <a:srgbClr val="D20A25"/>
              </a:buClr>
              <a:buSzPct val="75000"/>
              <a:defRPr sz="2667"/>
            </a:lvl4pPr>
            <a:lvl5pPr>
              <a:buClr>
                <a:srgbClr val="D20A25"/>
              </a:buClr>
              <a:buSzPct val="75000"/>
              <a:defRPr sz="2667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54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13364" y="456867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sz="4267"/>
            </a:lvl1pPr>
          </a:lstStyle>
          <a:p>
            <a:r>
              <a:rPr lang="en-US" sz="2667">
                <a:solidFill>
                  <a:schemeClr val="tx1"/>
                </a:solidFill>
              </a:rPr>
              <a:t>SLIDES - TEXT STYLE EXAMPLE, FONT ARIAL NARROW, SIZE 20PT.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/>
          </p:nvPr>
        </p:nvSpPr>
        <p:spPr>
          <a:xfrm>
            <a:off x="427901" y="1802393"/>
            <a:ext cx="5843880" cy="39754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67"/>
            </a:lvl1pPr>
            <a:lvl2pPr marL="990575" indent="-380990">
              <a:buClr>
                <a:srgbClr val="D20A25"/>
              </a:buClr>
              <a:buFont typeface="Arial"/>
              <a:buChar char="•"/>
              <a:defRPr sz="2667"/>
            </a:lvl2pPr>
            <a:lvl3pPr marL="1523962" indent="-304792">
              <a:buClr>
                <a:srgbClr val="D20A25"/>
              </a:buClr>
              <a:buSzPct val="75000"/>
              <a:buFont typeface="Lucida Grande"/>
              <a:buChar char="&gt;"/>
              <a:defRPr sz="2667"/>
            </a:lvl3pPr>
            <a:lvl4pPr>
              <a:buClr>
                <a:srgbClr val="D20A25"/>
              </a:buClr>
              <a:buSzPct val="75000"/>
              <a:defRPr sz="2667"/>
            </a:lvl4pPr>
            <a:lvl5pPr>
              <a:buClr>
                <a:srgbClr val="D20A25"/>
              </a:buClr>
              <a:buSzPct val="75000"/>
              <a:defRPr sz="2667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1391" y="1926802"/>
            <a:ext cx="3176256" cy="245328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495612" y="1814376"/>
            <a:ext cx="2652745" cy="3820865"/>
          </a:xfrm>
          <a:prstGeom prst="rect">
            <a:avLst/>
          </a:prstGeom>
        </p:spPr>
        <p:txBody>
          <a:bodyPr vert="horz"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18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7756-B9F9-45D0-99AB-797D4F6A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D592-9B3A-4AFC-806C-DA52B02D4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4D804-9039-452E-92B0-3ABC42A7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1A252-0B54-4D97-9A77-A02FA56F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B8C42-F5CB-4F83-A3E4-8C454CA8C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035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B758-3A92-4ED0-A4BC-D7A16C8B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7D47D-CCCE-4CDF-B593-FAF75D0B0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2D648-F531-49FE-B508-9F2E2416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61AFD-CFD0-4535-B563-905A924D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EA6C1-7628-42FE-A1B7-EC76648A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874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7756-B9F9-45D0-99AB-797D4F6A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D592-9B3A-4AFC-806C-DA52B02D4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4D804-9039-452E-92B0-3ABC42A7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1A252-0B54-4D97-9A77-A02FA56F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B8C42-F5CB-4F83-A3E4-8C454CA8C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6508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1228-6BE5-4067-8484-00337316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9A33F-0920-4EDD-A9F0-51AA1A763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BFE2-172E-441D-A7C5-107C73A0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E11A9-D244-4713-B26E-7E85455B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A2D7-FD6B-47A6-981E-DBCBAD1E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3873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5A36-7915-46A8-8EB9-9DA84FFF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D053D-FEDD-4833-9C83-CABF6FC36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18BE2-F260-4DD3-A309-A106623FE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5411E-834E-4BA6-B158-AA86EABA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52449-138F-4F1C-9AB7-E6CB4257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C69C-4D9E-4313-BD17-8B128A5A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551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E215-F7B7-43DB-98FF-171EC987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EA8BF-A698-49DC-AE4C-ED713CAE5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47410-18A7-4EE9-A3A2-10E870661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B36D0-0B2F-4DD2-8B9F-025347CC5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DE97C-8911-4D4B-89AA-FD36E6692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F0683-CFCD-4F64-88CE-8CE99496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8FF0B-D62F-444C-B6F2-66F279C7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EAF0E-8D5B-455B-941E-B6151652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534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eparato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E08899-D50A-7C27-558B-904894A90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54" y="3740085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tx2"/>
                </a:solidFill>
              </a:defRPr>
            </a:lvl1pPr>
          </a:lstStyle>
          <a:p>
            <a:r>
              <a:rPr lang="en-GB"/>
              <a:t>SECTION SEPARATOR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B3BAAC2-143A-5E7B-3697-8692C2CC44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998" y="688203"/>
            <a:ext cx="1500187" cy="2118371"/>
          </a:xfrm>
        </p:spPr>
        <p:txBody>
          <a:bodyPr anchor="t">
            <a:normAutofit/>
          </a:bodyPr>
          <a:lstStyle>
            <a:lvl1pPr marL="0" indent="0">
              <a:buNone/>
              <a:defRPr sz="17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50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DA984-D193-41D8-97C9-59928DF1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4DE25F-CF7E-4725-A2D2-CB242C13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00658-B8A3-4235-8011-A91EA6A8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994A6-FF2F-4222-BAF7-0ED6C488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2741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AFCFA-902C-4437-89C1-2C65EC18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9F058C-0AC7-4695-A5E3-6F7DA793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5FD4F-9793-44EB-B839-DC6B9745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5066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126D4-1CFC-418A-8041-7C0FBC35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212FB-92BC-45EE-8417-D1C738B20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1DDBB-92A5-485C-A6DA-3EE2ADAAF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7D14D-E747-4A9A-B421-C589DA7D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65242-4AED-426C-9621-14813CB4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B37A2-E145-4EE5-B09A-EDA4F746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156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FB2D-2388-4C6C-A158-818FEF2A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3E7C3-DC17-4D21-9FDB-62DB0D771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03E9E-5E66-4F12-AC43-B36EF211D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35E8B-7AF0-453F-84EA-860A01F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49139-3662-4097-B54E-E4AADF24C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CD3B4-162C-4009-B116-89DD7F1F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7839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F6DB-AA67-43EA-AEE7-008BFD44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96E72-7C92-4367-9B72-2228209AD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B5063-FE20-433B-A088-8438981E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8C557-9C7C-4F53-B837-2D7BFC11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CA53-A7C4-4C64-B9D5-B4E07185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1444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AF50C6-3A28-4738-83D4-AC5B3B3D6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90E69-7B6F-48AC-A244-A0AD596CF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5331E-15EB-466C-BE40-B207E2CF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3F3A6-6DEF-4875-BC39-8279C036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B1685-8A40-4406-94CA-996EB026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147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4224981"/>
            <a:ext cx="8229600" cy="1673225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3008313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2577085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1151509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1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5492594"/>
            <a:ext cx="8229600" cy="119792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4275925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3844697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2419121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3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5492594"/>
            <a:ext cx="8229600" cy="119792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4275925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3844697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2419121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85DAAF-7385-4C7B-52F0-AA85AA346A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3429000"/>
            <a:ext cx="8229600" cy="1673225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200"/>
            </a:lvl1pPr>
            <a:lvl2pPr marL="685800" indent="-228600">
              <a:buClr>
                <a:schemeClr val="accent2"/>
              </a:buClr>
              <a:buFont typeface="System Font Regular"/>
              <a:buChar char="&gt;"/>
              <a:defRPr sz="1200"/>
            </a:lvl2pPr>
            <a:lvl3pPr marL="1143000" indent="-228600">
              <a:buFont typeface="System Font Regular"/>
              <a:buChar char="-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AD849-E497-B027-C45E-BB6FE65C0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212332"/>
            <a:ext cx="8229028" cy="11979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Body copy goes here, body copy goes here</a:t>
            </a:r>
            <a:r>
              <a:rPr lang="en-US"/>
              <a:t>, </a:t>
            </a:r>
            <a:r>
              <a:rPr lang="en-GB"/>
              <a:t>body copy goes here</a:t>
            </a:r>
            <a:r>
              <a:rPr lang="en-US"/>
              <a:t>, </a:t>
            </a:r>
            <a:r>
              <a:rPr lang="en-GB"/>
              <a:t>body copy goes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377364-F464-DC16-0EB2-D457004D55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1781104"/>
            <a:ext cx="8229028" cy="3651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SUBTITLE – ARIAL, 20pt, (bold optional)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5C293-B0D3-9AE0-D20B-C529F213C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355528"/>
            <a:ext cx="822871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 CAPS, (BOLD 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05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2DCCF-A276-067A-508F-DD6F0997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ALL-CAPS, (</a:t>
            </a:r>
            <a:r>
              <a:rPr lang="en-GB" b="1"/>
              <a:t>BOLD </a:t>
            </a:r>
            <a:r>
              <a:rPr lang="en-GB" b="0"/>
              <a:t>OPTIONAL)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D3CAC0A-8572-EE12-91DD-896CDD85D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</a:p>
          <a:p>
            <a:pPr lvl="4"/>
            <a:r>
              <a:rPr lang="en-GB"/>
              <a:t>Sixth level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0199A-BD0E-5934-561F-28CB7551E76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5325" y="0"/>
            <a:ext cx="6810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64521-9EAC-E7EE-0916-DC5B7A07BF9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5325" y="0"/>
            <a:ext cx="6810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27145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845" r:id="rId4"/>
    <p:sldLayoutId id="2147483809" r:id="rId5"/>
    <p:sldLayoutId id="2147483670" r:id="rId6"/>
    <p:sldLayoutId id="2147483842" r:id="rId7"/>
    <p:sldLayoutId id="2147483843" r:id="rId8"/>
    <p:sldLayoutId id="2147483669" r:id="rId9"/>
    <p:sldLayoutId id="2147483686" r:id="rId10"/>
    <p:sldLayoutId id="2147483844" r:id="rId11"/>
    <p:sldLayoutId id="2147483685" r:id="rId12"/>
    <p:sldLayoutId id="2147483846" r:id="rId13"/>
    <p:sldLayoutId id="2147483807" r:id="rId14"/>
    <p:sldLayoutId id="2147483810" r:id="rId15"/>
    <p:sldLayoutId id="214748384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609600" y="274912"/>
            <a:ext cx="10972800" cy="114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609600" y="1600835"/>
            <a:ext cx="10972800" cy="452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30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3"/>
              <a:buFont typeface="Arial"/>
              <a:buChar char="•"/>
              <a:defRPr sz="42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5455" algn="l" rtl="0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0"/>
              <a:buFont typeface="Arial"/>
              <a:buChar char="–"/>
              <a:defRPr sz="37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609" algn="l" rtl="0">
              <a:spcBef>
                <a:spcPts val="639"/>
              </a:spcBef>
              <a:spcAft>
                <a:spcPts val="0"/>
              </a:spcAft>
              <a:buClr>
                <a:schemeClr val="dk1"/>
              </a:buClr>
              <a:buSzPts val="3197"/>
              <a:buFont typeface="Arial"/>
              <a:buChar char="•"/>
              <a:defRPr sz="319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776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776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»"/>
              <a:defRPr sz="26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609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165600" y="6244735"/>
            <a:ext cx="3860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737600" y="6244735"/>
            <a:ext cx="2844800" cy="47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33622-D383-1C57-755B-5213E7421E9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5325" y="0"/>
            <a:ext cx="6810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5534197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2DCCF-A276-067A-508F-DD6F0997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 – ARIAL, 40PT, </a:t>
            </a:r>
            <a:br>
              <a:rPr lang="en-GB"/>
            </a:br>
            <a:r>
              <a:rPr lang="en-GB"/>
              <a:t>ALL-CAPS, (</a:t>
            </a:r>
            <a:r>
              <a:rPr lang="en-GB" b="1"/>
              <a:t>BOLD </a:t>
            </a:r>
            <a:r>
              <a:rPr lang="en-GB" b="0"/>
              <a:t>OPTIONAL)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D3CAC0A-8572-EE12-91DD-896CDD85D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</a:p>
          <a:p>
            <a:pPr lvl="4"/>
            <a:r>
              <a:rPr lang="en-GB"/>
              <a:t>Sixth level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0199A-BD0E-5934-561F-28CB7551E76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5325" y="0"/>
            <a:ext cx="6810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64521-9EAC-E7EE-0916-DC5B7A07BF9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5325" y="0"/>
            <a:ext cx="6810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08763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40A549-EFA9-4053-8D8F-FE37DAE2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9D274-2AAD-495A-A354-E75273962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6D4C9-8AD7-4E39-85C7-DB18DB94B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748BF-0F70-4170-98F5-322BE1D7B453}" type="datetimeFigureOut">
              <a:rPr lang="en-AU" smtClean="0"/>
              <a:t>19/06/2025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1D11E-EB2C-456F-96A7-B0320B35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5EE68-67F5-43AD-A227-37195D445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65ECD-54FB-45C7-B14F-72043F47F09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5E5DE-E34F-10D9-BA01-9F78C86B5CB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5325" y="63500"/>
            <a:ext cx="6810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05722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606F-C4BD-872C-2C3F-0F6930A25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54" y="3304656"/>
            <a:ext cx="11199700" cy="23876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The UDL Quandary of </a:t>
            </a:r>
            <a:br>
              <a:rPr lang="en-US" sz="4900" dirty="0"/>
            </a:br>
            <a:r>
              <a:rPr lang="en-US" sz="4900" dirty="0"/>
              <a:t>Organisational Implementation</a:t>
            </a:r>
            <a:br>
              <a:rPr lang="en-US" sz="4900" dirty="0"/>
            </a:br>
            <a:br>
              <a:rPr lang="en-US" sz="4900" dirty="0"/>
            </a:br>
            <a:r>
              <a:rPr lang="en-US" sz="3100" dirty="0"/>
              <a:t>What we learned and what we would do 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2EB12-964F-1108-6878-8BD1CBC2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54" y="6350028"/>
            <a:ext cx="2716213" cy="454185"/>
          </a:xfrm>
        </p:spPr>
        <p:txBody>
          <a:bodyPr/>
          <a:lstStyle/>
          <a:p>
            <a:r>
              <a:rPr lang="en-US" dirty="0"/>
              <a:t>UDL Symposium</a:t>
            </a:r>
            <a:br>
              <a:rPr lang="en-US" dirty="0"/>
            </a:br>
            <a:r>
              <a:rPr lang="en-US" dirty="0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17091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752C-2CE1-426F-3BA1-B3AFF1FE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8E0F4F-222C-3FEC-B01C-0617E28045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0062" y="528034"/>
            <a:ext cx="5383369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Individual journey</a:t>
            </a:r>
          </a:p>
        </p:txBody>
      </p:sp>
      <p:pic>
        <p:nvPicPr>
          <p:cNvPr id="4" name="Picture Placeholder 3" descr="A person with arms crossed, and fingers from one had resting on their face displaying a thoughtful expression">
            <a:extLst>
              <a:ext uri="{FF2B5EF4-FFF2-40B4-BE49-F238E27FC236}">
                <a16:creationId xmlns:a16="http://schemas.microsoft.com/office/drawing/2014/main" id="{3EEBC08F-88FB-90CC-3E08-DA9041F9E6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54" r="4854"/>
          <a:stretch/>
        </p:blipFill>
        <p:spPr>
          <a:xfrm>
            <a:off x="398463" y="1954213"/>
            <a:ext cx="5656262" cy="41767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EA59F-511B-A70F-8261-F6E5F6F3E9E7}"/>
              </a:ext>
            </a:extLst>
          </p:cNvPr>
          <p:cNvSpPr txBox="1"/>
          <p:nvPr/>
        </p:nvSpPr>
        <p:spPr>
          <a:xfrm>
            <a:off x="6096479" y="2620593"/>
            <a:ext cx="5636652" cy="33393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AU" sz="2800" dirty="0">
                <a:solidFill>
                  <a:schemeClr val="tx2"/>
                </a:solidFill>
              </a:rPr>
              <a:t>Educator overwhelm </a:t>
            </a:r>
            <a:endParaRPr lang="en-US" sz="2800" dirty="0">
              <a:solidFill>
                <a:schemeClr val="tx2"/>
              </a:solidFill>
              <a:cs typeface="Arial" panose="020B0604020202020204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AU" sz="2800" dirty="0">
                <a:solidFill>
                  <a:schemeClr val="tx2"/>
                </a:solidFill>
              </a:rPr>
              <a:t>Perseverance is key - wait</a:t>
            </a:r>
            <a:br>
              <a:rPr lang="en-AU" sz="2800" dirty="0">
                <a:solidFill>
                  <a:schemeClr val="tx2"/>
                </a:solidFill>
              </a:rPr>
            </a:br>
            <a:r>
              <a:rPr lang="en-AU" sz="2800" dirty="0">
                <a:solidFill>
                  <a:schemeClr val="tx2"/>
                </a:solidFill>
              </a:rPr>
              <a:t>for the Aha moment</a:t>
            </a:r>
            <a:endParaRPr lang="en-AU" sz="2800" dirty="0">
              <a:solidFill>
                <a:schemeClr val="tx2"/>
              </a:solidFill>
              <a:cs typeface="Arial" panose="020B0604020202020204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AU" sz="2800" dirty="0">
                <a:solidFill>
                  <a:schemeClr val="tx2"/>
                </a:solidFill>
              </a:rPr>
              <a:t>Need to see quick wins; and</a:t>
            </a:r>
            <a:br>
              <a:rPr lang="en-AU" sz="2800" dirty="0">
                <a:solidFill>
                  <a:schemeClr val="tx2"/>
                </a:solidFill>
              </a:rPr>
            </a:br>
            <a:r>
              <a:rPr lang="en-AU" sz="2800" dirty="0">
                <a:solidFill>
                  <a:schemeClr val="tx2"/>
                </a:solidFill>
              </a:rPr>
              <a:t>be able to justify the change in practice</a:t>
            </a:r>
            <a:endParaRPr lang="en-AU" sz="2800" dirty="0">
              <a:solidFill>
                <a:schemeClr val="tx2"/>
              </a:solidFill>
              <a:cs typeface="Arial" panose="020B0604020202020204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AU" sz="2800" dirty="0">
                <a:solidFill>
                  <a:schemeClr val="tx2"/>
                </a:solidFill>
              </a:rPr>
              <a:t>Need to nurture joy</a:t>
            </a:r>
            <a:endParaRPr lang="en-AU" sz="2800" dirty="0">
              <a:solidFill>
                <a:schemeClr val="tx2"/>
              </a:solidFill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4033EB-465E-817B-7178-E936A68F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3" y="6351988"/>
            <a:ext cx="243251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44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369A-5F8B-4727-B096-D288BB09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02" y="530186"/>
            <a:ext cx="8185215" cy="1311186"/>
          </a:xfrm>
        </p:spPr>
        <p:txBody>
          <a:bodyPr/>
          <a:lstStyle/>
          <a:p>
            <a:r>
              <a:rPr lang="en-US" dirty="0"/>
              <a:t>What would we do differently now?</a:t>
            </a:r>
            <a:endParaRPr lang="en-AU" dirty="0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ECFEA-AC13-7D2F-EA47-1BEAB65740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331" y="1844026"/>
            <a:ext cx="9770012" cy="50194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AU" sz="2800" dirty="0"/>
              <a:t>Ensure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AU" sz="2800" dirty="0"/>
              <a:t>Management/Leadership are committed </a:t>
            </a:r>
            <a:endParaRPr lang="en-US" sz="2800" dirty="0">
              <a:cs typeface="Arial" panose="020B0604020202020204"/>
            </a:endParaRPr>
          </a:p>
          <a:p>
            <a:pPr marL="457200" lvl="1" indent="-457200">
              <a:spcBef>
                <a:spcPts val="1000"/>
              </a:spcBef>
              <a:spcAft>
                <a:spcPts val="600"/>
              </a:spcAft>
              <a:buClr>
                <a:srgbClr val="EE3333"/>
              </a:buClr>
              <a:buFont typeface="Arial"/>
              <a:buChar char="•"/>
            </a:pPr>
            <a:r>
              <a:rPr lang="en-US" sz="2400" dirty="0"/>
              <a:t>E</a:t>
            </a:r>
            <a:r>
              <a:rPr lang="en-AU" sz="2400" err="1"/>
              <a:t>xplicit</a:t>
            </a:r>
            <a:r>
              <a:rPr lang="en-AU" sz="2400" dirty="0"/>
              <a:t> in Strategies/Plans etc with KPIs</a:t>
            </a:r>
            <a:endParaRPr lang="en-US" sz="2400">
              <a:cs typeface="Arial" panose="020B0604020202020204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AU" sz="2800" dirty="0"/>
              <a:t>Requirements embedded in procurement processes</a:t>
            </a:r>
            <a:endParaRPr lang="en-AU" sz="2800" dirty="0">
              <a:cs typeface="Arial" panose="020B0604020202020204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AU" sz="2800" dirty="0"/>
              <a:t>Project-based learning designers have capability</a:t>
            </a:r>
            <a:endParaRPr lang="en-US" sz="2800" dirty="0">
              <a:cs typeface="Arial" panose="020B0604020202020204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AU" sz="2800" dirty="0"/>
              <a:t>Involve students in consultation and design</a:t>
            </a:r>
            <a:endParaRPr lang="en-US" sz="2800" dirty="0">
              <a:cs typeface="Arial" panose="020B0604020202020204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AU" sz="2800" dirty="0"/>
              <a:t>Educator training is inclusive, upholds our design principles and practices, uses UDL </a:t>
            </a:r>
            <a:endParaRPr lang="en-AU" sz="28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7065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D791-10AA-CB01-AEE6-B68B7A5E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7" y="464025"/>
            <a:ext cx="3001107" cy="2729552"/>
          </a:xfrm>
        </p:spPr>
        <p:txBody>
          <a:bodyPr>
            <a:normAutofit/>
          </a:bodyPr>
          <a:lstStyle/>
          <a:p>
            <a:r>
              <a:rPr lang="en-AU" dirty="0"/>
              <a:t>UDL 3.0  </a:t>
            </a:r>
            <a:br>
              <a:rPr lang="en-AU" dirty="0"/>
            </a:br>
            <a:br>
              <a:rPr lang="en-AU" dirty="0"/>
            </a:br>
            <a:r>
              <a:rPr lang="en-AU" dirty="0"/>
              <a:t>A challenge </a:t>
            </a:r>
            <a:br>
              <a:rPr lang="en-AU" dirty="0"/>
            </a:br>
            <a:r>
              <a:rPr lang="en-AU" dirty="0"/>
              <a:t>to...a win!</a:t>
            </a:r>
            <a:endParaRPr lang="en-AU" dirty="0">
              <a:cs typeface="Arial"/>
            </a:endParaRPr>
          </a:p>
        </p:txBody>
      </p:sp>
      <p:pic>
        <p:nvPicPr>
          <p:cNvPr id="7" name="Picture 6" descr="UDL 3.0 Guidline grid and design options from the CAST website">
            <a:extLst>
              <a:ext uri="{FF2B5EF4-FFF2-40B4-BE49-F238E27FC236}">
                <a16:creationId xmlns:a16="http://schemas.microsoft.com/office/drawing/2014/main" id="{B71F4D11-FFEE-AA68-A4CD-2E02BD5FA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645" y="0"/>
            <a:ext cx="8807355" cy="65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0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E3E4-F511-57B5-10F3-8F66DC55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EF6C6-9282-BD25-79FD-379B0B0D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31" y="378228"/>
            <a:ext cx="5180712" cy="1325563"/>
          </a:xfrm>
        </p:spPr>
        <p:txBody>
          <a:bodyPr/>
          <a:lstStyle/>
          <a:p>
            <a:r>
              <a:rPr lang="en-US" dirty="0"/>
              <a:t>UDL 3.0</a:t>
            </a:r>
            <a:endParaRPr lang="en-AU" dirty="0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B30BC-80D9-8D33-6F8D-666D42792D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431" y="1581318"/>
            <a:ext cx="9770012" cy="474623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Simpler Language for educators</a:t>
            </a:r>
            <a:endParaRPr lang="en-US">
              <a:cs typeface="Arial" panose="020B0604020202020204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Design focus</a:t>
            </a:r>
            <a:endParaRPr lang="en-US" sz="2800" dirty="0">
              <a:cs typeface="Arial" panose="020B0604020202020204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More tools to support implementation</a:t>
            </a:r>
            <a:endParaRPr lang="en-US" sz="2800" dirty="0">
              <a:cs typeface="Arial" panose="020B0604020202020204"/>
            </a:endParaRPr>
          </a:p>
          <a:p>
            <a:pPr lvl="1">
              <a:lnSpc>
                <a:spcPct val="100000"/>
              </a:lnSpc>
              <a:buClr>
                <a:srgbClr val="EE3333"/>
              </a:buClr>
              <a:buFont typeface="Arial"/>
              <a:buChar char="•"/>
            </a:pPr>
            <a:r>
              <a:rPr lang="en-US" sz="2800" dirty="0"/>
              <a:t>Schoolwide Implementation Criteria (SIC)</a:t>
            </a:r>
            <a:endParaRPr lang="en-US" sz="2800" dirty="0">
              <a:cs typeface="Arial" panose="020B0604020202020204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Recognising that Teaching and Learning is only one of the Domains for successful UDL Implementation</a:t>
            </a:r>
            <a:endParaRPr lang="en-US" sz="2800" dirty="0">
              <a:cs typeface="Arial" panose="020B0604020202020204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Link to the ASQA Standards</a:t>
            </a:r>
            <a:endParaRPr lang="en-US" sz="2800" dirty="0">
              <a:cs typeface="Arial" panose="020B0604020202020204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Quality Area 1 – Training and Assessment</a:t>
            </a:r>
            <a:endParaRPr lang="en-US" sz="2800" dirty="0">
              <a:cs typeface="Arial" panose="020B0604020202020204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Quality Area 2 – VET student support</a:t>
            </a:r>
            <a:endParaRPr lang="en-US" sz="28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7596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AEF69-1635-4F58-00AA-6DA4C26E2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B976-CEE7-A88B-F585-AE3CB259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2" y="469608"/>
            <a:ext cx="6952114" cy="158435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CAST Schoolwide Implementation Criteria (SIC)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Four domains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DD543A-407A-653B-29F8-5DA5197CF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322605"/>
              </p:ext>
            </p:extLst>
          </p:nvPr>
        </p:nvGraphicFramePr>
        <p:xfrm>
          <a:off x="532262" y="2662088"/>
          <a:ext cx="11218460" cy="3383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04615">
                  <a:extLst>
                    <a:ext uri="{9D8B030D-6E8A-4147-A177-3AD203B41FA5}">
                      <a16:colId xmlns:a16="http://schemas.microsoft.com/office/drawing/2014/main" val="2412291150"/>
                    </a:ext>
                  </a:extLst>
                </a:gridCol>
                <a:gridCol w="2804615">
                  <a:extLst>
                    <a:ext uri="{9D8B030D-6E8A-4147-A177-3AD203B41FA5}">
                      <a16:colId xmlns:a16="http://schemas.microsoft.com/office/drawing/2014/main" val="186692001"/>
                    </a:ext>
                  </a:extLst>
                </a:gridCol>
                <a:gridCol w="2804615">
                  <a:extLst>
                    <a:ext uri="{9D8B030D-6E8A-4147-A177-3AD203B41FA5}">
                      <a16:colId xmlns:a16="http://schemas.microsoft.com/office/drawing/2014/main" val="1674489924"/>
                    </a:ext>
                  </a:extLst>
                </a:gridCol>
                <a:gridCol w="2804615">
                  <a:extLst>
                    <a:ext uri="{9D8B030D-6E8A-4147-A177-3AD203B41FA5}">
                      <a16:colId xmlns:a16="http://schemas.microsoft.com/office/drawing/2014/main" val="3332931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AU" sz="2400" dirty="0">
                          <a:solidFill>
                            <a:schemeClr val="tx2"/>
                          </a:solidFill>
                        </a:rPr>
                        <a:t>1. School Culture &amp; Environment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solidFill>
                            <a:schemeClr val="tx2"/>
                          </a:solidFill>
                        </a:rPr>
                        <a:t>2.Teaching &amp; 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solidFill>
                            <a:schemeClr val="tx2"/>
                          </a:solidFill>
                        </a:rPr>
                        <a:t>3.Leadership &amp; Management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solidFill>
                            <a:schemeClr val="tx2"/>
                          </a:solidFill>
                        </a:rPr>
                        <a:t>4.Professional Development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748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0719960"/>
                  </a:ext>
                </a:extLst>
              </a:tr>
            </a:tbl>
          </a:graphicData>
        </a:graphic>
      </p:graphicFrame>
      <p:pic>
        <p:nvPicPr>
          <p:cNvPr id="15" name="Picture 14" descr="CAST SIC Domain 1 School culture and environment icon">
            <a:extLst>
              <a:ext uri="{FF2B5EF4-FFF2-40B4-BE49-F238E27FC236}">
                <a16:creationId xmlns:a16="http://schemas.microsoft.com/office/drawing/2014/main" id="{339A8A22-22B6-E6ED-98BA-215EA5C45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72" y="3691621"/>
            <a:ext cx="2231329" cy="2097206"/>
          </a:xfrm>
          <a:prstGeom prst="rect">
            <a:avLst/>
          </a:prstGeom>
        </p:spPr>
      </p:pic>
      <p:pic>
        <p:nvPicPr>
          <p:cNvPr id="16" name="Picture 15" descr="CAST SIC Domain 2 Teaching and Learning icon">
            <a:extLst>
              <a:ext uri="{FF2B5EF4-FFF2-40B4-BE49-F238E27FC236}">
                <a16:creationId xmlns:a16="http://schemas.microsoft.com/office/drawing/2014/main" id="{B7AF355B-E2A7-2F57-6CFB-A34DDAAA5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381" y="3719055"/>
            <a:ext cx="2121592" cy="2085013"/>
          </a:xfrm>
          <a:prstGeom prst="rect">
            <a:avLst/>
          </a:prstGeom>
        </p:spPr>
      </p:pic>
      <p:pic>
        <p:nvPicPr>
          <p:cNvPr id="17" name="Picture 16" descr="CAST SIC Domain 3 Leadreship and Management icon">
            <a:extLst>
              <a:ext uri="{FF2B5EF4-FFF2-40B4-BE49-F238E27FC236}">
                <a16:creationId xmlns:a16="http://schemas.microsoft.com/office/drawing/2014/main" id="{FAE679D7-039B-C38F-8EB2-4855040B0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640" y="3697718"/>
            <a:ext cx="2054530" cy="2085013"/>
          </a:xfrm>
          <a:prstGeom prst="rect">
            <a:avLst/>
          </a:prstGeom>
        </p:spPr>
      </p:pic>
      <p:pic>
        <p:nvPicPr>
          <p:cNvPr id="18" name="Picture 17" descr="CAST SIC Domain 4 Professional Development icon">
            <a:extLst>
              <a:ext uri="{FF2B5EF4-FFF2-40B4-BE49-F238E27FC236}">
                <a16:creationId xmlns:a16="http://schemas.microsoft.com/office/drawing/2014/main" id="{96381B2D-9FC3-15A0-1C9F-220C0C523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0099" y="3740394"/>
            <a:ext cx="2231329" cy="20423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8A272E-E3C5-8F4B-3B5D-3B0548DF872F}"/>
              </a:ext>
            </a:extLst>
          </p:cNvPr>
          <p:cNvSpPr txBox="1"/>
          <p:nvPr/>
        </p:nvSpPr>
        <p:spPr>
          <a:xfrm>
            <a:off x="532262" y="6250675"/>
            <a:ext cx="86478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b="1" i="0" dirty="0">
                <a:solidFill>
                  <a:srgbClr val="424242"/>
                </a:solidFill>
                <a:effectLst/>
                <a:latin typeface="Segoe Sans"/>
              </a:rPr>
              <a:t>CAST (2021).</a:t>
            </a:r>
            <a:r>
              <a:rPr lang="en-AU" sz="900" b="0" i="0" dirty="0">
                <a:solidFill>
                  <a:srgbClr val="424242"/>
                </a:solidFill>
                <a:effectLst/>
                <a:latin typeface="Segoe Sans"/>
              </a:rPr>
              <a:t> </a:t>
            </a:r>
            <a:r>
              <a:rPr lang="en-AU" sz="900" b="0" i="1" dirty="0">
                <a:solidFill>
                  <a:srgbClr val="424242"/>
                </a:solidFill>
                <a:effectLst/>
                <a:latin typeface="Segoe Sans"/>
              </a:rPr>
              <a:t>Universal Design for Learning Schoolwide Implementation Criteria (UDL-SIC) Guide</a:t>
            </a:r>
            <a:r>
              <a:rPr lang="en-AU" sz="900" b="0" i="0" dirty="0">
                <a:solidFill>
                  <a:srgbClr val="424242"/>
                </a:solidFill>
                <a:effectLst/>
                <a:latin typeface="Segoe Sans"/>
              </a:rPr>
              <a:t>. Wakefield, MA: CAST, Inc.</a:t>
            </a:r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15885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0E050-6B20-4C09-6830-4B6D42C09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433F96-3FCF-AE3F-2B9E-3329073343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85" y="384752"/>
            <a:ext cx="8228712" cy="963581"/>
          </a:xfrm>
        </p:spPr>
        <p:txBody>
          <a:bodyPr/>
          <a:lstStyle/>
          <a:p>
            <a:r>
              <a:rPr lang="en-AU" dirty="0"/>
              <a:t>New focus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82D8C-E6FF-49C1-A632-C84750F50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785" y="1606240"/>
            <a:ext cx="7764570" cy="47298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Char char="•"/>
            </a:pPr>
            <a:r>
              <a:rPr lang="en-AU" sz="3000" dirty="0"/>
              <a:t>Mindset shift from fixing the student to responding to student needs</a:t>
            </a:r>
            <a:endParaRPr lang="en-AU" sz="3000" dirty="0">
              <a:cs typeface="Arial" panose="020B0604020202020204"/>
            </a:endParaRPr>
          </a:p>
          <a:p>
            <a:pPr marL="457200" indent="-457200">
              <a:lnSpc>
                <a:spcPct val="110000"/>
              </a:lnSpc>
              <a:buChar char="•"/>
            </a:pPr>
            <a:r>
              <a:rPr lang="en-AU" sz="3000" dirty="0"/>
              <a:t>Recognising that barriers and solutions </a:t>
            </a:r>
            <a:br>
              <a:rPr lang="en-AU" sz="3000" dirty="0"/>
            </a:br>
            <a:r>
              <a:rPr lang="en-AU" sz="3000" dirty="0"/>
              <a:t>are multifaceted</a:t>
            </a:r>
            <a:endParaRPr lang="en-AU" sz="3000" dirty="0">
              <a:cs typeface="Arial" panose="020B0604020202020204"/>
            </a:endParaRPr>
          </a:p>
          <a:p>
            <a:pPr marL="457200" indent="-457200">
              <a:lnSpc>
                <a:spcPct val="110000"/>
              </a:lnSpc>
              <a:buChar char="•"/>
            </a:pPr>
            <a:r>
              <a:rPr lang="en-US" sz="3000" dirty="0"/>
              <a:t>Honoring and valuing a wide variety of communication, action, interaction &amp; expression</a:t>
            </a:r>
            <a:endParaRPr lang="en-US" sz="3000" dirty="0">
              <a:cs typeface="Arial" panose="020B0604020202020204"/>
            </a:endParaRPr>
          </a:p>
          <a:p>
            <a:pPr marL="457200" indent="-457200">
              <a:lnSpc>
                <a:spcPct val="110000"/>
              </a:lnSpc>
              <a:buChar char="•"/>
            </a:pPr>
            <a:r>
              <a:rPr lang="en-US" sz="3000" dirty="0"/>
              <a:t>Address our own biases</a:t>
            </a:r>
            <a:endParaRPr lang="en-US" sz="3000" dirty="0">
              <a:cs typeface="Arial" panose="020B0604020202020204"/>
            </a:endParaRPr>
          </a:p>
          <a:p>
            <a:pPr marL="457200" indent="-457200">
              <a:lnSpc>
                <a:spcPct val="110000"/>
              </a:lnSpc>
              <a:buChar char="•"/>
            </a:pPr>
            <a:r>
              <a:rPr lang="en-US" sz="3000" dirty="0"/>
              <a:t>Challenging exclusionary practices</a:t>
            </a:r>
            <a:endParaRPr lang="en-A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CFCBC-F839-F8E9-2342-9731CE260CBB}"/>
              </a:ext>
            </a:extLst>
          </p:cNvPr>
          <p:cNvSpPr txBox="1"/>
          <p:nvPr/>
        </p:nvSpPr>
        <p:spPr>
          <a:xfrm>
            <a:off x="9757893" y="5501832"/>
            <a:ext cx="2434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Used under license from Shutterstock.com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Placeholder 10" descr="A hand holding a magnifying glass&#10;&#10;">
            <a:extLst>
              <a:ext uri="{FF2B5EF4-FFF2-40B4-BE49-F238E27FC236}">
                <a16:creationId xmlns:a16="http://schemas.microsoft.com/office/drawing/2014/main" id="{763F951E-1E77-3926-917E-D23F19B14F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642" r="19642"/>
          <a:stretch>
            <a:fillRect/>
          </a:stretch>
        </p:blipFill>
        <p:spPr>
          <a:xfrm>
            <a:off x="7972423" y="521935"/>
            <a:ext cx="4219577" cy="4721990"/>
          </a:xfrm>
        </p:spPr>
      </p:pic>
    </p:spTree>
    <p:extLst>
      <p:ext uri="{BB962C8B-B14F-4D97-AF65-F5344CB8AC3E}">
        <p14:creationId xmlns:p14="http://schemas.microsoft.com/office/powerpoint/2010/main" val="886885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0C0C6-A1A5-4B82-7FEE-B8818AE52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5B8FE3-A119-6A3E-B2C2-22B69D8606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0062" y="528034"/>
            <a:ext cx="5383369" cy="11387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It’s not easy</a:t>
            </a:r>
            <a:b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AU" sz="2800" dirty="0">
                <a:solidFill>
                  <a:schemeClr val="accent2"/>
                </a:solidFill>
              </a:rPr>
              <a:t>On reflection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Placeholder 3" descr="a car side view mirror reflecting the road travelled">
            <a:extLst>
              <a:ext uri="{FF2B5EF4-FFF2-40B4-BE49-F238E27FC236}">
                <a16:creationId xmlns:a16="http://schemas.microsoft.com/office/drawing/2014/main" id="{5F8F4243-38D0-D74D-AA48-7E48AACE3E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30" r="14830"/>
          <a:stretch/>
        </p:blipFill>
        <p:spPr>
          <a:xfrm>
            <a:off x="398463" y="1954213"/>
            <a:ext cx="5656262" cy="41767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9C05D-5851-3D0F-1F2B-426AD17007E5}"/>
              </a:ext>
            </a:extLst>
          </p:cNvPr>
          <p:cNvSpPr txBox="1"/>
          <p:nvPr/>
        </p:nvSpPr>
        <p:spPr>
          <a:xfrm>
            <a:off x="6060831" y="2115626"/>
            <a:ext cx="5962847" cy="49705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</a:pPr>
            <a:r>
              <a:rPr lang="en-AU" sz="2800" dirty="0">
                <a:solidFill>
                  <a:schemeClr val="tx2"/>
                </a:solidFill>
              </a:rPr>
              <a:t>You need : </a:t>
            </a:r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ea typeface="Calibri"/>
                <a:cs typeface="Calibri"/>
              </a:rPr>
              <a:t>To be robust enough to adapt to changes 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ea typeface="Calibri"/>
                <a:cs typeface="Calibri"/>
              </a:rPr>
              <a:t>Patience, resilience &amp; stickability 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ea typeface="Calibri"/>
                <a:cs typeface="Calibri"/>
              </a:rPr>
              <a:t>Willingness to adapt to the pace of adoption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cs typeface="Calibri"/>
              </a:rPr>
              <a:t>To recognise there are a million moving parts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Blip>
                <a:blip r:embed="rId4"/>
              </a:buBlip>
            </a:pPr>
            <a:endParaRPr lang="en-US" sz="28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Font typeface="Arial"/>
              <a:buBlip>
                <a:blip r:embed="rId4"/>
              </a:buBlip>
            </a:pPr>
            <a:endParaRPr lang="en-AU" sz="2800" dirty="0">
              <a:solidFill>
                <a:schemeClr val="tx2"/>
              </a:solidFill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B5C2F-1B4E-086B-CF8A-BCEB24C21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63" y="6351988"/>
            <a:ext cx="243251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48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BE0AA-365F-4F87-09C1-323175712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46E3C7-7381-0BAD-C7C3-105C94B7B7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85" y="386433"/>
            <a:ext cx="8228712" cy="1325563"/>
          </a:xfrm>
        </p:spPr>
        <p:txBody>
          <a:bodyPr/>
          <a:lstStyle/>
          <a:p>
            <a:r>
              <a:rPr lang="en-AU" dirty="0"/>
              <a:t>Moments that matter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E67C3-C515-2FE6-89A5-3AD55A69E4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3785" y="1693284"/>
            <a:ext cx="7205012" cy="4316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sz="2800" dirty="0">
                <a:cs typeface="Calibri"/>
              </a:rPr>
              <a:t>Celebrate the small wins</a:t>
            </a:r>
            <a:endParaRPr lang="en-US" dirty="0"/>
          </a:p>
          <a:p>
            <a:pPr marL="457200" indent="-457200">
              <a:buChar char="•"/>
            </a:pPr>
            <a:r>
              <a:rPr lang="en-US" sz="2800" dirty="0">
                <a:cs typeface="Calibri"/>
              </a:rPr>
              <a:t>Leverage every opportunity</a:t>
            </a:r>
            <a:endParaRPr lang="en-AU" sz="2800" dirty="0">
              <a:cs typeface="Calibri"/>
            </a:endParaRPr>
          </a:p>
          <a:p>
            <a:pPr marL="457200" indent="-457200">
              <a:buChar char="•"/>
            </a:pPr>
            <a:r>
              <a:rPr lang="en-US" sz="2800" dirty="0">
                <a:cs typeface="Calibri"/>
              </a:rPr>
              <a:t>Collaboration at all levels </a:t>
            </a:r>
            <a:endParaRPr lang="en-AU" sz="2800" dirty="0">
              <a:cs typeface="Calibri"/>
            </a:endParaRPr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US" sz="2800" dirty="0">
                <a:cs typeface="Calibri"/>
              </a:rPr>
              <a:t>Stay sane through ‘your people/tribe’ – Universal Design for Learning in Tertiary Education Community of Practice</a:t>
            </a:r>
            <a:endParaRPr lang="en-AU" sz="2400" dirty="0"/>
          </a:p>
        </p:txBody>
      </p:sp>
      <p:pic>
        <p:nvPicPr>
          <p:cNvPr id="1026" name="Picture 2" descr="A group of people with speech bubbles">
            <a:extLst>
              <a:ext uri="{FF2B5EF4-FFF2-40B4-BE49-F238E27FC236}">
                <a16:creationId xmlns:a16="http://schemas.microsoft.com/office/drawing/2014/main" id="{37898E18-8F5F-5FDF-829C-210505A3D6E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r="8445"/>
          <a:stretch>
            <a:fillRect/>
          </a:stretch>
        </p:blipFill>
        <p:spPr bwMode="auto">
          <a:xfrm>
            <a:off x="7847462" y="732240"/>
            <a:ext cx="4344537" cy="47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F0CF9-9330-CDC1-7E32-9B190E840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57893" y="5501832"/>
            <a:ext cx="2434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Used under license from Shutterstock.com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727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F125-791C-4F12-C8E3-DB1F3A573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B50ED-8810-5104-479B-90DBD8A44DB2}"/>
              </a:ext>
            </a:extLst>
          </p:cNvPr>
          <p:cNvSpPr txBox="1"/>
          <p:nvPr/>
        </p:nvSpPr>
        <p:spPr>
          <a:xfrm>
            <a:off x="566669" y="463639"/>
            <a:ext cx="6581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kern="1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 images used under license from Shutterstock.com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7950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205E-A2F7-85D9-D9B0-BACBA33D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 of Country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080EF-36AB-AD1F-3105-AD5DFE39C073}"/>
              </a:ext>
            </a:extLst>
          </p:cNvPr>
          <p:cNvSpPr txBox="1"/>
          <p:nvPr/>
        </p:nvSpPr>
        <p:spPr>
          <a:xfrm>
            <a:off x="6621264" y="2464282"/>
            <a:ext cx="4976569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acknowledge the traditional owners of the land. It is a privilege to be sharing this land on which we live, work, and learn.</a:t>
            </a: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recognise that this land has always been a place of teaching, learning and knowledge sharing.</a:t>
            </a:r>
            <a:br>
              <a:rPr lang="en-A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/>
              </a:rPr>
            </a:b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acknowledge the deep and enduring spiritual connection the</a:t>
            </a: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First Nation’s people have to this land and their ongoing contributions</a:t>
            </a: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education.</a:t>
            </a: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recognise that Aboriginal and Torres Strait Islanders have maintained their culture, heritage, beliefs, languages, and laws and these are of ongoing importance.</a:t>
            </a:r>
            <a:br>
              <a:rPr lang="en-AU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/>
              </a:rPr>
            </a:b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commit ourselves to learning from the wisdom and knowledge of</a:t>
            </a: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Traditional Owners and to fostering a spirit of respect, inclusivity,</a:t>
            </a: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reconciliation within our community.</a:t>
            </a:r>
            <a:endParaRPr lang="en-A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343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16F3A-C733-3151-3A17-3DA1CD09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4194E-4F59-53F9-D116-4D100968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28" y="519435"/>
            <a:ext cx="8228712" cy="1325563"/>
          </a:xfrm>
        </p:spPr>
        <p:txBody>
          <a:bodyPr/>
          <a:lstStyle/>
          <a:p>
            <a:r>
              <a:rPr lang="en-AU"/>
              <a:t>In a nutshell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2B0C6-9D50-B292-7680-35A513F4D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587" y="1959427"/>
            <a:ext cx="8229028" cy="45855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har char="•"/>
            </a:pPr>
            <a:r>
              <a:rPr lang="en-US" sz="2800" dirty="0"/>
              <a:t>Initial approach</a:t>
            </a:r>
            <a:endParaRPr lang="en-US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Tools and strategies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Challenges 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Successes and Failures 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Divide between educator and </a:t>
            </a:r>
            <a:br>
              <a:rPr lang="en-US" sz="2800" dirty="0"/>
            </a:br>
            <a:r>
              <a:rPr lang="en-US" sz="2800" dirty="0"/>
              <a:t>organisational practices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UDL 3.0 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Reflections</a:t>
            </a:r>
            <a:endParaRPr lang="en-AU" sz="2800" dirty="0"/>
          </a:p>
        </p:txBody>
      </p:sp>
      <p:pic>
        <p:nvPicPr>
          <p:cNvPr id="7" name="Picture Placeholder 6" descr="A person cracking nuts with a nutcracker&#10;&#10;">
            <a:extLst>
              <a:ext uri="{FF2B5EF4-FFF2-40B4-BE49-F238E27FC236}">
                <a16:creationId xmlns:a16="http://schemas.microsoft.com/office/drawing/2014/main" id="{51EDE14D-EEDF-8D19-481B-C99F4AEEEE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627" r="19627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5C957C-61D1-EBC4-57BD-94C907AFD6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757893" y="5501832"/>
            <a:ext cx="2434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Used under license from Shutterstock.com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85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D5B92-759E-D83C-3ADD-BA01F5D5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C470ED-DBC1-47ED-4BD8-B47337D2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39" y="378533"/>
            <a:ext cx="8228712" cy="1325563"/>
          </a:xfrm>
        </p:spPr>
        <p:txBody>
          <a:bodyPr/>
          <a:lstStyle/>
          <a:p>
            <a:r>
              <a:rPr lang="en-AU" dirty="0"/>
              <a:t>Initial approach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8ECFE4-BC71-7188-DDB4-73AAF13829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739" y="1945893"/>
            <a:ext cx="8605520" cy="454735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AU" sz="2800" dirty="0"/>
              <a:t>TAFE SA initiative (result of audit)</a:t>
            </a:r>
            <a:endParaRPr lang="en-US">
              <a:cs typeface="Arial" panose="020B0604020202020204"/>
            </a:endParaRPr>
          </a:p>
          <a:p>
            <a:pPr lvl="1">
              <a:buFont typeface="Arial"/>
              <a:buChar char="•"/>
            </a:pPr>
            <a:r>
              <a:rPr lang="en-AU" sz="2800" dirty="0"/>
              <a:t>Dedicated teams</a:t>
            </a:r>
            <a:endParaRPr lang="en-AU" sz="2800" dirty="0">
              <a:cs typeface="Arial" panose="020B0604020202020204"/>
            </a:endParaRPr>
          </a:p>
          <a:p>
            <a:pPr lvl="2">
              <a:buFont typeface="Arial"/>
              <a:buChar char="•"/>
            </a:pPr>
            <a:r>
              <a:rPr lang="en-AU" sz="2800" dirty="0"/>
              <a:t>Quality</a:t>
            </a:r>
            <a:endParaRPr lang="en-AU" sz="2800" dirty="0">
              <a:cs typeface="Arial" panose="020B0604020202020204"/>
            </a:endParaRPr>
          </a:p>
          <a:p>
            <a:pPr lvl="2">
              <a:buFont typeface="Arial"/>
              <a:buChar char="•"/>
            </a:pPr>
            <a:r>
              <a:rPr lang="en-AU" sz="2800" dirty="0"/>
              <a:t>Teaching &amp; Learning</a:t>
            </a:r>
            <a:endParaRPr lang="en-AU" sz="2800" dirty="0">
              <a:cs typeface="Arial" panose="020B0604020202020204"/>
            </a:endParaRPr>
          </a:p>
          <a:p>
            <a:pPr lvl="2">
              <a:buFont typeface="Arial"/>
              <a:buChar char="•"/>
            </a:pPr>
            <a:r>
              <a:rPr lang="en-AU" sz="2800" dirty="0"/>
              <a:t>Centre for Educator Practice (CEP)</a:t>
            </a:r>
            <a:endParaRPr lang="en-AU" sz="2800" dirty="0">
              <a:cs typeface="Arial" panose="020B0604020202020204"/>
            </a:endParaRPr>
          </a:p>
          <a:p>
            <a:pPr lvl="2">
              <a:buFont typeface="Arial"/>
              <a:buChar char="•"/>
            </a:pPr>
            <a:r>
              <a:rPr lang="en-AU" sz="2800" dirty="0"/>
              <a:t>Student Support  </a:t>
            </a:r>
            <a:endParaRPr lang="en-AU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AU" sz="2800" dirty="0"/>
              <a:t>Legislative imperative</a:t>
            </a:r>
            <a:endParaRPr lang="en-AU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AU" sz="2800" dirty="0"/>
              <a:t>Social imperative</a:t>
            </a:r>
            <a:endParaRPr lang="en-AU" sz="28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4793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670D36-DDC3-1F1F-EFDE-FF90D1A9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70" y="393270"/>
            <a:ext cx="8228712" cy="17425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AU" dirty="0">
                <a:latin typeface="Arial"/>
                <a:cs typeface="Arial"/>
              </a:rPr>
              <a:t>Determination</a:t>
            </a:r>
            <a:r>
              <a:rPr lang="en-AU" dirty="0"/>
              <a:t>:</a:t>
            </a:r>
            <a:r>
              <a:rPr lang="en-AU" sz="3600" dirty="0"/>
              <a:t> </a:t>
            </a:r>
            <a:br>
              <a:rPr lang="en-AU" sz="3600" dirty="0"/>
            </a:br>
            <a:r>
              <a:rPr lang="en-AU" dirty="0"/>
              <a:t>UDL would be our True North</a:t>
            </a:r>
            <a:endParaRPr lang="en-AU" dirty="0">
              <a:cs typeface="Arial"/>
            </a:endParaRPr>
          </a:p>
        </p:txBody>
      </p:sp>
      <p:pic>
        <p:nvPicPr>
          <p:cNvPr id="7" name="Picture 6" descr="A compass pointing north">
            <a:extLst>
              <a:ext uri="{FF2B5EF4-FFF2-40B4-BE49-F238E27FC236}">
                <a16:creationId xmlns:a16="http://schemas.microsoft.com/office/drawing/2014/main" id="{233D05DE-61D5-1357-8FE0-1CD7B7468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735" y="1924007"/>
            <a:ext cx="6801265" cy="4756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04C6C-D509-1DE8-FE85-D38E76922F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558096" y="6426664"/>
            <a:ext cx="2434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Used under license from Shutterstock.com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4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16D7E-BACD-059B-CE8B-18E158D67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10B4DC-A460-FD67-D544-84B6C351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51" y="378533"/>
            <a:ext cx="8228712" cy="1325563"/>
          </a:xfrm>
        </p:spPr>
        <p:txBody>
          <a:bodyPr/>
          <a:lstStyle/>
          <a:p>
            <a:r>
              <a:rPr lang="en-AU"/>
              <a:t>Tools &amp; Strategies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C05782-831E-69CB-B100-4FCB40C855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5851" y="1719873"/>
            <a:ext cx="11720922" cy="427303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800" dirty="0"/>
              <a:t>Introduced language of inclusion and UDL</a:t>
            </a:r>
            <a:endParaRPr lang="en-US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US" sz="2800" dirty="0"/>
              <a:t>Created/promoted training about inclusive teaching &amp; learning and UDL </a:t>
            </a:r>
            <a:endParaRPr lang="en-US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US" sz="2800" dirty="0"/>
              <a:t>Introduced Digital Accessibility platform (ALLY/Panorama) </a:t>
            </a:r>
            <a:endParaRPr lang="en-US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US" sz="2800" dirty="0"/>
              <a:t>Implemented Digital Tool Kit and Learning Design Planner</a:t>
            </a:r>
            <a:endParaRPr lang="en-US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US" sz="2800" dirty="0"/>
              <a:t>Developed additional inclusive learning design guidance</a:t>
            </a:r>
            <a:endParaRPr lang="en-US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US" sz="2800" dirty="0"/>
              <a:t>Co-designed Inclusive Teaching and Learning Road Map</a:t>
            </a:r>
            <a:endParaRPr lang="en-US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US" sz="2800" dirty="0"/>
              <a:t>Created models and exemplars</a:t>
            </a:r>
            <a:endParaRPr lang="en-US" sz="2800" dirty="0">
              <a:cs typeface="Arial" panose="020B0604020202020204"/>
            </a:endParaRPr>
          </a:p>
          <a:p>
            <a:pPr>
              <a:buFont typeface="Arial"/>
              <a:buChar char="•"/>
            </a:pPr>
            <a:r>
              <a:rPr lang="en-US" sz="2800" dirty="0"/>
              <a:t>Organisational Mandate</a:t>
            </a:r>
            <a:endParaRPr lang="en-US" sz="28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804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D3921DC-2814-6817-3691-8531352CD9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8210" y="393253"/>
            <a:ext cx="10972800" cy="707846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rgbClr val="DE23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86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9B"/>
              </a:buClr>
              <a:buSzPts val="24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B1444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TAFE SA Inclusive Education Framework</a:t>
            </a:r>
            <a:endParaRPr lang="en-US" sz="40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"/>
              <a:cs typeface="Arial"/>
            </a:endParaRPr>
          </a:p>
        </p:txBody>
      </p:sp>
      <p:pic>
        <p:nvPicPr>
          <p:cNvPr id="8" name="Content Placeholder 7" descr="Triangle with inclusive education at the centre, labelled accessibility, usability and UDL around it and labels of Inclusivity. Diversity and Variability around that.">
            <a:extLst>
              <a:ext uri="{FF2B5EF4-FFF2-40B4-BE49-F238E27FC236}">
                <a16:creationId xmlns:a16="http://schemas.microsoft.com/office/drawing/2014/main" id="{3A2D0F7E-19FE-086C-1F96-618A279FD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34498" y="1494353"/>
            <a:ext cx="5548573" cy="499758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519A5-E935-B85F-26C1-136A5631D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465" y="5409190"/>
            <a:ext cx="1292464" cy="1091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89E2AE-7B11-0C85-B4CA-3A0C61CFF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493" y="6601946"/>
            <a:ext cx="273124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29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2DFDB-A210-7DDA-9956-B0A2F06C3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4335-FC03-B1F5-B9DE-460024B0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90039"/>
            <a:ext cx="8228712" cy="1325563"/>
          </a:xfrm>
        </p:spPr>
        <p:txBody>
          <a:bodyPr/>
          <a:lstStyle/>
          <a:p>
            <a:r>
              <a:rPr lang="en-AU" dirty="0"/>
              <a:t>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46C5B-3644-B210-67F0-0C88C6FEDE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4" y="2027666"/>
            <a:ext cx="8229028" cy="45855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har char="•"/>
            </a:pPr>
            <a:r>
              <a:rPr lang="en-US" sz="2800" dirty="0"/>
              <a:t>Individual versus </a:t>
            </a:r>
            <a:r>
              <a:rPr lang="en-US" sz="2800" dirty="0" err="1"/>
              <a:t>organisational</a:t>
            </a:r>
            <a:r>
              <a:rPr lang="en-US" sz="2800" dirty="0"/>
              <a:t> practices</a:t>
            </a:r>
            <a:endParaRPr lang="en-US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Lack of baseline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Organisational buy in 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Training package interpretation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Educator capability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UDL 3.0 and potential impact</a:t>
            </a:r>
            <a:endParaRPr lang="en-AU" sz="2800" dirty="0"/>
          </a:p>
        </p:txBody>
      </p:sp>
      <p:pic>
        <p:nvPicPr>
          <p:cNvPr id="7" name="Picture Placeholder 6" descr="A maze with a red line indicating the successful path from start to finish">
            <a:extLst>
              <a:ext uri="{FF2B5EF4-FFF2-40B4-BE49-F238E27FC236}">
                <a16:creationId xmlns:a16="http://schemas.microsoft.com/office/drawing/2014/main" id="{05C6A02B-3C42-884E-9D66-4A25347BC8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622" r="19622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1FF71-BD6C-C2C7-03A3-D65165EBA7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757893" y="5501832"/>
            <a:ext cx="2434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Used under license from Shutterstock.com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2BE6EC-0D52-F457-E0AB-C469DF70F8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21" y="525872"/>
            <a:ext cx="8228712" cy="1325563"/>
          </a:xfrm>
        </p:spPr>
        <p:txBody>
          <a:bodyPr/>
          <a:lstStyle/>
          <a:p>
            <a:r>
              <a:rPr lang="en-AU" dirty="0"/>
              <a:t>What we learned </a:t>
            </a:r>
            <a:br>
              <a:rPr lang="en-AU" dirty="0"/>
            </a:br>
            <a:endParaRPr lang="en-A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5E04B72-01EB-E130-BC1E-18D9C3136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463" r="446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477EB-D833-4BB5-E28B-932C079C1A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7521" y="1712336"/>
            <a:ext cx="8229028" cy="43167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3200" dirty="0"/>
              <a:t>Organisational journey:</a:t>
            </a:r>
          </a:p>
          <a:p>
            <a:endParaRPr lang="en-AU" dirty="0">
              <a:cs typeface="Arial"/>
            </a:endParaRPr>
          </a:p>
          <a:p>
            <a:pPr marL="457200" indent="-457200">
              <a:buChar char="•"/>
            </a:pPr>
            <a:r>
              <a:rPr lang="en-AU" sz="2800" dirty="0"/>
              <a:t>Big Sell - Big Investment</a:t>
            </a:r>
            <a:endParaRPr lang="en-AU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AU" sz="2800" dirty="0"/>
              <a:t>Co-Design</a:t>
            </a:r>
            <a:endParaRPr lang="en-AU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AU" sz="2800" dirty="0"/>
              <a:t>Need to Establish the ‘What and why?’ </a:t>
            </a:r>
            <a:br>
              <a:rPr lang="en-AU" sz="2800" dirty="0"/>
            </a:br>
            <a:r>
              <a:rPr lang="en-AU" sz="2800" dirty="0"/>
              <a:t>for everyone</a:t>
            </a:r>
            <a:endParaRPr lang="en-AU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Student Perspectives/Data </a:t>
            </a:r>
            <a:endParaRPr lang="en-US" sz="2800" dirty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US" sz="2800" dirty="0"/>
              <a:t>Limited Approach</a:t>
            </a:r>
            <a:endParaRPr lang="en-A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B7DB5-3946-FF4C-12D6-7A2CB8E6F935}"/>
              </a:ext>
            </a:extLst>
          </p:cNvPr>
          <p:cNvSpPr txBox="1"/>
          <p:nvPr/>
        </p:nvSpPr>
        <p:spPr>
          <a:xfrm>
            <a:off x="9757893" y="5501832"/>
            <a:ext cx="2434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Used under license from Shutterstock.com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93947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TAFESA 1">
      <a:dk1>
        <a:srgbClr val="000000"/>
      </a:dk1>
      <a:lt1>
        <a:srgbClr val="FFFFFF"/>
      </a:lt1>
      <a:dk2>
        <a:srgbClr val="2B1444"/>
      </a:dk2>
      <a:lt2>
        <a:srgbClr val="E7E6E6"/>
      </a:lt2>
      <a:accent1>
        <a:srgbClr val="2B1444"/>
      </a:accent1>
      <a:accent2>
        <a:srgbClr val="EE3333"/>
      </a:accent2>
      <a:accent3>
        <a:srgbClr val="BDA3CD"/>
      </a:accent3>
      <a:accent4>
        <a:srgbClr val="F8F4F9"/>
      </a:accent4>
      <a:accent5>
        <a:srgbClr val="E4E0EC"/>
      </a:accent5>
      <a:accent6>
        <a:srgbClr val="6A6C74"/>
      </a:accent6>
      <a:hlink>
        <a:srgbClr val="2B1444"/>
      </a:hlink>
      <a:folHlink>
        <a:srgbClr val="2B14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FESA_PowerPoint_Template" id="{8CA1C9B0-0322-C949-B63E-3AE63492EB89}" vid="{F663054A-AE70-5740-BDE1-761C8301F792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1">
  <a:themeElements>
    <a:clrScheme name="TAFESA 1">
      <a:dk1>
        <a:srgbClr val="000000"/>
      </a:dk1>
      <a:lt1>
        <a:srgbClr val="FFFFFF"/>
      </a:lt1>
      <a:dk2>
        <a:srgbClr val="2B1444"/>
      </a:dk2>
      <a:lt2>
        <a:srgbClr val="E7E6E6"/>
      </a:lt2>
      <a:accent1>
        <a:srgbClr val="2B1444"/>
      </a:accent1>
      <a:accent2>
        <a:srgbClr val="EE3333"/>
      </a:accent2>
      <a:accent3>
        <a:srgbClr val="BDA3CD"/>
      </a:accent3>
      <a:accent4>
        <a:srgbClr val="F8F4F9"/>
      </a:accent4>
      <a:accent5>
        <a:srgbClr val="E4E0EC"/>
      </a:accent5>
      <a:accent6>
        <a:srgbClr val="6A6C74"/>
      </a:accent6>
      <a:hlink>
        <a:srgbClr val="2B1444"/>
      </a:hlink>
      <a:folHlink>
        <a:srgbClr val="2B14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FESA_PowerPoint_Template" id="{8CA1C9B0-0322-C949-B63E-3AE63492EB89}" vid="{F663054A-AE70-5740-BDE1-761C8301F792}"/>
    </a:ext>
  </a:extLst>
</a:theme>
</file>

<file path=ppt/theme/theme4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615177E-CD6D-4D0D-8389-607E6CCBB968}" vid="{762746F4-26E9-4BBD-9876-1A2DD6FF41C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2CF51BE025D4C9BAC28603D93ADCD" ma:contentTypeVersion="8" ma:contentTypeDescription="Create a new document." ma:contentTypeScope="" ma:versionID="4e61ec5a5412adec29fd9980d6b58488">
  <xsd:schema xmlns:xsd="http://www.w3.org/2001/XMLSchema" xmlns:xs="http://www.w3.org/2001/XMLSchema" xmlns:p="http://schemas.microsoft.com/office/2006/metadata/properties" xmlns:ns2="8cca5f48-6bfb-4567-a708-26dbd4d707bc" targetNamespace="http://schemas.microsoft.com/office/2006/metadata/properties" ma:root="true" ma:fieldsID="9460e3c4258caaa94b98cd158a865c4b" ns2:_="">
    <xsd:import namespace="8cca5f48-6bfb-4567-a708-26dbd4d70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a5f48-6bfb-4567-a708-26dbd4d70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B7FBCB-A0B3-4E3D-9849-CB0D1428AF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0FF80E-E903-4620-AFC3-99D9272AF68D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cca5f48-6bfb-4567-a708-26dbd4d707b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8F8240-D7B5-459D-A651-753E3B567247}">
  <ds:schemaRefs>
    <ds:schemaRef ds:uri="8cca5f48-6bfb-4567-a708-26dbd4d707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adccb89-6645-4547-a418-b9839adf4510}" enabled="1" method="Standard" siteId="{6f40af2a-bd43-4f5f-b217-f5448356ea1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18</TotalTime>
  <Words>718</Words>
  <Application>Microsoft Office PowerPoint</Application>
  <PresentationFormat>Widescreen</PresentationFormat>
  <Paragraphs>135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Lucida Grande</vt:lpstr>
      <vt:lpstr>Segoe Sans</vt:lpstr>
      <vt:lpstr>System Font Regular</vt:lpstr>
      <vt:lpstr>Theme1</vt:lpstr>
      <vt:lpstr>Default Design</vt:lpstr>
      <vt:lpstr>1_Theme1</vt:lpstr>
      <vt:lpstr>Default Theme</vt:lpstr>
      <vt:lpstr>The UDL Quandary of  Organisational Implementation  What we learned and what we would do now</vt:lpstr>
      <vt:lpstr>Acknowledgement of Country</vt:lpstr>
      <vt:lpstr>In a nutshell</vt:lpstr>
      <vt:lpstr>Initial approach</vt:lpstr>
      <vt:lpstr>Determination:  UDL would be our True North</vt:lpstr>
      <vt:lpstr>Tools &amp; Strategies</vt:lpstr>
      <vt:lpstr>TAFE SA Inclusive Education Framework</vt:lpstr>
      <vt:lpstr>Challenges</vt:lpstr>
      <vt:lpstr>What we learned  </vt:lpstr>
      <vt:lpstr>Individual journey</vt:lpstr>
      <vt:lpstr>What would we do differently now?</vt:lpstr>
      <vt:lpstr>UDL 3.0    A challenge  to...a win!</vt:lpstr>
      <vt:lpstr>UDL 3.0</vt:lpstr>
      <vt:lpstr>CAST Schoolwide Implementation Criteria (SIC) Four domains</vt:lpstr>
      <vt:lpstr>New focus points</vt:lpstr>
      <vt:lpstr>It’s not easy On reflection</vt:lpstr>
      <vt:lpstr>Moments that matter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TEMPLATE  BEFORE USE</dc:title>
  <dc:creator>Danijella Lehman</dc:creator>
  <cp:lastModifiedBy>Kylie Geard</cp:lastModifiedBy>
  <cp:revision>178</cp:revision>
  <dcterms:created xsi:type="dcterms:W3CDTF">2023-09-08T00:48:06Z</dcterms:created>
  <dcterms:modified xsi:type="dcterms:W3CDTF">2025-06-19T03:12:47Z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dccb89-6645-4547-a418-b9839adf4510_Enabled">
    <vt:lpwstr>true</vt:lpwstr>
  </property>
  <property fmtid="{D5CDD505-2E9C-101B-9397-08002B2CF9AE}" pid="3" name="MSIP_Label_cadccb89-6645-4547-a418-b9839adf4510_SetDate">
    <vt:lpwstr>2023-08-31T23:02:29Z</vt:lpwstr>
  </property>
  <property fmtid="{D5CDD505-2E9C-101B-9397-08002B2CF9AE}" pid="4" name="MSIP_Label_cadccb89-6645-4547-a418-b9839adf4510_Method">
    <vt:lpwstr>Standard</vt:lpwstr>
  </property>
  <property fmtid="{D5CDD505-2E9C-101B-9397-08002B2CF9AE}" pid="5" name="MSIP_Label_cadccb89-6645-4547-a418-b9839adf4510_Name">
    <vt:lpwstr>official</vt:lpwstr>
  </property>
  <property fmtid="{D5CDD505-2E9C-101B-9397-08002B2CF9AE}" pid="6" name="MSIP_Label_cadccb89-6645-4547-a418-b9839adf4510_SiteId">
    <vt:lpwstr>6f40af2a-bd43-4f5f-b217-f5448356ea1e</vt:lpwstr>
  </property>
  <property fmtid="{D5CDD505-2E9C-101B-9397-08002B2CF9AE}" pid="7" name="MSIP_Label_cadccb89-6645-4547-a418-b9839adf4510_ActionId">
    <vt:lpwstr>454dcea5-0df7-4193-b4bb-afb78154beb6</vt:lpwstr>
  </property>
  <property fmtid="{D5CDD505-2E9C-101B-9397-08002B2CF9AE}" pid="8" name="MSIP_Label_cadccb89-6645-4547-a418-b9839adf4510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  <property fmtid="{D5CDD505-2E9C-101B-9397-08002B2CF9AE}" pid="11" name="ContentTypeId">
    <vt:lpwstr>0x01010035F2CF51BE025D4C9BAC28603D93ADCD</vt:lpwstr>
  </property>
  <property fmtid="{D5CDD505-2E9C-101B-9397-08002B2CF9AE}" pid="12" name="MediaServiceImageTags">
    <vt:lpwstr/>
  </property>
</Properties>
</file>