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2" r:id="rId1"/>
    <p:sldMasterId id="2147483713" r:id="rId2"/>
    <p:sldMasterId id="2147483720" r:id="rId3"/>
    <p:sldMasterId id="2147483725" r:id="rId4"/>
    <p:sldMasterId id="2147483648" r:id="rId5"/>
  </p:sldMasterIdLst>
  <p:notesMasterIdLst>
    <p:notesMasterId r:id="rId28"/>
  </p:notesMasterIdLst>
  <p:sldIdLst>
    <p:sldId id="412" r:id="rId6"/>
    <p:sldId id="413" r:id="rId7"/>
    <p:sldId id="449" r:id="rId8"/>
    <p:sldId id="480" r:id="rId9"/>
    <p:sldId id="454" r:id="rId10"/>
    <p:sldId id="481" r:id="rId11"/>
    <p:sldId id="483" r:id="rId12"/>
    <p:sldId id="482" r:id="rId13"/>
    <p:sldId id="456" r:id="rId14"/>
    <p:sldId id="461" r:id="rId15"/>
    <p:sldId id="457" r:id="rId16"/>
    <p:sldId id="459" r:id="rId17"/>
    <p:sldId id="460" r:id="rId18"/>
    <p:sldId id="464" r:id="rId19"/>
    <p:sldId id="484" r:id="rId20"/>
    <p:sldId id="469" r:id="rId21"/>
    <p:sldId id="471" r:id="rId22"/>
    <p:sldId id="436" r:id="rId23"/>
    <p:sldId id="475" r:id="rId24"/>
    <p:sldId id="485" r:id="rId25"/>
    <p:sldId id="477" r:id="rId26"/>
    <p:sldId id="478" r:id="rId27"/>
  </p:sldIdLst>
  <p:sldSz cx="9144000" cy="5143500" type="screen16x9"/>
  <p:notesSz cx="9296400" cy="7010400"/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Title Slide and Acknowledgement of Country" id="{37A20761-3D44-4D6F-A8CB-429E719D3D76}">
          <p14:sldIdLst>
            <p14:sldId id="412"/>
            <p14:sldId id="413"/>
          </p14:sldIdLst>
        </p14:section>
        <p14:section name="Background and Context" id="{297B485A-8206-4EBC-8328-1F94F74C1D68}">
          <p14:sldIdLst>
            <p14:sldId id="449"/>
            <p14:sldId id="480"/>
            <p14:sldId id="454"/>
          </p14:sldIdLst>
        </p14:section>
        <p14:section name="Significance of Using Observation" id="{34478C55-CCD1-4B17-8612-37615C4A8C1A}">
          <p14:sldIdLst>
            <p14:sldId id="481"/>
            <p14:sldId id="483"/>
            <p14:sldId id="482"/>
          </p14:sldIdLst>
        </p14:section>
        <p14:section name="Research Questions" id="{28547851-8D3B-4BA1-B5AB-920976F915CA}">
          <p14:sldIdLst>
            <p14:sldId id="456"/>
          </p14:sldIdLst>
        </p14:section>
        <p14:section name="The Research Instrument" id="{30B332E0-2C94-4FA7-93CB-45F3A55B5FC6}">
          <p14:sldIdLst>
            <p14:sldId id="461"/>
          </p14:sldIdLst>
        </p14:section>
        <p14:section name="Participants" id="{F4212190-7E3C-44EF-8ED7-260ADD3EC17B}">
          <p14:sldIdLst>
            <p14:sldId id="457"/>
            <p14:sldId id="459"/>
          </p14:sldIdLst>
        </p14:section>
        <p14:section name="Results" id="{654FD764-B021-48C4-9D6F-121322D7C560}">
          <p14:sldIdLst>
            <p14:sldId id="460"/>
            <p14:sldId id="464"/>
            <p14:sldId id="484"/>
            <p14:sldId id="469"/>
          </p14:sldIdLst>
        </p14:section>
        <p14:section name="Disucssion and Limitations" id="{87B0865F-7616-46F4-96B5-908CADBB3250}">
          <p14:sldIdLst>
            <p14:sldId id="471"/>
            <p14:sldId id="436"/>
          </p14:sldIdLst>
        </p14:section>
        <p14:section name="References and Q&amp;A" id="{C6B2F184-C9EA-4224-B1A9-F82AB12C4117}">
          <p14:sldIdLst>
            <p14:sldId id="475"/>
            <p14:sldId id="485"/>
            <p14:sldId id="477"/>
            <p14:sldId id="4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4626"/>
    <a:srgbClr val="AD5D4D"/>
    <a:srgbClr val="1A345E"/>
    <a:srgbClr val="8F9EC9"/>
    <a:srgbClr val="DAA8A2"/>
    <a:srgbClr val="000000"/>
    <a:srgbClr val="FFE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86" autoAdjust="0"/>
    <p:restoredTop sz="94634" autoAdjust="0"/>
  </p:normalViewPr>
  <p:slideViewPr>
    <p:cSldViewPr>
      <p:cViewPr varScale="1">
        <p:scale>
          <a:sx n="128" d="100"/>
          <a:sy n="128" d="100"/>
        </p:scale>
        <p:origin x="100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7E1DA7-F79B-4F72-A3D8-F91E652E24D2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</dgm:pt>
    <dgm:pt modelId="{ADBF4F25-E0C9-4D08-AD16-6E88E7CB38F8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 w="190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br>
            <a:rPr lang="en-AU" sz="1400" b="1" dirty="0">
              <a:latin typeface="Times" panose="02020603050405020304" pitchFamily="18" charset="0"/>
              <a:cs typeface="Times" panose="02020603050405020304" pitchFamily="18" charset="0"/>
            </a:rPr>
          </a:br>
          <a:r>
            <a:rPr lang="en-AU" sz="1400" b="1" dirty="0">
              <a:latin typeface="Times" panose="02020603050405020304" pitchFamily="18" charset="0"/>
              <a:cs typeface="Times" panose="02020603050405020304" pitchFamily="18" charset="0"/>
            </a:rPr>
            <a:t>1. </a:t>
          </a:r>
          <a:br>
            <a:rPr lang="en-AU" sz="1400" b="1" dirty="0">
              <a:latin typeface="Times" panose="02020603050405020304" pitchFamily="18" charset="0"/>
              <a:cs typeface="Times" panose="02020603050405020304" pitchFamily="18" charset="0"/>
            </a:rPr>
          </a:br>
          <a:r>
            <a:rPr lang="en-AU" sz="1400" b="1" dirty="0">
              <a:latin typeface="Times" panose="02020603050405020304" pitchFamily="18" charset="0"/>
              <a:cs typeface="Times" panose="02020603050405020304" pitchFamily="18" charset="0"/>
            </a:rPr>
            <a:t>Inclusive</a:t>
          </a:r>
          <a:br>
            <a:rPr lang="en-AU" sz="1400" b="1" dirty="0">
              <a:latin typeface="Times" panose="02020603050405020304" pitchFamily="18" charset="0"/>
              <a:cs typeface="Times" panose="02020603050405020304" pitchFamily="18" charset="0"/>
            </a:rPr>
          </a:br>
          <a:r>
            <a:rPr lang="en-AU" sz="1400" b="1" dirty="0">
              <a:latin typeface="Times" panose="02020603050405020304" pitchFamily="18" charset="0"/>
              <a:cs typeface="Times" panose="02020603050405020304" pitchFamily="18" charset="0"/>
            </a:rPr>
            <a:t>Education (IE) and </a:t>
          </a:r>
          <a:br>
            <a:rPr lang="en-AU" sz="1400" b="1" dirty="0">
              <a:latin typeface="Times" panose="02020603050405020304" pitchFamily="18" charset="0"/>
              <a:cs typeface="Times" panose="02020603050405020304" pitchFamily="18" charset="0"/>
            </a:rPr>
          </a:br>
          <a:r>
            <a:rPr lang="en-AU" sz="1400" b="1" dirty="0">
              <a:latin typeface="Times" panose="02020603050405020304" pitchFamily="18" charset="0"/>
              <a:cs typeface="Times" panose="02020603050405020304" pitchFamily="18" charset="0"/>
            </a:rPr>
            <a:t>IE Practices</a:t>
          </a:r>
        </a:p>
      </dgm:t>
    </dgm:pt>
    <dgm:pt modelId="{A9C44982-2A75-422D-BDD7-EDC2B5C5C629}" type="parTrans" cxnId="{C3320BF0-8954-4938-B739-EF1841AD61C8}">
      <dgm:prSet/>
      <dgm:spPr/>
      <dgm:t>
        <a:bodyPr/>
        <a:lstStyle/>
        <a:p>
          <a:endParaRPr lang="en-AU"/>
        </a:p>
      </dgm:t>
    </dgm:pt>
    <dgm:pt modelId="{5F79D1FF-FE12-43EB-9DCE-1C5E1FF3138E}" type="sibTrans" cxnId="{C3320BF0-8954-4938-B739-EF1841AD61C8}">
      <dgm:prSet/>
      <dgm:spPr/>
      <dgm:t>
        <a:bodyPr/>
        <a:lstStyle/>
        <a:p>
          <a:endParaRPr lang="en-AU"/>
        </a:p>
      </dgm:t>
    </dgm:pt>
    <dgm:pt modelId="{FC43BC1A-9CCF-495A-A743-D160EC6DC1C3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 w="190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pPr algn="ctr"/>
          <a:r>
            <a:rPr lang="en-AU" sz="1300" b="1" dirty="0">
              <a:latin typeface="Times" panose="02020603050405020304" pitchFamily="18" charset="0"/>
              <a:cs typeface="Times" panose="02020603050405020304" pitchFamily="18" charset="0"/>
            </a:rPr>
            <a:t>2. </a:t>
          </a:r>
          <a:br>
            <a:rPr lang="en-AU" sz="1300" b="1" dirty="0">
              <a:latin typeface="Times" panose="02020603050405020304" pitchFamily="18" charset="0"/>
              <a:cs typeface="Times" panose="02020603050405020304" pitchFamily="18" charset="0"/>
            </a:rPr>
          </a:br>
          <a:r>
            <a:rPr lang="en-AU" sz="1300" b="1" dirty="0">
              <a:latin typeface="Times" panose="02020603050405020304" pitchFamily="18" charset="0"/>
              <a:cs typeface="Times" panose="02020603050405020304" pitchFamily="18" charset="0"/>
            </a:rPr>
            <a:t>Teachers’ </a:t>
          </a:r>
          <a:br>
            <a:rPr lang="en-AU" sz="1300" b="1" dirty="0">
              <a:latin typeface="Times" panose="02020603050405020304" pitchFamily="18" charset="0"/>
              <a:cs typeface="Times" panose="02020603050405020304" pitchFamily="18" charset="0"/>
            </a:rPr>
          </a:br>
          <a:r>
            <a:rPr lang="en-AU" sz="1300" b="1" dirty="0">
              <a:latin typeface="Times" panose="02020603050405020304" pitchFamily="18" charset="0"/>
              <a:cs typeface="Times" panose="02020603050405020304" pitchFamily="18" charset="0"/>
            </a:rPr>
            <a:t>Practices</a:t>
          </a:r>
        </a:p>
      </dgm:t>
    </dgm:pt>
    <dgm:pt modelId="{3AAD1538-3FCB-45CE-B08D-FE9D8F136E83}" type="parTrans" cxnId="{AD17B7D4-E8A1-4ED8-8F20-42913BF497DF}">
      <dgm:prSet/>
      <dgm:spPr/>
      <dgm:t>
        <a:bodyPr/>
        <a:lstStyle/>
        <a:p>
          <a:endParaRPr lang="en-AU"/>
        </a:p>
      </dgm:t>
    </dgm:pt>
    <dgm:pt modelId="{05E9A129-C193-40AD-84F7-055B3015C651}" type="sibTrans" cxnId="{AD17B7D4-E8A1-4ED8-8F20-42913BF497DF}">
      <dgm:prSet/>
      <dgm:spPr/>
      <dgm:t>
        <a:bodyPr/>
        <a:lstStyle/>
        <a:p>
          <a:endParaRPr lang="en-AU"/>
        </a:p>
      </dgm:t>
    </dgm:pt>
    <dgm:pt modelId="{6EA0A1A1-150B-4514-8C79-4B10383DDC2B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 w="190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n-AU" sz="1400" b="1" dirty="0">
              <a:latin typeface="Times" panose="02020603050405020304" pitchFamily="18" charset="0"/>
              <a:cs typeface="Times" panose="02020603050405020304" pitchFamily="18" charset="0"/>
            </a:rPr>
            <a:t>3. </a:t>
          </a:r>
          <a:br>
            <a:rPr lang="en-AU" sz="1400" b="1" dirty="0">
              <a:latin typeface="Times" panose="02020603050405020304" pitchFamily="18" charset="0"/>
              <a:cs typeface="Times" panose="02020603050405020304" pitchFamily="18" charset="0"/>
            </a:rPr>
          </a:br>
          <a:r>
            <a:rPr lang="en-AU" sz="1400" b="1" dirty="0">
              <a:latin typeface="Times" panose="02020603050405020304" pitchFamily="18" charset="0"/>
              <a:cs typeface="Times" panose="02020603050405020304" pitchFamily="18" charset="0"/>
            </a:rPr>
            <a:t>University </a:t>
          </a:r>
          <a:br>
            <a:rPr lang="en-AU" sz="1400" b="1" dirty="0">
              <a:latin typeface="Times" panose="02020603050405020304" pitchFamily="18" charset="0"/>
              <a:cs typeface="Times" panose="02020603050405020304" pitchFamily="18" charset="0"/>
            </a:rPr>
          </a:br>
          <a:r>
            <a:rPr lang="en-AU" sz="1400" b="1" dirty="0">
              <a:latin typeface="Times" panose="02020603050405020304" pitchFamily="18" charset="0"/>
              <a:cs typeface="Times" panose="02020603050405020304" pitchFamily="18" charset="0"/>
            </a:rPr>
            <a:t>Pathways</a:t>
          </a:r>
        </a:p>
      </dgm:t>
    </dgm:pt>
    <dgm:pt modelId="{B99B2CD1-591D-4A5E-A456-6C8356E93BDA}" type="sibTrans" cxnId="{787CF976-6EB0-4608-BB17-C45F9184FD88}">
      <dgm:prSet/>
      <dgm:spPr/>
      <dgm:t>
        <a:bodyPr/>
        <a:lstStyle/>
        <a:p>
          <a:endParaRPr lang="en-AU"/>
        </a:p>
      </dgm:t>
    </dgm:pt>
    <dgm:pt modelId="{426220E9-4F6C-4E02-9BF1-F3DE6C5441CB}" type="parTrans" cxnId="{787CF976-6EB0-4608-BB17-C45F9184FD88}">
      <dgm:prSet/>
      <dgm:spPr/>
      <dgm:t>
        <a:bodyPr/>
        <a:lstStyle/>
        <a:p>
          <a:endParaRPr lang="en-AU"/>
        </a:p>
      </dgm:t>
    </dgm:pt>
    <dgm:pt modelId="{B9CFEAF5-1F8F-461A-9B0A-C83C2524A974}" type="pres">
      <dgm:prSet presAssocID="{777E1DA7-F79B-4F72-A3D8-F91E652E24D2}" presName="compositeShape" presStyleCnt="0">
        <dgm:presLayoutVars>
          <dgm:chMax val="7"/>
          <dgm:dir/>
          <dgm:resizeHandles val="exact"/>
        </dgm:presLayoutVars>
      </dgm:prSet>
      <dgm:spPr/>
    </dgm:pt>
    <dgm:pt modelId="{D4E3F3C0-FBCF-48D1-AF6D-A0CA051B6E8E}" type="pres">
      <dgm:prSet presAssocID="{ADBF4F25-E0C9-4D08-AD16-6E88E7CB38F8}" presName="circ1" presStyleLbl="vennNode1" presStyleIdx="0" presStyleCnt="3"/>
      <dgm:spPr/>
    </dgm:pt>
    <dgm:pt modelId="{39DAE5E9-311F-40C2-9425-4F843CF46630}" type="pres">
      <dgm:prSet presAssocID="{ADBF4F25-E0C9-4D08-AD16-6E88E7CB38F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E5B82CA-6E9C-4F1B-B2E3-3D4C0C6545F6}" type="pres">
      <dgm:prSet presAssocID="{FC43BC1A-9CCF-495A-A743-D160EC6DC1C3}" presName="circ2" presStyleLbl="vennNode1" presStyleIdx="1" presStyleCnt="3"/>
      <dgm:spPr/>
    </dgm:pt>
    <dgm:pt modelId="{3FE53EFD-FF84-4B5C-9E3A-6F2F0C341314}" type="pres">
      <dgm:prSet presAssocID="{FC43BC1A-9CCF-495A-A743-D160EC6DC1C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73FFE1D-802F-4BE1-8BA0-7FB7DBF8CFCA}" type="pres">
      <dgm:prSet presAssocID="{6EA0A1A1-150B-4514-8C79-4B10383DDC2B}" presName="circ3" presStyleLbl="vennNode1" presStyleIdx="2" presStyleCnt="3"/>
      <dgm:spPr/>
    </dgm:pt>
    <dgm:pt modelId="{57BFC24A-CE29-4709-9CF1-EDC9AEB32828}" type="pres">
      <dgm:prSet presAssocID="{6EA0A1A1-150B-4514-8C79-4B10383DDC2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09C5B12-BAC4-49D4-8099-C0C37A1FE199}" type="presOf" srcId="{FC43BC1A-9CCF-495A-A743-D160EC6DC1C3}" destId="{FE5B82CA-6E9C-4F1B-B2E3-3D4C0C6545F6}" srcOrd="0" destOrd="0" presId="urn:microsoft.com/office/officeart/2005/8/layout/venn1"/>
    <dgm:cxn modelId="{384F6920-AA4E-4EDA-9496-BE64C5CCFC28}" type="presOf" srcId="{ADBF4F25-E0C9-4D08-AD16-6E88E7CB38F8}" destId="{39DAE5E9-311F-40C2-9425-4F843CF46630}" srcOrd="1" destOrd="0" presId="urn:microsoft.com/office/officeart/2005/8/layout/venn1"/>
    <dgm:cxn modelId="{8224BD36-B7E9-4BCB-9693-91DAEB32E2D7}" type="presOf" srcId="{777E1DA7-F79B-4F72-A3D8-F91E652E24D2}" destId="{B9CFEAF5-1F8F-461A-9B0A-C83C2524A974}" srcOrd="0" destOrd="0" presId="urn:microsoft.com/office/officeart/2005/8/layout/venn1"/>
    <dgm:cxn modelId="{7B5F6437-1914-4CEF-8853-D5BC7853FB83}" type="presOf" srcId="{ADBF4F25-E0C9-4D08-AD16-6E88E7CB38F8}" destId="{D4E3F3C0-FBCF-48D1-AF6D-A0CA051B6E8E}" srcOrd="0" destOrd="0" presId="urn:microsoft.com/office/officeart/2005/8/layout/venn1"/>
    <dgm:cxn modelId="{787CF976-6EB0-4608-BB17-C45F9184FD88}" srcId="{777E1DA7-F79B-4F72-A3D8-F91E652E24D2}" destId="{6EA0A1A1-150B-4514-8C79-4B10383DDC2B}" srcOrd="2" destOrd="0" parTransId="{426220E9-4F6C-4E02-9BF1-F3DE6C5441CB}" sibTransId="{B99B2CD1-591D-4A5E-A456-6C8356E93BDA}"/>
    <dgm:cxn modelId="{91EA20C8-C995-41AE-B59A-ABEEF8547A6E}" type="presOf" srcId="{FC43BC1A-9CCF-495A-A743-D160EC6DC1C3}" destId="{3FE53EFD-FF84-4B5C-9E3A-6F2F0C341314}" srcOrd="1" destOrd="0" presId="urn:microsoft.com/office/officeart/2005/8/layout/venn1"/>
    <dgm:cxn modelId="{AD17B7D4-E8A1-4ED8-8F20-42913BF497DF}" srcId="{777E1DA7-F79B-4F72-A3D8-F91E652E24D2}" destId="{FC43BC1A-9CCF-495A-A743-D160EC6DC1C3}" srcOrd="1" destOrd="0" parTransId="{3AAD1538-3FCB-45CE-B08D-FE9D8F136E83}" sibTransId="{05E9A129-C193-40AD-84F7-055B3015C651}"/>
    <dgm:cxn modelId="{C3320BF0-8954-4938-B739-EF1841AD61C8}" srcId="{777E1DA7-F79B-4F72-A3D8-F91E652E24D2}" destId="{ADBF4F25-E0C9-4D08-AD16-6E88E7CB38F8}" srcOrd="0" destOrd="0" parTransId="{A9C44982-2A75-422D-BDD7-EDC2B5C5C629}" sibTransId="{5F79D1FF-FE12-43EB-9DCE-1C5E1FF3138E}"/>
    <dgm:cxn modelId="{5B0E34F1-D1D8-42B4-B3E8-3FA7A0C08B92}" type="presOf" srcId="{6EA0A1A1-150B-4514-8C79-4B10383DDC2B}" destId="{57BFC24A-CE29-4709-9CF1-EDC9AEB32828}" srcOrd="1" destOrd="0" presId="urn:microsoft.com/office/officeart/2005/8/layout/venn1"/>
    <dgm:cxn modelId="{7B48C3F9-64F2-43E1-AA90-3B8C87BC8540}" type="presOf" srcId="{6EA0A1A1-150B-4514-8C79-4B10383DDC2B}" destId="{E73FFE1D-802F-4BE1-8BA0-7FB7DBF8CFCA}" srcOrd="0" destOrd="0" presId="urn:microsoft.com/office/officeart/2005/8/layout/venn1"/>
    <dgm:cxn modelId="{84017644-F647-4E17-AA40-2AC1A9F6FBDE}" type="presParOf" srcId="{B9CFEAF5-1F8F-461A-9B0A-C83C2524A974}" destId="{D4E3F3C0-FBCF-48D1-AF6D-A0CA051B6E8E}" srcOrd="0" destOrd="0" presId="urn:microsoft.com/office/officeart/2005/8/layout/venn1"/>
    <dgm:cxn modelId="{15F22AD1-A839-43A1-B7EC-F1C5A23BABBD}" type="presParOf" srcId="{B9CFEAF5-1F8F-461A-9B0A-C83C2524A974}" destId="{39DAE5E9-311F-40C2-9425-4F843CF46630}" srcOrd="1" destOrd="0" presId="urn:microsoft.com/office/officeart/2005/8/layout/venn1"/>
    <dgm:cxn modelId="{478E9EA8-1413-40D9-8B34-E3E5CD7E497B}" type="presParOf" srcId="{B9CFEAF5-1F8F-461A-9B0A-C83C2524A974}" destId="{FE5B82CA-6E9C-4F1B-B2E3-3D4C0C6545F6}" srcOrd="2" destOrd="0" presId="urn:microsoft.com/office/officeart/2005/8/layout/venn1"/>
    <dgm:cxn modelId="{D686624D-3627-4764-977A-A1DA1DD3C32C}" type="presParOf" srcId="{B9CFEAF5-1F8F-461A-9B0A-C83C2524A974}" destId="{3FE53EFD-FF84-4B5C-9E3A-6F2F0C341314}" srcOrd="3" destOrd="0" presId="urn:microsoft.com/office/officeart/2005/8/layout/venn1"/>
    <dgm:cxn modelId="{839D774B-B0BE-4266-AD73-FE48939AB93C}" type="presParOf" srcId="{B9CFEAF5-1F8F-461A-9B0A-C83C2524A974}" destId="{E73FFE1D-802F-4BE1-8BA0-7FB7DBF8CFCA}" srcOrd="4" destOrd="0" presId="urn:microsoft.com/office/officeart/2005/8/layout/venn1"/>
    <dgm:cxn modelId="{4117F21F-3586-43FF-A6EB-CAB5D44E2B25}" type="presParOf" srcId="{B9CFEAF5-1F8F-461A-9B0A-C83C2524A974}" destId="{57BFC24A-CE29-4709-9CF1-EDC9AEB3282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3F3C0-FBCF-48D1-AF6D-A0CA051B6E8E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noFill/>
        <a:ln w="190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AU" sz="1400" b="1" kern="1200" dirty="0">
              <a:latin typeface="Times" panose="02020603050405020304" pitchFamily="18" charset="0"/>
              <a:cs typeface="Times" panose="02020603050405020304" pitchFamily="18" charset="0"/>
            </a:rPr>
          </a:br>
          <a:r>
            <a:rPr lang="en-AU" sz="1400" b="1" kern="1200" dirty="0">
              <a:latin typeface="Times" panose="02020603050405020304" pitchFamily="18" charset="0"/>
              <a:cs typeface="Times" panose="02020603050405020304" pitchFamily="18" charset="0"/>
            </a:rPr>
            <a:t>1. </a:t>
          </a:r>
          <a:br>
            <a:rPr lang="en-AU" sz="1400" b="1" kern="1200" dirty="0">
              <a:latin typeface="Times" panose="02020603050405020304" pitchFamily="18" charset="0"/>
              <a:cs typeface="Times" panose="02020603050405020304" pitchFamily="18" charset="0"/>
            </a:rPr>
          </a:br>
          <a:r>
            <a:rPr lang="en-AU" sz="1400" b="1" kern="1200" dirty="0">
              <a:latin typeface="Times" panose="02020603050405020304" pitchFamily="18" charset="0"/>
              <a:cs typeface="Times" panose="02020603050405020304" pitchFamily="18" charset="0"/>
            </a:rPr>
            <a:t>Inclusive</a:t>
          </a:r>
          <a:br>
            <a:rPr lang="en-AU" sz="1400" b="1" kern="1200" dirty="0">
              <a:latin typeface="Times" panose="02020603050405020304" pitchFamily="18" charset="0"/>
              <a:cs typeface="Times" panose="02020603050405020304" pitchFamily="18" charset="0"/>
            </a:rPr>
          </a:br>
          <a:r>
            <a:rPr lang="en-AU" sz="1400" b="1" kern="1200" dirty="0">
              <a:latin typeface="Times" panose="02020603050405020304" pitchFamily="18" charset="0"/>
              <a:cs typeface="Times" panose="02020603050405020304" pitchFamily="18" charset="0"/>
            </a:rPr>
            <a:t>Education (IE) and </a:t>
          </a:r>
          <a:br>
            <a:rPr lang="en-AU" sz="1400" b="1" kern="1200" dirty="0">
              <a:latin typeface="Times" panose="02020603050405020304" pitchFamily="18" charset="0"/>
              <a:cs typeface="Times" panose="02020603050405020304" pitchFamily="18" charset="0"/>
            </a:rPr>
          </a:br>
          <a:r>
            <a:rPr lang="en-AU" sz="1400" b="1" kern="1200" dirty="0">
              <a:latin typeface="Times" panose="02020603050405020304" pitchFamily="18" charset="0"/>
              <a:cs typeface="Times" panose="02020603050405020304" pitchFamily="18" charset="0"/>
            </a:rPr>
            <a:t>IE Practices</a:t>
          </a:r>
        </a:p>
      </dsp:txBody>
      <dsp:txXfrm>
        <a:off x="2153920" y="477519"/>
        <a:ext cx="1788160" cy="1097280"/>
      </dsp:txXfrm>
    </dsp:sp>
    <dsp:sp modelId="{FE5B82CA-6E9C-4F1B-B2E3-3D4C0C6545F6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noFill/>
        <a:ln w="190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b="1" kern="1200" dirty="0">
              <a:latin typeface="Times" panose="02020603050405020304" pitchFamily="18" charset="0"/>
              <a:cs typeface="Times" panose="02020603050405020304" pitchFamily="18" charset="0"/>
            </a:rPr>
            <a:t>2. </a:t>
          </a:r>
          <a:br>
            <a:rPr lang="en-AU" sz="1300" b="1" kern="1200" dirty="0">
              <a:latin typeface="Times" panose="02020603050405020304" pitchFamily="18" charset="0"/>
              <a:cs typeface="Times" panose="02020603050405020304" pitchFamily="18" charset="0"/>
            </a:rPr>
          </a:br>
          <a:r>
            <a:rPr lang="en-AU" sz="1300" b="1" kern="1200" dirty="0">
              <a:latin typeface="Times" panose="02020603050405020304" pitchFamily="18" charset="0"/>
              <a:cs typeface="Times" panose="02020603050405020304" pitchFamily="18" charset="0"/>
            </a:rPr>
            <a:t>Teachers’ </a:t>
          </a:r>
          <a:br>
            <a:rPr lang="en-AU" sz="1300" b="1" kern="1200" dirty="0">
              <a:latin typeface="Times" panose="02020603050405020304" pitchFamily="18" charset="0"/>
              <a:cs typeface="Times" panose="02020603050405020304" pitchFamily="18" charset="0"/>
            </a:rPr>
          </a:br>
          <a:r>
            <a:rPr lang="en-AU" sz="1300" b="1" kern="1200" dirty="0">
              <a:latin typeface="Times" panose="02020603050405020304" pitchFamily="18" charset="0"/>
              <a:cs typeface="Times" panose="02020603050405020304" pitchFamily="18" charset="0"/>
            </a:rPr>
            <a:t>Practices</a:t>
          </a:r>
        </a:p>
      </dsp:txBody>
      <dsp:txXfrm>
        <a:off x="3454400" y="2204720"/>
        <a:ext cx="1463040" cy="1341120"/>
      </dsp:txXfrm>
    </dsp:sp>
    <dsp:sp modelId="{E73FFE1D-802F-4BE1-8BA0-7FB7DBF8CFCA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noFill/>
        <a:ln w="190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>
              <a:latin typeface="Times" panose="02020603050405020304" pitchFamily="18" charset="0"/>
              <a:cs typeface="Times" panose="02020603050405020304" pitchFamily="18" charset="0"/>
            </a:rPr>
            <a:t>3. </a:t>
          </a:r>
          <a:br>
            <a:rPr lang="en-AU" sz="1400" b="1" kern="1200" dirty="0">
              <a:latin typeface="Times" panose="02020603050405020304" pitchFamily="18" charset="0"/>
              <a:cs typeface="Times" panose="02020603050405020304" pitchFamily="18" charset="0"/>
            </a:rPr>
          </a:br>
          <a:r>
            <a:rPr lang="en-AU" sz="1400" b="1" kern="1200" dirty="0">
              <a:latin typeface="Times" panose="02020603050405020304" pitchFamily="18" charset="0"/>
              <a:cs typeface="Times" panose="02020603050405020304" pitchFamily="18" charset="0"/>
            </a:rPr>
            <a:t>University </a:t>
          </a:r>
          <a:br>
            <a:rPr lang="en-AU" sz="1400" b="1" kern="1200" dirty="0">
              <a:latin typeface="Times" panose="02020603050405020304" pitchFamily="18" charset="0"/>
              <a:cs typeface="Times" panose="02020603050405020304" pitchFamily="18" charset="0"/>
            </a:rPr>
          </a:br>
          <a:r>
            <a:rPr lang="en-AU" sz="1400" b="1" kern="1200" dirty="0">
              <a:latin typeface="Times" panose="02020603050405020304" pitchFamily="18" charset="0"/>
              <a:cs typeface="Times" panose="02020603050405020304" pitchFamily="18" charset="0"/>
            </a:rPr>
            <a:t>Pathways</a:t>
          </a:r>
        </a:p>
      </dsp:txBody>
      <dsp:txXfrm>
        <a:off x="1178560" y="2204720"/>
        <a:ext cx="1463040" cy="134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0520"/>
          </a:xfrm>
          <a:prstGeom prst="rect">
            <a:avLst/>
          </a:prstGeom>
        </p:spPr>
        <p:txBody>
          <a:bodyPr vert="horz" lIns="104360" tIns="52180" rIns="104360" bIns="52180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347" y="1"/>
            <a:ext cx="4028440" cy="350520"/>
          </a:xfrm>
          <a:prstGeom prst="rect">
            <a:avLst/>
          </a:prstGeom>
        </p:spPr>
        <p:txBody>
          <a:bodyPr vert="horz" lIns="104360" tIns="52180" rIns="104360" bIns="52180" rtlCol="0"/>
          <a:lstStyle>
            <a:lvl1pPr algn="r">
              <a:defRPr sz="1400"/>
            </a:lvl1pPr>
          </a:lstStyle>
          <a:p>
            <a:fld id="{5C253762-C138-0D4D-98BD-E45749408AA7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4763" y="876300"/>
            <a:ext cx="4206875" cy="2366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4360" tIns="52180" rIns="104360" bIns="521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215"/>
            <a:ext cx="7437120" cy="2760886"/>
          </a:xfrm>
          <a:prstGeom prst="rect">
            <a:avLst/>
          </a:prstGeom>
        </p:spPr>
        <p:txBody>
          <a:bodyPr vert="horz" lIns="104360" tIns="52180" rIns="104360" bIns="5218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881"/>
            <a:ext cx="4028440" cy="350520"/>
          </a:xfrm>
          <a:prstGeom prst="rect">
            <a:avLst/>
          </a:prstGeom>
        </p:spPr>
        <p:txBody>
          <a:bodyPr vert="horz" lIns="104360" tIns="52180" rIns="104360" bIns="52180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347" y="6659881"/>
            <a:ext cx="4028440" cy="350520"/>
          </a:xfrm>
          <a:prstGeom prst="rect">
            <a:avLst/>
          </a:prstGeom>
        </p:spPr>
        <p:txBody>
          <a:bodyPr vert="horz" lIns="104360" tIns="52180" rIns="104360" bIns="52180" rtlCol="0" anchor="b"/>
          <a:lstStyle>
            <a:lvl1pPr algn="r">
              <a:defRPr sz="1400"/>
            </a:lvl1pPr>
          </a:lstStyle>
          <a:p>
            <a:fld id="{D96451B1-F1C2-C342-9482-CA419A1A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1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08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mailto:first.last@sydney.edu.au" TargetMode="External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526C391-EC2F-854E-3FAC-8EDA85399D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2033" y="574675"/>
            <a:ext cx="5533967" cy="1066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 sits here</a:t>
            </a:r>
          </a:p>
          <a:p>
            <a:r>
              <a:rPr lang="en-GB" dirty="0"/>
              <a:t>1-2 lines of copy 28pt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EC1A71F-2256-88FB-1073-78B7D8E702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1500" y="1812923"/>
            <a:ext cx="5533967" cy="1066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800" b="0" i="1">
                <a:solidFill>
                  <a:schemeClr val="tx1"/>
                </a:solidFill>
                <a:latin typeface="Times" pitchFamily="2" charset="0"/>
              </a:defRPr>
            </a:lvl1pPr>
          </a:lstStyle>
          <a:p>
            <a:r>
              <a:rPr lang="en-GB" dirty="0"/>
              <a:t>Presentation subheading </a:t>
            </a:r>
            <a:br>
              <a:rPr lang="en-GB" dirty="0"/>
            </a:br>
            <a:r>
              <a:rPr lang="en-GB" dirty="0"/>
              <a:t>can go over 2 lines 28pt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A5ABDE1-C8DD-9C86-C1BA-029E99357D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2033" y="3108324"/>
            <a:ext cx="5533967" cy="6064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Presented by 14pt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2845E8-E21B-1585-9AF6-BBB77FE87561}"/>
              </a:ext>
            </a:extLst>
          </p:cNvPr>
          <p:cNvSpPr txBox="1"/>
          <p:nvPr userDrawn="1"/>
        </p:nvSpPr>
        <p:spPr>
          <a:xfrm rot="16200000">
            <a:off x="7940202" y="3646041"/>
            <a:ext cx="18302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CRICOS 00026A    TEQSA PRV12057</a:t>
            </a:r>
          </a:p>
        </p:txBody>
      </p:sp>
      <p:pic>
        <p:nvPicPr>
          <p:cNvPr id="11" name="Picture">
            <a:extLst>
              <a:ext uri="{FF2B5EF4-FFF2-40B4-BE49-F238E27FC236}">
                <a16:creationId xmlns:a16="http://schemas.microsoft.com/office/drawing/2014/main" id="{026371A5-B0B4-75FD-EDA9-FAF993970A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4352" y="4083808"/>
            <a:ext cx="1867689" cy="656911"/>
          </a:xfrm>
          <a:prstGeom prst="rect">
            <a:avLst/>
          </a:prstGeom>
        </p:spPr>
      </p:pic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3294DCB0-B5EC-D044-C287-CD623136A7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4400" y="4204920"/>
            <a:ext cx="3502275" cy="414686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sydney.edu.au</a:t>
            </a:r>
            <a:r>
              <a:rPr lang="en-GB" dirty="0"/>
              <a:t>/</a:t>
            </a:r>
            <a:r>
              <a:rPr lang="en-GB" dirty="0" err="1"/>
              <a:t>xxxxx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898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A2F580-458B-6978-E5C4-D439F8A8EF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966" y="574675"/>
            <a:ext cx="8032750" cy="623058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Times" pitchFamily="2" charset="0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AU" sz="2800" dirty="0">
                <a:solidFill>
                  <a:srgbClr val="000000"/>
                </a:solidFill>
                <a:latin typeface="Arial"/>
                <a:cs typeface="Arial"/>
              </a:rPr>
              <a:t>Chapter break headline 28pt</a:t>
            </a:r>
            <a:endParaRPr lang="en-AU" b="0" i="1" dirty="0">
              <a:latin typeface="Times" pitchFamily="2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3DE63B7-3D2D-E116-E58F-2358C70260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966" y="1047750"/>
            <a:ext cx="8032750" cy="623058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2800" b="0" i="1">
                <a:solidFill>
                  <a:schemeClr val="tx1"/>
                </a:solidFill>
                <a:latin typeface="Times" pitchFamily="2" charset="0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AU" b="0" i="1" dirty="0">
                <a:solidFill>
                  <a:srgbClr val="000000"/>
                </a:solidFill>
                <a:latin typeface="Times" pitchFamily="2" charset="0"/>
              </a:rPr>
              <a:t>1-2 lines of copy</a:t>
            </a:r>
            <a:endParaRPr lang="en-AU" b="0" i="1" dirty="0">
              <a:latin typeface="Times" pitchFamily="2" charset="0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7931C68-5A57-D921-2A9C-73B3990F83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033" y="3028950"/>
            <a:ext cx="5533967" cy="19014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Presented by 14pt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209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F367AE0-0B1A-C793-8FD0-6C83B3BAF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966" y="574675"/>
            <a:ext cx="8032750" cy="623058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AU" sz="2800" dirty="0">
                <a:solidFill>
                  <a:srgbClr val="000000"/>
                </a:solidFill>
                <a:latin typeface="Arial"/>
                <a:cs typeface="Arial"/>
              </a:rPr>
              <a:t>Chapter break headline 28pt</a:t>
            </a:r>
            <a:endParaRPr lang="en-AU" b="0" i="1" dirty="0">
              <a:latin typeface="Times" pitchFamily="2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21066835-3577-7EA9-7C60-12C9BC765B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966" y="1047750"/>
            <a:ext cx="8032750" cy="623058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2800" b="0" i="1">
                <a:solidFill>
                  <a:schemeClr val="bg1"/>
                </a:solidFill>
                <a:latin typeface="Times" pitchFamily="2" charset="0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AU" b="0" i="1" dirty="0">
                <a:solidFill>
                  <a:srgbClr val="000000"/>
                </a:solidFill>
                <a:latin typeface="Times" pitchFamily="2" charset="0"/>
              </a:rPr>
              <a:t>1-2 lines of copy</a:t>
            </a:r>
            <a:endParaRPr lang="en-AU" b="0" i="1" dirty="0">
              <a:latin typeface="Times" pitchFamily="2" charset="0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5AAED2F-1B70-12A0-8666-145503BFBB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033" y="3028950"/>
            <a:ext cx="5533967" cy="19014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Presented by 14pt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439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D0B820-7965-14E8-72F1-2EE5EF1CB3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966" y="574675"/>
            <a:ext cx="8032750" cy="623058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AU" sz="2800" dirty="0">
                <a:solidFill>
                  <a:srgbClr val="000000"/>
                </a:solidFill>
                <a:latin typeface="Arial"/>
                <a:cs typeface="Arial"/>
              </a:rPr>
              <a:t>Chapter break headline 28pt</a:t>
            </a:r>
            <a:endParaRPr lang="en-AU" b="0" i="1" dirty="0">
              <a:latin typeface="Times" pitchFamily="2" charset="0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FC22782-CE95-2810-1D92-2B7EA357B8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966" y="1047750"/>
            <a:ext cx="8032750" cy="623058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2800" b="0" i="1">
                <a:solidFill>
                  <a:schemeClr val="bg1"/>
                </a:solidFill>
                <a:latin typeface="Times" pitchFamily="2" charset="0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AU" b="0" i="1" dirty="0">
                <a:solidFill>
                  <a:srgbClr val="000000"/>
                </a:solidFill>
                <a:latin typeface="Times" pitchFamily="2" charset="0"/>
              </a:rPr>
              <a:t>1-2 lines of copy</a:t>
            </a:r>
            <a:endParaRPr lang="en-AU" b="0" i="1" dirty="0">
              <a:latin typeface="Times" pitchFamily="2" charset="0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F8263D2-F9BE-3D44-C629-FD1F86B3E1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033" y="3028950"/>
            <a:ext cx="5533967" cy="19014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Presented by 14pt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553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centre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50296C6E-3B64-67D7-F619-28187B129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B06A1B-395E-4CB0-3B0C-D14FDE9BA0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339" y="2261198"/>
            <a:ext cx="1829323" cy="63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37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centre och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3E466C-1ADC-0DA2-E815-89094AED25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338" y="2261197"/>
            <a:ext cx="1829323" cy="64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97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E8375F2-9EFB-E2E0-D249-EBD6EB92736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38200" y="819150"/>
            <a:ext cx="7391400" cy="3505200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noAutofit/>
          </a:bodyPr>
          <a:lstStyle>
            <a:lvl1pPr algn="ctr">
              <a:defRPr sz="3800" b="0" i="0">
                <a:solidFill>
                  <a:schemeClr val="tx1"/>
                </a:solidFill>
                <a:latin typeface="Times" pitchFamily="2" charset="0"/>
              </a:defRPr>
            </a:lvl1pPr>
          </a:lstStyle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3800" dirty="0">
                <a:solidFill>
                  <a:srgbClr val="000000"/>
                </a:solidFill>
              </a:rPr>
              <a:t>“Insert quote </a:t>
            </a:r>
            <a:r>
              <a:rPr sz="3800" spc="-10" dirty="0">
                <a:solidFill>
                  <a:srgbClr val="000000"/>
                </a:solidFill>
              </a:rPr>
              <a:t>here</a:t>
            </a:r>
            <a:r>
              <a:rPr lang="en-AU" sz="3800" spc="-10" dirty="0">
                <a:solidFill>
                  <a:srgbClr val="000000"/>
                </a:solidFill>
              </a:rPr>
              <a:t>. </a:t>
            </a:r>
            <a:br>
              <a:rPr lang="en-AU" sz="3800" spc="-10" dirty="0">
                <a:solidFill>
                  <a:srgbClr val="000000"/>
                </a:solidFill>
              </a:rPr>
            </a:br>
            <a:r>
              <a:rPr lang="en-AU" sz="3800" spc="-10" dirty="0" err="1">
                <a:solidFill>
                  <a:srgbClr val="000000"/>
                </a:solidFill>
              </a:rPr>
              <a:t>Unti</a:t>
            </a:r>
            <a:r>
              <a:rPr lang="en-AU" sz="3800" spc="-10" dirty="0">
                <a:solidFill>
                  <a:srgbClr val="000000"/>
                </a:solidFill>
              </a:rPr>
              <a:t> </a:t>
            </a:r>
            <a:r>
              <a:rPr lang="en-AU" sz="3800" spc="-10" dirty="0" err="1">
                <a:solidFill>
                  <a:srgbClr val="000000"/>
                </a:solidFill>
              </a:rPr>
              <a:t>cuptasitae</a:t>
            </a:r>
            <a:r>
              <a:rPr lang="en-AU" sz="3800" spc="-10" dirty="0">
                <a:solidFill>
                  <a:srgbClr val="000000"/>
                </a:solidFill>
              </a:rPr>
              <a:t> </a:t>
            </a:r>
            <a:r>
              <a:rPr lang="en-AU" sz="3800" spc="-10" dirty="0" err="1">
                <a:solidFill>
                  <a:srgbClr val="000000"/>
                </a:solidFill>
              </a:rPr>
              <a:t>velluptatur</a:t>
            </a:r>
            <a:r>
              <a:rPr lang="en-AU" sz="3800" spc="-10" dirty="0">
                <a:solidFill>
                  <a:srgbClr val="000000"/>
                </a:solidFill>
              </a:rPr>
              <a:t> </a:t>
            </a:r>
            <a:r>
              <a:rPr lang="en-AU" sz="3800" spc="-10" dirty="0" err="1">
                <a:solidFill>
                  <a:srgbClr val="000000"/>
                </a:solidFill>
              </a:rPr>
              <a:t>suntem</a:t>
            </a:r>
            <a:r>
              <a:rPr lang="en-AU" sz="3800" spc="-10" dirty="0">
                <a:solidFill>
                  <a:srgbClr val="000000"/>
                </a:solidFill>
              </a:rPr>
              <a:t> as </a:t>
            </a:r>
            <a:r>
              <a:rPr lang="en-AU" sz="3800" spc="-10" dirty="0" err="1">
                <a:solidFill>
                  <a:srgbClr val="000000"/>
                </a:solidFill>
              </a:rPr>
              <a:t>derempo</a:t>
            </a:r>
            <a:r>
              <a:rPr lang="en-AU" sz="3800" spc="-10" dirty="0">
                <a:solidFill>
                  <a:srgbClr val="000000"/>
                </a:solidFill>
              </a:rPr>
              <a:t> </a:t>
            </a:r>
            <a:r>
              <a:rPr lang="en-AU" sz="3800" spc="-10" dirty="0" err="1">
                <a:solidFill>
                  <a:srgbClr val="000000"/>
                </a:solidFill>
              </a:rPr>
              <a:t>rposten</a:t>
            </a:r>
            <a:r>
              <a:rPr lang="en-AU" sz="3800" spc="-10" dirty="0">
                <a:solidFill>
                  <a:srgbClr val="000000"/>
                </a:solidFill>
              </a:rPr>
              <a:t> </a:t>
            </a:r>
            <a:r>
              <a:rPr lang="en-AU" sz="3800" spc="-10" dirty="0" err="1">
                <a:solidFill>
                  <a:srgbClr val="000000"/>
                </a:solidFill>
              </a:rPr>
              <a:t>dignisqui</a:t>
            </a:r>
            <a:r>
              <a:rPr lang="en-AU" sz="3800" spc="-10" dirty="0">
                <a:solidFill>
                  <a:srgbClr val="000000"/>
                </a:solidFill>
              </a:rPr>
              <a:t> </a:t>
            </a:r>
            <a:r>
              <a:rPr lang="en-AU" sz="3800" spc="-10" dirty="0" err="1">
                <a:solidFill>
                  <a:srgbClr val="000000"/>
                </a:solidFill>
              </a:rPr>
              <a:t>omnissum</a:t>
            </a:r>
            <a:r>
              <a:rPr lang="en-AU" sz="3800" spc="-10" dirty="0">
                <a:solidFill>
                  <a:srgbClr val="000000"/>
                </a:solidFill>
              </a:rPr>
              <a:t> </a:t>
            </a:r>
            <a:r>
              <a:rPr lang="en-AU" sz="3800" spc="-10" dirty="0" err="1">
                <a:solidFill>
                  <a:srgbClr val="000000"/>
                </a:solidFill>
              </a:rPr>
              <a:t>eiur</a:t>
            </a:r>
            <a:r>
              <a:rPr lang="en-AU" sz="3800" spc="-10" dirty="0">
                <a:solidFill>
                  <a:srgbClr val="000000"/>
                </a:solidFill>
              </a:rPr>
              <a:t>, </a:t>
            </a:r>
            <a:r>
              <a:rPr lang="en-AU" sz="3800" spc="-10" dirty="0" err="1">
                <a:solidFill>
                  <a:srgbClr val="000000"/>
                </a:solidFill>
              </a:rPr>
              <a:t>earchit</a:t>
            </a:r>
            <a:r>
              <a:rPr lang="en-AU" sz="3800" spc="-10" dirty="0">
                <a:solidFill>
                  <a:srgbClr val="000000"/>
                </a:solidFill>
              </a:rPr>
              <a:t> ab </a:t>
            </a:r>
            <a:r>
              <a:rPr lang="en-AU" sz="3800" spc="-10" dirty="0" err="1">
                <a:solidFill>
                  <a:srgbClr val="000000"/>
                </a:solidFill>
              </a:rPr>
              <a:t>ipidici</a:t>
            </a:r>
            <a:r>
              <a:rPr lang="en-AU" sz="3800" spc="-10" dirty="0">
                <a:solidFill>
                  <a:srgbClr val="000000"/>
                </a:solidFill>
              </a:rPr>
              <a:t> </a:t>
            </a:r>
            <a:r>
              <a:rPr lang="en-AU" sz="3800" spc="-10" dirty="0" err="1">
                <a:solidFill>
                  <a:srgbClr val="000000"/>
                </a:solidFill>
              </a:rPr>
              <a:t>llorum</a:t>
            </a:r>
            <a:r>
              <a:rPr lang="en-AU" sz="3800" spc="-10" dirty="0">
                <a:solidFill>
                  <a:srgbClr val="000000"/>
                </a:solidFill>
              </a:rPr>
              <a:t>, </a:t>
            </a:r>
            <a:r>
              <a:rPr lang="en-AU" sz="3800" spc="-10" dirty="0" err="1">
                <a:solidFill>
                  <a:srgbClr val="000000"/>
                </a:solidFill>
              </a:rPr>
              <a:t>coreriae</a:t>
            </a:r>
            <a:r>
              <a:rPr lang="en-AU" sz="3800" spc="-10" dirty="0">
                <a:solidFill>
                  <a:srgbClr val="000000"/>
                </a:solidFill>
              </a:rPr>
              <a:t> </a:t>
            </a:r>
            <a:r>
              <a:rPr lang="en-AU" sz="3800" spc="-10" dirty="0" err="1">
                <a:solidFill>
                  <a:srgbClr val="000000"/>
                </a:solidFill>
              </a:rPr>
              <a:t>quia</a:t>
            </a:r>
            <a:r>
              <a:rPr lang="en-AU" sz="3800" spc="-10" dirty="0">
                <a:solidFill>
                  <a:srgbClr val="000000"/>
                </a:solidFill>
              </a:rPr>
              <a:t>.”</a:t>
            </a:r>
            <a:endParaRPr sz="3800" dirty="0"/>
          </a:p>
        </p:txBody>
      </p:sp>
    </p:spTree>
    <p:extLst>
      <p:ext uri="{BB962C8B-B14F-4D97-AF65-F5344CB8AC3E}">
        <p14:creationId xmlns:p14="http://schemas.microsoft.com/office/powerpoint/2010/main" val="1356158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A097E-185C-39F4-467B-3196A19AD66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38200" y="819150"/>
            <a:ext cx="7391400" cy="3505200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noAutofit/>
          </a:bodyPr>
          <a:lstStyle>
            <a:lvl1pPr algn="ctr">
              <a:defRPr sz="3800" b="0" i="0">
                <a:solidFill>
                  <a:schemeClr val="accent1"/>
                </a:solidFill>
                <a:latin typeface="Times" pitchFamily="2" charset="0"/>
              </a:defRPr>
            </a:lvl1pPr>
          </a:lstStyle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3800" dirty="0">
                <a:solidFill>
                  <a:srgbClr val="000000"/>
                </a:solidFill>
              </a:rPr>
              <a:t>“Insert quote </a:t>
            </a:r>
            <a:r>
              <a:rPr sz="3800" spc="-10" dirty="0">
                <a:solidFill>
                  <a:srgbClr val="000000"/>
                </a:solidFill>
              </a:rPr>
              <a:t>here</a:t>
            </a:r>
            <a:r>
              <a:rPr lang="en-AU" sz="3800" spc="-10" dirty="0">
                <a:solidFill>
                  <a:srgbClr val="000000"/>
                </a:solidFill>
              </a:rPr>
              <a:t>. </a:t>
            </a:r>
            <a:br>
              <a:rPr lang="en-AU" sz="3800" spc="-10" dirty="0">
                <a:solidFill>
                  <a:srgbClr val="000000"/>
                </a:solidFill>
              </a:rPr>
            </a:br>
            <a:r>
              <a:rPr lang="en-AU" sz="3800" spc="-10" dirty="0" err="1">
                <a:solidFill>
                  <a:srgbClr val="000000"/>
                </a:solidFill>
              </a:rPr>
              <a:t>Unti</a:t>
            </a:r>
            <a:r>
              <a:rPr lang="en-AU" sz="3800" spc="-10" dirty="0">
                <a:solidFill>
                  <a:srgbClr val="000000"/>
                </a:solidFill>
              </a:rPr>
              <a:t> </a:t>
            </a:r>
            <a:r>
              <a:rPr lang="en-AU" sz="3800" spc="-10" dirty="0" err="1">
                <a:solidFill>
                  <a:srgbClr val="000000"/>
                </a:solidFill>
              </a:rPr>
              <a:t>cuptasitae</a:t>
            </a:r>
            <a:r>
              <a:rPr lang="en-AU" sz="3800" spc="-10" dirty="0">
                <a:solidFill>
                  <a:srgbClr val="000000"/>
                </a:solidFill>
              </a:rPr>
              <a:t> </a:t>
            </a:r>
            <a:r>
              <a:rPr lang="en-AU" sz="3800" spc="-10" dirty="0" err="1">
                <a:solidFill>
                  <a:srgbClr val="000000"/>
                </a:solidFill>
              </a:rPr>
              <a:t>velluptatur</a:t>
            </a:r>
            <a:r>
              <a:rPr lang="en-AU" sz="3800" spc="-10" dirty="0">
                <a:solidFill>
                  <a:srgbClr val="000000"/>
                </a:solidFill>
              </a:rPr>
              <a:t> </a:t>
            </a:r>
            <a:r>
              <a:rPr lang="en-AU" sz="3800" spc="-10" dirty="0" err="1">
                <a:solidFill>
                  <a:srgbClr val="000000"/>
                </a:solidFill>
              </a:rPr>
              <a:t>suntem</a:t>
            </a:r>
            <a:r>
              <a:rPr lang="en-AU" sz="3800" spc="-10" dirty="0">
                <a:solidFill>
                  <a:srgbClr val="000000"/>
                </a:solidFill>
              </a:rPr>
              <a:t> as </a:t>
            </a:r>
            <a:r>
              <a:rPr lang="en-AU" sz="3800" spc="-10" dirty="0" err="1">
                <a:solidFill>
                  <a:srgbClr val="000000"/>
                </a:solidFill>
              </a:rPr>
              <a:t>derempo</a:t>
            </a:r>
            <a:r>
              <a:rPr lang="en-AU" sz="3800" spc="-10" dirty="0">
                <a:solidFill>
                  <a:srgbClr val="000000"/>
                </a:solidFill>
              </a:rPr>
              <a:t> </a:t>
            </a:r>
            <a:r>
              <a:rPr lang="en-AU" sz="3800" spc="-10" dirty="0" err="1">
                <a:solidFill>
                  <a:srgbClr val="000000"/>
                </a:solidFill>
              </a:rPr>
              <a:t>rposten</a:t>
            </a:r>
            <a:r>
              <a:rPr lang="en-AU" sz="3800" spc="-10" dirty="0">
                <a:solidFill>
                  <a:srgbClr val="000000"/>
                </a:solidFill>
              </a:rPr>
              <a:t> </a:t>
            </a:r>
            <a:r>
              <a:rPr lang="en-AU" sz="3800" spc="-10" dirty="0" err="1">
                <a:solidFill>
                  <a:srgbClr val="000000"/>
                </a:solidFill>
              </a:rPr>
              <a:t>dignisqui</a:t>
            </a:r>
            <a:r>
              <a:rPr lang="en-AU" sz="3800" spc="-10" dirty="0">
                <a:solidFill>
                  <a:srgbClr val="000000"/>
                </a:solidFill>
              </a:rPr>
              <a:t> </a:t>
            </a:r>
            <a:r>
              <a:rPr lang="en-AU" sz="3800" spc="-10" dirty="0" err="1">
                <a:solidFill>
                  <a:srgbClr val="000000"/>
                </a:solidFill>
              </a:rPr>
              <a:t>omnissum</a:t>
            </a:r>
            <a:r>
              <a:rPr lang="en-AU" sz="3800" spc="-10" dirty="0">
                <a:solidFill>
                  <a:srgbClr val="000000"/>
                </a:solidFill>
              </a:rPr>
              <a:t> </a:t>
            </a:r>
            <a:r>
              <a:rPr lang="en-AU" sz="3800" spc="-10" dirty="0" err="1">
                <a:solidFill>
                  <a:srgbClr val="000000"/>
                </a:solidFill>
              </a:rPr>
              <a:t>eiur</a:t>
            </a:r>
            <a:r>
              <a:rPr lang="en-AU" sz="3800" spc="-10" dirty="0">
                <a:solidFill>
                  <a:srgbClr val="000000"/>
                </a:solidFill>
              </a:rPr>
              <a:t>, </a:t>
            </a:r>
            <a:r>
              <a:rPr lang="en-AU" sz="3800" spc="-10" dirty="0" err="1">
                <a:solidFill>
                  <a:srgbClr val="000000"/>
                </a:solidFill>
              </a:rPr>
              <a:t>earchit</a:t>
            </a:r>
            <a:r>
              <a:rPr lang="en-AU" sz="3800" spc="-10" dirty="0">
                <a:solidFill>
                  <a:srgbClr val="000000"/>
                </a:solidFill>
              </a:rPr>
              <a:t> ab </a:t>
            </a:r>
            <a:r>
              <a:rPr lang="en-AU" sz="3800" spc="-10" dirty="0" err="1">
                <a:solidFill>
                  <a:srgbClr val="000000"/>
                </a:solidFill>
              </a:rPr>
              <a:t>ipidici</a:t>
            </a:r>
            <a:r>
              <a:rPr lang="en-AU" sz="3800" spc="-10" dirty="0">
                <a:solidFill>
                  <a:srgbClr val="000000"/>
                </a:solidFill>
              </a:rPr>
              <a:t> </a:t>
            </a:r>
            <a:r>
              <a:rPr lang="en-AU" sz="3800" spc="-10" dirty="0" err="1">
                <a:solidFill>
                  <a:srgbClr val="000000"/>
                </a:solidFill>
              </a:rPr>
              <a:t>llorum</a:t>
            </a:r>
            <a:r>
              <a:rPr lang="en-AU" sz="3800" spc="-10" dirty="0">
                <a:solidFill>
                  <a:srgbClr val="000000"/>
                </a:solidFill>
              </a:rPr>
              <a:t>, </a:t>
            </a:r>
            <a:r>
              <a:rPr lang="en-AU" sz="3800" spc="-10" dirty="0" err="1">
                <a:solidFill>
                  <a:srgbClr val="000000"/>
                </a:solidFill>
              </a:rPr>
              <a:t>coreriae</a:t>
            </a:r>
            <a:r>
              <a:rPr lang="en-AU" sz="3800" spc="-10" dirty="0">
                <a:solidFill>
                  <a:srgbClr val="000000"/>
                </a:solidFill>
              </a:rPr>
              <a:t> </a:t>
            </a:r>
            <a:r>
              <a:rPr lang="en-AU" sz="3800" spc="-10" dirty="0" err="1">
                <a:solidFill>
                  <a:srgbClr val="000000"/>
                </a:solidFill>
              </a:rPr>
              <a:t>quia</a:t>
            </a:r>
            <a:r>
              <a:rPr lang="en-AU" sz="3800" spc="-10" dirty="0">
                <a:solidFill>
                  <a:srgbClr val="000000"/>
                </a:solidFill>
              </a:rPr>
              <a:t>.”</a:t>
            </a:r>
            <a:endParaRPr sz="3800" dirty="0"/>
          </a:p>
        </p:txBody>
      </p:sp>
    </p:spTree>
    <p:extLst>
      <p:ext uri="{BB962C8B-B14F-4D97-AF65-F5344CB8AC3E}">
        <p14:creationId xmlns:p14="http://schemas.microsoft.com/office/powerpoint/2010/main" val="349125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1">
            <a:extLst>
              <a:ext uri="{FF2B5EF4-FFF2-40B4-BE49-F238E27FC236}">
                <a16:creationId xmlns:a16="http://schemas.microsoft.com/office/drawing/2014/main" id="{69D3DD68-72FE-5430-2CCD-62A73AAF985C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51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44173-B046-E632-8483-B2707C81E7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5300" y="3333750"/>
            <a:ext cx="5829300" cy="10048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Times" pitchFamily="2" charset="0"/>
              </a:defRPr>
            </a:lvl1pPr>
            <a:lvl2pPr>
              <a:buFontTx/>
              <a:buNone/>
              <a:defRPr>
                <a:solidFill>
                  <a:schemeClr val="bg1"/>
                </a:solidFill>
              </a:defRPr>
            </a:lvl2pPr>
            <a:lvl3pPr>
              <a:buFontTx/>
              <a:buNone/>
              <a:defRPr>
                <a:solidFill>
                  <a:schemeClr val="bg1"/>
                </a:solidFill>
              </a:defRPr>
            </a:lvl3pPr>
            <a:lvl4pPr>
              <a:buFontTx/>
              <a:buNone/>
              <a:defRPr>
                <a:solidFill>
                  <a:schemeClr val="bg1"/>
                </a:solidFill>
              </a:defRPr>
            </a:lvl4pPr>
            <a:lvl5pP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0DE0EA6B-E5AC-3B11-BD85-9AE2F2B2B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"/>
            <a:ext cx="9143998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40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59FF160-6414-B7D0-2DD1-0585D58A2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41"/>
            <a:ext cx="9141620" cy="5144841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9E3B0390-CE09-F982-4224-39703DE91AD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5300" y="3333750"/>
            <a:ext cx="5829300" cy="10048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Times" pitchFamily="2" charset="0"/>
              </a:defRPr>
            </a:lvl1pPr>
            <a:lvl2pPr>
              <a:buFontTx/>
              <a:buNone/>
              <a:defRPr>
                <a:solidFill>
                  <a:schemeClr val="bg1"/>
                </a:solidFill>
              </a:defRPr>
            </a:lvl2pPr>
            <a:lvl3pPr>
              <a:buFontTx/>
              <a:buNone/>
              <a:defRPr>
                <a:solidFill>
                  <a:schemeClr val="bg1"/>
                </a:solidFill>
              </a:defRPr>
            </a:lvl3pPr>
            <a:lvl4pPr>
              <a:buFontTx/>
              <a:buNone/>
              <a:defRPr>
                <a:solidFill>
                  <a:schemeClr val="bg1"/>
                </a:solidFill>
              </a:defRPr>
            </a:lvl4pPr>
            <a:lvl5pP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161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A7B6FB2-6FB1-E8EE-71E2-F3031BBC4C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2033" y="574675"/>
            <a:ext cx="5533967" cy="1066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 sits here</a:t>
            </a:r>
          </a:p>
          <a:p>
            <a:r>
              <a:rPr lang="en-GB" dirty="0"/>
              <a:t>1-2 lines of copy 28pt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73DE4E7-C9AA-0998-373D-DCFBF8D610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2033" y="1813272"/>
            <a:ext cx="5533967" cy="19014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Presented by 14pt</a:t>
            </a:r>
            <a:endParaRPr lang="en-US" dirty="0"/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3294DCB0-B5EC-D044-C287-CD623136A7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4400" y="4204920"/>
            <a:ext cx="3502275" cy="414686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sydney.edu.au</a:t>
            </a:r>
            <a:r>
              <a:rPr lang="en-GB" dirty="0"/>
              <a:t>/</a:t>
            </a:r>
            <a:r>
              <a:rPr lang="en-GB" dirty="0" err="1"/>
              <a:t>xxxxx</a:t>
            </a:r>
            <a:endParaRPr lang="en-US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026371A5-B0B4-75FD-EDA9-FAF993970A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4352" y="4083808"/>
            <a:ext cx="1867689" cy="656911"/>
          </a:xfrm>
          <a:prstGeom prst="rect">
            <a:avLst/>
          </a:prstGeom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BD0328F7-E70B-70FE-8296-A6A9465B3C0D}"/>
              </a:ext>
            </a:extLst>
          </p:cNvPr>
          <p:cNvSpPr txBox="1"/>
          <p:nvPr userDrawn="1"/>
        </p:nvSpPr>
        <p:spPr>
          <a:xfrm rot="16200000">
            <a:off x="7940202" y="3646041"/>
            <a:ext cx="18302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CRICOS 00026A    TEQSA PRV12057</a:t>
            </a:r>
          </a:p>
        </p:txBody>
      </p:sp>
    </p:spTree>
    <p:extLst>
      <p:ext uri="{BB962C8B-B14F-4D97-AF65-F5344CB8AC3E}">
        <p14:creationId xmlns:p14="http://schemas.microsoft.com/office/powerpoint/2010/main" val="1613954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1">
            <a:extLst>
              <a:ext uri="{FF2B5EF4-FFF2-40B4-BE49-F238E27FC236}">
                <a16:creationId xmlns:a16="http://schemas.microsoft.com/office/drawing/2014/main" id="{3DE60E2F-8D86-E014-B1B6-8CC60B835BB9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18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2">
            <a:extLst>
              <a:ext uri="{FF2B5EF4-FFF2-40B4-BE49-F238E27FC236}">
                <a16:creationId xmlns:a16="http://schemas.microsoft.com/office/drawing/2014/main" id="{A3A6835A-E678-9758-9D77-104E4690DC81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349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67EFA4-5A0B-BEF2-9D70-1A347D686B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5300" y="3333750"/>
            <a:ext cx="5829300" cy="10048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Times" pitchFamily="2" charset="0"/>
              </a:defRPr>
            </a:lvl1pPr>
            <a:lvl2pPr>
              <a:buFontTx/>
              <a:buNone/>
              <a:defRPr>
                <a:solidFill>
                  <a:schemeClr val="bg1"/>
                </a:solidFill>
              </a:defRPr>
            </a:lvl2pPr>
            <a:lvl3pPr>
              <a:buFontTx/>
              <a:buNone/>
              <a:defRPr>
                <a:solidFill>
                  <a:schemeClr val="bg1"/>
                </a:solidFill>
              </a:defRPr>
            </a:lvl3pPr>
            <a:lvl4pPr>
              <a:buFontTx/>
              <a:buNone/>
              <a:defRPr>
                <a:solidFill>
                  <a:schemeClr val="bg1"/>
                </a:solidFill>
              </a:defRPr>
            </a:lvl4pPr>
            <a:lvl5pP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638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>
            <a:extLst>
              <a:ext uri="{FF2B5EF4-FFF2-40B4-BE49-F238E27FC236}">
                <a16:creationId xmlns:a16="http://schemas.microsoft.com/office/drawing/2014/main" id="{D3558D7F-D425-CB58-246D-476403851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DBF24C0-EEA2-4E54-D028-0224BD962CC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5300" y="3333750"/>
            <a:ext cx="5829300" cy="10048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Times" pitchFamily="2" charset="0"/>
              </a:defRPr>
            </a:lvl1pPr>
            <a:lvl2pPr>
              <a:buFontTx/>
              <a:buNone/>
              <a:defRPr>
                <a:solidFill>
                  <a:schemeClr val="bg1"/>
                </a:solidFill>
              </a:defRPr>
            </a:lvl2pPr>
            <a:lvl3pPr>
              <a:buFontTx/>
              <a:buNone/>
              <a:defRPr>
                <a:solidFill>
                  <a:schemeClr val="bg1"/>
                </a:solidFill>
              </a:defRPr>
            </a:lvl3pPr>
            <a:lvl4pPr>
              <a:buFontTx/>
              <a:buNone/>
              <a:defRPr>
                <a:solidFill>
                  <a:schemeClr val="bg1"/>
                </a:solidFill>
              </a:defRPr>
            </a:lvl4pPr>
            <a:lvl5pP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44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>
            <a:extLst>
              <a:ext uri="{FF2B5EF4-FFF2-40B4-BE49-F238E27FC236}">
                <a16:creationId xmlns:a16="http://schemas.microsoft.com/office/drawing/2014/main" id="{28B85562-1D3A-B537-DAF4-3A657A3D4AE6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33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A0A86295-3799-4055-1C7A-59CAA363CB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640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CED1024-5DA2-8840-7AC2-C7FC158C7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640647"/>
            <a:ext cx="9144000" cy="459740"/>
          </a:xfrm>
          <a:custGeom>
            <a:avLst/>
            <a:gdLst/>
            <a:ahLst/>
            <a:cxnLst/>
            <a:rect l="l" t="t" r="r" b="b"/>
            <a:pathLst>
              <a:path w="9144000" h="459739">
                <a:moveTo>
                  <a:pt x="9144000" y="0"/>
                </a:moveTo>
                <a:lnTo>
                  <a:pt x="0" y="0"/>
                </a:lnTo>
                <a:lnTo>
                  <a:pt x="0" y="459739"/>
                </a:lnTo>
                <a:lnTo>
                  <a:pt x="9144000" y="459739"/>
                </a:lnTo>
                <a:lnTo>
                  <a:pt x="9144000" y="0"/>
                </a:lnTo>
                <a:close/>
              </a:path>
            </a:pathLst>
          </a:custGeom>
          <a:solidFill>
            <a:srgbClr val="E64626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E3399B2A-36AB-AE15-E217-C1D472E7E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100387"/>
            <a:ext cx="9144000" cy="2043430"/>
          </a:xfrm>
          <a:custGeom>
            <a:avLst/>
            <a:gdLst/>
            <a:ahLst/>
            <a:cxnLst/>
            <a:rect l="l" t="t" r="r" b="b"/>
            <a:pathLst>
              <a:path w="9144000" h="2043429">
                <a:moveTo>
                  <a:pt x="9144000" y="0"/>
                </a:moveTo>
                <a:lnTo>
                  <a:pt x="0" y="0"/>
                </a:lnTo>
                <a:lnTo>
                  <a:pt x="0" y="2043112"/>
                </a:lnTo>
                <a:lnTo>
                  <a:pt x="9144000" y="2043112"/>
                </a:lnTo>
                <a:lnTo>
                  <a:pt x="91440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1B0B21C-FA2D-826B-7943-A68F827AB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72443" y="3403748"/>
            <a:ext cx="0" cy="1219200"/>
          </a:xfrm>
          <a:custGeom>
            <a:avLst/>
            <a:gdLst/>
            <a:ahLst/>
            <a:cxnLst/>
            <a:rect l="l" t="t" r="r" b="b"/>
            <a:pathLst>
              <a:path h="1219200">
                <a:moveTo>
                  <a:pt x="0" y="0"/>
                </a:moveTo>
                <a:lnTo>
                  <a:pt x="0" y="1219199"/>
                </a:lnTo>
              </a:path>
            </a:pathLst>
          </a:custGeom>
          <a:ln w="254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8E3BADCE-997C-7AED-BF38-6CE000F80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18200" y="3403748"/>
            <a:ext cx="0" cy="1219200"/>
          </a:xfrm>
          <a:custGeom>
            <a:avLst/>
            <a:gdLst/>
            <a:ahLst/>
            <a:cxnLst/>
            <a:rect l="l" t="t" r="r" b="b"/>
            <a:pathLst>
              <a:path h="1219200">
                <a:moveTo>
                  <a:pt x="0" y="0"/>
                </a:moveTo>
                <a:lnTo>
                  <a:pt x="0" y="1219199"/>
                </a:lnTo>
              </a:path>
            </a:pathLst>
          </a:custGeom>
          <a:ln w="254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Holder 1">
            <a:extLst>
              <a:ext uri="{FF2B5EF4-FFF2-40B4-BE49-F238E27FC236}">
                <a16:creationId xmlns:a16="http://schemas.microsoft.com/office/drawing/2014/main" id="{A750FE79-0F06-BEC8-114A-CEEB0654F56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98676" y="3357000"/>
            <a:ext cx="1945974" cy="1530203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/>
              <a:t>Click to add text 10pt</a:t>
            </a:r>
            <a:endParaRPr dirty="0"/>
          </a:p>
        </p:txBody>
      </p:sp>
      <p:sp>
        <p:nvSpPr>
          <p:cNvPr id="13" name="Holder 2">
            <a:extLst>
              <a:ext uri="{FF2B5EF4-FFF2-40B4-BE49-F238E27FC236}">
                <a16:creationId xmlns:a16="http://schemas.microsoft.com/office/drawing/2014/main" id="{816E88B2-2440-D778-EE70-7C9542EC020B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3615997" y="3357000"/>
            <a:ext cx="1945974" cy="1530203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AU" dirty="0"/>
              <a:t>Click to add text 10pt</a:t>
            </a:r>
          </a:p>
          <a:p>
            <a:endParaRPr dirty="0"/>
          </a:p>
        </p:txBody>
      </p:sp>
      <p:sp>
        <p:nvSpPr>
          <p:cNvPr id="14" name="Holder 3">
            <a:extLst>
              <a:ext uri="{FF2B5EF4-FFF2-40B4-BE49-F238E27FC236}">
                <a16:creationId xmlns:a16="http://schemas.microsoft.com/office/drawing/2014/main" id="{52D6ACAB-5609-38FC-D3ED-9C642272FE3E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333318" y="3357000"/>
            <a:ext cx="1945974" cy="1530203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AU" dirty="0"/>
              <a:t>Click to add text 10pt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8858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tex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A0A86295-3799-4055-1C7A-59CAA363CB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640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CED1024-5DA2-8840-7AC2-C7FC158C7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640647"/>
            <a:ext cx="9144000" cy="459740"/>
          </a:xfrm>
          <a:custGeom>
            <a:avLst/>
            <a:gdLst/>
            <a:ahLst/>
            <a:cxnLst/>
            <a:rect l="l" t="t" r="r" b="b"/>
            <a:pathLst>
              <a:path w="9144000" h="459739">
                <a:moveTo>
                  <a:pt x="9144000" y="0"/>
                </a:moveTo>
                <a:lnTo>
                  <a:pt x="0" y="0"/>
                </a:lnTo>
                <a:lnTo>
                  <a:pt x="0" y="459739"/>
                </a:lnTo>
                <a:lnTo>
                  <a:pt x="9144000" y="459739"/>
                </a:lnTo>
                <a:lnTo>
                  <a:pt x="9144000" y="0"/>
                </a:lnTo>
                <a:close/>
              </a:path>
            </a:pathLst>
          </a:custGeom>
          <a:solidFill>
            <a:srgbClr val="E64626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E3399B2A-36AB-AE15-E217-C1D472E7E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100387"/>
            <a:ext cx="9144000" cy="2043430"/>
          </a:xfrm>
          <a:custGeom>
            <a:avLst/>
            <a:gdLst/>
            <a:ahLst/>
            <a:cxnLst/>
            <a:rect l="l" t="t" r="r" b="b"/>
            <a:pathLst>
              <a:path w="9144000" h="2043429">
                <a:moveTo>
                  <a:pt x="9144000" y="0"/>
                </a:moveTo>
                <a:lnTo>
                  <a:pt x="0" y="0"/>
                </a:lnTo>
                <a:lnTo>
                  <a:pt x="0" y="2043112"/>
                </a:lnTo>
                <a:lnTo>
                  <a:pt x="9144000" y="2043112"/>
                </a:lnTo>
                <a:lnTo>
                  <a:pt x="914400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1B0B21C-FA2D-826B-7943-A68F827AB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72443" y="3403748"/>
            <a:ext cx="0" cy="1219200"/>
          </a:xfrm>
          <a:custGeom>
            <a:avLst/>
            <a:gdLst/>
            <a:ahLst/>
            <a:cxnLst/>
            <a:rect l="l" t="t" r="r" b="b"/>
            <a:pathLst>
              <a:path h="1219200">
                <a:moveTo>
                  <a:pt x="0" y="0"/>
                </a:moveTo>
                <a:lnTo>
                  <a:pt x="0" y="1219199"/>
                </a:lnTo>
              </a:path>
            </a:pathLst>
          </a:custGeom>
          <a:ln w="254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8E3BADCE-997C-7AED-BF38-6CE000F80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18200" y="3403748"/>
            <a:ext cx="0" cy="1219200"/>
          </a:xfrm>
          <a:custGeom>
            <a:avLst/>
            <a:gdLst/>
            <a:ahLst/>
            <a:cxnLst/>
            <a:rect l="l" t="t" r="r" b="b"/>
            <a:pathLst>
              <a:path h="1219200">
                <a:moveTo>
                  <a:pt x="0" y="0"/>
                </a:moveTo>
                <a:lnTo>
                  <a:pt x="0" y="1219199"/>
                </a:lnTo>
              </a:path>
            </a:pathLst>
          </a:custGeom>
          <a:ln w="254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Holder 1">
            <a:extLst>
              <a:ext uri="{FF2B5EF4-FFF2-40B4-BE49-F238E27FC236}">
                <a16:creationId xmlns:a16="http://schemas.microsoft.com/office/drawing/2014/main" id="{A750FE79-0F06-BEC8-114A-CEEB0654F56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98676" y="3357000"/>
            <a:ext cx="1945974" cy="1530203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/>
              <a:t>Click to add text 10pt</a:t>
            </a:r>
            <a:endParaRPr dirty="0"/>
          </a:p>
        </p:txBody>
      </p:sp>
      <p:sp>
        <p:nvSpPr>
          <p:cNvPr id="13" name="Holder 2">
            <a:extLst>
              <a:ext uri="{FF2B5EF4-FFF2-40B4-BE49-F238E27FC236}">
                <a16:creationId xmlns:a16="http://schemas.microsoft.com/office/drawing/2014/main" id="{816E88B2-2440-D778-EE70-7C9542EC020B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3615997" y="3357000"/>
            <a:ext cx="1945974" cy="1530203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AU" dirty="0"/>
              <a:t>Click to add text 10pt</a:t>
            </a:r>
          </a:p>
          <a:p>
            <a:endParaRPr dirty="0"/>
          </a:p>
        </p:txBody>
      </p:sp>
      <p:sp>
        <p:nvSpPr>
          <p:cNvPr id="14" name="Holder 3">
            <a:extLst>
              <a:ext uri="{FF2B5EF4-FFF2-40B4-BE49-F238E27FC236}">
                <a16:creationId xmlns:a16="http://schemas.microsoft.com/office/drawing/2014/main" id="{52D6ACAB-5609-38FC-D3ED-9C642272FE3E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333318" y="3357000"/>
            <a:ext cx="1945974" cy="1530203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AU" dirty="0"/>
              <a:t>Click to add text 10pt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5472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284C3413-144B-3E34-A5A7-2A85DAA636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1013" y="1657350"/>
            <a:ext cx="3152775" cy="2362200"/>
          </a:xfrm>
          <a:prstGeom prst="rect">
            <a:avLst/>
          </a:prstGeom>
        </p:spPr>
        <p:txBody>
          <a:bodyPr lIns="0" anchor="b" anchorCtr="0"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buNone/>
              <a:defRPr sz="10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1000">
                <a:solidFill>
                  <a:schemeClr val="tx1"/>
                </a:solidFill>
              </a:defRPr>
            </a:lvl4pPr>
            <a:lvl5pPr>
              <a:buNone/>
              <a:defRPr sz="1000">
                <a:solidFill>
                  <a:schemeClr val="tx1"/>
                </a:solidFill>
              </a:defRPr>
            </a:lvl5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AU" sz="1000" b="1" dirty="0">
                <a:latin typeface="Arial"/>
                <a:cs typeface="Arial"/>
              </a:rPr>
              <a:t>Insert team/discipline </a:t>
            </a:r>
            <a:r>
              <a:rPr lang="en-AU" sz="1000" b="1" spc="-20" dirty="0">
                <a:latin typeface="Arial"/>
                <a:cs typeface="Arial"/>
              </a:rPr>
              <a:t>area</a:t>
            </a:r>
            <a:endParaRPr lang="en-AU" sz="1000" dirty="0">
              <a:latin typeface="Arial"/>
              <a:cs typeface="Arial"/>
            </a:endParaRPr>
          </a:p>
          <a:p>
            <a:pPr marL="12700" marR="711200">
              <a:lnSpc>
                <a:spcPct val="100000"/>
              </a:lnSpc>
            </a:pPr>
            <a:r>
              <a:rPr lang="en-AU" sz="1000" dirty="0">
                <a:latin typeface="Arial"/>
                <a:cs typeface="Arial"/>
              </a:rPr>
              <a:t>Name</a:t>
            </a:r>
            <a:r>
              <a:rPr lang="en-AU" sz="1000" spc="-20" dirty="0">
                <a:latin typeface="Arial"/>
                <a:cs typeface="Arial"/>
              </a:rPr>
              <a:t> </a:t>
            </a:r>
            <a:r>
              <a:rPr lang="en-AU" sz="1000" spc="-10" dirty="0">
                <a:latin typeface="Arial"/>
                <a:cs typeface="Arial"/>
              </a:rPr>
              <a:t>Surname Title</a:t>
            </a:r>
            <a:endParaRPr lang="en-AU"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AU" sz="1000" dirty="0">
                <a:latin typeface="Arial"/>
                <a:cs typeface="Arial"/>
              </a:rPr>
              <a:t>+61</a:t>
            </a:r>
            <a:r>
              <a:rPr lang="en-AU" sz="1000" spc="-10" dirty="0">
                <a:latin typeface="Arial"/>
                <a:cs typeface="Arial"/>
              </a:rPr>
              <a:t> </a:t>
            </a:r>
            <a:r>
              <a:rPr lang="en-AU" sz="1000" dirty="0">
                <a:latin typeface="Arial"/>
                <a:cs typeface="Arial"/>
              </a:rPr>
              <a:t>2</a:t>
            </a:r>
            <a:r>
              <a:rPr lang="en-AU" sz="1000" spc="-5" dirty="0">
                <a:latin typeface="Arial"/>
                <a:cs typeface="Arial"/>
              </a:rPr>
              <a:t> </a:t>
            </a:r>
            <a:r>
              <a:rPr lang="en-AU" sz="1000" dirty="0">
                <a:latin typeface="Arial"/>
                <a:cs typeface="Arial"/>
              </a:rPr>
              <a:t>1234</a:t>
            </a:r>
            <a:r>
              <a:rPr lang="en-AU" sz="1000" spc="-10" dirty="0">
                <a:latin typeface="Arial"/>
                <a:cs typeface="Arial"/>
              </a:rPr>
              <a:t> </a:t>
            </a:r>
            <a:r>
              <a:rPr lang="en-AU" sz="1000" spc="-20" dirty="0">
                <a:latin typeface="Arial"/>
                <a:cs typeface="Arial"/>
              </a:rPr>
              <a:t>5678</a:t>
            </a:r>
            <a:endParaRPr lang="en-AU"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AU" sz="1000" spc="-10" dirty="0">
                <a:latin typeface="Arial"/>
                <a:cs typeface="Arial"/>
                <a:hlinkClick r:id="rId2"/>
              </a:rPr>
              <a:t>first.last@sydney.edu.au</a:t>
            </a:r>
            <a:endParaRPr lang="en-AU"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n-AU"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AU" sz="1000" b="1" spc="-10" dirty="0" err="1">
                <a:latin typeface="Arial"/>
                <a:cs typeface="Arial"/>
              </a:rPr>
              <a:t>sydney.edu.au</a:t>
            </a:r>
            <a:r>
              <a:rPr lang="en-AU" sz="1000" b="1" spc="-10" dirty="0">
                <a:latin typeface="Arial"/>
                <a:cs typeface="Arial"/>
              </a:rPr>
              <a:t>/</a:t>
            </a:r>
            <a:r>
              <a:rPr lang="en-AU" sz="1000" b="1" spc="-10" dirty="0" err="1">
                <a:latin typeface="Arial"/>
                <a:cs typeface="Arial"/>
              </a:rPr>
              <a:t>xxxx</a:t>
            </a:r>
            <a:endParaRPr lang="en-AU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8735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accent1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 dirty="0"/>
              <a:t>Title only</a:t>
            </a:r>
            <a:endParaRPr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 title (line and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7F195D-1D75-7971-7AE4-F2EDDB4FE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971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9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7">
            <a:extLst>
              <a:ext uri="{FF2B5EF4-FFF2-40B4-BE49-F238E27FC236}">
                <a16:creationId xmlns:a16="http://schemas.microsoft.com/office/drawing/2014/main" id="{5682CEC0-2F2F-E2FD-4FDE-2AF1F4D1A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310" y="0"/>
            <a:ext cx="9155310" cy="5143500"/>
          </a:xfrm>
          <a:prstGeom prst="rect">
            <a:avLst/>
          </a:prstGeom>
        </p:spPr>
      </p:pic>
      <p:sp>
        <p:nvSpPr>
          <p:cNvPr id="3" name="object 6">
            <a:extLst>
              <a:ext uri="{FF2B5EF4-FFF2-40B4-BE49-F238E27FC236}">
                <a16:creationId xmlns:a16="http://schemas.microsoft.com/office/drawing/2014/main" id="{663CD1C2-E224-8DF3-9A0D-E3EFD27C1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1500"/>
            <a:ext cx="4572000" cy="4000500"/>
          </a:xfrm>
          <a:custGeom>
            <a:avLst/>
            <a:gdLst/>
            <a:ahLst/>
            <a:cxnLst/>
            <a:rect l="l" t="t" r="r" b="b"/>
            <a:pathLst>
              <a:path w="4572000" h="4000500">
                <a:moveTo>
                  <a:pt x="4572000" y="0"/>
                </a:moveTo>
                <a:lnTo>
                  <a:pt x="0" y="0"/>
                </a:lnTo>
                <a:lnTo>
                  <a:pt x="0" y="4000500"/>
                </a:lnTo>
                <a:lnTo>
                  <a:pt x="4572000" y="4000500"/>
                </a:lnTo>
                <a:lnTo>
                  <a:pt x="45720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EC0E1D8-33A4-65CC-8895-783ED3E741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137" y="937577"/>
            <a:ext cx="3966985" cy="94657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 sits here 28pt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9C36DF5-DD75-D71F-723C-8EF6CC84B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627" y="1981961"/>
            <a:ext cx="3966984" cy="7537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AU" sz="1400" dirty="0">
                <a:latin typeface="Arial"/>
                <a:cs typeface="Arial"/>
              </a:rPr>
              <a:t>Intro</a:t>
            </a:r>
            <a:r>
              <a:rPr lang="en-AU" sz="1400" spc="-20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text</a:t>
            </a:r>
            <a:r>
              <a:rPr lang="en-AU" sz="1400" spc="-5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14pt,</a:t>
            </a:r>
            <a:r>
              <a:rPr lang="en-AU" sz="1400" spc="-15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to</a:t>
            </a:r>
            <a:r>
              <a:rPr lang="en-AU" sz="1400" spc="-5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sit</a:t>
            </a:r>
            <a:r>
              <a:rPr lang="en-AU" sz="1400" spc="-10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here.</a:t>
            </a:r>
            <a:r>
              <a:rPr lang="en-AU" sz="1400" spc="-10" dirty="0">
                <a:latin typeface="Arial"/>
                <a:cs typeface="Arial"/>
              </a:rPr>
              <a:t> </a:t>
            </a:r>
            <a:br>
              <a:rPr lang="en-AU" sz="1400" spc="-10" dirty="0">
                <a:latin typeface="Arial"/>
                <a:cs typeface="Arial"/>
              </a:rPr>
            </a:br>
            <a:r>
              <a:rPr lang="en-AU" sz="1400" dirty="0">
                <a:latin typeface="Arial"/>
                <a:cs typeface="Arial"/>
              </a:rPr>
              <a:t>2–3</a:t>
            </a:r>
            <a:r>
              <a:rPr lang="en-AU" sz="1400" spc="-10" dirty="0">
                <a:latin typeface="Arial"/>
                <a:cs typeface="Arial"/>
              </a:rPr>
              <a:t> lines </a:t>
            </a:r>
            <a:r>
              <a:rPr lang="en-AU" sz="1400" dirty="0">
                <a:latin typeface="Arial"/>
                <a:cs typeface="Arial"/>
              </a:rPr>
              <a:t>of</a:t>
            </a:r>
            <a:r>
              <a:rPr lang="en-AU" sz="1400" spc="-15" dirty="0">
                <a:latin typeface="Arial"/>
                <a:cs typeface="Arial"/>
              </a:rPr>
              <a:t> </a:t>
            </a:r>
            <a:r>
              <a:rPr lang="en-AU" sz="1400" spc="-25" dirty="0">
                <a:latin typeface="Arial"/>
                <a:cs typeface="Arial"/>
              </a:rPr>
              <a:t>copy.</a:t>
            </a:r>
            <a:r>
              <a:rPr lang="en-AU" sz="1400" spc="-80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Am </a:t>
            </a:r>
            <a:r>
              <a:rPr lang="en-AU" sz="1400" dirty="0" err="1">
                <a:latin typeface="Arial"/>
                <a:cs typeface="Arial"/>
              </a:rPr>
              <a:t>quo’xnkaln</a:t>
            </a:r>
            <a:r>
              <a:rPr lang="en-AU" sz="1400" spc="-10" dirty="0">
                <a:latin typeface="Arial"/>
                <a:cs typeface="Arial"/>
              </a:rPr>
              <a:t> </a:t>
            </a:r>
            <a:r>
              <a:rPr lang="en-AU" sz="1400" dirty="0" err="1">
                <a:latin typeface="Arial"/>
                <a:cs typeface="Arial"/>
              </a:rPr>
              <a:t>ium</a:t>
            </a:r>
            <a:r>
              <a:rPr lang="en-AU" sz="1400" spc="-10" dirty="0">
                <a:latin typeface="Arial"/>
                <a:cs typeface="Arial"/>
              </a:rPr>
              <a:t> </a:t>
            </a:r>
            <a:r>
              <a:rPr lang="en-AU" sz="1400" dirty="0" err="1">
                <a:latin typeface="Arial"/>
                <a:cs typeface="Arial"/>
              </a:rPr>
              <a:t>aute</a:t>
            </a:r>
            <a:r>
              <a:rPr lang="en-AU" sz="1400" spc="-5" dirty="0">
                <a:latin typeface="Arial"/>
                <a:cs typeface="Arial"/>
              </a:rPr>
              <a:t> </a:t>
            </a:r>
            <a:r>
              <a:rPr lang="en-AU" sz="1400" spc="-10" dirty="0" err="1">
                <a:latin typeface="Arial"/>
                <a:cs typeface="Arial"/>
              </a:rPr>
              <a:t>fuidesteI</a:t>
            </a:r>
            <a:r>
              <a:rPr lang="en-AU" sz="1400" spc="-10" dirty="0">
                <a:latin typeface="Arial"/>
                <a:cs typeface="Arial"/>
              </a:rPr>
              <a:t> </a:t>
            </a:r>
            <a:r>
              <a:rPr lang="en-AU" sz="1400" dirty="0" err="1">
                <a:latin typeface="Arial"/>
                <a:cs typeface="Arial"/>
              </a:rPr>
              <a:t>eces</a:t>
            </a:r>
            <a:r>
              <a:rPr lang="en-AU" sz="1400" dirty="0">
                <a:latin typeface="Arial"/>
                <a:cs typeface="Arial"/>
              </a:rPr>
              <a:t>,</a:t>
            </a:r>
            <a:r>
              <a:rPr lang="en-AU" sz="1400" spc="-15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Cas</a:t>
            </a:r>
            <a:r>
              <a:rPr lang="en-AU" sz="1400" spc="-15" dirty="0">
                <a:latin typeface="Arial"/>
                <a:cs typeface="Arial"/>
              </a:rPr>
              <a:t> </a:t>
            </a:r>
            <a:r>
              <a:rPr lang="en-AU" sz="1400" dirty="0" err="1">
                <a:latin typeface="Arial"/>
                <a:cs typeface="Arial"/>
              </a:rPr>
              <a:t>cus</a:t>
            </a:r>
            <a:r>
              <a:rPr lang="en-AU" sz="1400" spc="-10" dirty="0">
                <a:latin typeface="Arial"/>
                <a:cs typeface="Arial"/>
              </a:rPr>
              <a:t> </a:t>
            </a:r>
            <a:r>
              <a:rPr lang="en-AU" sz="1400" dirty="0" err="1">
                <a:latin typeface="Arial"/>
                <a:cs typeface="Arial"/>
              </a:rPr>
              <a:t>aus</a:t>
            </a:r>
            <a:r>
              <a:rPr lang="en-AU" sz="1400" spc="-15" dirty="0">
                <a:latin typeface="Arial"/>
                <a:cs typeface="Arial"/>
              </a:rPr>
              <a:t> </a:t>
            </a:r>
            <a:r>
              <a:rPr lang="en-AU" sz="1400" spc="-10" dirty="0" err="1">
                <a:latin typeface="Arial"/>
                <a:cs typeface="Arial"/>
              </a:rPr>
              <a:t>opubli</a:t>
            </a:r>
            <a:r>
              <a:rPr lang="en-AU" sz="1400" spc="-10" dirty="0">
                <a:latin typeface="Arial"/>
                <a:cs typeface="Arial"/>
              </a:rPr>
              <a:t>.</a:t>
            </a:r>
            <a:endParaRPr lang="en-AU" sz="1400" dirty="0">
              <a:latin typeface="Arial"/>
              <a:cs typeface="Arial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3294DCB0-B5EC-D044-C287-CD623136A7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137" y="2787410"/>
            <a:ext cx="3502275" cy="414686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sydney.edu.au</a:t>
            </a:r>
            <a:r>
              <a:rPr lang="en-GB" dirty="0"/>
              <a:t>/</a:t>
            </a:r>
            <a:r>
              <a:rPr lang="en-GB" dirty="0" err="1"/>
              <a:t>xxxxx</a:t>
            </a:r>
            <a:endParaRPr lang="en-US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026371A5-B0B4-75FD-EDA9-FAF993970A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3941" y="3611228"/>
            <a:ext cx="1558620" cy="548204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CC6CB602-C08B-320B-4B19-B03FD0E5432F}"/>
              </a:ext>
            </a:extLst>
          </p:cNvPr>
          <p:cNvSpPr txBox="1"/>
          <p:nvPr userDrawn="1"/>
        </p:nvSpPr>
        <p:spPr>
          <a:xfrm rot="16200000">
            <a:off x="3535157" y="3553180"/>
            <a:ext cx="18302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CRICOS 00026A    TEQSA PRV12057</a:t>
            </a:r>
          </a:p>
        </p:txBody>
      </p:sp>
    </p:spTree>
    <p:extLst>
      <p:ext uri="{BB962C8B-B14F-4D97-AF65-F5344CB8AC3E}">
        <p14:creationId xmlns:p14="http://schemas.microsoft.com/office/powerpoint/2010/main" val="3005223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A7BF0C12-4EFA-AA48-3CFD-E595F2CE757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846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 - Sandstone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accent1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 dirty="0"/>
              <a:t>Title only – Sandstone background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74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 - Light Grey background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accent1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 dirty="0"/>
              <a:t>Title only – light grey background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129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small body copy 1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7850" y="736598"/>
            <a:ext cx="7988300" cy="738664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 dirty="0"/>
              <a:t>Title and 1 column text box</a:t>
            </a:r>
            <a:br>
              <a:rPr lang="en-US" dirty="0"/>
            </a:br>
            <a:r>
              <a:rPr lang="en-US" dirty="0"/>
              <a:t>Small body copy</a:t>
            </a:r>
            <a:endParaRPr dirty="0"/>
          </a:p>
        </p:txBody>
      </p:sp>
      <p:sp>
        <p:nvSpPr>
          <p:cNvPr id="8" name="Placeholder text 2">
            <a:extLst>
              <a:ext uri="{FF2B5EF4-FFF2-40B4-BE49-F238E27FC236}">
                <a16:creationId xmlns:a16="http://schemas.microsoft.com/office/drawing/2014/main" id="{4750A85D-7EC4-4F3C-A957-3387FB721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892300" y="1803399"/>
            <a:ext cx="6673850" cy="2781300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171450" indent="-171450">
              <a:buFont typeface="System Font Regular"/>
              <a:buChar char="-"/>
              <a:defRPr sz="1000" b="0" i="0">
                <a:solidFill>
                  <a:srgbClr val="3C3C3B"/>
                </a:solidFill>
                <a:latin typeface="Arial"/>
                <a:cs typeface="Arial"/>
              </a:defRPr>
            </a:lvl1pPr>
            <a:lvl2pPr marL="628650" indent="-171450">
              <a:buFont typeface="System Font Regular"/>
              <a:buChar char="-"/>
              <a:defRPr sz="1000"/>
            </a:lvl2pPr>
          </a:lstStyle>
          <a:p>
            <a:r>
              <a:rPr lang="en-AU" dirty="0"/>
              <a:t>Click to add text</a:t>
            </a:r>
            <a:endParaRPr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small body copy 1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7850" y="736598"/>
            <a:ext cx="7988300" cy="738664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 dirty="0"/>
              <a:t>Title and 2 column text box</a:t>
            </a:r>
            <a:br>
              <a:rPr lang="en-US" dirty="0"/>
            </a:br>
            <a:r>
              <a:rPr lang="en-US" dirty="0"/>
              <a:t>Small body copy</a:t>
            </a:r>
            <a:endParaRPr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8B76861-0B8E-1907-DDCC-D9BE0F7299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892300" y="1803399"/>
            <a:ext cx="6673850" cy="2781300"/>
          </a:xfrm>
          <a:prstGeom prst="rect">
            <a:avLst/>
          </a:prstGeom>
        </p:spPr>
        <p:txBody>
          <a:bodyPr lIns="0" tIns="0" rIns="0" bIns="0" numCol="2" spcCol="252000"/>
          <a:lstStyle>
            <a:lvl1pPr marL="171450" indent="-171450">
              <a:buFont typeface="System Font Regular"/>
              <a:buChar char="-"/>
              <a:defRPr sz="1000" b="0" i="0">
                <a:solidFill>
                  <a:srgbClr val="3C3C3B"/>
                </a:solidFill>
                <a:latin typeface="Arial"/>
                <a:cs typeface="Arial"/>
              </a:defRPr>
            </a:lvl1pPr>
            <a:lvl2pPr marL="628650" indent="-171450">
              <a:buFont typeface="System Font Regular"/>
              <a:buChar char="-"/>
              <a:defRPr sz="1000"/>
            </a:lvl2pPr>
          </a:lstStyle>
          <a:p>
            <a:r>
              <a:rPr lang="en-AU" dirty="0"/>
              <a:t>Click to add 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33641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, small body copy 1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7850" y="736598"/>
            <a:ext cx="7988300" cy="738664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 dirty="0"/>
              <a:t>Title and 3 column text box</a:t>
            </a:r>
            <a:br>
              <a:rPr lang="en-US" dirty="0"/>
            </a:br>
            <a:r>
              <a:rPr lang="en-US" dirty="0"/>
              <a:t>Small body copy</a:t>
            </a:r>
            <a:endParaRPr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691CD0B-A249-E00E-D26B-FCB09FEB612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892300" y="1803399"/>
            <a:ext cx="6673850" cy="2781300"/>
          </a:xfrm>
          <a:prstGeom prst="rect">
            <a:avLst/>
          </a:prstGeom>
        </p:spPr>
        <p:txBody>
          <a:bodyPr lIns="0" tIns="0" rIns="0" bIns="0" numCol="3" spcCol="252000"/>
          <a:lstStyle>
            <a:lvl1pPr marL="171450" indent="-171450">
              <a:buFont typeface="System Font Regular"/>
              <a:buChar char="-"/>
              <a:defRPr sz="1000" b="0" i="0">
                <a:solidFill>
                  <a:srgbClr val="3C3C3B"/>
                </a:solidFill>
                <a:latin typeface="Arial"/>
                <a:cs typeface="Arial"/>
              </a:defRPr>
            </a:lvl1pPr>
            <a:lvl2pPr marL="628650" indent="-171450">
              <a:buFont typeface="System Font Regular"/>
              <a:buChar char="-"/>
              <a:defRPr sz="1000"/>
            </a:lvl2pPr>
          </a:lstStyle>
          <a:p>
            <a:r>
              <a:rPr lang="en-AU"/>
              <a:t>Text Placeholder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73710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medium body copy 13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7850" y="736598"/>
            <a:ext cx="7988300" cy="738664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 dirty="0"/>
              <a:t>Title and 1 column text box</a:t>
            </a:r>
            <a:br>
              <a:rPr lang="en-US" dirty="0"/>
            </a:br>
            <a:r>
              <a:rPr lang="en-US" dirty="0"/>
              <a:t>Medium body copy</a:t>
            </a:r>
            <a:endParaRPr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025C77E-CD2E-BA7A-975E-54EF9CC46D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1188" y="1809750"/>
            <a:ext cx="6684962" cy="2755900"/>
          </a:xfrm>
        </p:spPr>
        <p:txBody>
          <a:bodyPr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300"/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300"/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300"/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300"/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3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4270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medium body copy 13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7850" y="736598"/>
            <a:ext cx="7988300" cy="738664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 dirty="0"/>
              <a:t>Title and 2 column text box</a:t>
            </a:r>
            <a:br>
              <a:rPr lang="en-US" dirty="0"/>
            </a:br>
            <a:r>
              <a:rPr lang="en-US" dirty="0"/>
              <a:t>Medium body copy</a:t>
            </a:r>
            <a:endParaRPr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AE129D5-BC83-5BC6-7696-A62ABBA706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1188" y="1809750"/>
            <a:ext cx="3224212" cy="2755900"/>
          </a:xfrm>
        </p:spPr>
        <p:txBody>
          <a:bodyPr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300"/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300"/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300"/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300"/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3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EE874E2-82AB-542D-E56B-2FB8466A88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0969" y="1809750"/>
            <a:ext cx="3224212" cy="2755900"/>
          </a:xfrm>
        </p:spPr>
        <p:txBody>
          <a:bodyPr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300"/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300"/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300"/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300"/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3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9344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, medium body copy 13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7850" y="736598"/>
            <a:ext cx="7988300" cy="738664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 dirty="0"/>
              <a:t>Title and 3 column text box</a:t>
            </a:r>
            <a:br>
              <a:rPr lang="en-US" dirty="0"/>
            </a:br>
            <a:r>
              <a:rPr lang="en-US" dirty="0"/>
              <a:t>Medium body copy</a:t>
            </a:r>
            <a:endParaRPr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89C3E4A-3CEE-6A06-BFB0-526F77478D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1188" y="1814829"/>
            <a:ext cx="1954832" cy="2755900"/>
          </a:xfrm>
        </p:spPr>
        <p:txBody>
          <a:bodyPr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300"/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300"/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300"/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300"/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3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DFC8A7E-2401-E620-E338-5D28D25068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0315" y="1814829"/>
            <a:ext cx="1954832" cy="2755900"/>
          </a:xfrm>
        </p:spPr>
        <p:txBody>
          <a:bodyPr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300"/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300"/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300"/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300"/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3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104634B-900F-6E88-EAFF-FBF5C77F1A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44627" y="1814829"/>
            <a:ext cx="1954832" cy="2755900"/>
          </a:xfrm>
        </p:spPr>
        <p:txBody>
          <a:bodyPr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300"/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300"/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300"/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300"/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3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2400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large body copy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7850" y="736598"/>
            <a:ext cx="7988300" cy="738664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 dirty="0"/>
              <a:t>Title and 1 column text box</a:t>
            </a:r>
            <a:br>
              <a:rPr lang="en-US" dirty="0"/>
            </a:br>
            <a:r>
              <a:rPr lang="en-US" dirty="0"/>
              <a:t>Large body copy</a:t>
            </a:r>
            <a:endParaRPr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025C77E-CD2E-BA7A-975E-54EF9CC46D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1188" y="1809750"/>
            <a:ext cx="6684962" cy="2755900"/>
          </a:xfrm>
        </p:spPr>
        <p:txBody>
          <a:bodyPr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800">
                <a:latin typeface="+mn-lt"/>
              </a:defRPr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800">
                <a:latin typeface="+mn-lt"/>
              </a:defRPr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800">
                <a:latin typeface="+mn-lt"/>
              </a:defRPr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800">
                <a:latin typeface="+mn-lt"/>
              </a:defRPr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800"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09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imag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6">
            <a:extLst>
              <a:ext uri="{FF2B5EF4-FFF2-40B4-BE49-F238E27FC236}">
                <a16:creationId xmlns:a16="http://schemas.microsoft.com/office/drawing/2014/main" id="{351BF546-A7D6-4DDD-D34D-2811CA1DFCD1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6">
            <a:extLst>
              <a:ext uri="{FF2B5EF4-FFF2-40B4-BE49-F238E27FC236}">
                <a16:creationId xmlns:a16="http://schemas.microsoft.com/office/drawing/2014/main" id="{663CD1C2-E224-8DF3-9A0D-E3EFD27C1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1500"/>
            <a:ext cx="4572000" cy="4000500"/>
          </a:xfrm>
          <a:custGeom>
            <a:avLst/>
            <a:gdLst/>
            <a:ahLst/>
            <a:cxnLst/>
            <a:rect l="l" t="t" r="r" b="b"/>
            <a:pathLst>
              <a:path w="4572000" h="4000500">
                <a:moveTo>
                  <a:pt x="4572000" y="0"/>
                </a:moveTo>
                <a:lnTo>
                  <a:pt x="0" y="0"/>
                </a:lnTo>
                <a:lnTo>
                  <a:pt x="0" y="4000500"/>
                </a:lnTo>
                <a:lnTo>
                  <a:pt x="4572000" y="4000500"/>
                </a:lnTo>
                <a:lnTo>
                  <a:pt x="45720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EC0E1D8-33A4-65CC-8895-783ED3E741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137" y="937577"/>
            <a:ext cx="3966985" cy="94657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 sits here 28pt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9C36DF5-DD75-D71F-723C-8EF6CC84B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627" y="1981961"/>
            <a:ext cx="3966984" cy="7537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AU" sz="1400" dirty="0">
                <a:latin typeface="Arial"/>
                <a:cs typeface="Arial"/>
              </a:rPr>
              <a:t>Intro</a:t>
            </a:r>
            <a:r>
              <a:rPr lang="en-AU" sz="1400" spc="-20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text</a:t>
            </a:r>
            <a:r>
              <a:rPr lang="en-AU" sz="1400" spc="-5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14pt,</a:t>
            </a:r>
            <a:r>
              <a:rPr lang="en-AU" sz="1400" spc="-15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to</a:t>
            </a:r>
            <a:r>
              <a:rPr lang="en-AU" sz="1400" spc="-5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sit</a:t>
            </a:r>
            <a:r>
              <a:rPr lang="en-AU" sz="1400" spc="-10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here.</a:t>
            </a:r>
            <a:r>
              <a:rPr lang="en-AU" sz="1400" spc="-10" dirty="0">
                <a:latin typeface="Arial"/>
                <a:cs typeface="Arial"/>
              </a:rPr>
              <a:t> </a:t>
            </a:r>
            <a:br>
              <a:rPr lang="en-AU" sz="1400" spc="-10" dirty="0">
                <a:latin typeface="Arial"/>
                <a:cs typeface="Arial"/>
              </a:rPr>
            </a:br>
            <a:r>
              <a:rPr lang="en-AU" sz="1400" dirty="0">
                <a:latin typeface="Arial"/>
                <a:cs typeface="Arial"/>
              </a:rPr>
              <a:t>2–3</a:t>
            </a:r>
            <a:r>
              <a:rPr lang="en-AU" sz="1400" spc="-10" dirty="0">
                <a:latin typeface="Arial"/>
                <a:cs typeface="Arial"/>
              </a:rPr>
              <a:t> lines </a:t>
            </a:r>
            <a:r>
              <a:rPr lang="en-AU" sz="1400" dirty="0">
                <a:latin typeface="Arial"/>
                <a:cs typeface="Arial"/>
              </a:rPr>
              <a:t>of</a:t>
            </a:r>
            <a:r>
              <a:rPr lang="en-AU" sz="1400" spc="-15" dirty="0">
                <a:latin typeface="Arial"/>
                <a:cs typeface="Arial"/>
              </a:rPr>
              <a:t> </a:t>
            </a:r>
            <a:r>
              <a:rPr lang="en-AU" sz="1400" spc="-25" dirty="0">
                <a:latin typeface="Arial"/>
                <a:cs typeface="Arial"/>
              </a:rPr>
              <a:t>copy.</a:t>
            </a:r>
            <a:r>
              <a:rPr lang="en-AU" sz="1400" spc="-80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Am </a:t>
            </a:r>
            <a:r>
              <a:rPr lang="en-AU" sz="1400" dirty="0" err="1">
                <a:latin typeface="Arial"/>
                <a:cs typeface="Arial"/>
              </a:rPr>
              <a:t>quo’xnkaln</a:t>
            </a:r>
            <a:r>
              <a:rPr lang="en-AU" sz="1400" spc="-10" dirty="0">
                <a:latin typeface="Arial"/>
                <a:cs typeface="Arial"/>
              </a:rPr>
              <a:t> </a:t>
            </a:r>
            <a:r>
              <a:rPr lang="en-AU" sz="1400" dirty="0" err="1">
                <a:latin typeface="Arial"/>
                <a:cs typeface="Arial"/>
              </a:rPr>
              <a:t>ium</a:t>
            </a:r>
            <a:r>
              <a:rPr lang="en-AU" sz="1400" spc="-10" dirty="0">
                <a:latin typeface="Arial"/>
                <a:cs typeface="Arial"/>
              </a:rPr>
              <a:t> </a:t>
            </a:r>
            <a:r>
              <a:rPr lang="en-AU" sz="1400" dirty="0" err="1">
                <a:latin typeface="Arial"/>
                <a:cs typeface="Arial"/>
              </a:rPr>
              <a:t>aute</a:t>
            </a:r>
            <a:r>
              <a:rPr lang="en-AU" sz="1400" spc="-5" dirty="0">
                <a:latin typeface="Arial"/>
                <a:cs typeface="Arial"/>
              </a:rPr>
              <a:t> </a:t>
            </a:r>
            <a:r>
              <a:rPr lang="en-AU" sz="1400" spc="-10" dirty="0" err="1">
                <a:latin typeface="Arial"/>
                <a:cs typeface="Arial"/>
              </a:rPr>
              <a:t>fuidesteI</a:t>
            </a:r>
            <a:r>
              <a:rPr lang="en-AU" sz="1400" spc="-10" dirty="0">
                <a:latin typeface="Arial"/>
                <a:cs typeface="Arial"/>
              </a:rPr>
              <a:t> </a:t>
            </a:r>
            <a:r>
              <a:rPr lang="en-AU" sz="1400" dirty="0" err="1">
                <a:latin typeface="Arial"/>
                <a:cs typeface="Arial"/>
              </a:rPr>
              <a:t>eces</a:t>
            </a:r>
            <a:r>
              <a:rPr lang="en-AU" sz="1400" dirty="0">
                <a:latin typeface="Arial"/>
                <a:cs typeface="Arial"/>
              </a:rPr>
              <a:t>,</a:t>
            </a:r>
            <a:r>
              <a:rPr lang="en-AU" sz="1400" spc="-15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Cas</a:t>
            </a:r>
            <a:r>
              <a:rPr lang="en-AU" sz="1400" spc="-15" dirty="0">
                <a:latin typeface="Arial"/>
                <a:cs typeface="Arial"/>
              </a:rPr>
              <a:t> </a:t>
            </a:r>
            <a:r>
              <a:rPr lang="en-AU" sz="1400" dirty="0" err="1">
                <a:latin typeface="Arial"/>
                <a:cs typeface="Arial"/>
              </a:rPr>
              <a:t>cus</a:t>
            </a:r>
            <a:r>
              <a:rPr lang="en-AU" sz="1400" spc="-10" dirty="0">
                <a:latin typeface="Arial"/>
                <a:cs typeface="Arial"/>
              </a:rPr>
              <a:t> </a:t>
            </a:r>
            <a:r>
              <a:rPr lang="en-AU" sz="1400" dirty="0" err="1">
                <a:latin typeface="Arial"/>
                <a:cs typeface="Arial"/>
              </a:rPr>
              <a:t>aus</a:t>
            </a:r>
            <a:r>
              <a:rPr lang="en-AU" sz="1400" spc="-15" dirty="0">
                <a:latin typeface="Arial"/>
                <a:cs typeface="Arial"/>
              </a:rPr>
              <a:t> </a:t>
            </a:r>
            <a:r>
              <a:rPr lang="en-AU" sz="1400" spc="-10" dirty="0" err="1">
                <a:latin typeface="Arial"/>
                <a:cs typeface="Arial"/>
              </a:rPr>
              <a:t>opubli</a:t>
            </a:r>
            <a:r>
              <a:rPr lang="en-AU" sz="1400" spc="-10" dirty="0">
                <a:latin typeface="Arial"/>
                <a:cs typeface="Arial"/>
              </a:rPr>
              <a:t>.</a:t>
            </a:r>
            <a:endParaRPr lang="en-AU" sz="1400" dirty="0">
              <a:latin typeface="Arial"/>
              <a:cs typeface="Arial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3294DCB0-B5EC-D044-C287-CD623136A7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137" y="2787410"/>
            <a:ext cx="3502275" cy="414686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sydney.edu.au</a:t>
            </a:r>
            <a:r>
              <a:rPr lang="en-GB" dirty="0"/>
              <a:t>/</a:t>
            </a:r>
            <a:r>
              <a:rPr lang="en-GB" dirty="0" err="1"/>
              <a:t>xxxxx</a:t>
            </a:r>
            <a:endParaRPr lang="en-US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026371A5-B0B4-75FD-EDA9-FAF993970A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3941" y="3611228"/>
            <a:ext cx="1558620" cy="548204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CC6CB602-C08B-320B-4B19-B03FD0E5432F}"/>
              </a:ext>
            </a:extLst>
          </p:cNvPr>
          <p:cNvSpPr txBox="1"/>
          <p:nvPr userDrawn="1"/>
        </p:nvSpPr>
        <p:spPr>
          <a:xfrm rot="16200000">
            <a:off x="3535157" y="3553180"/>
            <a:ext cx="18302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CRICOS 00026A    TEQSA PRV12057</a:t>
            </a:r>
          </a:p>
        </p:txBody>
      </p:sp>
    </p:spTree>
    <p:extLst>
      <p:ext uri="{BB962C8B-B14F-4D97-AF65-F5344CB8AC3E}">
        <p14:creationId xmlns:p14="http://schemas.microsoft.com/office/powerpoint/2010/main" val="1240103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3"/>
          <p:cNvSpPr/>
          <p:nvPr/>
        </p:nvSpPr>
        <p:spPr>
          <a:xfrm>
            <a:off x="571500" y="576262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9144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E64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 dirty="0"/>
              <a:t>Title and 1 object</a:t>
            </a:r>
            <a:endParaRPr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7CDED4A-4823-EF24-3881-13F93D52660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881188" y="1802292"/>
            <a:ext cx="6684962" cy="276335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>
              <a:buFont typeface="System Font Regular"/>
              <a:buNone/>
              <a:defRPr sz="1000"/>
            </a:lvl1pPr>
            <a:lvl2pPr>
              <a:defRPr sz="1000"/>
            </a:lvl2pPr>
          </a:lstStyle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stem Font Regular"/>
              <a:buChar char="-"/>
              <a:tabLst/>
              <a:defRPr/>
            </a:pPr>
            <a:r>
              <a:rPr lang="en-AU" dirty="0"/>
              <a:t>Click to add text or click on icon </a:t>
            </a:r>
            <a:br>
              <a:rPr lang="en-AU" dirty="0"/>
            </a:br>
            <a:r>
              <a:rPr lang="en-AU" dirty="0"/>
              <a:t>below to add object’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072B83BE-F949-7430-0580-E28A8377541C}"/>
              </a:ext>
            </a:extLst>
          </p:cNvPr>
          <p:cNvSpPr txBox="1"/>
          <p:nvPr userDrawn="1"/>
        </p:nvSpPr>
        <p:spPr>
          <a:xfrm>
            <a:off x="568325" y="4725643"/>
            <a:ext cx="942975" cy="1181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650" dirty="0">
                <a:solidFill>
                  <a:srgbClr val="3C3C3B"/>
                </a:solidFill>
                <a:latin typeface="Arial"/>
                <a:cs typeface="Arial"/>
              </a:rPr>
              <a:t>The</a:t>
            </a:r>
            <a:r>
              <a:rPr sz="650" spc="1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3C3C3B"/>
                </a:solidFill>
                <a:latin typeface="Arial"/>
                <a:cs typeface="Arial"/>
              </a:rPr>
              <a:t>University</a:t>
            </a:r>
            <a:r>
              <a:rPr sz="650" spc="1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3C3C3B"/>
                </a:solidFill>
                <a:latin typeface="Arial"/>
                <a:cs typeface="Arial"/>
              </a:rPr>
              <a:t>of</a:t>
            </a:r>
            <a:r>
              <a:rPr sz="650" spc="1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3C3C3B"/>
                </a:solidFill>
                <a:latin typeface="Arial"/>
                <a:cs typeface="Arial"/>
              </a:rPr>
              <a:t>Sydney</a:t>
            </a:r>
            <a:endParaRPr sz="6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87048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 dirty="0"/>
              <a:t>Title and 2 objects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2" hasCustomPrompt="1"/>
          </p:nvPr>
        </p:nvSpPr>
        <p:spPr>
          <a:xfrm>
            <a:off x="1881188" y="1802292"/>
            <a:ext cx="3148012" cy="276335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>
              <a:buFont typeface="System Font Regular"/>
              <a:buNone/>
              <a:defRPr sz="1000"/>
            </a:lvl1pPr>
            <a:lvl2pPr>
              <a:defRPr sz="1000"/>
            </a:lvl2pPr>
          </a:lstStyle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stem Font Regular"/>
              <a:buChar char="-"/>
              <a:tabLst/>
              <a:defRPr/>
            </a:pPr>
            <a:r>
              <a:rPr lang="en-AU" dirty="0"/>
              <a:t>Click to add text or click on icon </a:t>
            </a:r>
            <a:br>
              <a:rPr lang="en-AU" dirty="0"/>
            </a:br>
            <a:r>
              <a:rPr lang="en-AU" dirty="0"/>
              <a:t>below to add object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CF546AC-A09B-3B79-BF41-C9B5E391B8D5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5418138" y="1802292"/>
            <a:ext cx="3148012" cy="276335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>
              <a:buFont typeface="System Font Regular"/>
              <a:buNone/>
              <a:defRPr sz="1000"/>
            </a:lvl1pPr>
            <a:lvl2pPr>
              <a:defRPr sz="1000"/>
            </a:lvl2pPr>
          </a:lstStyle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stem Font Regular"/>
              <a:buChar char="-"/>
              <a:tabLst/>
              <a:defRPr/>
            </a:pPr>
            <a:r>
              <a:rPr lang="en-AU" dirty="0"/>
              <a:t>Click to add text or click on icon </a:t>
            </a:r>
            <a:br>
              <a:rPr lang="en-AU" dirty="0"/>
            </a:br>
            <a:r>
              <a:rPr lang="en-AU" dirty="0"/>
              <a:t>below to add object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93909B7-37E7-FB1F-A3FB-7C585D474988}"/>
              </a:ext>
            </a:extLst>
          </p:cNvPr>
          <p:cNvSpPr txBox="1"/>
          <p:nvPr userDrawn="1"/>
        </p:nvSpPr>
        <p:spPr>
          <a:xfrm>
            <a:off x="568325" y="4725643"/>
            <a:ext cx="942975" cy="1181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650" dirty="0">
                <a:solidFill>
                  <a:srgbClr val="3C3C3B"/>
                </a:solidFill>
                <a:latin typeface="Arial"/>
                <a:cs typeface="Arial"/>
              </a:rPr>
              <a:t>The</a:t>
            </a:r>
            <a:r>
              <a:rPr sz="650" spc="1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3C3C3B"/>
                </a:solidFill>
                <a:latin typeface="Arial"/>
                <a:cs typeface="Arial"/>
              </a:rPr>
              <a:t>University</a:t>
            </a:r>
            <a:r>
              <a:rPr sz="650" spc="1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3C3C3B"/>
                </a:solidFill>
                <a:latin typeface="Arial"/>
                <a:cs typeface="Arial"/>
              </a:rPr>
              <a:t>of</a:t>
            </a:r>
            <a:r>
              <a:rPr sz="650" spc="1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3C3C3B"/>
                </a:solidFill>
                <a:latin typeface="Arial"/>
                <a:cs typeface="Arial"/>
              </a:rPr>
              <a:t>Sydney</a:t>
            </a:r>
            <a:endParaRPr sz="650" dirty="0">
              <a:latin typeface="Arial"/>
              <a:cs typeface="Arial"/>
            </a:endParaRPr>
          </a:p>
        </p:txBody>
      </p:sp>
      <p:sp>
        <p:nvSpPr>
          <p:cNvPr id="16" name="bg object"/>
          <p:cNvSpPr/>
          <p:nvPr/>
        </p:nvSpPr>
        <p:spPr>
          <a:xfrm>
            <a:off x="571500" y="576262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9144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E64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image, small body copy 1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7850" y="736598"/>
            <a:ext cx="5670550" cy="738664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 dirty="0"/>
              <a:t>Title, text box and image</a:t>
            </a:r>
            <a:br>
              <a:rPr lang="en-US" dirty="0"/>
            </a:br>
            <a:r>
              <a:rPr lang="en-US" dirty="0"/>
              <a:t>Small body copy</a:t>
            </a:r>
            <a:endParaRPr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0FAA322-1959-4F66-2CF0-5AB1E42AA9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892300" y="1803399"/>
            <a:ext cx="4356100" cy="27813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System Font Regular"/>
              <a:buChar char="-"/>
              <a:defRPr sz="1000" b="0" i="0">
                <a:solidFill>
                  <a:srgbClr val="3C3C3B"/>
                </a:solidFill>
                <a:latin typeface="Arial"/>
                <a:cs typeface="Arial"/>
              </a:defRPr>
            </a:lvl1pPr>
            <a:lvl2pPr>
              <a:buFont typeface="System Font Regular"/>
              <a:buChar char="-"/>
              <a:defRPr sz="1000"/>
            </a:lvl2pPr>
          </a:lstStyle>
          <a:p>
            <a:r>
              <a:rPr lang="en-AU" dirty="0"/>
              <a:t>Click to add text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30F62FA-786C-07E8-C52D-1D109342AD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95810" y="0"/>
            <a:ext cx="2648190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981248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image, medium body copy 1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7850" y="736598"/>
            <a:ext cx="5670550" cy="738664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 dirty="0"/>
              <a:t>Title, text box and image</a:t>
            </a:r>
            <a:br>
              <a:rPr lang="en-US" dirty="0"/>
            </a:br>
            <a:r>
              <a:rPr lang="en-US" dirty="0"/>
              <a:t>Medium body copy</a:t>
            </a:r>
            <a:endParaRPr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0FAA322-1959-4F66-2CF0-5AB1E42AA9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892300" y="1803399"/>
            <a:ext cx="4356100" cy="27813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System Font Regular"/>
              <a:buChar char="-"/>
              <a:defRPr sz="1300" b="0" i="0">
                <a:solidFill>
                  <a:srgbClr val="3C3C3B"/>
                </a:solidFill>
                <a:latin typeface="Arial"/>
                <a:cs typeface="Arial"/>
              </a:defRPr>
            </a:lvl1pPr>
            <a:lvl2pPr>
              <a:buFont typeface="System Font Regular"/>
              <a:buChar char="-"/>
              <a:defRPr sz="1000"/>
            </a:lvl2pPr>
          </a:lstStyle>
          <a:p>
            <a:r>
              <a:rPr lang="en-AU" dirty="0"/>
              <a:t>Click to add text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30F62FA-786C-07E8-C52D-1D109342AD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95810" y="0"/>
            <a:ext cx="2648190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2647319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image, large body copy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7850" y="736598"/>
            <a:ext cx="5670550" cy="738664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 dirty="0"/>
              <a:t>Title, text box and image</a:t>
            </a:r>
            <a:br>
              <a:rPr lang="en-US" dirty="0"/>
            </a:br>
            <a:r>
              <a:rPr lang="en-US" dirty="0"/>
              <a:t>Large body copy</a:t>
            </a:r>
            <a:endParaRPr dirty="0"/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id="{B0FAA322-1959-4F66-2CF0-5AB1E42AA9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892300" y="1803399"/>
            <a:ext cx="4356100" cy="27813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System Font Regular"/>
              <a:buChar char="-"/>
              <a:defRPr sz="1800" b="0" i="0">
                <a:solidFill>
                  <a:srgbClr val="3C3C3B"/>
                </a:solidFill>
                <a:latin typeface="Arial"/>
                <a:cs typeface="Arial"/>
              </a:defRPr>
            </a:lvl1pPr>
            <a:lvl2pPr>
              <a:buFont typeface="System Font Regular"/>
              <a:buChar char="-"/>
              <a:defRPr sz="1000"/>
            </a:lvl2pPr>
          </a:lstStyle>
          <a:p>
            <a:r>
              <a:rPr lang="en-AU" dirty="0"/>
              <a:t>Click to add text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30F62FA-786C-07E8-C52D-1D109342AD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95810" y="0"/>
            <a:ext cx="2648190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2574887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339949" y="763150"/>
            <a:ext cx="3055938" cy="1107996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 dirty="0"/>
              <a:t>Heading 1</a:t>
            </a:r>
            <a:br>
              <a:rPr lang="en-AU" dirty="0"/>
            </a:br>
            <a:r>
              <a:rPr lang="en-US" dirty="0"/>
              <a:t>Title, text box and image</a:t>
            </a:r>
            <a:br>
              <a:rPr lang="en-US" dirty="0"/>
            </a:br>
            <a:r>
              <a:rPr lang="en-US" dirty="0"/>
              <a:t>Medium body copy</a:t>
            </a:r>
            <a:endParaRPr dirty="0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CA7413FA-6408-3254-1779-682CAAAE9ECF}"/>
              </a:ext>
            </a:extLst>
          </p:cNvPr>
          <p:cNvSpPr/>
          <p:nvPr userDrawn="1"/>
        </p:nvSpPr>
        <p:spPr>
          <a:xfrm>
            <a:off x="5339949" y="574675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9144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E64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3E7C6475-9E09-2C25-60AA-C01FFE5493A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4571999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C690FE27-A077-176C-683F-060F8B919B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9948" y="2130182"/>
            <a:ext cx="3055937" cy="2070100"/>
          </a:xfrm>
        </p:spPr>
        <p:txBody>
          <a:bodyPr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300"/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300"/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300"/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300"/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3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226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763150"/>
            <a:ext cx="3055938" cy="1107996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 dirty="0"/>
              <a:t>Heading 2</a:t>
            </a:r>
            <a:br>
              <a:rPr lang="en-AU" dirty="0"/>
            </a:br>
            <a:r>
              <a:rPr lang="en-US" dirty="0"/>
              <a:t>Title, text box and image</a:t>
            </a:r>
            <a:br>
              <a:rPr lang="en-US" dirty="0"/>
            </a:br>
            <a:r>
              <a:rPr lang="en-US" dirty="0"/>
              <a:t>Medium body copy</a:t>
            </a:r>
            <a:endParaRPr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63C846B-3BBC-0A9B-343F-8DA8440D4F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501" y="2130182"/>
            <a:ext cx="3055937" cy="2070100"/>
          </a:xfrm>
        </p:spPr>
        <p:txBody>
          <a:bodyPr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300"/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300"/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300"/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300"/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3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9223EA41-0E53-E4BC-82D3-F2D428AADB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2082" y="0"/>
            <a:ext cx="4581917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1334476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06AF4810-CD2A-169B-7819-02D6EDE18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677" y="0"/>
            <a:ext cx="4562082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ject 0">
            <a:extLst>
              <a:ext uri="{FF2B5EF4-FFF2-40B4-BE49-F238E27FC236}">
                <a16:creationId xmlns:a16="http://schemas.microsoft.com/office/drawing/2014/main" id="{CA7413FA-6408-3254-1779-682CAAAE9ECF}"/>
              </a:ext>
            </a:extLst>
          </p:cNvPr>
          <p:cNvSpPr/>
          <p:nvPr userDrawn="1"/>
        </p:nvSpPr>
        <p:spPr>
          <a:xfrm>
            <a:off x="571500" y="574675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9144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E64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: 1"/>
          <p:cNvSpPr>
            <a:spLocks noGrp="1"/>
          </p:cNvSpPr>
          <p:nvPr>
            <p:ph type="title" hasCustomPrompt="1"/>
          </p:nvPr>
        </p:nvSpPr>
        <p:spPr>
          <a:xfrm>
            <a:off x="571500" y="763150"/>
            <a:ext cx="3055938" cy="1107996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 dirty="0"/>
              <a:t>Heading 3</a:t>
            </a:r>
            <a:br>
              <a:rPr lang="en-AU" dirty="0"/>
            </a:br>
            <a:r>
              <a:rPr lang="en-US" dirty="0"/>
              <a:t>Title, text box and image</a:t>
            </a:r>
            <a:br>
              <a:rPr lang="en-US" dirty="0"/>
            </a:br>
            <a:r>
              <a:rPr lang="en-US" dirty="0"/>
              <a:t>Medium body copy</a:t>
            </a:r>
            <a:endParaRPr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A9B2E54-042A-B95A-337E-B5C4C9A5CC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500" y="2130182"/>
            <a:ext cx="3055937" cy="2070100"/>
          </a:xfrm>
        </p:spPr>
        <p:txBody>
          <a:bodyPr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300"/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300"/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300"/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300"/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3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F473830-12BA-DF64-1A9E-1CAE3632CA0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2082" y="0"/>
            <a:ext cx="4581918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0855120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0">
            <a:extLst>
              <a:ext uri="{FF2B5EF4-FFF2-40B4-BE49-F238E27FC236}">
                <a16:creationId xmlns:a16="http://schemas.microsoft.com/office/drawing/2014/main" id="{CA7413FA-6408-3254-1779-682CAAAE9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1500" y="59055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9144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E64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0">
            <a:extLst>
              <a:ext uri="{FF2B5EF4-FFF2-40B4-BE49-F238E27FC236}">
                <a16:creationId xmlns:a16="http://schemas.microsoft.com/office/drawing/2014/main" id="{D01AF305-2512-8B00-F76B-C57D23274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562082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: 1"/>
          <p:cNvSpPr>
            <a:spLocks noGrp="1"/>
          </p:cNvSpPr>
          <p:nvPr>
            <p:ph type="title" hasCustomPrompt="1"/>
          </p:nvPr>
        </p:nvSpPr>
        <p:spPr>
          <a:xfrm>
            <a:off x="571500" y="779025"/>
            <a:ext cx="3055938" cy="1107996"/>
          </a:xfrm>
        </p:spPr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 dirty="0"/>
              <a:t>Heading 4</a:t>
            </a:r>
            <a:br>
              <a:rPr lang="en-AU" dirty="0"/>
            </a:br>
            <a:r>
              <a:rPr lang="en-US" dirty="0"/>
              <a:t>Title, text box and image</a:t>
            </a:r>
            <a:br>
              <a:rPr lang="en-US" dirty="0"/>
            </a:br>
            <a:r>
              <a:rPr lang="en-US" dirty="0"/>
              <a:t>Medium body copy</a:t>
            </a:r>
            <a:endParaRPr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A1A2B76-7231-1188-47F7-90C1CBB052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501" y="2146057"/>
            <a:ext cx="3055937" cy="2070100"/>
          </a:xfrm>
        </p:spPr>
        <p:txBody>
          <a:bodyPr/>
          <a:lstStyle>
            <a:lvl1pPr marL="171450" indent="-171450">
              <a:buClr>
                <a:schemeClr val="bg1"/>
              </a:buClr>
              <a:buFont typeface="System Font Regular"/>
              <a:buChar char="-"/>
              <a:defRPr sz="1300">
                <a:solidFill>
                  <a:schemeClr val="bg1"/>
                </a:solidFill>
              </a:defRPr>
            </a:lvl1pPr>
            <a:lvl2pPr marL="628650" indent="-171450">
              <a:buClr>
                <a:schemeClr val="bg1"/>
              </a:buClr>
              <a:buFont typeface="System Font Regular"/>
              <a:buChar char="-"/>
              <a:defRPr sz="1300">
                <a:solidFill>
                  <a:schemeClr val="bg1"/>
                </a:solidFill>
              </a:defRPr>
            </a:lvl2pPr>
            <a:lvl3pPr marL="1085850" indent="-171450">
              <a:buClr>
                <a:schemeClr val="bg1"/>
              </a:buClr>
              <a:buFont typeface="System Font Regular"/>
              <a:buChar char="-"/>
              <a:defRPr sz="1300">
                <a:solidFill>
                  <a:schemeClr val="bg1"/>
                </a:solidFill>
              </a:defRPr>
            </a:lvl3pPr>
            <a:lvl4pPr marL="1543050" indent="-171450">
              <a:buClr>
                <a:schemeClr val="bg1"/>
              </a:buClr>
              <a:buFont typeface="System Font Regular"/>
              <a:buChar char="-"/>
              <a:defRPr sz="1300">
                <a:solidFill>
                  <a:schemeClr val="bg1"/>
                </a:solidFill>
              </a:defRPr>
            </a:lvl4pPr>
            <a:lvl5pPr marL="2000250" indent="-171450">
              <a:buClr>
                <a:schemeClr val="bg1"/>
              </a:buClr>
              <a:buFont typeface="System Font Regular"/>
              <a:buChar char="-"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E01BB514-CFB3-0A62-D442-0367254D28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2082" y="0"/>
            <a:ext cx="4581918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8456319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imag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8585A7-12B9-F7BC-085D-8B7FD93EC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2842" y="0"/>
            <a:ext cx="5261158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779025"/>
            <a:ext cx="3055938" cy="1107996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 dirty="0"/>
              <a:t>Heading 5</a:t>
            </a:r>
            <a:br>
              <a:rPr lang="en-AU" dirty="0"/>
            </a:br>
            <a:r>
              <a:rPr lang="en-US" dirty="0"/>
              <a:t>Title, text box + images</a:t>
            </a:r>
            <a:br>
              <a:rPr lang="en-US" dirty="0"/>
            </a:br>
            <a:r>
              <a:rPr lang="en-US" dirty="0"/>
              <a:t>Medium body copy</a:t>
            </a:r>
            <a:endParaRPr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260F83-22E0-FB93-2602-46785993E9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071" y="2146057"/>
            <a:ext cx="3055937" cy="2070100"/>
          </a:xfrm>
        </p:spPr>
        <p:txBody>
          <a:bodyPr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300"/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300"/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300"/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300"/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3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FA3D8C20-B9F8-111A-7311-B7F42789D4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42651" y="577850"/>
            <a:ext cx="1996249" cy="192926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E67DE4A2-A084-6CFF-A647-B7F40F5B328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68993" y="577850"/>
            <a:ext cx="1996249" cy="192926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047206EB-D996-0FD4-E065-E9595D10C0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42651" y="2636387"/>
            <a:ext cx="1996249" cy="192926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1EDA01D0-B9B6-53CA-5A69-95C997DC2B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68993" y="2636387"/>
            <a:ext cx="1996249" cy="192926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714342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imag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>
            <a:extLst>
              <a:ext uri="{FF2B5EF4-FFF2-40B4-BE49-F238E27FC236}">
                <a16:creationId xmlns:a16="http://schemas.microsoft.com/office/drawing/2014/main" id="{A9A93A07-E57F-5770-834F-CFEF4A2F1EA7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" y="0"/>
            <a:ext cx="9144000" cy="5143500"/>
          </a:xfrm>
          <a:prstGeom prst="rect">
            <a:avLst/>
          </a:prstGeom>
        </p:spPr>
      </p:pic>
      <p:sp>
        <p:nvSpPr>
          <p:cNvPr id="3" name="object 6">
            <a:extLst>
              <a:ext uri="{FF2B5EF4-FFF2-40B4-BE49-F238E27FC236}">
                <a16:creationId xmlns:a16="http://schemas.microsoft.com/office/drawing/2014/main" id="{663CD1C2-E224-8DF3-9A0D-E3EFD27C1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1500"/>
            <a:ext cx="4572000" cy="4000500"/>
          </a:xfrm>
          <a:custGeom>
            <a:avLst/>
            <a:gdLst/>
            <a:ahLst/>
            <a:cxnLst/>
            <a:rect l="l" t="t" r="r" b="b"/>
            <a:pathLst>
              <a:path w="4572000" h="4000500">
                <a:moveTo>
                  <a:pt x="4572000" y="0"/>
                </a:moveTo>
                <a:lnTo>
                  <a:pt x="0" y="0"/>
                </a:lnTo>
                <a:lnTo>
                  <a:pt x="0" y="4000500"/>
                </a:lnTo>
                <a:lnTo>
                  <a:pt x="4572000" y="4000500"/>
                </a:lnTo>
                <a:lnTo>
                  <a:pt x="45720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EC0E1D8-33A4-65CC-8895-783ED3E741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137" y="937577"/>
            <a:ext cx="3966985" cy="94657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 sits here 28pt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9C36DF5-DD75-D71F-723C-8EF6CC84B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627" y="1981961"/>
            <a:ext cx="3966984" cy="7537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AU" sz="1400" dirty="0">
                <a:latin typeface="Arial"/>
                <a:cs typeface="Arial"/>
              </a:rPr>
              <a:t>Intro</a:t>
            </a:r>
            <a:r>
              <a:rPr lang="en-AU" sz="1400" spc="-20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text</a:t>
            </a:r>
            <a:r>
              <a:rPr lang="en-AU" sz="1400" spc="-5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14pt,</a:t>
            </a:r>
            <a:r>
              <a:rPr lang="en-AU" sz="1400" spc="-15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to</a:t>
            </a:r>
            <a:r>
              <a:rPr lang="en-AU" sz="1400" spc="-5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sit</a:t>
            </a:r>
            <a:r>
              <a:rPr lang="en-AU" sz="1400" spc="-10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here.</a:t>
            </a:r>
            <a:r>
              <a:rPr lang="en-AU" sz="1400" spc="-10" dirty="0">
                <a:latin typeface="Arial"/>
                <a:cs typeface="Arial"/>
              </a:rPr>
              <a:t> </a:t>
            </a:r>
            <a:br>
              <a:rPr lang="en-AU" sz="1400" spc="-10" dirty="0">
                <a:latin typeface="Arial"/>
                <a:cs typeface="Arial"/>
              </a:rPr>
            </a:br>
            <a:r>
              <a:rPr lang="en-AU" sz="1400" dirty="0">
                <a:latin typeface="Arial"/>
                <a:cs typeface="Arial"/>
              </a:rPr>
              <a:t>2–3</a:t>
            </a:r>
            <a:r>
              <a:rPr lang="en-AU" sz="1400" spc="-10" dirty="0">
                <a:latin typeface="Arial"/>
                <a:cs typeface="Arial"/>
              </a:rPr>
              <a:t> lines </a:t>
            </a:r>
            <a:r>
              <a:rPr lang="en-AU" sz="1400" dirty="0">
                <a:latin typeface="Arial"/>
                <a:cs typeface="Arial"/>
              </a:rPr>
              <a:t>of</a:t>
            </a:r>
            <a:r>
              <a:rPr lang="en-AU" sz="1400" spc="-15" dirty="0">
                <a:latin typeface="Arial"/>
                <a:cs typeface="Arial"/>
              </a:rPr>
              <a:t> </a:t>
            </a:r>
            <a:r>
              <a:rPr lang="en-AU" sz="1400" spc="-25" dirty="0">
                <a:latin typeface="Arial"/>
                <a:cs typeface="Arial"/>
              </a:rPr>
              <a:t>copy.</a:t>
            </a:r>
            <a:r>
              <a:rPr lang="en-AU" sz="1400" spc="-80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Am </a:t>
            </a:r>
            <a:r>
              <a:rPr lang="en-AU" sz="1400" dirty="0" err="1">
                <a:latin typeface="Arial"/>
                <a:cs typeface="Arial"/>
              </a:rPr>
              <a:t>quo’xnkaln</a:t>
            </a:r>
            <a:r>
              <a:rPr lang="en-AU" sz="1400" spc="-10" dirty="0">
                <a:latin typeface="Arial"/>
                <a:cs typeface="Arial"/>
              </a:rPr>
              <a:t> </a:t>
            </a:r>
            <a:r>
              <a:rPr lang="en-AU" sz="1400" dirty="0" err="1">
                <a:latin typeface="Arial"/>
                <a:cs typeface="Arial"/>
              </a:rPr>
              <a:t>ium</a:t>
            </a:r>
            <a:r>
              <a:rPr lang="en-AU" sz="1400" spc="-10" dirty="0">
                <a:latin typeface="Arial"/>
                <a:cs typeface="Arial"/>
              </a:rPr>
              <a:t> </a:t>
            </a:r>
            <a:r>
              <a:rPr lang="en-AU" sz="1400" dirty="0" err="1">
                <a:latin typeface="Arial"/>
                <a:cs typeface="Arial"/>
              </a:rPr>
              <a:t>aute</a:t>
            </a:r>
            <a:r>
              <a:rPr lang="en-AU" sz="1400" spc="-5" dirty="0">
                <a:latin typeface="Arial"/>
                <a:cs typeface="Arial"/>
              </a:rPr>
              <a:t> </a:t>
            </a:r>
            <a:r>
              <a:rPr lang="en-AU" sz="1400" spc="-10" dirty="0" err="1">
                <a:latin typeface="Arial"/>
                <a:cs typeface="Arial"/>
              </a:rPr>
              <a:t>fuidesteI</a:t>
            </a:r>
            <a:r>
              <a:rPr lang="en-AU" sz="1400" spc="-10" dirty="0">
                <a:latin typeface="Arial"/>
                <a:cs typeface="Arial"/>
              </a:rPr>
              <a:t> </a:t>
            </a:r>
            <a:r>
              <a:rPr lang="en-AU" sz="1400" dirty="0" err="1">
                <a:latin typeface="Arial"/>
                <a:cs typeface="Arial"/>
              </a:rPr>
              <a:t>eces</a:t>
            </a:r>
            <a:r>
              <a:rPr lang="en-AU" sz="1400" dirty="0">
                <a:latin typeface="Arial"/>
                <a:cs typeface="Arial"/>
              </a:rPr>
              <a:t>,</a:t>
            </a:r>
            <a:r>
              <a:rPr lang="en-AU" sz="1400" spc="-15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Cas</a:t>
            </a:r>
            <a:r>
              <a:rPr lang="en-AU" sz="1400" spc="-15" dirty="0">
                <a:latin typeface="Arial"/>
                <a:cs typeface="Arial"/>
              </a:rPr>
              <a:t> </a:t>
            </a:r>
            <a:r>
              <a:rPr lang="en-AU" sz="1400" dirty="0" err="1">
                <a:latin typeface="Arial"/>
                <a:cs typeface="Arial"/>
              </a:rPr>
              <a:t>cus</a:t>
            </a:r>
            <a:r>
              <a:rPr lang="en-AU" sz="1400" spc="-10" dirty="0">
                <a:latin typeface="Arial"/>
                <a:cs typeface="Arial"/>
              </a:rPr>
              <a:t> </a:t>
            </a:r>
            <a:r>
              <a:rPr lang="en-AU" sz="1400" dirty="0" err="1">
                <a:latin typeface="Arial"/>
                <a:cs typeface="Arial"/>
              </a:rPr>
              <a:t>aus</a:t>
            </a:r>
            <a:r>
              <a:rPr lang="en-AU" sz="1400" spc="-15" dirty="0">
                <a:latin typeface="Arial"/>
                <a:cs typeface="Arial"/>
              </a:rPr>
              <a:t> </a:t>
            </a:r>
            <a:r>
              <a:rPr lang="en-AU" sz="1400" spc="-10" dirty="0" err="1">
                <a:latin typeface="Arial"/>
                <a:cs typeface="Arial"/>
              </a:rPr>
              <a:t>opubli</a:t>
            </a:r>
            <a:r>
              <a:rPr lang="en-AU" sz="1400" spc="-10" dirty="0">
                <a:latin typeface="Arial"/>
                <a:cs typeface="Arial"/>
              </a:rPr>
              <a:t>.</a:t>
            </a:r>
            <a:endParaRPr lang="en-AU" sz="1400" dirty="0">
              <a:latin typeface="Arial"/>
              <a:cs typeface="Arial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3294DCB0-B5EC-D044-C287-CD623136A7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137" y="2787410"/>
            <a:ext cx="3502275" cy="414686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sydney.edu.au</a:t>
            </a:r>
            <a:r>
              <a:rPr lang="en-GB" dirty="0"/>
              <a:t>/</a:t>
            </a:r>
            <a:r>
              <a:rPr lang="en-GB" dirty="0" err="1"/>
              <a:t>xxxxx</a:t>
            </a:r>
            <a:endParaRPr lang="en-US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026371A5-B0B4-75FD-EDA9-FAF993970A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3941" y="3611228"/>
            <a:ext cx="1558620" cy="548204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CC6CB602-C08B-320B-4B19-B03FD0E5432F}"/>
              </a:ext>
            </a:extLst>
          </p:cNvPr>
          <p:cNvSpPr txBox="1"/>
          <p:nvPr userDrawn="1"/>
        </p:nvSpPr>
        <p:spPr>
          <a:xfrm rot="16200000">
            <a:off x="3535157" y="3553180"/>
            <a:ext cx="18302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CRICOS 00026A    TEQSA PRV12057</a:t>
            </a:r>
          </a:p>
        </p:txBody>
      </p:sp>
    </p:spTree>
    <p:extLst>
      <p:ext uri="{BB962C8B-B14F-4D97-AF65-F5344CB8AC3E}">
        <p14:creationId xmlns:p14="http://schemas.microsoft.com/office/powerpoint/2010/main" val="3706379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image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742950"/>
            <a:ext cx="7993742" cy="381000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 dirty="0"/>
              <a:t>Heading 6 – single line</a:t>
            </a:r>
            <a:endParaRPr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FA3D8C20-B9F8-111A-7311-B7F42789D4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1500" y="1436723"/>
            <a:ext cx="2880000" cy="296125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3F9157D3-AB43-6EAD-7F21-F164319B31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74627" y="1434554"/>
            <a:ext cx="1998000" cy="1404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047206EB-D996-0FD4-E065-E9595D10C0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74628" y="2957976"/>
            <a:ext cx="1996249" cy="144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379C8713-47DB-6665-EC36-148C9CB7B0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86150" y="1436723"/>
            <a:ext cx="2880000" cy="296125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idx="1"/>
          </p:nvPr>
        </p:nvSpPr>
        <p:spPr>
          <a:xfrm>
            <a:off x="571500" y="4476750"/>
            <a:ext cx="7994650" cy="218174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700" b="0" i="0">
                <a:solidFill>
                  <a:srgbClr val="3C3C3B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1054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bio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7850" y="736598"/>
            <a:ext cx="7988300" cy="369332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 dirty="0"/>
              <a:t>Speaker bios with image</a:t>
            </a:r>
            <a:endParaRPr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4BEE90D4-8B0A-FDDF-BF6B-72D8DFDC89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92173" y="1410798"/>
            <a:ext cx="1322070" cy="12192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44D6788-A0C0-B174-4895-15A2149AC77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892173" y="2776903"/>
            <a:ext cx="1917700" cy="387734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1" i="0">
                <a:solidFill>
                  <a:schemeClr val="accent1"/>
                </a:solidFill>
                <a:latin typeface="+mn-lt"/>
                <a:cs typeface="Arial"/>
              </a:defRPr>
            </a:lvl1pPr>
          </a:lstStyle>
          <a:p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First Last 10pt Arial</a:t>
            </a:r>
          </a:p>
          <a:p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Title goes here 10pt Times</a:t>
            </a:r>
            <a:endParaRPr dirty="0"/>
          </a:p>
        </p:txBody>
      </p:sp>
      <p:sp>
        <p:nvSpPr>
          <p:cNvPr id="3" name="Text Placeholder 4"/>
          <p:cNvSpPr>
            <a:spLocks noGrp="1"/>
          </p:cNvSpPr>
          <p:nvPr>
            <p:ph type="body" idx="1" hasCustomPrompt="1"/>
          </p:nvPr>
        </p:nvSpPr>
        <p:spPr>
          <a:xfrm>
            <a:off x="1892173" y="3365497"/>
            <a:ext cx="1917700" cy="1375162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0" i="0">
                <a:solidFill>
                  <a:srgbClr val="3C3C3B"/>
                </a:solidFill>
                <a:latin typeface="Arial"/>
                <a:cs typeface="Arial"/>
              </a:defRPr>
            </a:lvl1pPr>
          </a:lstStyle>
          <a:p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Body</a:t>
            </a:r>
            <a:r>
              <a:rPr lang="en-AU" sz="1000" spc="-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copy</a:t>
            </a:r>
            <a:r>
              <a:rPr lang="en-AU" sz="1000" spc="-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small</a:t>
            </a:r>
            <a:r>
              <a:rPr lang="en-AU" sz="1000" spc="-1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10pt</a:t>
            </a:r>
            <a:endParaRPr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5F9DD4CC-F211-99E0-B144-C7DF316647C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205194" y="1410798"/>
            <a:ext cx="1322070" cy="12192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52B38CD-C9E2-6FCF-659C-51A52C84804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205194" y="2776903"/>
            <a:ext cx="1917700" cy="387734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1" i="0">
                <a:solidFill>
                  <a:schemeClr val="accent1"/>
                </a:solidFill>
                <a:latin typeface="+mn-lt"/>
                <a:cs typeface="Arial"/>
              </a:defRPr>
            </a:lvl1pPr>
          </a:lstStyle>
          <a:p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First Last 10pt Arial</a:t>
            </a:r>
          </a:p>
          <a:p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Title goes here 10pt Times</a:t>
            </a:r>
            <a:endParaRPr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CE8A92-798F-6C5E-0F46-EC0B5684D23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205194" y="3365497"/>
            <a:ext cx="1917700" cy="1375162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0" i="0">
                <a:solidFill>
                  <a:srgbClr val="3C3C3B"/>
                </a:solidFill>
                <a:latin typeface="Arial"/>
                <a:cs typeface="Arial"/>
              </a:defRPr>
            </a:lvl1pPr>
          </a:lstStyle>
          <a:p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Body</a:t>
            </a:r>
            <a:r>
              <a:rPr lang="en-AU" sz="1000" spc="-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copy</a:t>
            </a:r>
            <a:r>
              <a:rPr lang="en-AU" sz="1000" spc="-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small</a:t>
            </a:r>
            <a:r>
              <a:rPr lang="en-AU" sz="1000" spc="-1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10pt</a:t>
            </a:r>
            <a:endParaRPr dirty="0"/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33A6F673-B304-E705-5E66-2DBDA1BA763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50856" y="1410798"/>
            <a:ext cx="1322070" cy="12192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E08F0228-3E66-E48B-74F0-3A18CDB08DAE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550856" y="2776903"/>
            <a:ext cx="1917700" cy="387734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1" i="0">
                <a:solidFill>
                  <a:schemeClr val="accent1"/>
                </a:solidFill>
                <a:latin typeface="+mn-lt"/>
                <a:cs typeface="Arial"/>
              </a:defRPr>
            </a:lvl1pPr>
          </a:lstStyle>
          <a:p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First Last 10pt Arial</a:t>
            </a:r>
          </a:p>
          <a:p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Title goes here 10pt Times</a:t>
            </a:r>
            <a:endParaRPr dirty="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4BEEB3E0-898E-2BE3-26F4-15A3FF454115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550856" y="3365497"/>
            <a:ext cx="1917700" cy="1375162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0" i="0">
                <a:solidFill>
                  <a:srgbClr val="3C3C3B"/>
                </a:solidFill>
                <a:latin typeface="Arial"/>
                <a:cs typeface="Arial"/>
              </a:defRPr>
            </a:lvl1pPr>
          </a:lstStyle>
          <a:p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Body</a:t>
            </a:r>
            <a:r>
              <a:rPr lang="en-AU" sz="1000" spc="-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copy</a:t>
            </a:r>
            <a:r>
              <a:rPr lang="en-AU" sz="1000" spc="-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small</a:t>
            </a:r>
            <a:r>
              <a:rPr lang="en-AU" sz="1000" spc="-1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10pt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5954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bios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7850" y="736598"/>
            <a:ext cx="7988300" cy="369332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 dirty="0"/>
              <a:t>Speaker bios no image</a:t>
            </a:r>
            <a:endParaRPr dirty="0"/>
          </a:p>
        </p:txBody>
      </p:sp>
      <p:sp>
        <p:nvSpPr>
          <p:cNvPr id="12" name="Holder 1">
            <a:extLst>
              <a:ext uri="{FF2B5EF4-FFF2-40B4-BE49-F238E27FC236}">
                <a16:creationId xmlns:a16="http://schemas.microsoft.com/office/drawing/2014/main" id="{01046116-FA83-47AD-17FA-94D776E8C805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1887052" y="1426364"/>
            <a:ext cx="2960856" cy="369098"/>
          </a:xfrm>
          <a:prstGeom prst="rect">
            <a:avLst/>
          </a:prstGeom>
          <a:solidFill>
            <a:schemeClr val="accent1"/>
          </a:solidFill>
        </p:spPr>
        <p:txBody>
          <a:bodyPr lIns="251999" tIns="72000" rIns="251999" bIns="72000" numCol="1" spcCol="252000" anchor="ctr" anchorCtr="0"/>
          <a:lstStyle>
            <a:lvl1pPr marL="0" indent="0">
              <a:buFontTx/>
              <a:buNone/>
              <a:defRPr sz="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Heading 10pt</a:t>
            </a:r>
            <a:endParaRPr dirty="0"/>
          </a:p>
        </p:txBody>
      </p:sp>
      <p:sp>
        <p:nvSpPr>
          <p:cNvPr id="3" name="Holder 2"/>
          <p:cNvSpPr>
            <a:spLocks noGrp="1"/>
          </p:cNvSpPr>
          <p:nvPr>
            <p:ph type="body" idx="1" hasCustomPrompt="1"/>
          </p:nvPr>
        </p:nvSpPr>
        <p:spPr>
          <a:xfrm>
            <a:off x="1887052" y="1795462"/>
            <a:ext cx="2960856" cy="2770187"/>
          </a:xfrm>
          <a:prstGeom prst="rect">
            <a:avLst/>
          </a:prstGeom>
          <a:solidFill>
            <a:schemeClr val="bg2"/>
          </a:solidFill>
        </p:spPr>
        <p:txBody>
          <a:bodyPr lIns="251999" tIns="251999" rIns="251999" bIns="251999" numCol="1" spcCol="252000"/>
          <a:lstStyle>
            <a:lvl1pPr marL="171450" indent="-171450">
              <a:buFont typeface="System Font Regular"/>
              <a:buChar char="-"/>
              <a:defRPr sz="1000" b="0" i="0">
                <a:solidFill>
                  <a:srgbClr val="3C3C3B"/>
                </a:solidFill>
                <a:latin typeface="Arial"/>
                <a:cs typeface="Arial"/>
              </a:defRPr>
            </a:lvl1pPr>
          </a:lstStyle>
          <a:p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Body</a:t>
            </a:r>
            <a:r>
              <a:rPr lang="en-AU" sz="1000" spc="-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copy</a:t>
            </a:r>
            <a:r>
              <a:rPr lang="en-AU" sz="1000" spc="-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small</a:t>
            </a:r>
            <a:r>
              <a:rPr lang="en-AU" sz="1000" spc="-1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10pt</a:t>
            </a:r>
          </a:p>
          <a:p>
            <a:endParaRPr lang="en-AU" dirty="0"/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2593A6BD-50DF-0434-8D9C-6C5105B3794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212958" y="1426364"/>
            <a:ext cx="2960856" cy="369098"/>
          </a:xfrm>
          <a:prstGeom prst="rect">
            <a:avLst/>
          </a:prstGeom>
          <a:solidFill>
            <a:schemeClr val="accent1"/>
          </a:solidFill>
        </p:spPr>
        <p:txBody>
          <a:bodyPr lIns="251999" tIns="72000" rIns="251999" bIns="72000" numCol="1" spcCol="252000" anchor="ctr" anchorCtr="0"/>
          <a:lstStyle>
            <a:lvl1pPr marL="0" indent="0">
              <a:buFontTx/>
              <a:buNone/>
              <a:defRPr sz="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Heading 10pt</a:t>
            </a:r>
            <a:endParaRPr dirty="0"/>
          </a:p>
        </p:txBody>
      </p:sp>
      <p:sp>
        <p:nvSpPr>
          <p:cNvPr id="13" name="Holder 4">
            <a:extLst>
              <a:ext uri="{FF2B5EF4-FFF2-40B4-BE49-F238E27FC236}">
                <a16:creationId xmlns:a16="http://schemas.microsoft.com/office/drawing/2014/main" id="{980934C0-12AC-D7ED-F525-AC922980850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5212958" y="1795462"/>
            <a:ext cx="2960856" cy="2770187"/>
          </a:xfrm>
          <a:prstGeom prst="rect">
            <a:avLst/>
          </a:prstGeom>
          <a:solidFill>
            <a:schemeClr val="bg2"/>
          </a:solidFill>
        </p:spPr>
        <p:txBody>
          <a:bodyPr lIns="251999" tIns="251999" rIns="251999" bIns="251999" numCol="1" spcCol="252000"/>
          <a:lstStyle>
            <a:lvl1pPr marL="171450" indent="-171450">
              <a:buFont typeface="System Font Regular"/>
              <a:buChar char="-"/>
              <a:defRPr sz="1000" b="0" i="0">
                <a:solidFill>
                  <a:srgbClr val="3C3C3B"/>
                </a:solidFill>
                <a:latin typeface="Arial"/>
                <a:cs typeface="Arial"/>
              </a:defRPr>
            </a:lvl1pPr>
          </a:lstStyle>
          <a:p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Body</a:t>
            </a:r>
            <a:r>
              <a:rPr lang="en-AU" sz="1000" spc="-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copy</a:t>
            </a:r>
            <a:r>
              <a:rPr lang="en-AU" sz="1000" spc="-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small</a:t>
            </a:r>
            <a:r>
              <a:rPr lang="en-AU" sz="1000" spc="-1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10pt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40806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ot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2A3A097E-185C-39F4-467B-3196A19AD66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38200" y="819150"/>
            <a:ext cx="7391400" cy="3505200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noAutofit/>
          </a:bodyPr>
          <a:lstStyle>
            <a:lvl1pPr algn="ctr">
              <a:defRPr sz="3800" b="0" i="0">
                <a:solidFill>
                  <a:schemeClr val="accent1"/>
                </a:solidFill>
                <a:latin typeface="Times" pitchFamily="2" charset="0"/>
              </a:defRPr>
            </a:lvl1pPr>
          </a:lstStyle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3800" dirty="0">
                <a:solidFill>
                  <a:srgbClr val="000000"/>
                </a:solidFill>
              </a:rPr>
              <a:t>“Insert quote </a:t>
            </a:r>
            <a:r>
              <a:rPr sz="3800" spc="-10" dirty="0">
                <a:solidFill>
                  <a:srgbClr val="000000"/>
                </a:solidFill>
              </a:rPr>
              <a:t>here</a:t>
            </a:r>
            <a:r>
              <a:rPr lang="en-AU" sz="3800" spc="-10" dirty="0">
                <a:solidFill>
                  <a:srgbClr val="000000"/>
                </a:solidFill>
              </a:rPr>
              <a:t>. </a:t>
            </a:r>
            <a:br>
              <a:rPr lang="en-AU" sz="3800" spc="-10" dirty="0">
                <a:solidFill>
                  <a:srgbClr val="000000"/>
                </a:solidFill>
              </a:rPr>
            </a:br>
            <a:r>
              <a:rPr lang="en-AU" sz="3800" spc="-10" dirty="0" err="1">
                <a:solidFill>
                  <a:srgbClr val="000000"/>
                </a:solidFill>
              </a:rPr>
              <a:t>Unti</a:t>
            </a:r>
            <a:r>
              <a:rPr lang="en-AU" sz="3800" spc="-10" dirty="0">
                <a:solidFill>
                  <a:srgbClr val="000000"/>
                </a:solidFill>
              </a:rPr>
              <a:t> </a:t>
            </a:r>
            <a:r>
              <a:rPr lang="en-AU" sz="3800" spc="-10" dirty="0" err="1">
                <a:solidFill>
                  <a:srgbClr val="000000"/>
                </a:solidFill>
              </a:rPr>
              <a:t>cuptasitae</a:t>
            </a:r>
            <a:r>
              <a:rPr lang="en-AU" sz="3800" spc="-10" dirty="0">
                <a:solidFill>
                  <a:srgbClr val="000000"/>
                </a:solidFill>
              </a:rPr>
              <a:t> </a:t>
            </a:r>
            <a:r>
              <a:rPr lang="en-AU" sz="3800" spc="-10" dirty="0" err="1">
                <a:solidFill>
                  <a:srgbClr val="000000"/>
                </a:solidFill>
              </a:rPr>
              <a:t>velluptatur</a:t>
            </a:r>
            <a:r>
              <a:rPr lang="en-AU" sz="3800" spc="-10" dirty="0">
                <a:solidFill>
                  <a:srgbClr val="000000"/>
                </a:solidFill>
              </a:rPr>
              <a:t> </a:t>
            </a:r>
            <a:r>
              <a:rPr lang="en-AU" sz="3800" spc="-10" dirty="0" err="1">
                <a:solidFill>
                  <a:srgbClr val="000000"/>
                </a:solidFill>
              </a:rPr>
              <a:t>suntem</a:t>
            </a:r>
            <a:r>
              <a:rPr lang="en-AU" sz="3800" spc="-10" dirty="0">
                <a:solidFill>
                  <a:srgbClr val="000000"/>
                </a:solidFill>
              </a:rPr>
              <a:t> as </a:t>
            </a:r>
            <a:r>
              <a:rPr lang="en-AU" sz="3800" spc="-10" dirty="0" err="1">
                <a:solidFill>
                  <a:srgbClr val="000000"/>
                </a:solidFill>
              </a:rPr>
              <a:t>derempo</a:t>
            </a:r>
            <a:r>
              <a:rPr lang="en-AU" sz="3800" spc="-10" dirty="0">
                <a:solidFill>
                  <a:srgbClr val="000000"/>
                </a:solidFill>
              </a:rPr>
              <a:t> </a:t>
            </a:r>
            <a:r>
              <a:rPr lang="en-AU" sz="3800" spc="-10" dirty="0" err="1">
                <a:solidFill>
                  <a:srgbClr val="000000"/>
                </a:solidFill>
              </a:rPr>
              <a:t>rposten</a:t>
            </a:r>
            <a:r>
              <a:rPr lang="en-AU" sz="3800" spc="-10" dirty="0">
                <a:solidFill>
                  <a:srgbClr val="000000"/>
                </a:solidFill>
              </a:rPr>
              <a:t> </a:t>
            </a:r>
            <a:r>
              <a:rPr lang="en-AU" sz="3800" spc="-10" dirty="0" err="1">
                <a:solidFill>
                  <a:srgbClr val="000000"/>
                </a:solidFill>
              </a:rPr>
              <a:t>dignisqui</a:t>
            </a:r>
            <a:r>
              <a:rPr lang="en-AU" sz="3800" spc="-10" dirty="0">
                <a:solidFill>
                  <a:srgbClr val="000000"/>
                </a:solidFill>
              </a:rPr>
              <a:t> </a:t>
            </a:r>
            <a:r>
              <a:rPr lang="en-AU" sz="3800" spc="-10" dirty="0" err="1">
                <a:solidFill>
                  <a:srgbClr val="000000"/>
                </a:solidFill>
              </a:rPr>
              <a:t>omnissum</a:t>
            </a:r>
            <a:r>
              <a:rPr lang="en-AU" sz="3800" spc="-10" dirty="0">
                <a:solidFill>
                  <a:srgbClr val="000000"/>
                </a:solidFill>
              </a:rPr>
              <a:t> </a:t>
            </a:r>
            <a:r>
              <a:rPr lang="en-AU" sz="3800" spc="-10" dirty="0" err="1">
                <a:solidFill>
                  <a:srgbClr val="000000"/>
                </a:solidFill>
              </a:rPr>
              <a:t>eiur</a:t>
            </a:r>
            <a:r>
              <a:rPr lang="en-AU" sz="3800" spc="-10" dirty="0">
                <a:solidFill>
                  <a:srgbClr val="000000"/>
                </a:solidFill>
              </a:rPr>
              <a:t>, </a:t>
            </a:r>
            <a:r>
              <a:rPr lang="en-AU" sz="3800" spc="-10" dirty="0" err="1">
                <a:solidFill>
                  <a:srgbClr val="000000"/>
                </a:solidFill>
              </a:rPr>
              <a:t>earchit</a:t>
            </a:r>
            <a:r>
              <a:rPr lang="en-AU" sz="3800" spc="-10" dirty="0">
                <a:solidFill>
                  <a:srgbClr val="000000"/>
                </a:solidFill>
              </a:rPr>
              <a:t> ab </a:t>
            </a:r>
            <a:r>
              <a:rPr lang="en-AU" sz="3800" spc="-10" dirty="0" err="1">
                <a:solidFill>
                  <a:srgbClr val="000000"/>
                </a:solidFill>
              </a:rPr>
              <a:t>ipidici</a:t>
            </a:r>
            <a:r>
              <a:rPr lang="en-AU" sz="3800" spc="-10" dirty="0">
                <a:solidFill>
                  <a:srgbClr val="000000"/>
                </a:solidFill>
              </a:rPr>
              <a:t> </a:t>
            </a:r>
            <a:r>
              <a:rPr lang="en-AU" sz="3800" spc="-10" dirty="0" err="1">
                <a:solidFill>
                  <a:srgbClr val="000000"/>
                </a:solidFill>
              </a:rPr>
              <a:t>llorum</a:t>
            </a:r>
            <a:r>
              <a:rPr lang="en-AU" sz="3800" spc="-10" dirty="0">
                <a:solidFill>
                  <a:srgbClr val="000000"/>
                </a:solidFill>
              </a:rPr>
              <a:t>, </a:t>
            </a:r>
            <a:r>
              <a:rPr lang="en-AU" sz="3800" spc="-10" dirty="0" err="1">
                <a:solidFill>
                  <a:srgbClr val="000000"/>
                </a:solidFill>
              </a:rPr>
              <a:t>coreriae</a:t>
            </a:r>
            <a:r>
              <a:rPr lang="en-AU" sz="3800" spc="-10" dirty="0">
                <a:solidFill>
                  <a:srgbClr val="000000"/>
                </a:solidFill>
              </a:rPr>
              <a:t> </a:t>
            </a:r>
            <a:r>
              <a:rPr lang="en-AU" sz="3800" spc="-10" dirty="0" err="1">
                <a:solidFill>
                  <a:srgbClr val="000000"/>
                </a:solidFill>
              </a:rPr>
              <a:t>quia</a:t>
            </a:r>
            <a:r>
              <a:rPr lang="en-AU" sz="3800" spc="-10" dirty="0">
                <a:solidFill>
                  <a:srgbClr val="000000"/>
                </a:solidFill>
              </a:rPr>
              <a:t>.”</a:t>
            </a:r>
            <a:endParaRPr sz="3800" dirty="0"/>
          </a:p>
        </p:txBody>
      </p:sp>
    </p:spTree>
    <p:extLst>
      <p:ext uri="{BB962C8B-B14F-4D97-AF65-F5344CB8AC3E}">
        <p14:creationId xmlns:p14="http://schemas.microsoft.com/office/powerpoint/2010/main" val="2840459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imag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7">
            <a:extLst>
              <a:ext uri="{FF2B5EF4-FFF2-40B4-BE49-F238E27FC236}">
                <a16:creationId xmlns:a16="http://schemas.microsoft.com/office/drawing/2014/main" id="{5682CEC0-2F2F-E2FD-4FDE-2AF1F4D1A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310" y="0"/>
            <a:ext cx="9155310" cy="5143500"/>
          </a:xfrm>
          <a:prstGeom prst="rect">
            <a:avLst/>
          </a:prstGeom>
        </p:spPr>
      </p:pic>
      <p:sp>
        <p:nvSpPr>
          <p:cNvPr id="3" name="object 6">
            <a:extLst>
              <a:ext uri="{FF2B5EF4-FFF2-40B4-BE49-F238E27FC236}">
                <a16:creationId xmlns:a16="http://schemas.microsoft.com/office/drawing/2014/main" id="{663CD1C2-E224-8DF3-9A0D-E3EFD27C1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1500"/>
            <a:ext cx="4572000" cy="4000500"/>
          </a:xfrm>
          <a:custGeom>
            <a:avLst/>
            <a:gdLst/>
            <a:ahLst/>
            <a:cxnLst/>
            <a:rect l="l" t="t" r="r" b="b"/>
            <a:pathLst>
              <a:path w="4572000" h="4000500">
                <a:moveTo>
                  <a:pt x="4572000" y="0"/>
                </a:moveTo>
                <a:lnTo>
                  <a:pt x="0" y="0"/>
                </a:lnTo>
                <a:lnTo>
                  <a:pt x="0" y="4000500"/>
                </a:lnTo>
                <a:lnTo>
                  <a:pt x="4572000" y="4000500"/>
                </a:lnTo>
                <a:lnTo>
                  <a:pt x="45720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EC0E1D8-33A4-65CC-8895-783ED3E741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137" y="937577"/>
            <a:ext cx="3966985" cy="94657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 sits here 28pt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9C36DF5-DD75-D71F-723C-8EF6CC84B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627" y="1981961"/>
            <a:ext cx="3966984" cy="7537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AU" sz="1400" dirty="0">
                <a:latin typeface="Arial"/>
                <a:cs typeface="Arial"/>
              </a:rPr>
              <a:t>Intro</a:t>
            </a:r>
            <a:r>
              <a:rPr lang="en-AU" sz="1400" spc="-20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text</a:t>
            </a:r>
            <a:r>
              <a:rPr lang="en-AU" sz="1400" spc="-5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14pt,</a:t>
            </a:r>
            <a:r>
              <a:rPr lang="en-AU" sz="1400" spc="-15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to</a:t>
            </a:r>
            <a:r>
              <a:rPr lang="en-AU" sz="1400" spc="-5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sit</a:t>
            </a:r>
            <a:r>
              <a:rPr lang="en-AU" sz="1400" spc="-10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here.</a:t>
            </a:r>
            <a:r>
              <a:rPr lang="en-AU" sz="1400" spc="-10" dirty="0">
                <a:latin typeface="Arial"/>
                <a:cs typeface="Arial"/>
              </a:rPr>
              <a:t> </a:t>
            </a:r>
            <a:br>
              <a:rPr lang="en-AU" sz="1400" spc="-10" dirty="0">
                <a:latin typeface="Arial"/>
                <a:cs typeface="Arial"/>
              </a:rPr>
            </a:br>
            <a:r>
              <a:rPr lang="en-AU" sz="1400" dirty="0">
                <a:latin typeface="Arial"/>
                <a:cs typeface="Arial"/>
              </a:rPr>
              <a:t>2–3</a:t>
            </a:r>
            <a:r>
              <a:rPr lang="en-AU" sz="1400" spc="-10" dirty="0">
                <a:latin typeface="Arial"/>
                <a:cs typeface="Arial"/>
              </a:rPr>
              <a:t> lines </a:t>
            </a:r>
            <a:r>
              <a:rPr lang="en-AU" sz="1400" dirty="0">
                <a:latin typeface="Arial"/>
                <a:cs typeface="Arial"/>
              </a:rPr>
              <a:t>of</a:t>
            </a:r>
            <a:r>
              <a:rPr lang="en-AU" sz="1400" spc="-15" dirty="0">
                <a:latin typeface="Arial"/>
                <a:cs typeface="Arial"/>
              </a:rPr>
              <a:t> </a:t>
            </a:r>
            <a:r>
              <a:rPr lang="en-AU" sz="1400" spc="-25" dirty="0">
                <a:latin typeface="Arial"/>
                <a:cs typeface="Arial"/>
              </a:rPr>
              <a:t>copy.</a:t>
            </a:r>
            <a:r>
              <a:rPr lang="en-AU" sz="1400" spc="-80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Am </a:t>
            </a:r>
            <a:r>
              <a:rPr lang="en-AU" sz="1400" dirty="0" err="1">
                <a:latin typeface="Arial"/>
                <a:cs typeface="Arial"/>
              </a:rPr>
              <a:t>quo’xnkaln</a:t>
            </a:r>
            <a:r>
              <a:rPr lang="en-AU" sz="1400" spc="-10" dirty="0">
                <a:latin typeface="Arial"/>
                <a:cs typeface="Arial"/>
              </a:rPr>
              <a:t> </a:t>
            </a:r>
            <a:r>
              <a:rPr lang="en-AU" sz="1400" dirty="0" err="1">
                <a:latin typeface="Arial"/>
                <a:cs typeface="Arial"/>
              </a:rPr>
              <a:t>ium</a:t>
            </a:r>
            <a:r>
              <a:rPr lang="en-AU" sz="1400" spc="-10" dirty="0">
                <a:latin typeface="Arial"/>
                <a:cs typeface="Arial"/>
              </a:rPr>
              <a:t> </a:t>
            </a:r>
            <a:r>
              <a:rPr lang="en-AU" sz="1400" dirty="0" err="1">
                <a:latin typeface="Arial"/>
                <a:cs typeface="Arial"/>
              </a:rPr>
              <a:t>aute</a:t>
            </a:r>
            <a:r>
              <a:rPr lang="en-AU" sz="1400" spc="-5" dirty="0">
                <a:latin typeface="Arial"/>
                <a:cs typeface="Arial"/>
              </a:rPr>
              <a:t> </a:t>
            </a:r>
            <a:r>
              <a:rPr lang="en-AU" sz="1400" spc="-10" dirty="0" err="1">
                <a:latin typeface="Arial"/>
                <a:cs typeface="Arial"/>
              </a:rPr>
              <a:t>fuidesteI</a:t>
            </a:r>
            <a:r>
              <a:rPr lang="en-AU" sz="1400" spc="-10" dirty="0">
                <a:latin typeface="Arial"/>
                <a:cs typeface="Arial"/>
              </a:rPr>
              <a:t> </a:t>
            </a:r>
            <a:r>
              <a:rPr lang="en-AU" sz="1400" dirty="0" err="1">
                <a:latin typeface="Arial"/>
                <a:cs typeface="Arial"/>
              </a:rPr>
              <a:t>eces</a:t>
            </a:r>
            <a:r>
              <a:rPr lang="en-AU" sz="1400" dirty="0">
                <a:latin typeface="Arial"/>
                <a:cs typeface="Arial"/>
              </a:rPr>
              <a:t>,</a:t>
            </a:r>
            <a:r>
              <a:rPr lang="en-AU" sz="1400" spc="-15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Cas</a:t>
            </a:r>
            <a:r>
              <a:rPr lang="en-AU" sz="1400" spc="-15" dirty="0">
                <a:latin typeface="Arial"/>
                <a:cs typeface="Arial"/>
              </a:rPr>
              <a:t> </a:t>
            </a:r>
            <a:r>
              <a:rPr lang="en-AU" sz="1400" dirty="0" err="1">
                <a:latin typeface="Arial"/>
                <a:cs typeface="Arial"/>
              </a:rPr>
              <a:t>cus</a:t>
            </a:r>
            <a:r>
              <a:rPr lang="en-AU" sz="1400" spc="-10" dirty="0">
                <a:latin typeface="Arial"/>
                <a:cs typeface="Arial"/>
              </a:rPr>
              <a:t> </a:t>
            </a:r>
            <a:r>
              <a:rPr lang="en-AU" sz="1400" dirty="0" err="1">
                <a:latin typeface="Arial"/>
                <a:cs typeface="Arial"/>
              </a:rPr>
              <a:t>aus</a:t>
            </a:r>
            <a:r>
              <a:rPr lang="en-AU" sz="1400" spc="-15" dirty="0">
                <a:latin typeface="Arial"/>
                <a:cs typeface="Arial"/>
              </a:rPr>
              <a:t> </a:t>
            </a:r>
            <a:r>
              <a:rPr lang="en-AU" sz="1400" spc="-10" dirty="0" err="1">
                <a:latin typeface="Arial"/>
                <a:cs typeface="Arial"/>
              </a:rPr>
              <a:t>opubli</a:t>
            </a:r>
            <a:r>
              <a:rPr lang="en-AU" sz="1400" spc="-10" dirty="0">
                <a:latin typeface="Arial"/>
                <a:cs typeface="Arial"/>
              </a:rPr>
              <a:t>.</a:t>
            </a:r>
            <a:endParaRPr lang="en-AU" sz="1400" dirty="0">
              <a:latin typeface="Arial"/>
              <a:cs typeface="Arial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3294DCB0-B5EC-D044-C287-CD623136A7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137" y="2787410"/>
            <a:ext cx="3502275" cy="414686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sydney.edu.au</a:t>
            </a:r>
            <a:r>
              <a:rPr lang="en-GB" dirty="0"/>
              <a:t>/</a:t>
            </a:r>
            <a:r>
              <a:rPr lang="en-GB" dirty="0" err="1"/>
              <a:t>xxxxx</a:t>
            </a:r>
            <a:endParaRPr lang="en-US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026371A5-B0B4-75FD-EDA9-FAF993970A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3941" y="3611228"/>
            <a:ext cx="1558620" cy="548204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CC6CB602-C08B-320B-4B19-B03FD0E5432F}"/>
              </a:ext>
            </a:extLst>
          </p:cNvPr>
          <p:cNvSpPr txBox="1"/>
          <p:nvPr userDrawn="1"/>
        </p:nvSpPr>
        <p:spPr>
          <a:xfrm rot="16200000">
            <a:off x="3535157" y="3553180"/>
            <a:ext cx="18302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CRICOS 00026A    TEQSA PRV12057</a:t>
            </a:r>
          </a:p>
        </p:txBody>
      </p:sp>
    </p:spTree>
    <p:extLst>
      <p:ext uri="{BB962C8B-B14F-4D97-AF65-F5344CB8AC3E}">
        <p14:creationId xmlns:p14="http://schemas.microsoft.com/office/powerpoint/2010/main" val="2869080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imag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>
            <a:extLst>
              <a:ext uri="{FF2B5EF4-FFF2-40B4-BE49-F238E27FC236}">
                <a16:creationId xmlns:a16="http://schemas.microsoft.com/office/drawing/2014/main" id="{3F48FE3D-1F01-EEB6-6A4A-4F4B29D064A5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6">
            <a:extLst>
              <a:ext uri="{FF2B5EF4-FFF2-40B4-BE49-F238E27FC236}">
                <a16:creationId xmlns:a16="http://schemas.microsoft.com/office/drawing/2014/main" id="{663CD1C2-E224-8DF3-9A0D-E3EFD27C1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1500"/>
            <a:ext cx="4572000" cy="4000500"/>
          </a:xfrm>
          <a:custGeom>
            <a:avLst/>
            <a:gdLst/>
            <a:ahLst/>
            <a:cxnLst/>
            <a:rect l="l" t="t" r="r" b="b"/>
            <a:pathLst>
              <a:path w="4572000" h="4000500">
                <a:moveTo>
                  <a:pt x="4572000" y="0"/>
                </a:moveTo>
                <a:lnTo>
                  <a:pt x="0" y="0"/>
                </a:lnTo>
                <a:lnTo>
                  <a:pt x="0" y="4000500"/>
                </a:lnTo>
                <a:lnTo>
                  <a:pt x="4572000" y="4000500"/>
                </a:lnTo>
                <a:lnTo>
                  <a:pt x="45720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EC0E1D8-33A4-65CC-8895-783ED3E741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137" y="937577"/>
            <a:ext cx="3966985" cy="94657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 sits here 28pt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9C36DF5-DD75-D71F-723C-8EF6CC84B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627" y="1981961"/>
            <a:ext cx="3966984" cy="7537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AU" sz="1400" dirty="0">
                <a:latin typeface="Arial"/>
                <a:cs typeface="Arial"/>
              </a:rPr>
              <a:t>Intro</a:t>
            </a:r>
            <a:r>
              <a:rPr lang="en-AU" sz="1400" spc="-20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text</a:t>
            </a:r>
            <a:r>
              <a:rPr lang="en-AU" sz="1400" spc="-5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14pt,</a:t>
            </a:r>
            <a:r>
              <a:rPr lang="en-AU" sz="1400" spc="-15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to</a:t>
            </a:r>
            <a:r>
              <a:rPr lang="en-AU" sz="1400" spc="-5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sit</a:t>
            </a:r>
            <a:r>
              <a:rPr lang="en-AU" sz="1400" spc="-10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here.</a:t>
            </a:r>
            <a:r>
              <a:rPr lang="en-AU" sz="1400" spc="-10" dirty="0">
                <a:latin typeface="Arial"/>
                <a:cs typeface="Arial"/>
              </a:rPr>
              <a:t> </a:t>
            </a:r>
            <a:br>
              <a:rPr lang="en-AU" sz="1400" spc="-10" dirty="0">
                <a:latin typeface="Arial"/>
                <a:cs typeface="Arial"/>
              </a:rPr>
            </a:br>
            <a:r>
              <a:rPr lang="en-AU" sz="1400" dirty="0">
                <a:latin typeface="Arial"/>
                <a:cs typeface="Arial"/>
              </a:rPr>
              <a:t>2–3</a:t>
            </a:r>
            <a:r>
              <a:rPr lang="en-AU" sz="1400" spc="-10" dirty="0">
                <a:latin typeface="Arial"/>
                <a:cs typeface="Arial"/>
              </a:rPr>
              <a:t> lines </a:t>
            </a:r>
            <a:r>
              <a:rPr lang="en-AU" sz="1400" dirty="0">
                <a:latin typeface="Arial"/>
                <a:cs typeface="Arial"/>
              </a:rPr>
              <a:t>of</a:t>
            </a:r>
            <a:r>
              <a:rPr lang="en-AU" sz="1400" spc="-15" dirty="0">
                <a:latin typeface="Arial"/>
                <a:cs typeface="Arial"/>
              </a:rPr>
              <a:t> </a:t>
            </a:r>
            <a:r>
              <a:rPr lang="en-AU" sz="1400" spc="-25" dirty="0">
                <a:latin typeface="Arial"/>
                <a:cs typeface="Arial"/>
              </a:rPr>
              <a:t>copy.</a:t>
            </a:r>
            <a:r>
              <a:rPr lang="en-AU" sz="1400" spc="-80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Am </a:t>
            </a:r>
            <a:r>
              <a:rPr lang="en-AU" sz="1400" dirty="0" err="1">
                <a:latin typeface="Arial"/>
                <a:cs typeface="Arial"/>
              </a:rPr>
              <a:t>quo’xnkaln</a:t>
            </a:r>
            <a:r>
              <a:rPr lang="en-AU" sz="1400" spc="-10" dirty="0">
                <a:latin typeface="Arial"/>
                <a:cs typeface="Arial"/>
              </a:rPr>
              <a:t> </a:t>
            </a:r>
            <a:r>
              <a:rPr lang="en-AU" sz="1400" dirty="0" err="1">
                <a:latin typeface="Arial"/>
                <a:cs typeface="Arial"/>
              </a:rPr>
              <a:t>ium</a:t>
            </a:r>
            <a:r>
              <a:rPr lang="en-AU" sz="1400" spc="-10" dirty="0">
                <a:latin typeface="Arial"/>
                <a:cs typeface="Arial"/>
              </a:rPr>
              <a:t> </a:t>
            </a:r>
            <a:r>
              <a:rPr lang="en-AU" sz="1400" dirty="0" err="1">
                <a:latin typeface="Arial"/>
                <a:cs typeface="Arial"/>
              </a:rPr>
              <a:t>aute</a:t>
            </a:r>
            <a:r>
              <a:rPr lang="en-AU" sz="1400" spc="-5" dirty="0">
                <a:latin typeface="Arial"/>
                <a:cs typeface="Arial"/>
              </a:rPr>
              <a:t> </a:t>
            </a:r>
            <a:r>
              <a:rPr lang="en-AU" sz="1400" spc="-10" dirty="0" err="1">
                <a:latin typeface="Arial"/>
                <a:cs typeface="Arial"/>
              </a:rPr>
              <a:t>fuidesteI</a:t>
            </a:r>
            <a:r>
              <a:rPr lang="en-AU" sz="1400" spc="-10" dirty="0">
                <a:latin typeface="Arial"/>
                <a:cs typeface="Arial"/>
              </a:rPr>
              <a:t> </a:t>
            </a:r>
            <a:r>
              <a:rPr lang="en-AU" sz="1400" dirty="0" err="1">
                <a:latin typeface="Arial"/>
                <a:cs typeface="Arial"/>
              </a:rPr>
              <a:t>eces</a:t>
            </a:r>
            <a:r>
              <a:rPr lang="en-AU" sz="1400" dirty="0">
                <a:latin typeface="Arial"/>
                <a:cs typeface="Arial"/>
              </a:rPr>
              <a:t>,</a:t>
            </a:r>
            <a:r>
              <a:rPr lang="en-AU" sz="1400" spc="-15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Cas</a:t>
            </a:r>
            <a:r>
              <a:rPr lang="en-AU" sz="1400" spc="-15" dirty="0">
                <a:latin typeface="Arial"/>
                <a:cs typeface="Arial"/>
              </a:rPr>
              <a:t> </a:t>
            </a:r>
            <a:r>
              <a:rPr lang="en-AU" sz="1400" dirty="0" err="1">
                <a:latin typeface="Arial"/>
                <a:cs typeface="Arial"/>
              </a:rPr>
              <a:t>cus</a:t>
            </a:r>
            <a:r>
              <a:rPr lang="en-AU" sz="1400" spc="-10" dirty="0">
                <a:latin typeface="Arial"/>
                <a:cs typeface="Arial"/>
              </a:rPr>
              <a:t> </a:t>
            </a:r>
            <a:r>
              <a:rPr lang="en-AU" sz="1400" dirty="0" err="1">
                <a:latin typeface="Arial"/>
                <a:cs typeface="Arial"/>
              </a:rPr>
              <a:t>aus</a:t>
            </a:r>
            <a:r>
              <a:rPr lang="en-AU" sz="1400" spc="-15" dirty="0">
                <a:latin typeface="Arial"/>
                <a:cs typeface="Arial"/>
              </a:rPr>
              <a:t> </a:t>
            </a:r>
            <a:r>
              <a:rPr lang="en-AU" sz="1400" spc="-10" dirty="0" err="1">
                <a:latin typeface="Arial"/>
                <a:cs typeface="Arial"/>
              </a:rPr>
              <a:t>opubli</a:t>
            </a:r>
            <a:r>
              <a:rPr lang="en-AU" sz="1400" spc="-10" dirty="0">
                <a:latin typeface="Arial"/>
                <a:cs typeface="Arial"/>
              </a:rPr>
              <a:t>.</a:t>
            </a:r>
            <a:endParaRPr lang="en-AU" sz="1400" dirty="0">
              <a:latin typeface="Arial"/>
              <a:cs typeface="Arial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3294DCB0-B5EC-D044-C287-CD623136A7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137" y="2787410"/>
            <a:ext cx="3502275" cy="414686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sydney.edu.au</a:t>
            </a:r>
            <a:r>
              <a:rPr lang="en-GB" dirty="0"/>
              <a:t>/</a:t>
            </a:r>
            <a:r>
              <a:rPr lang="en-GB" dirty="0" err="1"/>
              <a:t>xxxxx</a:t>
            </a:r>
            <a:endParaRPr lang="en-US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026371A5-B0B4-75FD-EDA9-FAF993970A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3941" y="3611228"/>
            <a:ext cx="1558620" cy="548204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CC6CB602-C08B-320B-4B19-B03FD0E5432F}"/>
              </a:ext>
            </a:extLst>
          </p:cNvPr>
          <p:cNvSpPr txBox="1"/>
          <p:nvPr userDrawn="1"/>
        </p:nvSpPr>
        <p:spPr>
          <a:xfrm rot="16200000">
            <a:off x="3535157" y="3553180"/>
            <a:ext cx="18302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CRICOS 00026A    TEQSA PRV12057</a:t>
            </a:r>
          </a:p>
        </p:txBody>
      </p:sp>
    </p:spTree>
    <p:extLst>
      <p:ext uri="{BB962C8B-B14F-4D97-AF65-F5344CB8AC3E}">
        <p14:creationId xmlns:p14="http://schemas.microsoft.com/office/powerpoint/2010/main" val="178918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A4A031B-81B7-43E9-D4FB-AF1716EB702F}"/>
              </a:ext>
            </a:extLst>
          </p:cNvPr>
          <p:cNvSpPr txBox="1"/>
          <p:nvPr userDrawn="1"/>
        </p:nvSpPr>
        <p:spPr>
          <a:xfrm>
            <a:off x="577851" y="985576"/>
            <a:ext cx="5518149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 marR="5080" indent="-9525" algn="l">
              <a:lnSpc>
                <a:spcPct val="100000"/>
              </a:lnSpc>
              <a:spcBef>
                <a:spcPts val="100"/>
              </a:spcBef>
            </a:pPr>
            <a:r>
              <a:rPr lang="en-AU" sz="1800" dirty="0">
                <a:solidFill>
                  <a:schemeClr val="tx1"/>
                </a:solidFill>
                <a:latin typeface="Arial"/>
                <a:cs typeface="Arial"/>
              </a:rPr>
              <a:t>We recognise and pay respect to the Elders and communities – past, present, and emerging – of the lands that the University of Sydney's campuses stand on. For thousands of years they have shared and exchanged knowledges across innumerable generations for the benefit of all.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6E1B4E01-527A-D1AA-EA18-50F1CA440C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3941" y="3611228"/>
            <a:ext cx="1558620" cy="54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25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6E1B4E01-527A-D1AA-EA18-50F1CA440C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3941" y="3611228"/>
            <a:ext cx="1558620" cy="54820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A4A031B-81B7-43E9-D4FB-AF1716EB702F}"/>
              </a:ext>
            </a:extLst>
          </p:cNvPr>
          <p:cNvSpPr txBox="1"/>
          <p:nvPr userDrawn="1"/>
        </p:nvSpPr>
        <p:spPr>
          <a:xfrm>
            <a:off x="577851" y="985576"/>
            <a:ext cx="6432549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35" marR="5080" indent="-39370">
              <a:lnSpc>
                <a:spcPct val="100000"/>
              </a:lnSpc>
              <a:spcBef>
                <a:spcPts val="100"/>
              </a:spcBef>
            </a:pPr>
            <a:r>
              <a:rPr lang="en-AU" sz="1800" dirty="0">
                <a:latin typeface="Arial"/>
                <a:cs typeface="Arial"/>
              </a:rPr>
              <a:t>The</a:t>
            </a:r>
            <a:r>
              <a:rPr lang="en-AU" sz="1800" spc="-35" dirty="0">
                <a:latin typeface="Arial"/>
                <a:cs typeface="Arial"/>
              </a:rPr>
              <a:t> </a:t>
            </a:r>
            <a:r>
              <a:rPr lang="en-AU" sz="1800" dirty="0">
                <a:latin typeface="Arial"/>
                <a:cs typeface="Arial"/>
              </a:rPr>
              <a:t>University</a:t>
            </a:r>
            <a:r>
              <a:rPr lang="en-AU" sz="1800" spc="-30" dirty="0">
                <a:latin typeface="Arial"/>
                <a:cs typeface="Arial"/>
              </a:rPr>
              <a:t> </a:t>
            </a:r>
            <a:r>
              <a:rPr lang="en-AU" sz="1800" dirty="0">
                <a:latin typeface="Arial"/>
                <a:cs typeface="Arial"/>
              </a:rPr>
              <a:t>of</a:t>
            </a:r>
            <a:r>
              <a:rPr lang="en-AU" sz="1800" spc="-35" dirty="0">
                <a:latin typeface="Arial"/>
                <a:cs typeface="Arial"/>
              </a:rPr>
              <a:t> </a:t>
            </a:r>
            <a:r>
              <a:rPr lang="en-AU" sz="1800" dirty="0">
                <a:latin typeface="Arial"/>
                <a:cs typeface="Arial"/>
              </a:rPr>
              <a:t>Sydney’s</a:t>
            </a:r>
            <a:r>
              <a:rPr lang="en-AU" sz="1800" spc="-30" dirty="0">
                <a:latin typeface="Arial"/>
                <a:cs typeface="Arial"/>
              </a:rPr>
              <a:t> </a:t>
            </a:r>
            <a:r>
              <a:rPr lang="en-AU" sz="1800" dirty="0">
                <a:latin typeface="Arial"/>
                <a:cs typeface="Arial"/>
              </a:rPr>
              <a:t>Camperdown</a:t>
            </a:r>
            <a:r>
              <a:rPr lang="en-AU" sz="1800" spc="-30" dirty="0">
                <a:latin typeface="Arial"/>
                <a:cs typeface="Arial"/>
              </a:rPr>
              <a:t> </a:t>
            </a:r>
            <a:r>
              <a:rPr lang="en-AU" sz="1800" dirty="0">
                <a:latin typeface="Arial"/>
                <a:cs typeface="Arial"/>
              </a:rPr>
              <a:t>Campus</a:t>
            </a:r>
            <a:r>
              <a:rPr lang="en-AU" sz="1800" spc="-35" dirty="0">
                <a:latin typeface="Arial"/>
                <a:cs typeface="Arial"/>
              </a:rPr>
              <a:t> </a:t>
            </a:r>
            <a:r>
              <a:rPr lang="en-AU" sz="1800" dirty="0">
                <a:latin typeface="Arial"/>
                <a:cs typeface="Arial"/>
              </a:rPr>
              <a:t>sits</a:t>
            </a:r>
            <a:r>
              <a:rPr lang="en-AU" sz="1800" spc="-30" dirty="0">
                <a:latin typeface="Arial"/>
                <a:cs typeface="Arial"/>
              </a:rPr>
              <a:t> </a:t>
            </a:r>
            <a:r>
              <a:rPr lang="en-AU" sz="1800" dirty="0">
                <a:latin typeface="Arial"/>
                <a:cs typeface="Arial"/>
              </a:rPr>
              <a:t>on</a:t>
            </a:r>
            <a:r>
              <a:rPr lang="en-AU" sz="1800" spc="-30" dirty="0">
                <a:latin typeface="Arial"/>
                <a:cs typeface="Arial"/>
              </a:rPr>
              <a:t> </a:t>
            </a:r>
            <a:r>
              <a:rPr lang="en-AU" sz="1800" dirty="0">
                <a:latin typeface="Arial"/>
                <a:cs typeface="Arial"/>
              </a:rPr>
              <a:t>the</a:t>
            </a:r>
            <a:r>
              <a:rPr lang="en-AU" sz="1800" spc="-35" dirty="0">
                <a:latin typeface="Arial"/>
                <a:cs typeface="Arial"/>
              </a:rPr>
              <a:t> </a:t>
            </a:r>
            <a:r>
              <a:rPr lang="en-AU" sz="1800" dirty="0">
                <a:latin typeface="Arial"/>
                <a:cs typeface="Arial"/>
              </a:rPr>
              <a:t>lands</a:t>
            </a:r>
            <a:r>
              <a:rPr lang="en-AU" sz="1800" spc="-30" dirty="0">
                <a:latin typeface="Arial"/>
                <a:cs typeface="Arial"/>
              </a:rPr>
              <a:t> </a:t>
            </a:r>
            <a:r>
              <a:rPr lang="en-AU" sz="1800" dirty="0">
                <a:latin typeface="Arial"/>
                <a:cs typeface="Arial"/>
              </a:rPr>
              <a:t>of</a:t>
            </a:r>
            <a:r>
              <a:rPr lang="en-AU" sz="1800" spc="-30" dirty="0">
                <a:latin typeface="Arial"/>
                <a:cs typeface="Arial"/>
              </a:rPr>
              <a:t> </a:t>
            </a:r>
            <a:r>
              <a:rPr lang="en-AU" sz="1800" spc="-25" dirty="0">
                <a:latin typeface="Arial"/>
                <a:cs typeface="Arial"/>
              </a:rPr>
              <a:t>the </a:t>
            </a:r>
            <a:r>
              <a:rPr lang="en-AU" sz="1800" dirty="0">
                <a:latin typeface="Arial"/>
                <a:cs typeface="Arial"/>
              </a:rPr>
              <a:t>Gadigal</a:t>
            </a:r>
            <a:r>
              <a:rPr lang="en-AU" sz="1800" spc="-10" dirty="0">
                <a:latin typeface="Arial"/>
                <a:cs typeface="Arial"/>
              </a:rPr>
              <a:t> </a:t>
            </a:r>
            <a:r>
              <a:rPr lang="en-AU" sz="1800" dirty="0">
                <a:latin typeface="Arial"/>
                <a:cs typeface="Arial"/>
              </a:rPr>
              <a:t>people</a:t>
            </a:r>
            <a:r>
              <a:rPr lang="en-AU" sz="1800" spc="-10" dirty="0">
                <a:latin typeface="Arial"/>
                <a:cs typeface="Arial"/>
              </a:rPr>
              <a:t> </a:t>
            </a:r>
            <a:r>
              <a:rPr lang="en-AU" sz="1800" dirty="0">
                <a:latin typeface="Arial"/>
                <a:cs typeface="Arial"/>
              </a:rPr>
              <a:t>with</a:t>
            </a:r>
            <a:r>
              <a:rPr lang="en-AU" sz="1800" spc="-10" dirty="0">
                <a:latin typeface="Arial"/>
                <a:cs typeface="Arial"/>
              </a:rPr>
              <a:t> </a:t>
            </a:r>
            <a:r>
              <a:rPr lang="en-AU" sz="1800" dirty="0">
                <a:latin typeface="Arial"/>
                <a:cs typeface="Arial"/>
              </a:rPr>
              <a:t>campuses,</a:t>
            </a:r>
            <a:r>
              <a:rPr lang="en-AU" sz="1800" spc="-5" dirty="0">
                <a:latin typeface="Arial"/>
                <a:cs typeface="Arial"/>
              </a:rPr>
              <a:t> </a:t>
            </a:r>
            <a:r>
              <a:rPr lang="en-AU" sz="1800" dirty="0">
                <a:latin typeface="Arial"/>
                <a:cs typeface="Arial"/>
              </a:rPr>
              <a:t>teaching</a:t>
            </a:r>
            <a:r>
              <a:rPr lang="en-AU" sz="1800" spc="-10" dirty="0">
                <a:latin typeface="Arial"/>
                <a:cs typeface="Arial"/>
              </a:rPr>
              <a:t> </a:t>
            </a:r>
            <a:r>
              <a:rPr lang="en-AU" sz="1800" dirty="0">
                <a:latin typeface="Arial"/>
                <a:cs typeface="Arial"/>
              </a:rPr>
              <a:t>and</a:t>
            </a:r>
            <a:r>
              <a:rPr lang="en-AU" sz="1800" spc="-10" dirty="0">
                <a:latin typeface="Arial"/>
                <a:cs typeface="Arial"/>
              </a:rPr>
              <a:t> </a:t>
            </a:r>
            <a:r>
              <a:rPr lang="en-AU" sz="1800" dirty="0">
                <a:latin typeface="Arial"/>
                <a:cs typeface="Arial"/>
              </a:rPr>
              <a:t>research</a:t>
            </a:r>
            <a:r>
              <a:rPr lang="en-AU" sz="1800" spc="-5" dirty="0">
                <a:latin typeface="Arial"/>
                <a:cs typeface="Arial"/>
              </a:rPr>
              <a:t> </a:t>
            </a:r>
            <a:r>
              <a:rPr lang="en-AU" sz="1800" dirty="0">
                <a:latin typeface="Arial"/>
                <a:cs typeface="Arial"/>
              </a:rPr>
              <a:t>facilities</a:t>
            </a:r>
            <a:r>
              <a:rPr lang="en-AU" sz="1800" spc="-5" dirty="0">
                <a:latin typeface="Arial"/>
                <a:cs typeface="Arial"/>
              </a:rPr>
              <a:t> </a:t>
            </a:r>
            <a:r>
              <a:rPr lang="en-AU" sz="1800" dirty="0">
                <a:latin typeface="Arial"/>
                <a:cs typeface="Arial"/>
              </a:rPr>
              <a:t>on</a:t>
            </a:r>
            <a:r>
              <a:rPr lang="en-AU" sz="1800" spc="-10" dirty="0">
                <a:latin typeface="Arial"/>
                <a:cs typeface="Arial"/>
              </a:rPr>
              <a:t> </a:t>
            </a:r>
            <a:r>
              <a:rPr lang="en-AU" sz="1800" spc="-25" dirty="0">
                <a:latin typeface="Arial"/>
                <a:cs typeface="Arial"/>
              </a:rPr>
              <a:t>the </a:t>
            </a:r>
            <a:r>
              <a:rPr lang="en-AU" sz="1800" dirty="0">
                <a:latin typeface="Arial"/>
                <a:cs typeface="Arial"/>
              </a:rPr>
              <a:t>lands</a:t>
            </a:r>
            <a:r>
              <a:rPr lang="en-AU" sz="1800" spc="-45" dirty="0">
                <a:latin typeface="Arial"/>
                <a:cs typeface="Arial"/>
              </a:rPr>
              <a:t> </a:t>
            </a:r>
            <a:r>
              <a:rPr lang="en-AU" sz="1800" dirty="0">
                <a:latin typeface="Arial"/>
                <a:cs typeface="Arial"/>
              </a:rPr>
              <a:t>of</a:t>
            </a:r>
            <a:r>
              <a:rPr lang="en-AU" sz="1800" spc="-35" dirty="0">
                <a:latin typeface="Arial"/>
                <a:cs typeface="Arial"/>
              </a:rPr>
              <a:t> </a:t>
            </a:r>
            <a:r>
              <a:rPr lang="en-AU" sz="1800" dirty="0">
                <a:latin typeface="Arial"/>
                <a:cs typeface="Arial"/>
              </a:rPr>
              <a:t>the</a:t>
            </a:r>
            <a:r>
              <a:rPr lang="en-AU" sz="1800" spc="-25" dirty="0">
                <a:latin typeface="Arial"/>
                <a:cs typeface="Arial"/>
              </a:rPr>
              <a:t> </a:t>
            </a:r>
            <a:r>
              <a:rPr lang="en-AU" sz="1800" dirty="0" err="1">
                <a:latin typeface="Arial"/>
                <a:cs typeface="Arial"/>
              </a:rPr>
              <a:t>Gamaraygal</a:t>
            </a:r>
            <a:r>
              <a:rPr lang="en-AU" sz="1800" dirty="0">
                <a:latin typeface="Arial"/>
                <a:cs typeface="Arial"/>
              </a:rPr>
              <a:t>,</a:t>
            </a:r>
            <a:r>
              <a:rPr lang="en-AU" sz="1800" spc="-30" dirty="0">
                <a:latin typeface="Arial"/>
                <a:cs typeface="Arial"/>
              </a:rPr>
              <a:t> </a:t>
            </a:r>
            <a:r>
              <a:rPr lang="en-AU" sz="1800" dirty="0" err="1">
                <a:latin typeface="Arial"/>
                <a:cs typeface="Arial"/>
              </a:rPr>
              <a:t>Dharug</a:t>
            </a:r>
            <a:r>
              <a:rPr lang="en-AU" sz="1800" dirty="0">
                <a:latin typeface="Arial"/>
                <a:cs typeface="Arial"/>
              </a:rPr>
              <a:t>,</a:t>
            </a:r>
            <a:r>
              <a:rPr lang="en-AU" sz="1800" spc="-30" dirty="0">
                <a:latin typeface="Arial"/>
                <a:cs typeface="Arial"/>
              </a:rPr>
              <a:t> </a:t>
            </a:r>
            <a:r>
              <a:rPr lang="en-AU" sz="1800" dirty="0" err="1">
                <a:latin typeface="Arial"/>
                <a:cs typeface="Arial"/>
              </a:rPr>
              <a:t>Wangal</a:t>
            </a:r>
            <a:r>
              <a:rPr lang="en-AU" sz="1800" dirty="0">
                <a:latin typeface="Arial"/>
                <a:cs typeface="Arial"/>
              </a:rPr>
              <a:t>,</a:t>
            </a:r>
            <a:r>
              <a:rPr lang="en-AU" sz="1800" spc="-35" dirty="0">
                <a:latin typeface="Arial"/>
                <a:cs typeface="Arial"/>
              </a:rPr>
              <a:t> </a:t>
            </a:r>
            <a:r>
              <a:rPr lang="en-AU" sz="1800" dirty="0" err="1">
                <a:latin typeface="Arial"/>
                <a:cs typeface="Arial"/>
              </a:rPr>
              <a:t>Darkinyung</a:t>
            </a:r>
            <a:r>
              <a:rPr lang="en-AU" sz="1800" dirty="0">
                <a:latin typeface="Arial"/>
                <a:cs typeface="Arial"/>
              </a:rPr>
              <a:t>,</a:t>
            </a:r>
            <a:r>
              <a:rPr lang="en-AU" sz="1800" spc="-30" dirty="0">
                <a:latin typeface="Arial"/>
                <a:cs typeface="Arial"/>
              </a:rPr>
              <a:t> </a:t>
            </a:r>
            <a:r>
              <a:rPr lang="en-AU" sz="1800" spc="-10" dirty="0" err="1">
                <a:latin typeface="Arial"/>
                <a:cs typeface="Arial"/>
              </a:rPr>
              <a:t>Burramadagal</a:t>
            </a:r>
            <a:r>
              <a:rPr lang="en-AU" sz="1800" spc="-10" dirty="0">
                <a:latin typeface="Arial"/>
                <a:cs typeface="Arial"/>
              </a:rPr>
              <a:t>, </a:t>
            </a:r>
            <a:r>
              <a:rPr lang="en-AU" sz="1800" dirty="0" err="1">
                <a:latin typeface="Arial"/>
                <a:cs typeface="Arial"/>
              </a:rPr>
              <a:t>Dharawal</a:t>
            </a:r>
            <a:r>
              <a:rPr lang="en-AU" sz="1800" dirty="0">
                <a:latin typeface="Arial"/>
                <a:cs typeface="Arial"/>
              </a:rPr>
              <a:t>,</a:t>
            </a:r>
            <a:r>
              <a:rPr lang="en-AU" sz="1800" spc="-30" dirty="0">
                <a:latin typeface="Arial"/>
                <a:cs typeface="Arial"/>
              </a:rPr>
              <a:t> </a:t>
            </a:r>
            <a:r>
              <a:rPr lang="en-AU" sz="1800" dirty="0" err="1">
                <a:latin typeface="Arial"/>
                <a:cs typeface="Arial"/>
              </a:rPr>
              <a:t>Gandangara</a:t>
            </a:r>
            <a:r>
              <a:rPr lang="en-AU" sz="1800" dirty="0">
                <a:latin typeface="Arial"/>
                <a:cs typeface="Arial"/>
              </a:rPr>
              <a:t>,</a:t>
            </a:r>
            <a:r>
              <a:rPr lang="en-AU" sz="1800" spc="-10" dirty="0">
                <a:latin typeface="Arial"/>
                <a:cs typeface="Arial"/>
              </a:rPr>
              <a:t> Gamilaraay,</a:t>
            </a:r>
            <a:r>
              <a:rPr lang="en-AU" sz="1800" spc="-15" dirty="0">
                <a:latin typeface="Arial"/>
                <a:cs typeface="Arial"/>
              </a:rPr>
              <a:t> </a:t>
            </a:r>
            <a:r>
              <a:rPr lang="en-AU" sz="1800" dirty="0" err="1">
                <a:latin typeface="Arial"/>
                <a:cs typeface="Arial"/>
              </a:rPr>
              <a:t>Barkindji</a:t>
            </a:r>
            <a:r>
              <a:rPr lang="en-AU" sz="1800" dirty="0">
                <a:latin typeface="Arial"/>
                <a:cs typeface="Arial"/>
              </a:rPr>
              <a:t>,</a:t>
            </a:r>
            <a:r>
              <a:rPr lang="en-AU" sz="1800" spc="-10" dirty="0">
                <a:latin typeface="Arial"/>
                <a:cs typeface="Arial"/>
              </a:rPr>
              <a:t> </a:t>
            </a:r>
            <a:r>
              <a:rPr lang="en-AU" sz="1800" dirty="0">
                <a:latin typeface="Arial"/>
                <a:cs typeface="Arial"/>
              </a:rPr>
              <a:t>Bundjalung,</a:t>
            </a:r>
            <a:r>
              <a:rPr lang="en-AU" sz="1800" spc="-10" dirty="0">
                <a:latin typeface="Arial"/>
                <a:cs typeface="Arial"/>
              </a:rPr>
              <a:t> Wiradjuri, </a:t>
            </a:r>
            <a:r>
              <a:rPr lang="en-AU" sz="1800" dirty="0" err="1">
                <a:latin typeface="Arial"/>
                <a:cs typeface="Arial"/>
              </a:rPr>
              <a:t>Ngunawal</a:t>
            </a:r>
            <a:r>
              <a:rPr lang="en-AU" sz="1800" dirty="0">
                <a:latin typeface="Arial"/>
                <a:cs typeface="Arial"/>
              </a:rPr>
              <a:t>,</a:t>
            </a:r>
            <a:r>
              <a:rPr lang="en-AU" sz="1800" spc="-15" dirty="0">
                <a:latin typeface="Arial"/>
                <a:cs typeface="Arial"/>
              </a:rPr>
              <a:t> </a:t>
            </a:r>
            <a:r>
              <a:rPr lang="en-AU" sz="1800" dirty="0" err="1">
                <a:latin typeface="Arial"/>
                <a:cs typeface="Arial"/>
              </a:rPr>
              <a:t>Gureng</a:t>
            </a:r>
            <a:r>
              <a:rPr lang="en-AU" sz="1800" spc="-10" dirty="0">
                <a:latin typeface="Arial"/>
                <a:cs typeface="Arial"/>
              </a:rPr>
              <a:t> </a:t>
            </a:r>
            <a:r>
              <a:rPr lang="en-AU" sz="1800" dirty="0" err="1">
                <a:latin typeface="Arial"/>
                <a:cs typeface="Arial"/>
              </a:rPr>
              <a:t>Gureng</a:t>
            </a:r>
            <a:r>
              <a:rPr lang="en-AU" sz="1800" dirty="0">
                <a:latin typeface="Arial"/>
                <a:cs typeface="Arial"/>
              </a:rPr>
              <a:t>,</a:t>
            </a:r>
            <a:r>
              <a:rPr lang="en-AU" sz="1800" spc="-10" dirty="0">
                <a:latin typeface="Arial"/>
                <a:cs typeface="Arial"/>
              </a:rPr>
              <a:t> </a:t>
            </a:r>
            <a:r>
              <a:rPr lang="en-AU" sz="1800" dirty="0">
                <a:latin typeface="Arial"/>
                <a:cs typeface="Arial"/>
              </a:rPr>
              <a:t>and</a:t>
            </a:r>
            <a:r>
              <a:rPr lang="en-AU" sz="1800" spc="-15" dirty="0">
                <a:latin typeface="Arial"/>
                <a:cs typeface="Arial"/>
              </a:rPr>
              <a:t> </a:t>
            </a:r>
            <a:r>
              <a:rPr lang="en-AU" sz="1800" dirty="0" err="1">
                <a:latin typeface="Arial"/>
                <a:cs typeface="Arial"/>
              </a:rPr>
              <a:t>Gagadju</a:t>
            </a:r>
            <a:r>
              <a:rPr lang="en-AU" sz="1800" spc="-10" dirty="0">
                <a:latin typeface="Arial"/>
                <a:cs typeface="Arial"/>
              </a:rPr>
              <a:t> peoples.</a:t>
            </a:r>
            <a:endParaRPr lang="en-AU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2242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6E1B4E01-527A-D1AA-EA18-50F1CA440C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3941" y="3611228"/>
            <a:ext cx="1558620" cy="5482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D2DBAA-0372-EA1B-CAD1-7C9766B446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984068"/>
            <a:ext cx="5511800" cy="151148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AU" sz="1800" i="0" dirty="0">
                <a:latin typeface="Arial"/>
                <a:cs typeface="Arial"/>
              </a:rPr>
              <a:t>Add in own text for Acknowledgement of Country 18pt</a:t>
            </a:r>
            <a:endParaRPr lang="en-AU" sz="1800" i="0" spc="-2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7974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theme" Target="../theme/theme5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82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5" r:id="rId2"/>
    <p:sldLayoutId id="2147483707" r:id="rId3"/>
    <p:sldLayoutId id="2147483745" r:id="rId4"/>
    <p:sldLayoutId id="2147483746" r:id="rId5"/>
    <p:sldLayoutId id="2147483747" r:id="rId6"/>
  </p:sldLayoutIdLst>
  <p:txStyles>
    <p:titleStyle>
      <a:lvl1pPr>
        <a:defRPr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>
        <a:buClr>
          <a:schemeClr val="tx2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4572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2pPr>
      <a:lvl3pPr marL="9144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3pPr>
      <a:lvl4pPr marL="13716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4pPr>
      <a:lvl5pPr marL="18288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62" userDrawn="1">
          <p15:clr>
            <a:srgbClr val="A4A3A4"/>
          </p15:clr>
        </p15:guide>
        <p15:guide id="6" orient="horz" pos="1131" userDrawn="1">
          <p15:clr>
            <a:srgbClr val="A4A3A4"/>
          </p15:clr>
        </p15:guide>
        <p15:guide id="8" orient="horz" pos="2876" userDrawn="1">
          <p15:clr>
            <a:srgbClr val="A4A3A4"/>
          </p15:clr>
        </p15:guide>
        <p15:guide id="9" pos="360" userDrawn="1">
          <p15:clr>
            <a:srgbClr val="A4A3A4"/>
          </p15:clr>
        </p15:guide>
        <p15:guide id="10" pos="5396" userDrawn="1">
          <p15:clr>
            <a:srgbClr val="A4A3A4"/>
          </p15:clr>
        </p15:guide>
        <p15:guide id="11" pos="1185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89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7" r:id="rId2"/>
    <p:sldLayoutId id="2147483718" r:id="rId3"/>
  </p:sldLayoutIdLst>
  <p:txStyles>
    <p:titleStyle>
      <a:lvl1pPr>
        <a:defRPr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>
        <a:buClr>
          <a:schemeClr val="tx2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4572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2pPr>
      <a:lvl3pPr marL="9144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3pPr>
      <a:lvl4pPr marL="13716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4pPr>
      <a:lvl5pPr marL="18288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62" userDrawn="1">
          <p15:clr>
            <a:srgbClr val="A4A3A4"/>
          </p15:clr>
        </p15:guide>
        <p15:guide id="6" orient="horz" pos="1131" userDrawn="1">
          <p15:clr>
            <a:srgbClr val="A4A3A4"/>
          </p15:clr>
        </p15:guide>
        <p15:guide id="8" orient="horz" pos="2876" userDrawn="1">
          <p15:clr>
            <a:srgbClr val="A4A3A4"/>
          </p15:clr>
        </p15:guide>
        <p15:guide id="9" pos="360" userDrawn="1">
          <p15:clr>
            <a:srgbClr val="A4A3A4"/>
          </p15:clr>
        </p15:guide>
        <p15:guide id="10" pos="5396" userDrawn="1">
          <p15:clr>
            <a:srgbClr val="A4A3A4"/>
          </p15:clr>
        </p15:guide>
        <p15:guide id="11" pos="1185" userDrawn="1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95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3" r:id="rId2"/>
    <p:sldLayoutId id="2147483724" r:id="rId3"/>
  </p:sldLayoutIdLst>
  <p:txStyles>
    <p:titleStyle>
      <a:lvl1pPr>
        <a:defRPr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>
        <a:buClr>
          <a:schemeClr val="tx2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4572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2pPr>
      <a:lvl3pPr marL="9144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3pPr>
      <a:lvl4pPr marL="13716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4pPr>
      <a:lvl5pPr marL="18288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62" userDrawn="1">
          <p15:clr>
            <a:srgbClr val="A4A3A4"/>
          </p15:clr>
        </p15:guide>
        <p15:guide id="6" orient="horz" pos="1131" userDrawn="1">
          <p15:clr>
            <a:srgbClr val="A4A3A4"/>
          </p15:clr>
        </p15:guide>
        <p15:guide id="8" orient="horz" pos="2876" userDrawn="1">
          <p15:clr>
            <a:srgbClr val="A4A3A4"/>
          </p15:clr>
        </p15:guide>
        <p15:guide id="9" pos="360" userDrawn="1">
          <p15:clr>
            <a:srgbClr val="A4A3A4"/>
          </p15:clr>
        </p15:guide>
        <p15:guide id="10" pos="5396" userDrawn="1">
          <p15:clr>
            <a:srgbClr val="A4A3A4"/>
          </p15:clr>
        </p15:guide>
        <p15:guide id="11" pos="1185" userDrawn="1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69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3" r:id="rId2"/>
    <p:sldLayoutId id="2147483734" r:id="rId3"/>
    <p:sldLayoutId id="2147483735" r:id="rId4"/>
    <p:sldLayoutId id="2147483732" r:id="rId5"/>
    <p:sldLayoutId id="2147483727" r:id="rId6"/>
    <p:sldLayoutId id="2147483739" r:id="rId7"/>
    <p:sldLayoutId id="2147483728" r:id="rId8"/>
    <p:sldLayoutId id="2147483729" r:id="rId9"/>
    <p:sldLayoutId id="2147483730" r:id="rId10"/>
    <p:sldLayoutId id="2147483731" r:id="rId11"/>
    <p:sldLayoutId id="2147483736" r:id="rId12"/>
    <p:sldLayoutId id="2147483748" r:id="rId13"/>
    <p:sldLayoutId id="2147483738" r:id="rId14"/>
  </p:sldLayoutIdLst>
  <p:txStyles>
    <p:titleStyle>
      <a:lvl1pPr>
        <a:defRPr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>
        <a:buClr>
          <a:schemeClr val="tx2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4572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2pPr>
      <a:lvl3pPr marL="9144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3pPr>
      <a:lvl4pPr marL="13716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4pPr>
      <a:lvl5pPr marL="18288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62" userDrawn="1">
          <p15:clr>
            <a:srgbClr val="A4A3A4"/>
          </p15:clr>
        </p15:guide>
        <p15:guide id="6" orient="horz" pos="1131" userDrawn="1">
          <p15:clr>
            <a:srgbClr val="A4A3A4"/>
          </p15:clr>
        </p15:guide>
        <p15:guide id="8" orient="horz" pos="2876" userDrawn="1">
          <p15:clr>
            <a:srgbClr val="A4A3A4"/>
          </p15:clr>
        </p15:guide>
        <p15:guide id="9" pos="360" userDrawn="1">
          <p15:clr>
            <a:srgbClr val="A4A3A4"/>
          </p15:clr>
        </p15:guide>
        <p15:guide id="10" pos="5396" userDrawn="1">
          <p15:clr>
            <a:srgbClr val="A4A3A4"/>
          </p15:clr>
        </p15:guide>
        <p15:guide id="11" pos="1185" userDrawn="1">
          <p15:clr>
            <a:srgbClr val="A4A3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736598"/>
            <a:ext cx="79883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E64626"/>
                </a:solidFill>
                <a:latin typeface="Times New Roman"/>
                <a:cs typeface="Times New Roman"/>
              </a:defRPr>
            </a:lvl1pPr>
          </a:lstStyle>
          <a:p>
            <a:r>
              <a:rPr lang="en-AU" dirty="0"/>
              <a:t>Click to add title</a:t>
            </a:r>
            <a:endParaRPr dirty="0"/>
          </a:p>
        </p:txBody>
      </p:sp>
      <p:sp>
        <p:nvSpPr>
          <p:cNvPr id="3" name="Placeholder 2"/>
          <p:cNvSpPr>
            <a:spLocks noGrp="1"/>
          </p:cNvSpPr>
          <p:nvPr>
            <p:ph type="body" idx="1"/>
          </p:nvPr>
        </p:nvSpPr>
        <p:spPr>
          <a:xfrm>
            <a:off x="1892300" y="1803398"/>
            <a:ext cx="6673850" cy="27622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1000" b="0" i="0">
                <a:solidFill>
                  <a:srgbClr val="3C3C3B"/>
                </a:solidFill>
                <a:latin typeface="Arial"/>
                <a:cs typeface="Arial"/>
              </a:defRPr>
            </a:lvl1pPr>
          </a:lstStyle>
          <a:p>
            <a:pPr marL="171450" indent="-171450">
              <a:buClr>
                <a:schemeClr val="tx2"/>
              </a:buClr>
              <a:buFont typeface="System Font Regular"/>
              <a:buChar char="-"/>
            </a:pPr>
            <a:r>
              <a:rPr lang="en-GB" sz="1000" dirty="0">
                <a:solidFill>
                  <a:schemeClr val="tx2"/>
                </a:solidFill>
                <a:latin typeface="+mn-lt"/>
              </a:rPr>
              <a:t>Click to edit Master text styles</a:t>
            </a:r>
          </a:p>
          <a:p>
            <a:pPr marL="628650" lvl="1" indent="-171450">
              <a:buClr>
                <a:schemeClr val="tx2"/>
              </a:buClr>
              <a:buFont typeface="System Font Regular"/>
              <a:buChar char="-"/>
            </a:pPr>
            <a:r>
              <a:rPr lang="en-GB" sz="1000" dirty="0">
                <a:solidFill>
                  <a:schemeClr val="tx2"/>
                </a:solidFill>
                <a:latin typeface="+mn-lt"/>
              </a:rPr>
              <a:t>Second level</a:t>
            </a:r>
          </a:p>
          <a:p>
            <a:pPr marL="1085850" lvl="2" indent="-171450">
              <a:buClr>
                <a:schemeClr val="tx2"/>
              </a:buClr>
              <a:buFont typeface="System Font Regular"/>
              <a:buChar char="-"/>
            </a:pPr>
            <a:r>
              <a:rPr lang="en-GB" sz="1000" dirty="0">
                <a:solidFill>
                  <a:schemeClr val="tx2"/>
                </a:solidFill>
                <a:latin typeface="+mn-lt"/>
              </a:rPr>
              <a:t>Third level</a:t>
            </a:r>
          </a:p>
          <a:p>
            <a:pPr marL="1543050" lvl="3" indent="-171450">
              <a:buClr>
                <a:schemeClr val="tx2"/>
              </a:buClr>
              <a:buFont typeface="System Font Regular"/>
              <a:buChar char="-"/>
            </a:pPr>
            <a:r>
              <a:rPr lang="en-GB" sz="1000" dirty="0">
                <a:solidFill>
                  <a:schemeClr val="tx2"/>
                </a:solidFill>
                <a:latin typeface="+mn-lt"/>
              </a:rPr>
              <a:t>Fourth level</a:t>
            </a:r>
          </a:p>
          <a:p>
            <a:pPr marL="2000250" lvl="4" indent="-171450">
              <a:buClr>
                <a:schemeClr val="tx2"/>
              </a:buClr>
              <a:buFont typeface="System Font Regular"/>
              <a:buChar char="-"/>
            </a:pPr>
            <a:r>
              <a:rPr lang="en-GB" sz="1000" dirty="0">
                <a:solidFill>
                  <a:schemeClr val="tx2"/>
                </a:solidFill>
                <a:latin typeface="+mn-lt"/>
              </a:rPr>
              <a:t>Fifth level</a:t>
            </a:r>
            <a:endParaRPr lang="en-US" sz="1000" dirty="0">
              <a:solidFill>
                <a:schemeClr val="tx2"/>
              </a:solidFill>
              <a:latin typeface="+mn-lt"/>
            </a:endParaRPr>
          </a:p>
          <a:p>
            <a:endParaRPr dirty="0"/>
          </a:p>
        </p:txBody>
      </p:sp>
      <p:sp>
        <p:nvSpPr>
          <p:cNvPr id="12" name="Placeholder 3">
            <a:extLst>
              <a:ext uri="{FF2B5EF4-FFF2-40B4-BE49-F238E27FC236}">
                <a16:creationId xmlns:a16="http://schemas.microsoft.com/office/drawing/2014/main" id="{6C0811DA-1436-1C90-68E8-D6A920491400}"/>
              </a:ext>
            </a:extLst>
          </p:cNvPr>
          <p:cNvSpPr txBox="1"/>
          <p:nvPr userDrawn="1"/>
        </p:nvSpPr>
        <p:spPr>
          <a:xfrm>
            <a:off x="568325" y="4725643"/>
            <a:ext cx="942975" cy="1181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650" dirty="0">
                <a:solidFill>
                  <a:srgbClr val="3C3C3B"/>
                </a:solidFill>
                <a:latin typeface="Arial"/>
                <a:cs typeface="Arial"/>
              </a:rPr>
              <a:t>The</a:t>
            </a:r>
            <a:r>
              <a:rPr sz="650" spc="1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3C3C3B"/>
                </a:solidFill>
                <a:latin typeface="Arial"/>
                <a:cs typeface="Arial"/>
              </a:rPr>
              <a:t>University</a:t>
            </a:r>
            <a:r>
              <a:rPr sz="650" spc="1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3C3C3B"/>
                </a:solidFill>
                <a:latin typeface="Arial"/>
                <a:cs typeface="Arial"/>
              </a:rPr>
              <a:t>of</a:t>
            </a:r>
            <a:r>
              <a:rPr sz="650" spc="1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3C3C3B"/>
                </a:solidFill>
                <a:latin typeface="Arial"/>
                <a:cs typeface="Arial"/>
              </a:rPr>
              <a:t>Sydney</a:t>
            </a:r>
            <a:endParaRPr sz="650" dirty="0">
              <a:latin typeface="Arial"/>
              <a:cs typeface="Arial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5A642DA0-8A3F-F1D1-A500-3E3B635F525E}"/>
              </a:ext>
            </a:extLst>
          </p:cNvPr>
          <p:cNvSpPr/>
          <p:nvPr userDrawn="1"/>
        </p:nvSpPr>
        <p:spPr>
          <a:xfrm>
            <a:off x="571500" y="576262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914400" y="0"/>
                </a:moveTo>
                <a:lnTo>
                  <a:pt x="0" y="0"/>
                </a:lnTo>
              </a:path>
            </a:pathLst>
          </a:custGeom>
          <a:ln w="9525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741" r:id="rId3"/>
    <p:sldLayoutId id="2147483704" r:id="rId4"/>
    <p:sldLayoutId id="2147483680" r:id="rId5"/>
    <p:sldLayoutId id="2147483681" r:id="rId6"/>
    <p:sldLayoutId id="2147483662" r:id="rId7"/>
    <p:sldLayoutId id="2147483668" r:id="rId8"/>
    <p:sldLayoutId id="2147483669" r:id="rId9"/>
    <p:sldLayoutId id="2147483667" r:id="rId10"/>
    <p:sldLayoutId id="2147483670" r:id="rId11"/>
    <p:sldLayoutId id="2147483666" r:id="rId12"/>
    <p:sldLayoutId id="2147483744" r:id="rId13"/>
    <p:sldLayoutId id="2147483671" r:id="rId14"/>
    <p:sldLayoutId id="2147483663" r:id="rId15"/>
    <p:sldLayoutId id="2147483672" r:id="rId16"/>
    <p:sldLayoutId id="2147483742" r:id="rId17"/>
    <p:sldLayoutId id="2147483743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740" r:id="rId24"/>
    <p:sldLayoutId id="2147483678" r:id="rId25"/>
    <p:sldLayoutId id="2147483679" r:id="rId26"/>
    <p:sldLayoutId id="2147483749" r:id="rId27"/>
    <p:sldLayoutId id="2147483750" r:id="rId28"/>
  </p:sldLayoutIdLst>
  <p:txStyles>
    <p:titleStyle>
      <a:lvl1pPr>
        <a:defRPr>
          <a:solidFill>
            <a:schemeClr val="accent1"/>
          </a:solidFill>
          <a:latin typeface="Times" pitchFamily="2" charset="0"/>
          <a:ea typeface="+mj-ea"/>
          <a:cs typeface="+mj-cs"/>
        </a:defRPr>
      </a:lvl1pPr>
    </p:titleStyle>
    <p:bodyStyle>
      <a:lvl1pPr marL="171450" indent="-171450">
        <a:buClr>
          <a:schemeClr val="tx2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4572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2pPr>
      <a:lvl3pPr marL="9144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3pPr>
      <a:lvl4pPr marL="13716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4pPr>
      <a:lvl5pPr marL="18288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62" userDrawn="1">
          <p15:clr>
            <a:srgbClr val="A4A3A4"/>
          </p15:clr>
        </p15:guide>
        <p15:guide id="6" orient="horz" pos="1131" userDrawn="1">
          <p15:clr>
            <a:srgbClr val="A4A3A4"/>
          </p15:clr>
        </p15:guide>
        <p15:guide id="8" orient="horz" pos="2876" userDrawn="1">
          <p15:clr>
            <a:srgbClr val="A4A3A4"/>
          </p15:clr>
        </p15:guide>
        <p15:guide id="9" pos="360" userDrawn="1">
          <p15:clr>
            <a:srgbClr val="A4A3A4"/>
          </p15:clr>
        </p15:guide>
        <p15:guide id="10" pos="5396" userDrawn="1">
          <p15:clr>
            <a:srgbClr val="A4A3A4"/>
          </p15:clr>
        </p15:guide>
        <p15:guide id="11" pos="1185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elson.lo@sydney.edu.a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isana.proceedings.com.au/docs/2013/Bode_Shirley.pdf" TargetMode="Externa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cation.gov.au/australian-universities-accord/resources/final-report" TargetMode="Externa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FF5061-C3F5-85DD-841A-857F50A145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529067"/>
            <a:ext cx="7772400" cy="946150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>
                <a:latin typeface="Times" panose="02020603050405020304" pitchFamily="18" charset="0"/>
                <a:cs typeface="Times" panose="02020603050405020304" pitchFamily="18" charset="0"/>
              </a:rPr>
              <a:t>University Pathway Teachers’ Adoption of Universal Design for Learning</a:t>
            </a:r>
            <a:endParaRPr lang="en-AU" sz="28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044DD2-B6CE-5982-A65F-595BC8679A5C}"/>
              </a:ext>
            </a:extLst>
          </p:cNvPr>
          <p:cNvSpPr txBox="1"/>
          <p:nvPr/>
        </p:nvSpPr>
        <p:spPr>
          <a:xfrm>
            <a:off x="518261" y="150495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dirty="0">
                <a:latin typeface="Times" panose="02020603050405020304" pitchFamily="18" charset="0"/>
                <a:cs typeface="Times" panose="02020603050405020304" pitchFamily="18" charset="0"/>
              </a:rPr>
              <a:t>An Observational Case Study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4E7668B-D1A1-CED7-BF2F-DCBB3AF9D63A}"/>
              </a:ext>
            </a:extLst>
          </p:cNvPr>
          <p:cNvSpPr txBox="1">
            <a:spLocks/>
          </p:cNvSpPr>
          <p:nvPr/>
        </p:nvSpPr>
        <p:spPr>
          <a:xfrm>
            <a:off x="533400" y="3562350"/>
            <a:ext cx="2130675" cy="414686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Clr>
                <a:schemeClr val="tx2"/>
              </a:buClr>
              <a:buFont typeface="Arial" panose="020B0604020202020204" pitchFamily="34" charset="0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dirty="0">
                <a:latin typeface="Times" panose="02020603050405020304" pitchFamily="18" charset="0"/>
                <a:cs typeface="Times" panose="02020603050405020304" pitchFamily="18" charset="0"/>
              </a:rPr>
              <a:t>UDL Symposium 2025</a:t>
            </a:r>
          </a:p>
          <a:p>
            <a:pPr algn="l"/>
            <a:r>
              <a:rPr lang="en-AU" dirty="0">
                <a:latin typeface="Times" panose="02020603050405020304" pitchFamily="18" charset="0"/>
                <a:cs typeface="Times" panose="02020603050405020304" pitchFamily="18" charset="0"/>
              </a:rPr>
              <a:t>26 June 2025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682491-0007-D430-021E-11CE123333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52800" y="4248150"/>
            <a:ext cx="4873875" cy="414686"/>
          </a:xfrm>
        </p:spPr>
        <p:txBody>
          <a:bodyPr/>
          <a:lstStyle/>
          <a:p>
            <a:r>
              <a:rPr lang="en-AU" dirty="0">
                <a:latin typeface="Times" panose="02020603050405020304" pitchFamily="18" charset="0"/>
                <a:cs typeface="Times" panose="02020603050405020304" pitchFamily="18" charset="0"/>
              </a:rPr>
              <a:t>Nelson Lo</a:t>
            </a:r>
            <a:r>
              <a:rPr lang="en-AU" b="0" dirty="0">
                <a:latin typeface="Times" panose="02020603050405020304" pitchFamily="18" charset="0"/>
                <a:cs typeface="Times" panose="02020603050405020304" pitchFamily="18" charset="0"/>
              </a:rPr>
              <a:t>, FHEA, PhD Candidate</a:t>
            </a:r>
          </a:p>
          <a:p>
            <a:r>
              <a:rPr lang="en-AU" b="0" dirty="0">
                <a:latin typeface="Times" panose="02020603050405020304" pitchFamily="18" charset="0"/>
                <a:cs typeface="Times" panose="02020603050405020304" pitchFamily="18" charset="0"/>
              </a:rPr>
              <a:t>Special and Inclusive Education Designation</a:t>
            </a:r>
            <a:br>
              <a:rPr lang="en-AU" b="0" i="1" dirty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AU" sz="1200" b="0" i="1" dirty="0">
                <a:latin typeface="Times" panose="02020603050405020304" pitchFamily="18" charset="0"/>
                <a:cs typeface="Times" panose="02020603050405020304" pitchFamily="18" charset="0"/>
              </a:rPr>
              <a:t>Sydney School of Education and Social Work </a:t>
            </a:r>
            <a:br>
              <a:rPr lang="en-AU" sz="1200" b="0" i="1" dirty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AU" sz="1200" b="0" i="1" dirty="0">
                <a:latin typeface="Times" panose="02020603050405020304" pitchFamily="18" charset="0"/>
                <a:cs typeface="Times" panose="02020603050405020304" pitchFamily="18" charset="0"/>
              </a:rPr>
              <a:t>Faculty of Arts and Social Sciences</a:t>
            </a:r>
          </a:p>
          <a:p>
            <a:r>
              <a:rPr lang="en-AU" b="0" dirty="0">
                <a:solidFill>
                  <a:srgbClr val="E64626"/>
                </a:solidFill>
                <a:latin typeface="Times" panose="02020603050405020304" pitchFamily="18" charset="0"/>
                <a:cs typeface="Times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nelson.lo@sydney.edu.au</a:t>
            </a:r>
            <a:r>
              <a:rPr lang="en-AU" sz="1100" b="0" dirty="0">
                <a:solidFill>
                  <a:srgbClr val="E6462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  <a:p>
            <a:endParaRPr lang="en-AU" sz="1200" b="0" dirty="0">
              <a:solidFill>
                <a:schemeClr val="bg2">
                  <a:lumMod val="90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AU" b="0" dirty="0">
                <a:solidFill>
                  <a:schemeClr val="accent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Lead Supervisor: </a:t>
            </a:r>
            <a:r>
              <a:rPr lang="en-AU" dirty="0">
                <a:solidFill>
                  <a:schemeClr val="accent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Professor David Evans</a:t>
            </a:r>
          </a:p>
          <a:p>
            <a:r>
              <a:rPr lang="en-AU" b="0" dirty="0">
                <a:solidFill>
                  <a:schemeClr val="accent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Supervisor: </a:t>
            </a:r>
            <a:r>
              <a:rPr lang="en-AU" dirty="0">
                <a:solidFill>
                  <a:schemeClr val="accent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Associate Professor Ilektra Spandagou</a:t>
            </a:r>
          </a:p>
        </p:txBody>
      </p:sp>
    </p:spTree>
    <p:extLst>
      <p:ext uri="{BB962C8B-B14F-4D97-AF65-F5344CB8AC3E}">
        <p14:creationId xmlns:p14="http://schemas.microsoft.com/office/powerpoint/2010/main" val="2919143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F4F91A-4A73-D7AD-624C-72AE25411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180200"/>
            <a:ext cx="7988300" cy="369332"/>
          </a:xfrm>
        </p:spPr>
        <p:txBody>
          <a:bodyPr/>
          <a:lstStyle/>
          <a:p>
            <a:r>
              <a:rPr lang="en-AU" b="1" dirty="0"/>
              <a:t>The Observational Instrument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EF0409-2E8B-E713-0065-A6611BC07504}"/>
              </a:ext>
            </a:extLst>
          </p:cNvPr>
          <p:cNvSpPr txBox="1"/>
          <p:nvPr/>
        </p:nvSpPr>
        <p:spPr>
          <a:xfrm>
            <a:off x="381000" y="742950"/>
            <a:ext cx="7988300" cy="33547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Universal Design for Learning Observation Measurement Tool (UDL-OMT) </a:t>
            </a:r>
            <a:br>
              <a:rPr lang="en-AU" sz="16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AU" sz="12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(Basham et al., 2020)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  <a:latin typeface="Times"/>
                <a:cs typeface="Times"/>
              </a:rPr>
              <a:t>32 items, categorised into four sections </a:t>
            </a:r>
            <a:r>
              <a:rPr lang="en-AU" sz="1200" dirty="0">
                <a:solidFill>
                  <a:schemeClr val="tx1"/>
                </a:solidFill>
                <a:latin typeface="Times"/>
                <a:cs typeface="Times"/>
              </a:rPr>
              <a:t>(Basham et al., 2020, p. 234)</a:t>
            </a:r>
            <a:r>
              <a:rPr lang="en-AU" sz="1600" dirty="0">
                <a:solidFill>
                  <a:schemeClr val="tx1"/>
                </a:solidFill>
                <a:latin typeface="Times"/>
                <a:cs typeface="Times"/>
              </a:rPr>
              <a:t>: </a:t>
            </a:r>
          </a:p>
          <a:p>
            <a:pPr marL="7175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AU" sz="1600" b="1" dirty="0">
                <a:solidFill>
                  <a:schemeClr val="accent1"/>
                </a:solidFill>
                <a:latin typeface="Times"/>
                <a:cs typeface="Times"/>
              </a:rPr>
              <a:t>Introducing and Framing New Materials*</a:t>
            </a:r>
            <a:r>
              <a:rPr lang="en-AU" sz="1200" b="1" dirty="0">
                <a:solidFill>
                  <a:schemeClr val="accent1"/>
                </a:solidFill>
                <a:latin typeface="Times"/>
                <a:cs typeface="Times"/>
              </a:rPr>
              <a:t> </a:t>
            </a:r>
            <a:r>
              <a:rPr lang="en-AU" sz="1200" dirty="0">
                <a:solidFill>
                  <a:schemeClr val="tx1"/>
                </a:solidFill>
                <a:latin typeface="Times"/>
                <a:cs typeface="Times"/>
              </a:rPr>
              <a:t>(7 items)</a:t>
            </a:r>
            <a:br>
              <a:rPr lang="en-AU" sz="1600" dirty="0">
                <a:latin typeface="Times"/>
                <a:cs typeface="Times"/>
              </a:rPr>
            </a:br>
            <a:r>
              <a:rPr lang="en-AU" sz="1200" dirty="0">
                <a:effectLst/>
                <a:latin typeface="Times New Roman"/>
                <a:ea typeface="PMingLiU"/>
                <a:cs typeface="Times New Roman"/>
              </a:rPr>
              <a:t>Sample item: </a:t>
            </a:r>
            <a:r>
              <a:rPr lang="en-AU" sz="1200" i="1" dirty="0">
                <a:effectLst/>
                <a:latin typeface="Times New Roman"/>
                <a:ea typeface="PMingLiU"/>
                <a:cs typeface="Times New Roman"/>
              </a:rPr>
              <a:t>A1.7 Identifies potential misunderstandings/misconceptions</a:t>
            </a:r>
            <a:endParaRPr lang="en-AU" sz="1200" dirty="0">
              <a:solidFill>
                <a:schemeClr val="tx1"/>
              </a:solidFill>
              <a:latin typeface="Times"/>
              <a:ea typeface="PMingLiU"/>
              <a:cs typeface="Times"/>
            </a:endParaRPr>
          </a:p>
          <a:p>
            <a:pPr marL="7175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AU" sz="1600" b="1" dirty="0">
                <a:solidFill>
                  <a:schemeClr val="accent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Content Representation and Delivery </a:t>
            </a:r>
            <a:r>
              <a:rPr lang="en-AU" sz="12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(9 items)</a:t>
            </a:r>
            <a:br>
              <a:rPr lang="en-AU" sz="16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AU" sz="12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Sample item: </a:t>
            </a:r>
            <a:r>
              <a:rPr lang="en-AU" sz="1200" i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B1.7 Clarifies content-specific vocabulary, symbols and jargons</a:t>
            </a:r>
            <a:endParaRPr lang="en-AU" sz="12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7175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AU" sz="1600" b="1" dirty="0">
                <a:solidFill>
                  <a:schemeClr val="accent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Expression of Understanding</a:t>
            </a:r>
            <a:r>
              <a:rPr lang="en-AU" sz="1200" b="1" dirty="0">
                <a:solidFill>
                  <a:schemeClr val="accent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AU" sz="12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(7 items)</a:t>
            </a:r>
            <a:br>
              <a:rPr lang="en-AU" sz="12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AU" sz="12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Sample item: </a:t>
            </a:r>
            <a:r>
              <a:rPr lang="en-AU" sz="1200" i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C1.7 Facilities self-monitoring of progress</a:t>
            </a:r>
            <a:endParaRPr lang="en-AU" sz="105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7175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AU" sz="1600" b="1" dirty="0">
                <a:solidFill>
                  <a:schemeClr val="accent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Activity and Engagement </a:t>
            </a:r>
            <a:r>
              <a:rPr lang="en-AU" sz="12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(9 items)</a:t>
            </a:r>
            <a:br>
              <a:rPr lang="en-AU" sz="12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AU" sz="12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Sample item: </a:t>
            </a:r>
            <a:r>
              <a:rPr lang="en-AU" sz="1200" i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D1.7 Provides for self-reflection and self-assessment</a:t>
            </a:r>
            <a:endParaRPr lang="en-AU" sz="16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69AEF0-6991-C00A-85BC-EFF51FEB3A33}"/>
              </a:ext>
            </a:extLst>
          </p:cNvPr>
          <p:cNvSpPr txBox="1"/>
          <p:nvPr/>
        </p:nvSpPr>
        <p:spPr>
          <a:xfrm>
            <a:off x="6127750" y="1352551"/>
            <a:ext cx="2787650" cy="2590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Rating</a:t>
            </a:r>
          </a:p>
          <a:p>
            <a:endParaRPr lang="en-AU" sz="16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AU" sz="1600" dirty="0">
                <a:latin typeface="Times" panose="02020603050405020304" pitchFamily="18" charset="0"/>
                <a:cs typeface="Times" panose="02020603050405020304" pitchFamily="18" charset="0"/>
              </a:rPr>
              <a:t>0 = no evidence of UDL</a:t>
            </a:r>
          </a:p>
          <a:p>
            <a:endParaRPr lang="en-AU" sz="16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AU" sz="1600" dirty="0">
                <a:latin typeface="Times" panose="02020603050405020304" pitchFamily="18" charset="0"/>
                <a:cs typeface="Times" panose="02020603050405020304" pitchFamily="18" charset="0"/>
              </a:rPr>
              <a:t>1 = incomplete evidence</a:t>
            </a:r>
          </a:p>
          <a:p>
            <a:endParaRPr lang="en-AU" sz="16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AU" sz="1600" dirty="0">
                <a:latin typeface="Times" panose="02020603050405020304" pitchFamily="18" charset="0"/>
                <a:cs typeface="Times" panose="02020603050405020304" pitchFamily="18" charset="0"/>
              </a:rPr>
              <a:t>2 = UDL is occurring</a:t>
            </a:r>
          </a:p>
          <a:p>
            <a:endParaRPr lang="en-AU" sz="16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AU" sz="1600" dirty="0">
                <a:latin typeface="Times" panose="02020603050405020304" pitchFamily="18" charset="0"/>
                <a:cs typeface="Times" panose="02020603050405020304" pitchFamily="18" charset="0"/>
              </a:rPr>
              <a:t>3 = dynamic, interactive use </a:t>
            </a:r>
            <a:br>
              <a:rPr lang="en-AU" sz="1600" dirty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AU" sz="1600" dirty="0">
                <a:latin typeface="Times" panose="02020603050405020304" pitchFamily="18" charset="0"/>
                <a:cs typeface="Times" panose="02020603050405020304" pitchFamily="18" charset="0"/>
              </a:rPr>
              <a:t>       of UDL </a:t>
            </a:r>
          </a:p>
        </p:txBody>
      </p:sp>
    </p:spTree>
    <p:extLst>
      <p:ext uri="{BB962C8B-B14F-4D97-AF65-F5344CB8AC3E}">
        <p14:creationId xmlns:p14="http://schemas.microsoft.com/office/powerpoint/2010/main" val="775526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F4F91A-4A73-D7AD-624C-72AE25411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180200"/>
            <a:ext cx="7988300" cy="369332"/>
          </a:xfrm>
        </p:spPr>
        <p:txBody>
          <a:bodyPr/>
          <a:lstStyle/>
          <a:p>
            <a:r>
              <a:rPr lang="en-AU" b="1" dirty="0"/>
              <a:t>Participants - Recruitment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DC859D-0EFB-5F44-6FEE-22DC30DC2558}"/>
              </a:ext>
            </a:extLst>
          </p:cNvPr>
          <p:cNvSpPr txBox="1"/>
          <p:nvPr/>
        </p:nvSpPr>
        <p:spPr>
          <a:xfrm>
            <a:off x="583400" y="1047750"/>
            <a:ext cx="798274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487" algn="l"/>
            <a:r>
              <a:rPr lang="en-AU" sz="1800" b="1" dirty="0">
                <a:latin typeface="Times" panose="02020603050405020304" pitchFamily="18" charset="0"/>
                <a:cs typeface="Times" panose="02020603050405020304" pitchFamily="18" charset="0"/>
              </a:rPr>
              <a:t>Two Participants – Teacher A and Teacher B</a:t>
            </a:r>
          </a:p>
          <a:p>
            <a:pPr marL="447675" indent="-357188" algn="l">
              <a:buFont typeface="Wingdings" panose="05000000000000000000" pitchFamily="2" charset="2"/>
              <a:buChar char="ü"/>
            </a:pPr>
            <a:endParaRPr lang="en-AU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447675" indent="-357188" algn="l">
              <a:buFont typeface="Wingdings" panose="05000000000000000000" pitchFamily="2" charset="2"/>
              <a:buChar char="ü"/>
            </a:pPr>
            <a:endParaRPr lang="en-AU" sz="18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447675" indent="-357188" algn="l">
              <a:buFont typeface="Wingdings" panose="05000000000000000000" pitchFamily="2" charset="2"/>
              <a:buChar char="ü"/>
            </a:pPr>
            <a:r>
              <a:rPr lang="en-AU" sz="1800" dirty="0">
                <a:latin typeface="Times" panose="02020603050405020304" pitchFamily="18" charset="0"/>
                <a:cs typeface="Times" panose="02020603050405020304" pitchFamily="18" charset="0"/>
              </a:rPr>
              <a:t>Recruited through purposive, convenience sampling.</a:t>
            </a:r>
          </a:p>
          <a:p>
            <a:pPr marL="447675" marR="0" lvl="0" indent="-357188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AU" sz="1800" dirty="0">
              <a:solidFill>
                <a:schemeClr val="dk1"/>
              </a:solidFill>
              <a:latin typeface="Times" panose="02020603050405020304" pitchFamily="18" charset="0"/>
              <a:ea typeface="+mn-ea"/>
              <a:cs typeface="Times" panose="02020603050405020304" pitchFamily="18" charset="0"/>
            </a:endParaRPr>
          </a:p>
          <a:p>
            <a:pPr marL="447675" marR="0" lvl="0" indent="-357188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AU" sz="1800" dirty="0">
                <a:solidFill>
                  <a:schemeClr val="dk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Both participated in Stage 2 of the doctoral project, an online survey.</a:t>
            </a:r>
          </a:p>
          <a:p>
            <a:pPr marL="447675" indent="-357188" algn="l">
              <a:buFont typeface="Wingdings" panose="05000000000000000000" pitchFamily="2" charset="2"/>
              <a:buChar char="ü"/>
            </a:pPr>
            <a:endParaRPr lang="en-AU" sz="1800" dirty="0">
              <a:solidFill>
                <a:schemeClr val="dk1"/>
              </a:solidFill>
              <a:latin typeface="Times" panose="02020603050405020304" pitchFamily="18" charset="0"/>
              <a:ea typeface="+mn-ea"/>
              <a:cs typeface="Times" panose="02020603050405020304" pitchFamily="18" charset="0"/>
            </a:endParaRPr>
          </a:p>
          <a:p>
            <a:pPr marL="447675" indent="-357188" algn="l">
              <a:buFont typeface="Wingdings" panose="05000000000000000000" pitchFamily="2" charset="2"/>
              <a:buChar char="ü"/>
            </a:pPr>
            <a:r>
              <a:rPr lang="en-AU" sz="1800" dirty="0">
                <a:solidFill>
                  <a:schemeClr val="dk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Came from the same university pathway provider.</a:t>
            </a:r>
          </a:p>
          <a:p>
            <a:pPr marL="447675" indent="-357188" algn="l">
              <a:buFont typeface="Wingdings" panose="05000000000000000000" pitchFamily="2" charset="2"/>
              <a:buChar char="ü"/>
            </a:pPr>
            <a:endParaRPr lang="en-AU" sz="1800" dirty="0">
              <a:solidFill>
                <a:schemeClr val="dk1"/>
              </a:solidFill>
              <a:latin typeface="Times" panose="02020603050405020304" pitchFamily="18" charset="0"/>
              <a:ea typeface="+mn-ea"/>
              <a:cs typeface="Times" panose="02020603050405020304" pitchFamily="18" charset="0"/>
            </a:endParaRPr>
          </a:p>
          <a:p>
            <a:pPr marL="447675" marR="0" lvl="0" indent="-357188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AU" sz="1800" dirty="0">
                <a:solidFill>
                  <a:schemeClr val="dk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Sessional employees of the university pathway provider.</a:t>
            </a:r>
          </a:p>
        </p:txBody>
      </p:sp>
    </p:spTree>
    <p:extLst>
      <p:ext uri="{BB962C8B-B14F-4D97-AF65-F5344CB8AC3E}">
        <p14:creationId xmlns:p14="http://schemas.microsoft.com/office/powerpoint/2010/main" val="2503940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F4F91A-4A73-D7AD-624C-72AE25411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180200"/>
            <a:ext cx="7988300" cy="369332"/>
          </a:xfrm>
        </p:spPr>
        <p:txBody>
          <a:bodyPr/>
          <a:lstStyle/>
          <a:p>
            <a:r>
              <a:rPr lang="en-AU" b="1" dirty="0"/>
              <a:t>Participants’ Information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23DA951-2B8C-EBFA-2809-90FFE3BC4D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810999"/>
              </p:ext>
            </p:extLst>
          </p:nvPr>
        </p:nvGraphicFramePr>
        <p:xfrm>
          <a:off x="577850" y="666750"/>
          <a:ext cx="822960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950">
                  <a:extLst>
                    <a:ext uri="{9D8B030D-6E8A-4147-A177-3AD203B41FA5}">
                      <a16:colId xmlns:a16="http://schemas.microsoft.com/office/drawing/2014/main" val="7433497"/>
                    </a:ext>
                  </a:extLst>
                </a:gridCol>
                <a:gridCol w="3298825">
                  <a:extLst>
                    <a:ext uri="{9D8B030D-6E8A-4147-A177-3AD203B41FA5}">
                      <a16:colId xmlns:a16="http://schemas.microsoft.com/office/drawing/2014/main" val="3788668985"/>
                    </a:ext>
                  </a:extLst>
                </a:gridCol>
                <a:gridCol w="3298825">
                  <a:extLst>
                    <a:ext uri="{9D8B030D-6E8A-4147-A177-3AD203B41FA5}">
                      <a16:colId xmlns:a16="http://schemas.microsoft.com/office/drawing/2014/main" val="3824805725"/>
                    </a:ext>
                  </a:extLst>
                </a:gridCol>
              </a:tblGrid>
              <a:tr h="327620">
                <a:tc>
                  <a:txBody>
                    <a:bodyPr/>
                    <a:lstStyle/>
                    <a:p>
                      <a:pPr algn="ctr"/>
                      <a:endParaRPr lang="en-AU" b="1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Teacher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Teacher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31973"/>
                  </a:ext>
                </a:extLst>
              </a:tr>
              <a:tr h="273017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AU" sz="1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AU" sz="1400" dirty="0">
                          <a:solidFill>
                            <a:schemeClr val="tx2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42 years 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AU" sz="1400" dirty="0">
                          <a:solidFill>
                            <a:schemeClr val="tx2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42 years 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208656"/>
                  </a:ext>
                </a:extLst>
              </a:tr>
              <a:tr h="273017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AU" sz="1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Department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AU" sz="1400" dirty="0">
                          <a:solidFill>
                            <a:schemeClr val="tx2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Department of Business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AU" sz="1400" dirty="0">
                          <a:solidFill>
                            <a:schemeClr val="tx2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Department of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325992"/>
                  </a:ext>
                </a:extLst>
              </a:tr>
              <a:tr h="273017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AU" sz="1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Qualification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AU" sz="1400" dirty="0">
                          <a:solidFill>
                            <a:schemeClr val="tx2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PhD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AU" sz="1400" dirty="0">
                          <a:solidFill>
                            <a:schemeClr val="tx2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Master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966254"/>
                  </a:ext>
                </a:extLst>
              </a:tr>
              <a:tr h="273017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AU" sz="1400" b="0" dirty="0">
                          <a:solidFill>
                            <a:schemeClr val="tx1"/>
                          </a:solidFill>
                          <a:latin typeface="Times"/>
                          <a:ea typeface="+mn-ea"/>
                          <a:cs typeface="Times"/>
                        </a:rPr>
                        <a:t>Teachers’ Training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AU" sz="1400" b="1" dirty="0">
                          <a:solidFill>
                            <a:schemeClr val="tx2"/>
                          </a:solidFill>
                          <a:latin typeface="Times"/>
                          <a:ea typeface="+mn-ea"/>
                          <a:cs typeface="Times"/>
                        </a:rPr>
                        <a:t>No formal qualification in teaching and/or education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en-AU" sz="1400" dirty="0">
                        <a:solidFill>
                          <a:schemeClr val="dk1"/>
                        </a:solidFill>
                        <a:latin typeface="Times" panose="02020603050405020304" pitchFamily="18" charset="0"/>
                        <a:ea typeface="+mn-ea"/>
                        <a:cs typeface="Times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84477"/>
                  </a:ext>
                </a:extLst>
              </a:tr>
              <a:tr h="273017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AU" sz="1400" b="0" dirty="0">
                          <a:solidFill>
                            <a:schemeClr val="tx1"/>
                          </a:solidFill>
                          <a:latin typeface="Times"/>
                          <a:ea typeface="+mn-ea"/>
                          <a:cs typeface="Times"/>
                        </a:rPr>
                        <a:t>Training in </a:t>
                      </a:r>
                      <a:br>
                        <a:rPr lang="en-AU" sz="1400" b="0" dirty="0">
                          <a:solidFill>
                            <a:schemeClr val="tx1"/>
                          </a:solidFill>
                          <a:latin typeface="Times"/>
                          <a:ea typeface="+mn-ea"/>
                          <a:cs typeface="Times"/>
                        </a:rPr>
                      </a:br>
                      <a:r>
                        <a:rPr lang="en-AU" sz="1400" b="0" dirty="0">
                          <a:solidFill>
                            <a:schemeClr val="tx1"/>
                          </a:solidFill>
                          <a:latin typeface="Times"/>
                          <a:ea typeface="+mn-ea"/>
                          <a:cs typeface="Times"/>
                        </a:rPr>
                        <a:t>Special and/or Inclusive Education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AU" sz="1400" b="1" dirty="0">
                          <a:solidFill>
                            <a:schemeClr val="tx2"/>
                          </a:solidFill>
                          <a:latin typeface="Times"/>
                          <a:ea typeface="+mn-ea"/>
                          <a:cs typeface="Times"/>
                        </a:rPr>
                        <a:t>No training in special and/or inclusive education</a:t>
                      </a:r>
                      <a:br>
                        <a:rPr lang="en-AU" sz="1400" b="1" dirty="0">
                          <a:solidFill>
                            <a:schemeClr val="tx2"/>
                          </a:solidFill>
                          <a:latin typeface="Times"/>
                          <a:ea typeface="+mn-ea"/>
                          <a:cs typeface="Times"/>
                        </a:rPr>
                      </a:br>
                      <a:r>
                        <a:rPr lang="en-AU" sz="1400" b="1" dirty="0">
                          <a:solidFill>
                            <a:schemeClr val="tx2"/>
                          </a:solidFill>
                          <a:latin typeface="Times"/>
                          <a:ea typeface="+mn-ea"/>
                          <a:cs typeface="Times"/>
                        </a:rPr>
                        <a:t>Attended a two-hour professional development session on UDL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1146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AU" sz="1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Teaching Experience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AU" sz="1400" b="1" dirty="0">
                          <a:solidFill>
                            <a:schemeClr val="tx2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20 years </a:t>
                      </a:r>
                      <a:r>
                        <a:rPr lang="en-AU" sz="1400" dirty="0">
                          <a:solidFill>
                            <a:schemeClr val="tx2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of teaching experience, </a:t>
                      </a:r>
                      <a:br>
                        <a:rPr lang="en-AU" sz="1400" dirty="0">
                          <a:solidFill>
                            <a:schemeClr val="tx2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</a:br>
                      <a:r>
                        <a:rPr lang="en-AU" sz="1400" dirty="0">
                          <a:solidFill>
                            <a:schemeClr val="tx2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with 1 year in university pathways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AU" sz="1400" b="1" dirty="0">
                          <a:solidFill>
                            <a:schemeClr val="tx2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2.5 years </a:t>
                      </a:r>
                      <a:r>
                        <a:rPr lang="en-AU" sz="1400" dirty="0">
                          <a:solidFill>
                            <a:schemeClr val="tx2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of teaching experience, </a:t>
                      </a:r>
                      <a:br>
                        <a:rPr lang="en-AU" sz="1400" dirty="0">
                          <a:solidFill>
                            <a:schemeClr val="tx2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</a:br>
                      <a:r>
                        <a:rPr lang="en-AU" sz="1400" dirty="0">
                          <a:solidFill>
                            <a:schemeClr val="tx2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in both university and university pathways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810678"/>
                  </a:ext>
                </a:extLst>
              </a:tr>
              <a:tr h="464129">
                <a:tc rowSpan="2"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AU" sz="1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Observation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AU" sz="1400" dirty="0">
                          <a:solidFill>
                            <a:schemeClr val="tx2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Each of them was observed for 12 hours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AU" sz="1400" dirty="0">
                          <a:solidFill>
                            <a:schemeClr val="tx2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6 lessons each, for 2 hours each lesson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en-AU" sz="1400" dirty="0">
                        <a:solidFill>
                          <a:schemeClr val="dk1"/>
                        </a:solidFill>
                        <a:latin typeface="Times" panose="02020603050405020304" pitchFamily="18" charset="0"/>
                        <a:ea typeface="+mn-ea"/>
                        <a:cs typeface="Times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147830"/>
                  </a:ext>
                </a:extLst>
              </a:tr>
              <a:tr h="290176">
                <a:tc vMerge="1"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en-AU" sz="1400" b="1" dirty="0">
                        <a:solidFill>
                          <a:schemeClr val="accent1"/>
                        </a:solidFill>
                        <a:latin typeface="Times" panose="02020603050405020304" pitchFamily="18" charset="0"/>
                        <a:ea typeface="+mn-ea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AU" sz="1400" dirty="0">
                          <a:solidFill>
                            <a:schemeClr val="tx2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Live, </a:t>
                      </a:r>
                      <a:br>
                        <a:rPr lang="en-AU" sz="1400" dirty="0">
                          <a:solidFill>
                            <a:schemeClr val="tx2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</a:br>
                      <a:r>
                        <a:rPr lang="en-AU" sz="1400" b="1" dirty="0">
                          <a:solidFill>
                            <a:schemeClr val="tx2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did not consent to video recording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AU" sz="1400" dirty="0">
                          <a:solidFill>
                            <a:schemeClr val="tx2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Live,</a:t>
                      </a:r>
                      <a:br>
                        <a:rPr lang="en-AU" sz="1400" dirty="0">
                          <a:solidFill>
                            <a:schemeClr val="tx2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</a:br>
                      <a:r>
                        <a:rPr lang="en-AU" sz="1400" dirty="0">
                          <a:solidFill>
                            <a:schemeClr val="tx2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AU" sz="1400" b="0" dirty="0">
                          <a:solidFill>
                            <a:schemeClr val="tx2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consented to video recording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052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846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F4F91A-4A73-D7AD-624C-72AE25411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180200"/>
            <a:ext cx="7988300" cy="369332"/>
          </a:xfrm>
        </p:spPr>
        <p:txBody>
          <a:bodyPr/>
          <a:lstStyle/>
          <a:p>
            <a:r>
              <a:rPr lang="en-AU" b="1" dirty="0"/>
              <a:t>Results &amp; Answer to RQ1 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23DA951-2B8C-EBFA-2809-90FFE3BC4D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370039"/>
              </p:ext>
            </p:extLst>
          </p:nvPr>
        </p:nvGraphicFramePr>
        <p:xfrm>
          <a:off x="577850" y="819150"/>
          <a:ext cx="8108950" cy="3745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6950">
                  <a:extLst>
                    <a:ext uri="{9D8B030D-6E8A-4147-A177-3AD203B41FA5}">
                      <a16:colId xmlns:a16="http://schemas.microsoft.com/office/drawing/2014/main" val="3543772577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78866898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824805725"/>
                    </a:ext>
                  </a:extLst>
                </a:gridCol>
              </a:tblGrid>
              <a:tr h="692694">
                <a:tc>
                  <a:txBody>
                    <a:bodyPr/>
                    <a:lstStyle/>
                    <a:p>
                      <a:pPr algn="ctr"/>
                      <a:endParaRPr lang="en-AU" b="1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Teacher A </a:t>
                      </a:r>
                      <a:br>
                        <a:rPr lang="en-AU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</a:br>
                      <a:r>
                        <a:rPr lang="en-AU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(Business)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Teacher B </a:t>
                      </a:r>
                      <a:br>
                        <a:rPr lang="en-AU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</a:br>
                      <a:r>
                        <a:rPr lang="en-AU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(IT)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31973"/>
                  </a:ext>
                </a:extLst>
              </a:tr>
              <a:tr h="506851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AU" sz="1400" b="0" dirty="0">
                          <a:solidFill>
                            <a:schemeClr val="dk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Absolute Inter-observer Agreement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AU" sz="1400" b="0" dirty="0">
                          <a:solidFill>
                            <a:schemeClr val="dk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79.17%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AU" sz="1400" b="0" dirty="0">
                          <a:solidFill>
                            <a:schemeClr val="dk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82.89%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0208656"/>
                  </a:ext>
                </a:extLst>
              </a:tr>
              <a:tr h="50685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AU" sz="1400" b="0" u="none" dirty="0">
                          <a:solidFill>
                            <a:schemeClr val="dk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Mean of the UDL-OMT </a:t>
                      </a:r>
                      <a:br>
                        <a:rPr lang="en-AU" sz="1400" b="0" u="none" dirty="0">
                          <a:solidFill>
                            <a:schemeClr val="dk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</a:br>
                      <a:r>
                        <a:rPr lang="en-AU" sz="1400" b="0" u="none" dirty="0">
                          <a:solidFill>
                            <a:schemeClr val="dk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(four sections combined)</a:t>
                      </a:r>
                      <a:endParaRPr lang="en-AU" sz="1400" b="0" dirty="0">
                        <a:solidFill>
                          <a:schemeClr val="dk1"/>
                        </a:solidFill>
                        <a:latin typeface="Times" panose="02020603050405020304" pitchFamily="18" charset="0"/>
                        <a:ea typeface="+mn-ea"/>
                        <a:cs typeface="Times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A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M = 1.06</a:t>
                      </a:r>
                      <a:br>
                        <a:rPr lang="en-AU" sz="1400" b="0" dirty="0">
                          <a:solidFill>
                            <a:schemeClr val="dk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</a:br>
                      <a:r>
                        <a:rPr kumimoji="0" lang="en-A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(SD = 0.12)</a:t>
                      </a:r>
                      <a:endParaRPr lang="en-AU" sz="1400" b="0" dirty="0">
                        <a:solidFill>
                          <a:schemeClr val="dk1"/>
                        </a:solidFill>
                        <a:latin typeface="Times" panose="02020603050405020304" pitchFamily="18" charset="0"/>
                        <a:ea typeface="+mn-ea"/>
                        <a:cs typeface="Times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A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M = 1.15 </a:t>
                      </a:r>
                      <a:br>
                        <a:rPr lang="en-AU" sz="1400" b="0" dirty="0">
                          <a:solidFill>
                            <a:schemeClr val="dk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</a:br>
                      <a:r>
                        <a:rPr lang="en-AU" sz="1200" b="0" dirty="0">
                          <a:solidFill>
                            <a:schemeClr val="dk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(SD = 0.22)</a:t>
                      </a:r>
                      <a:endParaRPr lang="en-AU" sz="1400" b="0" dirty="0">
                        <a:solidFill>
                          <a:schemeClr val="dk1"/>
                        </a:solidFill>
                        <a:latin typeface="Times" panose="02020603050405020304" pitchFamily="18" charset="0"/>
                        <a:ea typeface="+mn-ea"/>
                        <a:cs typeface="Times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4726599"/>
                  </a:ext>
                </a:extLst>
              </a:tr>
              <a:tr h="506851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1400" b="0" dirty="0">
                          <a:solidFill>
                            <a:schemeClr val="dk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Introducing and Framing New Materials</a:t>
                      </a:r>
                      <a:endParaRPr lang="en-AU" sz="1400" b="0" dirty="0">
                        <a:solidFill>
                          <a:schemeClr val="dk1"/>
                        </a:solidFill>
                        <a:latin typeface="Times" panose="02020603050405020304" pitchFamily="18" charset="0"/>
                        <a:ea typeface="+mn-ea"/>
                        <a:cs typeface="Times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AU" sz="1400" b="1" dirty="0">
                          <a:solidFill>
                            <a:schemeClr val="dk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M = 1.24</a:t>
                      </a:r>
                      <a:br>
                        <a:rPr lang="en-AU" sz="1400" b="0" dirty="0">
                          <a:solidFill>
                            <a:schemeClr val="dk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</a:br>
                      <a:r>
                        <a:rPr kumimoji="0" lang="en-A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(SD = 0.25)</a:t>
                      </a:r>
                      <a:endParaRPr lang="en-AU" sz="1400" b="0" dirty="0">
                        <a:solidFill>
                          <a:schemeClr val="dk1"/>
                        </a:solidFill>
                        <a:latin typeface="Times" panose="02020603050405020304" pitchFamily="18" charset="0"/>
                        <a:ea typeface="+mn-ea"/>
                        <a:cs typeface="Times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AU" sz="1400" b="1" dirty="0">
                          <a:solidFill>
                            <a:schemeClr val="dk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M = 1.05</a:t>
                      </a:r>
                      <a:br>
                        <a:rPr lang="en-AU" sz="1400" b="0" dirty="0">
                          <a:solidFill>
                            <a:schemeClr val="dk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</a:br>
                      <a:r>
                        <a:rPr lang="en-AU" sz="1200" b="0" dirty="0">
                          <a:solidFill>
                            <a:schemeClr val="dk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(SD = 0.12)</a:t>
                      </a:r>
                      <a:endParaRPr lang="en-AU" sz="1400" b="0" dirty="0">
                        <a:solidFill>
                          <a:schemeClr val="dk1"/>
                        </a:solidFill>
                        <a:latin typeface="Times" panose="02020603050405020304" pitchFamily="18" charset="0"/>
                        <a:ea typeface="+mn-ea"/>
                        <a:cs typeface="Times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135749"/>
                  </a:ext>
                </a:extLst>
              </a:tr>
              <a:tr h="506851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AU" sz="1400" b="0" dirty="0">
                          <a:solidFill>
                            <a:schemeClr val="dk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Content Representation and Delivery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AU" sz="1400" b="1" dirty="0">
                          <a:solidFill>
                            <a:schemeClr val="dk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M = 1.50</a:t>
                      </a:r>
                      <a:br>
                        <a:rPr lang="en-AU" sz="1400" b="0" dirty="0">
                          <a:solidFill>
                            <a:schemeClr val="dk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</a:br>
                      <a:r>
                        <a:rPr kumimoji="0" lang="en-A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(SD = 0.14)</a:t>
                      </a:r>
                      <a:endParaRPr lang="en-AU" sz="1400" b="0" dirty="0">
                        <a:solidFill>
                          <a:schemeClr val="dk1"/>
                        </a:solidFill>
                        <a:latin typeface="Times" panose="02020603050405020304" pitchFamily="18" charset="0"/>
                        <a:ea typeface="+mn-ea"/>
                        <a:cs typeface="Times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AU" sz="1400" b="1" dirty="0">
                          <a:solidFill>
                            <a:schemeClr val="dk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M = 0.85</a:t>
                      </a:r>
                      <a:br>
                        <a:rPr lang="en-AU" sz="1400" b="0" dirty="0">
                          <a:solidFill>
                            <a:schemeClr val="dk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</a:br>
                      <a:r>
                        <a:rPr lang="en-AU" sz="1200" b="0" dirty="0">
                          <a:solidFill>
                            <a:schemeClr val="dk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(SD = 0.29)</a:t>
                      </a:r>
                      <a:endParaRPr lang="en-AU" sz="1400" b="0" dirty="0">
                        <a:solidFill>
                          <a:schemeClr val="dk1"/>
                        </a:solidFill>
                        <a:latin typeface="Times" panose="02020603050405020304" pitchFamily="18" charset="0"/>
                        <a:ea typeface="+mn-ea"/>
                        <a:cs typeface="Times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332751"/>
                  </a:ext>
                </a:extLst>
              </a:tr>
              <a:tr h="506850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AU" sz="1400" b="0" dirty="0">
                          <a:solidFill>
                            <a:schemeClr val="dk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Expression of Understanding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AU" sz="1400" b="1" dirty="0">
                          <a:solidFill>
                            <a:schemeClr val="dk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M = 1.14</a:t>
                      </a:r>
                      <a:br>
                        <a:rPr lang="en-AU" sz="1400" b="0" dirty="0">
                          <a:solidFill>
                            <a:schemeClr val="dk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</a:br>
                      <a:r>
                        <a:rPr kumimoji="0" lang="en-A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(SD = 030)</a:t>
                      </a:r>
                      <a:endParaRPr lang="en-AU" sz="1400" b="0" dirty="0">
                        <a:solidFill>
                          <a:schemeClr val="dk1"/>
                        </a:solidFill>
                        <a:latin typeface="Times" panose="02020603050405020304" pitchFamily="18" charset="0"/>
                        <a:ea typeface="+mn-ea"/>
                        <a:cs typeface="Times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AU" sz="1400" b="1" dirty="0">
                          <a:solidFill>
                            <a:schemeClr val="dk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M = 1.48</a:t>
                      </a:r>
                      <a:br>
                        <a:rPr lang="en-AU" sz="1400" b="0" dirty="0">
                          <a:solidFill>
                            <a:schemeClr val="dk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</a:br>
                      <a:r>
                        <a:rPr lang="en-AU" sz="1200" b="0" dirty="0">
                          <a:solidFill>
                            <a:schemeClr val="dk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(SD = 0.37)</a:t>
                      </a:r>
                      <a:endParaRPr lang="en-AU" sz="1400" b="0" dirty="0">
                        <a:solidFill>
                          <a:schemeClr val="dk1"/>
                        </a:solidFill>
                        <a:latin typeface="Times" panose="02020603050405020304" pitchFamily="18" charset="0"/>
                        <a:ea typeface="+mn-ea"/>
                        <a:cs typeface="Times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0890116"/>
                  </a:ext>
                </a:extLst>
              </a:tr>
              <a:tr h="506851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AU" sz="1400" b="0" dirty="0">
                          <a:solidFill>
                            <a:schemeClr val="dk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Activity and Engagement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AU" sz="1400" b="1" dirty="0">
                          <a:solidFill>
                            <a:schemeClr val="dk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M = 0.37</a:t>
                      </a:r>
                      <a:br>
                        <a:rPr lang="en-AU" sz="1400" b="0" dirty="0">
                          <a:solidFill>
                            <a:schemeClr val="dk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</a:br>
                      <a:r>
                        <a:rPr kumimoji="0" lang="en-A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(SD = 0.17)</a:t>
                      </a:r>
                      <a:endParaRPr lang="en-AU" sz="1400" b="0" dirty="0">
                        <a:solidFill>
                          <a:schemeClr val="dk1"/>
                        </a:solidFill>
                        <a:latin typeface="Times" panose="02020603050405020304" pitchFamily="18" charset="0"/>
                        <a:ea typeface="+mn-ea"/>
                        <a:cs typeface="Times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AU" sz="1400" b="1" dirty="0">
                          <a:solidFill>
                            <a:schemeClr val="dk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M = 1.24</a:t>
                      </a:r>
                      <a:br>
                        <a:rPr lang="en-AU" sz="1400" b="0" dirty="0">
                          <a:solidFill>
                            <a:schemeClr val="dk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</a:br>
                      <a:r>
                        <a:rPr lang="en-AU" sz="1200" b="0" dirty="0">
                          <a:solidFill>
                            <a:schemeClr val="dk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(SD = 0.29)</a:t>
                      </a:r>
                      <a:endParaRPr lang="en-AU" sz="1400" b="0" dirty="0">
                        <a:solidFill>
                          <a:schemeClr val="dk1"/>
                        </a:solidFill>
                        <a:latin typeface="Times" panose="02020603050405020304" pitchFamily="18" charset="0"/>
                        <a:ea typeface="+mn-ea"/>
                        <a:cs typeface="Times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2131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355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F4F91A-4A73-D7AD-624C-72AE25411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180200"/>
            <a:ext cx="7988300" cy="369332"/>
          </a:xfrm>
        </p:spPr>
        <p:txBody>
          <a:bodyPr/>
          <a:lstStyle/>
          <a:p>
            <a:r>
              <a:rPr lang="en-AU" b="1" dirty="0"/>
              <a:t>Results &amp; Answer to RQ1 – Teacher A (Business) 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23DA951-2B8C-EBFA-2809-90FFE3BC4D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309204"/>
              </p:ext>
            </p:extLst>
          </p:nvPr>
        </p:nvGraphicFramePr>
        <p:xfrm>
          <a:off x="457200" y="742950"/>
          <a:ext cx="8229600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78866898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63326857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784356880"/>
                    </a:ext>
                  </a:extLst>
                </a:gridCol>
              </a:tblGrid>
              <a:tr h="416688">
                <a:tc>
                  <a:txBody>
                    <a:bodyPr/>
                    <a:lstStyle/>
                    <a:p>
                      <a:pPr algn="ctr"/>
                      <a:endParaRPr lang="en-AU" b="1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UDL 2.2 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UDL 3.0 Version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31973"/>
                  </a:ext>
                </a:extLst>
              </a:tr>
              <a:tr h="1412112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AU" sz="1600" b="1" u="none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Dynamic, Interactive </a:t>
                      </a:r>
                      <a:br>
                        <a:rPr lang="en-AU" sz="1600" b="1" u="none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</a:br>
                      <a:r>
                        <a:rPr lang="en-AU" sz="1600" b="1" u="none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Use of UDL</a:t>
                      </a:r>
                      <a:br>
                        <a:rPr lang="en-AU" sz="1600" b="1" u="none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</a:br>
                      <a:br>
                        <a:rPr lang="en-AU" sz="1600" b="1" u="none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</a:br>
                      <a:r>
                        <a:rPr lang="en-AU" sz="1600" b="1" u="none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2.83 out of 3.00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Highlight patterns, critical features, big ideas, and relationships (3.2)</a:t>
                      </a:r>
                      <a:endParaRPr lang="en-AU" sz="1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Times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Highlight and explore patterns, critical features, big ideas, and relationships (3.2)</a:t>
                      </a:r>
                      <a:endParaRPr lang="en-AU" sz="14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Times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0208656"/>
                  </a:ext>
                </a:extLst>
              </a:tr>
              <a:tr h="1620520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Areas for Improvement</a:t>
                      </a:r>
                      <a:br>
                        <a:rPr lang="en-US" sz="1600" b="1" u="none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</a:br>
                      <a:br>
                        <a:rPr lang="en-US" sz="1600" b="1" u="none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</a:br>
                      <a:r>
                        <a:rPr lang="en-US" sz="1600" b="1" u="none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0.00 out of 3.00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Optimize individual choice and autonomy (7.1)</a:t>
                      </a:r>
                    </a:p>
                    <a:p>
                      <a:pPr marL="285750" indent="-285750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Heighten salience of goals and objectives (8.1)</a:t>
                      </a:r>
                    </a:p>
                    <a:p>
                      <a:pPr marL="285750" marR="0" lvl="0" indent="-285750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Vary demands and resources to optimize challenge (8.2)</a:t>
                      </a:r>
                    </a:p>
                    <a:p>
                      <a:pPr marL="285750" marR="0" lvl="0" indent="-285750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Increase mastery-oriented feedback (8.4)</a:t>
                      </a:r>
                    </a:p>
                    <a:p>
                      <a:pPr marL="285750" marR="0" lvl="0" indent="-285750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Develop self-assessment and reflection (9.3)</a:t>
                      </a:r>
                    </a:p>
                    <a:p>
                      <a:pPr marL="285750" indent="-285750" rtl="0" fontAlgn="t"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285750" indent="-285750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Optimize choice and autonomy (7.1)</a:t>
                      </a:r>
                    </a:p>
                    <a:p>
                      <a:pPr marL="285750" indent="-285750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Clarify the meaning and purpose of goals (8.1)</a:t>
                      </a:r>
                    </a:p>
                    <a:p>
                      <a:pPr marL="285750" marR="0" lvl="0" indent="-285750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Optimize challenge and support (8.2)</a:t>
                      </a:r>
                    </a:p>
                    <a:p>
                      <a:pPr marL="285750" marR="0" lvl="0" indent="-285750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Offer action-oriented feedback (8.5)</a:t>
                      </a:r>
                    </a:p>
                    <a:p>
                      <a:pPr marL="285750" indent="-285750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Promote individual and collective reflection (9.3)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694187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577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837BD-54AC-3AAA-83C8-BF7A75B16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DAE341-BE74-2749-F77C-A8EA76434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180200"/>
            <a:ext cx="7988300" cy="369332"/>
          </a:xfrm>
        </p:spPr>
        <p:txBody>
          <a:bodyPr/>
          <a:lstStyle/>
          <a:p>
            <a:r>
              <a:rPr lang="en-AU" b="1" dirty="0"/>
              <a:t>Results &amp; Answer to RQ1 – Teacher B (IT) 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8E3D792-627B-ABE4-9C13-AC6620BD9A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377082"/>
              </p:ext>
            </p:extLst>
          </p:nvPr>
        </p:nvGraphicFramePr>
        <p:xfrm>
          <a:off x="457200" y="742950"/>
          <a:ext cx="8229600" cy="408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78866898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63326857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784356880"/>
                    </a:ext>
                  </a:extLst>
                </a:gridCol>
              </a:tblGrid>
              <a:tr h="416688">
                <a:tc>
                  <a:txBody>
                    <a:bodyPr/>
                    <a:lstStyle/>
                    <a:p>
                      <a:pPr algn="ctr"/>
                      <a:endParaRPr lang="en-AU" b="1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UDL 2.2 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UDL 3.0 Version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31973"/>
                  </a:ext>
                </a:extLst>
              </a:tr>
              <a:tr h="1412112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AU" sz="1600" b="1" u="none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Dynamic, Interactive </a:t>
                      </a:r>
                      <a:br>
                        <a:rPr lang="en-AU" sz="1600" b="1" u="none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</a:br>
                      <a:r>
                        <a:rPr lang="en-AU" sz="1600" b="1" u="none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Use of UDL</a:t>
                      </a:r>
                      <a:br>
                        <a:rPr lang="en-AU" sz="1600" b="1" u="none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</a:br>
                      <a:br>
                        <a:rPr lang="en-AU" sz="1600" b="1" u="none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</a:br>
                      <a:r>
                        <a:rPr lang="en-AU" sz="1600" b="1" u="none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2.83 out of 3.00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Activate or supply background knowledge (3.1)</a:t>
                      </a:r>
                    </a:p>
                    <a:p>
                      <a:pPr marL="285750" indent="-285750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Guide information processing and visualization (3.3)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285750" indent="-285750" rtl="0" fontAlgn="t"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Connect prior knowledge to new learning (3.1)</a:t>
                      </a:r>
                    </a:p>
                    <a:p>
                      <a:pPr marL="285750" indent="-285750" rtl="0" fontAlgn="t"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Cultivate multiple ways of knowing and making meaning (3.3)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140208656"/>
                  </a:ext>
                </a:extLst>
              </a:tr>
              <a:tr h="1620520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Areas for Improvement</a:t>
                      </a:r>
                      <a:br>
                        <a:rPr lang="en-US" sz="1600" b="1" u="none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</a:br>
                      <a:br>
                        <a:rPr lang="en-US" sz="1600" b="1" u="none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</a:br>
                      <a:r>
                        <a:rPr lang="en-US" sz="1600" b="1" u="none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0.00 out of 3.00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Offer ways of customizing the display of information (1.1)</a:t>
                      </a:r>
                    </a:p>
                    <a:p>
                      <a:pPr marL="285750" indent="-285750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Offer alternatives for auditory information (1.2)</a:t>
                      </a:r>
                    </a:p>
                    <a:p>
                      <a:pPr marL="285750" indent="-285750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Promote understanding across languages (2.4)</a:t>
                      </a:r>
                    </a:p>
                    <a:p>
                      <a:pPr marL="285750" indent="-285750" rtl="0" fontAlgn="t">
                        <a:buFont typeface="Arial" panose="020B0604020202020204" pitchFamily="34" charset="0"/>
                        <a:buChar char="•"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285750" indent="-285750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Support opportunities to customize the display of information (1.1)</a:t>
                      </a:r>
                    </a:p>
                    <a:p>
                      <a:pPr marL="285750" indent="-285750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Support multiple ways to perceive information (1.2)</a:t>
                      </a:r>
                    </a:p>
                    <a:p>
                      <a:pPr marL="285750" indent="-285750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Cultivate understanding and respect across languages and dialects (2.3)</a:t>
                      </a:r>
                    </a:p>
                    <a:p>
                      <a:pPr marL="285750" indent="-285750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Address biases in the use of language and symbols (2.4)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694187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858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F4F91A-4A73-D7AD-624C-72AE25411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180200"/>
            <a:ext cx="7988300" cy="369332"/>
          </a:xfrm>
        </p:spPr>
        <p:txBody>
          <a:bodyPr/>
          <a:lstStyle/>
          <a:p>
            <a:r>
              <a:rPr lang="en-AU" b="1" dirty="0"/>
              <a:t>Answer to RQ2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FE5510-09A3-E606-6601-DA0C892BF47E}"/>
              </a:ext>
            </a:extLst>
          </p:cNvPr>
          <p:cNvSpPr txBox="1"/>
          <p:nvPr/>
        </p:nvSpPr>
        <p:spPr>
          <a:xfrm>
            <a:off x="457200" y="819150"/>
            <a:ext cx="81534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What is the relationship between the teachers’ intention to ensure students to fully access and participate in learning and their actual implementation of UDL?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The Theory of Planned Behaviour stipulates that intention is the antecedent of behaviour.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The two teachers both reported high intention (7.0 out of 7.0) in Stage 2 of the study. </a:t>
            </a:r>
            <a:r>
              <a:rPr lang="en-AU" sz="1800" u="sng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However, the observations indicated that their implementation of UDL was pre-emergent.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u="sng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 this case study, </a:t>
            </a:r>
            <a:r>
              <a:rPr lang="en-AU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the intention-behaviour relationship was weak</a:t>
            </a:r>
            <a:r>
              <a:rPr lang="en-AU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endParaRPr lang="en-AU" sz="18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677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F4F91A-4A73-D7AD-624C-72AE25411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180200"/>
            <a:ext cx="7988300" cy="369332"/>
          </a:xfrm>
        </p:spPr>
        <p:txBody>
          <a:bodyPr/>
          <a:lstStyle/>
          <a:p>
            <a:r>
              <a:rPr lang="en-AU" b="1" dirty="0"/>
              <a:t>Possible Explanation to the Result of RQ2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44C276-3A3A-8E5B-6011-3EDC5C69752E}"/>
              </a:ext>
            </a:extLst>
          </p:cNvPr>
          <p:cNvSpPr txBox="1"/>
          <p:nvPr/>
        </p:nvSpPr>
        <p:spPr>
          <a:xfrm>
            <a:off x="577850" y="819150"/>
            <a:ext cx="79883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>
                <a:latin typeface="Times" panose="02020603050405020304" pitchFamily="18" charset="0"/>
                <a:cs typeface="Times" panose="02020603050405020304" pitchFamily="18" charset="0"/>
              </a:rPr>
              <a:t>Actual behaviour control </a:t>
            </a:r>
            <a:r>
              <a:rPr lang="en-AU" sz="2000" dirty="0">
                <a:latin typeface="Times" panose="02020603050405020304" pitchFamily="18" charset="0"/>
                <a:cs typeface="Times" panose="02020603050405020304" pitchFamily="18" charset="0"/>
              </a:rPr>
              <a:t>– follow up interview</a:t>
            </a:r>
          </a:p>
          <a:p>
            <a:pPr marL="717550" indent="-285750">
              <a:buFont typeface="Courier New" panose="02070309020205020404" pitchFamily="49" charset="0"/>
              <a:buChar char="o"/>
            </a:pPr>
            <a:r>
              <a:rPr lang="en-AU" sz="1600" dirty="0">
                <a:latin typeface="Times" panose="02020603050405020304" pitchFamily="18" charset="0"/>
                <a:cs typeface="Times" panose="02020603050405020304" pitchFamily="18" charset="0"/>
              </a:rPr>
              <a:t>Knowledge </a:t>
            </a:r>
            <a:br>
              <a:rPr lang="en-AU" sz="1600" dirty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AU" sz="1600" dirty="0">
                <a:latin typeface="Times" panose="02020603050405020304" pitchFamily="18" charset="0"/>
                <a:cs typeface="Times" panose="02020603050405020304" pitchFamily="18" charset="0"/>
              </a:rPr>
              <a:t>- </a:t>
            </a:r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</a:rPr>
              <a:t>4.3.2.3 Raising teaching quality and status</a:t>
            </a:r>
            <a:r>
              <a:rPr lang="en-AU" sz="1600" dirty="0">
                <a:latin typeface="Times" panose="02020603050405020304" pitchFamily="18" charset="0"/>
                <a:cs typeface="Times" panose="02020603050405020304" pitchFamily="18" charset="0"/>
              </a:rPr>
              <a:t> (Department of Education, 2024)</a:t>
            </a:r>
          </a:p>
          <a:p>
            <a:pPr marL="717550" indent="-285750">
              <a:buFont typeface="Courier New" panose="02070309020205020404" pitchFamily="49" charset="0"/>
              <a:buChar char="o"/>
            </a:pPr>
            <a:endParaRPr lang="en-AU" sz="16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717550" indent="-285750">
              <a:buFont typeface="Courier New" panose="02070309020205020404" pitchFamily="49" charset="0"/>
              <a:buChar char="o"/>
            </a:pPr>
            <a:r>
              <a:rPr lang="en-AU" sz="1600" dirty="0">
                <a:latin typeface="Times" panose="02020603050405020304" pitchFamily="18" charset="0"/>
                <a:cs typeface="Times" panose="02020603050405020304" pitchFamily="18" charset="0"/>
              </a:rPr>
              <a:t>Lack of autonomy and opportunities to collaborate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>
                <a:latin typeface="Times" panose="02020603050405020304" pitchFamily="18" charset="0"/>
                <a:cs typeface="Times" panose="02020603050405020304" pitchFamily="18" charset="0"/>
              </a:rPr>
              <a:t>Instability of intention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>
                <a:latin typeface="Times" panose="02020603050405020304" pitchFamily="18" charset="0"/>
                <a:cs typeface="Times" panose="02020603050405020304" pitchFamily="18" charset="0"/>
              </a:rPr>
              <a:t>Forgetting</a:t>
            </a:r>
          </a:p>
          <a:p>
            <a:endParaRPr lang="en-AU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>
                <a:latin typeface="Times" panose="02020603050405020304" pitchFamily="18" charset="0"/>
                <a:cs typeface="Times" panose="02020603050405020304" pitchFamily="18" charset="0"/>
              </a:rPr>
              <a:t>Literal inconsistency </a:t>
            </a:r>
            <a:r>
              <a:rPr lang="en-AU" sz="2000" dirty="0">
                <a:latin typeface="Times" panose="02020603050405020304" pitchFamily="18" charset="0"/>
                <a:cs typeface="Times" panose="02020603050405020304" pitchFamily="18" charset="0"/>
              </a:rPr>
              <a:t>– social desirability bias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r"/>
            <a:endParaRPr lang="en-US" sz="14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algn="r"/>
            <a:endParaRPr lang="en-US" sz="14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algn="r"/>
            <a:r>
              <a:rPr lang="en-US" sz="14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(Ajzen, 2005, 2020; Ajzen &amp; Dasgupta, 2015; Fishbein &amp; Ajzen, 2010)</a:t>
            </a:r>
          </a:p>
          <a:p>
            <a:pPr algn="r"/>
            <a:endParaRPr lang="en-US" sz="1200" dirty="0">
              <a:latin typeface="Times New Roman" panose="02020603050405020304" pitchFamily="18" charset="0"/>
              <a:ea typeface="PMingLiU" panose="02020500000000000000" pitchFamily="18" charset="-120"/>
              <a:cs typeface="Times" panose="02020603050405020304" pitchFamily="18" charset="0"/>
            </a:endParaRPr>
          </a:p>
          <a:p>
            <a:pPr algn="r"/>
            <a:endParaRPr lang="en-US" sz="1200" dirty="0">
              <a:latin typeface="Times New Roman" panose="02020603050405020304" pitchFamily="18" charset="0"/>
              <a:ea typeface="PMingLiU" panose="02020500000000000000" pitchFamily="18" charset="-120"/>
              <a:cs typeface="Times" panose="02020603050405020304" pitchFamily="18" charset="0"/>
            </a:endParaRPr>
          </a:p>
          <a:p>
            <a:pPr algn="r"/>
            <a:endParaRPr lang="en-US" sz="1200" dirty="0">
              <a:latin typeface="Times New Roman" panose="02020603050405020304" pitchFamily="18" charset="0"/>
              <a:ea typeface="PMingLiU" panose="02020500000000000000" pitchFamily="18" charset="-12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305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EDFDF5-58B5-5184-22BC-96F484B6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209550"/>
            <a:ext cx="7988300" cy="369332"/>
          </a:xfrm>
        </p:spPr>
        <p:txBody>
          <a:bodyPr/>
          <a:lstStyle/>
          <a:p>
            <a:r>
              <a:rPr lang="en-AU" b="1" dirty="0"/>
              <a:t>Limitations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D628F1-F4D5-2329-9EE7-49C4CE002207}"/>
              </a:ext>
            </a:extLst>
          </p:cNvPr>
          <p:cNvSpPr txBox="1"/>
          <p:nvPr/>
        </p:nvSpPr>
        <p:spPr>
          <a:xfrm>
            <a:off x="517525" y="819150"/>
            <a:ext cx="8108950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Results are indicative not confirmatory</a:t>
            </a:r>
          </a:p>
          <a:p>
            <a:pPr marL="969645" lvl="3" indent="-285750"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chemeClr val="accent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Should be interpreted with caution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b="1" dirty="0">
              <a:solidFill>
                <a:schemeClr val="accent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 small-scale study</a:t>
            </a:r>
          </a:p>
          <a:p>
            <a:pPr marL="969645" lvl="3" indent="-285750"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chemeClr val="accent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The two participants are from one single university pathway provider in Australia</a:t>
            </a:r>
          </a:p>
          <a:p>
            <a:pPr marL="969645" lvl="3" indent="-285750">
              <a:buFont typeface="Wingdings" panose="05000000000000000000" pitchFamily="2" charset="2"/>
              <a:buChar char="§"/>
            </a:pPr>
            <a:endParaRPr lang="en-AU" dirty="0">
              <a:solidFill>
                <a:schemeClr val="accent2"/>
              </a:solidFill>
              <a:latin typeface="Times"/>
              <a:cs typeface="Times"/>
            </a:endParaRPr>
          </a:p>
          <a:p>
            <a:pPr marL="969645" lvl="3" indent="-285750"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chemeClr val="accent2"/>
                </a:solidFill>
                <a:latin typeface="Times"/>
                <a:cs typeface="Times"/>
              </a:rPr>
              <a:t>12 hours of lesson for each are just snapshots of the teaching period</a:t>
            </a:r>
          </a:p>
          <a:p>
            <a:pPr marL="1347470" lvl="6" indent="-301625">
              <a:buFont typeface="Wingdings" panose="05000000000000000000" pitchFamily="2" charset="2"/>
              <a:buChar char="§"/>
              <a:tabLst>
                <a:tab pos="1347788" algn="l"/>
              </a:tabLst>
            </a:pPr>
            <a:r>
              <a:rPr lang="en-AU" dirty="0">
                <a:solidFill>
                  <a:schemeClr val="accent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 longitudinal design in the future</a:t>
            </a:r>
          </a:p>
          <a:p>
            <a:pPr marL="1347470" lvl="6" indent="-301625">
              <a:buFont typeface="Wingdings" panose="05000000000000000000" pitchFamily="2" charset="2"/>
              <a:buChar char="§"/>
              <a:tabLst>
                <a:tab pos="1347788" algn="l"/>
              </a:tabLst>
            </a:pPr>
            <a:endParaRPr lang="en-AU" dirty="0">
              <a:solidFill>
                <a:schemeClr val="accent2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Alignment with UDL 3.0</a:t>
            </a:r>
          </a:p>
          <a:p>
            <a:pPr marL="969645" lvl="3" indent="-285750">
              <a:buFont typeface="Courier New" panose="02070309020205020404" pitchFamily="49" charset="0"/>
              <a:buChar char="o"/>
              <a:tabLst>
                <a:tab pos="1347788" algn="l"/>
              </a:tabLst>
            </a:pPr>
            <a:r>
              <a:rPr lang="en-AU" dirty="0">
                <a:solidFill>
                  <a:schemeClr val="accent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The UDL-OMT did not capture the new considerations</a:t>
            </a:r>
          </a:p>
          <a:p>
            <a:pPr marL="1347470" lvl="6" indent="-301625">
              <a:buFont typeface="Wingdings" panose="05000000000000000000" pitchFamily="2" charset="2"/>
              <a:buChar char="§"/>
              <a:tabLst>
                <a:tab pos="1347788" algn="l"/>
              </a:tabLst>
            </a:pPr>
            <a:r>
              <a:rPr lang="en-AU" dirty="0">
                <a:solidFill>
                  <a:schemeClr val="accent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the need for an updated observation instrument.</a:t>
            </a:r>
          </a:p>
          <a:p>
            <a:pPr marL="969645" lvl="3" indent="-285750">
              <a:buFont typeface="Wingdings" panose="05000000000000000000" pitchFamily="2" charset="2"/>
              <a:buChar char="§"/>
            </a:pPr>
            <a:endParaRPr lang="en-AU" sz="2000" dirty="0">
              <a:solidFill>
                <a:schemeClr val="accent2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969645" lvl="1" indent="-285750">
              <a:buFont typeface="Wingdings" panose="05000000000000000000" pitchFamily="2" charset="2"/>
              <a:buChar char="§"/>
            </a:pPr>
            <a:endParaRPr lang="en-AU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009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F4F91A-4A73-D7AD-624C-72AE25411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180200"/>
            <a:ext cx="7988300" cy="369332"/>
          </a:xfrm>
        </p:spPr>
        <p:txBody>
          <a:bodyPr/>
          <a:lstStyle/>
          <a:p>
            <a:r>
              <a:rPr lang="en-AU" b="1" dirty="0"/>
              <a:t>References (1)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44C276-3A3A-8E5B-6011-3EDC5C69752E}"/>
              </a:ext>
            </a:extLst>
          </p:cNvPr>
          <p:cNvSpPr txBox="1"/>
          <p:nvPr/>
        </p:nvSpPr>
        <p:spPr>
          <a:xfrm>
            <a:off x="577850" y="666750"/>
            <a:ext cx="79883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Agosti, C. I., &amp; Bernat, E. (2018). University pathway programs: Types, origins, aims and defining traits. In C.I. Agosti &amp; E.</a:t>
            </a:r>
          </a:p>
          <a:p>
            <a:pPr marL="457200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Bernat (Eds.), </a:t>
            </a:r>
            <a:r>
              <a:rPr kumimoji="0" lang="en-A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University pathway programs: Local responses within a growing global trend 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(pp. 3-25). Springer. </a:t>
            </a:r>
          </a:p>
          <a:p>
            <a:pPr marL="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Ainscow, M., Booth, T., &amp; Dyson, A. (2006). Inclusion and the standards agenda: Negotiating policy pressures in England. </a:t>
            </a:r>
            <a:b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         </a:t>
            </a:r>
            <a:r>
              <a:rPr kumimoji="0" lang="en-A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International Journal of Inclusive Education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kumimoji="0" lang="en-A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10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(4-5). 295-308. </a:t>
            </a:r>
            <a:endParaRPr kumimoji="0" lang="en-A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/>
            <a:r>
              <a:rPr lang="en-AU" sz="12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Ajzen, I. (1991). The theory of planned behaviour. </a:t>
            </a:r>
            <a:r>
              <a:rPr lang="en-AU" sz="1200" i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Organizational Behaviour and Human Decision Processes</a:t>
            </a:r>
            <a:r>
              <a:rPr lang="en-AU" sz="12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en-AU" sz="1200" i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50</a:t>
            </a:r>
            <a:r>
              <a:rPr lang="en-AU" sz="12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179-211.</a:t>
            </a:r>
            <a:endParaRPr lang="en-AU" sz="1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/>
            <a:r>
              <a:rPr lang="en-AU" sz="12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Ajzen, I. (2005a). </a:t>
            </a:r>
            <a:r>
              <a:rPr lang="en-AU" sz="1200" i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Attitudes, personality and behaviour</a:t>
            </a:r>
            <a:r>
              <a:rPr lang="en-AU" sz="12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(2nd ed.). Open University Press.</a:t>
            </a:r>
            <a:endParaRPr lang="en-AU" sz="1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/>
            <a:r>
              <a:rPr lang="en-AU" sz="12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Ajzen, I. (2020). The theory of planned behaviour: Frequently asked questions. </a:t>
            </a:r>
            <a:r>
              <a:rPr lang="en-AU" sz="1200" i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Human Behaviour and Emerging Technologies</a:t>
            </a:r>
            <a:r>
              <a:rPr lang="en-AU" sz="12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en-AU" sz="1200" i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2</a:t>
            </a:r>
            <a:r>
              <a:rPr lang="en-AU" sz="12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(4), 314-324. </a:t>
            </a:r>
            <a:endParaRPr lang="en-AU" sz="1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/>
            <a:r>
              <a:rPr lang="en-AU" sz="12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Ajzen, I., &amp; Dasgupta, N. (2015). Explicit and implicit beliefs, attitudes, and intentions: The role of conscious and unconscious processes in human behaviour. In P. Haggard &amp; N. </a:t>
            </a:r>
            <a:r>
              <a:rPr lang="en-AU" sz="12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Eitam</a:t>
            </a:r>
            <a:r>
              <a:rPr lang="en-AU" sz="12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(Eds.), </a:t>
            </a:r>
            <a:r>
              <a:rPr lang="en-AU" sz="1200" i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The Sense of Agency</a:t>
            </a:r>
            <a:r>
              <a:rPr lang="en-AU" sz="12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(pp. 115-144). Oxford University Press. </a:t>
            </a:r>
            <a:endParaRPr lang="en-AU" sz="1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/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Armstrong, A.C., Armstrong, D., &amp; Spandagou, I. (2010). Inclusive education: Key themes. In A.C. Armstrong, D. Armstrong </a:t>
            </a:r>
            <a:b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&amp; I. Spandagou (Eds.), </a:t>
            </a:r>
            <a:r>
              <a:rPr kumimoji="0" lang="en-A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Inclusive education: International policy &amp; practice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(pp. 3-13). SAGE Publications.</a:t>
            </a:r>
          </a:p>
          <a:p>
            <a:pPr marL="457200" indent="-457200"/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Balloo, K., Heron, M., &amp; Baker, S. (2025). Awareness, understandings, and teaching practices surrounding academic oracy in university preparation pathways.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Higher Education Research &amp; Development</a:t>
            </a:r>
            <a:r>
              <a:rPr kumimoji="0" lang="en-US" sz="1200" b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44</a:t>
            </a:r>
            <a:r>
              <a:rPr kumimoji="0" lang="en-US" sz="1200" b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(4), 823-837.</a:t>
            </a:r>
          </a:p>
          <a:p>
            <a:pPr marL="457200" indent="-457200"/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Basham, J. D., J. E. Gardner, &amp; Smith, S. J. (2020). Measuring the implementation of UDL in classrooms and schools: Initial field test results.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Remedial and Special Education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41(4), 231-243.</a:t>
            </a:r>
          </a:p>
          <a:p>
            <a:pPr marL="457200" indent="-457200"/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Bode, S. (2013). The first year experience in second year: Pathway college versus university direct entry [Conference paper]. The 24th ISANA International Education Conference, Brisbane, Queensland.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  <a:hlinkClick r:id="rId2"/>
              </a:rPr>
              <a:t>http://isana.proceedings.com.au/docs/2013/Bode_Shirley.pdf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pPr marL="457200" indent="-457200"/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Brett, M., &amp; Pitman, T. (2018). Positioning pathways provision within global and national contexts. In C.I. Agosti &amp; E. Bernat (Eds.), </a:t>
            </a:r>
            <a:r>
              <a:rPr kumimoji="0" lang="en-A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University pathway programs: Local responses within a growing global trend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(pp. 27-42). Springer.</a:t>
            </a:r>
          </a:p>
          <a:p>
            <a:pPr marL="457200" indent="-457200"/>
            <a:endParaRPr kumimoji="0" lang="en-A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/>
            <a:endParaRPr lang="en-AU" sz="1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269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93D8AC-9A3B-062E-AA92-E7226797D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590550"/>
            <a:ext cx="7988300" cy="369332"/>
          </a:xfrm>
        </p:spPr>
        <p:txBody>
          <a:bodyPr wrap="square" lIns="0" tIns="0" rIns="0" bIns="0">
            <a:normAutofit/>
          </a:bodyPr>
          <a:lstStyle/>
          <a:p>
            <a:pPr algn="ctr"/>
            <a:r>
              <a:rPr lang="en-AU" b="1" dirty="0">
                <a:solidFill>
                  <a:schemeClr val="tx1"/>
                </a:solidFill>
              </a:rPr>
              <a:t>Acknowledgement of Country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E7A6C-20FD-89E1-7A4B-5114A34C698B}"/>
              </a:ext>
            </a:extLst>
          </p:cNvPr>
          <p:cNvSpPr txBox="1"/>
          <p:nvPr/>
        </p:nvSpPr>
        <p:spPr>
          <a:xfrm>
            <a:off x="533400" y="1581150"/>
            <a:ext cx="8229600" cy="23622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spcAft>
                <a:spcPts val="600"/>
              </a:spcAft>
              <a:buClr>
                <a:schemeClr val="bg1"/>
              </a:buClr>
            </a:pPr>
            <a:r>
              <a:rPr lang="en-US" b="0" i="0" dirty="0">
                <a:solidFill>
                  <a:schemeClr val="tx1"/>
                </a:solidFill>
                <a:effectLst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We acknowledge Traditional Owners and Custodians of this lan</a:t>
            </a:r>
            <a:r>
              <a:rPr lang="en-US" dirty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d on which we meet today, the Gadigal people of the Eora Nation. </a:t>
            </a:r>
          </a:p>
          <a:p>
            <a:pPr>
              <a:spcAft>
                <a:spcPts val="600"/>
              </a:spcAft>
              <a:buClr>
                <a:schemeClr val="bg1"/>
              </a:buClr>
            </a:pPr>
            <a:endParaRPr lang="en-US" dirty="0">
              <a:solidFill>
                <a:schemeClr val="tx1"/>
              </a:solidFill>
              <a:latin typeface="Times" panose="02020603050405020304" pitchFamily="18" charset="0"/>
              <a:ea typeface="+mn-ea"/>
              <a:cs typeface="Times" panose="02020603050405020304" pitchFamily="18" charset="0"/>
            </a:endParaRPr>
          </a:p>
          <a:p>
            <a:pPr>
              <a:spcAft>
                <a:spcPts val="600"/>
              </a:spcAft>
              <a:buClr>
                <a:schemeClr val="bg1"/>
              </a:buClr>
            </a:pPr>
            <a:r>
              <a:rPr lang="en-US" dirty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We pay our respects to their Elders, past, present and future. </a:t>
            </a:r>
          </a:p>
          <a:p>
            <a:pPr>
              <a:spcAft>
                <a:spcPts val="600"/>
              </a:spcAft>
              <a:buClr>
                <a:schemeClr val="bg1"/>
              </a:buClr>
            </a:pPr>
            <a:endParaRPr lang="en-US" dirty="0">
              <a:solidFill>
                <a:schemeClr val="tx1"/>
              </a:solidFill>
              <a:latin typeface="Times" panose="02020603050405020304" pitchFamily="18" charset="0"/>
              <a:ea typeface="+mn-ea"/>
              <a:cs typeface="Times" panose="02020603050405020304" pitchFamily="18" charset="0"/>
            </a:endParaRPr>
          </a:p>
          <a:p>
            <a:pPr>
              <a:spcAft>
                <a:spcPts val="600"/>
              </a:spcAft>
              <a:buClr>
                <a:schemeClr val="bg1"/>
              </a:buClr>
            </a:pPr>
            <a:r>
              <a:rPr lang="en-US" dirty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We extend that respect to Aboriginal and Torres Strait Islander peoples here today.</a:t>
            </a:r>
            <a:endParaRPr lang="en-US" b="0" i="0" dirty="0">
              <a:solidFill>
                <a:schemeClr val="tx1"/>
              </a:solidFill>
              <a:latin typeface="Times" panose="02020603050405020304" pitchFamily="18" charset="0"/>
              <a:ea typeface="+mn-ea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540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8392B-A0C3-3C0E-0FF1-1315B4AB9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6AEB2D5-D9D4-014D-BF4D-C5EB27FB2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180200"/>
            <a:ext cx="7988300" cy="369332"/>
          </a:xfrm>
        </p:spPr>
        <p:txBody>
          <a:bodyPr/>
          <a:lstStyle/>
          <a:p>
            <a:r>
              <a:rPr lang="en-AU" b="1" dirty="0"/>
              <a:t>References (2)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D1EB28-E81B-BD4A-5C92-AC153AA4F398}"/>
              </a:ext>
            </a:extLst>
          </p:cNvPr>
          <p:cNvSpPr txBox="1"/>
          <p:nvPr/>
        </p:nvSpPr>
        <p:spPr>
          <a:xfrm>
            <a:off x="577850" y="666750"/>
            <a:ext cx="7988300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AU" sz="12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Cojocariu, V.-M., Am</a:t>
            </a:r>
            <a:r>
              <a:rPr lang="az-Cyrl-AZ" sz="12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ӑ</a:t>
            </a:r>
            <a:r>
              <a:rPr lang="en-AU" sz="12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</a:t>
            </a:r>
            <a:r>
              <a:rPr lang="az-Cyrl-AZ" sz="12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ӑ</a:t>
            </a:r>
            <a:r>
              <a:rPr lang="en-AU" sz="12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ncei</a:t>
            </a:r>
            <a:r>
              <a:rPr lang="en-AU" sz="12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B.-M., </a:t>
            </a:r>
            <a:r>
              <a:rPr lang="en-AU" sz="12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Mareş</a:t>
            </a:r>
            <a:r>
              <a:rPr lang="en-AU" sz="12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G., </a:t>
            </a:r>
            <a:r>
              <a:rPr lang="en-AU" sz="12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Cîrtit</a:t>
            </a:r>
            <a:r>
              <a:rPr lang="az-Cyrl-AZ" sz="12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ӑ</a:t>
            </a:r>
            <a:r>
              <a:rPr lang="en-AU" sz="12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-Buzoianu, C., &amp; M</a:t>
            </a:r>
            <a:r>
              <a:rPr lang="az-Cyrl-AZ" sz="12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ӑ</a:t>
            </a:r>
            <a:r>
              <a:rPr lang="en-AU" sz="12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ţ</a:t>
            </a:r>
            <a:r>
              <a:rPr lang="az-Cyrl-AZ" sz="12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ӑ</a:t>
            </a:r>
            <a:r>
              <a:rPr lang="en-AU" sz="12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L., (2025). Higher education teachers’ attitude towards inclusive education. </a:t>
            </a:r>
            <a:r>
              <a:rPr lang="en-AU" sz="1200" i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Revista</a:t>
            </a:r>
            <a:r>
              <a:rPr lang="en-AU" sz="12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AU" sz="1200" i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Româneasc</a:t>
            </a:r>
            <a:r>
              <a:rPr lang="az-Cyrl-AZ" sz="12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ӑ</a:t>
            </a:r>
            <a:r>
              <a:rPr lang="en-AU" sz="12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AU" sz="1200" i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pentru</a:t>
            </a:r>
            <a:r>
              <a:rPr lang="en-AU" sz="12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AU" sz="1200" i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Educaţie</a:t>
            </a:r>
            <a:r>
              <a:rPr lang="en-AU" sz="12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Multidimensional</a:t>
            </a:r>
            <a:r>
              <a:rPr lang="az-Cyrl-AZ" sz="12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ӑ</a:t>
            </a:r>
            <a:r>
              <a:rPr lang="en-AU" sz="12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17</a:t>
            </a:r>
            <a:r>
              <a:rPr lang="en-AU" sz="12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(1), 33-53. </a:t>
            </a:r>
            <a:endParaRPr kumimoji="0" lang="en-A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/>
            <a:r>
              <a:rPr lang="en-AU" sz="12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Department of Education (2024). </a:t>
            </a:r>
            <a:r>
              <a:rPr lang="en-AU" sz="1200" i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Australian universities accord – Final Report. </a:t>
            </a:r>
            <a:r>
              <a:rPr lang="en-AU" sz="12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  <a:hlinkClick r:id="rId2"/>
              </a:rPr>
              <a:t>https://www.education.gov.au/australian-universities-accord/resources/final-report</a:t>
            </a:r>
            <a:r>
              <a:rPr lang="en-AU" sz="12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pPr marL="457200" indent="-457200"/>
            <a:r>
              <a:rPr lang="en-US" sz="12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Dinmore, S. &amp; Stokes, J. (2015). Creating inclusive </a:t>
            </a:r>
            <a:r>
              <a:rPr lang="en-US" sz="12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university curriculum: Implementing universal design for learning in an enabling program.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Widening Participation and Lifelong Learning</a:t>
            </a:r>
            <a:r>
              <a:rPr lang="en-US" sz="12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en-US" sz="12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17</a:t>
            </a:r>
            <a:r>
              <a:rPr lang="en-US" sz="12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(4), 4-19.</a:t>
            </a:r>
            <a:endParaRPr lang="en-AU" sz="1200" dirty="0">
              <a:effectLst/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/>
            <a:r>
              <a:rPr lang="en-AU" sz="12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Fishbein, M., &amp; Ajzen, I. (2010). </a:t>
            </a:r>
            <a:r>
              <a:rPr lang="en-AU" sz="1200" i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Predicting and changing behaviour: The reasoned action approach</a:t>
            </a:r>
            <a:r>
              <a:rPr lang="en-AU" sz="12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 Psychology Press. </a:t>
            </a:r>
          </a:p>
          <a:p>
            <a:pPr marL="457200" indent="-457200"/>
            <a:r>
              <a:rPr lang="en-US" sz="12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Fovet</a:t>
            </a:r>
            <a:r>
              <a:rPr lang="en-US" sz="12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F. (2019). Not just about disability – Getting traction for UDL implementation with international students. </a:t>
            </a:r>
            <a:r>
              <a:rPr lang="en-AU" sz="12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In K. Novak, S. Bracken (Eds.),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Transforming higher </a:t>
            </a:r>
            <a:r>
              <a:rPr lang="en-US" sz="12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e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ducation </a:t>
            </a:r>
            <a:r>
              <a:rPr lang="en-US" sz="12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hrough Universal Design for Learning: An </a:t>
            </a:r>
            <a:r>
              <a:rPr lang="en-US" sz="12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i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nternational </a:t>
            </a:r>
            <a:r>
              <a:rPr lang="en-US" sz="12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erspective</a:t>
            </a:r>
            <a:r>
              <a:rPr lang="en-AU" sz="12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(pp. </a:t>
            </a:r>
            <a:r>
              <a:rPr lang="en-AU" sz="12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180-200</a:t>
            </a:r>
            <a:r>
              <a:rPr lang="en-AU" sz="12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</a:t>
            </a:r>
            <a:r>
              <a:rPr lang="en-AU" sz="1200" i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  <a:r>
              <a:rPr lang="en-AU" sz="12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Routledge. </a:t>
            </a:r>
            <a:endParaRPr lang="en-AU" sz="1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/>
            <a:r>
              <a:rPr lang="en-US" sz="12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Khouri, M., Lipka, O., &amp; Shecter-Lerner, M. (2022). University faculty perceptions about accommodations for students with learning disabilities. </a:t>
            </a:r>
            <a:r>
              <a:rPr lang="en-US" sz="12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International Journal of Inclusive Education, 26</a:t>
            </a:r>
            <a:r>
              <a:rPr lang="en-US" sz="12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(4), 365-377. </a:t>
            </a:r>
          </a:p>
          <a:p>
            <a:pPr marL="457200" indent="-457200"/>
            <a:r>
              <a:rPr lang="en-US" sz="12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Lo, N. H. N., Spandagou, I., &amp; Evans, D. (2024). University pathway teachers’ salient beliefs of inclusive education: An elicitation study of the Theory of Planned Behaviour.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Higher Education Research &amp; Development</a:t>
            </a:r>
            <a:r>
              <a:rPr lang="en-US" sz="12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43</a:t>
            </a:r>
            <a:r>
              <a:rPr lang="en-US" sz="12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(6), 1325–1340.</a:t>
            </a:r>
            <a:endParaRPr lang="en-AU" sz="1200" dirty="0">
              <a:effectLst/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447675" indent="-447675"/>
            <a:r>
              <a:rPr lang="en-US" sz="12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Moriña</a:t>
            </a:r>
            <a:r>
              <a:rPr lang="en-US" sz="12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A. (2022). Faculty members who engage in inclusive pedagogy: methodological and affective strategies for teaching. </a:t>
            </a:r>
            <a:r>
              <a:rPr lang="en-US" sz="12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Teaching in Higher Education: Critical Perspectives, 27</a:t>
            </a:r>
            <a:r>
              <a:rPr lang="en-US" sz="12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(3), 371-386. </a:t>
            </a:r>
          </a:p>
          <a:p>
            <a:pPr marL="447675" indent="-447675"/>
            <a:r>
              <a:rPr lang="en-AU" sz="12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Novak, K., &amp; Bracken, S. (2019). Introduction. In K. Novak, S. Bracken (Eds.),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Transforming higher </a:t>
            </a:r>
            <a:r>
              <a:rPr lang="en-US" sz="12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e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ducation </a:t>
            </a:r>
            <a:r>
              <a:rPr lang="en-US" sz="12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hrough Universal Design for Learning: An </a:t>
            </a:r>
            <a:r>
              <a:rPr lang="en-US" sz="12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i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nternational </a:t>
            </a:r>
            <a:r>
              <a:rPr lang="en-US" sz="12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erspective</a:t>
            </a:r>
            <a:r>
              <a:rPr lang="en-AU" sz="12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(pp. 1-8)</a:t>
            </a:r>
            <a:r>
              <a:rPr lang="en-AU" sz="1200" i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  <a:r>
              <a:rPr lang="en-AU" sz="12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Routledge. </a:t>
            </a:r>
            <a:endParaRPr lang="en-AU" sz="1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447675" indent="-447675"/>
            <a:r>
              <a:rPr lang="en-AU" sz="12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Shah, S. B. Z., Yeo, D., &amp; Chen, M. (2024). Faculty’s attitudes towards inclusive education for students with special educational needs (SENs) in Singapore.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Higher Education Research &amp; Development</a:t>
            </a:r>
            <a:r>
              <a:rPr lang="en-US" sz="12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44</a:t>
            </a:r>
            <a:r>
              <a:rPr lang="en-US" sz="12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(3), 736-752.</a:t>
            </a:r>
          </a:p>
          <a:p>
            <a:pPr marL="457200" indent="-457200"/>
            <a:endParaRPr lang="en-AU" sz="1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381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F4F91A-4A73-D7AD-624C-72AE25411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180200"/>
            <a:ext cx="7988300" cy="369332"/>
          </a:xfrm>
        </p:spPr>
        <p:txBody>
          <a:bodyPr/>
          <a:lstStyle/>
          <a:p>
            <a:r>
              <a:rPr lang="en-AU" b="1" dirty="0"/>
              <a:t>References (3)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3A6792-832F-20D0-079A-F0FDE1FCBD06}"/>
              </a:ext>
            </a:extLst>
          </p:cNvPr>
          <p:cNvSpPr txBox="1"/>
          <p:nvPr/>
        </p:nvSpPr>
        <p:spPr>
          <a:xfrm>
            <a:off x="577850" y="666750"/>
            <a:ext cx="798830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/>
            <a:r>
              <a:rPr lang="en-AU" sz="12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Spandagou, I. (2020). Inclusive education: Principles and practice. In I. Spandagou, C. Little, D. Evans &amp; M.L. Bonati (Eds.), </a:t>
            </a:r>
            <a:r>
              <a:rPr lang="en-AU" sz="1200" i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Inclusive education in schools and early childhood settings</a:t>
            </a:r>
            <a:r>
              <a:rPr lang="en-AU" sz="12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(pp. 35-34)</a:t>
            </a:r>
            <a:r>
              <a:rPr lang="en-AU" sz="1200" i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  <a:r>
              <a:rPr lang="en-AU" sz="12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Springer. </a:t>
            </a:r>
          </a:p>
          <a:p>
            <a:pPr marL="357188" indent="-357188"/>
            <a:r>
              <a:rPr lang="en-US" sz="12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Timuş</a:t>
            </a:r>
            <a:r>
              <a:rPr lang="en-US" sz="12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N., Bartlett, M. E., Bartlett, J. E., Ehrlich, S., &amp; Babutsidze, Z. (2024). Fostering inclusive higher education through universal design for learning and inclusive pedagogy – EU and US faculty perceptions. </a:t>
            </a:r>
            <a:r>
              <a:rPr lang="en-US" sz="12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Higher Education Research &amp; Development, 43</a:t>
            </a:r>
            <a:r>
              <a:rPr lang="en-US" sz="12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(2), 473-487. </a:t>
            </a:r>
          </a:p>
          <a:p>
            <a:pPr marL="357188" indent="-357188"/>
            <a:r>
              <a:rPr lang="en-AU" sz="12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United Nations Educational, Scientific and Cultural Organisation. (2015). </a:t>
            </a:r>
            <a:r>
              <a:rPr lang="en-AU" sz="1200" i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Education 2030: Incheon declaration and framework for action toward inclusive and equitable equality education and lifelong learning for all</a:t>
            </a:r>
            <a:r>
              <a:rPr lang="en-AU" sz="12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(ED-2016/WS/28). UNESCO.</a:t>
            </a:r>
            <a:endParaRPr lang="en-US" sz="12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57188" indent="-357188"/>
            <a:r>
              <a:rPr lang="en-US" sz="12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von Below, R., Spaeth, E., </a:t>
            </a:r>
            <a:r>
              <a:rPr lang="en-US" sz="12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Horlin</a:t>
            </a:r>
            <a:r>
              <a:rPr lang="en-US" sz="12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C. (2021). Autism in higher education: dissonance between educators’ perceived knowledge and teaching behaviour. </a:t>
            </a:r>
            <a:r>
              <a:rPr lang="en-US" sz="12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International Journal of Inclusive Education, 28</a:t>
            </a:r>
            <a:r>
              <a:rPr lang="en-US" sz="12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(6), 940-957. </a:t>
            </a:r>
          </a:p>
          <a:p>
            <a:pPr indent="-457200"/>
            <a:endParaRPr lang="en-AU" sz="1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/>
            <a:endParaRPr lang="en-AU" sz="1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465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B0FF68-0008-B1F7-CD6F-78858E9A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1504950"/>
            <a:ext cx="7391400" cy="1066800"/>
          </a:xfrm>
        </p:spPr>
        <p:txBody>
          <a:bodyPr/>
          <a:lstStyle/>
          <a:p>
            <a:pPr algn="ctr"/>
            <a:r>
              <a:rPr lang="en-AU" sz="3200" b="1" dirty="0"/>
              <a:t>Any Questions?</a:t>
            </a:r>
            <a:endParaRPr lang="en-US" sz="32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CFAA01-7035-39AA-B822-8FB21507E39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44031" y="2535238"/>
            <a:ext cx="3055938" cy="2070100"/>
          </a:xfrm>
        </p:spPr>
        <p:txBody>
          <a:bodyPr/>
          <a:lstStyle/>
          <a:p>
            <a:pPr marL="0" indent="0" algn="ctr">
              <a:buNone/>
            </a:pPr>
            <a:r>
              <a:rPr lang="en-AU" sz="2000" b="1" dirty="0">
                <a:latin typeface="Times" panose="02020603050405020304" pitchFamily="18" charset="0"/>
                <a:cs typeface="Times" panose="02020603050405020304" pitchFamily="18" charset="0"/>
              </a:rPr>
              <a:t>Nelson.Lo@sydney.edu.au</a:t>
            </a:r>
            <a:endParaRPr lang="en-US" sz="20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62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0E395DA4-BBD7-280B-05F2-1E863C3A9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170418"/>
            <a:ext cx="7988300" cy="369332"/>
          </a:xfrm>
        </p:spPr>
        <p:txBody>
          <a:bodyPr/>
          <a:lstStyle/>
          <a:p>
            <a:pPr algn="l"/>
            <a:r>
              <a:rPr lang="en-AU" sz="2400" b="1" dirty="0"/>
              <a:t>Background: Rationale and Significance</a:t>
            </a:r>
          </a:p>
        </p:txBody>
      </p:sp>
      <p:graphicFrame>
        <p:nvGraphicFramePr>
          <p:cNvPr id="4" name="Diagram 3" descr="A venn diagram of research key terms and how they intersect.">
            <a:extLst>
              <a:ext uri="{FF2B5EF4-FFF2-40B4-BE49-F238E27FC236}">
                <a16:creationId xmlns:a16="http://schemas.microsoft.com/office/drawing/2014/main" id="{DEC7DAD7-E4D7-62EF-EE96-B56F8DA91B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5394837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llout: Line with Accent Bar 6">
            <a:extLst>
              <a:ext uri="{FF2B5EF4-FFF2-40B4-BE49-F238E27FC236}">
                <a16:creationId xmlns:a16="http://schemas.microsoft.com/office/drawing/2014/main" id="{09F41EC1-3A61-FED5-FBF8-5E4E5723AD3D}"/>
              </a:ext>
            </a:extLst>
          </p:cNvPr>
          <p:cNvSpPr/>
          <p:nvPr/>
        </p:nvSpPr>
        <p:spPr>
          <a:xfrm>
            <a:off x="457200" y="1206989"/>
            <a:ext cx="1905000" cy="1054100"/>
          </a:xfrm>
          <a:prstGeom prst="accentCallout1">
            <a:avLst>
              <a:gd name="adj1" fmla="val 30196"/>
              <a:gd name="adj2" fmla="val 100334"/>
              <a:gd name="adj3" fmla="val 31175"/>
              <a:gd name="adj4" fmla="val 18366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>
                <a:solidFill>
                  <a:schemeClr val="accent1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What is it?</a:t>
            </a:r>
          </a:p>
          <a:p>
            <a:pPr algn="ctr"/>
            <a:r>
              <a:rPr lang="en-AU" sz="1200" dirty="0">
                <a:solidFill>
                  <a:schemeClr val="accent1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(Ainscow et al., 2006; Armstrong et al., 2010; Spandagou, 2020)</a:t>
            </a:r>
          </a:p>
        </p:txBody>
      </p:sp>
      <p:sp>
        <p:nvSpPr>
          <p:cNvPr id="13" name="Callout: Line with Accent Bar 12">
            <a:extLst>
              <a:ext uri="{FF2B5EF4-FFF2-40B4-BE49-F238E27FC236}">
                <a16:creationId xmlns:a16="http://schemas.microsoft.com/office/drawing/2014/main" id="{C682935F-D670-9799-A631-4390231BEF98}"/>
              </a:ext>
            </a:extLst>
          </p:cNvPr>
          <p:cNvSpPr/>
          <p:nvPr/>
        </p:nvSpPr>
        <p:spPr>
          <a:xfrm>
            <a:off x="6781798" y="2997452"/>
            <a:ext cx="2187575" cy="1828800"/>
          </a:xfrm>
          <a:prstGeom prst="accentCallout1">
            <a:avLst>
              <a:gd name="adj1" fmla="val 29594"/>
              <a:gd name="adj2" fmla="val 668"/>
              <a:gd name="adj3" fmla="val 26360"/>
              <a:gd name="adj4" fmla="val -3564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>
                <a:solidFill>
                  <a:schemeClr val="accent1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Why does this matter?</a:t>
            </a:r>
          </a:p>
          <a:p>
            <a:pPr algn="ctr"/>
            <a:r>
              <a:rPr lang="en-AU" sz="1200" dirty="0">
                <a:solidFill>
                  <a:schemeClr val="accent1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(UNESCO, 2015)</a:t>
            </a:r>
          </a:p>
        </p:txBody>
      </p:sp>
      <p:sp>
        <p:nvSpPr>
          <p:cNvPr id="12" name="Callout: Line with Accent Bar 11">
            <a:extLst>
              <a:ext uri="{FF2B5EF4-FFF2-40B4-BE49-F238E27FC236}">
                <a16:creationId xmlns:a16="http://schemas.microsoft.com/office/drawing/2014/main" id="{680339DC-EE8E-4919-CDA8-8E5B36F51793}"/>
              </a:ext>
            </a:extLst>
          </p:cNvPr>
          <p:cNvSpPr/>
          <p:nvPr/>
        </p:nvSpPr>
        <p:spPr>
          <a:xfrm>
            <a:off x="416327" y="3549650"/>
            <a:ext cx="1905000" cy="1054100"/>
          </a:xfrm>
          <a:prstGeom prst="accentCallout1">
            <a:avLst>
              <a:gd name="adj1" fmla="val 30196"/>
              <a:gd name="adj2" fmla="val 100334"/>
              <a:gd name="adj3" fmla="val -11911"/>
              <a:gd name="adj4" fmla="val 13535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>
                <a:solidFill>
                  <a:schemeClr val="accent1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The Context</a:t>
            </a:r>
          </a:p>
          <a:p>
            <a:pPr algn="ctr"/>
            <a:r>
              <a:rPr lang="en-AU" sz="1200" dirty="0">
                <a:solidFill>
                  <a:schemeClr val="accent1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(Balloo et al., 2025; Department of Education, 2024; Lo et al., 2024)</a:t>
            </a:r>
          </a:p>
        </p:txBody>
      </p:sp>
      <p:sp>
        <p:nvSpPr>
          <p:cNvPr id="2" name="Callout: Line with Accent Bar 1">
            <a:extLst>
              <a:ext uri="{FF2B5EF4-FFF2-40B4-BE49-F238E27FC236}">
                <a16:creationId xmlns:a16="http://schemas.microsoft.com/office/drawing/2014/main" id="{A59B6933-6E04-4777-DB03-3E7E6FA8C64E}"/>
              </a:ext>
            </a:extLst>
          </p:cNvPr>
          <p:cNvSpPr/>
          <p:nvPr/>
        </p:nvSpPr>
        <p:spPr>
          <a:xfrm>
            <a:off x="6781799" y="539750"/>
            <a:ext cx="2187575" cy="1828800"/>
          </a:xfrm>
          <a:prstGeom prst="accentCallout1">
            <a:avLst>
              <a:gd name="adj1" fmla="val 29594"/>
              <a:gd name="adj2" fmla="val 668"/>
              <a:gd name="adj3" fmla="val 125868"/>
              <a:gd name="adj4" fmla="val -10063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Very limited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is known about the teachers working in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university pathway (UP) providers</a:t>
            </a:r>
          </a:p>
        </p:txBody>
      </p:sp>
    </p:spTree>
    <p:extLst>
      <p:ext uri="{BB962C8B-B14F-4D97-AF65-F5344CB8AC3E}">
        <p14:creationId xmlns:p14="http://schemas.microsoft.com/office/powerpoint/2010/main" val="3882255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C032F-CEDB-A33F-DC9F-9047BEAEB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CCAC41-8D7C-D513-7204-02DBC2B1D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180200"/>
            <a:ext cx="7988300" cy="369332"/>
          </a:xfrm>
        </p:spPr>
        <p:txBody>
          <a:bodyPr/>
          <a:lstStyle/>
          <a:p>
            <a:r>
              <a:rPr lang="en-AU" b="1" dirty="0"/>
              <a:t>The Context – University Pathways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89A984-60F9-AC4E-9E29-AE9A7C96058D}"/>
              </a:ext>
            </a:extLst>
          </p:cNvPr>
          <p:cNvSpPr txBox="1"/>
          <p:nvPr/>
        </p:nvSpPr>
        <p:spPr>
          <a:xfrm>
            <a:off x="577850" y="895350"/>
            <a:ext cx="81089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An initiative offered by Australian universities in response to the contextual needs of diversity and inclusion in higher education </a:t>
            </a:r>
            <a:r>
              <a:rPr lang="sv-SE" sz="16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(Agosti &amp; Bernat, 2018; Brett &amp; Pitman, 2018)</a:t>
            </a:r>
            <a:r>
              <a:rPr lang="sv-SE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Primary option for students who require addition support to meet universities’ entry requirements </a:t>
            </a:r>
            <a:r>
              <a:rPr lang="en-AU" sz="16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(Department of Education, 2024)</a:t>
            </a:r>
            <a:r>
              <a:rPr lang="en-AU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br>
              <a:rPr lang="en-AU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endParaRPr lang="en-AU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804863" lvl="8" indent="-285750"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University Foundation, Diploma, Enabling, Preparation Programs</a:t>
            </a:r>
          </a:p>
          <a:p>
            <a:pPr marL="804863" lvl="8" indent="-285750">
              <a:buFont typeface="Courier New" panose="02070309020205020404" pitchFamily="49" charset="0"/>
              <a:buChar char="o"/>
            </a:pPr>
            <a:endParaRPr lang="en-AU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519113" lvl="8"/>
            <a:endParaRPr lang="en-AU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lvl="8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Strong influence on the partner and feeder colleges in the UK and two-year community colleges in the US </a:t>
            </a:r>
            <a:r>
              <a:rPr lang="en-US" sz="16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(Agosti &amp; Bernat, 2018; Bode, 2013)</a:t>
            </a:r>
            <a:r>
              <a:rPr lang="en-US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but under-researched </a:t>
            </a:r>
            <a:r>
              <a:rPr lang="en-US" sz="16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(Balloo et al., 2025; Lo et al., 2024)</a:t>
            </a:r>
            <a:r>
              <a:rPr lang="en-AU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5780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F4F91A-4A73-D7AD-624C-72AE25411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180200"/>
            <a:ext cx="7988300" cy="338554"/>
          </a:xfrm>
        </p:spPr>
        <p:txBody>
          <a:bodyPr/>
          <a:lstStyle/>
          <a:p>
            <a:r>
              <a:rPr lang="en-AU" sz="2200" b="1" dirty="0"/>
              <a:t>UDL as Inclusive Educational Practice in Higher Education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A2C303-5B1A-D4E0-A75B-98CE1885624D}"/>
              </a:ext>
            </a:extLst>
          </p:cNvPr>
          <p:cNvSpPr txBox="1"/>
          <p:nvPr/>
        </p:nvSpPr>
        <p:spPr>
          <a:xfrm>
            <a:off x="472360" y="819150"/>
            <a:ext cx="819928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chemeClr val="accent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accent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Why UDL?</a:t>
            </a:r>
          </a:p>
          <a:p>
            <a:pPr marL="431800" lvl="1"/>
            <a:br>
              <a:rPr lang="en-AU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endParaRPr lang="en-AU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717550" lvl="1" indent="-285750"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“</a:t>
            </a:r>
            <a:r>
              <a:rPr lang="en-AU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 global framework for realizing inclusive practice in higher education</a:t>
            </a:r>
            <a:r>
              <a:rPr lang="en-AU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” </a:t>
            </a:r>
            <a:r>
              <a:rPr lang="en-AU" sz="16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(Novak &amp; Bracken, 2019, p. 1)</a:t>
            </a:r>
          </a:p>
          <a:p>
            <a:pPr marL="717550" lvl="1" indent="-285750">
              <a:buFont typeface="Courier New" panose="02070309020205020404" pitchFamily="49" charset="0"/>
              <a:buChar char="o"/>
            </a:pPr>
            <a:endParaRPr lang="en-AU" b="1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717550" lvl="1" indent="-285750">
              <a:buFont typeface="Courier New" panose="02070309020205020404" pitchFamily="49" charset="0"/>
              <a:buChar char="o"/>
            </a:pPr>
            <a:r>
              <a:rPr lang="en-AU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Not just for students with disabilities but all students</a:t>
            </a:r>
          </a:p>
          <a:p>
            <a:pPr marL="1079500" lvl="1" indent="-285750" defTabSz="1079500"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international students who come from diverse cultural and linguistic background </a:t>
            </a:r>
            <a:r>
              <a:rPr lang="en-AU" sz="16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en-AU" sz="16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Fovet</a:t>
            </a:r>
            <a:r>
              <a:rPr lang="en-AU" sz="16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2019)</a:t>
            </a:r>
          </a:p>
          <a:p>
            <a:pPr marL="717550" lvl="1" indent="-285750">
              <a:buFont typeface="Courier New" panose="02070309020205020404" pitchFamily="49" charset="0"/>
              <a:buChar char="o"/>
            </a:pPr>
            <a:endParaRPr lang="en-AU" b="1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717550" lvl="1" indent="-285750">
              <a:buFont typeface="Courier New" panose="02070309020205020404" pitchFamily="49" charset="0"/>
              <a:buChar char="o"/>
            </a:pPr>
            <a:r>
              <a:rPr lang="en-AU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 range of positive outcomes</a:t>
            </a:r>
            <a:endParaRPr lang="en-AU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1079500" lvl="1" indent="-285750" defTabSz="1079500"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improved pass rates and 97% of student satisfaction </a:t>
            </a:r>
            <a:r>
              <a:rPr lang="en-AU" sz="16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(Dinmore &amp; Stokes, 2015)</a:t>
            </a:r>
            <a:endParaRPr lang="en-AU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6" name="Picture 5" descr="The three UDL Guidelines&quot; Design multiple means for engagement, represetation and action and expression.">
            <a:extLst>
              <a:ext uri="{FF2B5EF4-FFF2-40B4-BE49-F238E27FC236}">
                <a16:creationId xmlns:a16="http://schemas.microsoft.com/office/drawing/2014/main" id="{5CE5221F-8BB2-1881-465E-96DB26750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940" y="699909"/>
            <a:ext cx="5600700" cy="11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19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ECBCD-7089-2B05-AA4E-9BAD938DB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34BB9B-DBCC-371A-545C-CE1D2504A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180200"/>
            <a:ext cx="7988300" cy="369332"/>
          </a:xfrm>
        </p:spPr>
        <p:txBody>
          <a:bodyPr/>
          <a:lstStyle/>
          <a:p>
            <a:r>
              <a:rPr lang="en-AU" b="1" dirty="0"/>
              <a:t>Why Observation? (1)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133D6B-BF4B-AC27-51D6-6B0D57B537F1}"/>
              </a:ext>
            </a:extLst>
          </p:cNvPr>
          <p:cNvSpPr txBox="1"/>
          <p:nvPr/>
        </p:nvSpPr>
        <p:spPr>
          <a:xfrm>
            <a:off x="577850" y="647698"/>
            <a:ext cx="8261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effectLst/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The Theory of Planned Behaviour (Ajzen, 1991)</a:t>
            </a:r>
            <a:endParaRPr lang="en-AU" dirty="0">
              <a:latin typeface="Times" panose="02020603050405020304" pitchFamily="18" charset="0"/>
              <a:ea typeface="PMingLiU" panose="02020500000000000000" pitchFamily="18" charset="-120"/>
              <a:cs typeface="Times" panose="02020603050405020304" pitchFamily="18" charset="0"/>
            </a:endParaRPr>
          </a:p>
        </p:txBody>
      </p:sp>
      <p:pic>
        <p:nvPicPr>
          <p:cNvPr id="4" name="Picture 3" descr="Diagram representation of the Theory of Planned Behaviour. Intention and behaviour relationship circled as centre of discussion.">
            <a:extLst>
              <a:ext uri="{FF2B5EF4-FFF2-40B4-BE49-F238E27FC236}">
                <a16:creationId xmlns:a16="http://schemas.microsoft.com/office/drawing/2014/main" id="{6954C876-1D76-96C0-D16F-ED4BA5B8A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171" y="1017030"/>
            <a:ext cx="6263657" cy="36121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1C80C85-3397-2705-F7D9-8F607CDE1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43400" y="2266950"/>
            <a:ext cx="3276600" cy="1143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0349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3E6E1-7055-CB12-D620-A054383F8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5B1AD9-74D8-3F8C-22AA-BCD2F5F5B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180200"/>
            <a:ext cx="7988300" cy="369332"/>
          </a:xfrm>
        </p:spPr>
        <p:txBody>
          <a:bodyPr/>
          <a:lstStyle/>
          <a:p>
            <a:r>
              <a:rPr lang="en-AU" b="1" dirty="0"/>
              <a:t>Why Observation? (2)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5F64BC-083C-94D8-3EB4-62339020AB95}"/>
              </a:ext>
            </a:extLst>
          </p:cNvPr>
          <p:cNvSpPr txBox="1"/>
          <p:nvPr/>
        </p:nvSpPr>
        <p:spPr>
          <a:xfrm>
            <a:off x="577850" y="647698"/>
            <a:ext cx="8261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effectLst/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Addressing the gaps in the literature</a:t>
            </a:r>
            <a:endParaRPr lang="en-AU" dirty="0">
              <a:latin typeface="Times" panose="02020603050405020304" pitchFamily="18" charset="0"/>
              <a:ea typeface="PMingLiU" panose="02020500000000000000" pitchFamily="18" charset="-120"/>
              <a:cs typeface="Times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13B48D-24BE-E9A2-BD2B-A6F27F3CB239}"/>
              </a:ext>
            </a:extLst>
          </p:cNvPr>
          <p:cNvSpPr txBox="1"/>
          <p:nvPr/>
        </p:nvSpPr>
        <p:spPr>
          <a:xfrm>
            <a:off x="495300" y="1171815"/>
            <a:ext cx="81534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238" lvl="1" indent="-285750">
              <a:buFont typeface="Courier New" panose="02070309020205020404" pitchFamily="49" charset="0"/>
              <a:buChar char="o"/>
            </a:pPr>
            <a:r>
              <a:rPr lang="en-AU" sz="1600" b="1" i="1" dirty="0">
                <a:effectLst/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Reliance on teachers or faculty members’ self-reported data.</a:t>
            </a:r>
          </a:p>
          <a:p>
            <a:pPr marL="1077913" lvl="1" indent="-285750">
              <a:buFont typeface="Courier New" panose="02070309020205020404" pitchFamily="49" charset="0"/>
              <a:buChar char="o"/>
            </a:pPr>
            <a:r>
              <a:rPr lang="en-AU" sz="1600" dirty="0">
                <a:effectLst/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Attitudes towards </a:t>
            </a:r>
            <a:r>
              <a:rPr lang="en-AU" sz="1600" dirty="0"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inclusive education and/or students with disabilities</a:t>
            </a:r>
            <a:r>
              <a:rPr lang="en-AU" sz="1600" dirty="0">
                <a:effectLst/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 in general </a:t>
            </a:r>
            <a:br>
              <a:rPr lang="en-AU" sz="1600" dirty="0">
                <a:effectLst/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</a:br>
            <a:r>
              <a:rPr lang="en-AU" sz="1400" dirty="0">
                <a:effectLst/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(e.g., Cojocariu et al., 2025; Shah et al., 2024)</a:t>
            </a:r>
          </a:p>
          <a:p>
            <a:pPr marL="1077913" lvl="1" indent="-285750">
              <a:buFont typeface="Courier New" panose="02070309020205020404" pitchFamily="49" charset="0"/>
              <a:buChar char="o"/>
            </a:pPr>
            <a:endParaRPr lang="en-AU" sz="1600" dirty="0">
              <a:latin typeface="Times" panose="02020603050405020304" pitchFamily="18" charset="0"/>
              <a:ea typeface="PMingLiU" panose="02020500000000000000" pitchFamily="18" charset="-120"/>
              <a:cs typeface="Times" panose="02020603050405020304" pitchFamily="18" charset="0"/>
            </a:endParaRPr>
          </a:p>
          <a:p>
            <a:pPr marL="1077913" lvl="1" indent="-285750">
              <a:buFont typeface="Courier New" panose="02070309020205020404" pitchFamily="49" charset="0"/>
              <a:buChar char="o"/>
            </a:pPr>
            <a:r>
              <a:rPr lang="en-AU" sz="1600" dirty="0"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Attitudes towards inclusive education and/or students with specific disabilities </a:t>
            </a:r>
            <a:br>
              <a:rPr lang="en-AU" sz="1600" dirty="0"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</a:br>
            <a:r>
              <a:rPr lang="en-AU" sz="1400" dirty="0"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(e.g., Khouri et al., 2022; von Below et al., 2021)</a:t>
            </a:r>
          </a:p>
          <a:p>
            <a:pPr marL="1077913" lvl="1" indent="-285750">
              <a:buFont typeface="Courier New" panose="02070309020205020404" pitchFamily="49" charset="0"/>
              <a:buChar char="o"/>
            </a:pPr>
            <a:endParaRPr lang="en-AU" sz="1600" dirty="0">
              <a:effectLst/>
              <a:latin typeface="Times" panose="02020603050405020304" pitchFamily="18" charset="0"/>
              <a:ea typeface="PMingLiU" panose="02020500000000000000" pitchFamily="18" charset="-120"/>
              <a:cs typeface="Times" panose="02020603050405020304" pitchFamily="18" charset="0"/>
            </a:endParaRPr>
          </a:p>
          <a:p>
            <a:pPr marL="1077913" lvl="1" indent="-285750">
              <a:buFont typeface="Courier New" panose="02070309020205020404" pitchFamily="49" charset="0"/>
              <a:buChar char="o"/>
            </a:pPr>
            <a:r>
              <a:rPr lang="en-AU" sz="1600" dirty="0">
                <a:effectLst/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Attitudes</a:t>
            </a:r>
            <a:r>
              <a:rPr lang="en-AU" sz="1600" dirty="0"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, </a:t>
            </a:r>
            <a:r>
              <a:rPr lang="en-AU" sz="1600" dirty="0">
                <a:effectLst/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self</a:t>
            </a:r>
            <a:r>
              <a:rPr lang="en-AU" sz="1600" dirty="0"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-efficacy and/or willingness of adopting inclusive instruction, inclusive teaching strategies, universal design instructional techniques, universal design for instruction </a:t>
            </a:r>
            <a:r>
              <a:rPr lang="en-AU" sz="1400" dirty="0"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(e.g., </a:t>
            </a:r>
            <a:r>
              <a:rPr lang="en-AU" sz="1400" dirty="0" err="1"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Moriña</a:t>
            </a:r>
            <a:r>
              <a:rPr lang="en-AU" sz="1400" dirty="0"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, 2022; </a:t>
            </a:r>
            <a:r>
              <a:rPr lang="en-AU" sz="1400" dirty="0" err="1"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Timuş</a:t>
            </a:r>
            <a:r>
              <a:rPr lang="en-AU" sz="1400" dirty="0"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 et al., 2024)</a:t>
            </a:r>
            <a:endParaRPr lang="en-AU" sz="1400" dirty="0">
              <a:effectLst/>
              <a:latin typeface="Times" panose="02020603050405020304" pitchFamily="18" charset="0"/>
              <a:ea typeface="PMingLiU" panose="02020500000000000000" pitchFamily="18" charset="-120"/>
              <a:cs typeface="Times" panose="02020603050405020304" pitchFamily="18" charset="0"/>
            </a:endParaRPr>
          </a:p>
          <a:p>
            <a:pPr marL="630238" lvl="1" indent="-285750">
              <a:buFont typeface="Courier New" panose="02070309020205020404" pitchFamily="49" charset="0"/>
              <a:buChar char="o"/>
            </a:pPr>
            <a:endParaRPr lang="en-AU" sz="1600" dirty="0">
              <a:effectLst/>
              <a:latin typeface="Times" panose="02020603050405020304" pitchFamily="18" charset="0"/>
              <a:ea typeface="PMingLiU" panose="02020500000000000000" pitchFamily="18" charset="-120"/>
              <a:cs typeface="Times" panose="02020603050405020304" pitchFamily="18" charset="0"/>
            </a:endParaRPr>
          </a:p>
          <a:p>
            <a:pPr marL="630238" lvl="1" indent="-285750">
              <a:buFont typeface="Courier New" panose="02070309020205020404" pitchFamily="49" charset="0"/>
              <a:buChar char="o"/>
            </a:pPr>
            <a:r>
              <a:rPr lang="en-AU" sz="1600" b="1" i="1" dirty="0"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Minimal use of other research methods, such as observational design</a:t>
            </a:r>
            <a:r>
              <a:rPr lang="en-AU" sz="1600" dirty="0"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 to explore teachers’ actual behaviour in class.</a:t>
            </a:r>
          </a:p>
        </p:txBody>
      </p:sp>
    </p:spTree>
    <p:extLst>
      <p:ext uri="{BB962C8B-B14F-4D97-AF65-F5344CB8AC3E}">
        <p14:creationId xmlns:p14="http://schemas.microsoft.com/office/powerpoint/2010/main" val="1811435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3B3E5-6E36-B225-3B0C-9124D93BB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B8C3A0-8A2A-5511-003F-C0CDA35CA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180200"/>
            <a:ext cx="7988300" cy="369332"/>
          </a:xfrm>
        </p:spPr>
        <p:txBody>
          <a:bodyPr/>
          <a:lstStyle/>
          <a:p>
            <a:r>
              <a:rPr lang="en-AU" b="1" dirty="0"/>
              <a:t>Why Observation? (3)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FEDD93-81EC-BE8C-F058-B0C6F2649CCF}"/>
              </a:ext>
            </a:extLst>
          </p:cNvPr>
          <p:cNvSpPr txBox="1"/>
          <p:nvPr/>
        </p:nvSpPr>
        <p:spPr>
          <a:xfrm>
            <a:off x="577850" y="895350"/>
            <a:ext cx="826135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effectLst/>
              <a:latin typeface="Times" panose="02020603050405020304" pitchFamily="18" charset="0"/>
              <a:ea typeface="PMingLiU" panose="02020500000000000000" pitchFamily="18" charset="-120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Responding to Australian Universities Accord – Final Report </a:t>
            </a:r>
            <a:br>
              <a:rPr lang="en-US" sz="2000" b="1" dirty="0">
                <a:effectLst/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</a:br>
            <a:r>
              <a:rPr lang="en-US" sz="1600" dirty="0">
                <a:effectLst/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(Department of Education, 2024)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b="1" dirty="0">
              <a:latin typeface="Times" panose="02020603050405020304" pitchFamily="18" charset="0"/>
              <a:ea typeface="PMingLiU" panose="02020500000000000000" pitchFamily="18" charset="-120"/>
              <a:cs typeface="Times" panose="02020603050405020304" pitchFamily="18" charset="0"/>
            </a:endParaRPr>
          </a:p>
          <a:p>
            <a:pPr marL="630238" lvl="1" indent="-285750">
              <a:buFont typeface="Courier New" panose="02070309020205020404" pitchFamily="49" charset="0"/>
              <a:buChar char="o"/>
            </a:pPr>
            <a:r>
              <a:rPr lang="en-AU" b="1" dirty="0"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Chapter 4: Delivering for Students</a:t>
            </a:r>
            <a:br>
              <a:rPr lang="en-AU" b="1" dirty="0"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</a:br>
            <a:endParaRPr lang="en-AU" b="1" dirty="0">
              <a:latin typeface="Times" panose="02020603050405020304" pitchFamily="18" charset="0"/>
              <a:ea typeface="PMingLiU" panose="02020500000000000000" pitchFamily="18" charset="-120"/>
              <a:cs typeface="Times" panose="02020603050405020304" pitchFamily="18" charset="0"/>
            </a:endParaRPr>
          </a:p>
          <a:p>
            <a:pPr marL="630238" lvl="1" indent="-285750">
              <a:buFont typeface="Wingdings" panose="05000000000000000000" pitchFamily="2" charset="2"/>
              <a:buChar char="§"/>
            </a:pPr>
            <a:r>
              <a:rPr lang="en-AU" b="1" i="1" dirty="0"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4.3.2.2 Building the Evidence</a:t>
            </a:r>
            <a:r>
              <a:rPr lang="en-AU" dirty="0">
                <a:effectLst/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 </a:t>
            </a:r>
            <a:endParaRPr lang="en-AU" dirty="0">
              <a:latin typeface="Times" panose="02020603050405020304" pitchFamily="18" charset="0"/>
              <a:ea typeface="PMingLiU" panose="02020500000000000000" pitchFamily="18" charset="-120"/>
              <a:cs typeface="Times" panose="02020603050405020304" pitchFamily="18" charset="0"/>
            </a:endParaRPr>
          </a:p>
          <a:p>
            <a:pPr marL="987425" lvl="1" indent="-285750">
              <a:buFont typeface="Wingdings" panose="05000000000000000000" pitchFamily="2" charset="2"/>
              <a:buChar char="ü"/>
            </a:pPr>
            <a:r>
              <a:rPr lang="en-US" sz="1600" dirty="0">
                <a:effectLst/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“Alongside survey data, increased and </a:t>
            </a:r>
            <a:r>
              <a:rPr lang="en-US" sz="1600" dirty="0" err="1">
                <a:effectLst/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systematised</a:t>
            </a:r>
            <a:r>
              <a:rPr lang="en-US" sz="1600" dirty="0">
                <a:effectLst/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 use of peer review of teaching is also recommended” (p.176)</a:t>
            </a:r>
            <a:br>
              <a:rPr lang="en-US" sz="1600" dirty="0">
                <a:effectLst/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</a:br>
            <a:endParaRPr lang="en-AU" sz="1600" dirty="0">
              <a:effectLst/>
              <a:latin typeface="Times" panose="02020603050405020304" pitchFamily="18" charset="0"/>
              <a:ea typeface="PMingLiU" panose="02020500000000000000" pitchFamily="18" charset="-120"/>
              <a:cs typeface="Times" panose="02020603050405020304" pitchFamily="18" charset="0"/>
            </a:endParaRPr>
          </a:p>
          <a:p>
            <a:pPr marL="987425" lvl="1" indent="-285750">
              <a:buFont typeface="Wingdings" panose="05000000000000000000" pitchFamily="2" charset="2"/>
              <a:buChar char="ü"/>
            </a:pPr>
            <a:r>
              <a:rPr lang="en-AU" sz="1600" dirty="0">
                <a:effectLst/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Reliable and actional data…d</a:t>
            </a:r>
            <a:r>
              <a:rPr lang="en-AU" sz="1600" dirty="0">
                <a:latin typeface="Times" panose="02020603050405020304" pitchFamily="18" charset="0"/>
                <a:ea typeface="PMingLiU" panose="02020500000000000000" pitchFamily="18" charset="-120"/>
                <a:cs typeface="Times" panose="02020603050405020304" pitchFamily="18" charset="0"/>
              </a:rPr>
              <a:t>irectly measure teaching performance</a:t>
            </a:r>
          </a:p>
          <a:p>
            <a:pPr marL="1077913" lvl="1" indent="-285750">
              <a:buFont typeface="Courier New" panose="02070309020205020404" pitchFamily="49" charset="0"/>
              <a:buChar char="o"/>
            </a:pPr>
            <a:endParaRPr lang="en-AU" sz="1600" dirty="0">
              <a:latin typeface="Times" panose="02020603050405020304" pitchFamily="18" charset="0"/>
              <a:ea typeface="PMingLiU" panose="02020500000000000000" pitchFamily="18" charset="-120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effectLst/>
              <a:latin typeface="Times" panose="02020603050405020304" pitchFamily="18" charset="0"/>
              <a:ea typeface="PMingLiU" panose="02020500000000000000" pitchFamily="18" charset="-120"/>
              <a:cs typeface="Times" panose="02020603050405020304" pitchFamily="18" charset="0"/>
            </a:endParaRPr>
          </a:p>
          <a:p>
            <a:endParaRPr lang="en-AU" dirty="0">
              <a:latin typeface="Times" panose="02020603050405020304" pitchFamily="18" charset="0"/>
              <a:ea typeface="PMingLiU" panose="02020500000000000000" pitchFamily="18" charset="-12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780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F4F91A-4A73-D7AD-624C-72AE25411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180200"/>
            <a:ext cx="7988300" cy="369332"/>
          </a:xfrm>
        </p:spPr>
        <p:txBody>
          <a:bodyPr/>
          <a:lstStyle/>
          <a:p>
            <a:r>
              <a:rPr lang="en-AU" b="1" dirty="0"/>
              <a:t>Research Questions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E46096-4FF2-DFE0-C562-9D633151CF10}"/>
              </a:ext>
            </a:extLst>
          </p:cNvPr>
          <p:cNvSpPr txBox="1"/>
          <p:nvPr/>
        </p:nvSpPr>
        <p:spPr>
          <a:xfrm>
            <a:off x="577850" y="1428750"/>
            <a:ext cx="81089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What is the level of UDL adopted by the university pathway teachers in this case study?</a:t>
            </a:r>
          </a:p>
          <a:p>
            <a:pPr marL="457200" indent="-457200">
              <a:buFont typeface="+mj-lt"/>
              <a:buAutoNum type="arabicPeriod"/>
            </a:pPr>
            <a:endParaRPr lang="en-AU" sz="20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What is the relationship between the teachers’ intention to ensure students to fully access and participate in learning and their actual implementation of UDL?</a:t>
            </a:r>
          </a:p>
          <a:p>
            <a:pPr marL="457200" indent="-457200">
              <a:buFont typeface="+mj-lt"/>
              <a:buAutoNum type="arabicPeriod"/>
            </a:pPr>
            <a:endParaRPr lang="en-AU" sz="20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38087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University of Sydney 2022_2">
      <a:dk1>
        <a:srgbClr val="000000"/>
      </a:dk1>
      <a:lt1>
        <a:srgbClr val="FFFFFF"/>
      </a:lt1>
      <a:dk2>
        <a:srgbClr val="414141"/>
      </a:dk2>
      <a:lt2>
        <a:srgbClr val="FCEDE2"/>
      </a:lt2>
      <a:accent1>
        <a:srgbClr val="E64626"/>
      </a:accent1>
      <a:accent2>
        <a:srgbClr val="414141"/>
      </a:accent2>
      <a:accent3>
        <a:srgbClr val="71A399"/>
      </a:accent3>
      <a:accent4>
        <a:srgbClr val="DAA8A2"/>
      </a:accent4>
      <a:accent5>
        <a:srgbClr val="8F9EC9"/>
      </a:accent5>
      <a:accent6>
        <a:srgbClr val="1A345E"/>
      </a:accent6>
      <a:hlink>
        <a:srgbClr val="E64626"/>
      </a:hlink>
      <a:folHlink>
        <a:srgbClr val="F051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cknowledgement of Country">
  <a:themeElements>
    <a:clrScheme name="University of Sydney 2022_2">
      <a:dk1>
        <a:srgbClr val="000000"/>
      </a:dk1>
      <a:lt1>
        <a:srgbClr val="FFFFFF"/>
      </a:lt1>
      <a:dk2>
        <a:srgbClr val="414141"/>
      </a:dk2>
      <a:lt2>
        <a:srgbClr val="FCEDE2"/>
      </a:lt2>
      <a:accent1>
        <a:srgbClr val="E64626"/>
      </a:accent1>
      <a:accent2>
        <a:srgbClr val="414141"/>
      </a:accent2>
      <a:accent3>
        <a:srgbClr val="71A399"/>
      </a:accent3>
      <a:accent4>
        <a:srgbClr val="DAA8A2"/>
      </a:accent4>
      <a:accent5>
        <a:srgbClr val="8F9EC9"/>
      </a:accent5>
      <a:accent6>
        <a:srgbClr val="1A345E"/>
      </a:accent6>
      <a:hlink>
        <a:srgbClr val="E64626"/>
      </a:hlink>
      <a:folHlink>
        <a:srgbClr val="F051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apter break">
  <a:themeElements>
    <a:clrScheme name="University of Sydney 2022_2">
      <a:dk1>
        <a:srgbClr val="000000"/>
      </a:dk1>
      <a:lt1>
        <a:srgbClr val="FFFFFF"/>
      </a:lt1>
      <a:dk2>
        <a:srgbClr val="414141"/>
      </a:dk2>
      <a:lt2>
        <a:srgbClr val="FCEDE2"/>
      </a:lt2>
      <a:accent1>
        <a:srgbClr val="E64626"/>
      </a:accent1>
      <a:accent2>
        <a:srgbClr val="414141"/>
      </a:accent2>
      <a:accent3>
        <a:srgbClr val="71A399"/>
      </a:accent3>
      <a:accent4>
        <a:srgbClr val="DAA8A2"/>
      </a:accent4>
      <a:accent5>
        <a:srgbClr val="8F9EC9"/>
      </a:accent5>
      <a:accent6>
        <a:srgbClr val="1A345E"/>
      </a:accent6>
      <a:hlink>
        <a:srgbClr val="E64626"/>
      </a:hlink>
      <a:folHlink>
        <a:srgbClr val="F051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Graphic slides">
  <a:themeElements>
    <a:clrScheme name="University of Sydney 2022_2">
      <a:dk1>
        <a:srgbClr val="000000"/>
      </a:dk1>
      <a:lt1>
        <a:srgbClr val="FFFFFF"/>
      </a:lt1>
      <a:dk2>
        <a:srgbClr val="414141"/>
      </a:dk2>
      <a:lt2>
        <a:srgbClr val="FCEDE2"/>
      </a:lt2>
      <a:accent1>
        <a:srgbClr val="E64626"/>
      </a:accent1>
      <a:accent2>
        <a:srgbClr val="414141"/>
      </a:accent2>
      <a:accent3>
        <a:srgbClr val="71A399"/>
      </a:accent3>
      <a:accent4>
        <a:srgbClr val="DAA8A2"/>
      </a:accent4>
      <a:accent5>
        <a:srgbClr val="8F9EC9"/>
      </a:accent5>
      <a:accent6>
        <a:srgbClr val="1A345E"/>
      </a:accent6>
      <a:hlink>
        <a:srgbClr val="E64626"/>
      </a:hlink>
      <a:folHlink>
        <a:srgbClr val="F051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tent slides">
  <a:themeElements>
    <a:clrScheme name="University of Sydney 2022_2">
      <a:dk1>
        <a:srgbClr val="000000"/>
      </a:dk1>
      <a:lt1>
        <a:srgbClr val="FFFFFF"/>
      </a:lt1>
      <a:dk2>
        <a:srgbClr val="414141"/>
      </a:dk2>
      <a:lt2>
        <a:srgbClr val="FCEDE2"/>
      </a:lt2>
      <a:accent1>
        <a:srgbClr val="E64626"/>
      </a:accent1>
      <a:accent2>
        <a:srgbClr val="414141"/>
      </a:accent2>
      <a:accent3>
        <a:srgbClr val="71A399"/>
      </a:accent3>
      <a:accent4>
        <a:srgbClr val="DAA8A2"/>
      </a:accent4>
      <a:accent5>
        <a:srgbClr val="8F9EC9"/>
      </a:accent5>
      <a:accent6>
        <a:srgbClr val="1A345E"/>
      </a:accent6>
      <a:hlink>
        <a:srgbClr val="E64626"/>
      </a:hlink>
      <a:folHlink>
        <a:srgbClr val="F051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2b3e37e-8171-485d-b10b-38dae7ed14a8}" enabled="0" method="" siteId="{82b3e37e-8171-485d-b10b-38dae7ed14a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10299</TotalTime>
  <Words>2745</Words>
  <Application>Microsoft Office PowerPoint</Application>
  <PresentationFormat>On-screen Show (16:9)</PresentationFormat>
  <Paragraphs>245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Calibri</vt:lpstr>
      <vt:lpstr>Courier New</vt:lpstr>
      <vt:lpstr>System Font Regular</vt:lpstr>
      <vt:lpstr>Times</vt:lpstr>
      <vt:lpstr>Times New Roman</vt:lpstr>
      <vt:lpstr>Wingdings</vt:lpstr>
      <vt:lpstr>Title slides</vt:lpstr>
      <vt:lpstr>Acknowledgement of Country</vt:lpstr>
      <vt:lpstr>Chapter break</vt:lpstr>
      <vt:lpstr>Graphic slides</vt:lpstr>
      <vt:lpstr>Content slides</vt:lpstr>
      <vt:lpstr>University Pathway Teachers’ Adoption of Universal Design for Learning</vt:lpstr>
      <vt:lpstr>Acknowledgement of Country</vt:lpstr>
      <vt:lpstr>Background: Rationale and Significance</vt:lpstr>
      <vt:lpstr>The Context – University Pathways</vt:lpstr>
      <vt:lpstr>UDL as Inclusive Educational Practice in Higher Education</vt:lpstr>
      <vt:lpstr>Why Observation? (1)</vt:lpstr>
      <vt:lpstr>Why Observation? (2)</vt:lpstr>
      <vt:lpstr>Why Observation? (3)</vt:lpstr>
      <vt:lpstr>Research Questions</vt:lpstr>
      <vt:lpstr>The Observational Instrument</vt:lpstr>
      <vt:lpstr>Participants - Recruitment</vt:lpstr>
      <vt:lpstr>Participants’ Information</vt:lpstr>
      <vt:lpstr>Results &amp; Answer to RQ1 </vt:lpstr>
      <vt:lpstr>Results &amp; Answer to RQ1 – Teacher A (Business) </vt:lpstr>
      <vt:lpstr>Results &amp; Answer to RQ1 – Teacher B (IT) </vt:lpstr>
      <vt:lpstr>Answer to RQ2</vt:lpstr>
      <vt:lpstr>Possible Explanation to the Result of RQ2</vt:lpstr>
      <vt:lpstr>Limitations</vt:lpstr>
      <vt:lpstr>References (1)</vt:lpstr>
      <vt:lpstr>References (2)</vt:lpstr>
      <vt:lpstr>References (3)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guide to using our University PowerPoint template</dc:title>
  <dc:creator>Nelson Lo</dc:creator>
  <cp:lastModifiedBy>Kylie Geard</cp:lastModifiedBy>
  <cp:revision>129</cp:revision>
  <cp:lastPrinted>2025-06-10T11:45:07Z</cp:lastPrinted>
  <dcterms:created xsi:type="dcterms:W3CDTF">2022-10-08T02:11:21Z</dcterms:created>
  <dcterms:modified xsi:type="dcterms:W3CDTF">2025-06-19T04:56:53Z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2022-10-08T00:00:00Z</vt:filetime>
  </property>
  <property fmtid="{D5CDD505-2E9C-101B-9397-08002B2CF9AE}" pid="3" name="Creator">
    <vt:lpwstr>Adobe InDesign 17.0 (Macintosh)</vt:lpwstr>
  </property>
  <property fmtid="{D5CDD505-2E9C-101B-9397-08002B2CF9AE}" pid="4" name="LastSaved">
    <vt:filetime>2022-10-08T00:00:00Z</vt:filetime>
  </property>
  <property fmtid="{D5CDD505-2E9C-101B-9397-08002B2CF9AE}" pid="5" name="Producer">
    <vt:lpwstr>Adobe PDF Library 16.0.3</vt:lpwstr>
  </property>
</Properties>
</file>