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1" r:id="rId4"/>
  </p:sldMasterIdLst>
  <p:notesMasterIdLst>
    <p:notesMasterId r:id="rId25"/>
  </p:notesMasterIdLst>
  <p:sldIdLst>
    <p:sldId id="265" r:id="rId5"/>
    <p:sldId id="897" r:id="rId6"/>
    <p:sldId id="933" r:id="rId7"/>
    <p:sldId id="932" r:id="rId8"/>
    <p:sldId id="966" r:id="rId9"/>
    <p:sldId id="968" r:id="rId10"/>
    <p:sldId id="967" r:id="rId11"/>
    <p:sldId id="969" r:id="rId12"/>
    <p:sldId id="970" r:id="rId13"/>
    <p:sldId id="575" r:id="rId14"/>
    <p:sldId id="971" r:id="rId15"/>
    <p:sldId id="508" r:id="rId16"/>
    <p:sldId id="972" r:id="rId17"/>
    <p:sldId id="977" r:id="rId18"/>
    <p:sldId id="973" r:id="rId19"/>
    <p:sldId id="974" r:id="rId20"/>
    <p:sldId id="975" r:id="rId21"/>
    <p:sldId id="976" r:id="rId22"/>
    <p:sldId id="839" r:id="rId23"/>
    <p:sldId id="272" r:id="rId24"/>
  </p:sldIdLst>
  <p:sldSz cx="12192000" cy="6858000"/>
  <p:notesSz cx="6858000" cy="9144000"/>
  <p:embeddedFontLst>
    <p:embeddedFont>
      <p:font typeface="DM Sans" pitchFamily="2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Condensed" panose="02000000000000000000" pitchFamily="2" charset="0"/>
      <p:regular r:id="rId34"/>
      <p:bold r:id="rId35"/>
      <p:italic r:id="rId36"/>
      <p:boldItalic r:id="rId37"/>
    </p:embeddedFont>
    <p:embeddedFont>
      <p:font typeface="Roboto Light" panose="02000000000000000000" pitchFamily="2" charset="0"/>
      <p:regular r:id="rId38"/>
      <p:italic r:id="rId39"/>
    </p:embeddedFont>
    <p:embeddedFont>
      <p:font typeface="Roboto Medium" panose="02000000000000000000" pitchFamily="2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Pearse" initials="DP" lastIdx="4" clrIdx="0">
    <p:extLst>
      <p:ext uri="{19B8F6BF-5375-455C-9EA6-DF929625EA0E}">
        <p15:presenceInfo xmlns:p15="http://schemas.microsoft.com/office/powerpoint/2012/main" userId="S::dpearse@ltu.edu.au::db73600d-0509-49f5-a383-d927584180a1" providerId="AD"/>
      </p:ext>
    </p:extLst>
  </p:cmAuthor>
  <p:cmAuthor id="2" name="Tanya Lyon" initials="TL" lastIdx="4" clrIdx="1">
    <p:extLst>
      <p:ext uri="{19B8F6BF-5375-455C-9EA6-DF929625EA0E}">
        <p15:presenceInfo xmlns:p15="http://schemas.microsoft.com/office/powerpoint/2012/main" userId="S::tlyon@ltu.edu.au::42901ed7-a074-4481-a55c-4f9e63654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1667" autoAdjust="0"/>
  </p:normalViewPr>
  <p:slideViewPr>
    <p:cSldViewPr snapToGrid="0" snapToObjects="1">
      <p:cViewPr varScale="1">
        <p:scale>
          <a:sx n="91" d="100"/>
          <a:sy n="91" d="100"/>
        </p:scale>
        <p:origin x="486" y="90"/>
      </p:cViewPr>
      <p:guideLst/>
    </p:cSldViewPr>
  </p:slideViewPr>
  <p:outlineViewPr>
    <p:cViewPr>
      <p:scale>
        <a:sx n="33" d="100"/>
        <a:sy n="33" d="100"/>
      </p:scale>
      <p:origin x="0" y="-7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BDA98-7041-E24D-9614-57438D68570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4968F-A812-1140-B820-1D4395B3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52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0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57064-4B42-DA10-2E98-E6642928C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2416D7-3E3A-ED3B-BF91-4202F479A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0F20F-4960-6113-7AB2-360E8290C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66EC8-EF43-533C-4269-D5C6973A0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2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1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6A745-3D09-C7A5-4B89-2A39F9B73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F61FA-9AA5-D98C-BE67-AB9B32085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8F4334-DC74-72FF-746A-A3D1DB593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A6242-4FB1-EEC6-1EE4-103BD9B21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30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BD4C9-BF09-1D9D-C3BE-6E8A6E9D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0DDE6-7FF7-81AC-4D0C-850C1AA7D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C61C5-684B-2DCB-76B8-F80DF0B14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5DBB-B2A3-8663-D935-BCAB88869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9A117-8BB9-3C05-51F1-212B6081C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94B81-5004-6CDA-D82D-7463CB6D2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5BCE2-7391-AC8E-B5B7-A67DC1F58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738C8-5546-53DA-51BC-6090E26EB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49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76AF7-293A-4A89-6E02-397921A20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F42F0-9335-3397-BACC-487C7D530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06739-40C0-C32C-0302-6FE5ACBAD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D0FB7-3464-04A0-ED99-A7BA9AC8B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8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73032-AE49-B556-61E0-EB5123856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D8665-C781-A158-1B93-EF285A982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0CFF7-6313-2E5B-A46C-6A7B053C9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48FD3-7BB5-DA01-1CC3-C86518EC5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8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9F191-1ADF-4F78-4C37-1CC6172DA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F3707-60D3-7AEF-ED03-E37FDCADF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12E3D-5B66-689A-5E75-8FB62F970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8D3D0-622A-9FBD-10E6-212926690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5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1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85C97-FE90-343F-D557-8F873CE8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002C3-ECA5-D210-0E58-B555E1C0C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09AE3-71CC-0AD0-8503-37B892153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05D4E-C969-49EC-940C-FDC7581EB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BEEB4-C90C-8647-29FC-5332F0CAD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AC9C5-CF42-F824-AA59-6ACD52097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C7C80-D91E-9BDF-913F-A8E9D4AA5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79768-8B7B-0A97-734C-CA4B07E55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7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AD6E3-BC61-0B3A-3E6B-65652E2DA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78893-09D6-A810-7F24-7F16CAE29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F13B55-D7F7-1F9B-6CC9-408466112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1A190-B2F6-EEE9-0DCE-B6106709F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5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7EFE4-E189-D7C7-6F71-9C2DBEAE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7C270-C355-8907-25BB-DBA35D9F4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4607A8-D5BB-1DBC-5B7A-FB2365176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81F4-3C34-1DF5-A81C-E55D98314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8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8B918-863B-E878-99BD-319937B91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9098AC-5A5A-3D5F-A6A2-3CED20D41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5CEF8-C736-EB44-37EE-D8A80F941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73DAC-819D-0924-247C-FB94D1247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3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15532-B456-B085-45E3-1487FA581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A1363-A957-BA1D-8EFC-2EF3AAEFE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4FF3D-7C71-A4CB-3255-C982FB567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E4945-887A-2F80-486A-E0E4EEA4E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0400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7F52-C996-F34C-B9F4-A88D2C90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1548" y="6451600"/>
            <a:ext cx="409280" cy="252000"/>
          </a:xfrm>
        </p:spPr>
        <p:txBody>
          <a:bodyPr/>
          <a:lstStyle>
            <a:lvl1pPr algn="ctr">
              <a:defRPr/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BDD1CE-346C-8B4E-8C68-CABC26C0A4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520" y="432000"/>
            <a:ext cx="5040000" cy="1325563"/>
          </a:xfrm>
        </p:spPr>
        <p:txBody>
          <a:bodyPr/>
          <a:lstStyle>
            <a:lvl2pPr algn="l">
              <a:defRPr/>
            </a:lvl2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DD3728-F649-5F40-9B36-B45C41C696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160588"/>
            <a:ext cx="10515600" cy="3959225"/>
          </a:xfrm>
        </p:spPr>
        <p:txBody>
          <a:bodyPr/>
          <a:lstStyle>
            <a:lvl3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2C020-7583-944A-BD2B-E3AEEC9A52F1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19997"/>
            <a:ext cx="5148000" cy="1800000"/>
          </a:xfrm>
        </p:spPr>
        <p:txBody>
          <a:bodyPr lIns="36000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7F52-C996-F34C-B9F4-A88D2C90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lIns="0"/>
          <a:lstStyle>
            <a:lvl1pPr algn="l"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0EECF1-DB71-094B-9706-0CA190FB0A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  <a:ln>
            <a:noFill/>
          </a:ln>
        </p:spPr>
        <p:txBody>
          <a:bodyPr lIns="90000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394AE-A167-6747-A35B-D52595C49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304"/>
          <a:stretch/>
        </p:blipFill>
        <p:spPr>
          <a:xfrm>
            <a:off x="432000" y="432000"/>
            <a:ext cx="2182114" cy="5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r breakou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521B-7F85-9B4D-9158-47D1B56A3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76000"/>
            <a:ext cx="9144000" cy="1181862"/>
          </a:xfrm>
        </p:spPr>
        <p:txBody>
          <a:bodyPr lIns="0" tIns="0" anchor="b" anchorCtr="0">
            <a:spAutoFit/>
          </a:bodyPr>
          <a:lstStyle>
            <a:lvl1pPr algn="ctr" fontAlgn="b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Upper heading over 2 lines </a:t>
            </a:r>
            <a:br>
              <a:rPr lang="en-US" dirty="0"/>
            </a:br>
            <a:r>
              <a:rPr lang="en-US" dirty="0"/>
              <a:t>(maximum 8 words)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FB2E31-74B6-8F4B-9F47-E20E687FE662}"/>
              </a:ext>
            </a:extLst>
          </p:cNvPr>
          <p:cNvCxnSpPr>
            <a:cxnSpLocks/>
          </p:cNvCxnSpPr>
          <p:nvPr userDrawn="1"/>
        </p:nvCxnSpPr>
        <p:spPr>
          <a:xfrm>
            <a:off x="6120000" y="1908000"/>
            <a:ext cx="0" cy="2304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2CF794C-F77B-3E4D-A2B0-E3B1E324DD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31"/>
          <a:stretch/>
        </p:blipFill>
        <p:spPr>
          <a:xfrm>
            <a:off x="9576943" y="5999595"/>
            <a:ext cx="2182114" cy="55798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165F67-F2D3-B74D-B15E-25B43758D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863" y="4536000"/>
            <a:ext cx="9301162" cy="1188018"/>
          </a:xfrm>
        </p:spPr>
        <p:txBody>
          <a:bodyPr l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lower heading over 2 lines </a:t>
            </a:r>
            <a:br>
              <a:rPr lang="en-US" dirty="0"/>
            </a:br>
            <a:r>
              <a:rPr lang="en-US" dirty="0"/>
              <a:t>(maximum 8 words)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A22FCA-754B-CD43-B470-6D0AE858FC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00" y="6100741"/>
            <a:ext cx="2160000" cy="355690"/>
          </a:xfrm>
          <a:prstGeom prst="roundRect">
            <a:avLst/>
          </a:prstGeom>
          <a:solidFill>
            <a:schemeClr val="bg1"/>
          </a:solidFill>
        </p:spPr>
        <p:txBody>
          <a:bodyPr lIns="0" tIns="72000" anchor="ctr" anchorCtr="0">
            <a:spAutoFit/>
          </a:bodyPr>
          <a:lstStyle>
            <a:lvl1pPr algn="ctr">
              <a:defRPr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8193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F1BE25-792A-8841-BBBD-EDC5B66C16F5}"/>
              </a:ext>
            </a:extLst>
          </p:cNvPr>
          <p:cNvSpPr/>
          <p:nvPr userDrawn="1"/>
        </p:nvSpPr>
        <p:spPr>
          <a:xfrm>
            <a:off x="0" y="4"/>
            <a:ext cx="4078288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322862" cy="132556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7F52-C996-F34C-B9F4-A88D2C90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lIns="0"/>
          <a:lstStyle>
            <a:lvl1pPr algn="l"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8EC356-0221-FB4B-BFD3-424B84A26D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3800" y="2160000"/>
            <a:ext cx="3240000" cy="3960000"/>
          </a:xfrm>
        </p:spPr>
        <p:txBody>
          <a:bodyPr>
            <a:noAutofit/>
          </a:bodyPr>
          <a:lstStyle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3FC4923-4D13-3A43-9F6F-B37AA612E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000" y="2160000"/>
            <a:ext cx="3240000" cy="3960000"/>
          </a:xfrm>
        </p:spPr>
        <p:txBody>
          <a:bodyPr>
            <a:noAutofit/>
          </a:bodyPr>
          <a:lstStyle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EBB5E5-A923-EF47-A02B-1BFE0CA43892}"/>
              </a:ext>
            </a:extLst>
          </p:cNvPr>
          <p:cNvCxnSpPr/>
          <p:nvPr userDrawn="1"/>
        </p:nvCxnSpPr>
        <p:spPr>
          <a:xfrm>
            <a:off x="4476000" y="1944000"/>
            <a:ext cx="68770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F3FFD03-094B-8645-B284-853283E52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32000"/>
            <a:ext cx="5257050" cy="1325563"/>
          </a:xfrm>
        </p:spPr>
        <p:txBody>
          <a:bodyPr/>
          <a:lstStyle>
            <a:lvl2pPr algn="l">
              <a:defRPr sz="1600"/>
            </a:lvl2pPr>
          </a:lstStyle>
          <a:p>
            <a:pPr lvl="1"/>
            <a:r>
              <a:rPr lang="en-GB" dirty="0"/>
              <a:t>Click to add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5451675-45EF-A148-9C7B-1C19FA5850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2160000"/>
            <a:ext cx="3322862" cy="1974720"/>
          </a:xfrm>
        </p:spPr>
        <p:txBody>
          <a:bodyPr/>
          <a:lstStyle>
            <a:lvl2pPr algn="l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GB" dirty="0"/>
              <a:t>Click to add text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5C9CAFF-D230-2D4F-8FFA-9921001639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6000" y="432000"/>
            <a:ext cx="1325562" cy="1325562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2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500000" cy="900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DD3728-F649-5F40-9B36-B45C41C69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619999"/>
            <a:ext cx="4500000" cy="4500000"/>
          </a:xfrm>
        </p:spPr>
        <p:txBody>
          <a:bodyPr lIns="36000"/>
          <a:lstStyle>
            <a:lvl3pPr>
              <a:defRPr sz="1200"/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0508B17-9E2E-8D40-A54F-8F2E20889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lIns="0"/>
          <a:lstStyle>
            <a:lvl1pPr algn="l">
              <a:defRPr sz="1000"/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5E51282-E16B-A448-B273-7FCE2F1418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  <a:ln>
            <a:noFill/>
          </a:ln>
        </p:spPr>
        <p:txBody>
          <a:bodyPr lIns="90000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6651B-A502-954C-B397-6F06832480C8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plus imag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7200000" cy="900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711BE0F-517A-7546-B6EF-C60F95423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999" y="6408004"/>
            <a:ext cx="409280" cy="269021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6EFDFC-EC2B-3F42-8553-CD98B35CF3E4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D1B30C6-0967-9848-A0C4-506A8BF896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0000" y="432000"/>
            <a:ext cx="3240000" cy="1800000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BB79E60-252B-4E4A-87F7-DC0B0B52CA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40000" y="2520000"/>
            <a:ext cx="3240000" cy="1800000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8C32B92-B407-5144-B63B-3BE8FDAF86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40000" y="4608004"/>
            <a:ext cx="3240000" cy="1800000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F28724B-707B-C741-AB17-9948246D43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619999"/>
            <a:ext cx="7200000" cy="4500000"/>
          </a:xfrm>
        </p:spPr>
        <p:txBody>
          <a:bodyPr lIns="36000"/>
          <a:lstStyle>
            <a:lvl3pPr>
              <a:defRPr sz="1200"/>
            </a:lvl3pPr>
          </a:lstStyle>
          <a:p>
            <a:pPr lvl="2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06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521B-7F85-9B4D-9158-47D1B56A3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84085"/>
            <a:ext cx="9144000" cy="1262469"/>
          </a:xfrm>
        </p:spPr>
        <p:txBody>
          <a:bodyPr anchor="t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744F2-8077-5F40-B2CC-FD6C6DEFD3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38630"/>
            <a:ext cx="9144000" cy="1655762"/>
          </a:xfrm>
        </p:spPr>
        <p:txBody>
          <a:bodyPr/>
          <a:lstStyle>
            <a:lvl1pPr marL="0" indent="0" algn="ctr">
              <a:buNone/>
              <a:defRPr sz="2400" b="0" i="0" cap="none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latrobe.edu.au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9811A-514D-164F-B961-BD39405EF531}"/>
              </a:ext>
            </a:extLst>
          </p:cNvPr>
          <p:cNvSpPr/>
          <p:nvPr userDrawn="1"/>
        </p:nvSpPr>
        <p:spPr>
          <a:xfrm>
            <a:off x="699911" y="6086468"/>
            <a:ext cx="10803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La Trobe</a:t>
            </a:r>
            <a:r>
              <a:rPr lang="en-US" sz="1000" b="0" i="0" baseline="0" dirty="0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 University</a:t>
            </a:r>
          </a:p>
          <a:p>
            <a:pPr>
              <a:tabLst>
                <a:tab pos="11123613" algn="r"/>
              </a:tabLst>
            </a:pPr>
            <a:r>
              <a:rPr lang="en-US" sz="1000" b="0" i="0" baseline="0" dirty="0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CRICOS Provider Code Number 00115M	</a:t>
            </a:r>
            <a:r>
              <a:rPr lang="en-US" sz="1000" b="0" i="0" dirty="0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© Copyright La Trobe University 2022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143EF5B-B510-3E4F-BB75-018C9544C811}"/>
              </a:ext>
            </a:extLst>
          </p:cNvPr>
          <p:cNvSpPr/>
          <p:nvPr userDrawn="1"/>
        </p:nvSpPr>
        <p:spPr>
          <a:xfrm>
            <a:off x="5003326" y="581064"/>
            <a:ext cx="2185347" cy="14848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2926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8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89986-1263-7D46-80CC-C0941154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000"/>
            <a:ext cx="10515600" cy="1325563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50954-37FA-BF4A-8FC1-032D7A8D6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0000"/>
            <a:ext cx="10515600" cy="3960000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Body text</a:t>
            </a:r>
          </a:p>
          <a:p>
            <a:pPr lvl="0"/>
            <a:r>
              <a:rPr lang="en-GB" dirty="0"/>
              <a:t>Subheading</a:t>
            </a:r>
          </a:p>
          <a:p>
            <a:pPr lvl="1"/>
            <a:r>
              <a:rPr lang="en-GB" dirty="0"/>
              <a:t>Breakout</a:t>
            </a:r>
          </a:p>
          <a:p>
            <a:pPr lvl="3"/>
            <a:r>
              <a:rPr lang="en-GB" dirty="0"/>
              <a:t>Bullet list</a:t>
            </a:r>
          </a:p>
          <a:p>
            <a:pPr lvl="4"/>
            <a:r>
              <a:rPr lang="en-GB" dirty="0"/>
              <a:t>Sub-bullet list</a:t>
            </a:r>
          </a:p>
          <a:p>
            <a:pPr lvl="5"/>
            <a:r>
              <a:rPr lang="en-GB" dirty="0"/>
              <a:t>Tabs</a:t>
            </a:r>
          </a:p>
          <a:p>
            <a:pPr lvl="6"/>
            <a:r>
              <a:rPr lang="en-GB" dirty="0"/>
              <a:t>Tabs</a:t>
            </a:r>
          </a:p>
          <a:p>
            <a:pPr lvl="7"/>
            <a:r>
              <a:rPr lang="en-GB" dirty="0"/>
              <a:t>Tabs</a:t>
            </a:r>
          </a:p>
          <a:p>
            <a:pPr lvl="8"/>
            <a:r>
              <a:rPr lang="en-GB" dirty="0"/>
              <a:t>Tabs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42AEA-711C-6742-9F8C-B595F085D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4437"/>
            <a:ext cx="409280" cy="262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2"/>
                </a:solidFill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5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80" r:id="rId3"/>
    <p:sldLayoutId id="2147483675" r:id="rId4"/>
    <p:sldLayoutId id="2147483670" r:id="rId5"/>
    <p:sldLayoutId id="2147483683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Roboto Condensed" panose="02000000000000000000" pitchFamily="2" charset="0"/>
          <a:ea typeface="Roboto Condensed" panose="02000000000000000000" pitchFamily="2" charset="0"/>
          <a:cs typeface="Roboto Medium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i="0" kern="1200" cap="all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" panose="02000000000000000000" pitchFamily="2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7pPr>
      <a:lvl8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8pPr>
      <a:lvl9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FCDF-7020-EB43-92EC-F4F5111E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339784"/>
            <a:ext cx="5148000" cy="4484817"/>
          </a:xfrm>
        </p:spPr>
        <p:txBody>
          <a:bodyPr/>
          <a:lstStyle/>
          <a:p>
            <a:r>
              <a:rPr lang="en-US" dirty="0"/>
              <a:t>Teaching </a:t>
            </a:r>
            <a:r>
              <a:rPr lang="en-US" dirty="0" err="1"/>
              <a:t>udl</a:t>
            </a:r>
            <a:r>
              <a:rPr lang="en-US" dirty="0"/>
              <a:t> by doing </a:t>
            </a:r>
            <a:r>
              <a:rPr lang="en-US" dirty="0" err="1"/>
              <a:t>udl</a:t>
            </a:r>
            <a:r>
              <a:rPr lang="en-US" dirty="0"/>
              <a:t>: Modelling inclusive design IN INITIAL TEACHER EDUCATION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dr ana </a:t>
            </a:r>
            <a:r>
              <a:rPr lang="en-US" sz="2800" dirty="0" err="1"/>
              <a:t>garcia-melgar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C5B1D-E8B9-084D-988C-CAFC92151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BB70922-B7A0-684E-8B56-AEEBA483C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11" b="1488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98471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EEEB-ECC8-B131-CCB0-A667E7DD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53266"/>
            <a:ext cx="10515600" cy="1325563"/>
          </a:xfrm>
        </p:spPr>
        <p:txBody>
          <a:bodyPr/>
          <a:lstStyle/>
          <a:p>
            <a:r>
              <a:rPr lang="en-AU" dirty="0"/>
              <a:t>MULTIPLE MEANS OF REPRESENTATION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31E2A-201A-3B3E-6966-71D13D9BE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862" y="1968884"/>
            <a:ext cx="3963755" cy="3524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D38DAD-D0EC-DE5B-5EBD-3BF6B25B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2207172"/>
            <a:ext cx="6152152" cy="44964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95E89-5865-064A-CFD9-E5A138543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0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55F0E-6312-FEE8-380D-834ADA095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9E5F-87C6-449B-2607-5116E58E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SCAFFOLDS AND SELF-</a:t>
            </a:r>
            <a:r>
              <a:rPr lang="en-AU" dirty="0" err="1"/>
              <a:t>MOnITORING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F9B98-9D83-35CD-896E-054735F4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9ED6C-89CD-86E7-13D2-BF0DBAD46D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449387"/>
            <a:ext cx="10515600" cy="395922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Weekly self-check activities (e.g. polls, quizzes)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Reflection questions to connect theory with practice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cap="none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Mindmaps</a:t>
            </a:r>
            <a:r>
              <a:rPr lang="en-US" sz="28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linking new and prior knowledge</a:t>
            </a:r>
            <a:endParaRPr lang="en-AU" dirty="0"/>
          </a:p>
        </p:txBody>
      </p:sp>
      <p:pic>
        <p:nvPicPr>
          <p:cNvPr id="6" name="Picture 5" descr="A snippet of a reflective question on students' experiences of UDL">
            <a:extLst>
              <a:ext uri="{FF2B5EF4-FFF2-40B4-BE49-F238E27FC236}">
                <a16:creationId xmlns:a16="http://schemas.microsoft.com/office/drawing/2014/main" id="{C0DB88EC-6D2B-3C06-B7ED-C34B67F9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3925702"/>
            <a:ext cx="97917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2082-60E1-4936-4794-A32DD76E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8397964" cy="1325563"/>
          </a:xfrm>
        </p:spPr>
        <p:txBody>
          <a:bodyPr/>
          <a:lstStyle/>
          <a:p>
            <a:r>
              <a:rPr lang="en-AU" dirty="0"/>
              <a:t>EXAMPLE: TAKEAWAY MESSAGES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D2F29-2548-2AA5-03C9-3313929E2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B6E78-2C6D-1F96-5E66-C2C3FD214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449387"/>
            <a:ext cx="10515600" cy="395922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4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Multiple means of action and expression address variability in how students express themselves and navigate the learning environment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4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This principle has a focus on providing options for physical actions, expression and communication, and fostering executive skills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4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Assistive technologies support students with disabilities to engage with materials, the learning environment, communicate and express their understandings and learning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4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Consider what barriers are embedded in assessment tasks, and how you can provide students with multiple options to demonstrate what they have learned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4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DF1EA-2F15-D554-96BC-87D4C649C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5E3C-62B5-7519-5846-86387AF0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ASSESSMENT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363CC-193D-C0C4-C270-99D6D94F4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97BBF-F854-D92D-4B2F-EC31CF4FF4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449387"/>
            <a:ext cx="5405274" cy="395922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Flexibility in submission formats to demonstrate learning in assessment tasks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Choice on content (providing guidelines and requirements)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checklists</a:t>
            </a:r>
            <a:endParaRPr lang="en-US" sz="1800" b="0" cap="none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Example of pre-submission checklist for an assessment task">
            <a:extLst>
              <a:ext uri="{FF2B5EF4-FFF2-40B4-BE49-F238E27FC236}">
                <a16:creationId xmlns:a16="http://schemas.microsoft.com/office/drawing/2014/main" id="{D1700CEF-CB33-D851-8E70-CAD42B2B4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497" y="1449387"/>
            <a:ext cx="5972051" cy="29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A774BC-BA50-BA90-1186-12738A98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B0AAE3-C783-E223-811A-FB04DB9D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RESPONSE OPTIONS</a:t>
            </a:r>
          </a:p>
        </p:txBody>
      </p:sp>
      <p:pic>
        <p:nvPicPr>
          <p:cNvPr id="7" name="Picture 6" descr="A drawing of an inclusive school classroom made by a student for an assessment task.">
            <a:extLst>
              <a:ext uri="{FF2B5EF4-FFF2-40B4-BE49-F238E27FC236}">
                <a16:creationId xmlns:a16="http://schemas.microsoft.com/office/drawing/2014/main" id="{58793D8C-9750-C2BF-2F1B-5B4596E64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23" y="1307407"/>
            <a:ext cx="5671966" cy="3572318"/>
          </a:xfrm>
          <a:prstGeom prst="rect">
            <a:avLst/>
          </a:prstGeom>
        </p:spPr>
      </p:pic>
      <p:pic>
        <p:nvPicPr>
          <p:cNvPr id="10" name="Picture 9" descr="An inclusive school classroom designed by a student using software.">
            <a:extLst>
              <a:ext uri="{FF2B5EF4-FFF2-40B4-BE49-F238E27FC236}">
                <a16:creationId xmlns:a16="http://schemas.microsoft.com/office/drawing/2014/main" id="{B231ED22-5D60-FCFB-4EE1-17D1EA7FA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966" y="1307407"/>
            <a:ext cx="6106339" cy="365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A2597-9223-37D0-0DEF-F7D613C0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EAC5-D4BE-FF57-92CB-0072445F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EXAMPLE: CHOICEBOARDS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B373D3-C895-A321-2624-CB59B117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2E81F-BFBF-2171-6DA6-B0F4C2375C27}"/>
              </a:ext>
            </a:extLst>
          </p:cNvPr>
          <p:cNvSpPr txBox="1">
            <a:spLocks/>
          </p:cNvSpPr>
          <p:nvPr/>
        </p:nvSpPr>
        <p:spPr>
          <a:xfrm>
            <a:off x="431999" y="1619999"/>
            <a:ext cx="9424381" cy="4500000"/>
          </a:xfrm>
          <a:prstGeom prst="rect">
            <a:avLst/>
          </a:prstGeom>
        </p:spPr>
        <p:txBody>
          <a:bodyPr vert="horz" lIns="3600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i="0" kern="1200" cap="all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 marL="10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marL="285750" indent="-28575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b="0" cap="none" dirty="0">
                <a:latin typeface="+mn-lt"/>
              </a:rPr>
              <a:t>All: mini-lecture on key topics. Recap of weekly content.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b="0" cap="none" dirty="0">
                <a:latin typeface="+mn-lt"/>
              </a:rPr>
              <a:t>Activity 1 – Choose from:</a:t>
            </a:r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r>
              <a:rPr lang="en-AU" sz="2800" b="0" cap="none" dirty="0">
                <a:latin typeface="+mn-lt"/>
              </a:rPr>
              <a:t>-Go through worked example of UDL lesson plan</a:t>
            </a:r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r>
              <a:rPr lang="en-AU" sz="2800" b="0" cap="none" dirty="0">
                <a:latin typeface="+mn-lt"/>
              </a:rPr>
              <a:t>-Work on case study: apply multiple means of representation</a:t>
            </a: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FontTx/>
              <a:buChar char="-"/>
              <a:defRPr/>
            </a:pPr>
            <a:endParaRPr lang="en-AU" sz="2800" b="0" cap="none" dirty="0">
              <a:latin typeface="+mn-lt"/>
            </a:endParaRP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b="0" cap="none" dirty="0">
                <a:latin typeface="+mn-lt"/>
              </a:rPr>
              <a:t>Activity 2 – Choose from:</a:t>
            </a:r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r>
              <a:rPr lang="en-AU" sz="2800" b="0" cap="none" dirty="0">
                <a:latin typeface="+mn-lt"/>
              </a:rPr>
              <a:t>-Work on first assessment task with peers</a:t>
            </a:r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r>
              <a:rPr lang="en-AU" sz="2800" b="0" cap="none" dirty="0">
                <a:latin typeface="+mn-lt"/>
              </a:rPr>
              <a:t>-Q&amp;A with tutor</a:t>
            </a:r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endParaRPr lang="en-AU" sz="2800" b="0" cap="none" dirty="0">
              <a:latin typeface="+mn-lt"/>
            </a:endParaRP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b="0" cap="none" dirty="0">
                <a:latin typeface="+mn-lt"/>
              </a:rPr>
              <a:t>Optional: referencing refresher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21038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5867A-EAED-A368-BF9C-7ED7341F6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3A40-DB0F-1FEC-1DA4-E15AD59E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4500000" cy="900000"/>
          </a:xfrm>
        </p:spPr>
        <p:txBody>
          <a:bodyPr anchor="t">
            <a:normAutofit/>
          </a:bodyPr>
          <a:lstStyle/>
          <a:p>
            <a:r>
              <a:rPr lang="en-AU" dirty="0"/>
              <a:t>STUDENT FEEDBACK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E4FAA-3E92-3976-BACA-A8D222FCB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619999"/>
            <a:ext cx="6723712" cy="4500000"/>
          </a:xfrm>
        </p:spPr>
        <p:txBody>
          <a:bodyPr>
            <a:normAutofit/>
          </a:bodyPr>
          <a:lstStyle/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Increased confidence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Improved engagement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Satisfaction with subject design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Clear expectations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Embedded supports</a:t>
            </a:r>
            <a:endParaRPr lang="en-AU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7ABA87-2052-641F-600A-F2B35F49D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126C0A-633A-D74D-A58C-3BD96652DA3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C86BC-F9D7-504F-E48B-D694186D9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56" r="26288"/>
          <a:stretch>
            <a:fillRect/>
          </a:stretch>
        </p:blipFill>
        <p:spPr>
          <a:xfrm>
            <a:off x="8038213" y="1179000"/>
            <a:ext cx="3823913" cy="4301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87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CF42-7CCD-CCA9-DDE1-EC572F753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B6F1-2979-948F-5EEE-CCEA5013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KEY LEARNINGS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1D8854-777B-E6C3-390A-069BE86C0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82E3E-6EEA-13CB-C253-4EB52200E4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449387"/>
            <a:ext cx="10515600" cy="395922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Pre-service teachers need to see UDL in practice to truly understand how it works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Deeper understanding of UDL and how to apply it to their own classrooms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Encourage self-reflection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 between choice and structure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LMS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capabilities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25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4B9D-9F9E-FE2D-EE3F-4E62155AA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98CB-ED6A-C40F-A043-55642BC9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F9067-6921-C552-CA16-8C27A48D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AEE65-0510-AD2C-99AD-B90F8B3889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449387"/>
            <a:ext cx="10515600" cy="395922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small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access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Gather feedback and make adjustments</a:t>
            </a:r>
            <a:endParaRPr lang="en-A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B6DF38-DC42-584B-E83C-9F215D47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75" y="871870"/>
            <a:ext cx="4167668" cy="468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F7F3-3E3A-D530-C0CD-5F4AE1EA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22BDA-9BB4-FEF7-5B4D-C2B9A4947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C389B-FC32-0F70-DA2D-0F4164958E35}"/>
              </a:ext>
            </a:extLst>
          </p:cNvPr>
          <p:cNvSpPr txBox="1"/>
          <p:nvPr/>
        </p:nvSpPr>
        <p:spPr>
          <a:xfrm>
            <a:off x="765544" y="1376466"/>
            <a:ext cx="9646920" cy="36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457200">
              <a:lnSpc>
                <a:spcPct val="90000"/>
              </a:lnSpc>
              <a:spcBef>
                <a:spcPts val="1000"/>
              </a:spcBef>
              <a:defRPr/>
            </a:pPr>
            <a:r>
              <a:rPr lang="en-AU" sz="2400" dirty="0"/>
              <a:t>European Agency for Special Needs and Inclusive Education. (2019). </a:t>
            </a:r>
            <a:r>
              <a:rPr lang="en-AU" sz="2400" i="1" dirty="0"/>
              <a:t>Teacher professional learning for inclusion: Literature review</a:t>
            </a:r>
            <a:r>
              <a:rPr lang="en-AU" sz="2400" dirty="0"/>
              <a:t>. Odense, Denmark: European Agency for Special Needs and Inclusive Education.</a:t>
            </a:r>
          </a:p>
          <a:p>
            <a:pPr lvl="0" indent="-457200">
              <a:lnSpc>
                <a:spcPct val="90000"/>
              </a:lnSpc>
              <a:spcBef>
                <a:spcPts val="1000"/>
              </a:spcBef>
              <a:defRPr/>
            </a:pPr>
            <a:r>
              <a:rPr lang="en-AU" sz="2400" dirty="0" err="1"/>
              <a:t>Evmenova</a:t>
            </a:r>
            <a:r>
              <a:rPr lang="en-AU" sz="2400" dirty="0"/>
              <a:t>, A. (2018). Preparing teachers to use Universal Design for Learning to support diverse learners. </a:t>
            </a:r>
            <a:r>
              <a:rPr lang="en-AU" sz="2400" i="1" dirty="0"/>
              <a:t>Journal of Online Learning Research</a:t>
            </a:r>
            <a:r>
              <a:rPr lang="en-AU" sz="2400" dirty="0"/>
              <a:t>, </a:t>
            </a:r>
            <a:r>
              <a:rPr lang="en-AU" sz="2400" i="1" dirty="0"/>
              <a:t>4</a:t>
            </a:r>
            <a:r>
              <a:rPr lang="en-AU" sz="2400" dirty="0"/>
              <a:t>(2), 147-171.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Stites, M. L., Rakes, C. R., Noggle, A. K., &amp; Shah, S. (2018). Preservice teacher perceptions of preparedness to teach in inclusive settings as an indicator of teacher preparation program effectiveness. </a:t>
            </a:r>
            <a:r>
              <a:rPr kumimoji="0" lang="en-A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Discourse and Communication for Sustainable Education, 9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21-39</a:t>
            </a:r>
          </a:p>
        </p:txBody>
      </p:sp>
    </p:spTree>
    <p:extLst>
      <p:ext uri="{BB962C8B-B14F-4D97-AF65-F5344CB8AC3E}">
        <p14:creationId xmlns:p14="http://schemas.microsoft.com/office/powerpoint/2010/main" val="191226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73F7A-0646-400C-CF85-00A7FE5BD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0F82-D710-9838-AC40-CA76D7BA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008886" cy="1325563"/>
          </a:xfrm>
        </p:spPr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31FEB-7445-311D-9CBF-DA7AB3C73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5B8B6-1FF9-63B2-6433-F20190C8E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141213"/>
            <a:ext cx="10515600" cy="395922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8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Context, challenges and opportunities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Embedding UDL in initial teacher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means of engagement: building interest and self-regulation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8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Multiple means of representation: accessibility and supporting knowledge construction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</a:t>
            </a:r>
            <a:r>
              <a:rPr lang="en-AU" sz="28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tiple means of action and expression: assessment formats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8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Key learnings and recommendations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357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8B25-5EAA-4844-9894-F0C83FF5C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18294-396E-014E-943A-DC4A6854FD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latrobe.edu.au</a:t>
            </a:r>
          </a:p>
        </p:txBody>
      </p:sp>
    </p:spTree>
    <p:extLst>
      <p:ext uri="{BB962C8B-B14F-4D97-AF65-F5344CB8AC3E}">
        <p14:creationId xmlns:p14="http://schemas.microsoft.com/office/powerpoint/2010/main" val="108850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645ED-37B5-968E-95B2-A51840D9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6BE6-FDAB-69C2-9221-59DF60E9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008886" cy="1325563"/>
          </a:xfrm>
        </p:spPr>
        <p:txBody>
          <a:bodyPr/>
          <a:lstStyle/>
          <a:p>
            <a:r>
              <a:rPr lang="en-AU" dirty="0"/>
              <a:t>Context: initial teacher education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8385C-F870-3645-AFC7-D6154D36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B6611-4EEE-CD5C-700C-860F521EB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598014"/>
            <a:ext cx="5841209" cy="39592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b="0" cap="none" dirty="0">
                <a:latin typeface="+mn-lt"/>
              </a:rPr>
              <a:t>Bachelor of Education (Primary and Secondary pathways)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0" cap="none" dirty="0">
                <a:latin typeface="+mn-lt"/>
              </a:rPr>
              <a:t>Inclusive Education Specialisation delivered entirely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0" cap="none" dirty="0">
                <a:latin typeface="+mn-lt"/>
              </a:rPr>
              <a:t>Student diversity: diverse cohort in terms of teaching experience, knowledge of inclusive education, demographics.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FA480A-8100-C70B-2BF2-86521ED8B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97" y="1598014"/>
            <a:ext cx="4047101" cy="310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2082-60E1-4936-4794-A32DD76E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Gaps in teacher education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D2F29-2548-2AA5-03C9-3313929E2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B6E78-2C6D-1F96-5E66-C2C3FD214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549" y="1311164"/>
            <a:ext cx="10515600" cy="3959225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b="0" cap="none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Research consistently shows significant gaps in pre-service teachers' understanding and application of inclusive learning design: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800" b="0" cap="none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Knowledge gap: unprepared to support diverse learners effectively (Stites et al., 2018)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800" b="0" cap="none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Skills Gap: traditional teacher education often focuses on theoretical understanding rather than practical application of UDL principles (European Agency for Special Needs and Inclusive Education, 2019)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800" b="0" cap="none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Experience Gap: pre-service teachers rarely experience UDL as learners themselves, making it difficult to implement authentically in their own practice (</a:t>
            </a:r>
            <a:r>
              <a:rPr lang="en-AU" sz="2800" b="0" cap="none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Evmenova</a:t>
            </a:r>
            <a:r>
              <a:rPr lang="en-AU" sz="2800" b="0" cap="none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, 2018)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990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BABCB-EA22-5764-838C-9F36D06B3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0C55-5672-4AE1-686C-F9F67381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OPPORTUNITIES: online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777C7-658E-78A0-7449-CF8E5BBF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80FE7-9CC0-040A-5D4D-8AEA3C8F2E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449387"/>
            <a:ext cx="10515600" cy="3959225"/>
          </a:xfrm>
        </p:spPr>
        <p:txBody>
          <a:bodyPr/>
          <a:lstStyle/>
          <a:p>
            <a:pPr>
              <a:buNone/>
            </a:pPr>
            <a:r>
              <a:rPr lang="en-AU" sz="2400" b="0" cap="none" dirty="0">
                <a:latin typeface="+mn-lt"/>
              </a:rPr>
              <a:t>Online learning settings provide unique opportunities to model UDL principles:</a:t>
            </a:r>
          </a:p>
          <a:p>
            <a:pPr>
              <a:buNone/>
            </a:pPr>
            <a:r>
              <a:rPr lang="en-AU" sz="2400" b="0" cap="none" dirty="0">
                <a:latin typeface="+mn-lt"/>
              </a:rPr>
              <a:t>• Flexibility in engagement: multiple pathways for interaction and participation</a:t>
            </a:r>
          </a:p>
          <a:p>
            <a:pPr>
              <a:buNone/>
            </a:pPr>
            <a:r>
              <a:rPr lang="en-AU" sz="2400" b="0" cap="none" dirty="0">
                <a:latin typeface="+mn-lt"/>
              </a:rPr>
              <a:t>• Multiple representation modes: various media formats and content delivery methods</a:t>
            </a:r>
          </a:p>
          <a:p>
            <a:pPr>
              <a:buNone/>
            </a:pPr>
            <a:r>
              <a:rPr lang="en-AU" sz="2400" b="0" cap="none" dirty="0">
                <a:latin typeface="+mn-lt"/>
              </a:rPr>
              <a:t>• Firm goals, flexible means: multiple ways to demonstrate learning and understanding</a:t>
            </a:r>
          </a:p>
          <a:p>
            <a:pPr>
              <a:buNone/>
            </a:pPr>
            <a:r>
              <a:rPr lang="en-AU" sz="2400" b="0" cap="none" dirty="0">
                <a:latin typeface="+mn-lt"/>
              </a:rPr>
              <a:t>• Built-in accessibility features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505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029EE-C4B7-6A72-5200-FC7F920B1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0BBE-DAB7-BE3C-EA9F-86FBC9E5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EMBEDDING UDL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4D8FC-AB84-7B24-F227-F7900BD1B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B5F69-301E-5F80-25D4-113E7B18A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512" y="1746087"/>
            <a:ext cx="7265972" cy="3959225"/>
          </a:xfrm>
        </p:spPr>
        <p:txBody>
          <a:bodyPr/>
          <a:lstStyle/>
          <a:p>
            <a:r>
              <a:rPr lang="en-AU" sz="3200" cap="none" dirty="0">
                <a:effectLst/>
                <a:latin typeface="+mn-lt"/>
                <a:ea typeface="Times New Roman" panose="02020603050405020304" pitchFamily="18" charset="0"/>
              </a:rPr>
              <a:t>Rationale</a:t>
            </a:r>
            <a:r>
              <a:rPr lang="en-AU" sz="3200" b="0" cap="none" dirty="0">
                <a:effectLst/>
                <a:latin typeface="+mn-lt"/>
                <a:ea typeface="Times New Roman" panose="02020603050405020304" pitchFamily="18" charset="0"/>
              </a:rPr>
              <a:t>: need to see UDL in practice to be </a:t>
            </a:r>
            <a:r>
              <a:rPr lang="en-AU" sz="3200" b="0" cap="none" dirty="0">
                <a:latin typeface="+mn-lt"/>
                <a:ea typeface="Times New Roman" panose="02020603050405020304" pitchFamily="18" charset="0"/>
              </a:rPr>
              <a:t>able to apply it to their teaching</a:t>
            </a:r>
          </a:p>
          <a:p>
            <a:endParaRPr lang="en-AU" sz="3200" b="0" cap="none" dirty="0">
              <a:latin typeface="+mn-lt"/>
              <a:ea typeface="Times New Roman" panose="02020603050405020304" pitchFamily="18" charset="0"/>
            </a:endParaRPr>
          </a:p>
          <a:p>
            <a:r>
              <a:rPr lang="en-AU" sz="3200" cap="none" dirty="0">
                <a:effectLst/>
                <a:latin typeface="+mn-lt"/>
                <a:ea typeface="Times New Roman" panose="02020603050405020304" pitchFamily="18" charset="0"/>
              </a:rPr>
              <a:t>Steps</a:t>
            </a:r>
            <a:r>
              <a:rPr lang="en-AU" sz="3200" b="0" cap="none" dirty="0"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AU" sz="3200" b="0" cap="none" dirty="0">
                <a:latin typeface="+mn-lt"/>
                <a:ea typeface="Times New Roman" panose="02020603050405020304" pitchFamily="18" charset="0"/>
              </a:rPr>
              <a:t>work through priorities based on student feedback and own observations (e.g. student assessment tasks)</a:t>
            </a:r>
            <a:endParaRPr lang="en-AU" dirty="0"/>
          </a:p>
        </p:txBody>
      </p:sp>
      <p:pic>
        <p:nvPicPr>
          <p:cNvPr id="2050" name="Picture 2" descr="Network with pins">
            <a:extLst>
              <a:ext uri="{FF2B5EF4-FFF2-40B4-BE49-F238E27FC236}">
                <a16:creationId xmlns:a16="http://schemas.microsoft.com/office/drawing/2014/main" id="{40053A4F-F013-FC94-C124-36C987D1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50" y="1746087"/>
            <a:ext cx="4048438" cy="26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1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C0A95-456B-ED9A-F68A-D5B16C151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0105-18CB-CE50-9033-779C828F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What aspects of online learning have you found challenging or unhelpful?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3DDC11-55EA-3D3E-9FF3-EDBE7876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27AB1-E26F-6AF3-DFA2-6BA78D86F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018250"/>
            <a:ext cx="10515600" cy="3959225"/>
          </a:xfrm>
        </p:spPr>
        <p:txBody>
          <a:bodyPr/>
          <a:lstStyle/>
          <a:p>
            <a:pPr>
              <a:buNone/>
            </a:pPr>
            <a:r>
              <a:rPr lang="en-AU" sz="2800" b="0" cap="none" dirty="0">
                <a:latin typeface="+mn-lt"/>
              </a:rPr>
              <a:t>Go to </a:t>
            </a:r>
            <a:r>
              <a:rPr lang="en-AU" sz="2800" b="0" cap="none" dirty="0">
                <a:latin typeface="+mn-lt"/>
                <a:hlinkClick r:id="rId3"/>
              </a:rPr>
              <a:t>www.menti.com</a:t>
            </a:r>
            <a:r>
              <a:rPr lang="en-AU" sz="2800" b="0" cap="none" dirty="0">
                <a:latin typeface="+mn-lt"/>
              </a:rPr>
              <a:t> </a:t>
            </a:r>
          </a:p>
          <a:p>
            <a:pPr>
              <a:buNone/>
            </a:pPr>
            <a:r>
              <a:rPr lang="en-AU" sz="2800" b="0" cap="none" dirty="0">
                <a:latin typeface="+mn-lt"/>
              </a:rPr>
              <a:t>Enter the code: code will be updated during live presentation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24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B7133-175E-E659-DCD3-A7CC4766E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794E-87C8-629C-C263-19D78507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/>
              <a:t>SUBJECT DESIGN: learning management system (LMS)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B6275-6E8F-8E77-F41A-D7F936B08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66443-1F86-EE3B-6E95-29F6EB8D4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164" y="1859689"/>
            <a:ext cx="7698334" cy="3288088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 LMS layout with signposting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Multiple means of representation: short videos, guided readings, podcasts, individual and group activities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Focus on accessibility and reducing cognitive load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704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91C17-79CD-8DF8-1424-D37DB1100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A980-6FF5-DEC5-84DB-81CD4F8E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15600" cy="1325563"/>
          </a:xfrm>
        </p:spPr>
        <p:txBody>
          <a:bodyPr/>
          <a:lstStyle/>
          <a:p>
            <a:r>
              <a:rPr lang="en-AU" dirty="0"/>
              <a:t>Engagement and motivation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49A82-50C0-CFE3-ACE8-2541A88B5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449387"/>
            <a:ext cx="6840670" cy="395922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</a:t>
            </a:r>
            <a:r>
              <a:rPr lang="en-US" sz="2800" b="0" cap="none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 and flexible opportunities for participation in synchronous and asynchronous activities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0" cap="non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Diverse case studies and examples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0" cap="none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Choice in assessment format and content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1A2ED-3AB7-1900-9B3F-D6F615AE5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160" y="710138"/>
            <a:ext cx="4529653" cy="5745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1341F7-8853-D6F0-4A2C-EA72E8C64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31361"/>
      </p:ext>
    </p:extLst>
  </p:cSld>
  <p:clrMapOvr>
    <a:masterClrMapping/>
  </p:clrMapOvr>
</p:sld>
</file>

<file path=ppt/theme/theme1.xml><?xml version="1.0" encoding="utf-8"?>
<a:theme xmlns:a="http://schemas.openxmlformats.org/drawingml/2006/main" name="LaTrobe Corporate">
  <a:themeElements>
    <a:clrScheme name="La Trobe">
      <a:dk1>
        <a:srgbClr val="000000"/>
      </a:dk1>
      <a:lt1>
        <a:srgbClr val="FFFFFF"/>
      </a:lt1>
      <a:dk2>
        <a:srgbClr val="000000"/>
      </a:dk2>
      <a:lt2>
        <a:srgbClr val="9B9B9B"/>
      </a:lt2>
      <a:accent1>
        <a:srgbClr val="E2231B"/>
      </a:accent1>
      <a:accent2>
        <a:srgbClr val="440099"/>
      </a:accent2>
      <a:accent3>
        <a:srgbClr val="009CA6"/>
      </a:accent3>
      <a:accent4>
        <a:srgbClr val="ED8B00"/>
      </a:accent4>
      <a:accent5>
        <a:srgbClr val="D00070"/>
      </a:accent5>
      <a:accent6>
        <a:srgbClr val="004F59"/>
      </a:accent6>
      <a:hlink>
        <a:srgbClr val="1E22AA"/>
      </a:hlink>
      <a:folHlink>
        <a:srgbClr val="753B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DOMESTIC PowerPoint" id="{4CA4D042-3344-2C42-A01F-A29E56FFE025}" vid="{F034FB29-C893-7545-867A-B688460925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3d7e88-5fca-4bc7-8c15-17afa20ac4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B0F9CAC9D8242A80B9B2B38F69D0D" ma:contentTypeVersion="17" ma:contentTypeDescription="Create a new document." ma:contentTypeScope="" ma:versionID="3e0da1d4cbabd065e87d0d8c0109c938">
  <xsd:schema xmlns:xsd="http://www.w3.org/2001/XMLSchema" xmlns:xs="http://www.w3.org/2001/XMLSchema" xmlns:p="http://schemas.microsoft.com/office/2006/metadata/properties" xmlns:ns3="69d41ba9-e8e0-4f47-b574-3308d1a1fff4" xmlns:ns4="b73d7e88-5fca-4bc7-8c15-17afa20ac46c" targetNamespace="http://schemas.microsoft.com/office/2006/metadata/properties" ma:root="true" ma:fieldsID="a607147dcab7594292f01467f1275382" ns3:_="" ns4:_="">
    <xsd:import namespace="69d41ba9-e8e0-4f47-b574-3308d1a1fff4"/>
    <xsd:import namespace="b73d7e88-5fca-4bc7-8c15-17afa20ac4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41ba9-e8e0-4f47-b574-3308d1a1ff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d7e88-5fca-4bc7-8c15-17afa20a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FDCB6-8804-46D8-ACA4-B2C4F4082A3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9d41ba9-e8e0-4f47-b574-3308d1a1fff4"/>
    <ds:schemaRef ds:uri="http://purl.org/dc/elements/1.1/"/>
    <ds:schemaRef ds:uri="http://schemas.microsoft.com/office/2006/metadata/properties"/>
    <ds:schemaRef ds:uri="http://purl.org/dc/terms/"/>
    <ds:schemaRef ds:uri="b73d7e88-5fca-4bc7-8c15-17afa20ac46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8AAE30-2FBB-4520-AC0B-2C7A6502B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41ba9-e8e0-4f47-b574-3308d1a1fff4"/>
    <ds:schemaRef ds:uri="b73d7e88-5fca-4bc7-8c15-17afa20ac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48CF14-21E4-4010-8C76-47DE95DC36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2022-DOMESTIC-PowerPoint-Template</Template>
  <TotalTime>5527</TotalTime>
  <Words>824</Words>
  <Application>Microsoft Office PowerPoint</Application>
  <PresentationFormat>Widescreen</PresentationFormat>
  <Paragraphs>128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Roboto Condensed</vt:lpstr>
      <vt:lpstr>Roboto Medium</vt:lpstr>
      <vt:lpstr>Arial</vt:lpstr>
      <vt:lpstr>Calibri</vt:lpstr>
      <vt:lpstr>Roboto</vt:lpstr>
      <vt:lpstr>DM Sans</vt:lpstr>
      <vt:lpstr>Roboto Light</vt:lpstr>
      <vt:lpstr>LaTrobe Corporate</vt:lpstr>
      <vt:lpstr>Teaching udl by doing udl: Modelling inclusive design IN INITIAL TEACHER EDUCATION  dr ana garcia-melgar</vt:lpstr>
      <vt:lpstr>OVERVIEW</vt:lpstr>
      <vt:lpstr>Context: initial teacher education</vt:lpstr>
      <vt:lpstr>Gaps in teacher education</vt:lpstr>
      <vt:lpstr>OPPORTUNITIES: online learning</vt:lpstr>
      <vt:lpstr>EMBEDDING UDL</vt:lpstr>
      <vt:lpstr>What aspects of online learning have you found challenging or unhelpful?</vt:lpstr>
      <vt:lpstr>SUBJECT DESIGN: learning management system (LMS)</vt:lpstr>
      <vt:lpstr>Engagement and motivation</vt:lpstr>
      <vt:lpstr>MULTIPLE MEANS OF REPRESENTATION</vt:lpstr>
      <vt:lpstr>SCAFFOLDS AND SELF-MOnITORING</vt:lpstr>
      <vt:lpstr>EXAMPLE: TAKEAWAY MESSAGES</vt:lpstr>
      <vt:lpstr>ASSESSMENT DESIGN</vt:lpstr>
      <vt:lpstr>RESPONSE OPTIONS</vt:lpstr>
      <vt:lpstr>EXAMPLE: CHOICEBOARDS </vt:lpstr>
      <vt:lpstr>STUDENT FEEDBACK</vt:lpstr>
      <vt:lpstr>KEY LEARNINGS</vt:lpstr>
      <vt:lpstr>RECOMMENDATIONS</vt:lpstr>
      <vt:lpstr>REFERENCES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example: type title here</dc:title>
  <dc:subject/>
  <dc:creator>Ana Garcia Melgar</dc:creator>
  <cp:keywords/>
  <dc:description/>
  <cp:lastModifiedBy>Kylie Geard</cp:lastModifiedBy>
  <cp:revision>36</cp:revision>
  <dcterms:created xsi:type="dcterms:W3CDTF">2023-02-17T01:15:56Z</dcterms:created>
  <dcterms:modified xsi:type="dcterms:W3CDTF">2025-06-17T07:19:19Z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0x010100C97B0F9CAC9D8242A80B9B2B38F69D0D</vt:lpwstr>
  </property>
</Properties>
</file>