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Lst>
  <p:notesMasterIdLst>
    <p:notesMasterId r:id="rId18"/>
  </p:notesMasterIdLst>
  <p:sldIdLst>
    <p:sldId id="263" r:id="rId5"/>
    <p:sldId id="264" r:id="rId6"/>
    <p:sldId id="266" r:id="rId7"/>
    <p:sldId id="272" r:id="rId8"/>
    <p:sldId id="269" r:id="rId9"/>
    <p:sldId id="270" r:id="rId10"/>
    <p:sldId id="273" r:id="rId11"/>
    <p:sldId id="276" r:id="rId12"/>
    <p:sldId id="281" r:id="rId13"/>
    <p:sldId id="279" r:id="rId14"/>
    <p:sldId id="280" r:id="rId15"/>
    <p:sldId id="283" r:id="rId16"/>
    <p:sldId id="274" r:id="rId17"/>
  </p:sldIdLst>
  <p:sldSz cx="13442950" cy="7561263"/>
  <p:notesSz cx="6858000" cy="9144000"/>
  <p:defaultText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92">
          <p15:clr>
            <a:srgbClr val="A4A3A4"/>
          </p15:clr>
        </p15:guide>
        <p15:guide id="2" orient="horz" pos="4377">
          <p15:clr>
            <a:srgbClr val="A4A3A4"/>
          </p15:clr>
        </p15:guide>
        <p15:guide id="3" pos="7046">
          <p15:clr>
            <a:srgbClr val="A4A3A4"/>
          </p15:clr>
        </p15:guide>
        <p15:guide id="4" pos="8180">
          <p15:clr>
            <a:srgbClr val="A4A3A4"/>
          </p15:clr>
        </p15:guide>
        <p15:guide id="5" pos="2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892" autoAdjust="0"/>
  </p:normalViewPr>
  <p:slideViewPr>
    <p:cSldViewPr showGuides="1">
      <p:cViewPr varScale="1">
        <p:scale>
          <a:sx n="78" d="100"/>
          <a:sy n="78" d="100"/>
        </p:scale>
        <p:origin x="126" y="282"/>
      </p:cViewPr>
      <p:guideLst>
        <p:guide orient="horz" pos="1292"/>
        <p:guide orient="horz" pos="4377"/>
        <p:guide pos="7046"/>
        <p:guide pos="8180"/>
        <p:guide pos="288"/>
      </p:guideLst>
    </p:cSldViewPr>
  </p:slideViewPr>
  <p:notesTextViewPr>
    <p:cViewPr>
      <p:scale>
        <a:sx n="1" d="1"/>
        <a:sy n="1" d="1"/>
      </p:scale>
      <p:origin x="0" y="0"/>
    </p:cViewPr>
  </p:notesTextViewPr>
  <p:sorterViewPr>
    <p:cViewPr>
      <p:scale>
        <a:sx n="100" d="100"/>
        <a:sy n="100" d="100"/>
      </p:scale>
      <p:origin x="0" y="-29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BFF75A-C89E-45BA-9C12-0B7DFF4EBBAD}" type="datetimeFigureOut">
              <a:rPr lang="de-CH" smtClean="0"/>
              <a:t>06.06.2025</a:t>
            </a:fld>
            <a:endParaRPr lang="de-CH"/>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8B8BD2-307B-493B-8A3B-6048ACB099E2}" type="slidenum">
              <a:rPr lang="de-CH" smtClean="0"/>
              <a:t>‹#›</a:t>
            </a:fld>
            <a:endParaRPr lang="de-CH"/>
          </a:p>
        </p:txBody>
      </p:sp>
    </p:spTree>
    <p:extLst>
      <p:ext uri="{BB962C8B-B14F-4D97-AF65-F5344CB8AC3E}">
        <p14:creationId xmlns:p14="http://schemas.microsoft.com/office/powerpoint/2010/main" val="943718295"/>
      </p:ext>
    </p:extLst>
  </p:cSld>
  <p:clrMap bg1="lt1" tx1="dk1" bg2="lt2" tx2="dk2" accent1="accent1" accent2="accent2" accent3="accent3" accent4="accent4" accent5="accent5" accent6="accent6" hlink="hlink" folHlink="folHlink"/>
  <p:notesStyle>
    <a:lvl1pPr marL="0" algn="l" defTabSz="1008035" rtl="0" eaLnBrk="1" latinLnBrk="0" hangingPunct="1">
      <a:defRPr sz="1300" kern="1200">
        <a:solidFill>
          <a:schemeClr val="tx1"/>
        </a:solidFill>
        <a:latin typeface="+mn-lt"/>
        <a:ea typeface="+mn-ea"/>
        <a:cs typeface="+mn-cs"/>
      </a:defRPr>
    </a:lvl1pPr>
    <a:lvl2pPr marL="504017" algn="l" defTabSz="1008035" rtl="0" eaLnBrk="1" latinLnBrk="0" hangingPunct="1">
      <a:defRPr sz="1300" kern="1200">
        <a:solidFill>
          <a:schemeClr val="tx1"/>
        </a:solidFill>
        <a:latin typeface="+mn-lt"/>
        <a:ea typeface="+mn-ea"/>
        <a:cs typeface="+mn-cs"/>
      </a:defRPr>
    </a:lvl2pPr>
    <a:lvl3pPr marL="1008035" algn="l" defTabSz="1008035" rtl="0" eaLnBrk="1" latinLnBrk="0" hangingPunct="1">
      <a:defRPr sz="1300" kern="1200">
        <a:solidFill>
          <a:schemeClr val="tx1"/>
        </a:solidFill>
        <a:latin typeface="+mn-lt"/>
        <a:ea typeface="+mn-ea"/>
        <a:cs typeface="+mn-cs"/>
      </a:defRPr>
    </a:lvl3pPr>
    <a:lvl4pPr marL="1512052" algn="l" defTabSz="1008035" rtl="0" eaLnBrk="1" latinLnBrk="0" hangingPunct="1">
      <a:defRPr sz="1300" kern="1200">
        <a:solidFill>
          <a:schemeClr val="tx1"/>
        </a:solidFill>
        <a:latin typeface="+mn-lt"/>
        <a:ea typeface="+mn-ea"/>
        <a:cs typeface="+mn-cs"/>
      </a:defRPr>
    </a:lvl4pPr>
    <a:lvl5pPr marL="2016069" algn="l" defTabSz="1008035" rtl="0" eaLnBrk="1" latinLnBrk="0" hangingPunct="1">
      <a:defRPr sz="1300" kern="1200">
        <a:solidFill>
          <a:schemeClr val="tx1"/>
        </a:solidFill>
        <a:latin typeface="+mn-lt"/>
        <a:ea typeface="+mn-ea"/>
        <a:cs typeface="+mn-cs"/>
      </a:defRPr>
    </a:lvl5pPr>
    <a:lvl6pPr marL="2520086" algn="l" defTabSz="1008035" rtl="0" eaLnBrk="1" latinLnBrk="0" hangingPunct="1">
      <a:defRPr sz="1300" kern="1200">
        <a:solidFill>
          <a:schemeClr val="tx1"/>
        </a:solidFill>
        <a:latin typeface="+mn-lt"/>
        <a:ea typeface="+mn-ea"/>
        <a:cs typeface="+mn-cs"/>
      </a:defRPr>
    </a:lvl6pPr>
    <a:lvl7pPr marL="3024104" algn="l" defTabSz="1008035" rtl="0" eaLnBrk="1" latinLnBrk="0" hangingPunct="1">
      <a:defRPr sz="1300" kern="1200">
        <a:solidFill>
          <a:schemeClr val="tx1"/>
        </a:solidFill>
        <a:latin typeface="+mn-lt"/>
        <a:ea typeface="+mn-ea"/>
        <a:cs typeface="+mn-cs"/>
      </a:defRPr>
    </a:lvl7pPr>
    <a:lvl8pPr marL="3528121" algn="l" defTabSz="1008035" rtl="0" eaLnBrk="1" latinLnBrk="0" hangingPunct="1">
      <a:defRPr sz="1300" kern="1200">
        <a:solidFill>
          <a:schemeClr val="tx1"/>
        </a:solidFill>
        <a:latin typeface="+mn-lt"/>
        <a:ea typeface="+mn-ea"/>
        <a:cs typeface="+mn-cs"/>
      </a:defRPr>
    </a:lvl8pPr>
    <a:lvl9pPr marL="4032138" algn="l" defTabSz="100803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208B8BD2-307B-493B-8A3B-6048ACB099E2}" type="slidenum">
              <a:rPr lang="de-CH" smtClean="0"/>
              <a:t>1</a:t>
            </a:fld>
            <a:endParaRPr lang="de-CH"/>
          </a:p>
        </p:txBody>
      </p:sp>
    </p:spTree>
    <p:extLst>
      <p:ext uri="{BB962C8B-B14F-4D97-AF65-F5344CB8AC3E}">
        <p14:creationId xmlns:p14="http://schemas.microsoft.com/office/powerpoint/2010/main" val="2182863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10</a:t>
            </a:fld>
            <a:endParaRPr lang="de-CH"/>
          </a:p>
        </p:txBody>
      </p:sp>
    </p:spTree>
    <p:extLst>
      <p:ext uri="{BB962C8B-B14F-4D97-AF65-F5344CB8AC3E}">
        <p14:creationId xmlns:p14="http://schemas.microsoft.com/office/powerpoint/2010/main" val="1286410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11</a:t>
            </a:fld>
            <a:endParaRPr lang="de-CH"/>
          </a:p>
        </p:txBody>
      </p:sp>
    </p:spTree>
    <p:extLst>
      <p:ext uri="{BB962C8B-B14F-4D97-AF65-F5344CB8AC3E}">
        <p14:creationId xmlns:p14="http://schemas.microsoft.com/office/powerpoint/2010/main" val="3301914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12</a:t>
            </a:fld>
            <a:endParaRPr lang="de-CH"/>
          </a:p>
        </p:txBody>
      </p:sp>
    </p:spTree>
    <p:extLst>
      <p:ext uri="{BB962C8B-B14F-4D97-AF65-F5344CB8AC3E}">
        <p14:creationId xmlns:p14="http://schemas.microsoft.com/office/powerpoint/2010/main" val="2297592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13</a:t>
            </a:fld>
            <a:endParaRPr lang="de-CH"/>
          </a:p>
        </p:txBody>
      </p:sp>
    </p:spTree>
    <p:extLst>
      <p:ext uri="{BB962C8B-B14F-4D97-AF65-F5344CB8AC3E}">
        <p14:creationId xmlns:p14="http://schemas.microsoft.com/office/powerpoint/2010/main" val="2900007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2</a:t>
            </a:fld>
            <a:endParaRPr lang="de-CH"/>
          </a:p>
        </p:txBody>
      </p:sp>
    </p:spTree>
    <p:extLst>
      <p:ext uri="{BB962C8B-B14F-4D97-AF65-F5344CB8AC3E}">
        <p14:creationId xmlns:p14="http://schemas.microsoft.com/office/powerpoint/2010/main" val="2551353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3</a:t>
            </a:fld>
            <a:endParaRPr lang="de-CH"/>
          </a:p>
        </p:txBody>
      </p:sp>
    </p:spTree>
    <p:extLst>
      <p:ext uri="{BB962C8B-B14F-4D97-AF65-F5344CB8AC3E}">
        <p14:creationId xmlns:p14="http://schemas.microsoft.com/office/powerpoint/2010/main" val="2151461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4</a:t>
            </a:fld>
            <a:endParaRPr lang="de-CH"/>
          </a:p>
        </p:txBody>
      </p:sp>
    </p:spTree>
    <p:extLst>
      <p:ext uri="{BB962C8B-B14F-4D97-AF65-F5344CB8AC3E}">
        <p14:creationId xmlns:p14="http://schemas.microsoft.com/office/powerpoint/2010/main" val="4192402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5</a:t>
            </a:fld>
            <a:endParaRPr lang="de-CH"/>
          </a:p>
        </p:txBody>
      </p:sp>
    </p:spTree>
    <p:extLst>
      <p:ext uri="{BB962C8B-B14F-4D97-AF65-F5344CB8AC3E}">
        <p14:creationId xmlns:p14="http://schemas.microsoft.com/office/powerpoint/2010/main" val="1920573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6</a:t>
            </a:fld>
            <a:endParaRPr lang="de-CH"/>
          </a:p>
        </p:txBody>
      </p:sp>
    </p:spTree>
    <p:extLst>
      <p:ext uri="{BB962C8B-B14F-4D97-AF65-F5344CB8AC3E}">
        <p14:creationId xmlns:p14="http://schemas.microsoft.com/office/powerpoint/2010/main" val="1181375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7</a:t>
            </a:fld>
            <a:endParaRPr lang="de-CH"/>
          </a:p>
        </p:txBody>
      </p:sp>
    </p:spTree>
    <p:extLst>
      <p:ext uri="{BB962C8B-B14F-4D97-AF65-F5344CB8AC3E}">
        <p14:creationId xmlns:p14="http://schemas.microsoft.com/office/powerpoint/2010/main" val="1719075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8</a:t>
            </a:fld>
            <a:endParaRPr lang="de-CH"/>
          </a:p>
        </p:txBody>
      </p:sp>
    </p:spTree>
    <p:extLst>
      <p:ext uri="{BB962C8B-B14F-4D97-AF65-F5344CB8AC3E}">
        <p14:creationId xmlns:p14="http://schemas.microsoft.com/office/powerpoint/2010/main" val="3569764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08B8BD2-307B-493B-8A3B-6048ACB099E2}" type="slidenum">
              <a:rPr lang="de-CH" smtClean="0"/>
              <a:t>9</a:t>
            </a:fld>
            <a:endParaRPr lang="de-CH"/>
          </a:p>
        </p:txBody>
      </p:sp>
    </p:spTree>
    <p:extLst>
      <p:ext uri="{BB962C8B-B14F-4D97-AF65-F5344CB8AC3E}">
        <p14:creationId xmlns:p14="http://schemas.microsoft.com/office/powerpoint/2010/main" val="4716486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out image">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id="{4AC43867-4B55-48F0-AB04-3283EF3197C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34"/>
            <a:ext cx="13442950" cy="7558795"/>
          </a:xfrm>
          <a:prstGeom prst="rect">
            <a:avLst/>
          </a:prstGeom>
        </p:spPr>
      </p:pic>
      <p:pic>
        <p:nvPicPr>
          <p:cNvPr id="9" name="Grafik 8" descr="Ein Bild, das Text enthält.&#10;&#10;Automatisch generierte Beschreibung">
            <a:extLst>
              <a:ext uri="{FF2B5EF4-FFF2-40B4-BE49-F238E27FC236}">
                <a16:creationId xmlns:a16="http://schemas.microsoft.com/office/drawing/2014/main" id="{84A440CA-7CF2-4F84-85F1-FF65C19396A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33843" y="518493"/>
            <a:ext cx="2437557" cy="1269002"/>
          </a:xfrm>
          <a:prstGeom prst="rect">
            <a:avLst/>
          </a:prstGeom>
        </p:spPr>
      </p:pic>
      <p:sp>
        <p:nvSpPr>
          <p:cNvPr id="11" name="Textplatzhalter 10">
            <a:extLst>
              <a:ext uri="{FF2B5EF4-FFF2-40B4-BE49-F238E27FC236}">
                <a16:creationId xmlns:a16="http://schemas.microsoft.com/office/drawing/2014/main" id="{5FD8373E-5A04-4A67-AE38-754671E368B6}"/>
              </a:ext>
            </a:extLst>
          </p:cNvPr>
          <p:cNvSpPr>
            <a:spLocks noGrp="1"/>
          </p:cNvSpPr>
          <p:nvPr>
            <p:ph type="body" sz="quarter" idx="10" hasCustomPrompt="1"/>
          </p:nvPr>
        </p:nvSpPr>
        <p:spPr>
          <a:xfrm>
            <a:off x="528787" y="4486962"/>
            <a:ext cx="10153128" cy="1407885"/>
          </a:xfrm>
          <a:prstGeom prst="rect">
            <a:avLst/>
          </a:prstGeom>
        </p:spPr>
        <p:txBody>
          <a:bodyPr anchor="ctr">
            <a:normAutofit/>
          </a:bodyPr>
          <a:lstStyle>
            <a:lvl1pPr marL="0" indent="0" algn="l">
              <a:buNone/>
              <a:defRPr sz="5400" cap="all" baseline="0">
                <a:solidFill>
                  <a:schemeClr val="bg1"/>
                </a:solidFill>
                <a:latin typeface="Source Sans Pro Light" panose="020B0403030403020204" pitchFamily="34" charset="0"/>
                <a:ea typeface="Source Sans Pro Light" panose="020B0403030403020204" pitchFamily="34" charset="0"/>
              </a:defRPr>
            </a:lvl1pPr>
          </a:lstStyle>
          <a:p>
            <a:pPr algn="l"/>
            <a:r>
              <a:rPr lang="en-US" dirty="0"/>
              <a:t>Enter title</a:t>
            </a:r>
            <a:endParaRPr lang="de-CH" dirty="0"/>
          </a:p>
        </p:txBody>
      </p:sp>
      <p:sp>
        <p:nvSpPr>
          <p:cNvPr id="13" name="Textplatzhalter 2">
            <a:extLst>
              <a:ext uri="{FF2B5EF4-FFF2-40B4-BE49-F238E27FC236}">
                <a16:creationId xmlns:a16="http://schemas.microsoft.com/office/drawing/2014/main" id="{52527A18-C1D1-48CF-A5E7-02E7894E4783}"/>
              </a:ext>
            </a:extLst>
          </p:cNvPr>
          <p:cNvSpPr>
            <a:spLocks noGrp="1"/>
          </p:cNvSpPr>
          <p:nvPr>
            <p:ph type="body" sz="quarter" idx="12" hasCustomPrompt="1"/>
          </p:nvPr>
        </p:nvSpPr>
        <p:spPr>
          <a:xfrm>
            <a:off x="528638" y="6444927"/>
            <a:ext cx="5602287" cy="431800"/>
          </a:xfrm>
          <a:prstGeom prst="rect">
            <a:avLst/>
          </a:prstGeom>
        </p:spPr>
        <p:txBody>
          <a:bodyPr>
            <a:normAutofit/>
          </a:bodyPr>
          <a:lstStyle>
            <a:lvl1pPr marL="0" indent="0">
              <a:buNone/>
              <a:defRPr sz="2400">
                <a:solidFill>
                  <a:schemeClr val="bg1"/>
                </a:solidFill>
              </a:defRPr>
            </a:lvl1pPr>
          </a:lstStyle>
          <a:p>
            <a:pPr lvl="0"/>
            <a:r>
              <a:rPr lang="en-US" noProof="0"/>
              <a:t>Surname and name | Function</a:t>
            </a:r>
          </a:p>
        </p:txBody>
      </p:sp>
      <p:sp>
        <p:nvSpPr>
          <p:cNvPr id="14" name="Textplatzhalter 4">
            <a:extLst>
              <a:ext uri="{FF2B5EF4-FFF2-40B4-BE49-F238E27FC236}">
                <a16:creationId xmlns:a16="http://schemas.microsoft.com/office/drawing/2014/main" id="{6D1C5E91-E43D-49DD-A88B-AF93970513C2}"/>
              </a:ext>
            </a:extLst>
          </p:cNvPr>
          <p:cNvSpPr>
            <a:spLocks noGrp="1"/>
          </p:cNvSpPr>
          <p:nvPr>
            <p:ph type="body" sz="quarter" idx="11" hasCustomPrompt="1"/>
          </p:nvPr>
        </p:nvSpPr>
        <p:spPr>
          <a:xfrm>
            <a:off x="528787" y="6878114"/>
            <a:ext cx="5602138" cy="360534"/>
          </a:xfrm>
          <a:prstGeom prst="rect">
            <a:avLst/>
          </a:prstGeom>
        </p:spPr>
        <p:txBody>
          <a:bodyPr>
            <a:noAutofit/>
          </a:bodyPr>
          <a:lstStyle>
            <a:lvl1pPr marL="0" indent="0">
              <a:buNone/>
              <a:defRPr sz="2400">
                <a:solidFill>
                  <a:schemeClr val="bg1"/>
                </a:solidFill>
                <a:latin typeface="Source Sans Pro ExtraLight" panose="020B0303030403020204" pitchFamily="34" charset="0"/>
              </a:defRPr>
            </a:lvl1pPr>
            <a:lvl2pPr marL="355600" indent="0">
              <a:buNone/>
              <a:defRPr sz="1200"/>
            </a:lvl2pPr>
            <a:lvl3pPr marL="720725" indent="0">
              <a:buNone/>
              <a:defRPr sz="1200"/>
            </a:lvl3pPr>
            <a:lvl4pPr marL="1076325" indent="0">
              <a:buNone/>
              <a:defRPr sz="1200"/>
            </a:lvl4pPr>
            <a:lvl5pPr marL="1431925" indent="0">
              <a:buNone/>
              <a:defRPr sz="1200"/>
            </a:lvl5pPr>
          </a:lstStyle>
          <a:p>
            <a:pPr lvl="0"/>
            <a:r>
              <a:rPr lang="en-US" noProof="0"/>
              <a:t>Location and date</a:t>
            </a:r>
          </a:p>
        </p:txBody>
      </p:sp>
    </p:spTree>
    <p:extLst>
      <p:ext uri="{BB962C8B-B14F-4D97-AF65-F5344CB8AC3E}">
        <p14:creationId xmlns:p14="http://schemas.microsoft.com/office/powerpoint/2010/main" val="109064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0" name="Titel 1">
            <a:extLst>
              <a:ext uri="{FF2B5EF4-FFF2-40B4-BE49-F238E27FC236}">
                <a16:creationId xmlns:a16="http://schemas.microsoft.com/office/drawing/2014/main" id="{5E8AC2BA-869B-4E71-B860-264E4F76D025}"/>
              </a:ext>
            </a:extLst>
          </p:cNvPr>
          <p:cNvSpPr>
            <a:spLocks noGrp="1"/>
          </p:cNvSpPr>
          <p:nvPr>
            <p:ph type="title" hasCustomPrompt="1"/>
          </p:nvPr>
        </p:nvSpPr>
        <p:spPr>
          <a:xfrm>
            <a:off x="467480" y="252239"/>
            <a:ext cx="12494911" cy="1224136"/>
          </a:xfrm>
          <a:prstGeom prst="rect">
            <a:avLst/>
          </a:prstGeom>
        </p:spPr>
        <p:txBody>
          <a:bodyPr/>
          <a:lstStyle>
            <a:lvl1pPr>
              <a:lnSpc>
                <a:spcPts val="4800"/>
              </a:lnSpc>
              <a:defRPr sz="4400" b="0"/>
            </a:lvl1pPr>
          </a:lstStyle>
          <a:p>
            <a:r>
              <a:rPr lang="en-US" noProof="0" dirty="0"/>
              <a:t>Click to edit master title format</a:t>
            </a:r>
            <a:endParaRPr lang="fr-CH" noProof="0" dirty="0"/>
          </a:p>
        </p:txBody>
      </p:sp>
      <p:sp>
        <p:nvSpPr>
          <p:cNvPr id="15" name="Inhaltsplatzhalter 8">
            <a:extLst>
              <a:ext uri="{FF2B5EF4-FFF2-40B4-BE49-F238E27FC236}">
                <a16:creationId xmlns:a16="http://schemas.microsoft.com/office/drawing/2014/main" id="{E1D9C546-459C-4D7B-BC14-2AD2FF80447C}"/>
              </a:ext>
            </a:extLst>
          </p:cNvPr>
          <p:cNvSpPr>
            <a:spLocks noGrp="1"/>
          </p:cNvSpPr>
          <p:nvPr>
            <p:ph sz="quarter" idx="13" hasCustomPrompt="1"/>
          </p:nvPr>
        </p:nvSpPr>
        <p:spPr>
          <a:xfrm>
            <a:off x="480560" y="1578863"/>
            <a:ext cx="12481832" cy="4896000"/>
          </a:xfrm>
          <a:prstGeom prst="rect">
            <a:avLst/>
          </a:prstGeom>
        </p:spPr>
        <p:txBody>
          <a:bodyPr/>
          <a:lstStyle>
            <a:lvl2pPr>
              <a:defRPr/>
            </a:lvl2pPr>
            <a:lvl3pPr>
              <a:defRPr/>
            </a:lvl3pPr>
            <a:lvl4pPr>
              <a:defRPr/>
            </a:lvl4pPr>
            <a:lvl5pPr>
              <a:defRPr/>
            </a:lvl5pPr>
          </a:lstStyle>
          <a:p>
            <a:pPr lvl="0"/>
            <a:r>
              <a:rPr lang="en-US" noProof="0"/>
              <a:t>Edit master text format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 name="Datumsplatzhalter 3">
            <a:extLst>
              <a:ext uri="{FF2B5EF4-FFF2-40B4-BE49-F238E27FC236}">
                <a16:creationId xmlns:a16="http://schemas.microsoft.com/office/drawing/2014/main" id="{FE64C3C3-A42A-4247-8CF0-6A360A217830}"/>
              </a:ext>
            </a:extLst>
          </p:cNvPr>
          <p:cNvSpPr>
            <a:spLocks noGrp="1"/>
          </p:cNvSpPr>
          <p:nvPr>
            <p:ph type="dt" sz="half" idx="2"/>
          </p:nvPr>
        </p:nvSpPr>
        <p:spPr>
          <a:xfrm>
            <a:off x="467113" y="6937047"/>
            <a:ext cx="828000" cy="180000"/>
          </a:xfrm>
          <a:prstGeom prst="rect">
            <a:avLst/>
          </a:prstGeom>
        </p:spPr>
        <p:txBody>
          <a:bodyPr vert="horz" lIns="0" tIns="36000" rIns="0" bIns="36000" rtlCol="0" anchor="ctr"/>
          <a:lstStyle>
            <a:lvl1pPr algn="l">
              <a:lnSpc>
                <a:spcPts val="1600"/>
              </a:lnSpc>
              <a:defRPr sz="1400">
                <a:solidFill>
                  <a:schemeClr val="tx1"/>
                </a:solidFill>
                <a:latin typeface="Source Sans Pro Light" panose="020B0403030403020204" pitchFamily="34" charset="0"/>
              </a:defRPr>
            </a:lvl1pPr>
          </a:lstStyle>
          <a:p>
            <a:fld id="{49E7CC88-F437-466B-867D-79A20DC7187D}" type="datetime1">
              <a:rPr lang="en-US" noProof="0" smtClean="0"/>
              <a:t>6/6/2025</a:t>
            </a:fld>
            <a:endParaRPr lang="en-US" noProof="0" dirty="0"/>
          </a:p>
        </p:txBody>
      </p:sp>
      <p:sp>
        <p:nvSpPr>
          <p:cNvPr id="17" name="Fußzeilenplatzhalter 4">
            <a:extLst>
              <a:ext uri="{FF2B5EF4-FFF2-40B4-BE49-F238E27FC236}">
                <a16:creationId xmlns:a16="http://schemas.microsoft.com/office/drawing/2014/main" id="{D0583950-2B8A-4720-AE00-D6B489431203}"/>
              </a:ext>
            </a:extLst>
          </p:cNvPr>
          <p:cNvSpPr>
            <a:spLocks noGrp="1"/>
          </p:cNvSpPr>
          <p:nvPr>
            <p:ph type="ftr" sz="quarter" idx="3"/>
          </p:nvPr>
        </p:nvSpPr>
        <p:spPr>
          <a:xfrm>
            <a:off x="453462" y="6740843"/>
            <a:ext cx="10657678" cy="180000"/>
          </a:xfrm>
          <a:prstGeom prst="rect">
            <a:avLst/>
          </a:prstGeom>
        </p:spPr>
        <p:txBody>
          <a:bodyPr vert="horz" lIns="0" tIns="36000" rIns="0" bIns="36000" rtlCol="0" anchor="ctr"/>
          <a:lstStyle>
            <a:lvl1pPr algn="l">
              <a:lnSpc>
                <a:spcPts val="1600"/>
              </a:lnSpc>
              <a:defRPr sz="1400" b="1">
                <a:solidFill>
                  <a:schemeClr val="tx1"/>
                </a:solidFill>
                <a:latin typeface="Source Sans Pro Light" panose="020B0403030403020204" pitchFamily="34" charset="0"/>
              </a:defRPr>
            </a:lvl1pPr>
          </a:lstStyle>
          <a:p>
            <a:r>
              <a:rPr lang="en-US" dirty="0"/>
              <a:t>Title name surname or institute - theme </a:t>
            </a:r>
          </a:p>
        </p:txBody>
      </p:sp>
      <p:sp>
        <p:nvSpPr>
          <p:cNvPr id="18" name="Foliennummernplatzhalter 5">
            <a:extLst>
              <a:ext uri="{FF2B5EF4-FFF2-40B4-BE49-F238E27FC236}">
                <a16:creationId xmlns:a16="http://schemas.microsoft.com/office/drawing/2014/main" id="{30F4D0EC-7636-477B-8A46-306FCC469CB0}"/>
              </a:ext>
            </a:extLst>
          </p:cNvPr>
          <p:cNvSpPr>
            <a:spLocks noGrp="1"/>
          </p:cNvSpPr>
          <p:nvPr>
            <p:ph type="sldNum" sz="quarter" idx="4"/>
          </p:nvPr>
        </p:nvSpPr>
        <p:spPr>
          <a:xfrm>
            <a:off x="1375118" y="6937047"/>
            <a:ext cx="432068" cy="180000"/>
          </a:xfrm>
          <a:prstGeom prst="rect">
            <a:avLst/>
          </a:prstGeom>
        </p:spPr>
        <p:txBody>
          <a:bodyPr vert="horz" lIns="0" tIns="36000" rIns="0" bIns="36000" rtlCol="0" anchor="ctr"/>
          <a:lstStyle>
            <a:lvl1pPr algn="l">
              <a:lnSpc>
                <a:spcPts val="1600"/>
              </a:lnSpc>
              <a:defRPr sz="1400">
                <a:solidFill>
                  <a:schemeClr val="tx1"/>
                </a:solidFill>
                <a:latin typeface="Source Sans Pro Light" panose="020B0403030403020204" pitchFamily="34" charset="0"/>
              </a:defRPr>
            </a:lvl1pPr>
          </a:lstStyle>
          <a:p>
            <a:fld id="{DDB4617A-E8F1-4760-BE2C-C2699903E2AD}" type="slidenum">
              <a:rPr lang="en-US" noProof="0" smtClean="0"/>
              <a:pPr/>
              <a:t>‹#›</a:t>
            </a:fld>
            <a:endParaRPr lang="en-US" noProof="0"/>
          </a:p>
        </p:txBody>
      </p:sp>
      <p:sp>
        <p:nvSpPr>
          <p:cNvPr id="19" name="Textfeld 18">
            <a:extLst>
              <a:ext uri="{FF2B5EF4-FFF2-40B4-BE49-F238E27FC236}">
                <a16:creationId xmlns:a16="http://schemas.microsoft.com/office/drawing/2014/main" id="{790E2E11-514C-49EA-B236-7E1693B759F4}"/>
              </a:ext>
            </a:extLst>
          </p:cNvPr>
          <p:cNvSpPr txBox="1"/>
          <p:nvPr userDrawn="1"/>
        </p:nvSpPr>
        <p:spPr>
          <a:xfrm>
            <a:off x="1277593" y="6923646"/>
            <a:ext cx="54502" cy="184666"/>
          </a:xfrm>
          <a:prstGeom prst="rect">
            <a:avLst/>
          </a:prstGeom>
          <a:noFill/>
        </p:spPr>
        <p:txBody>
          <a:bodyPr wrap="none" lIns="0" tIns="0" rIns="0" bIns="0" rtlCol="0">
            <a:spAutoFit/>
          </a:bodyPr>
          <a:lstStyle/>
          <a:p>
            <a:r>
              <a:rPr lang="en-US" sz="1200" noProof="0" dirty="0">
                <a:solidFill>
                  <a:schemeClr val="tx1"/>
                </a:solidFill>
                <a:latin typeface="Source Sans Pro Light" panose="020B0403030403020204" pitchFamily="34" charset="0"/>
                <a:ea typeface="Source Sans Pro Light" panose="020B0403030403020204" pitchFamily="34" charset="0"/>
              </a:rPr>
              <a:t>/</a:t>
            </a:r>
          </a:p>
        </p:txBody>
      </p:sp>
      <p:pic>
        <p:nvPicPr>
          <p:cNvPr id="20" name="Grafik 19">
            <a:extLst>
              <a:ext uri="{FF2B5EF4-FFF2-40B4-BE49-F238E27FC236}">
                <a16:creationId xmlns:a16="http://schemas.microsoft.com/office/drawing/2014/main" id="{B8C43119-1ACE-4441-9FA7-F2FD996183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09152" y="6740843"/>
            <a:ext cx="1653239" cy="368535"/>
          </a:xfrm>
          <a:prstGeom prst="rect">
            <a:avLst/>
          </a:prstGeom>
        </p:spPr>
      </p:pic>
    </p:spTree>
    <p:extLst>
      <p:ext uri="{BB962C8B-B14F-4D97-AF65-F5344CB8AC3E}">
        <p14:creationId xmlns:p14="http://schemas.microsoft.com/office/powerpoint/2010/main" val="1453668037"/>
      </p:ext>
    </p:extLst>
  </p:cSld>
  <p:clrMapOvr>
    <a:masterClrMapping/>
  </p:clrMapOvr>
  <p:extLst>
    <p:ext uri="{DCECCB84-F9BA-43D5-87BE-67443E8EF086}">
      <p15:sldGuideLst xmlns:p15="http://schemas.microsoft.com/office/powerpoint/2012/main">
        <p15:guide id="2" orient="horz" pos="4196"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3096884"/>
      </p:ext>
    </p:extLst>
  </p:cSld>
  <p:clrMap bg1="lt1" tx1="dk1" bg2="lt2" tx2="dk2" accent1="accent1" accent2="accent2" accent3="accent3" accent4="accent4" accent5="accent5" accent6="accent6" hlink="hlink" folHlink="folHlink"/>
  <p:sldLayoutIdLst>
    <p:sldLayoutId id="2147483665" r:id="rId1"/>
    <p:sldLayoutId id="2147483666" r:id="rId2"/>
  </p:sldLayoutIdLst>
  <p:hf hdr="0" ftr="0"/>
  <p:txStyles>
    <p:titleStyle>
      <a:lvl1pPr algn="l" defTabSz="1008035" rtl="0" eaLnBrk="1" latinLnBrk="0" hangingPunct="1">
        <a:spcBef>
          <a:spcPct val="0"/>
        </a:spcBef>
        <a:buNone/>
        <a:defRPr sz="4400" b="0" kern="1200" baseline="0">
          <a:solidFill>
            <a:schemeClr val="tx1"/>
          </a:solidFill>
          <a:latin typeface="Source Sans Pro Light" panose="020B0403030403020204" pitchFamily="34" charset="0"/>
          <a:ea typeface="+mj-ea"/>
          <a:cs typeface="+mj-cs"/>
        </a:defRPr>
      </a:lvl1pPr>
    </p:titleStyle>
    <p:bodyStyle>
      <a:lvl1pPr marL="355600" indent="-355600" algn="l" defTabSz="1008035" rtl="0" eaLnBrk="1" latinLnBrk="0" hangingPunct="1">
        <a:spcBef>
          <a:spcPct val="20000"/>
        </a:spcBef>
        <a:buFont typeface="Arial" panose="020B0604020202020204" pitchFamily="34" charset="0"/>
        <a:buChar char="•"/>
        <a:defRPr sz="3800" kern="1200" baseline="0">
          <a:solidFill>
            <a:schemeClr val="tx1"/>
          </a:solidFill>
          <a:latin typeface="Source Sans Pro Light" panose="020B0403030403020204" pitchFamily="34" charset="0"/>
          <a:ea typeface="+mn-ea"/>
          <a:cs typeface="+mn-cs"/>
        </a:defRPr>
      </a:lvl1pPr>
      <a:lvl2pPr marL="720725" indent="-365125" algn="l" defTabSz="1008035" rtl="0" eaLnBrk="1" latinLnBrk="0" hangingPunct="1">
        <a:spcBef>
          <a:spcPct val="20000"/>
        </a:spcBef>
        <a:buFont typeface="Arial" panose="020B0604020202020204" pitchFamily="34" charset="0"/>
        <a:buChar char="•"/>
        <a:defRPr sz="3800" kern="1200">
          <a:solidFill>
            <a:schemeClr val="tx1"/>
          </a:solidFill>
          <a:latin typeface="Source Sans Pro Light" panose="020B0403030403020204" pitchFamily="34" charset="0"/>
          <a:ea typeface="+mn-ea"/>
          <a:cs typeface="+mn-cs"/>
        </a:defRPr>
      </a:lvl2pPr>
      <a:lvl3pPr marL="1076325" indent="-355600" algn="l" defTabSz="1008035" rtl="0" eaLnBrk="1" latinLnBrk="0" hangingPunct="1">
        <a:spcBef>
          <a:spcPct val="20000"/>
        </a:spcBef>
        <a:buFont typeface="Arial" panose="020B0604020202020204" pitchFamily="34" charset="0"/>
        <a:buChar char="•"/>
        <a:defRPr sz="3800" kern="1200">
          <a:solidFill>
            <a:schemeClr val="tx1"/>
          </a:solidFill>
          <a:latin typeface="Source Sans Pro Light" panose="020B0403030403020204" pitchFamily="34" charset="0"/>
          <a:ea typeface="+mn-ea"/>
          <a:cs typeface="+mn-cs"/>
        </a:defRPr>
      </a:lvl3pPr>
      <a:lvl4pPr marL="1431925" indent="-355600" algn="l" defTabSz="1008035" rtl="0" eaLnBrk="1" latinLnBrk="0" hangingPunct="1">
        <a:spcBef>
          <a:spcPct val="20000"/>
        </a:spcBef>
        <a:buFont typeface="Arial" panose="020B0604020202020204" pitchFamily="34" charset="0"/>
        <a:buChar char="•"/>
        <a:defRPr sz="3800" kern="1200">
          <a:solidFill>
            <a:schemeClr val="tx1"/>
          </a:solidFill>
          <a:latin typeface="Source Sans Pro Light" panose="020B0403030403020204" pitchFamily="34" charset="0"/>
          <a:ea typeface="+mn-ea"/>
          <a:cs typeface="+mn-cs"/>
        </a:defRPr>
      </a:lvl4pPr>
      <a:lvl5pPr marL="1798638" indent="-366713" algn="l" defTabSz="1008035" rtl="0" eaLnBrk="1" latinLnBrk="0" hangingPunct="1">
        <a:spcBef>
          <a:spcPct val="20000"/>
        </a:spcBef>
        <a:buFont typeface="Arial" panose="020B0604020202020204" pitchFamily="34" charset="0"/>
        <a:buChar char="•"/>
        <a:defRPr sz="3800" kern="1200">
          <a:solidFill>
            <a:schemeClr val="tx1"/>
          </a:solidFill>
          <a:latin typeface="Source Sans Pro Light" panose="020B0403030403020204" pitchFamily="34" charset="0"/>
          <a:ea typeface="+mn-ea"/>
          <a:cs typeface="+mn-cs"/>
        </a:defRPr>
      </a:lvl5pPr>
      <a:lvl6pPr marL="2772095" indent="-252009" algn="l" defTabSz="100803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0" userDrawn="1">
          <p15:clr>
            <a:srgbClr val="F26B43"/>
          </p15:clr>
        </p15:guide>
        <p15:guide id="2" orient="horz" pos="1245" userDrawn="1">
          <p15:clr>
            <a:srgbClr val="F26B43"/>
          </p15:clr>
        </p15:guide>
        <p15:guide id="3" orient="horz" pos="4091" userDrawn="1">
          <p15:clr>
            <a:srgbClr val="F26B43"/>
          </p15:clr>
        </p15:guide>
        <p15:guide id="4" pos="288" userDrawn="1">
          <p15:clr>
            <a:srgbClr val="F26B43"/>
          </p15:clr>
        </p15:guide>
        <p15:guide id="5" pos="700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491A76C5-3A9B-4EDB-BAD5-47DCD8CB6D42}"/>
              </a:ext>
            </a:extLst>
          </p:cNvPr>
          <p:cNvSpPr>
            <a:spLocks noGrp="1"/>
          </p:cNvSpPr>
          <p:nvPr>
            <p:ph type="title" idx="4294967295"/>
          </p:nvPr>
        </p:nvSpPr>
        <p:spPr>
          <a:xfrm>
            <a:off x="429244" y="4323377"/>
            <a:ext cx="10153128" cy="2114216"/>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1008035"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600" b="0" i="0" u="none" strike="noStrike" kern="1200" cap="all" spc="0" normalizeH="0" baseline="0" noProof="0" dirty="0">
                <a:ln>
                  <a:noFill/>
                </a:ln>
                <a:solidFill>
                  <a:schemeClr val="bg1"/>
                </a:solidFill>
                <a:effectLst/>
                <a:uLnTx/>
                <a:uFillTx/>
                <a:latin typeface="Source Sans Pro Light" panose="020B0403030403020204" pitchFamily="34" charset="0"/>
                <a:ea typeface="Source Sans Pro Light" panose="020B0403030403020204" pitchFamily="34" charset="0"/>
                <a:cs typeface="+mn-cs"/>
              </a:rPr>
              <a:t>Universal design for learning as the basis for inclusive-digital education – analysis of an intervention program in higher education for teachers at vocational schools</a:t>
            </a:r>
          </a:p>
        </p:txBody>
      </p:sp>
      <p:sp>
        <p:nvSpPr>
          <p:cNvPr id="3" name="Textplatzhalter 2">
            <a:extLst>
              <a:ext uri="{FF2B5EF4-FFF2-40B4-BE49-F238E27FC236}">
                <a16:creationId xmlns:a16="http://schemas.microsoft.com/office/drawing/2014/main" id="{1BF923FB-43F4-43D6-884A-F4D5FD2A2AEC}"/>
              </a:ext>
            </a:extLst>
          </p:cNvPr>
          <p:cNvSpPr>
            <a:spLocks noGrp="1"/>
          </p:cNvSpPr>
          <p:nvPr>
            <p:ph type="body" sz="quarter" idx="12"/>
          </p:nvPr>
        </p:nvSpPr>
        <p:spPr/>
        <p:txBody>
          <a:bodyPr>
            <a:normAutofit lnSpcReduction="10000"/>
          </a:bodyPr>
          <a:lstStyle/>
          <a:p>
            <a:r>
              <a:rPr lang="en-US" dirty="0"/>
              <a:t>Dr. René Wüthrich, Lecturer</a:t>
            </a:r>
          </a:p>
        </p:txBody>
      </p:sp>
      <p:sp>
        <p:nvSpPr>
          <p:cNvPr id="4" name="Textplatzhalter 3">
            <a:extLst>
              <a:ext uri="{FF2B5EF4-FFF2-40B4-BE49-F238E27FC236}">
                <a16:creationId xmlns:a16="http://schemas.microsoft.com/office/drawing/2014/main" id="{DB28DF3E-1753-4259-8C36-4F6FF37A09F7}"/>
              </a:ext>
            </a:extLst>
          </p:cNvPr>
          <p:cNvSpPr>
            <a:spLocks noGrp="1"/>
          </p:cNvSpPr>
          <p:nvPr>
            <p:ph type="body" sz="quarter" idx="11"/>
          </p:nvPr>
        </p:nvSpPr>
        <p:spPr/>
        <p:txBody>
          <a:bodyPr/>
          <a:lstStyle/>
          <a:p>
            <a:r>
              <a:rPr lang="en-US" dirty="0"/>
              <a:t>Sydney, 26. June 2025</a:t>
            </a:r>
          </a:p>
        </p:txBody>
      </p:sp>
    </p:spTree>
    <p:extLst>
      <p:ext uri="{BB962C8B-B14F-4D97-AF65-F5344CB8AC3E}">
        <p14:creationId xmlns:p14="http://schemas.microsoft.com/office/powerpoint/2010/main" val="3690838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864730-C5D2-C631-4FED-AB4D1F17FEA4}"/>
              </a:ext>
            </a:extLst>
          </p:cNvPr>
          <p:cNvSpPr>
            <a:spLocks noGrp="1"/>
          </p:cNvSpPr>
          <p:nvPr>
            <p:ph type="title"/>
          </p:nvPr>
        </p:nvSpPr>
        <p:spPr/>
        <p:txBody>
          <a:bodyPr/>
          <a:lstStyle/>
          <a:p>
            <a:r>
              <a:rPr lang="en-US" sz="4000" dirty="0"/>
              <a:t>Intervention program procedure</a:t>
            </a:r>
            <a:endParaRPr lang="de-CH" sz="4000" dirty="0"/>
          </a:p>
        </p:txBody>
      </p:sp>
      <p:sp>
        <p:nvSpPr>
          <p:cNvPr id="10" name="Textfeld 9">
            <a:extLst>
              <a:ext uri="{FF2B5EF4-FFF2-40B4-BE49-F238E27FC236}">
                <a16:creationId xmlns:a16="http://schemas.microsoft.com/office/drawing/2014/main" id="{6B7206E9-61A5-3462-559F-1ECA001A14AF}"/>
              </a:ext>
            </a:extLst>
          </p:cNvPr>
          <p:cNvSpPr txBox="1"/>
          <p:nvPr/>
        </p:nvSpPr>
        <p:spPr>
          <a:xfrm>
            <a:off x="1557497" y="1258668"/>
            <a:ext cx="6720840" cy="307777"/>
          </a:xfrm>
          <a:prstGeom prst="rect">
            <a:avLst/>
          </a:prstGeom>
          <a:noFill/>
        </p:spPr>
        <p:txBody>
          <a:bodyPr wrap="square">
            <a:spAutoFit/>
          </a:bodyPr>
          <a:lstStyle/>
          <a:p>
            <a:r>
              <a:rPr lang="en-US" sz="1400" dirty="0">
                <a:latin typeface="Source Sans Pro Light" panose="020B0403030403020204" pitchFamily="34" charset="0"/>
              </a:rPr>
              <a:t>Table 2: Overview of inputs provided during the intervention program</a:t>
            </a:r>
            <a:endParaRPr lang="de-CH" sz="1400" dirty="0">
              <a:latin typeface="Source Sans Pro Light" panose="020B0403030403020204" pitchFamily="34" charset="0"/>
            </a:endParaRPr>
          </a:p>
        </p:txBody>
      </p:sp>
      <p:pic>
        <p:nvPicPr>
          <p:cNvPr id="14" name="Grafik 13" descr="The table shows the contents of the intervention program on study days 3 to 8.">
            <a:extLst>
              <a:ext uri="{FF2B5EF4-FFF2-40B4-BE49-F238E27FC236}">
                <a16:creationId xmlns:a16="http://schemas.microsoft.com/office/drawing/2014/main" id="{5ACA7AAF-156E-C004-76FE-A6FB2421F323}"/>
              </a:ext>
            </a:extLst>
          </p:cNvPr>
          <p:cNvPicPr>
            <a:picLocks noChangeAspect="1"/>
          </p:cNvPicPr>
          <p:nvPr/>
        </p:nvPicPr>
        <p:blipFill>
          <a:blip r:embed="rId3"/>
          <a:stretch>
            <a:fillRect/>
          </a:stretch>
        </p:blipFill>
        <p:spPr>
          <a:xfrm>
            <a:off x="1591152" y="1692399"/>
            <a:ext cx="6727312" cy="5244648"/>
          </a:xfrm>
          <a:prstGeom prst="rect">
            <a:avLst/>
          </a:prstGeom>
        </p:spPr>
      </p:pic>
      <p:sp>
        <p:nvSpPr>
          <p:cNvPr id="8" name="Textfeld 7">
            <a:extLst>
              <a:ext uri="{FF2B5EF4-FFF2-40B4-BE49-F238E27FC236}">
                <a16:creationId xmlns:a16="http://schemas.microsoft.com/office/drawing/2014/main" id="{69E9B0BA-52BF-519B-D24A-06B396362CF1}"/>
              </a:ext>
            </a:extLst>
          </p:cNvPr>
          <p:cNvSpPr txBox="1"/>
          <p:nvPr/>
        </p:nvSpPr>
        <p:spPr>
          <a:xfrm>
            <a:off x="9097328" y="1908423"/>
            <a:ext cx="3680122" cy="2308324"/>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Source Sans Pro Light" panose="020B0403030403020204" pitchFamily="34" charset="0"/>
              </a:rPr>
              <a:t>On each study day, a short input (max. 15 min.) and the task of identifying optimization possibilities in your own lesson planning.</a:t>
            </a:r>
            <a:endParaRPr lang="de-CH" sz="2400" dirty="0">
              <a:latin typeface="Source Sans Pro Light" panose="020B0403030403020204" pitchFamily="34" charset="0"/>
            </a:endParaRPr>
          </a:p>
        </p:txBody>
      </p:sp>
      <p:sp>
        <p:nvSpPr>
          <p:cNvPr id="4" name="Datumsplatzhalter 3">
            <a:extLst>
              <a:ext uri="{FF2B5EF4-FFF2-40B4-BE49-F238E27FC236}">
                <a16:creationId xmlns:a16="http://schemas.microsoft.com/office/drawing/2014/main" id="{91108271-BF29-2774-2B5F-F065E70E1AED}"/>
              </a:ext>
            </a:extLst>
          </p:cNvPr>
          <p:cNvSpPr>
            <a:spLocks noGrp="1"/>
          </p:cNvSpPr>
          <p:nvPr>
            <p:ph type="dt" sz="half" idx="2"/>
          </p:nvPr>
        </p:nvSpPr>
        <p:spPr/>
        <p:txBody>
          <a:bodyPr/>
          <a:lstStyle/>
          <a:p>
            <a:fld id="{49E7CC88-F437-466B-867D-79A20DC7187D}" type="datetime1">
              <a:rPr lang="en-US" noProof="0" smtClean="0"/>
              <a:t>6/6/2025</a:t>
            </a:fld>
            <a:endParaRPr lang="en-US" noProof="0" dirty="0"/>
          </a:p>
        </p:txBody>
      </p:sp>
      <p:sp>
        <p:nvSpPr>
          <p:cNvPr id="5" name="Foliennummernplatzhalter 4">
            <a:extLst>
              <a:ext uri="{FF2B5EF4-FFF2-40B4-BE49-F238E27FC236}">
                <a16:creationId xmlns:a16="http://schemas.microsoft.com/office/drawing/2014/main" id="{F45AF060-C424-3857-E797-9F4428185CF2}"/>
              </a:ext>
            </a:extLst>
          </p:cNvPr>
          <p:cNvSpPr>
            <a:spLocks noGrp="1"/>
          </p:cNvSpPr>
          <p:nvPr>
            <p:ph type="sldNum" sz="quarter" idx="4"/>
          </p:nvPr>
        </p:nvSpPr>
        <p:spPr/>
        <p:txBody>
          <a:bodyPr/>
          <a:lstStyle/>
          <a:p>
            <a:fld id="{DDB4617A-E8F1-4760-BE2C-C2699903E2AD}" type="slidenum">
              <a:rPr lang="en-US" noProof="0" smtClean="0"/>
              <a:pPr/>
              <a:t>10</a:t>
            </a:fld>
            <a:endParaRPr lang="en-US" noProof="0"/>
          </a:p>
        </p:txBody>
      </p:sp>
    </p:spTree>
    <p:extLst>
      <p:ext uri="{BB962C8B-B14F-4D97-AF65-F5344CB8AC3E}">
        <p14:creationId xmlns:p14="http://schemas.microsoft.com/office/powerpoint/2010/main" val="730248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D3D6FB-658D-DA77-A9E3-36D767AB5564}"/>
              </a:ext>
            </a:extLst>
          </p:cNvPr>
          <p:cNvSpPr>
            <a:spLocks noGrp="1"/>
          </p:cNvSpPr>
          <p:nvPr>
            <p:ph type="title"/>
          </p:nvPr>
        </p:nvSpPr>
        <p:spPr/>
        <p:txBody>
          <a:bodyPr/>
          <a:lstStyle/>
          <a:p>
            <a:r>
              <a:rPr lang="de-CH" sz="4000" dirty="0" err="1"/>
              <a:t>Results</a:t>
            </a:r>
            <a:endParaRPr lang="de-CH" sz="4000" dirty="0"/>
          </a:p>
        </p:txBody>
      </p:sp>
      <p:sp>
        <p:nvSpPr>
          <p:cNvPr id="14" name="Textfeld 13">
            <a:extLst>
              <a:ext uri="{FF2B5EF4-FFF2-40B4-BE49-F238E27FC236}">
                <a16:creationId xmlns:a16="http://schemas.microsoft.com/office/drawing/2014/main" id="{3AD78B97-297B-6645-F753-8E3FEF2A4D9D}"/>
              </a:ext>
            </a:extLst>
          </p:cNvPr>
          <p:cNvSpPr txBox="1"/>
          <p:nvPr/>
        </p:nvSpPr>
        <p:spPr>
          <a:xfrm>
            <a:off x="216491" y="1387476"/>
            <a:ext cx="4473436" cy="338554"/>
          </a:xfrm>
          <a:prstGeom prst="rect">
            <a:avLst/>
          </a:prstGeom>
          <a:noFill/>
        </p:spPr>
        <p:txBody>
          <a:bodyPr wrap="square" rtlCol="0">
            <a:spAutoFit/>
          </a:bodyPr>
          <a:lstStyle/>
          <a:p>
            <a:r>
              <a:rPr lang="de-CH" sz="1600" dirty="0">
                <a:latin typeface="Source Sans Pro Light" panose="020B0403030403020204" pitchFamily="34" charset="0"/>
              </a:rPr>
              <a:t>Table 4: </a:t>
            </a:r>
            <a:r>
              <a:rPr lang="de-CH" sz="1600" dirty="0" err="1">
                <a:latin typeface="Source Sans Pro Light" panose="020B0403030403020204" pitchFamily="34" charset="0"/>
              </a:rPr>
              <a:t>Findings</a:t>
            </a:r>
            <a:r>
              <a:rPr lang="de-CH" sz="1600" dirty="0">
                <a:latin typeface="Source Sans Pro Light" panose="020B0403030403020204" pitchFamily="34" charset="0"/>
              </a:rPr>
              <a:t> for lesson </a:t>
            </a:r>
            <a:r>
              <a:rPr lang="de-CH" sz="1600" dirty="0" err="1">
                <a:latin typeface="Source Sans Pro Light" panose="020B0403030403020204" pitchFamily="34" charset="0"/>
              </a:rPr>
              <a:t>planning</a:t>
            </a:r>
            <a:endParaRPr lang="de-CH" sz="1600" dirty="0">
              <a:latin typeface="Source Sans Pro Light" panose="020B0403030403020204" pitchFamily="34" charset="0"/>
            </a:endParaRPr>
          </a:p>
        </p:txBody>
      </p:sp>
      <p:pic>
        <p:nvPicPr>
          <p:cNvPr id="18" name="Inhaltsplatzhalter 17" descr="The table shows the results of the lesson planning analysis. Eight aspects were identified that relate to the selected UDL options. PowerPoint for structuring was mentioned most frequently, while language support was mentioned least frequently.">
            <a:extLst>
              <a:ext uri="{FF2B5EF4-FFF2-40B4-BE49-F238E27FC236}">
                <a16:creationId xmlns:a16="http://schemas.microsoft.com/office/drawing/2014/main" id="{FCE1397B-D5A8-1BA5-932D-B912DAD96722}"/>
              </a:ext>
            </a:extLst>
          </p:cNvPr>
          <p:cNvPicPr>
            <a:picLocks noGrp="1" noChangeAspect="1"/>
          </p:cNvPicPr>
          <p:nvPr>
            <p:ph sz="quarter" idx="13"/>
          </p:nvPr>
        </p:nvPicPr>
        <p:blipFill>
          <a:blip r:embed="rId3"/>
          <a:stretch>
            <a:fillRect/>
          </a:stretch>
        </p:blipFill>
        <p:spPr>
          <a:xfrm>
            <a:off x="216491" y="1764407"/>
            <a:ext cx="6337833" cy="4409380"/>
          </a:xfrm>
        </p:spPr>
      </p:pic>
      <p:pic>
        <p:nvPicPr>
          <p:cNvPr id="6" name="Grafik 5" descr="The table shows the results of the lesson planning analysis. Eight aspects were identified that relate to the selected UDL options. PowerPoint for structuring was mentioned most frequently, while language support was mentioned least frequently.">
            <a:extLst>
              <a:ext uri="{FF2B5EF4-FFF2-40B4-BE49-F238E27FC236}">
                <a16:creationId xmlns:a16="http://schemas.microsoft.com/office/drawing/2014/main" id="{5909A938-167F-91DA-864B-2CE771CDB7DD}"/>
              </a:ext>
            </a:extLst>
          </p:cNvPr>
          <p:cNvPicPr>
            <a:picLocks noChangeAspect="1"/>
          </p:cNvPicPr>
          <p:nvPr/>
        </p:nvPicPr>
        <p:blipFill>
          <a:blip r:embed="rId4"/>
          <a:stretch>
            <a:fillRect/>
          </a:stretch>
        </p:blipFill>
        <p:spPr>
          <a:xfrm>
            <a:off x="6753396" y="2683772"/>
            <a:ext cx="6356813" cy="3490015"/>
          </a:xfrm>
          <a:prstGeom prst="rect">
            <a:avLst/>
          </a:prstGeom>
        </p:spPr>
      </p:pic>
      <p:sp>
        <p:nvSpPr>
          <p:cNvPr id="4" name="Datumsplatzhalter 3">
            <a:extLst>
              <a:ext uri="{FF2B5EF4-FFF2-40B4-BE49-F238E27FC236}">
                <a16:creationId xmlns:a16="http://schemas.microsoft.com/office/drawing/2014/main" id="{CF270576-3E7E-312C-4D30-D2FB1557D031}"/>
              </a:ext>
            </a:extLst>
          </p:cNvPr>
          <p:cNvSpPr>
            <a:spLocks noGrp="1"/>
          </p:cNvSpPr>
          <p:nvPr>
            <p:ph type="dt" sz="half" idx="2"/>
          </p:nvPr>
        </p:nvSpPr>
        <p:spPr/>
        <p:txBody>
          <a:bodyPr/>
          <a:lstStyle/>
          <a:p>
            <a:fld id="{49E7CC88-F437-466B-867D-79A20DC7187D}" type="datetime1">
              <a:rPr lang="en-US" noProof="0" smtClean="0"/>
              <a:t>6/6/2025</a:t>
            </a:fld>
            <a:endParaRPr lang="en-US" noProof="0" dirty="0"/>
          </a:p>
        </p:txBody>
      </p:sp>
      <p:sp>
        <p:nvSpPr>
          <p:cNvPr id="5" name="Foliennummernplatzhalter 4">
            <a:extLst>
              <a:ext uri="{FF2B5EF4-FFF2-40B4-BE49-F238E27FC236}">
                <a16:creationId xmlns:a16="http://schemas.microsoft.com/office/drawing/2014/main" id="{0F52230A-1E69-7C02-A2A5-A6FC2C9F8DF1}"/>
              </a:ext>
            </a:extLst>
          </p:cNvPr>
          <p:cNvSpPr>
            <a:spLocks noGrp="1"/>
          </p:cNvSpPr>
          <p:nvPr>
            <p:ph type="sldNum" sz="quarter" idx="4"/>
          </p:nvPr>
        </p:nvSpPr>
        <p:spPr/>
        <p:txBody>
          <a:bodyPr/>
          <a:lstStyle/>
          <a:p>
            <a:fld id="{DDB4617A-E8F1-4760-BE2C-C2699903E2AD}" type="slidenum">
              <a:rPr lang="en-US" noProof="0" smtClean="0"/>
              <a:pPr/>
              <a:t>11</a:t>
            </a:fld>
            <a:endParaRPr lang="en-US" noProof="0"/>
          </a:p>
        </p:txBody>
      </p:sp>
    </p:spTree>
    <p:extLst>
      <p:ext uri="{BB962C8B-B14F-4D97-AF65-F5344CB8AC3E}">
        <p14:creationId xmlns:p14="http://schemas.microsoft.com/office/powerpoint/2010/main" val="2350723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5CEA08-A852-EE98-0335-E60FD01C6012}"/>
              </a:ext>
            </a:extLst>
          </p:cNvPr>
          <p:cNvSpPr>
            <a:spLocks noGrp="1"/>
          </p:cNvSpPr>
          <p:nvPr>
            <p:ph type="title"/>
          </p:nvPr>
        </p:nvSpPr>
        <p:spPr/>
        <p:txBody>
          <a:bodyPr/>
          <a:lstStyle/>
          <a:p>
            <a:r>
              <a:rPr lang="de-CH" sz="4000" dirty="0" err="1"/>
              <a:t>Conclusion</a:t>
            </a:r>
            <a:endParaRPr lang="de-CH" sz="4000" dirty="0"/>
          </a:p>
        </p:txBody>
      </p:sp>
      <p:sp>
        <p:nvSpPr>
          <p:cNvPr id="3" name="Inhaltsplatzhalter 2">
            <a:extLst>
              <a:ext uri="{FF2B5EF4-FFF2-40B4-BE49-F238E27FC236}">
                <a16:creationId xmlns:a16="http://schemas.microsoft.com/office/drawing/2014/main" id="{B6B52506-1792-2397-E4F4-2378DFB742DE}"/>
              </a:ext>
            </a:extLst>
          </p:cNvPr>
          <p:cNvSpPr>
            <a:spLocks noGrp="1"/>
          </p:cNvSpPr>
          <p:nvPr>
            <p:ph sz="quarter" idx="13"/>
          </p:nvPr>
        </p:nvSpPr>
        <p:spPr/>
        <p:txBody>
          <a:bodyPr/>
          <a:lstStyle/>
          <a:p>
            <a:r>
              <a:rPr lang="en-US" sz="2400" dirty="0"/>
              <a:t>UDL as a cross-cutting topic in all pedagogical and didactic modules.</a:t>
            </a:r>
          </a:p>
          <a:p>
            <a:r>
              <a:rPr lang="en-US" sz="2400" dirty="0"/>
              <a:t>Regular reflection and exchange on UDL experiences.</a:t>
            </a:r>
          </a:p>
          <a:p>
            <a:r>
              <a:rPr lang="en-US" sz="2400" dirty="0"/>
              <a:t>The UDL guidelines 3.0 are more learner-oriented. </a:t>
            </a:r>
          </a:p>
          <a:p>
            <a:r>
              <a:rPr lang="en-US" sz="2400" dirty="0"/>
              <a:t>Practical phases in inclusive schools for realistic learning experiences.</a:t>
            </a:r>
          </a:p>
          <a:p>
            <a:r>
              <a:rPr lang="en-US" sz="2400" dirty="0"/>
              <a:t>Next steps: Using UDL-OMT (Basham et al., 2020) as a tool in the classroom.</a:t>
            </a:r>
            <a:endParaRPr lang="de-CH" sz="2400" dirty="0"/>
          </a:p>
        </p:txBody>
      </p:sp>
      <p:sp>
        <p:nvSpPr>
          <p:cNvPr id="4" name="Datumsplatzhalter 3">
            <a:extLst>
              <a:ext uri="{FF2B5EF4-FFF2-40B4-BE49-F238E27FC236}">
                <a16:creationId xmlns:a16="http://schemas.microsoft.com/office/drawing/2014/main" id="{6C604F27-9FCF-F262-5917-D742C8BD9FEA}"/>
              </a:ext>
            </a:extLst>
          </p:cNvPr>
          <p:cNvSpPr>
            <a:spLocks noGrp="1"/>
          </p:cNvSpPr>
          <p:nvPr>
            <p:ph type="dt" sz="half" idx="2"/>
          </p:nvPr>
        </p:nvSpPr>
        <p:spPr/>
        <p:txBody>
          <a:bodyPr/>
          <a:lstStyle/>
          <a:p>
            <a:fld id="{49E7CC88-F437-466B-867D-79A20DC7187D}" type="datetime1">
              <a:rPr lang="en-US" noProof="0" smtClean="0"/>
              <a:t>6/6/2025</a:t>
            </a:fld>
            <a:endParaRPr lang="en-US" noProof="0" dirty="0"/>
          </a:p>
        </p:txBody>
      </p:sp>
      <p:sp>
        <p:nvSpPr>
          <p:cNvPr id="5" name="Foliennummernplatzhalter 4">
            <a:extLst>
              <a:ext uri="{FF2B5EF4-FFF2-40B4-BE49-F238E27FC236}">
                <a16:creationId xmlns:a16="http://schemas.microsoft.com/office/drawing/2014/main" id="{AE860079-26D9-AD17-E98C-E6D6B2AE8A44}"/>
              </a:ext>
            </a:extLst>
          </p:cNvPr>
          <p:cNvSpPr>
            <a:spLocks noGrp="1"/>
          </p:cNvSpPr>
          <p:nvPr>
            <p:ph type="sldNum" sz="quarter" idx="4"/>
          </p:nvPr>
        </p:nvSpPr>
        <p:spPr/>
        <p:txBody>
          <a:bodyPr/>
          <a:lstStyle/>
          <a:p>
            <a:fld id="{DDB4617A-E8F1-4760-BE2C-C2699903E2AD}" type="slidenum">
              <a:rPr lang="en-US" noProof="0" smtClean="0"/>
              <a:pPr/>
              <a:t>12</a:t>
            </a:fld>
            <a:endParaRPr lang="en-US" noProof="0"/>
          </a:p>
        </p:txBody>
      </p:sp>
    </p:spTree>
    <p:extLst>
      <p:ext uri="{BB962C8B-B14F-4D97-AF65-F5344CB8AC3E}">
        <p14:creationId xmlns:p14="http://schemas.microsoft.com/office/powerpoint/2010/main" val="2836513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644ACB-B151-FF6D-2622-F41A9CCA2FAA}"/>
              </a:ext>
            </a:extLst>
          </p:cNvPr>
          <p:cNvSpPr>
            <a:spLocks noGrp="1"/>
          </p:cNvSpPr>
          <p:nvPr>
            <p:ph type="title"/>
          </p:nvPr>
        </p:nvSpPr>
        <p:spPr/>
        <p:txBody>
          <a:bodyPr/>
          <a:lstStyle/>
          <a:p>
            <a:r>
              <a:rPr lang="en-US" sz="4000" dirty="0"/>
              <a:t>Thank you!</a:t>
            </a:r>
            <a:br>
              <a:rPr lang="en-US" dirty="0"/>
            </a:br>
            <a:br>
              <a:rPr lang="en-US" dirty="0"/>
            </a:br>
            <a:r>
              <a:rPr lang="en-US" sz="2800" dirty="0"/>
              <a:t>rene.wuethrich@ehb.swiss</a:t>
            </a:r>
            <a:endParaRPr lang="de-CH" dirty="0"/>
          </a:p>
        </p:txBody>
      </p:sp>
      <p:sp>
        <p:nvSpPr>
          <p:cNvPr id="4" name="Datumsplatzhalter 3">
            <a:extLst>
              <a:ext uri="{FF2B5EF4-FFF2-40B4-BE49-F238E27FC236}">
                <a16:creationId xmlns:a16="http://schemas.microsoft.com/office/drawing/2014/main" id="{98692C1B-59B4-C268-5B28-BFB43DB81AEE}"/>
              </a:ext>
            </a:extLst>
          </p:cNvPr>
          <p:cNvSpPr>
            <a:spLocks noGrp="1"/>
          </p:cNvSpPr>
          <p:nvPr>
            <p:ph type="dt" sz="half" idx="2"/>
          </p:nvPr>
        </p:nvSpPr>
        <p:spPr/>
        <p:txBody>
          <a:bodyPr/>
          <a:lstStyle/>
          <a:p>
            <a:fld id="{49E7CC88-F437-466B-867D-79A20DC7187D}" type="datetime1">
              <a:rPr lang="en-US" noProof="0" smtClean="0"/>
              <a:t>6/6/2025</a:t>
            </a:fld>
            <a:endParaRPr lang="en-US" noProof="0" dirty="0"/>
          </a:p>
        </p:txBody>
      </p:sp>
      <p:sp>
        <p:nvSpPr>
          <p:cNvPr id="5" name="Foliennummernplatzhalter 4">
            <a:extLst>
              <a:ext uri="{FF2B5EF4-FFF2-40B4-BE49-F238E27FC236}">
                <a16:creationId xmlns:a16="http://schemas.microsoft.com/office/drawing/2014/main" id="{69A90085-BE2D-BDBD-9CD5-6FA6E96559E9}"/>
              </a:ext>
            </a:extLst>
          </p:cNvPr>
          <p:cNvSpPr>
            <a:spLocks noGrp="1"/>
          </p:cNvSpPr>
          <p:nvPr>
            <p:ph type="sldNum" sz="quarter" idx="4"/>
          </p:nvPr>
        </p:nvSpPr>
        <p:spPr/>
        <p:txBody>
          <a:bodyPr/>
          <a:lstStyle/>
          <a:p>
            <a:fld id="{DDB4617A-E8F1-4760-BE2C-C2699903E2AD}" type="slidenum">
              <a:rPr lang="en-US" noProof="0" smtClean="0"/>
              <a:pPr/>
              <a:t>13</a:t>
            </a:fld>
            <a:endParaRPr lang="en-US" noProof="0"/>
          </a:p>
        </p:txBody>
      </p:sp>
    </p:spTree>
    <p:extLst>
      <p:ext uri="{BB962C8B-B14F-4D97-AF65-F5344CB8AC3E}">
        <p14:creationId xmlns:p14="http://schemas.microsoft.com/office/powerpoint/2010/main" val="3000968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0EB8B-1D73-4688-87CE-2BBFA32B692F}"/>
              </a:ext>
            </a:extLst>
          </p:cNvPr>
          <p:cNvSpPr>
            <a:spLocks noGrp="1"/>
          </p:cNvSpPr>
          <p:nvPr>
            <p:ph type="title"/>
          </p:nvPr>
        </p:nvSpPr>
        <p:spPr/>
        <p:txBody>
          <a:bodyPr/>
          <a:lstStyle/>
          <a:p>
            <a:r>
              <a:rPr lang="en-US" sz="4000" dirty="0"/>
              <a:t>Topics</a:t>
            </a:r>
          </a:p>
        </p:txBody>
      </p:sp>
      <p:sp>
        <p:nvSpPr>
          <p:cNvPr id="3" name="Inhaltsplatzhalter 2">
            <a:extLst>
              <a:ext uri="{FF2B5EF4-FFF2-40B4-BE49-F238E27FC236}">
                <a16:creationId xmlns:a16="http://schemas.microsoft.com/office/drawing/2014/main" id="{B4DA1F08-6659-448C-8248-65D9EF63150E}"/>
              </a:ext>
            </a:extLst>
          </p:cNvPr>
          <p:cNvSpPr>
            <a:spLocks noGrp="1"/>
          </p:cNvSpPr>
          <p:nvPr>
            <p:ph sz="quarter" idx="13"/>
          </p:nvPr>
        </p:nvSpPr>
        <p:spPr/>
        <p:txBody>
          <a:bodyPr/>
          <a:lstStyle/>
          <a:p>
            <a:r>
              <a:rPr lang="en-US" sz="2400" dirty="0"/>
              <a:t>Vocational training Switzerland</a:t>
            </a:r>
          </a:p>
          <a:p>
            <a:r>
              <a:rPr lang="en-US" sz="2400" dirty="0"/>
              <a:t>Swiss Federal University for Vocational Education and Training (SFUVET)</a:t>
            </a:r>
          </a:p>
          <a:p>
            <a:r>
              <a:rPr lang="en-US" sz="2400" dirty="0"/>
              <a:t>The degree program for vocational teachers </a:t>
            </a:r>
          </a:p>
          <a:p>
            <a:r>
              <a:rPr lang="en-US" sz="2400" dirty="0"/>
              <a:t>Inclusive-digital education on the basis of UDL</a:t>
            </a:r>
          </a:p>
          <a:p>
            <a:r>
              <a:rPr lang="en-US" sz="2400" dirty="0"/>
              <a:t>Study</a:t>
            </a:r>
          </a:p>
          <a:p>
            <a:r>
              <a:rPr lang="en-US" sz="2400" dirty="0"/>
              <a:t>Conclusion</a:t>
            </a:r>
          </a:p>
        </p:txBody>
      </p:sp>
      <p:sp>
        <p:nvSpPr>
          <p:cNvPr id="4" name="Datumsplatzhalter 3">
            <a:extLst>
              <a:ext uri="{FF2B5EF4-FFF2-40B4-BE49-F238E27FC236}">
                <a16:creationId xmlns:a16="http://schemas.microsoft.com/office/drawing/2014/main" id="{38CCD68E-CDFB-4FD3-8F8F-2EB2EC92DC15}"/>
              </a:ext>
            </a:extLst>
          </p:cNvPr>
          <p:cNvSpPr>
            <a:spLocks noGrp="1"/>
          </p:cNvSpPr>
          <p:nvPr>
            <p:ph type="dt" sz="half" idx="2"/>
          </p:nvPr>
        </p:nvSpPr>
        <p:spPr/>
        <p:txBody>
          <a:bodyPr/>
          <a:lstStyle/>
          <a:p>
            <a:fld id="{49E7CC88-F437-466B-867D-79A20DC7187D}" type="datetime1">
              <a:rPr lang="en-US" smtClean="0"/>
              <a:t>6/6/2025</a:t>
            </a:fld>
            <a:endParaRPr lang="en-US"/>
          </a:p>
        </p:txBody>
      </p:sp>
      <p:sp>
        <p:nvSpPr>
          <p:cNvPr id="5" name="Foliennummernplatzhalter 4">
            <a:extLst>
              <a:ext uri="{FF2B5EF4-FFF2-40B4-BE49-F238E27FC236}">
                <a16:creationId xmlns:a16="http://schemas.microsoft.com/office/drawing/2014/main" id="{00789416-419F-43D3-81B9-A50E0BE4FFFA}"/>
              </a:ext>
            </a:extLst>
          </p:cNvPr>
          <p:cNvSpPr>
            <a:spLocks noGrp="1"/>
          </p:cNvSpPr>
          <p:nvPr>
            <p:ph type="sldNum" sz="quarter" idx="4"/>
          </p:nvPr>
        </p:nvSpPr>
        <p:spPr/>
        <p:txBody>
          <a:bodyPr/>
          <a:lstStyle/>
          <a:p>
            <a:fld id="{DDB4617A-E8F1-4760-BE2C-C2699903E2AD}" type="slidenum">
              <a:rPr lang="en-US" smtClean="0"/>
              <a:pPr/>
              <a:t>2</a:t>
            </a:fld>
            <a:endParaRPr lang="en-US"/>
          </a:p>
        </p:txBody>
      </p:sp>
    </p:spTree>
    <p:extLst>
      <p:ext uri="{BB962C8B-B14F-4D97-AF65-F5344CB8AC3E}">
        <p14:creationId xmlns:p14="http://schemas.microsoft.com/office/powerpoint/2010/main" val="820999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0EB8B-1D73-4688-87CE-2BBFA32B692F}"/>
              </a:ext>
            </a:extLst>
          </p:cNvPr>
          <p:cNvSpPr>
            <a:spLocks noGrp="1"/>
          </p:cNvSpPr>
          <p:nvPr>
            <p:ph type="title"/>
          </p:nvPr>
        </p:nvSpPr>
        <p:spPr/>
        <p:txBody>
          <a:bodyPr/>
          <a:lstStyle/>
          <a:p>
            <a:r>
              <a:rPr lang="de-CH" sz="4000" dirty="0"/>
              <a:t>Vocational training in </a:t>
            </a:r>
            <a:r>
              <a:rPr lang="de-CH" sz="4000" dirty="0" err="1"/>
              <a:t>Switzerland</a:t>
            </a:r>
            <a:r>
              <a:rPr lang="de-CH" sz="4000" dirty="0"/>
              <a:t> </a:t>
            </a:r>
            <a:endParaRPr lang="en-US" sz="4000" dirty="0"/>
          </a:p>
        </p:txBody>
      </p:sp>
      <p:sp>
        <p:nvSpPr>
          <p:cNvPr id="3" name="Inhaltsplatzhalter 2">
            <a:extLst>
              <a:ext uri="{FF2B5EF4-FFF2-40B4-BE49-F238E27FC236}">
                <a16:creationId xmlns:a16="http://schemas.microsoft.com/office/drawing/2014/main" id="{B4DA1F08-6659-448C-8248-65D9EF63150E}"/>
              </a:ext>
            </a:extLst>
          </p:cNvPr>
          <p:cNvSpPr>
            <a:spLocks noGrp="1"/>
          </p:cNvSpPr>
          <p:nvPr>
            <p:ph sz="quarter" idx="13"/>
          </p:nvPr>
        </p:nvSpPr>
        <p:spPr>
          <a:xfrm>
            <a:off x="480560" y="1578863"/>
            <a:ext cx="7105011" cy="4896000"/>
          </a:xfrm>
        </p:spPr>
        <p:txBody>
          <a:bodyPr/>
          <a:lstStyle/>
          <a:p>
            <a:r>
              <a:rPr lang="en-US" sz="2400" dirty="0"/>
              <a:t>Basic vocational training lasts 2 to 4 years.</a:t>
            </a:r>
          </a:p>
          <a:p>
            <a:r>
              <a:rPr lang="en-US" sz="2400" dirty="0"/>
              <a:t>2-year basic vocational training (degree: Federal VET Certificate).</a:t>
            </a:r>
          </a:p>
          <a:p>
            <a:r>
              <a:rPr lang="en-US" sz="2400" dirty="0"/>
              <a:t>3-year and 4-year basic vocational training (degree: Federal VET Diploma).</a:t>
            </a:r>
          </a:p>
          <a:p>
            <a:r>
              <a:rPr lang="en-US" sz="2400" dirty="0"/>
              <a:t>3 learning locations: training company, vocational school, inter-company courses.</a:t>
            </a:r>
          </a:p>
          <a:p>
            <a:r>
              <a:rPr lang="en-US" sz="2400" dirty="0"/>
              <a:t>The Bring-Your-Own-Device (BYOD) approach is introduced at the most vocational schools.</a:t>
            </a:r>
            <a:endParaRPr lang="en-US" dirty="0"/>
          </a:p>
        </p:txBody>
      </p:sp>
      <p:sp>
        <p:nvSpPr>
          <p:cNvPr id="4" name="Datumsplatzhalter 3">
            <a:extLst>
              <a:ext uri="{FF2B5EF4-FFF2-40B4-BE49-F238E27FC236}">
                <a16:creationId xmlns:a16="http://schemas.microsoft.com/office/drawing/2014/main" id="{38CCD68E-CDFB-4FD3-8F8F-2EB2EC92DC15}"/>
              </a:ext>
            </a:extLst>
          </p:cNvPr>
          <p:cNvSpPr>
            <a:spLocks noGrp="1"/>
          </p:cNvSpPr>
          <p:nvPr>
            <p:ph type="dt" sz="half" idx="2"/>
          </p:nvPr>
        </p:nvSpPr>
        <p:spPr/>
        <p:txBody>
          <a:bodyPr/>
          <a:lstStyle/>
          <a:p>
            <a:fld id="{49E7CC88-F437-466B-867D-79A20DC7187D}" type="datetime1">
              <a:rPr lang="en-US" smtClean="0"/>
              <a:t>6/6/2025</a:t>
            </a:fld>
            <a:endParaRPr lang="en-US"/>
          </a:p>
        </p:txBody>
      </p:sp>
      <p:sp>
        <p:nvSpPr>
          <p:cNvPr id="5" name="Foliennummernplatzhalter 4">
            <a:extLst>
              <a:ext uri="{FF2B5EF4-FFF2-40B4-BE49-F238E27FC236}">
                <a16:creationId xmlns:a16="http://schemas.microsoft.com/office/drawing/2014/main" id="{00789416-419F-43D3-81B9-A50E0BE4FFFA}"/>
              </a:ext>
            </a:extLst>
          </p:cNvPr>
          <p:cNvSpPr>
            <a:spLocks noGrp="1"/>
          </p:cNvSpPr>
          <p:nvPr>
            <p:ph type="sldNum" sz="quarter" idx="4"/>
          </p:nvPr>
        </p:nvSpPr>
        <p:spPr/>
        <p:txBody>
          <a:bodyPr/>
          <a:lstStyle/>
          <a:p>
            <a:fld id="{DDB4617A-E8F1-4760-BE2C-C2699903E2AD}" type="slidenum">
              <a:rPr lang="en-US" smtClean="0"/>
              <a:pPr/>
              <a:t>3</a:t>
            </a:fld>
            <a:endParaRPr lang="en-US"/>
          </a:p>
        </p:txBody>
      </p:sp>
      <p:pic>
        <p:nvPicPr>
          <p:cNvPr id="6" name="Inhaltsplatzhalter 6" descr="The figure shows an overview of the Swiss vocational education and training system. At secondary level 2, basic vocational education and training is presented with the various training programs. There are two-, three-, and four-year vocational training programs.">
            <a:extLst>
              <a:ext uri="{FF2B5EF4-FFF2-40B4-BE49-F238E27FC236}">
                <a16:creationId xmlns:a16="http://schemas.microsoft.com/office/drawing/2014/main" id="{B55D475B-7C3D-A598-0283-2D1986ADEDB5}"/>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8047398" y="1431457"/>
            <a:ext cx="4914992" cy="5286519"/>
          </a:xfrm>
          <a:prstGeom prst="rect">
            <a:avLst/>
          </a:prstGeom>
        </p:spPr>
      </p:pic>
      <p:sp>
        <p:nvSpPr>
          <p:cNvPr id="8" name="Textfeld 7">
            <a:extLst>
              <a:ext uri="{FF2B5EF4-FFF2-40B4-BE49-F238E27FC236}">
                <a16:creationId xmlns:a16="http://schemas.microsoft.com/office/drawing/2014/main" id="{830D0239-F28A-72E8-6C3E-0320E595197A}"/>
              </a:ext>
            </a:extLst>
          </p:cNvPr>
          <p:cNvSpPr txBox="1"/>
          <p:nvPr/>
        </p:nvSpPr>
        <p:spPr>
          <a:xfrm>
            <a:off x="7597651" y="6713552"/>
            <a:ext cx="1008112" cy="307777"/>
          </a:xfrm>
          <a:prstGeom prst="rect">
            <a:avLst/>
          </a:prstGeom>
          <a:noFill/>
        </p:spPr>
        <p:txBody>
          <a:bodyPr wrap="square" rtlCol="0">
            <a:spAutoFit/>
          </a:bodyPr>
          <a:lstStyle/>
          <a:p>
            <a:r>
              <a:rPr lang="de-CH" sz="1400" dirty="0">
                <a:latin typeface="Source Sans Pro Light" panose="020B0403030403020204" pitchFamily="34" charset="0"/>
              </a:rPr>
              <a:t>EDK, 2024</a:t>
            </a:r>
          </a:p>
        </p:txBody>
      </p:sp>
      <p:sp>
        <p:nvSpPr>
          <p:cNvPr id="9" name="Textfeld 8">
            <a:extLst>
              <a:ext uri="{FF2B5EF4-FFF2-40B4-BE49-F238E27FC236}">
                <a16:creationId xmlns:a16="http://schemas.microsoft.com/office/drawing/2014/main" id="{1A9D8BCA-76FB-BB1E-F6BC-B98044A31559}"/>
              </a:ext>
            </a:extLst>
          </p:cNvPr>
          <p:cNvSpPr txBox="1"/>
          <p:nvPr/>
        </p:nvSpPr>
        <p:spPr>
          <a:xfrm>
            <a:off x="8341655" y="1105428"/>
            <a:ext cx="3960440" cy="307777"/>
          </a:xfrm>
          <a:prstGeom prst="rect">
            <a:avLst/>
          </a:prstGeom>
          <a:noFill/>
        </p:spPr>
        <p:txBody>
          <a:bodyPr wrap="square" rtlCol="0">
            <a:spAutoFit/>
          </a:bodyPr>
          <a:lstStyle/>
          <a:p>
            <a:r>
              <a:rPr lang="de-CH" sz="1400" dirty="0">
                <a:latin typeface="Source Sans Pro Light" panose="020B0403030403020204" pitchFamily="34" charset="0"/>
              </a:rPr>
              <a:t>Figure 1: </a:t>
            </a:r>
            <a:r>
              <a:rPr lang="en-US" sz="1400" dirty="0">
                <a:latin typeface="Source Sans Pro Light" panose="020B0403030403020204" pitchFamily="34" charset="0"/>
              </a:rPr>
              <a:t>The Swiss education system at a glance</a:t>
            </a:r>
            <a:r>
              <a:rPr lang="de-CH" sz="1400" dirty="0">
                <a:latin typeface="Source Sans Pro Light" panose="020B0403030403020204" pitchFamily="34" charset="0"/>
              </a:rPr>
              <a:t> </a:t>
            </a:r>
          </a:p>
        </p:txBody>
      </p:sp>
    </p:spTree>
    <p:extLst>
      <p:ext uri="{BB962C8B-B14F-4D97-AF65-F5344CB8AC3E}">
        <p14:creationId xmlns:p14="http://schemas.microsoft.com/office/powerpoint/2010/main" val="1245761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0EB8B-1D73-4688-87CE-2BBFA32B692F}"/>
              </a:ext>
            </a:extLst>
          </p:cNvPr>
          <p:cNvSpPr>
            <a:spLocks noGrp="1"/>
          </p:cNvSpPr>
          <p:nvPr>
            <p:ph type="title"/>
          </p:nvPr>
        </p:nvSpPr>
        <p:spPr/>
        <p:txBody>
          <a:bodyPr/>
          <a:lstStyle/>
          <a:p>
            <a:r>
              <a:rPr lang="en-US" sz="4000" dirty="0"/>
              <a:t>The degree program for vocational teachers </a:t>
            </a:r>
            <a:br>
              <a:rPr lang="en-US" sz="4000" dirty="0"/>
            </a:br>
            <a:br>
              <a:rPr lang="en-US" dirty="0"/>
            </a:br>
            <a:endParaRPr lang="en-US" dirty="0"/>
          </a:p>
        </p:txBody>
      </p:sp>
      <p:sp>
        <p:nvSpPr>
          <p:cNvPr id="3" name="Inhaltsplatzhalter 2">
            <a:extLst>
              <a:ext uri="{FF2B5EF4-FFF2-40B4-BE49-F238E27FC236}">
                <a16:creationId xmlns:a16="http://schemas.microsoft.com/office/drawing/2014/main" id="{B4DA1F08-6659-448C-8248-65D9EF63150E}"/>
              </a:ext>
            </a:extLst>
          </p:cNvPr>
          <p:cNvSpPr>
            <a:spLocks noGrp="1"/>
          </p:cNvSpPr>
          <p:nvPr>
            <p:ph sz="quarter" idx="13"/>
          </p:nvPr>
        </p:nvSpPr>
        <p:spPr/>
        <p:txBody>
          <a:bodyPr/>
          <a:lstStyle/>
          <a:p>
            <a:r>
              <a:rPr lang="en-US" sz="2400" dirty="0"/>
              <a:t>The SFUVET is a national university and reports directly to the federal government.</a:t>
            </a:r>
          </a:p>
          <a:p>
            <a:r>
              <a:rPr lang="en-US" sz="2400" dirty="0"/>
              <a:t>The course lasts two years and takes place on a part-time basis.</a:t>
            </a:r>
          </a:p>
          <a:p>
            <a:r>
              <a:rPr lang="en-US" sz="2400" dirty="0"/>
              <a:t>Teachers can teach in the 2-, 3- and 4-year basic vocational training programs.</a:t>
            </a:r>
          </a:p>
          <a:p>
            <a:r>
              <a:rPr lang="en-US" sz="2400" dirty="0"/>
              <a:t>Students must have professional experience and a higher vocational qualification.</a:t>
            </a:r>
          </a:p>
          <a:p>
            <a:r>
              <a:rPr lang="en-US" sz="2400" dirty="0"/>
              <a:t>Students at the SFUVET are on average 38.6 years old when they start their studies and 42.7 years old when they graduate (internal data from the SFUVET).</a:t>
            </a:r>
          </a:p>
          <a:p>
            <a:endParaRPr lang="en-US" dirty="0"/>
          </a:p>
        </p:txBody>
      </p:sp>
      <p:sp>
        <p:nvSpPr>
          <p:cNvPr id="4" name="Datumsplatzhalter 3">
            <a:extLst>
              <a:ext uri="{FF2B5EF4-FFF2-40B4-BE49-F238E27FC236}">
                <a16:creationId xmlns:a16="http://schemas.microsoft.com/office/drawing/2014/main" id="{38CCD68E-CDFB-4FD3-8F8F-2EB2EC92DC15}"/>
              </a:ext>
            </a:extLst>
          </p:cNvPr>
          <p:cNvSpPr>
            <a:spLocks noGrp="1"/>
          </p:cNvSpPr>
          <p:nvPr>
            <p:ph type="dt" sz="half" idx="2"/>
          </p:nvPr>
        </p:nvSpPr>
        <p:spPr/>
        <p:txBody>
          <a:bodyPr/>
          <a:lstStyle/>
          <a:p>
            <a:fld id="{49E7CC88-F437-466B-867D-79A20DC7187D}" type="datetime1">
              <a:rPr lang="en-US" smtClean="0"/>
              <a:t>6/6/2025</a:t>
            </a:fld>
            <a:endParaRPr lang="en-US"/>
          </a:p>
        </p:txBody>
      </p:sp>
      <p:sp>
        <p:nvSpPr>
          <p:cNvPr id="5" name="Foliennummernplatzhalter 4">
            <a:extLst>
              <a:ext uri="{FF2B5EF4-FFF2-40B4-BE49-F238E27FC236}">
                <a16:creationId xmlns:a16="http://schemas.microsoft.com/office/drawing/2014/main" id="{00789416-419F-43D3-81B9-A50E0BE4FFFA}"/>
              </a:ext>
            </a:extLst>
          </p:cNvPr>
          <p:cNvSpPr>
            <a:spLocks noGrp="1"/>
          </p:cNvSpPr>
          <p:nvPr>
            <p:ph type="sldNum" sz="quarter" idx="4"/>
          </p:nvPr>
        </p:nvSpPr>
        <p:spPr/>
        <p:txBody>
          <a:bodyPr/>
          <a:lstStyle/>
          <a:p>
            <a:fld id="{DDB4617A-E8F1-4760-BE2C-C2699903E2AD}" type="slidenum">
              <a:rPr lang="en-US" smtClean="0"/>
              <a:pPr/>
              <a:t>4</a:t>
            </a:fld>
            <a:endParaRPr lang="en-US"/>
          </a:p>
        </p:txBody>
      </p:sp>
    </p:spTree>
    <p:extLst>
      <p:ext uri="{BB962C8B-B14F-4D97-AF65-F5344CB8AC3E}">
        <p14:creationId xmlns:p14="http://schemas.microsoft.com/office/powerpoint/2010/main" val="407427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0EB8B-1D73-4688-87CE-2BBFA32B692F}"/>
              </a:ext>
            </a:extLst>
          </p:cNvPr>
          <p:cNvSpPr>
            <a:spLocks noGrp="1"/>
          </p:cNvSpPr>
          <p:nvPr>
            <p:ph type="title"/>
          </p:nvPr>
        </p:nvSpPr>
        <p:spPr/>
        <p:txBody>
          <a:bodyPr/>
          <a:lstStyle/>
          <a:p>
            <a:r>
              <a:rPr lang="en-US" dirty="0"/>
              <a:t>The degree program for vocational teachers </a:t>
            </a:r>
          </a:p>
        </p:txBody>
      </p:sp>
      <p:sp>
        <p:nvSpPr>
          <p:cNvPr id="3" name="Inhaltsplatzhalter 2">
            <a:extLst>
              <a:ext uri="{FF2B5EF4-FFF2-40B4-BE49-F238E27FC236}">
                <a16:creationId xmlns:a16="http://schemas.microsoft.com/office/drawing/2014/main" id="{B4DA1F08-6659-448C-8248-65D9EF63150E}"/>
              </a:ext>
            </a:extLst>
          </p:cNvPr>
          <p:cNvSpPr>
            <a:spLocks noGrp="1"/>
          </p:cNvSpPr>
          <p:nvPr>
            <p:ph sz="quarter" idx="13"/>
          </p:nvPr>
        </p:nvSpPr>
        <p:spPr>
          <a:xfrm>
            <a:off x="480560" y="1578863"/>
            <a:ext cx="7105011" cy="4896000"/>
          </a:xfrm>
        </p:spPr>
        <p:txBody>
          <a:bodyPr/>
          <a:lstStyle/>
          <a:p>
            <a:r>
              <a:rPr lang="en-US" sz="2400" dirty="0"/>
              <a:t>Modules A-G are subject-specific. </a:t>
            </a:r>
          </a:p>
          <a:p>
            <a:r>
              <a:rPr lang="en-US" sz="2400" dirty="0"/>
              <a:t>Modules I and II are transversal.</a:t>
            </a:r>
          </a:p>
          <a:p>
            <a:r>
              <a:rPr lang="en-US" sz="2400" dirty="0"/>
              <a:t>Module A must be attended before the course.</a:t>
            </a:r>
          </a:p>
          <a:p>
            <a:r>
              <a:rPr lang="en-US" sz="2400" dirty="0"/>
              <a:t>Module B is the introduction to the course with in-depth study of vocational education didactics</a:t>
            </a:r>
          </a:p>
          <a:p>
            <a:r>
              <a:rPr lang="en-US" sz="2400" dirty="0"/>
              <a:t>Proportion of special educational content in the curriculum at </a:t>
            </a:r>
            <a:r>
              <a:rPr lang="en-US" sz="2400" dirty="0" err="1"/>
              <a:t>approx</a:t>
            </a:r>
            <a:r>
              <a:rPr lang="en-US" sz="2400" dirty="0"/>
              <a:t> 4% (Wüthrich, 2025c in press)</a:t>
            </a:r>
          </a:p>
        </p:txBody>
      </p:sp>
      <p:sp>
        <p:nvSpPr>
          <p:cNvPr id="7" name="Textfeld 6">
            <a:extLst>
              <a:ext uri="{FF2B5EF4-FFF2-40B4-BE49-F238E27FC236}">
                <a16:creationId xmlns:a16="http://schemas.microsoft.com/office/drawing/2014/main" id="{298FD9AC-8ADA-043E-0D60-9BA6255D3A41}"/>
              </a:ext>
            </a:extLst>
          </p:cNvPr>
          <p:cNvSpPr txBox="1"/>
          <p:nvPr/>
        </p:nvSpPr>
        <p:spPr>
          <a:xfrm>
            <a:off x="7952588" y="1105428"/>
            <a:ext cx="3960440" cy="307777"/>
          </a:xfrm>
          <a:prstGeom prst="rect">
            <a:avLst/>
          </a:prstGeom>
          <a:noFill/>
        </p:spPr>
        <p:txBody>
          <a:bodyPr wrap="square" rtlCol="0">
            <a:spAutoFit/>
          </a:bodyPr>
          <a:lstStyle/>
          <a:p>
            <a:r>
              <a:rPr lang="de-CH" sz="1400" dirty="0">
                <a:latin typeface="Source Sans Pro Light" panose="020B0403030403020204" pitchFamily="34" charset="0"/>
              </a:rPr>
              <a:t>Figure 2: </a:t>
            </a:r>
            <a:r>
              <a:rPr lang="en-US" sz="1400" dirty="0">
                <a:latin typeface="Source Sans Pro Light" panose="020B0403030403020204" pitchFamily="34" charset="0"/>
              </a:rPr>
              <a:t>SFUVET training concept</a:t>
            </a:r>
            <a:endParaRPr lang="de-CH" sz="1400" dirty="0">
              <a:latin typeface="Source Sans Pro Light" panose="020B0403030403020204" pitchFamily="34" charset="0"/>
            </a:endParaRPr>
          </a:p>
        </p:txBody>
      </p:sp>
      <p:pic>
        <p:nvPicPr>
          <p:cNvPr id="6" name="Grafik 5" descr="The figure shows the SFUVET training concept for the vocational school teacher training program. The seven modules A–F are shown. These are linked to the cross-cutting modules I and II in terms of content. This article focuses on module B, which covers advanced vocational education and training pedagogy.">
            <a:extLst>
              <a:ext uri="{FF2B5EF4-FFF2-40B4-BE49-F238E27FC236}">
                <a16:creationId xmlns:a16="http://schemas.microsoft.com/office/drawing/2014/main" id="{877877D0-CB57-5E45-2231-C2708998D631}"/>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7952588" y="1413205"/>
            <a:ext cx="4936577" cy="5305275"/>
          </a:xfrm>
          <a:prstGeom prst="rect">
            <a:avLst/>
          </a:prstGeom>
        </p:spPr>
      </p:pic>
      <p:sp>
        <p:nvSpPr>
          <p:cNvPr id="4" name="Datumsplatzhalter 3">
            <a:extLst>
              <a:ext uri="{FF2B5EF4-FFF2-40B4-BE49-F238E27FC236}">
                <a16:creationId xmlns:a16="http://schemas.microsoft.com/office/drawing/2014/main" id="{38CCD68E-CDFB-4FD3-8F8F-2EB2EC92DC15}"/>
              </a:ext>
            </a:extLst>
          </p:cNvPr>
          <p:cNvSpPr>
            <a:spLocks noGrp="1"/>
          </p:cNvSpPr>
          <p:nvPr>
            <p:ph type="dt" sz="half" idx="2"/>
          </p:nvPr>
        </p:nvSpPr>
        <p:spPr/>
        <p:txBody>
          <a:bodyPr/>
          <a:lstStyle/>
          <a:p>
            <a:fld id="{49E7CC88-F437-466B-867D-79A20DC7187D}" type="datetime1">
              <a:rPr lang="en-US" smtClean="0"/>
              <a:t>6/6/2025</a:t>
            </a:fld>
            <a:endParaRPr lang="en-US"/>
          </a:p>
        </p:txBody>
      </p:sp>
      <p:sp>
        <p:nvSpPr>
          <p:cNvPr id="5" name="Foliennummernplatzhalter 4">
            <a:extLst>
              <a:ext uri="{FF2B5EF4-FFF2-40B4-BE49-F238E27FC236}">
                <a16:creationId xmlns:a16="http://schemas.microsoft.com/office/drawing/2014/main" id="{00789416-419F-43D3-81B9-A50E0BE4FFFA}"/>
              </a:ext>
            </a:extLst>
          </p:cNvPr>
          <p:cNvSpPr>
            <a:spLocks noGrp="1"/>
          </p:cNvSpPr>
          <p:nvPr>
            <p:ph type="sldNum" sz="quarter" idx="4"/>
          </p:nvPr>
        </p:nvSpPr>
        <p:spPr/>
        <p:txBody>
          <a:bodyPr/>
          <a:lstStyle/>
          <a:p>
            <a:fld id="{DDB4617A-E8F1-4760-BE2C-C2699903E2AD}" type="slidenum">
              <a:rPr lang="en-US" smtClean="0"/>
              <a:pPr/>
              <a:t>5</a:t>
            </a:fld>
            <a:endParaRPr lang="en-US"/>
          </a:p>
        </p:txBody>
      </p:sp>
      <p:sp>
        <p:nvSpPr>
          <p:cNvPr id="8" name="Textfeld 7">
            <a:extLst>
              <a:ext uri="{FF2B5EF4-FFF2-40B4-BE49-F238E27FC236}">
                <a16:creationId xmlns:a16="http://schemas.microsoft.com/office/drawing/2014/main" id="{FED6160B-5858-EF78-79E9-E75BB3F4DF91}"/>
              </a:ext>
            </a:extLst>
          </p:cNvPr>
          <p:cNvSpPr txBox="1"/>
          <p:nvPr/>
        </p:nvSpPr>
        <p:spPr>
          <a:xfrm>
            <a:off x="7952588" y="6718480"/>
            <a:ext cx="3960440" cy="307777"/>
          </a:xfrm>
          <a:prstGeom prst="rect">
            <a:avLst/>
          </a:prstGeom>
          <a:noFill/>
        </p:spPr>
        <p:txBody>
          <a:bodyPr wrap="square" rtlCol="0">
            <a:spAutoFit/>
          </a:bodyPr>
          <a:lstStyle/>
          <a:p>
            <a:r>
              <a:rPr lang="de-CH" sz="1400" dirty="0">
                <a:latin typeface="Source Sans Pro Light" panose="020B0403030403020204" pitchFamily="34" charset="0"/>
              </a:rPr>
              <a:t>(SFUVET, 2024)</a:t>
            </a:r>
          </a:p>
        </p:txBody>
      </p:sp>
    </p:spTree>
    <p:extLst>
      <p:ext uri="{BB962C8B-B14F-4D97-AF65-F5344CB8AC3E}">
        <p14:creationId xmlns:p14="http://schemas.microsoft.com/office/powerpoint/2010/main" val="3590387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4F7C4A-9818-EAA4-E96F-7F39151F6A15}"/>
              </a:ext>
            </a:extLst>
          </p:cNvPr>
          <p:cNvSpPr>
            <a:spLocks noGrp="1"/>
          </p:cNvSpPr>
          <p:nvPr>
            <p:ph type="title"/>
          </p:nvPr>
        </p:nvSpPr>
        <p:spPr/>
        <p:txBody>
          <a:bodyPr/>
          <a:lstStyle/>
          <a:p>
            <a:r>
              <a:rPr lang="en-US" sz="4000" dirty="0"/>
              <a:t>Inclusive-digital education on the basis of UDL</a:t>
            </a:r>
            <a:br>
              <a:rPr lang="en-US" dirty="0"/>
            </a:br>
            <a:endParaRPr lang="de-CH" dirty="0"/>
          </a:p>
        </p:txBody>
      </p:sp>
      <p:sp>
        <p:nvSpPr>
          <p:cNvPr id="3" name="Inhaltsplatzhalter 2">
            <a:extLst>
              <a:ext uri="{FF2B5EF4-FFF2-40B4-BE49-F238E27FC236}">
                <a16:creationId xmlns:a16="http://schemas.microsoft.com/office/drawing/2014/main" id="{21E38AE0-C404-34B8-0EE7-F981DC553F04}"/>
              </a:ext>
            </a:extLst>
          </p:cNvPr>
          <p:cNvSpPr>
            <a:spLocks noGrp="1"/>
          </p:cNvSpPr>
          <p:nvPr>
            <p:ph sz="quarter" idx="13"/>
          </p:nvPr>
        </p:nvSpPr>
        <p:spPr/>
        <p:txBody>
          <a:bodyPr/>
          <a:lstStyle/>
          <a:p>
            <a:r>
              <a:rPr lang="en-US" sz="2400" dirty="0"/>
              <a:t>Switzerland has committed to achieving Goal 4 of the 2030 Agenda (EDA, 2020).</a:t>
            </a:r>
          </a:p>
          <a:p>
            <a:r>
              <a:rPr lang="en-US" sz="2400" dirty="0"/>
              <a:t>Inclusion and digitization are key cross-cutting themes in vocational education and training (Wüthrich, 2025b).</a:t>
            </a:r>
          </a:p>
          <a:p>
            <a:r>
              <a:rPr lang="en-US" sz="2400" dirty="0"/>
              <a:t>Inclusive digital education refers to a systemic approach that combines inclusion and digital transformation to enable equitable and accessible education (based on </a:t>
            </a:r>
            <a:r>
              <a:rPr lang="en-US" sz="2400" dirty="0" err="1"/>
              <a:t>european</a:t>
            </a:r>
            <a:r>
              <a:rPr lang="en-US" sz="2400" dirty="0"/>
              <a:t>-agency, 2022).</a:t>
            </a:r>
          </a:p>
          <a:p>
            <a:r>
              <a:rPr lang="en-US" sz="2400" dirty="0"/>
              <a:t>The European agency recommends the UDL framework model for teaching.</a:t>
            </a:r>
          </a:p>
          <a:p>
            <a:r>
              <a:rPr lang="en-US" sz="2400" dirty="0"/>
              <a:t>Inclusive-digital education is not currently anchored in vocational training (Wüthrich, 2025a; 2025b).</a:t>
            </a:r>
            <a:endParaRPr lang="de-CH" dirty="0"/>
          </a:p>
        </p:txBody>
      </p:sp>
      <p:sp>
        <p:nvSpPr>
          <p:cNvPr id="4" name="Datumsplatzhalter 3">
            <a:extLst>
              <a:ext uri="{FF2B5EF4-FFF2-40B4-BE49-F238E27FC236}">
                <a16:creationId xmlns:a16="http://schemas.microsoft.com/office/drawing/2014/main" id="{309F0F2A-5BCF-F2CF-EB55-DC1D6C5EDBB3}"/>
              </a:ext>
            </a:extLst>
          </p:cNvPr>
          <p:cNvSpPr>
            <a:spLocks noGrp="1"/>
          </p:cNvSpPr>
          <p:nvPr>
            <p:ph type="dt" sz="half" idx="2"/>
          </p:nvPr>
        </p:nvSpPr>
        <p:spPr/>
        <p:txBody>
          <a:bodyPr/>
          <a:lstStyle/>
          <a:p>
            <a:fld id="{49E7CC88-F437-466B-867D-79A20DC7187D}" type="datetime1">
              <a:rPr lang="en-US" noProof="0" smtClean="0"/>
              <a:t>6/6/2025</a:t>
            </a:fld>
            <a:endParaRPr lang="en-US" noProof="0" dirty="0"/>
          </a:p>
        </p:txBody>
      </p:sp>
      <p:sp>
        <p:nvSpPr>
          <p:cNvPr id="5" name="Foliennummernplatzhalter 4">
            <a:extLst>
              <a:ext uri="{FF2B5EF4-FFF2-40B4-BE49-F238E27FC236}">
                <a16:creationId xmlns:a16="http://schemas.microsoft.com/office/drawing/2014/main" id="{FD98F6EB-76FD-2354-B44A-774EF68259DF}"/>
              </a:ext>
            </a:extLst>
          </p:cNvPr>
          <p:cNvSpPr>
            <a:spLocks noGrp="1"/>
          </p:cNvSpPr>
          <p:nvPr>
            <p:ph type="sldNum" sz="quarter" idx="4"/>
          </p:nvPr>
        </p:nvSpPr>
        <p:spPr/>
        <p:txBody>
          <a:bodyPr/>
          <a:lstStyle/>
          <a:p>
            <a:fld id="{DDB4617A-E8F1-4760-BE2C-C2699903E2AD}" type="slidenum">
              <a:rPr lang="en-US" noProof="0" smtClean="0"/>
              <a:pPr/>
              <a:t>6</a:t>
            </a:fld>
            <a:endParaRPr lang="en-US" noProof="0"/>
          </a:p>
        </p:txBody>
      </p:sp>
    </p:spTree>
    <p:extLst>
      <p:ext uri="{BB962C8B-B14F-4D97-AF65-F5344CB8AC3E}">
        <p14:creationId xmlns:p14="http://schemas.microsoft.com/office/powerpoint/2010/main" val="298693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F4192D-171B-9EE9-9D7A-2ED5D4B2C0A9}"/>
              </a:ext>
            </a:extLst>
          </p:cNvPr>
          <p:cNvSpPr>
            <a:spLocks noGrp="1"/>
          </p:cNvSpPr>
          <p:nvPr>
            <p:ph type="title"/>
          </p:nvPr>
        </p:nvSpPr>
        <p:spPr/>
        <p:txBody>
          <a:bodyPr/>
          <a:lstStyle/>
          <a:p>
            <a:r>
              <a:rPr lang="de-CH" sz="4000" dirty="0"/>
              <a:t>Study</a:t>
            </a:r>
            <a:br>
              <a:rPr lang="de-CH" dirty="0"/>
            </a:br>
            <a:endParaRPr lang="de-CH" dirty="0"/>
          </a:p>
        </p:txBody>
      </p:sp>
      <p:sp>
        <p:nvSpPr>
          <p:cNvPr id="3" name="Inhaltsplatzhalter 2">
            <a:extLst>
              <a:ext uri="{FF2B5EF4-FFF2-40B4-BE49-F238E27FC236}">
                <a16:creationId xmlns:a16="http://schemas.microsoft.com/office/drawing/2014/main" id="{BCCFCCA3-B72B-621C-1C94-33B15234D176}"/>
              </a:ext>
            </a:extLst>
          </p:cNvPr>
          <p:cNvSpPr>
            <a:spLocks noGrp="1"/>
          </p:cNvSpPr>
          <p:nvPr>
            <p:ph sz="quarter" idx="13"/>
          </p:nvPr>
        </p:nvSpPr>
        <p:spPr/>
        <p:txBody>
          <a:bodyPr/>
          <a:lstStyle/>
          <a:p>
            <a:r>
              <a:rPr lang="en-US" sz="2400" dirty="0"/>
              <a:t>How do students in teacher training experience the implementation of UDL in the context of inclusive-digital education, and to what extent does UDL as a didactic framework support the promotion of participation in the classroom?</a:t>
            </a:r>
          </a:p>
          <a:p>
            <a:endParaRPr lang="de-CH" sz="2400" dirty="0"/>
          </a:p>
        </p:txBody>
      </p:sp>
      <p:sp>
        <p:nvSpPr>
          <p:cNvPr id="4" name="Datumsplatzhalter 3">
            <a:extLst>
              <a:ext uri="{FF2B5EF4-FFF2-40B4-BE49-F238E27FC236}">
                <a16:creationId xmlns:a16="http://schemas.microsoft.com/office/drawing/2014/main" id="{AC8374F3-A093-D4A7-360E-C73D1F37F58D}"/>
              </a:ext>
            </a:extLst>
          </p:cNvPr>
          <p:cNvSpPr>
            <a:spLocks noGrp="1"/>
          </p:cNvSpPr>
          <p:nvPr>
            <p:ph type="dt" sz="half" idx="2"/>
          </p:nvPr>
        </p:nvSpPr>
        <p:spPr/>
        <p:txBody>
          <a:bodyPr/>
          <a:lstStyle/>
          <a:p>
            <a:fld id="{49E7CC88-F437-466B-867D-79A20DC7187D}" type="datetime1">
              <a:rPr lang="en-US" noProof="0" smtClean="0"/>
              <a:t>6/6/2025</a:t>
            </a:fld>
            <a:endParaRPr lang="en-US" noProof="0" dirty="0"/>
          </a:p>
        </p:txBody>
      </p:sp>
      <p:sp>
        <p:nvSpPr>
          <p:cNvPr id="5" name="Foliennummernplatzhalter 4">
            <a:extLst>
              <a:ext uri="{FF2B5EF4-FFF2-40B4-BE49-F238E27FC236}">
                <a16:creationId xmlns:a16="http://schemas.microsoft.com/office/drawing/2014/main" id="{FE5EEF93-F70E-FBAF-5AD8-69985919EDA3}"/>
              </a:ext>
            </a:extLst>
          </p:cNvPr>
          <p:cNvSpPr>
            <a:spLocks noGrp="1"/>
          </p:cNvSpPr>
          <p:nvPr>
            <p:ph type="sldNum" sz="quarter" idx="4"/>
          </p:nvPr>
        </p:nvSpPr>
        <p:spPr/>
        <p:txBody>
          <a:bodyPr/>
          <a:lstStyle/>
          <a:p>
            <a:fld id="{DDB4617A-E8F1-4760-BE2C-C2699903E2AD}" type="slidenum">
              <a:rPr lang="en-US" noProof="0" smtClean="0"/>
              <a:pPr/>
              <a:t>7</a:t>
            </a:fld>
            <a:endParaRPr lang="en-US" noProof="0"/>
          </a:p>
        </p:txBody>
      </p:sp>
    </p:spTree>
    <p:extLst>
      <p:ext uri="{BB962C8B-B14F-4D97-AF65-F5344CB8AC3E}">
        <p14:creationId xmlns:p14="http://schemas.microsoft.com/office/powerpoint/2010/main" val="2737924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F4192D-171B-9EE9-9D7A-2ED5D4B2C0A9}"/>
              </a:ext>
            </a:extLst>
          </p:cNvPr>
          <p:cNvSpPr>
            <a:spLocks noGrp="1"/>
          </p:cNvSpPr>
          <p:nvPr>
            <p:ph type="title"/>
          </p:nvPr>
        </p:nvSpPr>
        <p:spPr/>
        <p:txBody>
          <a:bodyPr/>
          <a:lstStyle/>
          <a:p>
            <a:r>
              <a:rPr lang="de-CH" sz="4000" dirty="0"/>
              <a:t>Study cont.</a:t>
            </a:r>
            <a:br>
              <a:rPr lang="de-CH" dirty="0"/>
            </a:br>
            <a:endParaRPr lang="de-CH" dirty="0"/>
          </a:p>
        </p:txBody>
      </p:sp>
      <p:sp>
        <p:nvSpPr>
          <p:cNvPr id="8" name="Textfeld 7">
            <a:extLst>
              <a:ext uri="{FF2B5EF4-FFF2-40B4-BE49-F238E27FC236}">
                <a16:creationId xmlns:a16="http://schemas.microsoft.com/office/drawing/2014/main" id="{FAB3EECD-F5F3-57ED-65F0-15FA1304CC3B}"/>
              </a:ext>
            </a:extLst>
          </p:cNvPr>
          <p:cNvSpPr txBox="1"/>
          <p:nvPr/>
        </p:nvSpPr>
        <p:spPr>
          <a:xfrm>
            <a:off x="594250" y="1935159"/>
            <a:ext cx="6720840" cy="307777"/>
          </a:xfrm>
          <a:prstGeom prst="rect">
            <a:avLst/>
          </a:prstGeom>
          <a:noFill/>
        </p:spPr>
        <p:txBody>
          <a:bodyPr wrap="square">
            <a:spAutoFit/>
          </a:bodyPr>
          <a:lstStyle/>
          <a:p>
            <a:r>
              <a:rPr lang="en-US" sz="1400" dirty="0">
                <a:latin typeface="Source Sans Pro Light" panose="020B0403030403020204" pitchFamily="34" charset="0"/>
              </a:rPr>
              <a:t>Figure 3: Research design</a:t>
            </a:r>
            <a:endParaRPr lang="de-CH" sz="1400" dirty="0">
              <a:latin typeface="Source Sans Pro Light" panose="020B0403030403020204" pitchFamily="34" charset="0"/>
            </a:endParaRPr>
          </a:p>
        </p:txBody>
      </p:sp>
      <p:pic>
        <p:nvPicPr>
          <p:cNvPr id="14" name="Grafik 13" descr="The figure shows the study design with a questionnaire in the pre- and post-test design. On the last day, two group discussions took place. The intervention program took place on study days 3 to 8. This article focuses on the intervention program, which is completed with lesson planning.">
            <a:extLst>
              <a:ext uri="{FF2B5EF4-FFF2-40B4-BE49-F238E27FC236}">
                <a16:creationId xmlns:a16="http://schemas.microsoft.com/office/drawing/2014/main" id="{D030EE9C-B69B-7496-0D31-7BB6C850AD07}"/>
              </a:ext>
            </a:extLst>
          </p:cNvPr>
          <p:cNvPicPr>
            <a:picLocks noChangeAspect="1"/>
          </p:cNvPicPr>
          <p:nvPr/>
        </p:nvPicPr>
        <p:blipFill>
          <a:blip r:embed="rId3"/>
          <a:stretch>
            <a:fillRect/>
          </a:stretch>
        </p:blipFill>
        <p:spPr>
          <a:xfrm>
            <a:off x="613439" y="2273675"/>
            <a:ext cx="11080145" cy="4195283"/>
          </a:xfrm>
          <a:prstGeom prst="rect">
            <a:avLst/>
          </a:prstGeom>
        </p:spPr>
      </p:pic>
      <p:sp>
        <p:nvSpPr>
          <p:cNvPr id="4" name="Datumsplatzhalter 3">
            <a:extLst>
              <a:ext uri="{FF2B5EF4-FFF2-40B4-BE49-F238E27FC236}">
                <a16:creationId xmlns:a16="http://schemas.microsoft.com/office/drawing/2014/main" id="{AC8374F3-A093-D4A7-360E-C73D1F37F58D}"/>
              </a:ext>
            </a:extLst>
          </p:cNvPr>
          <p:cNvSpPr>
            <a:spLocks noGrp="1"/>
          </p:cNvSpPr>
          <p:nvPr>
            <p:ph type="dt" sz="half" idx="2"/>
          </p:nvPr>
        </p:nvSpPr>
        <p:spPr/>
        <p:txBody>
          <a:bodyPr/>
          <a:lstStyle/>
          <a:p>
            <a:fld id="{49E7CC88-F437-466B-867D-79A20DC7187D}" type="datetime1">
              <a:rPr lang="en-US" noProof="0" smtClean="0"/>
              <a:t>6/6/2025</a:t>
            </a:fld>
            <a:endParaRPr lang="en-US" noProof="0" dirty="0"/>
          </a:p>
        </p:txBody>
      </p:sp>
      <p:sp>
        <p:nvSpPr>
          <p:cNvPr id="5" name="Foliennummernplatzhalter 4">
            <a:extLst>
              <a:ext uri="{FF2B5EF4-FFF2-40B4-BE49-F238E27FC236}">
                <a16:creationId xmlns:a16="http://schemas.microsoft.com/office/drawing/2014/main" id="{FE5EEF93-F70E-FBAF-5AD8-69985919EDA3}"/>
              </a:ext>
            </a:extLst>
          </p:cNvPr>
          <p:cNvSpPr>
            <a:spLocks noGrp="1"/>
          </p:cNvSpPr>
          <p:nvPr>
            <p:ph type="sldNum" sz="quarter" idx="4"/>
          </p:nvPr>
        </p:nvSpPr>
        <p:spPr/>
        <p:txBody>
          <a:bodyPr/>
          <a:lstStyle/>
          <a:p>
            <a:fld id="{DDB4617A-E8F1-4760-BE2C-C2699903E2AD}" type="slidenum">
              <a:rPr lang="en-US" noProof="0" smtClean="0"/>
              <a:pPr/>
              <a:t>8</a:t>
            </a:fld>
            <a:endParaRPr lang="en-US" noProof="0"/>
          </a:p>
        </p:txBody>
      </p:sp>
    </p:spTree>
    <p:extLst>
      <p:ext uri="{BB962C8B-B14F-4D97-AF65-F5344CB8AC3E}">
        <p14:creationId xmlns:p14="http://schemas.microsoft.com/office/powerpoint/2010/main" val="3640008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864730-C5D2-C631-4FED-AB4D1F17FEA4}"/>
              </a:ext>
            </a:extLst>
          </p:cNvPr>
          <p:cNvSpPr>
            <a:spLocks noGrp="1"/>
          </p:cNvSpPr>
          <p:nvPr>
            <p:ph type="title"/>
          </p:nvPr>
        </p:nvSpPr>
        <p:spPr/>
        <p:txBody>
          <a:bodyPr/>
          <a:lstStyle/>
          <a:p>
            <a:r>
              <a:rPr lang="en-US" sz="4000" dirty="0"/>
              <a:t>UDL options related to inclusive-digital education</a:t>
            </a:r>
            <a:endParaRPr lang="de-CH" sz="4000" dirty="0"/>
          </a:p>
        </p:txBody>
      </p:sp>
      <p:sp>
        <p:nvSpPr>
          <p:cNvPr id="11" name="Textfeld 10">
            <a:extLst>
              <a:ext uri="{FF2B5EF4-FFF2-40B4-BE49-F238E27FC236}">
                <a16:creationId xmlns:a16="http://schemas.microsoft.com/office/drawing/2014/main" id="{B7AAD9CC-B52E-7C2F-78A8-4B45AB09CD9C}"/>
              </a:ext>
            </a:extLst>
          </p:cNvPr>
          <p:cNvSpPr txBox="1"/>
          <p:nvPr/>
        </p:nvSpPr>
        <p:spPr>
          <a:xfrm>
            <a:off x="216700" y="1912825"/>
            <a:ext cx="6720840" cy="307777"/>
          </a:xfrm>
          <a:prstGeom prst="rect">
            <a:avLst/>
          </a:prstGeom>
          <a:noFill/>
        </p:spPr>
        <p:txBody>
          <a:bodyPr wrap="square">
            <a:spAutoFit/>
          </a:bodyPr>
          <a:lstStyle/>
          <a:p>
            <a:r>
              <a:rPr lang="en-US" sz="1400" dirty="0">
                <a:latin typeface="Source Sans Pro Light" panose="020B0403030403020204" pitchFamily="34" charset="0"/>
              </a:rPr>
              <a:t>Table 1: UDL options related to inclusive-digital education</a:t>
            </a:r>
            <a:endParaRPr lang="de-CH" sz="1400" dirty="0">
              <a:latin typeface="Source Sans Pro Light" panose="020B0403030403020204" pitchFamily="34" charset="0"/>
            </a:endParaRPr>
          </a:p>
        </p:txBody>
      </p:sp>
      <p:pic>
        <p:nvPicPr>
          <p:cNvPr id="9" name="Inhaltsplatzhalter 8" descr="The table shows 15 UDL options from Guideline 3.0. The selected options are related to the approach of inclusive-digital education.">
            <a:extLst>
              <a:ext uri="{FF2B5EF4-FFF2-40B4-BE49-F238E27FC236}">
                <a16:creationId xmlns:a16="http://schemas.microsoft.com/office/drawing/2014/main" id="{B8A8C6B1-F323-B399-FCED-B71041CFBCBD}"/>
              </a:ext>
            </a:extLst>
          </p:cNvPr>
          <p:cNvPicPr>
            <a:picLocks noGrp="1" noChangeAspect="1"/>
          </p:cNvPicPr>
          <p:nvPr>
            <p:ph sz="quarter" idx="13"/>
          </p:nvPr>
        </p:nvPicPr>
        <p:blipFill>
          <a:blip r:embed="rId3"/>
          <a:stretch>
            <a:fillRect/>
          </a:stretch>
        </p:blipFill>
        <p:spPr>
          <a:xfrm>
            <a:off x="390947" y="2220601"/>
            <a:ext cx="6114504" cy="4353041"/>
          </a:xfrm>
        </p:spPr>
      </p:pic>
      <p:pic>
        <p:nvPicPr>
          <p:cNvPr id="13" name="Grafik 12" descr="The table shows 15 UDL options from Guideline 3.0. The selected options are related to the approach of inclusive-digital education.">
            <a:extLst>
              <a:ext uri="{FF2B5EF4-FFF2-40B4-BE49-F238E27FC236}">
                <a16:creationId xmlns:a16="http://schemas.microsoft.com/office/drawing/2014/main" id="{07E16B25-F026-E9AA-EFFF-46A5D3587F97}"/>
              </a:ext>
            </a:extLst>
          </p:cNvPr>
          <p:cNvPicPr>
            <a:picLocks noChangeAspect="1"/>
          </p:cNvPicPr>
          <p:nvPr/>
        </p:nvPicPr>
        <p:blipFill>
          <a:blip r:embed="rId4"/>
          <a:stretch>
            <a:fillRect/>
          </a:stretch>
        </p:blipFill>
        <p:spPr>
          <a:xfrm>
            <a:off x="6690647" y="2412479"/>
            <a:ext cx="6101323" cy="3689172"/>
          </a:xfrm>
          <a:prstGeom prst="rect">
            <a:avLst/>
          </a:prstGeom>
        </p:spPr>
      </p:pic>
      <p:sp>
        <p:nvSpPr>
          <p:cNvPr id="4" name="Datumsplatzhalter 3">
            <a:extLst>
              <a:ext uri="{FF2B5EF4-FFF2-40B4-BE49-F238E27FC236}">
                <a16:creationId xmlns:a16="http://schemas.microsoft.com/office/drawing/2014/main" id="{91108271-BF29-2774-2B5F-F065E70E1AED}"/>
              </a:ext>
            </a:extLst>
          </p:cNvPr>
          <p:cNvSpPr>
            <a:spLocks noGrp="1"/>
          </p:cNvSpPr>
          <p:nvPr>
            <p:ph type="dt" sz="half" idx="2"/>
          </p:nvPr>
        </p:nvSpPr>
        <p:spPr/>
        <p:txBody>
          <a:bodyPr/>
          <a:lstStyle/>
          <a:p>
            <a:fld id="{49E7CC88-F437-466B-867D-79A20DC7187D}" type="datetime1">
              <a:rPr lang="en-US" noProof="0" smtClean="0"/>
              <a:t>6/6/2025</a:t>
            </a:fld>
            <a:endParaRPr lang="en-US" noProof="0" dirty="0"/>
          </a:p>
        </p:txBody>
      </p:sp>
      <p:sp>
        <p:nvSpPr>
          <p:cNvPr id="5" name="Foliennummernplatzhalter 4">
            <a:extLst>
              <a:ext uri="{FF2B5EF4-FFF2-40B4-BE49-F238E27FC236}">
                <a16:creationId xmlns:a16="http://schemas.microsoft.com/office/drawing/2014/main" id="{F45AF060-C424-3857-E797-9F4428185CF2}"/>
              </a:ext>
            </a:extLst>
          </p:cNvPr>
          <p:cNvSpPr>
            <a:spLocks noGrp="1"/>
          </p:cNvSpPr>
          <p:nvPr>
            <p:ph type="sldNum" sz="quarter" idx="4"/>
          </p:nvPr>
        </p:nvSpPr>
        <p:spPr/>
        <p:txBody>
          <a:bodyPr/>
          <a:lstStyle/>
          <a:p>
            <a:fld id="{DDB4617A-E8F1-4760-BE2C-C2699903E2AD}" type="slidenum">
              <a:rPr lang="en-US" noProof="0" smtClean="0"/>
              <a:pPr/>
              <a:t>9</a:t>
            </a:fld>
            <a:endParaRPr lang="en-US" noProof="0"/>
          </a:p>
        </p:txBody>
      </p:sp>
    </p:spTree>
    <p:extLst>
      <p:ext uri="{BB962C8B-B14F-4D97-AF65-F5344CB8AC3E}">
        <p14:creationId xmlns:p14="http://schemas.microsoft.com/office/powerpoint/2010/main" val="4183439614"/>
      </p:ext>
    </p:extLst>
  </p:cSld>
  <p:clrMapOvr>
    <a:masterClrMapping/>
  </p:clrMapOvr>
</p:sld>
</file>

<file path=ppt/theme/theme1.xml><?xml version="1.0" encoding="utf-8"?>
<a:theme xmlns:a="http://schemas.openxmlformats.org/drawingml/2006/main" name="Presentention 16_9">
  <a:themeElements>
    <a:clrScheme name="EHB">
      <a:dk1>
        <a:sysClr val="windowText" lastClr="000000"/>
      </a:dk1>
      <a:lt1>
        <a:sysClr val="window" lastClr="FFFFFF"/>
      </a:lt1>
      <a:dk2>
        <a:srgbClr val="7F7F7F"/>
      </a:dk2>
      <a:lt2>
        <a:srgbClr val="FFFFFF"/>
      </a:lt2>
      <a:accent1>
        <a:srgbClr val="0075A1"/>
      </a:accent1>
      <a:accent2>
        <a:srgbClr val="CAD450"/>
      </a:accent2>
      <a:accent3>
        <a:srgbClr val="46BCE5"/>
      </a:accent3>
      <a:accent4>
        <a:srgbClr val="F29636"/>
      </a:accent4>
      <a:accent5>
        <a:srgbClr val="7C4E89"/>
      </a:accent5>
      <a:accent6>
        <a:srgbClr val="E65C54"/>
      </a:accent6>
      <a:hlink>
        <a:srgbClr val="0075A1"/>
      </a:hlink>
      <a:folHlink>
        <a:srgbClr val="7C4E89"/>
      </a:folHlink>
    </a:clrScheme>
    <a:fontScheme name="EHB">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6_9" id="{191F597F-CBED-466E-97D8-DD49BF3EF207}" vid="{99BED5B0-A10D-4721-B3BD-854001DDC6B9}"/>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BA0FDCB0046242B730C8BDFCE1CDA8" ma:contentTypeVersion="10" ma:contentTypeDescription="Crée un document." ma:contentTypeScope="" ma:versionID="d756a81d85a557c6bbb0c697fed348fe">
  <xsd:schema xmlns:xsd="http://www.w3.org/2001/XMLSchema" xmlns:xs="http://www.w3.org/2001/XMLSchema" xmlns:p="http://schemas.microsoft.com/office/2006/metadata/properties" xmlns:ns2="de8f4366-f14d-4f1a-ad16-000b08f37ce6" targetNamespace="http://schemas.microsoft.com/office/2006/metadata/properties" ma:root="true" ma:fieldsID="2f8e31b16f362e2169ad35345375ab95" ns2:_="">
    <xsd:import namespace="de8f4366-f14d-4f1a-ad16-000b08f37ce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8f4366-f14d-4f1a-ad16-000b08f37c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B3AE3F-FD44-47F6-AE04-37D56877E4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8f4366-f14d-4f1a-ad16-000b08f37c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15AAC8D-E096-4151-B14D-B672EC89E601}">
  <ds:schemaRef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www.w3.org/XML/1998/namespace"/>
    <ds:schemaRef ds:uri="de8f4366-f14d-4f1a-ad16-000b08f37ce6"/>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396F506C-A688-4CCA-A1C8-08DF25A244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Presentation16_9</Template>
  <TotalTime>11</TotalTime>
  <Words>619</Words>
  <Application>Microsoft Office PowerPoint</Application>
  <PresentationFormat>Custom</PresentationFormat>
  <Paragraphs>93</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Source Sans Pro ExtraLight</vt:lpstr>
      <vt:lpstr>Source Sans Pro Light</vt:lpstr>
      <vt:lpstr>Presentention 16_9</vt:lpstr>
      <vt:lpstr>Universal design for learning as the basis for inclusive-digital education – analysis of an intervention program in higher education for teachers at vocational schools</vt:lpstr>
      <vt:lpstr>Topics</vt:lpstr>
      <vt:lpstr>Vocational training in Switzerland </vt:lpstr>
      <vt:lpstr>The degree program for vocational teachers   </vt:lpstr>
      <vt:lpstr>The degree program for vocational teachers </vt:lpstr>
      <vt:lpstr>Inclusive-digital education on the basis of UDL </vt:lpstr>
      <vt:lpstr>Study </vt:lpstr>
      <vt:lpstr>Study cont. </vt:lpstr>
      <vt:lpstr>UDL options related to inclusive-digital education</vt:lpstr>
      <vt:lpstr>Intervention program procedure</vt:lpstr>
      <vt:lpstr>Results</vt:lpstr>
      <vt:lpstr>Conclusion</vt:lpstr>
      <vt:lpstr>Thank you!  rene.wuethrich@ehb.swiss</vt:lpstr>
    </vt:vector>
  </TitlesOfParts>
  <Company>EHB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Wüthrich René</dc:creator>
  <cp:lastModifiedBy>Kylie Geard</cp:lastModifiedBy>
  <cp:revision>10</cp:revision>
  <dcterms:created xsi:type="dcterms:W3CDTF">2025-05-23T17:34:59Z</dcterms:created>
  <dcterms:modified xsi:type="dcterms:W3CDTF">2025-06-06T04:27:28Z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0x0101006CBA0FDCB0046242B730C8BDFCE1CDA8</vt:lpwstr>
  </property>
</Properties>
</file>