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4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9"/>
  </p:notesMasterIdLst>
  <p:sldIdLst>
    <p:sldId id="256" r:id="rId2"/>
    <p:sldId id="257" r:id="rId3"/>
    <p:sldId id="277" r:id="rId4"/>
    <p:sldId id="259" r:id="rId5"/>
    <p:sldId id="271" r:id="rId6"/>
    <p:sldId id="272" r:id="rId7"/>
    <p:sldId id="275" r:id="rId8"/>
    <p:sldId id="294" r:id="rId9"/>
    <p:sldId id="295" r:id="rId10"/>
    <p:sldId id="276" r:id="rId11"/>
    <p:sldId id="278" r:id="rId12"/>
    <p:sldId id="267" r:id="rId13"/>
    <p:sldId id="293" r:id="rId14"/>
    <p:sldId id="279" r:id="rId15"/>
    <p:sldId id="270" r:id="rId16"/>
    <p:sldId id="280" r:id="rId17"/>
    <p:sldId id="281" r:id="rId18"/>
    <p:sldId id="273" r:id="rId19"/>
    <p:sldId id="296" r:id="rId20"/>
    <p:sldId id="284" r:id="rId21"/>
    <p:sldId id="285" r:id="rId22"/>
    <p:sldId id="286" r:id="rId23"/>
    <p:sldId id="289" r:id="rId24"/>
    <p:sldId id="290" r:id="rId25"/>
    <p:sldId id="297" r:id="rId26"/>
    <p:sldId id="298" r:id="rId27"/>
    <p:sldId id="291" r:id="rId28"/>
  </p:sldIdLst>
  <p:sldSz cx="12192000" cy="6858000"/>
  <p:notesSz cx="6858000" cy="9144000"/>
  <p:embeddedFontLs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Montserrat Medium" panose="000006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E5857F49-7410-91EF-1A84-77E7A77B4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>
            <a:extLst>
              <a:ext uri="{FF2B5EF4-FFF2-40B4-BE49-F238E27FC236}">
                <a16:creationId xmlns:a16="http://schemas.microsoft.com/office/drawing/2014/main" id="{88FC7DAE-E657-C586-D92B-5873370E7C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:notes">
            <a:extLst>
              <a:ext uri="{FF2B5EF4-FFF2-40B4-BE49-F238E27FC236}">
                <a16:creationId xmlns:a16="http://schemas.microsoft.com/office/drawing/2014/main" id="{1292CFB3-2BA9-D92E-55B4-E1318BFBC7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1817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41F3E416-2C91-3B89-A4F0-6FF531C7F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>
            <a:extLst>
              <a:ext uri="{FF2B5EF4-FFF2-40B4-BE49-F238E27FC236}">
                <a16:creationId xmlns:a16="http://schemas.microsoft.com/office/drawing/2014/main" id="{38352E2C-6B56-D0C5-812A-F6D11391DB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:notes">
            <a:extLst>
              <a:ext uri="{FF2B5EF4-FFF2-40B4-BE49-F238E27FC236}">
                <a16:creationId xmlns:a16="http://schemas.microsoft.com/office/drawing/2014/main" id="{5202918C-80BF-57BC-A43B-66F518EAB2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8965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>
          <a:extLst>
            <a:ext uri="{FF2B5EF4-FFF2-40B4-BE49-F238E27FC236}">
              <a16:creationId xmlns:a16="http://schemas.microsoft.com/office/drawing/2014/main" id="{485A282F-08F9-0B19-F938-3A55BC75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>
            <a:extLst>
              <a:ext uri="{FF2B5EF4-FFF2-40B4-BE49-F238E27FC236}">
                <a16:creationId xmlns:a16="http://schemas.microsoft.com/office/drawing/2014/main" id="{385D186F-B323-ACE8-8301-7F432D90B6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:notes">
            <a:extLst>
              <a:ext uri="{FF2B5EF4-FFF2-40B4-BE49-F238E27FC236}">
                <a16:creationId xmlns:a16="http://schemas.microsoft.com/office/drawing/2014/main" id="{DAE4BAD8-7459-1FAF-F922-E461B78D7C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5201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>
          <a:extLst>
            <a:ext uri="{FF2B5EF4-FFF2-40B4-BE49-F238E27FC236}">
              <a16:creationId xmlns:a16="http://schemas.microsoft.com/office/drawing/2014/main" id="{B223488A-300A-7FA1-C5F5-A8D7B18CD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>
            <a:extLst>
              <a:ext uri="{FF2B5EF4-FFF2-40B4-BE49-F238E27FC236}">
                <a16:creationId xmlns:a16="http://schemas.microsoft.com/office/drawing/2014/main" id="{381A1FEA-9871-347F-177F-BCF0F3CA15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0:notes">
            <a:extLst>
              <a:ext uri="{FF2B5EF4-FFF2-40B4-BE49-F238E27FC236}">
                <a16:creationId xmlns:a16="http://schemas.microsoft.com/office/drawing/2014/main" id="{5EFCE834-E887-253C-F8CB-474D7641DF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2295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>
          <a:extLst>
            <a:ext uri="{FF2B5EF4-FFF2-40B4-BE49-F238E27FC236}">
              <a16:creationId xmlns:a16="http://schemas.microsoft.com/office/drawing/2014/main" id="{28F37A43-F911-5B8B-0277-4E3963B41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>
            <a:extLst>
              <a:ext uri="{FF2B5EF4-FFF2-40B4-BE49-F238E27FC236}">
                <a16:creationId xmlns:a16="http://schemas.microsoft.com/office/drawing/2014/main" id="{2AAC1836-ADEA-58EE-C18C-8BB2EBB048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0:notes">
            <a:extLst>
              <a:ext uri="{FF2B5EF4-FFF2-40B4-BE49-F238E27FC236}">
                <a16:creationId xmlns:a16="http://schemas.microsoft.com/office/drawing/2014/main" id="{9DB9FDB5-B0D3-6D09-B1FF-B9B3FFD818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05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1000" y="468531"/>
            <a:ext cx="1143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6000"/>
              <a:buFont typeface="Montserrat"/>
              <a:buNone/>
              <a:defRPr sz="600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1000" y="2902168"/>
            <a:ext cx="11430000" cy="62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2"/>
          </p:nvPr>
        </p:nvSpPr>
        <p:spPr>
          <a:xfrm>
            <a:off x="381000" y="3593049"/>
            <a:ext cx="11430000" cy="101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Logo">
  <p:cSld name="White Log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ctrTitle"/>
          </p:nvPr>
        </p:nvSpPr>
        <p:spPr>
          <a:xfrm>
            <a:off x="381000" y="1122363"/>
            <a:ext cx="1143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6000"/>
              <a:buFont typeface="Montserrat"/>
              <a:buNone/>
              <a:defRPr sz="600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381000" y="3556000"/>
            <a:ext cx="11430000" cy="105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427780" y="5335560"/>
            <a:ext cx="2707305" cy="129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00" y="5910479"/>
            <a:ext cx="2590799" cy="93465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/>
          <p:nvPr/>
        </p:nvSpPr>
        <p:spPr>
          <a:xfrm>
            <a:off x="1" y="1"/>
            <a:ext cx="12192000" cy="381000"/>
          </a:xfrm>
          <a:prstGeom prst="rect">
            <a:avLst/>
          </a:prstGeom>
          <a:solidFill>
            <a:srgbClr val="4002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1"/>
          <p:cNvSpPr/>
          <p:nvPr/>
        </p:nvSpPr>
        <p:spPr>
          <a:xfrm>
            <a:off x="-1" y="372287"/>
            <a:ext cx="12192000" cy="91327"/>
          </a:xfrm>
          <a:prstGeom prst="rect">
            <a:avLst/>
          </a:prstGeom>
          <a:solidFill>
            <a:srgbClr val="48A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>
            <a:spLocks noGrp="1"/>
          </p:cNvSpPr>
          <p:nvPr>
            <p:ph type="ctrTitle"/>
          </p:nvPr>
        </p:nvSpPr>
        <p:spPr>
          <a:xfrm>
            <a:off x="381000" y="837363"/>
            <a:ext cx="1143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6000"/>
              <a:buFont typeface="Montserrat"/>
              <a:buNone/>
              <a:defRPr sz="600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ubTitle" idx="1"/>
          </p:nvPr>
        </p:nvSpPr>
        <p:spPr>
          <a:xfrm>
            <a:off x="381000" y="3271000"/>
            <a:ext cx="11430000" cy="62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2"/>
          </p:nvPr>
        </p:nvSpPr>
        <p:spPr>
          <a:xfrm>
            <a:off x="381000" y="3961881"/>
            <a:ext cx="11430000" cy="101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3"/>
          </p:nvPr>
        </p:nvSpPr>
        <p:spPr>
          <a:xfrm>
            <a:off x="381000" y="5084458"/>
            <a:ext cx="2707305" cy="129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5021177" y="434205"/>
            <a:ext cx="68094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6000"/>
              <a:buFont typeface="Montserrat"/>
              <a:buNone/>
              <a:defRPr sz="600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5021177" y="2867842"/>
            <a:ext cx="6809463" cy="62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5021177" y="3558723"/>
            <a:ext cx="6809462" cy="101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3"/>
          </p:nvPr>
        </p:nvSpPr>
        <p:spPr>
          <a:xfrm>
            <a:off x="5021177" y="5084458"/>
            <a:ext cx="2707305" cy="129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381000" y="1768019"/>
            <a:ext cx="5490411" cy="461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2"/>
          </p:nvPr>
        </p:nvSpPr>
        <p:spPr>
          <a:xfrm>
            <a:off x="6320588" y="1768019"/>
            <a:ext cx="5490411" cy="376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81000" y="1763954"/>
            <a:ext cx="5482390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2"/>
          </p:nvPr>
        </p:nvSpPr>
        <p:spPr>
          <a:xfrm>
            <a:off x="381000" y="2430385"/>
            <a:ext cx="5482390" cy="392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3"/>
          </p:nvPr>
        </p:nvSpPr>
        <p:spPr>
          <a:xfrm>
            <a:off x="6328611" y="1763954"/>
            <a:ext cx="5482390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4"/>
          </p:nvPr>
        </p:nvSpPr>
        <p:spPr>
          <a:xfrm>
            <a:off x="6328611" y="2430386"/>
            <a:ext cx="5482390" cy="392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4943391" y="747133"/>
            <a:ext cx="6867609" cy="455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508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00286"/>
              </a:buClr>
              <a:buSzPts val="4400"/>
              <a:buChar char="•"/>
              <a:defRPr sz="4400"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2"/>
          </p:nvPr>
        </p:nvSpPr>
        <p:spPr>
          <a:xfrm>
            <a:off x="772610" y="4419427"/>
            <a:ext cx="3390900" cy="60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3"/>
          </p:nvPr>
        </p:nvSpPr>
        <p:spPr>
          <a:xfrm>
            <a:off x="1218698" y="1730512"/>
            <a:ext cx="2498725" cy="239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  <a:defRPr sz="4000"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5605905" y="843281"/>
            <a:ext cx="6205095" cy="458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2"/>
          </p:nvPr>
        </p:nvSpPr>
        <p:spPr>
          <a:xfrm>
            <a:off x="381000" y="2235200"/>
            <a:ext cx="4768516" cy="363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5598893" y="843280"/>
            <a:ext cx="6212107" cy="450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  <a:defRPr sz="4000"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2"/>
          </p:nvPr>
        </p:nvSpPr>
        <p:spPr>
          <a:xfrm>
            <a:off x="381000" y="2235200"/>
            <a:ext cx="4768516" cy="363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46240" y="795845"/>
            <a:ext cx="113190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5303120" y="3307619"/>
            <a:ext cx="1605280" cy="1612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2"/>
          </p:nvPr>
        </p:nvSpPr>
        <p:spPr>
          <a:xfrm>
            <a:off x="446088" y="2316163"/>
            <a:ext cx="11318875" cy="858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marL="1371600" lvl="2" indent="-381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marL="2286000" lvl="4" indent="-38100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3"/>
          </p:nvPr>
        </p:nvSpPr>
        <p:spPr>
          <a:xfrm>
            <a:off x="381000" y="5084458"/>
            <a:ext cx="2707305" cy="129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6945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400285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690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81000" y="1768019"/>
            <a:ext cx="5490411" cy="461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2"/>
          </p:nvPr>
        </p:nvSpPr>
        <p:spPr>
          <a:xfrm>
            <a:off x="6320588" y="1768019"/>
            <a:ext cx="5490411" cy="461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400285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14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81000" y="1763954"/>
            <a:ext cx="5482390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381000" y="2430385"/>
            <a:ext cx="5482390" cy="392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3"/>
          </p:nvPr>
        </p:nvSpPr>
        <p:spPr>
          <a:xfrm>
            <a:off x="6328611" y="1763954"/>
            <a:ext cx="5482390" cy="50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4"/>
          </p:nvPr>
        </p:nvSpPr>
        <p:spPr>
          <a:xfrm>
            <a:off x="6328611" y="2430386"/>
            <a:ext cx="5482390" cy="311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sz="4800" b="1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1000" y="1768019"/>
            <a:ext cx="11430000" cy="38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e 2">
  <p:cSld name="1_Quote 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4943391" y="747133"/>
            <a:ext cx="6867609" cy="455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508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00286"/>
              </a:buClr>
              <a:buSzPts val="4400"/>
              <a:buChar char="•"/>
              <a:defRPr sz="4400"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772610" y="4419427"/>
            <a:ext cx="3390900" cy="60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3"/>
          </p:nvPr>
        </p:nvSpPr>
        <p:spPr>
          <a:xfrm>
            <a:off x="1218698" y="1730512"/>
            <a:ext cx="2498725" cy="239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  <a:defRPr sz="4000"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5605905" y="843281"/>
            <a:ext cx="6205095" cy="564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381000" y="2235199"/>
            <a:ext cx="4768516" cy="425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5598893" y="843279"/>
            <a:ext cx="6212107" cy="564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  <a:defRPr sz="4000" b="1" i="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381000" y="2235200"/>
            <a:ext cx="4768516" cy="425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sz="4800" b="1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381000" y="1768019"/>
            <a:ext cx="11430000" cy="38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 Logo">
  <p:cSld name="Purple Logo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381000" y="1122363"/>
            <a:ext cx="11430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6000"/>
              <a:buFont typeface="Montserrat"/>
              <a:buNone/>
              <a:defRPr sz="6000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381000" y="3556000"/>
            <a:ext cx="11430000" cy="105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2"/>
          </p:nvPr>
        </p:nvSpPr>
        <p:spPr>
          <a:xfrm>
            <a:off x="427780" y="5335560"/>
            <a:ext cx="2707305" cy="129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01200" y="5910479"/>
            <a:ext cx="2590799" cy="93465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/>
          <p:nvPr/>
        </p:nvSpPr>
        <p:spPr>
          <a:xfrm>
            <a:off x="1" y="1"/>
            <a:ext cx="12192000" cy="381000"/>
          </a:xfrm>
          <a:prstGeom prst="rect">
            <a:avLst/>
          </a:prstGeom>
          <a:solidFill>
            <a:srgbClr val="4002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0"/>
          <p:cNvSpPr/>
          <p:nvPr/>
        </p:nvSpPr>
        <p:spPr>
          <a:xfrm>
            <a:off x="-1" y="372287"/>
            <a:ext cx="12192000" cy="91327"/>
          </a:xfrm>
          <a:prstGeom prst="rect">
            <a:avLst/>
          </a:prstGeom>
          <a:solidFill>
            <a:srgbClr val="48A3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  <a:defRPr sz="4800" b="1" i="0" u="none" strike="noStrike" cap="none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.smore.com/n/vcpm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KIND_202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KIND_202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KIND_202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bit.ly/ATAIUDL25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goldthwait@kennedykrieger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 idx="4294967295"/>
          </p:nvPr>
        </p:nvSpPr>
        <p:spPr>
          <a:xfrm>
            <a:off x="355600" y="1236663"/>
            <a:ext cx="6635750" cy="20986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0287"/>
              </a:buClr>
              <a:buSzPts val="4400"/>
              <a:buFont typeface="Arial"/>
              <a:buNone/>
              <a:tabLst/>
              <a:defRPr/>
            </a:pPr>
            <a:r>
              <a:rPr kumimoji="0" lang="en-AU" sz="4400" b="1" i="0" u="none" strike="noStrike" kern="0" cap="none" spc="0" normalizeH="0" baseline="0" noProof="0" dirty="0">
                <a:ln>
                  <a:noFill/>
                </a:ln>
                <a:solidFill>
                  <a:srgbClr val="4002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 Leveraging AI and Assistive Technology to Enhance Inclusion in Higher Education</a:t>
            </a:r>
          </a:p>
        </p:txBody>
      </p:sp>
      <p:pic>
        <p:nvPicPr>
          <p:cNvPr id="115" name="Google Shape;115;p20" descr="A cartoon of a person"/>
          <p:cNvPicPr preferRelativeResize="0"/>
          <p:nvPr/>
        </p:nvPicPr>
        <p:blipFill rotWithShape="1">
          <a:blip r:embed="rId3">
            <a:alphaModFix/>
          </a:blip>
          <a:srcRect l="25679" t="10124" r="20017"/>
          <a:stretch/>
        </p:blipFill>
        <p:spPr>
          <a:xfrm>
            <a:off x="8726054" y="821586"/>
            <a:ext cx="1794164" cy="26074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85840529-3224-5C2D-BE67-66032EA133F9}"/>
              </a:ext>
            </a:extLst>
          </p:cNvPr>
          <p:cNvSpPr txBox="1"/>
          <p:nvPr/>
        </p:nvSpPr>
        <p:spPr>
          <a:xfrm>
            <a:off x="7499000" y="3562604"/>
            <a:ext cx="41548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5405" marR="5080" indent="-132334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00286"/>
                </a:solidFill>
                <a:latin typeface="Montserrat"/>
                <a:cs typeface="Montserrat"/>
              </a:rPr>
              <a:t>Hillary</a:t>
            </a:r>
            <a:r>
              <a:rPr sz="2400" b="1" spc="25" dirty="0">
                <a:solidFill>
                  <a:srgbClr val="400286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400286"/>
                </a:solidFill>
                <a:latin typeface="Montserrat"/>
                <a:cs typeface="Montserrat"/>
              </a:rPr>
              <a:t>Goldthwait-</a:t>
            </a:r>
            <a:r>
              <a:rPr sz="2400" b="1" spc="-10" dirty="0">
                <a:solidFill>
                  <a:srgbClr val="400286"/>
                </a:solidFill>
                <a:latin typeface="Montserrat"/>
                <a:cs typeface="Montserrat"/>
              </a:rPr>
              <a:t>Fowles </a:t>
            </a:r>
            <a:r>
              <a:rPr sz="2400" b="1" dirty="0">
                <a:solidFill>
                  <a:srgbClr val="400286"/>
                </a:solidFill>
                <a:latin typeface="Montserrat"/>
                <a:cs typeface="Montserrat"/>
              </a:rPr>
              <a:t>Ph.D.</a:t>
            </a:r>
            <a:r>
              <a:rPr sz="2400" b="1" spc="-75" dirty="0">
                <a:solidFill>
                  <a:srgbClr val="400286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400286"/>
                </a:solidFill>
                <a:latin typeface="Montserrat"/>
                <a:cs typeface="Montserrat"/>
              </a:rPr>
              <a:t>ATP</a:t>
            </a:r>
            <a:endParaRPr sz="24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381000" y="767813"/>
            <a:ext cx="10425545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/>
              <a:t>Inclusivity IS Important in Higher Education</a:t>
            </a:r>
            <a:endParaRPr/>
          </a:p>
        </p:txBody>
      </p:sp>
      <p:sp>
        <p:nvSpPr>
          <p:cNvPr id="306" name="Google Shape;306;p40"/>
          <p:cNvSpPr txBox="1">
            <a:spLocks noGrp="1"/>
          </p:cNvSpPr>
          <p:nvPr>
            <p:ph type="body" idx="1"/>
          </p:nvPr>
        </p:nvSpPr>
        <p:spPr>
          <a:xfrm>
            <a:off x="381000" y="1887511"/>
            <a:ext cx="9580418" cy="384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  <a:t>equitable learning opportunities</a:t>
            </a:r>
            <a:endParaRPr b="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  <a:t>diverse workforce </a:t>
            </a:r>
            <a:r>
              <a:rPr lang="en-US" b="0" dirty="0">
                <a:latin typeface="Montserrat Medium"/>
                <a:ea typeface="Montserrat Medium"/>
                <a:cs typeface="Montserrat Medium"/>
                <a:sym typeface="Wingdings" panose="05000000000000000000" pitchFamily="2" charset="2"/>
              </a:rPr>
              <a:t></a:t>
            </a:r>
          </a:p>
          <a:p>
            <a:pPr marL="356400" lvl="1" indent="0">
              <a:spcBef>
                <a:spcPts val="600"/>
              </a:spcBef>
              <a:buSzPts val="2400"/>
            </a:pPr>
            <a:r>
              <a:rPr lang="en-US" sz="2400" b="0" dirty="0">
                <a:latin typeface="Montserrat Medium"/>
                <a:ea typeface="Montserrat Medium"/>
                <a:cs typeface="Montserrat Medium"/>
                <a:sym typeface="Montserrat Medium"/>
              </a:rPr>
              <a:t>diverse populations</a:t>
            </a:r>
            <a:endParaRPr sz="2400" b="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  <a:t>break down barriers and reduce </a:t>
            </a:r>
            <a:b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  <a:t>disparities in employment</a:t>
            </a:r>
            <a:endParaRPr b="0" dirty="0"/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  <a:t>equips professionals with the </a:t>
            </a:r>
            <a:b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b="0" dirty="0">
                <a:latin typeface="Montserrat Medium"/>
                <a:ea typeface="Montserrat Medium"/>
                <a:cs typeface="Montserrat Medium"/>
                <a:sym typeface="Montserrat Medium"/>
              </a:rPr>
              <a:t>skills and awareness to be life long learners</a:t>
            </a:r>
            <a:endParaRPr b="0" dirty="0"/>
          </a:p>
        </p:txBody>
      </p:sp>
      <p:pic>
        <p:nvPicPr>
          <p:cNvPr id="307" name="Google Shape;307;p40" descr="A group of nurses in a classroom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75455" y="2218523"/>
            <a:ext cx="4235545" cy="2827933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08" name="Google Shape;308;p40" descr="Universal acces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8236" y="346509"/>
            <a:ext cx="1465036" cy="1465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 dirty="0"/>
              <a:t>AI as AT </a:t>
            </a:r>
            <a:endParaRPr dirty="0"/>
          </a:p>
        </p:txBody>
      </p:sp>
      <p:sp>
        <p:nvSpPr>
          <p:cNvPr id="327" name="Google Shape;327;p42"/>
          <p:cNvSpPr txBox="1">
            <a:spLocks noGrp="1"/>
          </p:cNvSpPr>
          <p:nvPr>
            <p:ph type="body" idx="1"/>
          </p:nvPr>
        </p:nvSpPr>
        <p:spPr>
          <a:xfrm>
            <a:off x="152400" y="1835074"/>
            <a:ext cx="3744078" cy="420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It’s</a:t>
            </a:r>
            <a:r>
              <a:rPr kumimoji="0" lang="en-AU" sz="26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always</a:t>
            </a:r>
            <a:r>
              <a:rPr kumimoji="0" lang="en-AU" sz="2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been</a:t>
            </a:r>
            <a:r>
              <a:rPr kumimoji="0" lang="en-AU" sz="26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there</a:t>
            </a:r>
            <a:endParaRPr kumimoji="0" lang="en-AU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16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029" algn="l"/>
              </a:tabLst>
              <a:defRPr/>
            </a:pPr>
            <a:r>
              <a:rPr kumimoji="0" lang="en-AU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Siri</a:t>
            </a:r>
            <a:endParaRPr kumimoji="0" lang="en-AU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12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029" algn="l"/>
              </a:tabLst>
              <a:defRPr/>
            </a:pPr>
            <a:r>
              <a:rPr kumimoji="0" lang="en-A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Dictation</a:t>
            </a:r>
            <a:r>
              <a:rPr kumimoji="0" lang="en-AU" sz="26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Software</a:t>
            </a:r>
            <a:endParaRPr kumimoji="0" lang="en-AU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  <a:p>
            <a:pPr marL="240029" marR="1007110" lvl="0" indent="-227329" defTabSz="914400" eaLnBrk="1" fontAlgn="auto" latinLnBrk="0" hangingPunct="1">
              <a:lnSpc>
                <a:spcPct val="11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A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Text</a:t>
            </a:r>
            <a:r>
              <a:rPr kumimoji="0" lang="en-AU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to</a:t>
            </a:r>
            <a:r>
              <a:rPr kumimoji="0" lang="en-AU" sz="2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Speech 	Software</a:t>
            </a:r>
            <a:endParaRPr kumimoji="0" lang="en-AU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12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0029" algn="l"/>
              </a:tabLst>
              <a:defRPr/>
            </a:pPr>
            <a:r>
              <a:rPr kumimoji="0" lang="en-A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Highlighting</a:t>
            </a:r>
            <a:r>
              <a:rPr kumimoji="0" lang="en-AU" sz="2600" b="0" i="0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tools</a:t>
            </a:r>
            <a:endParaRPr kumimoji="0" lang="en-AU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  <a:p>
            <a:pPr marL="240029" marR="675640" lvl="0" indent="-227329" defTabSz="914400" eaLnBrk="1" fontAlgn="auto" latinLnBrk="0" hangingPunct="1">
              <a:lnSpc>
                <a:spcPct val="11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lang="en-AU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Recorded </a:t>
            </a:r>
            <a:r>
              <a:rPr kumimoji="0" lang="en-A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Notetaking</a:t>
            </a:r>
            <a:r>
              <a:rPr kumimoji="0" lang="en-AU" sz="26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 </a:t>
            </a:r>
            <a:r>
              <a:rPr kumimoji="0" lang="en-AU" sz="2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Apps 	</a:t>
            </a:r>
            <a:r>
              <a:rPr kumimoji="0" lang="en-AU" sz="2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cs typeface="Montserrat"/>
              </a:rPr>
              <a:t>(Glean)</a:t>
            </a:r>
            <a:endParaRPr kumimoji="0" lang="en-AU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/>
              <a:cs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AU" dirty="0"/>
          </a:p>
        </p:txBody>
      </p:sp>
      <p:pic>
        <p:nvPicPr>
          <p:cNvPr id="6" name="object 6" descr="A diagram of a head with circuits to convey AI with icons and text to illustrate the relationship between AI and Assistive Technology">
            <a:extLst>
              <a:ext uri="{FF2B5EF4-FFF2-40B4-BE49-F238E27FC236}">
                <a16:creationId xmlns:a16="http://schemas.microsoft.com/office/drawing/2014/main" id="{4D6265BD-5412-C6C7-70A8-6282800005A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2484" y="1563624"/>
            <a:ext cx="4035551" cy="5294375"/>
          </a:xfrm>
          <a:prstGeom prst="rect">
            <a:avLst/>
          </a:prstGeom>
        </p:spPr>
      </p:pic>
      <p:sp>
        <p:nvSpPr>
          <p:cNvPr id="330" name="Google Shape;330;p42"/>
          <p:cNvSpPr txBox="1">
            <a:spLocks noGrp="1"/>
          </p:cNvSpPr>
          <p:nvPr>
            <p:ph type="body" idx="4"/>
          </p:nvPr>
        </p:nvSpPr>
        <p:spPr>
          <a:xfrm>
            <a:off x="7908035" y="1835074"/>
            <a:ext cx="4207765" cy="3956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sym typeface="Montserrat"/>
              </a:rPr>
              <a:t>Where it’s going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Study partner (</a:t>
            </a:r>
            <a:r>
              <a:rPr lang="en-US" dirty="0" err="1"/>
              <a:t>Khanmingo</a:t>
            </a:r>
            <a:r>
              <a:rPr lang="en-US" dirty="0"/>
              <a:t>)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Condense vast amounts of text for access (</a:t>
            </a:r>
            <a:r>
              <a:rPr lang="en-US" dirty="0" err="1"/>
              <a:t>Estendio</a:t>
            </a:r>
            <a:r>
              <a:rPr lang="en-US" dirty="0"/>
              <a:t>, </a:t>
            </a:r>
            <a:r>
              <a:rPr lang="en-US" dirty="0" err="1"/>
              <a:t>NotebookLM</a:t>
            </a:r>
            <a:r>
              <a:rPr lang="en-US" dirty="0"/>
              <a:t>)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Research partner (Elicit)</a:t>
            </a:r>
          </a:p>
          <a:p>
            <a:pPr marL="228600" indent="-228600">
              <a:buSzPct val="100000"/>
            </a:pPr>
            <a:r>
              <a:rPr lang="en-AU" dirty="0">
                <a:latin typeface="Montserrat"/>
                <a:cs typeface="Montserrat"/>
              </a:rPr>
              <a:t>Thought</a:t>
            </a:r>
            <a:r>
              <a:rPr lang="en-AU" spc="-65" dirty="0">
                <a:latin typeface="Montserrat"/>
                <a:cs typeface="Montserrat"/>
              </a:rPr>
              <a:t> </a:t>
            </a:r>
            <a:r>
              <a:rPr lang="en-AU" spc="-10" dirty="0">
                <a:latin typeface="Montserrat"/>
                <a:cs typeface="Montserrat"/>
              </a:rPr>
              <a:t>partner</a:t>
            </a:r>
            <a:endParaRPr lang="en-AU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805179"/>
            <a:ext cx="2900045" cy="118300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10" dirty="0"/>
              <a:t>Resource Repository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790482" y="1962994"/>
            <a:ext cx="36499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Montserrat"/>
                <a:cs typeface="Montserrat"/>
              </a:rPr>
              <a:t>https://bit.ly/ATAIUDL25</a:t>
            </a:r>
            <a:endParaRPr sz="2400" dirty="0">
              <a:latin typeface="Montserrat"/>
              <a:cs typeface="Montserrat"/>
            </a:endParaRPr>
          </a:p>
        </p:txBody>
      </p:sp>
      <p:pic>
        <p:nvPicPr>
          <p:cNvPr id="2" name="object 2" descr="QR Code: https://bit.ly/ATAIUDL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0198" y="2057398"/>
            <a:ext cx="4800600" cy="4800600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16835" y="3309607"/>
            <a:ext cx="1794152" cy="26071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48B27801-6F77-088B-B91C-C70B6705C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>
            <a:extLst>
              <a:ext uri="{FF2B5EF4-FFF2-40B4-BE49-F238E27FC236}">
                <a16:creationId xmlns:a16="http://schemas.microsoft.com/office/drawing/2014/main" id="{F5CA628B-09E9-1059-63C4-289DBF56CD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 sz="4800" b="1" i="0" u="none" strike="noStrike" cap="none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rPr>
              <a:t>Your Comfort Level with AI is:</a:t>
            </a:r>
            <a:endParaRPr/>
          </a:p>
        </p:txBody>
      </p:sp>
      <p:pic>
        <p:nvPicPr>
          <p:cNvPr id="315" name="Google Shape;315;p41" descr="Cat peeking from table">
            <a:extLst>
              <a:ext uri="{FF2B5EF4-FFF2-40B4-BE49-F238E27FC236}">
                <a16:creationId xmlns:a16="http://schemas.microsoft.com/office/drawing/2014/main" id="{19A1BFE3-753E-32B9-E3C2-753BDC59B9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42157"/>
            <a:ext cx="2506392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>
            <a:extLst>
              <a:ext uri="{FF2B5EF4-FFF2-40B4-BE49-F238E27FC236}">
                <a16:creationId xmlns:a16="http://schemas.microsoft.com/office/drawing/2014/main" id="{55E47F9A-01AB-E0C6-99B3-2AEF900981D1}"/>
              </a:ext>
            </a:extLst>
          </p:cNvPr>
          <p:cNvSpPr txBox="1"/>
          <p:nvPr/>
        </p:nvSpPr>
        <p:spPr>
          <a:xfrm>
            <a:off x="381000" y="3948615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Oh no! Not AI</a:t>
            </a:r>
            <a:endParaRPr/>
          </a:p>
        </p:txBody>
      </p:sp>
      <p:pic>
        <p:nvPicPr>
          <p:cNvPr id="316" name="Google Shape;316;p41" descr="Tiger from the shadows">
            <a:extLst>
              <a:ext uri="{FF2B5EF4-FFF2-40B4-BE49-F238E27FC236}">
                <a16:creationId xmlns:a16="http://schemas.microsoft.com/office/drawing/2014/main" id="{1C4F00D6-6A9B-8E6B-0FEE-365A93672B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15" y="2042157"/>
            <a:ext cx="2508885" cy="167259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>
            <a:extLst>
              <a:ext uri="{FF2B5EF4-FFF2-40B4-BE49-F238E27FC236}">
                <a16:creationId xmlns:a16="http://schemas.microsoft.com/office/drawing/2014/main" id="{F47E5D29-DBEC-BD91-A87A-FAB73BE16F68}"/>
              </a:ext>
            </a:extLst>
          </p:cNvPr>
          <p:cNvSpPr txBox="1"/>
          <p:nvPr/>
        </p:nvSpPr>
        <p:spPr>
          <a:xfrm>
            <a:off x="3587115" y="3948616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Get away, AI!</a:t>
            </a:r>
            <a:endParaRPr/>
          </a:p>
        </p:txBody>
      </p:sp>
      <p:pic>
        <p:nvPicPr>
          <p:cNvPr id="314" name="Google Shape;314;p41" descr="Black and white dog tilting head">
            <a:extLst>
              <a:ext uri="{FF2B5EF4-FFF2-40B4-BE49-F238E27FC236}">
                <a16:creationId xmlns:a16="http://schemas.microsoft.com/office/drawing/2014/main" id="{34C0CC42-0641-5F47-71B6-CDF4C01DFC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2754" y="2042157"/>
            <a:ext cx="2090739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1">
            <a:extLst>
              <a:ext uri="{FF2B5EF4-FFF2-40B4-BE49-F238E27FC236}">
                <a16:creationId xmlns:a16="http://schemas.microsoft.com/office/drawing/2014/main" id="{44225022-13A6-144F-0089-5FF563534D79}"/>
              </a:ext>
            </a:extLst>
          </p:cNvPr>
          <p:cNvSpPr txBox="1"/>
          <p:nvPr/>
        </p:nvSpPr>
        <p:spPr>
          <a:xfrm>
            <a:off x="6802754" y="3897748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Hmm.. AI..</a:t>
            </a:r>
            <a:endParaRPr/>
          </a:p>
        </p:txBody>
      </p:sp>
      <p:pic>
        <p:nvPicPr>
          <p:cNvPr id="317" name="Google Shape;317;p41" descr="Smiling white dog">
            <a:extLst>
              <a:ext uri="{FF2B5EF4-FFF2-40B4-BE49-F238E27FC236}">
                <a16:creationId xmlns:a16="http://schemas.microsoft.com/office/drawing/2014/main" id="{6F5BAB10-E27F-77DC-0262-CE7662FCEC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565" r="5774"/>
          <a:stretch/>
        </p:blipFill>
        <p:spPr>
          <a:xfrm>
            <a:off x="9600247" y="2042157"/>
            <a:ext cx="2210753" cy="167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1">
            <a:extLst>
              <a:ext uri="{FF2B5EF4-FFF2-40B4-BE49-F238E27FC236}">
                <a16:creationId xmlns:a16="http://schemas.microsoft.com/office/drawing/2014/main" id="{9352ECF1-9E09-7404-578B-9F2DDB5A77C6}"/>
              </a:ext>
            </a:extLst>
          </p:cNvPr>
          <p:cNvSpPr txBox="1"/>
          <p:nvPr/>
        </p:nvSpPr>
        <p:spPr>
          <a:xfrm>
            <a:off x="9600247" y="3968167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I LOVE AI!!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021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>
            <a:spLocks noGrp="1"/>
          </p:cNvSpPr>
          <p:nvPr>
            <p:ph type="title" idx="4294967295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 sz="4800" b="1" i="0" u="none" strike="noStrike" cap="none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rPr>
              <a:t>How Do We Begin? </a:t>
            </a:r>
            <a:endParaRPr/>
          </a:p>
        </p:txBody>
      </p:sp>
      <p:sp>
        <p:nvSpPr>
          <p:cNvPr id="337" name="Google Shape;337;p43"/>
          <p:cNvSpPr txBox="1"/>
          <p:nvPr/>
        </p:nvSpPr>
        <p:spPr>
          <a:xfrm>
            <a:off x="296333" y="2092311"/>
            <a:ext cx="3560135" cy="38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It’s all about the: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Purpose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Form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Function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0" name="Google Shape;340;p43" descr="A person wearing robotic apparatus on their face indicating they are part human, part mach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6132" y="3786188"/>
            <a:ext cx="3565531" cy="2944811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8" name="Google Shape;338;p43"/>
          <p:cNvSpPr txBox="1"/>
          <p:nvPr/>
        </p:nvSpPr>
        <p:spPr>
          <a:xfrm>
            <a:off x="3615267" y="2092311"/>
            <a:ext cx="3560135" cy="38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It’s also about the: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Prompt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43" descr="arrow"/>
          <p:cNvSpPr/>
          <p:nvPr/>
        </p:nvSpPr>
        <p:spPr>
          <a:xfrm>
            <a:off x="5248422" y="4643438"/>
            <a:ext cx="1889605" cy="12925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A344"/>
          </a:solidFill>
          <a:ln w="28575" cap="flat" cmpd="sng">
            <a:solidFill>
              <a:srgbClr val="400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3"/>
          <p:cNvSpPr txBox="1"/>
          <p:nvPr/>
        </p:nvSpPr>
        <p:spPr>
          <a:xfrm>
            <a:off x="7391400" y="2092312"/>
            <a:ext cx="3560135" cy="38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It’s also about the: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Partnership</a:t>
            </a:r>
            <a:endParaRPr/>
          </a:p>
        </p:txBody>
      </p:sp>
      <p:pic>
        <p:nvPicPr>
          <p:cNvPr id="341" name="Google Shape;341;p43" descr="A person and robot shaking hand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7278" y="3265870"/>
            <a:ext cx="3592130" cy="3592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6945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AI</a:t>
            </a:r>
            <a:r>
              <a:rPr spc="-75" dirty="0"/>
              <a:t> </a:t>
            </a:r>
            <a:r>
              <a:rPr dirty="0"/>
              <a:t>101-</a:t>
            </a:r>
            <a:r>
              <a:rPr spc="-75" dirty="0"/>
              <a:t> </a:t>
            </a:r>
            <a:r>
              <a:rPr dirty="0"/>
              <a:t>Tools</a:t>
            </a:r>
            <a:r>
              <a:rPr spc="-50" dirty="0"/>
              <a:t> </a:t>
            </a:r>
            <a:r>
              <a:rPr dirty="0"/>
              <a:t>for</a:t>
            </a:r>
            <a:r>
              <a:rPr spc="-60" dirty="0"/>
              <a:t> </a:t>
            </a:r>
            <a:r>
              <a:rPr spc="-10" dirty="0"/>
              <a:t>Teachers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9740" y="1688263"/>
            <a:ext cx="6050280" cy="372110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240029" algn="l"/>
              </a:tabLst>
            </a:pPr>
            <a:r>
              <a:rPr sz="2400" dirty="0">
                <a:latin typeface="Montserrat"/>
                <a:cs typeface="Montserrat"/>
              </a:rPr>
              <a:t>LUDIA-</a:t>
            </a:r>
            <a:r>
              <a:rPr sz="2400" spc="-45" dirty="0">
                <a:latin typeface="Montserrat"/>
                <a:cs typeface="Montserrat"/>
              </a:rPr>
              <a:t> </a:t>
            </a:r>
            <a:r>
              <a:rPr sz="2400" dirty="0">
                <a:latin typeface="Montserrat"/>
                <a:cs typeface="Montserrat"/>
              </a:rPr>
              <a:t>AI</a:t>
            </a:r>
            <a:r>
              <a:rPr sz="2400" spc="-55" dirty="0">
                <a:latin typeface="Montserrat"/>
                <a:cs typeface="Montserrat"/>
              </a:rPr>
              <a:t> </a:t>
            </a:r>
            <a:r>
              <a:rPr sz="2400" dirty="0">
                <a:latin typeface="Montserrat"/>
                <a:cs typeface="Montserrat"/>
              </a:rPr>
              <a:t>UDL</a:t>
            </a:r>
            <a:r>
              <a:rPr sz="2400" spc="-50" dirty="0">
                <a:latin typeface="Montserrat"/>
                <a:cs typeface="Montserrat"/>
              </a:rPr>
              <a:t> </a:t>
            </a:r>
            <a:r>
              <a:rPr sz="2400" spc="-20" dirty="0">
                <a:latin typeface="Montserrat"/>
                <a:cs typeface="Montserrat"/>
              </a:rPr>
              <a:t>Tool</a:t>
            </a:r>
            <a:endParaRPr sz="2400">
              <a:latin typeface="Montserrat"/>
              <a:cs typeface="Montserrat"/>
            </a:endParaRPr>
          </a:p>
          <a:p>
            <a:pPr marL="697230" lvl="1" indent="-227329">
              <a:lnSpc>
                <a:spcPct val="100000"/>
              </a:lnSpc>
              <a:spcBef>
                <a:spcPts val="1080"/>
              </a:spcBef>
              <a:buClr>
                <a:srgbClr val="000000"/>
              </a:buClr>
              <a:buFont typeface="Arial"/>
              <a:buChar char="•"/>
              <a:tabLst>
                <a:tab pos="697230" algn="l"/>
              </a:tabLst>
            </a:pPr>
            <a:r>
              <a:rPr sz="24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Montserrat"/>
                <a:cs typeface="Montserrat"/>
                <a:hlinkClick r:id="rId3"/>
              </a:rPr>
              <a:t>https://secure.smore.com/n/vcpmk</a:t>
            </a:r>
            <a:endParaRPr sz="2400">
              <a:latin typeface="Montserrat"/>
              <a:cs typeface="Montserrat"/>
            </a:endParaRPr>
          </a:p>
          <a:p>
            <a:pPr marL="354965" indent="-342265">
              <a:lnSpc>
                <a:spcPct val="100000"/>
              </a:lnSpc>
              <a:spcBef>
                <a:spcPts val="1015"/>
              </a:spcBef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latin typeface="Montserrat"/>
                <a:cs typeface="Montserrat"/>
              </a:rPr>
              <a:t>Chat</a:t>
            </a:r>
            <a:r>
              <a:rPr sz="2400" spc="-45" dirty="0">
                <a:latin typeface="Montserrat"/>
                <a:cs typeface="Montserrat"/>
              </a:rPr>
              <a:t> </a:t>
            </a:r>
            <a:r>
              <a:rPr sz="2400" spc="-25" dirty="0">
                <a:latin typeface="Montserrat"/>
                <a:cs typeface="Montserrat"/>
              </a:rPr>
              <a:t>GPT</a:t>
            </a:r>
            <a:endParaRPr sz="2400">
              <a:latin typeface="Montserrat"/>
              <a:cs typeface="Montserrat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spc="-10" dirty="0">
                <a:latin typeface="Montserrat"/>
                <a:cs typeface="Montserrat"/>
              </a:rPr>
              <a:t>Claude</a:t>
            </a:r>
            <a:endParaRPr sz="2400">
              <a:latin typeface="Montserrat"/>
              <a:cs typeface="Montserrat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spc="-10" dirty="0">
                <a:latin typeface="Montserrat"/>
                <a:cs typeface="Montserrat"/>
              </a:rPr>
              <a:t>Co-Pilot</a:t>
            </a:r>
            <a:endParaRPr sz="2400">
              <a:latin typeface="Montserrat"/>
              <a:cs typeface="Montserrat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latin typeface="Montserrat"/>
                <a:cs typeface="Montserrat"/>
              </a:rPr>
              <a:t>Google</a:t>
            </a:r>
            <a:r>
              <a:rPr sz="2400" spc="-60" dirty="0">
                <a:latin typeface="Montserrat"/>
                <a:cs typeface="Montserrat"/>
              </a:rPr>
              <a:t> </a:t>
            </a:r>
            <a:r>
              <a:rPr sz="2400" spc="-10" dirty="0">
                <a:latin typeface="Montserrat"/>
                <a:cs typeface="Montserrat"/>
              </a:rPr>
              <a:t>Gemini</a:t>
            </a:r>
            <a:endParaRPr sz="2400">
              <a:latin typeface="Montserrat"/>
              <a:cs typeface="Montserrat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latin typeface="Montserrat"/>
                <a:cs typeface="Montserrat"/>
              </a:rPr>
              <a:t>Apple</a:t>
            </a:r>
            <a:r>
              <a:rPr sz="2400" spc="-50" dirty="0">
                <a:latin typeface="Montserrat"/>
                <a:cs typeface="Montserrat"/>
              </a:rPr>
              <a:t> </a:t>
            </a:r>
            <a:r>
              <a:rPr sz="2400" spc="-10" dirty="0">
                <a:latin typeface="Montserrat"/>
                <a:cs typeface="Montserrat"/>
              </a:rPr>
              <a:t>Intelligence</a:t>
            </a:r>
            <a:endParaRPr sz="2400">
              <a:latin typeface="Montserrat"/>
              <a:cs typeface="Montserrat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latin typeface="Montserrat"/>
                <a:cs typeface="Montserrat"/>
              </a:rPr>
              <a:t>Notebook</a:t>
            </a:r>
            <a:r>
              <a:rPr sz="2400" spc="-55" dirty="0">
                <a:latin typeface="Montserrat"/>
                <a:cs typeface="Montserrat"/>
              </a:rPr>
              <a:t> </a:t>
            </a:r>
            <a:r>
              <a:rPr sz="2400" spc="-25" dirty="0">
                <a:latin typeface="Montserrat"/>
                <a:cs typeface="Montserrat"/>
              </a:rPr>
              <a:t>LM</a:t>
            </a:r>
            <a:endParaRPr sz="2400">
              <a:latin typeface="Montserrat"/>
              <a:cs typeface="Montserrat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spc="-10" dirty="0">
                <a:latin typeface="Montserrat"/>
                <a:cs typeface="Montserrat"/>
              </a:rPr>
              <a:t>Elicit</a:t>
            </a:r>
            <a:endParaRPr sz="2400">
              <a:latin typeface="Montserrat"/>
              <a:cs typeface="Montserrat"/>
            </a:endParaRPr>
          </a:p>
        </p:txBody>
      </p:sp>
      <p:pic>
        <p:nvPicPr>
          <p:cNvPr id="5" name="object 5" descr="A robot showing a tablet screen to a seated person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60243" y="1414869"/>
            <a:ext cx="4761894" cy="47619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 txBox="1">
            <a:spLocks noGrp="1"/>
          </p:cNvSpPr>
          <p:nvPr>
            <p:ph type="body" idx="1"/>
          </p:nvPr>
        </p:nvSpPr>
        <p:spPr>
          <a:xfrm>
            <a:off x="4929104" y="975733"/>
            <a:ext cx="6867609" cy="455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00287"/>
              </a:buClr>
              <a:buSzPct val="100000"/>
              <a:buNone/>
            </a:pPr>
            <a:r>
              <a:rPr lang="en-US" b="1" i="0">
                <a:solidFill>
                  <a:srgbClr val="400287"/>
                </a:solidFill>
                <a:latin typeface="Montserrat"/>
                <a:ea typeface="Montserrat"/>
                <a:cs typeface="Montserrat"/>
                <a:sym typeface="Montserrat"/>
              </a:rPr>
              <a:t> “AI will be an integral part of solving the world’s biggest problems, but it must be developed in a way that reflects human values.” </a:t>
            </a:r>
            <a:endParaRPr>
              <a:solidFill>
                <a:srgbClr val="4002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9" name="Google Shape;349;p44" descr="CEO Of Microsoft. Aatya Nadella. in a suit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21275" y="714507"/>
            <a:ext cx="2693487" cy="404759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4"/>
          <p:cNvSpPr txBox="1">
            <a:spLocks noGrp="1"/>
          </p:cNvSpPr>
          <p:nvPr>
            <p:ph type="title" idx="4294967295"/>
          </p:nvPr>
        </p:nvSpPr>
        <p:spPr>
          <a:xfrm>
            <a:off x="773113" y="4930775"/>
            <a:ext cx="3390900" cy="60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ct val="100000"/>
              <a:buFont typeface="Arial"/>
              <a:buNone/>
            </a:pPr>
            <a:r>
              <a:rPr lang="en-US" sz="2400" b="1" i="1" u="none" strike="noStrike" cap="none">
                <a:solidFill>
                  <a:srgbClr val="1B1B1B"/>
                </a:solidFill>
                <a:latin typeface="Montserrat"/>
                <a:ea typeface="Montserrat"/>
                <a:cs typeface="Montserrat"/>
                <a:sym typeface="Montserrat"/>
              </a:rPr>
              <a:t>Satya Nadella, CEO of Microsoft</a:t>
            </a:r>
            <a:endParaRPr sz="2400" b="0" i="1" u="none" strike="noStrike" cap="none">
              <a:solidFill>
                <a:srgbClr val="1B1B1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00286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/>
              <a:t>Kennedy Krieger Examples</a:t>
            </a:r>
            <a:endParaRPr/>
          </a:p>
        </p:txBody>
      </p:sp>
      <p:sp>
        <p:nvSpPr>
          <p:cNvPr id="356" name="Google Shape;356;p45"/>
          <p:cNvSpPr txBox="1">
            <a:spLocks noGrp="1"/>
          </p:cNvSpPr>
          <p:nvPr>
            <p:ph type="body" idx="2"/>
          </p:nvPr>
        </p:nvSpPr>
        <p:spPr>
          <a:xfrm>
            <a:off x="381000" y="2235199"/>
            <a:ext cx="4768516" cy="425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/>
              <a:t>Multiple Means of Representation (UDL)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/>
              <a:t>AI Tool: Vyond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Nursing Department Training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55" name="Google Shape;355;p45" descr="A screenshot of a video: Brands of Tracheostomy Tub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8215" y="843281"/>
            <a:ext cx="6200475" cy="5642432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805179"/>
            <a:ext cx="4505325" cy="118300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Kennedy</a:t>
            </a:r>
            <a:r>
              <a:rPr sz="4000" spc="-155" dirty="0"/>
              <a:t> </a:t>
            </a:r>
            <a:r>
              <a:rPr sz="4000" spc="-10" dirty="0"/>
              <a:t>Krieger Examples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459740" y="2219450"/>
            <a:ext cx="3477260" cy="2035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400" b="1" dirty="0">
                <a:latin typeface="Montserrat"/>
                <a:cs typeface="Montserrat"/>
              </a:rPr>
              <a:t>Multiple</a:t>
            </a:r>
            <a:r>
              <a:rPr sz="2400" b="1" spc="-55" dirty="0">
                <a:latin typeface="Montserrat"/>
                <a:cs typeface="Montserrat"/>
              </a:rPr>
              <a:t> </a:t>
            </a:r>
            <a:r>
              <a:rPr sz="2400" b="1" dirty="0">
                <a:latin typeface="Montserrat"/>
                <a:cs typeface="Montserrat"/>
              </a:rPr>
              <a:t>Means</a:t>
            </a:r>
            <a:r>
              <a:rPr sz="2400" b="1" spc="-70" dirty="0">
                <a:latin typeface="Montserrat"/>
                <a:cs typeface="Montserrat"/>
              </a:rPr>
              <a:t> </a:t>
            </a:r>
            <a:r>
              <a:rPr sz="2400" b="1" spc="-25" dirty="0">
                <a:latin typeface="Montserrat"/>
                <a:cs typeface="Montserrat"/>
              </a:rPr>
              <a:t>of </a:t>
            </a:r>
            <a:r>
              <a:rPr sz="2400" b="1" dirty="0">
                <a:latin typeface="Montserrat"/>
                <a:cs typeface="Montserrat"/>
              </a:rPr>
              <a:t>Representation</a:t>
            </a:r>
            <a:r>
              <a:rPr sz="2400" b="1" spc="-150" dirty="0">
                <a:latin typeface="Montserrat"/>
                <a:cs typeface="Montserrat"/>
              </a:rPr>
              <a:t> </a:t>
            </a:r>
            <a:r>
              <a:rPr sz="2400" b="1" spc="-10" dirty="0">
                <a:latin typeface="Montserrat"/>
                <a:cs typeface="Montserrat"/>
              </a:rPr>
              <a:t>(UDL)</a:t>
            </a:r>
            <a:endParaRPr sz="2400">
              <a:latin typeface="Montserrat"/>
              <a:cs typeface="Montserrat"/>
            </a:endParaRPr>
          </a:p>
          <a:p>
            <a:pPr marL="12700" marR="791210">
              <a:lnSpc>
                <a:spcPts val="4460"/>
              </a:lnSpc>
              <a:spcBef>
                <a:spcPts val="204"/>
              </a:spcBef>
            </a:pPr>
            <a:r>
              <a:rPr sz="2400" b="1" dirty="0">
                <a:latin typeface="Montserrat"/>
                <a:cs typeface="Montserrat"/>
              </a:rPr>
              <a:t>AI</a:t>
            </a:r>
            <a:r>
              <a:rPr sz="2400" b="1" spc="-35" dirty="0">
                <a:latin typeface="Montserrat"/>
                <a:cs typeface="Montserrat"/>
              </a:rPr>
              <a:t> </a:t>
            </a:r>
            <a:r>
              <a:rPr sz="2400" b="1" dirty="0">
                <a:latin typeface="Montserrat"/>
                <a:cs typeface="Montserrat"/>
              </a:rPr>
              <a:t>Tool:</a:t>
            </a:r>
            <a:r>
              <a:rPr sz="2400" b="1" spc="-30" dirty="0">
                <a:latin typeface="Montserrat"/>
                <a:cs typeface="Montserrat"/>
              </a:rPr>
              <a:t> </a:t>
            </a:r>
            <a:r>
              <a:rPr sz="2400" b="1" spc="-10" dirty="0">
                <a:latin typeface="Montserrat"/>
                <a:cs typeface="Montserrat"/>
              </a:rPr>
              <a:t>ChatGPT </a:t>
            </a:r>
            <a:r>
              <a:rPr sz="2400" b="1" dirty="0">
                <a:latin typeface="Montserrat"/>
                <a:cs typeface="Montserrat"/>
              </a:rPr>
              <a:t>Image</a:t>
            </a:r>
            <a:r>
              <a:rPr sz="2400" b="1" spc="-40" dirty="0">
                <a:latin typeface="Montserrat"/>
                <a:cs typeface="Montserrat"/>
              </a:rPr>
              <a:t> </a:t>
            </a:r>
            <a:r>
              <a:rPr sz="2400" b="1" spc="-10" dirty="0">
                <a:latin typeface="Montserrat"/>
                <a:cs typeface="Montserrat"/>
              </a:rPr>
              <a:t>creation</a:t>
            </a:r>
            <a:endParaRPr sz="2400">
              <a:latin typeface="Montserrat"/>
              <a:cs typeface="Montserrat"/>
            </a:endParaRPr>
          </a:p>
        </p:txBody>
      </p:sp>
      <p:pic>
        <p:nvPicPr>
          <p:cNvPr id="3" name="object 3" descr="A diagram of a head with circuits to convey AI with icons and text to illustrate the relationship between AI and Assistive Technology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4076" y="1680972"/>
            <a:ext cx="5020055" cy="51770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9FB6F573-607C-DBB2-54D4-8482C8EA3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>
            <a:extLst>
              <a:ext uri="{FF2B5EF4-FFF2-40B4-BE49-F238E27FC236}">
                <a16:creationId xmlns:a16="http://schemas.microsoft.com/office/drawing/2014/main" id="{C935635E-748B-75CE-6CBF-16D4EFCBC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 sz="4800" b="1" i="0" u="none" strike="noStrike" cap="none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rPr>
              <a:t>Your Comfort Level with AI is:</a:t>
            </a:r>
            <a:endParaRPr/>
          </a:p>
        </p:txBody>
      </p:sp>
      <p:pic>
        <p:nvPicPr>
          <p:cNvPr id="315" name="Google Shape;315;p41" descr="Cat peeking from table">
            <a:extLst>
              <a:ext uri="{FF2B5EF4-FFF2-40B4-BE49-F238E27FC236}">
                <a16:creationId xmlns:a16="http://schemas.microsoft.com/office/drawing/2014/main" id="{16863F21-135F-2370-31D5-215E8CFE2C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42157"/>
            <a:ext cx="2506392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>
            <a:extLst>
              <a:ext uri="{FF2B5EF4-FFF2-40B4-BE49-F238E27FC236}">
                <a16:creationId xmlns:a16="http://schemas.microsoft.com/office/drawing/2014/main" id="{AE26B2D2-41E2-3542-4BB5-A3402E65E1C6}"/>
              </a:ext>
            </a:extLst>
          </p:cNvPr>
          <p:cNvSpPr txBox="1"/>
          <p:nvPr/>
        </p:nvSpPr>
        <p:spPr>
          <a:xfrm>
            <a:off x="381000" y="3948615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Oh no! Not AI</a:t>
            </a:r>
            <a:endParaRPr/>
          </a:p>
        </p:txBody>
      </p:sp>
      <p:pic>
        <p:nvPicPr>
          <p:cNvPr id="316" name="Google Shape;316;p41" descr="Tiger from the shadows">
            <a:extLst>
              <a:ext uri="{FF2B5EF4-FFF2-40B4-BE49-F238E27FC236}">
                <a16:creationId xmlns:a16="http://schemas.microsoft.com/office/drawing/2014/main" id="{81B3DB64-6216-2843-E7A8-2FD9DFF78B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15" y="2042157"/>
            <a:ext cx="2508885" cy="167259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>
            <a:extLst>
              <a:ext uri="{FF2B5EF4-FFF2-40B4-BE49-F238E27FC236}">
                <a16:creationId xmlns:a16="http://schemas.microsoft.com/office/drawing/2014/main" id="{3126C318-2D5C-1971-073C-9AE09E4032E2}"/>
              </a:ext>
            </a:extLst>
          </p:cNvPr>
          <p:cNvSpPr txBox="1"/>
          <p:nvPr/>
        </p:nvSpPr>
        <p:spPr>
          <a:xfrm>
            <a:off x="3587115" y="3948616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Get away, AI!</a:t>
            </a:r>
            <a:endParaRPr/>
          </a:p>
        </p:txBody>
      </p:sp>
      <p:pic>
        <p:nvPicPr>
          <p:cNvPr id="314" name="Google Shape;314;p41" descr="Black and white dog tilting head">
            <a:extLst>
              <a:ext uri="{FF2B5EF4-FFF2-40B4-BE49-F238E27FC236}">
                <a16:creationId xmlns:a16="http://schemas.microsoft.com/office/drawing/2014/main" id="{5A482541-0410-3C3E-BE68-D1789F4EB4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2754" y="2042157"/>
            <a:ext cx="2090739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1">
            <a:extLst>
              <a:ext uri="{FF2B5EF4-FFF2-40B4-BE49-F238E27FC236}">
                <a16:creationId xmlns:a16="http://schemas.microsoft.com/office/drawing/2014/main" id="{7DDD5247-9916-2B7C-5AA9-2D2E43B90E4F}"/>
              </a:ext>
            </a:extLst>
          </p:cNvPr>
          <p:cNvSpPr txBox="1"/>
          <p:nvPr/>
        </p:nvSpPr>
        <p:spPr>
          <a:xfrm>
            <a:off x="6802754" y="3897748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Hmm.. AI..</a:t>
            </a:r>
            <a:endParaRPr/>
          </a:p>
        </p:txBody>
      </p:sp>
      <p:pic>
        <p:nvPicPr>
          <p:cNvPr id="317" name="Google Shape;317;p41" descr="Smiling white dog">
            <a:extLst>
              <a:ext uri="{FF2B5EF4-FFF2-40B4-BE49-F238E27FC236}">
                <a16:creationId xmlns:a16="http://schemas.microsoft.com/office/drawing/2014/main" id="{79337FCF-D345-F6C8-3D88-859B5DD881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565" r="5774"/>
          <a:stretch/>
        </p:blipFill>
        <p:spPr>
          <a:xfrm>
            <a:off x="9600247" y="2042157"/>
            <a:ext cx="2210753" cy="167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1">
            <a:extLst>
              <a:ext uri="{FF2B5EF4-FFF2-40B4-BE49-F238E27FC236}">
                <a16:creationId xmlns:a16="http://schemas.microsoft.com/office/drawing/2014/main" id="{80551E66-000D-E38B-E56F-B03C850BE2D7}"/>
              </a:ext>
            </a:extLst>
          </p:cNvPr>
          <p:cNvSpPr txBox="1"/>
          <p:nvPr/>
        </p:nvSpPr>
        <p:spPr>
          <a:xfrm>
            <a:off x="9600247" y="3968167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I LOVE AI!!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581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/>
              <a:t>Get To Know Us!</a:t>
            </a:r>
            <a:endParaRPr/>
          </a:p>
        </p:txBody>
      </p:sp>
      <p:pic>
        <p:nvPicPr>
          <p:cNvPr id="122" name="Google Shape;122;p21" descr="A logo for Kennedy Krieger Institute Learning Design and Technology Te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4082" y="4149244"/>
            <a:ext cx="47625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 descr="A cartoon of a person"/>
          <p:cNvPicPr preferRelativeResize="0"/>
          <p:nvPr/>
        </p:nvPicPr>
        <p:blipFill rotWithShape="1">
          <a:blip r:embed="rId4">
            <a:alphaModFix/>
          </a:blip>
          <a:srcRect l="25679" t="10124" r="20017"/>
          <a:stretch/>
        </p:blipFill>
        <p:spPr>
          <a:xfrm>
            <a:off x="8858250" y="1541830"/>
            <a:ext cx="1794164" cy="26074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object 6" descr="Cartoon characters of people outside a building">
            <a:extLst>
              <a:ext uri="{FF2B5EF4-FFF2-40B4-BE49-F238E27FC236}">
                <a16:creationId xmlns:a16="http://schemas.microsoft.com/office/drawing/2014/main" id="{46029EED-C2DE-4B51-9697-62D31E4D9B31}"/>
              </a:ext>
            </a:extLst>
          </p:cNvPr>
          <p:cNvGrpSpPr/>
          <p:nvPr/>
        </p:nvGrpSpPr>
        <p:grpSpPr>
          <a:xfrm>
            <a:off x="365759" y="1635252"/>
            <a:ext cx="7463155" cy="4386580"/>
            <a:chOff x="365759" y="1635252"/>
            <a:chExt cx="7463155" cy="4386580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33495393-9914-6236-ABB8-D97DECEB107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759" y="1635252"/>
              <a:ext cx="7463027" cy="4386071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A801583C-5652-02CC-FE76-8DBE0C6762D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5938" y="1786268"/>
              <a:ext cx="7091213" cy="4012792"/>
            </a:xfrm>
            <a:prstGeom prst="rect">
              <a:avLst/>
            </a:prstGeom>
          </p:spPr>
        </p:pic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E209C8B2-C937-9E16-78FE-87E531CE13B3}"/>
                </a:ext>
              </a:extLst>
            </p:cNvPr>
            <p:cNvSpPr/>
            <p:nvPr/>
          </p:nvSpPr>
          <p:spPr>
            <a:xfrm>
              <a:off x="452437" y="1722767"/>
              <a:ext cx="7218680" cy="4140200"/>
            </a:xfrm>
            <a:custGeom>
              <a:avLst/>
              <a:gdLst/>
              <a:ahLst/>
              <a:cxnLst/>
              <a:rect l="l" t="t" r="r" b="b"/>
              <a:pathLst>
                <a:path w="7218680" h="4140200">
                  <a:moveTo>
                    <a:pt x="0" y="0"/>
                  </a:moveTo>
                  <a:lnTo>
                    <a:pt x="7218210" y="0"/>
                  </a:lnTo>
                  <a:lnTo>
                    <a:pt x="7218210" y="4139793"/>
                  </a:lnTo>
                  <a:lnTo>
                    <a:pt x="0" y="4139793"/>
                  </a:lnTo>
                  <a:lnTo>
                    <a:pt x="0" y="0"/>
                  </a:lnTo>
                  <a:close/>
                </a:path>
              </a:pathLst>
            </a:custGeom>
            <a:ln w="127000">
              <a:solidFill>
                <a:srgbClr val="4002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8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/>
              <a:t>Kennedy Krieger Examples</a:t>
            </a:r>
            <a:endParaRPr/>
          </a:p>
        </p:txBody>
      </p:sp>
      <p:sp>
        <p:nvSpPr>
          <p:cNvPr id="377" name="Google Shape;377;p48"/>
          <p:cNvSpPr txBox="1">
            <a:spLocks noGrp="1"/>
          </p:cNvSpPr>
          <p:nvPr>
            <p:ph type="body" idx="2"/>
          </p:nvPr>
        </p:nvSpPr>
        <p:spPr>
          <a:xfrm>
            <a:off x="381000" y="2235200"/>
            <a:ext cx="4768516" cy="425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/>
              <a:t>Summative Case Scenario: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Kennedy Krieger Instruction in Neurodevelopmental Disabilities (KIND) Curriculum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Learn more: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https://bit.ly/KIND_2024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378" name="Google Shape;378;p48" descr="A qr code with a white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0182" y="5261212"/>
            <a:ext cx="1596788" cy="1596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8" descr="A screenshot of a Case Study: Complex ADHD"/>
          <p:cNvPicPr preferRelativeResize="0"/>
          <p:nvPr/>
        </p:nvPicPr>
        <p:blipFill rotWithShape="1">
          <a:blip r:embed="rId5">
            <a:alphaModFix/>
          </a:blip>
          <a:srcRect l="2359" r="1075" b="1713"/>
          <a:stretch/>
        </p:blipFill>
        <p:spPr>
          <a:xfrm>
            <a:off x="6210310" y="843279"/>
            <a:ext cx="4989272" cy="564243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9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/>
              <a:t>Kennedy Krieger Examples</a:t>
            </a:r>
            <a:endParaRPr/>
          </a:p>
        </p:txBody>
      </p:sp>
      <p:sp>
        <p:nvSpPr>
          <p:cNvPr id="384" name="Google Shape;384;p49"/>
          <p:cNvSpPr txBox="1">
            <a:spLocks noGrp="1"/>
          </p:cNvSpPr>
          <p:nvPr>
            <p:ph type="body" idx="2"/>
          </p:nvPr>
        </p:nvSpPr>
        <p:spPr>
          <a:xfrm>
            <a:off x="381000" y="2235200"/>
            <a:ext cx="4768516" cy="425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/>
              <a:t>Summative Case Scenario: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Kennedy Krieger Instruction in Neurodevelopmental Disabilities (KIND) Curriculum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Learn more: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https://bit.ly/KIND_2024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386" name="Google Shape;386;p49" descr="A qr code with a white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140" y="5292858"/>
            <a:ext cx="1520256" cy="152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9" descr="A screenshot of a Case Study: Complex ADH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9275" y="843280"/>
            <a:ext cx="6181725" cy="570992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 txBox="1">
            <a:spLocks noGrp="1"/>
          </p:cNvSpPr>
          <p:nvPr>
            <p:ph type="title"/>
          </p:nvPr>
        </p:nvSpPr>
        <p:spPr>
          <a:xfrm>
            <a:off x="381000" y="843280"/>
            <a:ext cx="4768516" cy="121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/>
              <a:t>Kennedy Krieger Examples</a:t>
            </a:r>
            <a:endParaRPr/>
          </a:p>
        </p:txBody>
      </p:sp>
      <p:sp>
        <p:nvSpPr>
          <p:cNvPr id="392" name="Google Shape;392;p50"/>
          <p:cNvSpPr txBox="1">
            <a:spLocks noGrp="1"/>
          </p:cNvSpPr>
          <p:nvPr>
            <p:ph type="body" idx="2"/>
          </p:nvPr>
        </p:nvSpPr>
        <p:spPr>
          <a:xfrm>
            <a:off x="381000" y="2235200"/>
            <a:ext cx="4768516" cy="425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/>
              <a:t>Summative Case Scenario: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Kennedy Krieger Instruction in Neurodevelopmental Disabilities (KIND) Curriculum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Learn more: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https://bit.ly/KIND_2024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94" name="Google Shape;394;p50" descr="A qr code with a white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9391" y="5117747"/>
            <a:ext cx="1740253" cy="174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0" descr="A screenshot of a Case Study: Complex ADH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6025" y="676275"/>
            <a:ext cx="5055970" cy="5809437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/>
              <a:t>Kennedy Krieger Examples</a:t>
            </a:r>
            <a:endParaRPr/>
          </a:p>
        </p:txBody>
      </p:sp>
      <p:sp>
        <p:nvSpPr>
          <p:cNvPr id="416" name="Google Shape;416;p53"/>
          <p:cNvSpPr txBox="1"/>
          <p:nvPr/>
        </p:nvSpPr>
        <p:spPr>
          <a:xfrm>
            <a:off x="304635" y="2481111"/>
            <a:ext cx="259448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Interactives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None/>
            </a:pPr>
            <a:r>
              <a:rPr lang="en-US" sz="30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AI can help build tools</a:t>
            </a:r>
            <a:endParaRPr sz="3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243" y="1594897"/>
            <a:ext cx="8780878" cy="517185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53" descr="A screenshot of a compu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7079" y="1782210"/>
            <a:ext cx="6652752" cy="482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3" descr="An image of three boxes: Process, Analyse, and a Who, What, Where bo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7079" y="1644623"/>
            <a:ext cx="6652752" cy="493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4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/>
              <a:t>In Summary…. </a:t>
            </a:r>
            <a:endParaRPr/>
          </a:p>
        </p:txBody>
      </p:sp>
      <p:sp>
        <p:nvSpPr>
          <p:cNvPr id="429" name="Google Shape;429;p54"/>
          <p:cNvSpPr txBox="1">
            <a:spLocks noGrp="1"/>
          </p:cNvSpPr>
          <p:nvPr>
            <p:ph type="body" idx="1"/>
          </p:nvPr>
        </p:nvSpPr>
        <p:spPr>
          <a:xfrm>
            <a:off x="381000" y="1768019"/>
            <a:ext cx="11430000" cy="3843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AT (with AI), AEM, UDL in online higher education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inclusive, effective, equitable learning 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Better prepared professionals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Better workforce</a:t>
            </a:r>
            <a:endParaRPr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b="1" dirty="0"/>
              <a:t>Institutions should prioritize inclusivity through the integration of AI, AT, AEM, and UDL from conceptualization to design to implementation.</a:t>
            </a:r>
            <a:endParaRPr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7091A1E4-EC9B-1E74-3E34-DD5DB115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>
            <a:extLst>
              <a:ext uri="{FF2B5EF4-FFF2-40B4-BE49-F238E27FC236}">
                <a16:creationId xmlns:a16="http://schemas.microsoft.com/office/drawing/2014/main" id="{BC025357-64D3-7D34-8190-4366275B7E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 sz="4800" b="1" i="0" u="none" strike="noStrike" cap="none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rPr>
              <a:t>Your Comfort Level with AI is:</a:t>
            </a:r>
            <a:endParaRPr/>
          </a:p>
        </p:txBody>
      </p:sp>
      <p:pic>
        <p:nvPicPr>
          <p:cNvPr id="315" name="Google Shape;315;p41" descr="Cat peeking from table">
            <a:extLst>
              <a:ext uri="{FF2B5EF4-FFF2-40B4-BE49-F238E27FC236}">
                <a16:creationId xmlns:a16="http://schemas.microsoft.com/office/drawing/2014/main" id="{D5DE6002-D642-C9CD-A988-6BCF3F36C1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42157"/>
            <a:ext cx="2506392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>
            <a:extLst>
              <a:ext uri="{FF2B5EF4-FFF2-40B4-BE49-F238E27FC236}">
                <a16:creationId xmlns:a16="http://schemas.microsoft.com/office/drawing/2014/main" id="{66017CED-6595-05C8-75FC-1B19E1DCB738}"/>
              </a:ext>
            </a:extLst>
          </p:cNvPr>
          <p:cNvSpPr txBox="1"/>
          <p:nvPr/>
        </p:nvSpPr>
        <p:spPr>
          <a:xfrm>
            <a:off x="381000" y="3948615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Oh no! Not AI</a:t>
            </a:r>
            <a:endParaRPr/>
          </a:p>
        </p:txBody>
      </p:sp>
      <p:pic>
        <p:nvPicPr>
          <p:cNvPr id="316" name="Google Shape;316;p41" descr="Tiger from the shadows">
            <a:extLst>
              <a:ext uri="{FF2B5EF4-FFF2-40B4-BE49-F238E27FC236}">
                <a16:creationId xmlns:a16="http://schemas.microsoft.com/office/drawing/2014/main" id="{B6B1C9BB-D0C3-FEAD-4E4A-168FA7A05C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15" y="2042157"/>
            <a:ext cx="2508885" cy="167259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>
            <a:extLst>
              <a:ext uri="{FF2B5EF4-FFF2-40B4-BE49-F238E27FC236}">
                <a16:creationId xmlns:a16="http://schemas.microsoft.com/office/drawing/2014/main" id="{4AD1A71A-7A67-6F35-0A8F-33004DA4BF5F}"/>
              </a:ext>
            </a:extLst>
          </p:cNvPr>
          <p:cNvSpPr txBox="1"/>
          <p:nvPr/>
        </p:nvSpPr>
        <p:spPr>
          <a:xfrm>
            <a:off x="3587115" y="3948616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Get away, AI!</a:t>
            </a:r>
            <a:endParaRPr/>
          </a:p>
        </p:txBody>
      </p:sp>
      <p:pic>
        <p:nvPicPr>
          <p:cNvPr id="314" name="Google Shape;314;p41" descr="Black and white dog tilting head">
            <a:extLst>
              <a:ext uri="{FF2B5EF4-FFF2-40B4-BE49-F238E27FC236}">
                <a16:creationId xmlns:a16="http://schemas.microsoft.com/office/drawing/2014/main" id="{8D147052-CB98-448B-2212-C20700A932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2754" y="2042157"/>
            <a:ext cx="2090739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1">
            <a:extLst>
              <a:ext uri="{FF2B5EF4-FFF2-40B4-BE49-F238E27FC236}">
                <a16:creationId xmlns:a16="http://schemas.microsoft.com/office/drawing/2014/main" id="{2A8A6F88-1863-5EFE-DBB5-0E02DA1870E9}"/>
              </a:ext>
            </a:extLst>
          </p:cNvPr>
          <p:cNvSpPr txBox="1"/>
          <p:nvPr/>
        </p:nvSpPr>
        <p:spPr>
          <a:xfrm>
            <a:off x="6802754" y="3897748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Hmm.. AI..</a:t>
            </a:r>
            <a:endParaRPr/>
          </a:p>
        </p:txBody>
      </p:sp>
      <p:pic>
        <p:nvPicPr>
          <p:cNvPr id="317" name="Google Shape;317;p41" descr="Smiling white dog">
            <a:extLst>
              <a:ext uri="{FF2B5EF4-FFF2-40B4-BE49-F238E27FC236}">
                <a16:creationId xmlns:a16="http://schemas.microsoft.com/office/drawing/2014/main" id="{FF690795-5275-48D9-3A5D-7A807FC3A5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565" r="5774"/>
          <a:stretch/>
        </p:blipFill>
        <p:spPr>
          <a:xfrm>
            <a:off x="9600247" y="2042157"/>
            <a:ext cx="2210753" cy="167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1">
            <a:extLst>
              <a:ext uri="{FF2B5EF4-FFF2-40B4-BE49-F238E27FC236}">
                <a16:creationId xmlns:a16="http://schemas.microsoft.com/office/drawing/2014/main" id="{8E4BCB1F-1E58-98AD-2FAF-ED629BCD645A}"/>
              </a:ext>
            </a:extLst>
          </p:cNvPr>
          <p:cNvSpPr txBox="1"/>
          <p:nvPr/>
        </p:nvSpPr>
        <p:spPr>
          <a:xfrm>
            <a:off x="9600247" y="3968167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I LOVE AI!!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9351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805179"/>
            <a:ext cx="2900045" cy="118300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spc="-10" dirty="0"/>
              <a:t>Resource Repository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3795508" y="1989876"/>
            <a:ext cx="36499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Montserrat"/>
                <a:cs typeface="Montserrat"/>
                <a:hlinkClick r:id="rId2"/>
              </a:rPr>
              <a:t>https://bit.ly/ATAIUDL25</a:t>
            </a:r>
            <a:endParaRPr sz="2400" dirty="0">
              <a:latin typeface="Montserrat"/>
              <a:cs typeface="Montserrat"/>
            </a:endParaRPr>
          </a:p>
        </p:txBody>
      </p:sp>
      <p:pic>
        <p:nvPicPr>
          <p:cNvPr id="2" name="object 2" descr="QR code for https://bit.ly/ATAIUDL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0198" y="2308404"/>
            <a:ext cx="4800600" cy="4800600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16835" y="3309607"/>
            <a:ext cx="1794152" cy="26071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5"/>
          <p:cNvSpPr txBox="1">
            <a:spLocks noGrp="1"/>
          </p:cNvSpPr>
          <p:nvPr>
            <p:ph type="title" idx="4294967295"/>
          </p:nvPr>
        </p:nvSpPr>
        <p:spPr>
          <a:xfrm>
            <a:off x="381000" y="387350"/>
            <a:ext cx="11430000" cy="630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0287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400287"/>
                </a:solidFill>
                <a:latin typeface="Montserrat"/>
                <a:ea typeface="Montserrat"/>
                <a:cs typeface="Montserrat"/>
                <a:sym typeface="Montserrat"/>
              </a:rPr>
              <a:t>Thank You!! </a:t>
            </a:r>
            <a:endParaRPr/>
          </a:p>
        </p:txBody>
      </p:sp>
      <p:sp>
        <p:nvSpPr>
          <p:cNvPr id="435" name="Google Shape;435;p55"/>
          <p:cNvSpPr txBox="1">
            <a:spLocks noGrp="1"/>
          </p:cNvSpPr>
          <p:nvPr>
            <p:ph type="body" idx="2"/>
          </p:nvPr>
        </p:nvSpPr>
        <p:spPr>
          <a:xfrm>
            <a:off x="4024181" y="3899252"/>
            <a:ext cx="4605305" cy="85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/>
              <a:t>Hillary Goldthwait-Fowles 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/>
              <a:t>Ph.D. ATP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>
                <a:hlinkClick r:id="rId3"/>
              </a:rPr>
              <a:t>goldthwait@kennedykrieger.org</a:t>
            </a:r>
            <a:endParaRPr dirty="0"/>
          </a:p>
        </p:txBody>
      </p:sp>
      <p:pic>
        <p:nvPicPr>
          <p:cNvPr id="436" name="Google Shape;436;p55" descr="A cartoon of a person"/>
          <p:cNvPicPr preferRelativeResize="0"/>
          <p:nvPr/>
        </p:nvPicPr>
        <p:blipFill rotWithShape="1">
          <a:blip r:embed="rId4">
            <a:alphaModFix/>
          </a:blip>
          <a:srcRect l="25679" t="10124" r="20017"/>
          <a:stretch/>
        </p:blipFill>
        <p:spPr>
          <a:xfrm>
            <a:off x="5296402" y="1154783"/>
            <a:ext cx="1794164" cy="2607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>
            <a:spLocks noGrp="1"/>
          </p:cNvSpPr>
          <p:nvPr>
            <p:ph type="title" idx="4294967295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800"/>
              <a:buFont typeface="Montserrat"/>
              <a:buNone/>
            </a:pPr>
            <a:r>
              <a:rPr lang="en-US" sz="4800" b="1" i="0" u="none" strike="noStrike" cap="none">
                <a:solidFill>
                  <a:srgbClr val="400286"/>
                </a:solidFill>
                <a:latin typeface="Montserrat"/>
                <a:ea typeface="Montserrat"/>
                <a:cs typeface="Montserrat"/>
                <a:sym typeface="Montserrat"/>
              </a:rPr>
              <a:t>Your Comfort Level with AI is:</a:t>
            </a:r>
            <a:endParaRPr/>
          </a:p>
        </p:txBody>
      </p:sp>
      <p:pic>
        <p:nvPicPr>
          <p:cNvPr id="315" name="Google Shape;315;p41" descr="Cat peeking from tab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42157"/>
            <a:ext cx="2506392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/>
          <p:cNvSpPr txBox="1"/>
          <p:nvPr/>
        </p:nvSpPr>
        <p:spPr>
          <a:xfrm>
            <a:off x="381000" y="3948615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Oh no! Not AI</a:t>
            </a:r>
            <a:endParaRPr/>
          </a:p>
        </p:txBody>
      </p:sp>
      <p:pic>
        <p:nvPicPr>
          <p:cNvPr id="316" name="Google Shape;316;p41" descr="Tiger from the shado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15" y="2042157"/>
            <a:ext cx="2508885" cy="167259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1"/>
          <p:cNvSpPr txBox="1"/>
          <p:nvPr/>
        </p:nvSpPr>
        <p:spPr>
          <a:xfrm>
            <a:off x="3587115" y="3948616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Get away, AI!</a:t>
            </a:r>
            <a:endParaRPr/>
          </a:p>
        </p:txBody>
      </p:sp>
      <p:pic>
        <p:nvPicPr>
          <p:cNvPr id="314" name="Google Shape;314;p41" descr="Black and white dog tilting he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2754" y="2042157"/>
            <a:ext cx="2090739" cy="167259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1"/>
          <p:cNvSpPr txBox="1"/>
          <p:nvPr/>
        </p:nvSpPr>
        <p:spPr>
          <a:xfrm>
            <a:off x="6802754" y="3897748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Hmm.. AI..</a:t>
            </a:r>
            <a:endParaRPr/>
          </a:p>
        </p:txBody>
      </p:sp>
      <p:pic>
        <p:nvPicPr>
          <p:cNvPr id="317" name="Google Shape;317;p41" descr="Smiling white dog"/>
          <p:cNvPicPr preferRelativeResize="0"/>
          <p:nvPr/>
        </p:nvPicPr>
        <p:blipFill rotWithShape="1">
          <a:blip r:embed="rId6">
            <a:alphaModFix/>
          </a:blip>
          <a:srcRect l="34565" r="5774"/>
          <a:stretch/>
        </p:blipFill>
        <p:spPr>
          <a:xfrm>
            <a:off x="9600247" y="2042157"/>
            <a:ext cx="2210753" cy="167767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1"/>
          <p:cNvSpPr txBox="1"/>
          <p:nvPr/>
        </p:nvSpPr>
        <p:spPr>
          <a:xfrm>
            <a:off x="9600247" y="3968167"/>
            <a:ext cx="25063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I LOVE AI!!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>
                <a:latin typeface="Montserrat"/>
                <a:ea typeface="Montserrat"/>
                <a:cs typeface="Montserrat"/>
                <a:sym typeface="Montserrat"/>
              </a:rPr>
              <a:t>What is AT?</a:t>
            </a:r>
            <a:endParaRPr sz="4000"/>
          </a:p>
        </p:txBody>
      </p:sp>
      <p:pic>
        <p:nvPicPr>
          <p:cNvPr id="135" name="Google Shape;135;p23" descr="A person putting on a hearing ai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791999"/>
            <a:ext cx="4176975" cy="278465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37" name="Google Shape;137;p23" descr="A keyboard with blue butt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4121" y="975316"/>
            <a:ext cx="2784650" cy="278465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38" name="Google Shape;138;p23" descr="A person in a wheelchair using a comput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6469" y="3946442"/>
            <a:ext cx="2784650" cy="278465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36" name="Google Shape;136;p23" descr="A person sitting at a desk typing on a keyboar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5874" y="2593385"/>
            <a:ext cx="4707186" cy="3138124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>
                <a:latin typeface="Montserrat"/>
                <a:ea typeface="Montserrat"/>
                <a:cs typeface="Montserrat"/>
                <a:sym typeface="Montserrat"/>
              </a:rPr>
              <a:t>What is AEM?</a:t>
            </a:r>
            <a:endParaRPr sz="4000"/>
          </a:p>
        </p:txBody>
      </p:sp>
      <p:sp>
        <p:nvSpPr>
          <p:cNvPr id="239" name="Google Shape;239;p35"/>
          <p:cNvSpPr txBox="1">
            <a:spLocks noGrp="1"/>
          </p:cNvSpPr>
          <p:nvPr>
            <p:ph type="body" idx="2"/>
          </p:nvPr>
        </p:nvSpPr>
        <p:spPr>
          <a:xfrm>
            <a:off x="381000" y="2787929"/>
            <a:ext cx="10594028" cy="363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Char char="•"/>
            </a:pP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higher education, AEM can be: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00287"/>
              </a:buClr>
              <a:buSzPts val="2400"/>
              <a:buChar char="•"/>
            </a:pPr>
            <a:r>
              <a:rPr lang="en-US" b="1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Text</a:t>
            </a:r>
            <a:r>
              <a:rPr lang="en-US" b="0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</a:t>
            </a: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Braille, large print, or digital formats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00287"/>
              </a:buClr>
              <a:buSzPts val="2400"/>
              <a:buChar char="•"/>
            </a:pPr>
            <a:r>
              <a:rPr lang="en-US" b="1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Audio</a:t>
            </a:r>
            <a:r>
              <a:rPr lang="en-US" b="0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</a:t>
            </a: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Transcripts of audio content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00287"/>
              </a:buClr>
              <a:buSzPts val="2400"/>
              <a:buChar char="•"/>
            </a:pPr>
            <a:r>
              <a:rPr lang="en-US" b="1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Video</a:t>
            </a:r>
            <a:r>
              <a:rPr lang="en-US" b="0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</a:t>
            </a: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Captioned videos</a:t>
            </a:r>
            <a:endParaRPr/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00287"/>
              </a:buClr>
              <a:buSzPts val="2400"/>
              <a:buChar char="•"/>
            </a:pPr>
            <a:r>
              <a:rPr lang="en-US" b="1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Digital</a:t>
            </a:r>
            <a:r>
              <a:rPr lang="en-US" b="0" i="0">
                <a:solidFill>
                  <a:srgbClr val="4002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</a:t>
            </a: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Accessible digital content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2400"/>
              <a:buChar char="•"/>
            </a:pP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These materials ensure that higer education is inclusive and accessible to everyone.</a:t>
            </a:r>
            <a:endParaRPr/>
          </a:p>
        </p:txBody>
      </p:sp>
      <p:pic>
        <p:nvPicPr>
          <p:cNvPr id="240" name="Google Shape;240;p35" descr="Document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077" y="3165230"/>
            <a:ext cx="580293" cy="58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 descr="Podcas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076" y="3719046"/>
            <a:ext cx="580293" cy="58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5" descr="Vlog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076" y="4299339"/>
            <a:ext cx="580293" cy="58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 descr="Internet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075" y="4774023"/>
            <a:ext cx="580293" cy="58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/>
          <p:nvPr/>
        </p:nvSpPr>
        <p:spPr>
          <a:xfrm>
            <a:off x="2655355" y="1644891"/>
            <a:ext cx="6881290" cy="997869"/>
          </a:xfrm>
          <a:prstGeom prst="roundRect">
            <a:avLst>
              <a:gd name="adj" fmla="val 16667"/>
            </a:avLst>
          </a:prstGeom>
          <a:solidFill>
            <a:srgbClr val="400287"/>
          </a:solidFill>
          <a:ln w="38100" cap="flat" cmpd="sng">
            <a:solidFill>
              <a:srgbClr val="40028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Medium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Accessible educational materials (AEM) are designed for all learners, including those with disabilities.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 dirty="0"/>
              <a:t>UDL as Foundational Practice</a:t>
            </a:r>
            <a:endParaRPr dirty="0"/>
          </a:p>
        </p:txBody>
      </p:sp>
      <p:sp>
        <p:nvSpPr>
          <p:cNvPr id="250" name="Google Shape;250;p36"/>
          <p:cNvSpPr txBox="1">
            <a:spLocks noGrp="1"/>
          </p:cNvSpPr>
          <p:nvPr>
            <p:ph type="body" idx="2"/>
          </p:nvPr>
        </p:nvSpPr>
        <p:spPr>
          <a:xfrm>
            <a:off x="486507" y="1709416"/>
            <a:ext cx="11430000" cy="243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ct val="100000"/>
              <a:buChar char="•"/>
            </a:pP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Leveraging Universal Design for Learning (UDL) in online education/training removes learning barriers by using flexible teaching methods. 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ct val="100000"/>
              <a:buChar char="•"/>
            </a:pP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By centering accessibility, </a:t>
            </a:r>
            <a:r>
              <a:rPr lang="en-US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</a:t>
            </a:r>
            <a:r>
              <a:rPr lang="en-US" b="0" i="0">
                <a:solidFill>
                  <a:srgbClr val="11111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 benefits all learners, especially those with learning challenges and English language learners, by accommodating individual strengths and needs.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1" name="Google Shape;251;p36" descr="Smiling women sitting at lapt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4084" y="4247603"/>
            <a:ext cx="3388000" cy="22634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pic>
        <p:nvPicPr>
          <p:cNvPr id="252" name="Google Shape;252;p36" descr="Smiling woman and girl in headscarv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250136"/>
            <a:ext cx="3384190" cy="22583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/>
              <a:t>AT+AEM+UDL= The Trifecta of Access</a:t>
            </a:r>
            <a:endParaRPr/>
          </a:p>
        </p:txBody>
      </p:sp>
      <p:grpSp>
        <p:nvGrpSpPr>
          <p:cNvPr id="5" name="Group 4" descr="A Venn diagram of three overlapping circles: AT, AEM, UDL">
            <a:extLst>
              <a:ext uri="{FF2B5EF4-FFF2-40B4-BE49-F238E27FC236}">
                <a16:creationId xmlns:a16="http://schemas.microsoft.com/office/drawing/2014/main" id="{7695BF7E-EC62-8621-747C-B54109703C8C}"/>
              </a:ext>
            </a:extLst>
          </p:cNvPr>
          <p:cNvGrpSpPr/>
          <p:nvPr/>
        </p:nvGrpSpPr>
        <p:grpSpPr>
          <a:xfrm>
            <a:off x="1249996" y="1915679"/>
            <a:ext cx="3982868" cy="3759942"/>
            <a:chOff x="1249996" y="1915679"/>
            <a:chExt cx="3982868" cy="3759942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C0F5CB77-001E-DA7D-E384-59573C2DCF3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996" y="1915679"/>
              <a:ext cx="3982868" cy="3759942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BF00DD8B-82E6-D934-5703-45C46C16E68F}"/>
                </a:ext>
              </a:extLst>
            </p:cNvPr>
            <p:cNvSpPr txBox="1"/>
            <p:nvPr/>
          </p:nvSpPr>
          <p:spPr>
            <a:xfrm>
              <a:off x="1553790" y="2475331"/>
              <a:ext cx="3337560" cy="23831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algn="ctr">
                <a:spcBef>
                  <a:spcPts val="95"/>
                </a:spcBef>
                <a:buClrTx/>
                <a:buFontTx/>
                <a:buNone/>
              </a:pP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AT</a:t>
              </a: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  <a:p>
              <a:pPr>
                <a:spcBef>
                  <a:spcPts val="3450"/>
                </a:spcBef>
                <a:buClrTx/>
                <a:buFontTx/>
                <a:buNone/>
              </a:pP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  <a:p>
              <a:pPr algn="ctr">
                <a:spcBef>
                  <a:spcPts val="5"/>
                </a:spcBef>
                <a:buClrTx/>
                <a:buFontTx/>
                <a:buNone/>
                <a:tabLst>
                  <a:tab pos="2190115" algn="l"/>
                </a:tabLst>
              </a:pP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AEM</a:t>
              </a:r>
              <a:r>
                <a:rPr sz="4000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	</a:t>
              </a: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UDL</a:t>
              </a: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65DA3B6D-BE43-F51B-6700-E6F3089DB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>
            <a:extLst>
              <a:ext uri="{FF2B5EF4-FFF2-40B4-BE49-F238E27FC236}">
                <a16:creationId xmlns:a16="http://schemas.microsoft.com/office/drawing/2014/main" id="{7ABA932D-1F56-5BB2-000D-6C3561444C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/>
              <a:t>AT+AEM+UDL= The Trifecta of Access</a:t>
            </a:r>
            <a:endParaRPr/>
          </a:p>
        </p:txBody>
      </p:sp>
      <p:grpSp>
        <p:nvGrpSpPr>
          <p:cNvPr id="2" name="Group 1" descr="A Venn diagram of three overlapping circles: AT, AEM, UDL">
            <a:extLst>
              <a:ext uri="{FF2B5EF4-FFF2-40B4-BE49-F238E27FC236}">
                <a16:creationId xmlns:a16="http://schemas.microsoft.com/office/drawing/2014/main" id="{4CB5C69D-E69F-8BA1-9F58-46EF81EE76E0}"/>
              </a:ext>
            </a:extLst>
          </p:cNvPr>
          <p:cNvGrpSpPr/>
          <p:nvPr/>
        </p:nvGrpSpPr>
        <p:grpSpPr>
          <a:xfrm>
            <a:off x="1249996" y="1915679"/>
            <a:ext cx="3982868" cy="3759942"/>
            <a:chOff x="1249996" y="1915679"/>
            <a:chExt cx="3982868" cy="3759942"/>
          </a:xfrm>
        </p:grpSpPr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338D2767-18CC-8752-A9A9-BDCD85B755B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996" y="1915679"/>
              <a:ext cx="3982868" cy="3759942"/>
            </a:xfrm>
            <a:prstGeom prst="rect">
              <a:avLst/>
            </a:prstGeom>
          </p:spPr>
        </p:pic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1CC31C1E-ECCF-E93D-A21D-63845873F7D2}"/>
                </a:ext>
              </a:extLst>
            </p:cNvPr>
            <p:cNvSpPr txBox="1"/>
            <p:nvPr/>
          </p:nvSpPr>
          <p:spPr>
            <a:xfrm>
              <a:off x="1553790" y="2475331"/>
              <a:ext cx="3337560" cy="23831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algn="ctr">
                <a:spcBef>
                  <a:spcPts val="95"/>
                </a:spcBef>
                <a:buClrTx/>
                <a:buFontTx/>
                <a:buNone/>
              </a:pP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AT</a:t>
              </a: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  <a:p>
              <a:pPr>
                <a:spcBef>
                  <a:spcPts val="3450"/>
                </a:spcBef>
                <a:buClrTx/>
                <a:buFontTx/>
                <a:buNone/>
              </a:pP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  <a:p>
              <a:pPr algn="ctr">
                <a:spcBef>
                  <a:spcPts val="5"/>
                </a:spcBef>
                <a:buClrTx/>
                <a:buFontTx/>
                <a:buNone/>
                <a:tabLst>
                  <a:tab pos="2190115" algn="l"/>
                </a:tabLst>
              </a:pP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AEM</a:t>
              </a:r>
              <a:r>
                <a:rPr sz="4000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	</a:t>
              </a: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UDL</a:t>
              </a: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</p:txBody>
        </p:sp>
      </p:grpSp>
      <p:sp>
        <p:nvSpPr>
          <p:cNvPr id="299" name="Google Shape;299;p39" descr="Arrow pointing right">
            <a:extLst>
              <a:ext uri="{FF2B5EF4-FFF2-40B4-BE49-F238E27FC236}">
                <a16:creationId xmlns:a16="http://schemas.microsoft.com/office/drawing/2014/main" id="{2FE06980-8362-6F3E-8E40-B188DDF86FA9}"/>
              </a:ext>
            </a:extLst>
          </p:cNvPr>
          <p:cNvSpPr/>
          <p:nvPr/>
        </p:nvSpPr>
        <p:spPr>
          <a:xfrm>
            <a:off x="5395548" y="3156144"/>
            <a:ext cx="3042139" cy="11520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00287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Inclusivity via Accessibility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99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CD3C6890-D0F2-098B-B876-9DA229E59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>
            <a:extLst>
              <a:ext uri="{FF2B5EF4-FFF2-40B4-BE49-F238E27FC236}">
                <a16:creationId xmlns:a16="http://schemas.microsoft.com/office/drawing/2014/main" id="{7A3811BC-39AC-2EBB-2F25-2D56E5294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636195"/>
            <a:ext cx="11430000" cy="9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0286"/>
              </a:buClr>
              <a:buSzPts val="4000"/>
              <a:buFont typeface="Montserrat"/>
              <a:buNone/>
            </a:pPr>
            <a:r>
              <a:rPr lang="en-US" sz="4000"/>
              <a:t>AT+AEM+UDL= The Trifecta of Access</a:t>
            </a:r>
            <a:endParaRPr/>
          </a:p>
        </p:txBody>
      </p:sp>
      <p:grpSp>
        <p:nvGrpSpPr>
          <p:cNvPr id="2" name="Group 1" descr="A Venn diagram of three overlapping circles: AT, AEM, UDL">
            <a:extLst>
              <a:ext uri="{FF2B5EF4-FFF2-40B4-BE49-F238E27FC236}">
                <a16:creationId xmlns:a16="http://schemas.microsoft.com/office/drawing/2014/main" id="{C9323538-E409-C462-9ABD-6927FF7662CD}"/>
              </a:ext>
            </a:extLst>
          </p:cNvPr>
          <p:cNvGrpSpPr/>
          <p:nvPr/>
        </p:nvGrpSpPr>
        <p:grpSpPr>
          <a:xfrm>
            <a:off x="1249996" y="1915679"/>
            <a:ext cx="3982868" cy="3759942"/>
            <a:chOff x="1249996" y="1915679"/>
            <a:chExt cx="3982868" cy="3759942"/>
          </a:xfrm>
        </p:grpSpPr>
        <p:pic>
          <p:nvPicPr>
            <p:cNvPr id="3" name="object 4">
              <a:extLst>
                <a:ext uri="{FF2B5EF4-FFF2-40B4-BE49-F238E27FC236}">
                  <a16:creationId xmlns:a16="http://schemas.microsoft.com/office/drawing/2014/main" id="{295893F7-BA0A-A8FF-7954-23B90B9AFC8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996" y="1915679"/>
              <a:ext cx="3982868" cy="3759942"/>
            </a:xfrm>
            <a:prstGeom prst="rect">
              <a:avLst/>
            </a:prstGeom>
          </p:spPr>
        </p:pic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CC4FACAF-5E58-00A0-B3E6-DDBBDF1382CE}"/>
                </a:ext>
              </a:extLst>
            </p:cNvPr>
            <p:cNvSpPr txBox="1"/>
            <p:nvPr/>
          </p:nvSpPr>
          <p:spPr>
            <a:xfrm>
              <a:off x="1553790" y="2475331"/>
              <a:ext cx="3337560" cy="23831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100" algn="ctr">
                <a:spcBef>
                  <a:spcPts val="95"/>
                </a:spcBef>
                <a:buClrTx/>
                <a:buFontTx/>
                <a:buNone/>
              </a:pP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AT</a:t>
              </a: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  <a:p>
              <a:pPr>
                <a:spcBef>
                  <a:spcPts val="3450"/>
                </a:spcBef>
                <a:buClrTx/>
                <a:buFontTx/>
                <a:buNone/>
              </a:pP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  <a:p>
              <a:pPr algn="ctr">
                <a:spcBef>
                  <a:spcPts val="5"/>
                </a:spcBef>
                <a:buClrTx/>
                <a:buFontTx/>
                <a:buNone/>
                <a:tabLst>
                  <a:tab pos="2190115" algn="l"/>
                </a:tabLst>
              </a:pP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AEM</a:t>
              </a:r>
              <a:r>
                <a:rPr sz="4000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	</a:t>
              </a:r>
              <a:r>
                <a:rPr sz="4000" spc="-25" dirty="0">
                  <a:solidFill>
                    <a:sysClr val="windowText" lastClr="000000"/>
                  </a:solidFill>
                  <a:latin typeface="Montserrat Medium"/>
                  <a:cs typeface="Montserrat Medium"/>
                </a:rPr>
                <a:t>UDL</a:t>
              </a:r>
              <a:endParaRPr sz="4000" dirty="0">
                <a:solidFill>
                  <a:sysClr val="windowText" lastClr="000000"/>
                </a:solidFill>
                <a:latin typeface="Montserrat Medium"/>
                <a:cs typeface="Montserrat Medium"/>
              </a:endParaRPr>
            </a:p>
          </p:txBody>
        </p:sp>
      </p:grpSp>
      <p:sp>
        <p:nvSpPr>
          <p:cNvPr id="299" name="Google Shape;299;p39" descr="Arrow pointing right">
            <a:extLst>
              <a:ext uri="{FF2B5EF4-FFF2-40B4-BE49-F238E27FC236}">
                <a16:creationId xmlns:a16="http://schemas.microsoft.com/office/drawing/2014/main" id="{0D751E7D-A27A-878A-7B92-70EB15B06537}"/>
              </a:ext>
            </a:extLst>
          </p:cNvPr>
          <p:cNvSpPr/>
          <p:nvPr/>
        </p:nvSpPr>
        <p:spPr>
          <a:xfrm>
            <a:off x="5395548" y="3156144"/>
            <a:ext cx="3042139" cy="115208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00287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Inclusivity via Accessibility</a:t>
            </a:r>
            <a:endParaRPr dirty="0"/>
          </a:p>
        </p:txBody>
      </p:sp>
      <p:pic>
        <p:nvPicPr>
          <p:cNvPr id="300" name="Google Shape;300;p39" descr="A close up of the Venn diagram intersection">
            <a:extLst>
              <a:ext uri="{FF2B5EF4-FFF2-40B4-BE49-F238E27FC236}">
                <a16:creationId xmlns:a16="http://schemas.microsoft.com/office/drawing/2014/main" id="{12197502-DC13-D754-6712-3ABA157F18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1581" y="2656141"/>
            <a:ext cx="2719844" cy="2382584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19577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717</Words>
  <Application>Microsoft Office PowerPoint</Application>
  <PresentationFormat>Widescreen</PresentationFormat>
  <Paragraphs>125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Wingdings</vt:lpstr>
      <vt:lpstr>Arial</vt:lpstr>
      <vt:lpstr>Montserrat</vt:lpstr>
      <vt:lpstr>Montserrat Medium</vt:lpstr>
      <vt:lpstr>Calibri</vt:lpstr>
      <vt:lpstr>1_Office Theme</vt:lpstr>
      <vt:lpstr> Leveraging AI and Assistive Technology to Enhance Inclusion in Higher Education</vt:lpstr>
      <vt:lpstr>Get To Know Us!</vt:lpstr>
      <vt:lpstr>Your Comfort Level with AI is:</vt:lpstr>
      <vt:lpstr>What is AT?</vt:lpstr>
      <vt:lpstr>What is AEM?</vt:lpstr>
      <vt:lpstr>UDL as Foundational Practice</vt:lpstr>
      <vt:lpstr>AT+AEM+UDL= The Trifecta of Access</vt:lpstr>
      <vt:lpstr>AT+AEM+UDL= The Trifecta of Access</vt:lpstr>
      <vt:lpstr>AT+AEM+UDL= The Trifecta of Access</vt:lpstr>
      <vt:lpstr>Inclusivity IS Important in Higher Education</vt:lpstr>
      <vt:lpstr>AI as AT </vt:lpstr>
      <vt:lpstr>Resource Repository</vt:lpstr>
      <vt:lpstr>Your Comfort Level with AI is:</vt:lpstr>
      <vt:lpstr>How Do We Begin? </vt:lpstr>
      <vt:lpstr>AI 101- Tools for Teachers</vt:lpstr>
      <vt:lpstr>Satya Nadella, CEO of Microsoft </vt:lpstr>
      <vt:lpstr>Kennedy Krieger Examples</vt:lpstr>
      <vt:lpstr>Kennedy Krieger Examples</vt:lpstr>
      <vt:lpstr>Your Comfort Level with AI is:</vt:lpstr>
      <vt:lpstr>Kennedy Krieger Examples</vt:lpstr>
      <vt:lpstr>Kennedy Krieger Examples</vt:lpstr>
      <vt:lpstr>Kennedy Krieger Examples</vt:lpstr>
      <vt:lpstr>Kennedy Krieger Examples</vt:lpstr>
      <vt:lpstr>In Summary…. </vt:lpstr>
      <vt:lpstr>Your Comfort Level with AI is:</vt:lpstr>
      <vt:lpstr>Resource Repository</vt:lpstr>
      <vt:lpstr>Thank You!!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Kylie Geard</cp:lastModifiedBy>
  <cp:revision>10</cp:revision>
  <dcterms:modified xsi:type="dcterms:W3CDTF">2025-07-02T04:30:46Z</dcterms:modified>
</cp:coreProperties>
</file>