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4"/>
    <p:sldMasterId id="2147483767" r:id="rId5"/>
  </p:sldMasterIdLst>
  <p:notesMasterIdLst>
    <p:notesMasterId r:id="rId31"/>
  </p:notesMasterIdLst>
  <p:sldIdLst>
    <p:sldId id="338" r:id="rId6"/>
    <p:sldId id="311" r:id="rId7"/>
    <p:sldId id="327" r:id="rId8"/>
    <p:sldId id="312" r:id="rId9"/>
    <p:sldId id="313" r:id="rId10"/>
    <p:sldId id="321" r:id="rId11"/>
    <p:sldId id="257" r:id="rId12"/>
    <p:sldId id="318" r:id="rId13"/>
    <p:sldId id="308" r:id="rId14"/>
    <p:sldId id="298" r:id="rId15"/>
    <p:sldId id="328" r:id="rId16"/>
    <p:sldId id="337" r:id="rId17"/>
    <p:sldId id="314" r:id="rId18"/>
    <p:sldId id="315" r:id="rId19"/>
    <p:sldId id="316" r:id="rId20"/>
    <p:sldId id="330" r:id="rId21"/>
    <p:sldId id="335" r:id="rId22"/>
    <p:sldId id="332" r:id="rId23"/>
    <p:sldId id="333" r:id="rId24"/>
    <p:sldId id="334" r:id="rId25"/>
    <p:sldId id="336" r:id="rId26"/>
    <p:sldId id="303" r:id="rId27"/>
    <p:sldId id="301" r:id="rId28"/>
    <p:sldId id="306" r:id="rId29"/>
    <p:sldId id="30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8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93" autoAdjust="0"/>
    <p:restoredTop sz="90445" autoAdjust="0"/>
  </p:normalViewPr>
  <p:slideViewPr>
    <p:cSldViewPr snapToGrid="0" snapToObjects="1">
      <p:cViewPr varScale="1">
        <p:scale>
          <a:sx n="70" d="100"/>
          <a:sy n="70" d="100"/>
        </p:scale>
        <p:origin x="84" y="5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8" d="100"/>
          <a:sy n="68" d="100"/>
        </p:scale>
        <p:origin x="453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6E2AB-E86E-4608-887B-3235330EC63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C22637F4-50D0-4D62-80E8-D84AB3F4BBD9}">
      <dgm:prSet custT="1"/>
      <dgm:spPr/>
      <dgm:t>
        <a:bodyPr/>
        <a:lstStyle/>
        <a:p>
          <a:r>
            <a:rPr lang="en-AU" sz="2400" dirty="0"/>
            <a:t>Students have agency over time and place</a:t>
          </a:r>
          <a:endParaRPr lang="en-US" sz="2400" dirty="0"/>
        </a:p>
      </dgm:t>
    </dgm:pt>
    <dgm:pt modelId="{933A7267-AA16-4A30-BBA4-262336E9291D}" type="parTrans" cxnId="{B0D27FF4-A40B-42CB-A50D-2B3AE5876E1D}">
      <dgm:prSet/>
      <dgm:spPr/>
      <dgm:t>
        <a:bodyPr/>
        <a:lstStyle/>
        <a:p>
          <a:endParaRPr lang="en-US" sz="2400"/>
        </a:p>
      </dgm:t>
    </dgm:pt>
    <dgm:pt modelId="{CD875659-3FAA-4CDC-A068-B4F771DF242B}" type="sibTrans" cxnId="{B0D27FF4-A40B-42CB-A50D-2B3AE5876E1D}">
      <dgm:prSet/>
      <dgm:spPr/>
      <dgm:t>
        <a:bodyPr/>
        <a:lstStyle/>
        <a:p>
          <a:endParaRPr lang="en-US" sz="2400"/>
        </a:p>
      </dgm:t>
    </dgm:pt>
    <dgm:pt modelId="{942B04AC-3793-45A7-985E-DA0746E6E6FD}">
      <dgm:prSet custT="1"/>
      <dgm:spPr/>
      <dgm:t>
        <a:bodyPr/>
        <a:lstStyle/>
        <a:p>
          <a:r>
            <a:rPr lang="en-AU" sz="2400" dirty="0"/>
            <a:t>Increased accessibility</a:t>
          </a:r>
          <a:endParaRPr lang="en-US" sz="2400" dirty="0"/>
        </a:p>
      </dgm:t>
      <dgm:extLst>
        <a:ext uri="{E40237B7-FDA0-4F09-8148-C483321AD2D9}">
          <dgm14:cNvPr xmlns:dgm14="http://schemas.microsoft.com/office/drawing/2010/diagram" id="0" name="">
            <a:extLst>
              <a:ext uri="{C183D7F6-B498-43B3-948B-1728B52AA6E4}">
                <adec:decorative xmlns:adec="http://schemas.microsoft.com/office/drawing/2017/decorative" val="0"/>
              </a:ext>
            </a:extLst>
          </dgm14:cNvPr>
        </a:ext>
      </dgm:extLst>
    </dgm:pt>
    <dgm:pt modelId="{74B78627-8091-4BF5-BBEB-9C6FBD3C24B9}" type="parTrans" cxnId="{25633FC4-2874-48DC-A659-07179D0344B5}">
      <dgm:prSet/>
      <dgm:spPr/>
      <dgm:t>
        <a:bodyPr/>
        <a:lstStyle/>
        <a:p>
          <a:endParaRPr lang="en-US" sz="2400"/>
        </a:p>
      </dgm:t>
    </dgm:pt>
    <dgm:pt modelId="{00DB2146-31D4-4096-87D0-8814E61776C9}" type="sibTrans" cxnId="{25633FC4-2874-48DC-A659-07179D0344B5}">
      <dgm:prSet/>
      <dgm:spPr/>
      <dgm:t>
        <a:bodyPr/>
        <a:lstStyle/>
        <a:p>
          <a:endParaRPr lang="en-US" sz="2400"/>
        </a:p>
      </dgm:t>
    </dgm:pt>
    <dgm:pt modelId="{7A4A51F7-5A5F-4FD3-9979-9D855DE739E2}">
      <dgm:prSet custT="1"/>
      <dgm:spPr/>
      <dgm:t>
        <a:bodyPr/>
        <a:lstStyle/>
        <a:p>
          <a:r>
            <a:rPr lang="en-AU" sz="2400" dirty="0"/>
            <a:t>82% Satisfied or Very Satisfied with the platform (+ 11% neutral)</a:t>
          </a:r>
          <a:endParaRPr lang="en-US" sz="2400" dirty="0"/>
        </a:p>
      </dgm:t>
    </dgm:pt>
    <dgm:pt modelId="{B9CAD6A8-8C5D-440A-A3A7-844EEC02863B}" type="parTrans" cxnId="{D9D8162B-7975-42C9-A037-8AE8EFEA8B46}">
      <dgm:prSet/>
      <dgm:spPr/>
      <dgm:t>
        <a:bodyPr/>
        <a:lstStyle/>
        <a:p>
          <a:endParaRPr lang="en-US" sz="2400"/>
        </a:p>
      </dgm:t>
    </dgm:pt>
    <dgm:pt modelId="{06D38B84-9A28-4F2E-B3B4-E82543E02F6B}" type="sibTrans" cxnId="{D9D8162B-7975-42C9-A037-8AE8EFEA8B46}">
      <dgm:prSet/>
      <dgm:spPr/>
      <dgm:t>
        <a:bodyPr/>
        <a:lstStyle/>
        <a:p>
          <a:endParaRPr lang="en-US" sz="2400"/>
        </a:p>
      </dgm:t>
    </dgm:pt>
    <dgm:pt modelId="{478195FA-19FA-4411-8444-9BB8D950ECF2}">
      <dgm:prSet custT="1"/>
      <dgm:spPr/>
      <dgm:t>
        <a:bodyPr/>
        <a:lstStyle/>
        <a:p>
          <a:r>
            <a:rPr lang="en-AU" sz="2400"/>
            <a:t>Institutional Benefits</a:t>
          </a:r>
          <a:endParaRPr lang="en-US" sz="2400"/>
        </a:p>
      </dgm:t>
    </dgm:pt>
    <dgm:pt modelId="{B280773D-9AE1-4BBD-82DE-EF46A97D5DF2}" type="parTrans" cxnId="{4958909E-EDC3-4F6D-8841-4C1ADB0DE460}">
      <dgm:prSet/>
      <dgm:spPr/>
      <dgm:t>
        <a:bodyPr/>
        <a:lstStyle/>
        <a:p>
          <a:endParaRPr lang="en-US" sz="2400"/>
        </a:p>
      </dgm:t>
    </dgm:pt>
    <dgm:pt modelId="{7A9BAE43-5F8C-4C97-B494-4BC4443E569F}" type="sibTrans" cxnId="{4958909E-EDC3-4F6D-8841-4C1ADB0DE460}">
      <dgm:prSet/>
      <dgm:spPr/>
      <dgm:t>
        <a:bodyPr/>
        <a:lstStyle/>
        <a:p>
          <a:endParaRPr lang="en-US" sz="2400"/>
        </a:p>
      </dgm:t>
    </dgm:pt>
    <dgm:pt modelId="{BBABA2E0-B996-425B-8883-C17C8604193D}">
      <dgm:prSet custT="1"/>
      <dgm:spPr/>
      <dgm:t>
        <a:bodyPr/>
        <a:lstStyle/>
        <a:p>
          <a:r>
            <a:rPr lang="en-AU" sz="2400"/>
            <a:t>Flexible, more authentic assessment</a:t>
          </a:r>
          <a:endParaRPr lang="en-US" sz="2400"/>
        </a:p>
      </dgm:t>
    </dgm:pt>
    <dgm:pt modelId="{AB774745-1461-4D8C-B871-9F501D368EAD}" type="parTrans" cxnId="{9412DFD5-D468-4CFF-AA4E-D580B2983CAE}">
      <dgm:prSet/>
      <dgm:spPr/>
      <dgm:t>
        <a:bodyPr/>
        <a:lstStyle/>
        <a:p>
          <a:endParaRPr lang="en-US" sz="2400"/>
        </a:p>
      </dgm:t>
    </dgm:pt>
    <dgm:pt modelId="{0D9FAB40-C0CF-4FB3-992E-232D820D661C}" type="sibTrans" cxnId="{9412DFD5-D468-4CFF-AA4E-D580B2983CAE}">
      <dgm:prSet/>
      <dgm:spPr/>
      <dgm:t>
        <a:bodyPr/>
        <a:lstStyle/>
        <a:p>
          <a:endParaRPr lang="en-US" sz="2400"/>
        </a:p>
      </dgm:t>
    </dgm:pt>
    <dgm:pt modelId="{ABD0643E-B368-4760-B667-CA81989A0C5D}">
      <dgm:prSet custT="1"/>
      <dgm:spPr/>
      <dgm:t>
        <a:bodyPr/>
        <a:lstStyle/>
        <a:p>
          <a:r>
            <a:rPr lang="en-AU" sz="2400"/>
            <a:t>ID verification, proactive live supervision</a:t>
          </a:r>
          <a:endParaRPr lang="en-US" sz="2400"/>
        </a:p>
      </dgm:t>
    </dgm:pt>
    <dgm:pt modelId="{62D30A52-3338-49E4-8D8E-5682A0BA65CC}" type="parTrans" cxnId="{2337FEFD-D212-44F8-BB25-9FF4C323961E}">
      <dgm:prSet/>
      <dgm:spPr/>
      <dgm:t>
        <a:bodyPr/>
        <a:lstStyle/>
        <a:p>
          <a:endParaRPr lang="en-US" sz="2400"/>
        </a:p>
      </dgm:t>
    </dgm:pt>
    <dgm:pt modelId="{B4741EEF-3909-4747-9D68-8B062A66FA83}" type="sibTrans" cxnId="{2337FEFD-D212-44F8-BB25-9FF4C323961E}">
      <dgm:prSet/>
      <dgm:spPr/>
      <dgm:t>
        <a:bodyPr/>
        <a:lstStyle/>
        <a:p>
          <a:endParaRPr lang="en-US" sz="2400"/>
        </a:p>
      </dgm:t>
    </dgm:pt>
    <dgm:pt modelId="{1F8344F0-1365-46BE-A1E0-6255A9AA1876}">
      <dgm:prSet custT="1"/>
      <dgm:spPr/>
      <dgm:t>
        <a:bodyPr/>
        <a:lstStyle/>
        <a:p>
          <a:r>
            <a:rPr lang="en-AU" sz="2400"/>
            <a:t>Ability to control OR allow use of GenAI</a:t>
          </a:r>
          <a:endParaRPr lang="en-US" sz="2400"/>
        </a:p>
      </dgm:t>
    </dgm:pt>
    <dgm:pt modelId="{5015F529-EB46-4F6E-AE54-637E85928D4C}" type="parTrans" cxnId="{50F152C0-23E0-49E8-B9AE-667761CD02DC}">
      <dgm:prSet/>
      <dgm:spPr/>
      <dgm:t>
        <a:bodyPr/>
        <a:lstStyle/>
        <a:p>
          <a:endParaRPr lang="en-US" sz="2400"/>
        </a:p>
      </dgm:t>
    </dgm:pt>
    <dgm:pt modelId="{3B59C7D6-4EA0-4EA7-B459-9C3993659488}" type="sibTrans" cxnId="{50F152C0-23E0-49E8-B9AE-667761CD02DC}">
      <dgm:prSet/>
      <dgm:spPr/>
      <dgm:t>
        <a:bodyPr/>
        <a:lstStyle/>
        <a:p>
          <a:endParaRPr lang="en-US" sz="2400"/>
        </a:p>
      </dgm:t>
    </dgm:pt>
    <dgm:pt modelId="{6AEE520B-6761-4EC7-9988-1219AE5FA4E0}">
      <dgm:prSet custT="1"/>
      <dgm:spPr/>
      <dgm:t>
        <a:bodyPr/>
        <a:lstStyle/>
        <a:p>
          <a:r>
            <a:rPr lang="en-AU" sz="2400"/>
            <a:t>Resilience to risk, responsive to students</a:t>
          </a:r>
          <a:endParaRPr lang="en-US" sz="2400"/>
        </a:p>
      </dgm:t>
    </dgm:pt>
    <dgm:pt modelId="{2A725809-5B47-4824-80DF-239B103AC785}" type="parTrans" cxnId="{FB05F359-A4D5-4F09-93EA-D019E855EC98}">
      <dgm:prSet/>
      <dgm:spPr/>
      <dgm:t>
        <a:bodyPr/>
        <a:lstStyle/>
        <a:p>
          <a:endParaRPr lang="en-US" sz="2400"/>
        </a:p>
      </dgm:t>
    </dgm:pt>
    <dgm:pt modelId="{A685ADDA-AA46-4CFC-ACD1-3B1298C0C6C4}" type="sibTrans" cxnId="{FB05F359-A4D5-4F09-93EA-D019E855EC98}">
      <dgm:prSet/>
      <dgm:spPr/>
      <dgm:t>
        <a:bodyPr/>
        <a:lstStyle/>
        <a:p>
          <a:endParaRPr lang="en-US" sz="2400"/>
        </a:p>
      </dgm:t>
    </dgm:pt>
    <dgm:pt modelId="{AC83ABE0-B7E9-AC4F-8496-2C7A41B0DE27}" type="pres">
      <dgm:prSet presAssocID="{31E6E2AB-E86E-4608-887B-3235330EC63B}" presName="linear" presStyleCnt="0">
        <dgm:presLayoutVars>
          <dgm:dir/>
          <dgm:animLvl val="lvl"/>
          <dgm:resizeHandles val="exact"/>
        </dgm:presLayoutVars>
      </dgm:prSet>
      <dgm:spPr/>
    </dgm:pt>
    <dgm:pt modelId="{201D1E7C-0159-A24A-AE65-7882C5F602E0}" type="pres">
      <dgm:prSet presAssocID="{C22637F4-50D0-4D62-80E8-D84AB3F4BBD9}" presName="parentLin" presStyleCnt="0"/>
      <dgm:spPr/>
    </dgm:pt>
    <dgm:pt modelId="{9119B4D2-7DC6-8246-87CB-AAEDCEE5D7A2}" type="pres">
      <dgm:prSet presAssocID="{C22637F4-50D0-4D62-80E8-D84AB3F4BBD9}" presName="parentLeftMargin" presStyleLbl="node1" presStyleIdx="0" presStyleCnt="2"/>
      <dgm:spPr/>
    </dgm:pt>
    <dgm:pt modelId="{7E818837-04B0-6D49-BB77-0F0073AD4DED}" type="pres">
      <dgm:prSet presAssocID="{C22637F4-50D0-4D62-80E8-D84AB3F4BBD9}" presName="parentText" presStyleLbl="node1" presStyleIdx="0" presStyleCnt="2">
        <dgm:presLayoutVars>
          <dgm:chMax val="0"/>
          <dgm:bulletEnabled val="1"/>
        </dgm:presLayoutVars>
      </dgm:prSet>
      <dgm:spPr/>
    </dgm:pt>
    <dgm:pt modelId="{2EFBAB6E-CFB8-FE48-92FF-B73D7CBE5EBE}" type="pres">
      <dgm:prSet presAssocID="{C22637F4-50D0-4D62-80E8-D84AB3F4BBD9}" presName="negativeSpace" presStyleCnt="0"/>
      <dgm:spPr/>
    </dgm:pt>
    <dgm:pt modelId="{A657519D-B3D5-A549-B973-8167688D7476}" type="pres">
      <dgm:prSet presAssocID="{C22637F4-50D0-4D62-80E8-D84AB3F4BBD9}" presName="childText" presStyleLbl="conFgAcc1" presStyleIdx="0" presStyleCnt="2">
        <dgm:presLayoutVars>
          <dgm:bulletEnabled val="1"/>
        </dgm:presLayoutVars>
      </dgm:prSet>
      <dgm:spPr/>
    </dgm:pt>
    <dgm:pt modelId="{D6B0C1E9-FB8D-734F-84B8-946E4F6DDA18}" type="pres">
      <dgm:prSet presAssocID="{CD875659-3FAA-4CDC-A068-B4F771DF242B}" presName="spaceBetweenRectangles" presStyleCnt="0"/>
      <dgm:spPr/>
    </dgm:pt>
    <dgm:pt modelId="{6316F739-FCB5-C043-9CBB-B6A9DE964670}" type="pres">
      <dgm:prSet presAssocID="{478195FA-19FA-4411-8444-9BB8D950ECF2}" presName="parentLin" presStyleCnt="0"/>
      <dgm:spPr/>
    </dgm:pt>
    <dgm:pt modelId="{D467C91C-8067-414E-BDAA-28089AD88B04}" type="pres">
      <dgm:prSet presAssocID="{478195FA-19FA-4411-8444-9BB8D950ECF2}" presName="parentLeftMargin" presStyleLbl="node1" presStyleIdx="0" presStyleCnt="2"/>
      <dgm:spPr/>
    </dgm:pt>
    <dgm:pt modelId="{5AE3FF19-9DFB-D246-B2A5-F8854E728E2E}" type="pres">
      <dgm:prSet presAssocID="{478195FA-19FA-4411-8444-9BB8D950ECF2}" presName="parentText" presStyleLbl="node1" presStyleIdx="1" presStyleCnt="2">
        <dgm:presLayoutVars>
          <dgm:chMax val="0"/>
          <dgm:bulletEnabled val="1"/>
        </dgm:presLayoutVars>
      </dgm:prSet>
      <dgm:spPr/>
    </dgm:pt>
    <dgm:pt modelId="{76717BBE-8244-704D-9218-73508740F80C}" type="pres">
      <dgm:prSet presAssocID="{478195FA-19FA-4411-8444-9BB8D950ECF2}" presName="negativeSpace" presStyleCnt="0"/>
      <dgm:spPr/>
    </dgm:pt>
    <dgm:pt modelId="{E8DA5733-4A2A-4E44-B49D-0987D1B56329}" type="pres">
      <dgm:prSet presAssocID="{478195FA-19FA-4411-8444-9BB8D950ECF2}" presName="childText" presStyleLbl="conFgAcc1" presStyleIdx="1" presStyleCnt="2">
        <dgm:presLayoutVars>
          <dgm:bulletEnabled val="1"/>
        </dgm:presLayoutVars>
      </dgm:prSet>
      <dgm:spPr/>
    </dgm:pt>
  </dgm:ptLst>
  <dgm:cxnLst>
    <dgm:cxn modelId="{61EEE706-A63B-5A40-8215-07DB13D4365C}" type="presOf" srcId="{1F8344F0-1365-46BE-A1E0-6255A9AA1876}" destId="{E8DA5733-4A2A-4E44-B49D-0987D1B56329}" srcOrd="0" destOrd="2" presId="urn:microsoft.com/office/officeart/2005/8/layout/list1"/>
    <dgm:cxn modelId="{44EDC815-0506-6C4E-B343-01B003E0FB72}" type="presOf" srcId="{BBABA2E0-B996-425B-8883-C17C8604193D}" destId="{E8DA5733-4A2A-4E44-B49D-0987D1B56329}" srcOrd="0" destOrd="0" presId="urn:microsoft.com/office/officeart/2005/8/layout/list1"/>
    <dgm:cxn modelId="{C6C32B1C-9720-064F-A07B-EB8805EFB314}" type="presOf" srcId="{ABD0643E-B368-4760-B667-CA81989A0C5D}" destId="{E8DA5733-4A2A-4E44-B49D-0987D1B56329}" srcOrd="0" destOrd="1" presId="urn:microsoft.com/office/officeart/2005/8/layout/list1"/>
    <dgm:cxn modelId="{4DD1101D-1230-D247-A813-5B0E6D1BFAE2}" type="presOf" srcId="{7A4A51F7-5A5F-4FD3-9979-9D855DE739E2}" destId="{A657519D-B3D5-A549-B973-8167688D7476}" srcOrd="0" destOrd="1" presId="urn:microsoft.com/office/officeart/2005/8/layout/list1"/>
    <dgm:cxn modelId="{D9D8162B-7975-42C9-A037-8AE8EFEA8B46}" srcId="{C22637F4-50D0-4D62-80E8-D84AB3F4BBD9}" destId="{7A4A51F7-5A5F-4FD3-9979-9D855DE739E2}" srcOrd="1" destOrd="0" parTransId="{B9CAD6A8-8C5D-440A-A3A7-844EEC02863B}" sibTransId="{06D38B84-9A28-4F2E-B3B4-E82543E02F6B}"/>
    <dgm:cxn modelId="{2D60A02B-022C-A84A-B5EE-F585BC010343}" type="presOf" srcId="{C22637F4-50D0-4D62-80E8-D84AB3F4BBD9}" destId="{7E818837-04B0-6D49-BB77-0F0073AD4DED}" srcOrd="1" destOrd="0" presId="urn:microsoft.com/office/officeart/2005/8/layout/list1"/>
    <dgm:cxn modelId="{7F0F112F-DC01-DE4F-A2F0-93B51E37D4C3}" type="presOf" srcId="{478195FA-19FA-4411-8444-9BB8D950ECF2}" destId="{5AE3FF19-9DFB-D246-B2A5-F8854E728E2E}" srcOrd="1" destOrd="0" presId="urn:microsoft.com/office/officeart/2005/8/layout/list1"/>
    <dgm:cxn modelId="{F21A3244-0EE2-9649-BF8F-C18CB8E4B967}" type="presOf" srcId="{478195FA-19FA-4411-8444-9BB8D950ECF2}" destId="{D467C91C-8067-414E-BDAA-28089AD88B04}" srcOrd="0" destOrd="0" presId="urn:microsoft.com/office/officeart/2005/8/layout/list1"/>
    <dgm:cxn modelId="{FB05F359-A4D5-4F09-93EA-D019E855EC98}" srcId="{478195FA-19FA-4411-8444-9BB8D950ECF2}" destId="{6AEE520B-6761-4EC7-9988-1219AE5FA4E0}" srcOrd="3" destOrd="0" parTransId="{2A725809-5B47-4824-80DF-239B103AC785}" sibTransId="{A685ADDA-AA46-4CFC-ACD1-3B1298C0C6C4}"/>
    <dgm:cxn modelId="{4958909E-EDC3-4F6D-8841-4C1ADB0DE460}" srcId="{31E6E2AB-E86E-4608-887B-3235330EC63B}" destId="{478195FA-19FA-4411-8444-9BB8D950ECF2}" srcOrd="1" destOrd="0" parTransId="{B280773D-9AE1-4BBD-82DE-EF46A97D5DF2}" sibTransId="{7A9BAE43-5F8C-4C97-B494-4BC4443E569F}"/>
    <dgm:cxn modelId="{38C429BA-6B4C-1A49-8B9B-A9CE138B11AD}" type="presOf" srcId="{31E6E2AB-E86E-4608-887B-3235330EC63B}" destId="{AC83ABE0-B7E9-AC4F-8496-2C7A41B0DE27}" srcOrd="0" destOrd="0" presId="urn:microsoft.com/office/officeart/2005/8/layout/list1"/>
    <dgm:cxn modelId="{50F152C0-23E0-49E8-B9AE-667761CD02DC}" srcId="{478195FA-19FA-4411-8444-9BB8D950ECF2}" destId="{1F8344F0-1365-46BE-A1E0-6255A9AA1876}" srcOrd="2" destOrd="0" parTransId="{5015F529-EB46-4F6E-AE54-637E85928D4C}" sibTransId="{3B59C7D6-4EA0-4EA7-B459-9C3993659488}"/>
    <dgm:cxn modelId="{25633FC4-2874-48DC-A659-07179D0344B5}" srcId="{C22637F4-50D0-4D62-80E8-D84AB3F4BBD9}" destId="{942B04AC-3793-45A7-985E-DA0746E6E6FD}" srcOrd="0" destOrd="0" parTransId="{74B78627-8091-4BF5-BBEB-9C6FBD3C24B9}" sibTransId="{00DB2146-31D4-4096-87D0-8814E61776C9}"/>
    <dgm:cxn modelId="{C379A0CB-ABBB-D949-BF8A-6CC025263478}" type="presOf" srcId="{C22637F4-50D0-4D62-80E8-D84AB3F4BBD9}" destId="{9119B4D2-7DC6-8246-87CB-AAEDCEE5D7A2}" srcOrd="0" destOrd="0" presId="urn:microsoft.com/office/officeart/2005/8/layout/list1"/>
    <dgm:cxn modelId="{DE90F0CD-4D69-6D4A-9A76-CF81EF8C5705}" type="presOf" srcId="{942B04AC-3793-45A7-985E-DA0746E6E6FD}" destId="{A657519D-B3D5-A549-B973-8167688D7476}" srcOrd="0" destOrd="0" presId="urn:microsoft.com/office/officeart/2005/8/layout/list1"/>
    <dgm:cxn modelId="{9412DFD5-D468-4CFF-AA4E-D580B2983CAE}" srcId="{478195FA-19FA-4411-8444-9BB8D950ECF2}" destId="{BBABA2E0-B996-425B-8883-C17C8604193D}" srcOrd="0" destOrd="0" parTransId="{AB774745-1461-4D8C-B871-9F501D368EAD}" sibTransId="{0D9FAB40-C0CF-4FB3-992E-232D820D661C}"/>
    <dgm:cxn modelId="{892A0FE0-E768-0346-BACB-56E7CCE86753}" type="presOf" srcId="{6AEE520B-6761-4EC7-9988-1219AE5FA4E0}" destId="{E8DA5733-4A2A-4E44-B49D-0987D1B56329}" srcOrd="0" destOrd="3" presId="urn:microsoft.com/office/officeart/2005/8/layout/list1"/>
    <dgm:cxn modelId="{B0D27FF4-A40B-42CB-A50D-2B3AE5876E1D}" srcId="{31E6E2AB-E86E-4608-887B-3235330EC63B}" destId="{C22637F4-50D0-4D62-80E8-D84AB3F4BBD9}" srcOrd="0" destOrd="0" parTransId="{933A7267-AA16-4A30-BBA4-262336E9291D}" sibTransId="{CD875659-3FAA-4CDC-A068-B4F771DF242B}"/>
    <dgm:cxn modelId="{2337FEFD-D212-44F8-BB25-9FF4C323961E}" srcId="{478195FA-19FA-4411-8444-9BB8D950ECF2}" destId="{ABD0643E-B368-4760-B667-CA81989A0C5D}" srcOrd="1" destOrd="0" parTransId="{62D30A52-3338-49E4-8D8E-5682A0BA65CC}" sibTransId="{B4741EEF-3909-4747-9D68-8B062A66FA83}"/>
    <dgm:cxn modelId="{7E40E469-1405-6C45-88C6-B85E2AF3AD89}" type="presParOf" srcId="{AC83ABE0-B7E9-AC4F-8496-2C7A41B0DE27}" destId="{201D1E7C-0159-A24A-AE65-7882C5F602E0}" srcOrd="0" destOrd="0" presId="urn:microsoft.com/office/officeart/2005/8/layout/list1"/>
    <dgm:cxn modelId="{574CF9F7-9E05-914C-8870-6F1B48D392CF}" type="presParOf" srcId="{201D1E7C-0159-A24A-AE65-7882C5F602E0}" destId="{9119B4D2-7DC6-8246-87CB-AAEDCEE5D7A2}" srcOrd="0" destOrd="0" presId="urn:microsoft.com/office/officeart/2005/8/layout/list1"/>
    <dgm:cxn modelId="{01AE652C-18CE-4647-B1B2-9FD04266C6D5}" type="presParOf" srcId="{201D1E7C-0159-A24A-AE65-7882C5F602E0}" destId="{7E818837-04B0-6D49-BB77-0F0073AD4DED}" srcOrd="1" destOrd="0" presId="urn:microsoft.com/office/officeart/2005/8/layout/list1"/>
    <dgm:cxn modelId="{6C0E99BF-8D24-8A41-B1EA-A1AB66C0F190}" type="presParOf" srcId="{AC83ABE0-B7E9-AC4F-8496-2C7A41B0DE27}" destId="{2EFBAB6E-CFB8-FE48-92FF-B73D7CBE5EBE}" srcOrd="1" destOrd="0" presId="urn:microsoft.com/office/officeart/2005/8/layout/list1"/>
    <dgm:cxn modelId="{5A7F327D-89E4-B349-82FA-CFC556CF8075}" type="presParOf" srcId="{AC83ABE0-B7E9-AC4F-8496-2C7A41B0DE27}" destId="{A657519D-B3D5-A549-B973-8167688D7476}" srcOrd="2" destOrd="0" presId="urn:microsoft.com/office/officeart/2005/8/layout/list1"/>
    <dgm:cxn modelId="{C8B9E717-1C58-9941-A64E-DE7C94E9A0E3}" type="presParOf" srcId="{AC83ABE0-B7E9-AC4F-8496-2C7A41B0DE27}" destId="{D6B0C1E9-FB8D-734F-84B8-946E4F6DDA18}" srcOrd="3" destOrd="0" presId="urn:microsoft.com/office/officeart/2005/8/layout/list1"/>
    <dgm:cxn modelId="{5EB51650-DAC5-6C43-825C-5B6215594F09}" type="presParOf" srcId="{AC83ABE0-B7E9-AC4F-8496-2C7A41B0DE27}" destId="{6316F739-FCB5-C043-9CBB-B6A9DE964670}" srcOrd="4" destOrd="0" presId="urn:microsoft.com/office/officeart/2005/8/layout/list1"/>
    <dgm:cxn modelId="{54B163F7-D464-2E40-B756-9C67D2864028}" type="presParOf" srcId="{6316F739-FCB5-C043-9CBB-B6A9DE964670}" destId="{D467C91C-8067-414E-BDAA-28089AD88B04}" srcOrd="0" destOrd="0" presId="urn:microsoft.com/office/officeart/2005/8/layout/list1"/>
    <dgm:cxn modelId="{35167CAD-2681-1145-B18F-1BA321B7A6C8}" type="presParOf" srcId="{6316F739-FCB5-C043-9CBB-B6A9DE964670}" destId="{5AE3FF19-9DFB-D246-B2A5-F8854E728E2E}" srcOrd="1" destOrd="0" presId="urn:microsoft.com/office/officeart/2005/8/layout/list1"/>
    <dgm:cxn modelId="{41313B3A-D2D2-D641-893E-4869B1E0BD35}" type="presParOf" srcId="{AC83ABE0-B7E9-AC4F-8496-2C7A41B0DE27}" destId="{76717BBE-8244-704D-9218-73508740F80C}" srcOrd="5" destOrd="0" presId="urn:microsoft.com/office/officeart/2005/8/layout/list1"/>
    <dgm:cxn modelId="{5005C2F9-6243-6848-9C02-3E5A46977684}" type="presParOf" srcId="{AC83ABE0-B7E9-AC4F-8496-2C7A41B0DE27}" destId="{E8DA5733-4A2A-4E44-B49D-0987D1B5632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7519D-B3D5-A549-B973-8167688D7476}">
      <dsp:nvSpPr>
        <dsp:cNvPr id="0" name=""/>
        <dsp:cNvSpPr/>
      </dsp:nvSpPr>
      <dsp:spPr>
        <a:xfrm>
          <a:off x="0" y="522007"/>
          <a:ext cx="6900512" cy="192307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687324" rIns="535556" bIns="170688" numCol="1" spcCol="1270" anchor="t" anchorCtr="0">
          <a:noAutofit/>
        </a:bodyPr>
        <a:lstStyle/>
        <a:p>
          <a:pPr marL="228600" lvl="1" indent="-228600" algn="l" defTabSz="1066800">
            <a:lnSpc>
              <a:spcPct val="90000"/>
            </a:lnSpc>
            <a:spcBef>
              <a:spcPct val="0"/>
            </a:spcBef>
            <a:spcAft>
              <a:spcPct val="15000"/>
            </a:spcAft>
            <a:buChar char="•"/>
          </a:pPr>
          <a:r>
            <a:rPr lang="en-AU" sz="2400" kern="1200" dirty="0"/>
            <a:t>Increased accessibility</a:t>
          </a:r>
          <a:endParaRPr lang="en-US" sz="2400" kern="1200" dirty="0"/>
        </a:p>
        <a:p>
          <a:pPr marL="228600" lvl="1" indent="-228600" algn="l" defTabSz="1066800">
            <a:lnSpc>
              <a:spcPct val="90000"/>
            </a:lnSpc>
            <a:spcBef>
              <a:spcPct val="0"/>
            </a:spcBef>
            <a:spcAft>
              <a:spcPct val="15000"/>
            </a:spcAft>
            <a:buChar char="•"/>
          </a:pPr>
          <a:r>
            <a:rPr lang="en-AU" sz="2400" kern="1200" dirty="0"/>
            <a:t>82% Satisfied or Very Satisfied with the platform (+ 11% neutral)</a:t>
          </a:r>
          <a:endParaRPr lang="en-US" sz="2400" kern="1200" dirty="0"/>
        </a:p>
      </dsp:txBody>
      <dsp:txXfrm>
        <a:off x="0" y="522007"/>
        <a:ext cx="6900512" cy="1923075"/>
      </dsp:txXfrm>
    </dsp:sp>
    <dsp:sp modelId="{7E818837-04B0-6D49-BB77-0F0073AD4DED}">
      <dsp:nvSpPr>
        <dsp:cNvPr id="0" name=""/>
        <dsp:cNvSpPr/>
      </dsp:nvSpPr>
      <dsp:spPr>
        <a:xfrm>
          <a:off x="345025" y="34927"/>
          <a:ext cx="4830358" cy="9741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066800">
            <a:lnSpc>
              <a:spcPct val="90000"/>
            </a:lnSpc>
            <a:spcBef>
              <a:spcPct val="0"/>
            </a:spcBef>
            <a:spcAft>
              <a:spcPct val="35000"/>
            </a:spcAft>
            <a:buNone/>
          </a:pPr>
          <a:r>
            <a:rPr lang="en-AU" sz="2400" kern="1200" dirty="0"/>
            <a:t>Students have agency over time and place</a:t>
          </a:r>
          <a:endParaRPr lang="en-US" sz="2400" kern="1200" dirty="0"/>
        </a:p>
      </dsp:txBody>
      <dsp:txXfrm>
        <a:off x="392580" y="82482"/>
        <a:ext cx="4735248" cy="879050"/>
      </dsp:txXfrm>
    </dsp:sp>
    <dsp:sp modelId="{E8DA5733-4A2A-4E44-B49D-0987D1B56329}">
      <dsp:nvSpPr>
        <dsp:cNvPr id="0" name=""/>
        <dsp:cNvSpPr/>
      </dsp:nvSpPr>
      <dsp:spPr>
        <a:xfrm>
          <a:off x="0" y="3110363"/>
          <a:ext cx="6900512" cy="2390850"/>
        </a:xfrm>
        <a:prstGeom prst="rect">
          <a:avLst/>
        </a:prstGeom>
        <a:solidFill>
          <a:schemeClr val="lt1">
            <a:alpha val="90000"/>
            <a:hueOff val="0"/>
            <a:satOff val="0"/>
            <a:lumOff val="0"/>
            <a:alphaOff val="0"/>
          </a:schemeClr>
        </a:solidFill>
        <a:ln w="19050" cap="flat" cmpd="sng" algn="ctr">
          <a:solidFill>
            <a:schemeClr val="accent2">
              <a:hueOff val="5675128"/>
              <a:satOff val="15375"/>
              <a:lumOff val="-121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687324" rIns="535556" bIns="170688" numCol="1" spcCol="1270" anchor="t" anchorCtr="0">
          <a:noAutofit/>
        </a:bodyPr>
        <a:lstStyle/>
        <a:p>
          <a:pPr marL="228600" lvl="1" indent="-228600" algn="l" defTabSz="1066800">
            <a:lnSpc>
              <a:spcPct val="90000"/>
            </a:lnSpc>
            <a:spcBef>
              <a:spcPct val="0"/>
            </a:spcBef>
            <a:spcAft>
              <a:spcPct val="15000"/>
            </a:spcAft>
            <a:buChar char="•"/>
          </a:pPr>
          <a:r>
            <a:rPr lang="en-AU" sz="2400" kern="1200"/>
            <a:t>Flexible, more authentic assessment</a:t>
          </a:r>
          <a:endParaRPr lang="en-US" sz="2400" kern="1200"/>
        </a:p>
        <a:p>
          <a:pPr marL="228600" lvl="1" indent="-228600" algn="l" defTabSz="1066800">
            <a:lnSpc>
              <a:spcPct val="90000"/>
            </a:lnSpc>
            <a:spcBef>
              <a:spcPct val="0"/>
            </a:spcBef>
            <a:spcAft>
              <a:spcPct val="15000"/>
            </a:spcAft>
            <a:buChar char="•"/>
          </a:pPr>
          <a:r>
            <a:rPr lang="en-AU" sz="2400" kern="1200"/>
            <a:t>ID verification, proactive live supervision</a:t>
          </a:r>
          <a:endParaRPr lang="en-US" sz="2400" kern="1200"/>
        </a:p>
        <a:p>
          <a:pPr marL="228600" lvl="1" indent="-228600" algn="l" defTabSz="1066800">
            <a:lnSpc>
              <a:spcPct val="90000"/>
            </a:lnSpc>
            <a:spcBef>
              <a:spcPct val="0"/>
            </a:spcBef>
            <a:spcAft>
              <a:spcPct val="15000"/>
            </a:spcAft>
            <a:buChar char="•"/>
          </a:pPr>
          <a:r>
            <a:rPr lang="en-AU" sz="2400" kern="1200"/>
            <a:t>Ability to control OR allow use of GenAI</a:t>
          </a:r>
          <a:endParaRPr lang="en-US" sz="2400" kern="1200"/>
        </a:p>
        <a:p>
          <a:pPr marL="228600" lvl="1" indent="-228600" algn="l" defTabSz="1066800">
            <a:lnSpc>
              <a:spcPct val="90000"/>
            </a:lnSpc>
            <a:spcBef>
              <a:spcPct val="0"/>
            </a:spcBef>
            <a:spcAft>
              <a:spcPct val="15000"/>
            </a:spcAft>
            <a:buChar char="•"/>
          </a:pPr>
          <a:r>
            <a:rPr lang="en-AU" sz="2400" kern="1200"/>
            <a:t>Resilience to risk, responsive to students</a:t>
          </a:r>
          <a:endParaRPr lang="en-US" sz="2400" kern="1200"/>
        </a:p>
      </dsp:txBody>
      <dsp:txXfrm>
        <a:off x="0" y="3110363"/>
        <a:ext cx="6900512" cy="2390850"/>
      </dsp:txXfrm>
    </dsp:sp>
    <dsp:sp modelId="{5AE3FF19-9DFB-D246-B2A5-F8854E728E2E}">
      <dsp:nvSpPr>
        <dsp:cNvPr id="0" name=""/>
        <dsp:cNvSpPr/>
      </dsp:nvSpPr>
      <dsp:spPr>
        <a:xfrm>
          <a:off x="345025" y="2623283"/>
          <a:ext cx="4830358" cy="974160"/>
        </a:xfrm>
        <a:prstGeom prst="roundRect">
          <a:avLst/>
        </a:prstGeom>
        <a:solidFill>
          <a:schemeClr val="accent2">
            <a:hueOff val="5675128"/>
            <a:satOff val="15375"/>
            <a:lumOff val="-121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066800">
            <a:lnSpc>
              <a:spcPct val="90000"/>
            </a:lnSpc>
            <a:spcBef>
              <a:spcPct val="0"/>
            </a:spcBef>
            <a:spcAft>
              <a:spcPct val="35000"/>
            </a:spcAft>
            <a:buNone/>
          </a:pPr>
          <a:r>
            <a:rPr lang="en-AU" sz="2400" kern="1200"/>
            <a:t>Institutional Benefits</a:t>
          </a:r>
          <a:endParaRPr lang="en-US" sz="2400" kern="1200"/>
        </a:p>
      </dsp:txBody>
      <dsp:txXfrm>
        <a:off x="392580" y="2670838"/>
        <a:ext cx="4735248"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ADC6E-51CC-EA48-90C3-BB2220A37376}"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FB1D5B-84BD-8144-B453-7CBDE8C0E06D}" type="slidenum">
              <a:rPr lang="en-US" smtClean="0"/>
              <a:t>‹#›</a:t>
            </a:fld>
            <a:endParaRPr lang="en-US"/>
          </a:p>
        </p:txBody>
      </p:sp>
    </p:spTree>
    <p:extLst>
      <p:ext uri="{BB962C8B-B14F-4D97-AF65-F5344CB8AC3E}">
        <p14:creationId xmlns:p14="http://schemas.microsoft.com/office/powerpoint/2010/main" val="1373726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2</a:t>
            </a:fld>
            <a:endParaRPr lang="en-US"/>
          </a:p>
        </p:txBody>
      </p:sp>
    </p:spTree>
    <p:extLst>
      <p:ext uri="{BB962C8B-B14F-4D97-AF65-F5344CB8AC3E}">
        <p14:creationId xmlns:p14="http://schemas.microsoft.com/office/powerpoint/2010/main" val="1854932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1A864-2938-3B1B-EDDB-4FCD7D7ED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99800-9FC2-B16B-38E5-310D4A66B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2DC40-E290-F682-5F34-35355AAA28B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E12E967-66A2-8ECB-590C-A17785581275}"/>
              </a:ext>
            </a:extLst>
          </p:cNvPr>
          <p:cNvSpPr>
            <a:spLocks noGrp="1"/>
          </p:cNvSpPr>
          <p:nvPr>
            <p:ph type="sldNum" sz="quarter" idx="5"/>
          </p:nvPr>
        </p:nvSpPr>
        <p:spPr/>
        <p:txBody>
          <a:bodyPr/>
          <a:lstStyle/>
          <a:p>
            <a:fld id="{77FB1D5B-84BD-8144-B453-7CBDE8C0E06D}" type="slidenum">
              <a:rPr lang="en-US" smtClean="0"/>
              <a:t>11</a:t>
            </a:fld>
            <a:endParaRPr lang="en-US"/>
          </a:p>
        </p:txBody>
      </p:sp>
    </p:spTree>
    <p:extLst>
      <p:ext uri="{BB962C8B-B14F-4D97-AF65-F5344CB8AC3E}">
        <p14:creationId xmlns:p14="http://schemas.microsoft.com/office/powerpoint/2010/main" val="1122258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E8C6F-B6C2-FFA0-C2C9-E0FF5A279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4EB44-117B-6DD9-7CF3-E1B7861FA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01B8F8-74BC-5872-821B-362B789AADB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33FE179-0A54-9780-05B9-D2F3F2EE4090}"/>
              </a:ext>
            </a:extLst>
          </p:cNvPr>
          <p:cNvSpPr>
            <a:spLocks noGrp="1"/>
          </p:cNvSpPr>
          <p:nvPr>
            <p:ph type="sldNum" sz="quarter" idx="5"/>
          </p:nvPr>
        </p:nvSpPr>
        <p:spPr/>
        <p:txBody>
          <a:bodyPr/>
          <a:lstStyle/>
          <a:p>
            <a:fld id="{77FB1D5B-84BD-8144-B453-7CBDE8C0E06D}" type="slidenum">
              <a:rPr lang="en-US" smtClean="0"/>
              <a:t>12</a:t>
            </a:fld>
            <a:endParaRPr lang="en-US"/>
          </a:p>
        </p:txBody>
      </p:sp>
    </p:spTree>
    <p:extLst>
      <p:ext uri="{BB962C8B-B14F-4D97-AF65-F5344CB8AC3E}">
        <p14:creationId xmlns:p14="http://schemas.microsoft.com/office/powerpoint/2010/main" val="2810204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13</a:t>
            </a:fld>
            <a:endParaRPr lang="en-US"/>
          </a:p>
        </p:txBody>
      </p:sp>
    </p:spTree>
    <p:extLst>
      <p:ext uri="{BB962C8B-B14F-4D97-AF65-F5344CB8AC3E}">
        <p14:creationId xmlns:p14="http://schemas.microsoft.com/office/powerpoint/2010/main" val="3602170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14</a:t>
            </a:fld>
            <a:endParaRPr lang="en-US"/>
          </a:p>
        </p:txBody>
      </p:sp>
    </p:spTree>
    <p:extLst>
      <p:ext uri="{BB962C8B-B14F-4D97-AF65-F5344CB8AC3E}">
        <p14:creationId xmlns:p14="http://schemas.microsoft.com/office/powerpoint/2010/main" val="3914745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15</a:t>
            </a:fld>
            <a:endParaRPr lang="en-US"/>
          </a:p>
        </p:txBody>
      </p:sp>
    </p:spTree>
    <p:extLst>
      <p:ext uri="{BB962C8B-B14F-4D97-AF65-F5344CB8AC3E}">
        <p14:creationId xmlns:p14="http://schemas.microsoft.com/office/powerpoint/2010/main" val="3231510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573A4-1045-86A1-51BA-A8A1DC1B0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FBB14-7D38-F879-EF55-97957A4C7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91DCA-F52C-D6F4-7967-73FFF77A430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C2FADB3-F87A-E305-A11D-72D8C0EA67B8}"/>
              </a:ext>
            </a:extLst>
          </p:cNvPr>
          <p:cNvSpPr>
            <a:spLocks noGrp="1"/>
          </p:cNvSpPr>
          <p:nvPr>
            <p:ph type="sldNum" sz="quarter" idx="5"/>
          </p:nvPr>
        </p:nvSpPr>
        <p:spPr/>
        <p:txBody>
          <a:bodyPr/>
          <a:lstStyle/>
          <a:p>
            <a:fld id="{77FB1D5B-84BD-8144-B453-7CBDE8C0E06D}" type="slidenum">
              <a:rPr lang="en-US" smtClean="0"/>
              <a:t>16</a:t>
            </a:fld>
            <a:endParaRPr lang="en-US"/>
          </a:p>
        </p:txBody>
      </p:sp>
    </p:spTree>
    <p:extLst>
      <p:ext uri="{BB962C8B-B14F-4D97-AF65-F5344CB8AC3E}">
        <p14:creationId xmlns:p14="http://schemas.microsoft.com/office/powerpoint/2010/main" val="3177071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81B4F-4AD1-F267-D40A-476AF2FD0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78BEB-35A3-7A82-5B96-B3BB2085A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57BFC-CF94-E181-1695-B1973B7B952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A2B889C-F41D-B092-264F-6162CB3D4CD7}"/>
              </a:ext>
            </a:extLst>
          </p:cNvPr>
          <p:cNvSpPr>
            <a:spLocks noGrp="1"/>
          </p:cNvSpPr>
          <p:nvPr>
            <p:ph type="sldNum" sz="quarter" idx="5"/>
          </p:nvPr>
        </p:nvSpPr>
        <p:spPr/>
        <p:txBody>
          <a:bodyPr/>
          <a:lstStyle/>
          <a:p>
            <a:fld id="{77FB1D5B-84BD-8144-B453-7CBDE8C0E06D}" type="slidenum">
              <a:rPr lang="en-US" smtClean="0"/>
              <a:t>17</a:t>
            </a:fld>
            <a:endParaRPr lang="en-US"/>
          </a:p>
        </p:txBody>
      </p:sp>
    </p:spTree>
    <p:extLst>
      <p:ext uri="{BB962C8B-B14F-4D97-AF65-F5344CB8AC3E}">
        <p14:creationId xmlns:p14="http://schemas.microsoft.com/office/powerpoint/2010/main" val="3735848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C3843-48D9-8571-57FC-B163DD4E7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528A7-C831-C18A-5DE1-E16232C8C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5367C9-1FD8-ECC2-5349-AABC1718EAE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A54C86C-3A1A-4F30-A481-472DA3BC824F}"/>
              </a:ext>
            </a:extLst>
          </p:cNvPr>
          <p:cNvSpPr>
            <a:spLocks noGrp="1"/>
          </p:cNvSpPr>
          <p:nvPr>
            <p:ph type="sldNum" sz="quarter" idx="5"/>
          </p:nvPr>
        </p:nvSpPr>
        <p:spPr/>
        <p:txBody>
          <a:bodyPr/>
          <a:lstStyle/>
          <a:p>
            <a:fld id="{77FB1D5B-84BD-8144-B453-7CBDE8C0E06D}" type="slidenum">
              <a:rPr lang="en-US" smtClean="0"/>
              <a:t>18</a:t>
            </a:fld>
            <a:endParaRPr lang="en-US"/>
          </a:p>
        </p:txBody>
      </p:sp>
    </p:spTree>
    <p:extLst>
      <p:ext uri="{BB962C8B-B14F-4D97-AF65-F5344CB8AC3E}">
        <p14:creationId xmlns:p14="http://schemas.microsoft.com/office/powerpoint/2010/main" val="1483339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6304A-8390-3BAB-2492-82B1A9AAF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0CAFE-80DB-9F54-5031-5B7B76EC2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6EBB5-FED1-FB36-51BB-D5B75F45F74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3A1387B-60A4-2B93-A383-02E8B5F5CD48}"/>
              </a:ext>
            </a:extLst>
          </p:cNvPr>
          <p:cNvSpPr>
            <a:spLocks noGrp="1"/>
          </p:cNvSpPr>
          <p:nvPr>
            <p:ph type="sldNum" sz="quarter" idx="5"/>
          </p:nvPr>
        </p:nvSpPr>
        <p:spPr/>
        <p:txBody>
          <a:bodyPr/>
          <a:lstStyle/>
          <a:p>
            <a:fld id="{77FB1D5B-84BD-8144-B453-7CBDE8C0E06D}" type="slidenum">
              <a:rPr lang="en-US" smtClean="0"/>
              <a:t>19</a:t>
            </a:fld>
            <a:endParaRPr lang="en-US"/>
          </a:p>
        </p:txBody>
      </p:sp>
    </p:spTree>
    <p:extLst>
      <p:ext uri="{BB962C8B-B14F-4D97-AF65-F5344CB8AC3E}">
        <p14:creationId xmlns:p14="http://schemas.microsoft.com/office/powerpoint/2010/main" val="3804964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9DEC8-81E1-AA1A-4BBE-D57150F3E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C1BA0-6CFF-7689-F144-7503F1F12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69067-F5D3-E81A-CFAD-E30EEEB8C80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94EFBAB-FA9F-C69C-9B8E-03A1892E6AF3}"/>
              </a:ext>
            </a:extLst>
          </p:cNvPr>
          <p:cNvSpPr>
            <a:spLocks noGrp="1"/>
          </p:cNvSpPr>
          <p:nvPr>
            <p:ph type="sldNum" sz="quarter" idx="5"/>
          </p:nvPr>
        </p:nvSpPr>
        <p:spPr/>
        <p:txBody>
          <a:bodyPr/>
          <a:lstStyle/>
          <a:p>
            <a:fld id="{77FB1D5B-84BD-8144-B453-7CBDE8C0E06D}" type="slidenum">
              <a:rPr lang="en-US" smtClean="0"/>
              <a:t>20</a:t>
            </a:fld>
            <a:endParaRPr lang="en-US"/>
          </a:p>
        </p:txBody>
      </p:sp>
    </p:spTree>
    <p:extLst>
      <p:ext uri="{BB962C8B-B14F-4D97-AF65-F5344CB8AC3E}">
        <p14:creationId xmlns:p14="http://schemas.microsoft.com/office/powerpoint/2010/main" val="1186279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7489B-8403-3603-19F8-F638C75BD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7BDA1A-FF65-1FA2-5C37-3050C2243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07CEA-9AFB-CC03-B9FB-8B76E29D81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239C63-E37D-B7B0-8DB7-7F6C4B350F3C}"/>
              </a:ext>
            </a:extLst>
          </p:cNvPr>
          <p:cNvSpPr>
            <a:spLocks noGrp="1"/>
          </p:cNvSpPr>
          <p:nvPr>
            <p:ph type="sldNum" sz="quarter" idx="5"/>
          </p:nvPr>
        </p:nvSpPr>
        <p:spPr/>
        <p:txBody>
          <a:bodyPr/>
          <a:lstStyle/>
          <a:p>
            <a:fld id="{77FB1D5B-84BD-8144-B453-7CBDE8C0E06D}" type="slidenum">
              <a:rPr lang="en-US" smtClean="0"/>
              <a:t>3</a:t>
            </a:fld>
            <a:endParaRPr lang="en-US"/>
          </a:p>
        </p:txBody>
      </p:sp>
    </p:spTree>
    <p:extLst>
      <p:ext uri="{BB962C8B-B14F-4D97-AF65-F5344CB8AC3E}">
        <p14:creationId xmlns:p14="http://schemas.microsoft.com/office/powerpoint/2010/main" val="3663303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FE600-4338-401A-B321-0AB304481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6A9BC-7DAA-DEBA-26E1-5113CFC69C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4C5D1-1FE6-1A57-4281-D3AC2597A4B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0328127-19FD-10C8-205D-E5D179CF998B}"/>
              </a:ext>
            </a:extLst>
          </p:cNvPr>
          <p:cNvSpPr>
            <a:spLocks noGrp="1"/>
          </p:cNvSpPr>
          <p:nvPr>
            <p:ph type="sldNum" sz="quarter" idx="5"/>
          </p:nvPr>
        </p:nvSpPr>
        <p:spPr/>
        <p:txBody>
          <a:bodyPr/>
          <a:lstStyle/>
          <a:p>
            <a:fld id="{77FB1D5B-84BD-8144-B453-7CBDE8C0E06D}" type="slidenum">
              <a:rPr lang="en-US" smtClean="0"/>
              <a:t>21</a:t>
            </a:fld>
            <a:endParaRPr lang="en-US"/>
          </a:p>
        </p:txBody>
      </p:sp>
    </p:spTree>
    <p:extLst>
      <p:ext uri="{BB962C8B-B14F-4D97-AF65-F5344CB8AC3E}">
        <p14:creationId xmlns:p14="http://schemas.microsoft.com/office/powerpoint/2010/main" val="2394309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22</a:t>
            </a:fld>
            <a:endParaRPr lang="en-US"/>
          </a:p>
        </p:txBody>
      </p:sp>
    </p:spTree>
    <p:extLst>
      <p:ext uri="{BB962C8B-B14F-4D97-AF65-F5344CB8AC3E}">
        <p14:creationId xmlns:p14="http://schemas.microsoft.com/office/powerpoint/2010/main" val="1858988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23</a:t>
            </a:fld>
            <a:endParaRPr lang="en-US"/>
          </a:p>
        </p:txBody>
      </p:sp>
    </p:spTree>
    <p:extLst>
      <p:ext uri="{BB962C8B-B14F-4D97-AF65-F5344CB8AC3E}">
        <p14:creationId xmlns:p14="http://schemas.microsoft.com/office/powerpoint/2010/main" val="4163277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24</a:t>
            </a:fld>
            <a:endParaRPr lang="en-US"/>
          </a:p>
        </p:txBody>
      </p:sp>
    </p:spTree>
    <p:extLst>
      <p:ext uri="{BB962C8B-B14F-4D97-AF65-F5344CB8AC3E}">
        <p14:creationId xmlns:p14="http://schemas.microsoft.com/office/powerpoint/2010/main" val="226731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5"/>
          </p:nvPr>
        </p:nvSpPr>
        <p:spPr/>
        <p:txBody>
          <a:bodyPr/>
          <a:lstStyle/>
          <a:p>
            <a:fld id="{77FB1D5B-84BD-8144-B453-7CBDE8C0E06D}" type="slidenum">
              <a:rPr lang="en-US" smtClean="0"/>
              <a:t>25</a:t>
            </a:fld>
            <a:endParaRPr lang="en-US"/>
          </a:p>
        </p:txBody>
      </p:sp>
    </p:spTree>
    <p:extLst>
      <p:ext uri="{BB962C8B-B14F-4D97-AF65-F5344CB8AC3E}">
        <p14:creationId xmlns:p14="http://schemas.microsoft.com/office/powerpoint/2010/main" val="2785008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4</a:t>
            </a:fld>
            <a:endParaRPr lang="en-US"/>
          </a:p>
        </p:txBody>
      </p:sp>
    </p:spTree>
    <p:extLst>
      <p:ext uri="{BB962C8B-B14F-4D97-AF65-F5344CB8AC3E}">
        <p14:creationId xmlns:p14="http://schemas.microsoft.com/office/powerpoint/2010/main" val="1593991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5</a:t>
            </a:fld>
            <a:endParaRPr lang="en-US"/>
          </a:p>
        </p:txBody>
      </p:sp>
    </p:spTree>
    <p:extLst>
      <p:ext uri="{BB962C8B-B14F-4D97-AF65-F5344CB8AC3E}">
        <p14:creationId xmlns:p14="http://schemas.microsoft.com/office/powerpoint/2010/main" val="247513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7FB1D5B-84BD-8144-B453-7CBDE8C0E06D}" type="slidenum">
              <a:rPr lang="en-US" smtClean="0"/>
              <a:t>6</a:t>
            </a:fld>
            <a:endParaRPr lang="en-US"/>
          </a:p>
        </p:txBody>
      </p:sp>
    </p:spTree>
    <p:extLst>
      <p:ext uri="{BB962C8B-B14F-4D97-AF65-F5344CB8AC3E}">
        <p14:creationId xmlns:p14="http://schemas.microsoft.com/office/powerpoint/2010/main" val="1119397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B1D5B-84BD-8144-B453-7CBDE8C0E06D}" type="slidenum">
              <a:rPr lang="en-US" smtClean="0"/>
              <a:t>7</a:t>
            </a:fld>
            <a:endParaRPr lang="en-US"/>
          </a:p>
        </p:txBody>
      </p:sp>
    </p:spTree>
    <p:extLst>
      <p:ext uri="{BB962C8B-B14F-4D97-AF65-F5344CB8AC3E}">
        <p14:creationId xmlns:p14="http://schemas.microsoft.com/office/powerpoint/2010/main" val="270421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8</a:t>
            </a:fld>
            <a:endParaRPr lang="en-US"/>
          </a:p>
        </p:txBody>
      </p:sp>
    </p:spTree>
    <p:extLst>
      <p:ext uri="{BB962C8B-B14F-4D97-AF65-F5344CB8AC3E}">
        <p14:creationId xmlns:p14="http://schemas.microsoft.com/office/powerpoint/2010/main" val="2630078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9</a:t>
            </a:fld>
            <a:endParaRPr lang="en-US"/>
          </a:p>
        </p:txBody>
      </p:sp>
    </p:spTree>
    <p:extLst>
      <p:ext uri="{BB962C8B-B14F-4D97-AF65-F5344CB8AC3E}">
        <p14:creationId xmlns:p14="http://schemas.microsoft.com/office/powerpoint/2010/main" val="1374622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7FB1D5B-84BD-8144-B453-7CBDE8C0E06D}" type="slidenum">
              <a:rPr lang="en-US" smtClean="0"/>
              <a:t>10</a:t>
            </a:fld>
            <a:endParaRPr lang="en-US"/>
          </a:p>
        </p:txBody>
      </p:sp>
    </p:spTree>
    <p:extLst>
      <p:ext uri="{BB962C8B-B14F-4D97-AF65-F5344CB8AC3E}">
        <p14:creationId xmlns:p14="http://schemas.microsoft.com/office/powerpoint/2010/main" val="62418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058751"/>
            <a:ext cx="8746435" cy="1952806"/>
          </a:xfrm>
          <a:effectLst>
            <a:outerShdw blurRad="254000" algn="ctr" rotWithShape="0">
              <a:prstClr val="black"/>
            </a:outerShdw>
          </a:effectLst>
        </p:spPr>
        <p:txBody>
          <a:bodyPr wrap="square" anchor="b">
            <a:spAutoFit/>
          </a:bodyPr>
          <a:lstStyle>
            <a:lvl1pPr algn="r">
              <a:defRPr sz="6000">
                <a:effectLst>
                  <a:outerShdw blurRad="127000" sx="110000" sy="110000" algn="ctr" rotWithShape="0">
                    <a:prstClr val="black">
                      <a:alpha val="0"/>
                    </a:prstClr>
                  </a:outerShdw>
                </a:effectLst>
              </a:defRPr>
            </a:lvl1pPr>
          </a:lstStyle>
          <a:p>
            <a:r>
              <a:rPr lang="en-GB" dirty="0"/>
              <a:t>Click to edit Master title style</a:t>
            </a:r>
            <a:endParaRPr lang="en-US" dirty="0"/>
          </a:p>
        </p:txBody>
      </p:sp>
      <p:sp>
        <p:nvSpPr>
          <p:cNvPr id="3" name="Subtitle 2"/>
          <p:cNvSpPr>
            <a:spLocks noGrp="1"/>
          </p:cNvSpPr>
          <p:nvPr>
            <p:ph type="subTitle" idx="1"/>
          </p:nvPr>
        </p:nvSpPr>
        <p:spPr>
          <a:xfrm>
            <a:off x="367990" y="3130827"/>
            <a:ext cx="8378445" cy="623211"/>
          </a:xfrm>
        </p:spPr>
        <p:txBody>
          <a:bodyPr lIns="144000" tIns="144000" rIns="144000" bIns="144000">
            <a:spAutoFit/>
          </a:bodyPr>
          <a:lstStyle>
            <a:lvl1pPr marL="0" indent="0" algn="r">
              <a:buNone/>
              <a:defRPr sz="2400">
                <a:effectLst>
                  <a:outerShdw blurRad="127000" algn="ctr" rotWithShape="0">
                    <a:prstClr val="black"/>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357272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01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237999"/>
            <a:ext cx="4226313" cy="1177209"/>
          </a:xfrm>
        </p:spPr>
        <p:txBody>
          <a:bodyPr anchor="b"/>
          <a:lstStyle>
            <a:lvl1pPr>
              <a:defRPr sz="3200">
                <a:effectLst/>
              </a:defRPr>
            </a:lvl1pPr>
          </a:lstStyle>
          <a:p>
            <a:r>
              <a:rPr lang="en-GB"/>
              <a:t>Click to edit Master title style</a:t>
            </a:r>
            <a:endParaRPr lang="en-US" dirty="0"/>
          </a:p>
        </p:txBody>
      </p:sp>
      <p:sp>
        <p:nvSpPr>
          <p:cNvPr id="3" name="Content Placeholder 2"/>
          <p:cNvSpPr>
            <a:spLocks noGrp="1"/>
          </p:cNvSpPr>
          <p:nvPr>
            <p:ph idx="1"/>
          </p:nvPr>
        </p:nvSpPr>
        <p:spPr>
          <a:xfrm>
            <a:off x="4460488" y="457199"/>
            <a:ext cx="7287564" cy="59109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4" name="Text Placeholder 3"/>
          <p:cNvSpPr>
            <a:spLocks noGrp="1"/>
          </p:cNvSpPr>
          <p:nvPr>
            <p:ph type="body" sz="half" idx="2"/>
          </p:nvPr>
        </p:nvSpPr>
        <p:spPr>
          <a:xfrm>
            <a:off x="434898" y="2415209"/>
            <a:ext cx="3791415" cy="3952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87570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CCB58B5-DB3C-3B4F-A9D4-C86C1914E2DD}"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9979A-A928-0740-920B-105DE20F3CFA}" type="slidenum">
              <a:rPr lang="en-US" smtClean="0"/>
              <a:t>‹#›</a:t>
            </a:fld>
            <a:endParaRPr lang="en-US"/>
          </a:p>
        </p:txBody>
      </p:sp>
    </p:spTree>
    <p:extLst>
      <p:ext uri="{BB962C8B-B14F-4D97-AF65-F5344CB8AC3E}">
        <p14:creationId xmlns:p14="http://schemas.microsoft.com/office/powerpoint/2010/main" val="1887358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CCB58B5-DB3C-3B4F-A9D4-C86C1914E2DD}"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9979A-A928-0740-920B-105DE20F3CFA}" type="slidenum">
              <a:rPr lang="en-US" smtClean="0"/>
              <a:t>‹#›</a:t>
            </a:fld>
            <a:endParaRPr lang="en-US"/>
          </a:p>
        </p:txBody>
      </p:sp>
    </p:spTree>
    <p:extLst>
      <p:ext uri="{BB962C8B-B14F-4D97-AF65-F5344CB8AC3E}">
        <p14:creationId xmlns:p14="http://schemas.microsoft.com/office/powerpoint/2010/main" val="1019463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CCB58B5-DB3C-3B4F-A9D4-C86C1914E2DD}"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9979A-A928-0740-920B-105DE20F3CFA}" type="slidenum">
              <a:rPr lang="en-US" smtClean="0"/>
              <a:t>‹#›</a:t>
            </a:fld>
            <a:endParaRPr lang="en-US"/>
          </a:p>
        </p:txBody>
      </p:sp>
    </p:spTree>
    <p:extLst>
      <p:ext uri="{BB962C8B-B14F-4D97-AF65-F5344CB8AC3E}">
        <p14:creationId xmlns:p14="http://schemas.microsoft.com/office/powerpoint/2010/main" val="243505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CCB58B5-DB3C-3B4F-A9D4-C86C1914E2DD}" type="datetimeFigureOut">
              <a:rPr lang="en-US" smtClean="0"/>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979A-A928-0740-920B-105DE20F3CFA}" type="slidenum">
              <a:rPr lang="en-US" smtClean="0"/>
              <a:t>‹#›</a:t>
            </a:fld>
            <a:endParaRPr lang="en-US"/>
          </a:p>
        </p:txBody>
      </p:sp>
    </p:spTree>
    <p:extLst>
      <p:ext uri="{BB962C8B-B14F-4D97-AF65-F5344CB8AC3E}">
        <p14:creationId xmlns:p14="http://schemas.microsoft.com/office/powerpoint/2010/main" val="2339454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CCB58B5-DB3C-3B4F-A9D4-C86C1914E2DD}" type="datetimeFigureOut">
              <a:rPr lang="en-US" smtClean="0"/>
              <a:t>6/25/2025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59979A-A928-0740-920B-105DE20F3CFA}" type="slidenum">
              <a:rPr lang="en-US" smtClean="0"/>
              <a:t>‹#›</a:t>
            </a:fld>
            <a:endParaRPr lang="en-US"/>
          </a:p>
        </p:txBody>
      </p:sp>
    </p:spTree>
    <p:extLst>
      <p:ext uri="{BB962C8B-B14F-4D97-AF65-F5344CB8AC3E}">
        <p14:creationId xmlns:p14="http://schemas.microsoft.com/office/powerpoint/2010/main" val="2422938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CCB58B5-DB3C-3B4F-A9D4-C86C1914E2DD}" type="datetimeFigureOut">
              <a:rPr lang="en-US" smtClean="0"/>
              <a:t>6/25/2025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59979A-A928-0740-920B-105DE20F3CFA}" type="slidenum">
              <a:rPr lang="en-US" smtClean="0"/>
              <a:t>‹#›</a:t>
            </a:fld>
            <a:endParaRPr lang="en-US"/>
          </a:p>
        </p:txBody>
      </p:sp>
    </p:spTree>
    <p:extLst>
      <p:ext uri="{BB962C8B-B14F-4D97-AF65-F5344CB8AC3E}">
        <p14:creationId xmlns:p14="http://schemas.microsoft.com/office/powerpoint/2010/main" val="1170789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CB58B5-DB3C-3B4F-A9D4-C86C1914E2DD}" type="datetimeFigureOut">
              <a:rPr lang="en-US" smtClean="0"/>
              <a:t>6/25/2025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59979A-A928-0740-920B-105DE20F3CFA}" type="slidenum">
              <a:rPr lang="en-US" smtClean="0"/>
              <a:t>‹#›</a:t>
            </a:fld>
            <a:endParaRPr lang="en-US"/>
          </a:p>
        </p:txBody>
      </p:sp>
    </p:spTree>
    <p:extLst>
      <p:ext uri="{BB962C8B-B14F-4D97-AF65-F5344CB8AC3E}">
        <p14:creationId xmlns:p14="http://schemas.microsoft.com/office/powerpoint/2010/main" val="2435246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CCB58B5-DB3C-3B4F-A9D4-C86C1914E2DD}" type="datetimeFigureOut">
              <a:rPr lang="en-US" smtClean="0"/>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979A-A928-0740-920B-105DE20F3CFA}" type="slidenum">
              <a:rPr lang="en-US" smtClean="0"/>
              <a:t>‹#›</a:t>
            </a:fld>
            <a:endParaRPr lang="en-US"/>
          </a:p>
        </p:txBody>
      </p:sp>
    </p:spTree>
    <p:extLst>
      <p:ext uri="{BB962C8B-B14F-4D97-AF65-F5344CB8AC3E}">
        <p14:creationId xmlns:p14="http://schemas.microsoft.com/office/powerpoint/2010/main" val="3902170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lIns="540000" tIns="540000" rIns="360000" bIns="720000"/>
          <a:lstStyle>
            <a:lvl1pPr marL="0" indent="0">
              <a:buNone/>
              <a:defRPr/>
            </a:lvl1pPr>
          </a:lstStyle>
          <a:p>
            <a:pPr lvl="0"/>
            <a:r>
              <a:rPr lang="en-GB"/>
              <a:t>Click to edit Master text styles</a:t>
            </a:r>
          </a:p>
        </p:txBody>
      </p:sp>
    </p:spTree>
    <p:extLst>
      <p:ext uri="{BB962C8B-B14F-4D97-AF65-F5344CB8AC3E}">
        <p14:creationId xmlns:p14="http://schemas.microsoft.com/office/powerpoint/2010/main" val="2851211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CCB58B5-DB3C-3B4F-A9D4-C86C1914E2DD}" type="datetimeFigureOut">
              <a:rPr lang="en-US" smtClean="0"/>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979A-A928-0740-920B-105DE20F3CFA}" type="slidenum">
              <a:rPr lang="en-US" smtClean="0"/>
              <a:t>‹#›</a:t>
            </a:fld>
            <a:endParaRPr lang="en-US"/>
          </a:p>
        </p:txBody>
      </p:sp>
    </p:spTree>
    <p:extLst>
      <p:ext uri="{BB962C8B-B14F-4D97-AF65-F5344CB8AC3E}">
        <p14:creationId xmlns:p14="http://schemas.microsoft.com/office/powerpoint/2010/main" val="1556457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CCB58B5-DB3C-3B4F-A9D4-C86C1914E2DD}"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9979A-A928-0740-920B-105DE20F3CFA}" type="slidenum">
              <a:rPr lang="en-US" smtClean="0"/>
              <a:t>‹#›</a:t>
            </a:fld>
            <a:endParaRPr lang="en-US"/>
          </a:p>
        </p:txBody>
      </p:sp>
    </p:spTree>
    <p:extLst>
      <p:ext uri="{BB962C8B-B14F-4D97-AF65-F5344CB8AC3E}">
        <p14:creationId xmlns:p14="http://schemas.microsoft.com/office/powerpoint/2010/main" val="2277519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CCB58B5-DB3C-3B4F-A9D4-C86C1914E2DD}"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9979A-A928-0740-920B-105DE20F3CFA}" type="slidenum">
              <a:rPr lang="en-US" smtClean="0"/>
              <a:t>‹#›</a:t>
            </a:fld>
            <a:endParaRPr lang="en-US"/>
          </a:p>
        </p:txBody>
      </p:sp>
    </p:spTree>
    <p:extLst>
      <p:ext uri="{BB962C8B-B14F-4D97-AF65-F5344CB8AC3E}">
        <p14:creationId xmlns:p14="http://schemas.microsoft.com/office/powerpoint/2010/main" val="2555878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ull Screen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lIns="540000" tIns="540000" rIns="360000" bIns="720000"/>
          <a:lstStyle>
            <a:lvl1pPr marL="0" indent="0">
              <a:buNone/>
              <a:defRPr/>
            </a:lvl1pPr>
          </a:lstStyle>
          <a:p>
            <a:pPr lvl="0"/>
            <a:r>
              <a:rPr lang="en-GB" dirty="0"/>
              <a:t>Click to edit Master text styles</a:t>
            </a:r>
          </a:p>
        </p:txBody>
      </p:sp>
      <p:sp>
        <p:nvSpPr>
          <p:cNvPr id="5" name="Subtitle 2">
            <a:extLst>
              <a:ext uri="{FF2B5EF4-FFF2-40B4-BE49-F238E27FC236}">
                <a16:creationId xmlns:a16="http://schemas.microsoft.com/office/drawing/2014/main" id="{52ED512A-98E8-5D4A-9A20-D8DD14D0D43A}"/>
              </a:ext>
            </a:extLst>
          </p:cNvPr>
          <p:cNvSpPr>
            <a:spLocks noGrp="1"/>
          </p:cNvSpPr>
          <p:nvPr>
            <p:ph type="subTitle" idx="10"/>
          </p:nvPr>
        </p:nvSpPr>
        <p:spPr>
          <a:xfrm>
            <a:off x="0" y="6234789"/>
            <a:ext cx="8378445" cy="623211"/>
          </a:xfrm>
          <a:solidFill>
            <a:srgbClr val="7AB800"/>
          </a:solidFill>
        </p:spPr>
        <p:txBody>
          <a:bodyPr lIns="216000" tIns="144000" rIns="144000" bIns="144000">
            <a:spAutoFit/>
          </a:bodyPr>
          <a:lstStyle>
            <a:lvl1pPr marL="0" indent="0" algn="l">
              <a:buNone/>
              <a:defRPr sz="2400">
                <a:solidFill>
                  <a:schemeClr val="bg1"/>
                </a:solidFill>
                <a:effectLst>
                  <a:outerShdw blurRad="127000" sx="110000" sy="110000" algn="ctr" rotWithShape="0">
                    <a:schemeClr val="bg1">
                      <a:alpha val="0"/>
                    </a:scheme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752498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lIns="540000" tIns="540000" rIns="360000" bIns="720000"/>
          <a:lstStyle>
            <a:lvl1pPr marL="0" indent="0">
              <a:buNone/>
              <a:defRPr/>
            </a:lvl1pPr>
          </a:lstStyle>
          <a:p>
            <a:pPr lvl="0"/>
            <a:r>
              <a:rPr lang="en-GB"/>
              <a:t>Click to edit Master text styles</a:t>
            </a:r>
          </a:p>
        </p:txBody>
      </p:sp>
    </p:spTree>
    <p:extLst>
      <p:ext uri="{BB962C8B-B14F-4D97-AF65-F5344CB8AC3E}">
        <p14:creationId xmlns:p14="http://schemas.microsoft.com/office/powerpoint/2010/main" val="1105349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lternate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775688" cy="1325563"/>
          </a:xfrm>
        </p:spPr>
        <p:txBody>
          <a:bodyPr anchor="b" anchorCtr="0"/>
          <a:lstStyle/>
          <a:p>
            <a:r>
              <a:rPr lang="en-GB"/>
              <a:t>Click to edit Master title style</a:t>
            </a:r>
            <a:endParaRPr lang="en-US" dirty="0"/>
          </a:p>
        </p:txBody>
      </p:sp>
      <p:sp>
        <p:nvSpPr>
          <p:cNvPr id="3" name="Text Placeholder 2"/>
          <p:cNvSpPr>
            <a:spLocks noGrp="1"/>
          </p:cNvSpPr>
          <p:nvPr>
            <p:ph type="body" idx="1"/>
          </p:nvPr>
        </p:nvSpPr>
        <p:spPr>
          <a:xfrm>
            <a:off x="423746" y="1681163"/>
            <a:ext cx="11351942" cy="823912"/>
          </a:xfrm>
          <a:noFill/>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23746" y="2505075"/>
            <a:ext cx="8362445" cy="3925542"/>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340545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Screen Lower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lIns="540000" tIns="540000" rIns="360000" bIns="720000"/>
          <a:lstStyle>
            <a:lvl1pPr marL="0" indent="0">
              <a:buNone/>
              <a:defRPr/>
            </a:lvl1pPr>
          </a:lstStyle>
          <a:p>
            <a:pPr lvl="0"/>
            <a:r>
              <a:rPr lang="en-GB" dirty="0"/>
              <a:t>Click to edit Master text styles</a:t>
            </a:r>
          </a:p>
        </p:txBody>
      </p:sp>
      <p:sp>
        <p:nvSpPr>
          <p:cNvPr id="4" name="Title 1">
            <a:extLst>
              <a:ext uri="{FF2B5EF4-FFF2-40B4-BE49-F238E27FC236}">
                <a16:creationId xmlns:a16="http://schemas.microsoft.com/office/drawing/2014/main" id="{957AAD54-3168-1646-9744-F321AB088BFC}"/>
              </a:ext>
            </a:extLst>
          </p:cNvPr>
          <p:cNvSpPr>
            <a:spLocks noGrp="1"/>
          </p:cNvSpPr>
          <p:nvPr>
            <p:ph type="title"/>
          </p:nvPr>
        </p:nvSpPr>
        <p:spPr>
          <a:xfrm>
            <a:off x="1" y="5428922"/>
            <a:ext cx="8845826" cy="972913"/>
          </a:xfrm>
        </p:spPr>
        <p:txBody>
          <a:bodyPr wrap="square" lIns="360000" tIns="180000" rIns="180000" bIns="180000" anchor="b" anchorCtr="0">
            <a:spAutoFit/>
          </a:bodyPr>
          <a:lstStyle>
            <a:lvl1pPr>
              <a:defRPr>
                <a:effectLst/>
              </a:defRPr>
            </a:lvl1pPr>
          </a:lstStyle>
          <a:p>
            <a:r>
              <a:rPr lang="en-GB" dirty="0"/>
              <a:t>Click to edit Master title style</a:t>
            </a:r>
            <a:endParaRPr lang="en-US" dirty="0"/>
          </a:p>
        </p:txBody>
      </p:sp>
    </p:spTree>
    <p:extLst>
      <p:ext uri="{BB962C8B-B14F-4D97-AF65-F5344CB8AC3E}">
        <p14:creationId xmlns:p14="http://schemas.microsoft.com/office/powerpoint/2010/main" val="243797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creen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lIns="540000" tIns="540000" rIns="360000" bIns="720000"/>
          <a:lstStyle>
            <a:lvl1pPr marL="0" indent="0">
              <a:buNone/>
              <a:defRPr/>
            </a:lvl1pPr>
          </a:lstStyle>
          <a:p>
            <a:pPr lvl="0"/>
            <a:r>
              <a:rPr lang="en-GB" dirty="0"/>
              <a:t>Click to edit Master text styles</a:t>
            </a:r>
          </a:p>
        </p:txBody>
      </p:sp>
      <p:sp>
        <p:nvSpPr>
          <p:cNvPr id="5" name="Subtitle 2">
            <a:extLst>
              <a:ext uri="{FF2B5EF4-FFF2-40B4-BE49-F238E27FC236}">
                <a16:creationId xmlns:a16="http://schemas.microsoft.com/office/drawing/2014/main" id="{52ED512A-98E8-5D4A-9A20-D8DD14D0D43A}"/>
              </a:ext>
            </a:extLst>
          </p:cNvPr>
          <p:cNvSpPr>
            <a:spLocks noGrp="1"/>
          </p:cNvSpPr>
          <p:nvPr>
            <p:ph type="subTitle" idx="10"/>
          </p:nvPr>
        </p:nvSpPr>
        <p:spPr>
          <a:xfrm>
            <a:off x="0" y="6234789"/>
            <a:ext cx="8378445" cy="623211"/>
          </a:xfrm>
          <a:solidFill>
            <a:srgbClr val="7AB800"/>
          </a:solidFill>
        </p:spPr>
        <p:txBody>
          <a:bodyPr lIns="216000" tIns="144000" rIns="144000" bIns="144000">
            <a:spAutoFit/>
          </a:bodyPr>
          <a:lstStyle>
            <a:lvl1pPr marL="0" indent="0" algn="l">
              <a:buNone/>
              <a:defRPr sz="2400">
                <a:solidFill>
                  <a:schemeClr val="bg1"/>
                </a:solidFill>
                <a:effectLst>
                  <a:outerShdw blurRad="127000" sx="110000" sy="110000" algn="ctr" rotWithShape="0">
                    <a:schemeClr val="bg1">
                      <a:alpha val="0"/>
                    </a:scheme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221849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2595" y="365125"/>
            <a:ext cx="11318488" cy="1572532"/>
          </a:xfrm>
          <a:solidFill>
            <a:schemeClr val="bg1">
              <a:alpha val="50000"/>
            </a:schemeClr>
          </a:solidFill>
        </p:spPr>
        <p:txBody>
          <a:bodyPr anchor="b" anchorCtr="0"/>
          <a:lstStyle>
            <a:lvl1pPr>
              <a:defRPr>
                <a:effectLst>
                  <a:outerShdw blurRad="254000" algn="t" rotWithShape="0">
                    <a:schemeClr val="bg1"/>
                  </a:outerShdw>
                </a:effectLst>
              </a:defRPr>
            </a:lvl1pPr>
          </a:lstStyle>
          <a:p>
            <a:r>
              <a:rPr lang="en-GB"/>
              <a:t>Click to edit Master title style</a:t>
            </a:r>
            <a:endParaRPr lang="en-US" dirty="0"/>
          </a:p>
        </p:txBody>
      </p:sp>
      <p:sp>
        <p:nvSpPr>
          <p:cNvPr id="3" name="Content Placeholder 2"/>
          <p:cNvSpPr>
            <a:spLocks noGrp="1"/>
          </p:cNvSpPr>
          <p:nvPr>
            <p:ph idx="1"/>
          </p:nvPr>
        </p:nvSpPr>
        <p:spPr>
          <a:xfrm>
            <a:off x="412596" y="1937657"/>
            <a:ext cx="8328633" cy="4453203"/>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330054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Fullwidth Content">
    <p:spTree>
      <p:nvGrpSpPr>
        <p:cNvPr id="1" name=""/>
        <p:cNvGrpSpPr/>
        <p:nvPr/>
      </p:nvGrpSpPr>
      <p:grpSpPr>
        <a:xfrm>
          <a:off x="0" y="0"/>
          <a:ext cx="0" cy="0"/>
          <a:chOff x="0" y="0"/>
          <a:chExt cx="0" cy="0"/>
        </a:xfrm>
      </p:grpSpPr>
      <p:sp>
        <p:nvSpPr>
          <p:cNvPr id="2" name="Title 1"/>
          <p:cNvSpPr>
            <a:spLocks noGrp="1"/>
          </p:cNvSpPr>
          <p:nvPr>
            <p:ph type="title"/>
          </p:nvPr>
        </p:nvSpPr>
        <p:spPr>
          <a:xfrm>
            <a:off x="412595" y="365125"/>
            <a:ext cx="11318488" cy="1572532"/>
          </a:xfrm>
          <a:solidFill>
            <a:schemeClr val="bg1">
              <a:alpha val="50000"/>
            </a:schemeClr>
          </a:solidFill>
        </p:spPr>
        <p:txBody>
          <a:bodyPr anchor="b" anchorCtr="0"/>
          <a:lstStyle>
            <a:lvl1pPr>
              <a:defRPr>
                <a:effectLst>
                  <a:outerShdw blurRad="254000" algn="t" rotWithShape="0">
                    <a:schemeClr val="bg1"/>
                  </a:outerShdw>
                </a:effectLst>
              </a:defRPr>
            </a:lvl1pPr>
          </a:lstStyle>
          <a:p>
            <a:r>
              <a:rPr lang="en-GB"/>
              <a:t>Click to edit Master title style</a:t>
            </a:r>
            <a:endParaRPr lang="en-US" dirty="0"/>
          </a:p>
        </p:txBody>
      </p:sp>
      <p:sp>
        <p:nvSpPr>
          <p:cNvPr id="3" name="Content Placeholder 2"/>
          <p:cNvSpPr>
            <a:spLocks noGrp="1"/>
          </p:cNvSpPr>
          <p:nvPr>
            <p:ph idx="1"/>
          </p:nvPr>
        </p:nvSpPr>
        <p:spPr>
          <a:xfrm>
            <a:off x="412596" y="1937657"/>
            <a:ext cx="11318487" cy="4453203"/>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254636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lternate Title">
    <p:spTree>
      <p:nvGrpSpPr>
        <p:cNvPr id="1" name=""/>
        <p:cNvGrpSpPr/>
        <p:nvPr/>
      </p:nvGrpSpPr>
      <p:grpSpPr>
        <a:xfrm>
          <a:off x="0" y="0"/>
          <a:ext cx="0" cy="0"/>
          <a:chOff x="0" y="0"/>
          <a:chExt cx="0" cy="0"/>
        </a:xfrm>
      </p:grpSpPr>
      <p:sp>
        <p:nvSpPr>
          <p:cNvPr id="2" name="Title 1"/>
          <p:cNvSpPr>
            <a:spLocks noGrp="1"/>
          </p:cNvSpPr>
          <p:nvPr>
            <p:ph type="title"/>
          </p:nvPr>
        </p:nvSpPr>
        <p:spPr>
          <a:xfrm>
            <a:off x="0" y="2609669"/>
            <a:ext cx="8726558" cy="1952806"/>
          </a:xfrm>
        </p:spPr>
        <p:txBody>
          <a:bodyPr lIns="432000" anchor="b"/>
          <a:lstStyle>
            <a:lvl1pPr>
              <a:defRPr sz="6000">
                <a:effectLst/>
              </a:defRPr>
            </a:lvl1pPr>
          </a:lstStyle>
          <a:p>
            <a:r>
              <a:rPr lang="en-GB"/>
              <a:t>Click to edit Master title style</a:t>
            </a:r>
            <a:endParaRPr lang="en-US" dirty="0"/>
          </a:p>
        </p:txBody>
      </p:sp>
      <p:sp>
        <p:nvSpPr>
          <p:cNvPr id="3" name="Text Placeholder 2"/>
          <p:cNvSpPr>
            <a:spLocks noGrp="1"/>
          </p:cNvSpPr>
          <p:nvPr>
            <p:ph type="body" idx="1"/>
          </p:nvPr>
        </p:nvSpPr>
        <p:spPr>
          <a:xfrm>
            <a:off x="412596" y="4589463"/>
            <a:ext cx="8313961" cy="1811337"/>
          </a:xfrm>
          <a:solidFill>
            <a:schemeClr val="bg1">
              <a:alpha val="50000"/>
            </a:schemeClr>
          </a:solidFill>
        </p:spPr>
        <p:txBody>
          <a:bodyPr/>
          <a:lstStyle>
            <a:lvl1pPr marL="0" indent="0">
              <a:buNone/>
              <a:defRPr sz="2400">
                <a:solidFill>
                  <a:schemeClr val="tx1">
                    <a:tint val="75000"/>
                  </a:schemeClr>
                </a:solidFill>
                <a:effectLst>
                  <a:outerShdw blurRad="127000" algn="ctr" rotWithShape="0">
                    <a:prstClr val="black"/>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670112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e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775688" cy="1325563"/>
          </a:xfrm>
        </p:spPr>
        <p:txBody>
          <a:bodyPr anchor="b" anchorCtr="0"/>
          <a:lstStyle/>
          <a:p>
            <a:r>
              <a:rPr lang="en-GB"/>
              <a:t>Click to edit Master title style</a:t>
            </a:r>
            <a:endParaRPr lang="en-US" dirty="0"/>
          </a:p>
        </p:txBody>
      </p:sp>
      <p:sp>
        <p:nvSpPr>
          <p:cNvPr id="3" name="Text Placeholder 2"/>
          <p:cNvSpPr>
            <a:spLocks noGrp="1"/>
          </p:cNvSpPr>
          <p:nvPr>
            <p:ph type="body" idx="1"/>
          </p:nvPr>
        </p:nvSpPr>
        <p:spPr>
          <a:xfrm>
            <a:off x="423746" y="1681163"/>
            <a:ext cx="11351942" cy="823912"/>
          </a:xfrm>
          <a:noFill/>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23746" y="2505075"/>
            <a:ext cx="8362445" cy="3925542"/>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50603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555171"/>
            <a:ext cx="11731083" cy="900210"/>
          </a:xfrm>
        </p:spPr>
        <p:txBody>
          <a:bodyPr anchor="t" anchorCtr="0"/>
          <a:lstStyle>
            <a:lvl1pPr>
              <a:defRPr>
                <a:effectLst/>
              </a:defRPr>
            </a:lvl1pPr>
          </a:lstStyle>
          <a:p>
            <a:r>
              <a:rPr lang="en-GB"/>
              <a:t>Click to edit Master title style</a:t>
            </a:r>
            <a:endParaRPr lang="en-US" dirty="0"/>
          </a:p>
        </p:txBody>
      </p:sp>
    </p:spTree>
    <p:extLst>
      <p:ext uri="{BB962C8B-B14F-4D97-AF65-F5344CB8AC3E}">
        <p14:creationId xmlns:p14="http://schemas.microsoft.com/office/powerpoint/2010/main" val="48488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577803"/>
            <a:ext cx="11731083" cy="900210"/>
          </a:xfrm>
          <a:prstGeom prst="rect">
            <a:avLst/>
          </a:prstGeom>
          <a:solidFill>
            <a:srgbClr val="7AB800"/>
          </a:solidFill>
        </p:spPr>
        <p:txBody>
          <a:bodyPr vert="horz" wrap="square" lIns="432000" tIns="144000" rIns="144000" bIns="144000" rtlCol="0" anchor="ctr">
            <a:spAutoFit/>
          </a:bodyPr>
          <a:lstStyle/>
          <a:p>
            <a:r>
              <a:rPr lang="en-GB" dirty="0"/>
              <a:t>Click to edit Master title style</a:t>
            </a:r>
            <a:endParaRPr lang="en-US" dirty="0"/>
          </a:p>
        </p:txBody>
      </p:sp>
      <p:sp>
        <p:nvSpPr>
          <p:cNvPr id="3" name="Text Placeholder 2"/>
          <p:cNvSpPr>
            <a:spLocks noGrp="1"/>
          </p:cNvSpPr>
          <p:nvPr>
            <p:ph type="body" idx="1"/>
          </p:nvPr>
        </p:nvSpPr>
        <p:spPr>
          <a:xfrm>
            <a:off x="412596" y="1825625"/>
            <a:ext cx="8350404" cy="1416249"/>
          </a:xfrm>
          <a:prstGeom prst="rect">
            <a:avLst/>
          </a:prstGeom>
          <a:solidFill>
            <a:schemeClr val="bg1">
              <a:alpha val="50000"/>
            </a:schemeClr>
          </a:solidFill>
          <a:effectLst/>
        </p:spPr>
        <p:txBody>
          <a:bodyPr vert="horz" lIns="144000" tIns="144000" rIns="144000" bIns="144000" rtlCol="0">
            <a:sp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05564396"/>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bg1"/>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127000" sx="110000" sy="110000" algn="ctr" rotWithShape="0">
              <a:prstClr val="black">
                <a:alpha val="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127000" sx="110000" sy="110000" algn="ctr" rotWithShape="0">
              <a:prstClr val="black">
                <a:alpha val="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127000" sx="110000" sy="110000" algn="ctr" rotWithShape="0">
              <a:prstClr val="black">
                <a:alpha val="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6/25/2025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07053825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F81610-FF09-AC8F-EE8C-FF264DDB3C96}"/>
              </a:ext>
            </a:extLst>
          </p:cNvPr>
          <p:cNvSpPr>
            <a:spLocks noGrp="1"/>
          </p:cNvSpPr>
          <p:nvPr>
            <p:ph type="ctrTitle"/>
          </p:nvPr>
        </p:nvSpPr>
        <p:spPr>
          <a:xfrm>
            <a:off x="838200" y="451381"/>
            <a:ext cx="10512552" cy="4066540"/>
          </a:xfrm>
        </p:spPr>
        <p:txBody>
          <a:bodyPr anchor="b">
            <a:normAutofit/>
          </a:bodyPr>
          <a:lstStyle/>
          <a:p>
            <a:pPr algn="l"/>
            <a:r>
              <a:rPr lang="en-US" sz="3600" dirty="0"/>
              <a:t>Rethinking Examinations in the Age of AI: Enhancing Student Agency and Inclusion Through Universal Design for Learning</a:t>
            </a:r>
            <a:br>
              <a:rPr lang="en-US" sz="3600" dirty="0"/>
            </a:br>
            <a:endParaRPr lang="en-US" sz="3600" dirty="0"/>
          </a:p>
        </p:txBody>
      </p:sp>
      <p:sp>
        <p:nvSpPr>
          <p:cNvPr id="3" name="Subtitle 2">
            <a:extLst>
              <a:ext uri="{FF2B5EF4-FFF2-40B4-BE49-F238E27FC236}">
                <a16:creationId xmlns:a16="http://schemas.microsoft.com/office/drawing/2014/main" id="{08A6DC73-D164-4D16-4945-FFB807E02434}"/>
              </a:ext>
            </a:extLst>
          </p:cNvPr>
          <p:cNvSpPr>
            <a:spLocks noGrp="1"/>
          </p:cNvSpPr>
          <p:nvPr>
            <p:ph type="subTitle" idx="1"/>
          </p:nvPr>
        </p:nvSpPr>
        <p:spPr>
          <a:xfrm>
            <a:off x="838199" y="4983276"/>
            <a:ext cx="10512552" cy="1126680"/>
          </a:xfrm>
        </p:spPr>
        <p:txBody>
          <a:bodyPr>
            <a:normAutofit/>
          </a:bodyPr>
          <a:lstStyle/>
          <a:p>
            <a:pPr algn="l"/>
            <a:r>
              <a:rPr lang="en-US" dirty="0">
                <a:latin typeface="Arial" panose="020B0604020202020204" pitchFamily="34" charset="0"/>
                <a:cs typeface="Arial" panose="020B0604020202020204" pitchFamily="34" charset="0"/>
              </a:rPr>
              <a:t>Dr Kashmira Dave, Kylie Day, Jeanne Heath</a:t>
            </a:r>
          </a:p>
          <a:p>
            <a:pPr algn="l"/>
            <a:r>
              <a:rPr lang="en-US" dirty="0">
                <a:latin typeface="Arial" panose="020B0604020202020204" pitchFamily="34" charset="0"/>
                <a:cs typeface="Arial" panose="020B0604020202020204" pitchFamily="34" charset="0"/>
              </a:rPr>
              <a:t>University of New England</a:t>
            </a:r>
            <a:endParaRPr lang="en-US" dirty="0"/>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388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A3F277-85A4-4760-B9F5-B1D6D9A8676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Flexible exam scheduling</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8D48EB4-100D-43DD-874C-9E3DEE9F7F7A}"/>
              </a:ext>
            </a:extLst>
          </p:cNvPr>
          <p:cNvSpPr>
            <a:spLocks noGrp="1" noRot="1" noMove="1" noResize="1" noEditPoints="1" noAdjustHandles="1" noChangeArrowheads="1" noChangeShapeType="1"/>
          </p:cNvSpPr>
          <p:nvPr>
            <p:ph sz="half" idx="2"/>
          </p:nvPr>
        </p:nvSpPr>
        <p:spPr>
          <a:xfrm>
            <a:off x="572493" y="2071316"/>
            <a:ext cx="6713552" cy="4119172"/>
          </a:xfrm>
        </p:spPr>
        <p:txBody>
          <a:bodyPr vert="horz" lIns="91440" tIns="45720" rIns="91440" bIns="45720" rtlCol="0" anchor="t">
            <a:normAutofit fontScale="85000" lnSpcReduction="10000"/>
          </a:bodyPr>
          <a:lstStyle/>
          <a:p>
            <a:pPr>
              <a:lnSpc>
                <a:spcPct val="150000"/>
              </a:lnSpc>
            </a:pPr>
            <a:r>
              <a:rPr lang="en-US" dirty="0"/>
              <a:t> Exam availability windows (minimum 24 hours)</a:t>
            </a:r>
          </a:p>
          <a:p>
            <a:pPr>
              <a:lnSpc>
                <a:spcPct val="150000"/>
              </a:lnSpc>
            </a:pPr>
            <a:r>
              <a:rPr lang="en-US" dirty="0"/>
              <a:t> Students book into a start time that suits them</a:t>
            </a:r>
          </a:p>
          <a:p>
            <a:pPr>
              <a:lnSpc>
                <a:spcPct val="150000"/>
              </a:lnSpc>
            </a:pPr>
            <a:r>
              <a:rPr lang="en-US" dirty="0"/>
              <a:t> Further ability to override for students requiring extra flexibility</a:t>
            </a:r>
          </a:p>
          <a:p>
            <a:pPr>
              <a:lnSpc>
                <a:spcPct val="150000"/>
              </a:lnSpc>
            </a:pPr>
            <a:r>
              <a:rPr lang="en-US" dirty="0"/>
              <a:t> Exam design uses question banks and </a:t>
            </a:r>
            <a:r>
              <a:rPr lang="en-US" dirty="0" err="1"/>
              <a:t>randomisation</a:t>
            </a:r>
            <a:endParaRPr lang="en-US" dirty="0"/>
          </a:p>
        </p:txBody>
      </p:sp>
      <p:pic>
        <p:nvPicPr>
          <p:cNvPr id="6" name="Picture 8" descr="A group of gears and cogs&#10;decorative purpose only">
            <a:extLst>
              <a:ext uri="{FF2B5EF4-FFF2-40B4-BE49-F238E27FC236}">
                <a16:creationId xmlns:a16="http://schemas.microsoft.com/office/drawing/2014/main" id="{9EE4388E-2B4C-4A79-9472-C5E250E2401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30619" b="3"/>
          <a:stretch>
            <a:fillRect/>
          </a:stretch>
        </p:blipFill>
        <p:spPr bwMode="auto">
          <a:xfrm rot="5400000">
            <a:off x="7597934" y="2171700"/>
            <a:ext cx="4096512" cy="3941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563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F3F87B-ED81-12A2-0795-9A2689F0D63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1304FD-548F-5311-5C88-B3EE3B6BD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EFA644-E578-2A59-5913-D01894D3905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AU" sz="5400" dirty="0"/>
              <a:t>Intentional increase in student agency</a:t>
            </a:r>
            <a:endParaRPr lang="en-US" sz="5400" dirty="0"/>
          </a:p>
        </p:txBody>
      </p:sp>
      <p:sp>
        <p:nvSpPr>
          <p:cNvPr id="13" name="sketchy line">
            <a:extLst>
              <a:ext uri="{FF2B5EF4-FFF2-40B4-BE49-F238E27FC236}">
                <a16:creationId xmlns:a16="http://schemas.microsoft.com/office/drawing/2014/main" id="{94CC445E-E08A-3FD4-C3AC-EF3392C5C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D4C6246-EF11-9FF6-ACE9-4276F7E9DD99}"/>
              </a:ext>
            </a:extLst>
          </p:cNvPr>
          <p:cNvSpPr>
            <a:spLocks noGrp="1" noRot="1" noMove="1" noResize="1" noEditPoints="1" noAdjustHandles="1" noChangeArrowheads="1" noChangeShapeType="1"/>
          </p:cNvSpPr>
          <p:nvPr>
            <p:ph sz="half" idx="2"/>
          </p:nvPr>
        </p:nvSpPr>
        <p:spPr>
          <a:xfrm>
            <a:off x="572493" y="2071316"/>
            <a:ext cx="6713552" cy="4119172"/>
          </a:xfrm>
        </p:spPr>
        <p:txBody>
          <a:bodyPr vert="horz" lIns="91440" tIns="45720" rIns="91440" bIns="45720" rtlCol="0" anchor="t">
            <a:normAutofit fontScale="85000" lnSpcReduction="10000"/>
          </a:bodyPr>
          <a:lstStyle/>
          <a:p>
            <a:pPr>
              <a:lnSpc>
                <a:spcPct val="150000"/>
              </a:lnSpc>
            </a:pPr>
            <a:r>
              <a:rPr lang="en-AU" dirty="0"/>
              <a:t> Increases accessibility</a:t>
            </a:r>
          </a:p>
          <a:p>
            <a:pPr>
              <a:lnSpc>
                <a:spcPct val="150000"/>
              </a:lnSpc>
            </a:pPr>
            <a:r>
              <a:rPr lang="en-AU" dirty="0"/>
              <a:t> Students manage own exam clashes and cadence</a:t>
            </a:r>
          </a:p>
          <a:p>
            <a:pPr>
              <a:lnSpc>
                <a:spcPct val="150000"/>
              </a:lnSpc>
            </a:pPr>
            <a:r>
              <a:rPr lang="en-AU" dirty="0"/>
              <a:t> Reduces ‘deferred exam’ applications</a:t>
            </a:r>
          </a:p>
          <a:p>
            <a:pPr>
              <a:lnSpc>
                <a:spcPct val="150000"/>
              </a:lnSpc>
            </a:pPr>
            <a:r>
              <a:rPr lang="en-AU" dirty="0"/>
              <a:t> Improves student progression outcomes</a:t>
            </a:r>
          </a:p>
          <a:p>
            <a:pPr>
              <a:lnSpc>
                <a:spcPct val="150000"/>
              </a:lnSpc>
            </a:pPr>
            <a:r>
              <a:rPr lang="en-AU" dirty="0"/>
              <a:t> Enabled move to ‘Compressed Exam Period’</a:t>
            </a:r>
          </a:p>
        </p:txBody>
      </p:sp>
      <p:pic>
        <p:nvPicPr>
          <p:cNvPr id="6" name="Picture 8" descr="&#10;A group of gears and cogs&#10;decorative purpose only">
            <a:extLst>
              <a:ext uri="{FF2B5EF4-FFF2-40B4-BE49-F238E27FC236}">
                <a16:creationId xmlns:a16="http://schemas.microsoft.com/office/drawing/2014/main" id="{9E29BEEF-9501-2C1E-C18C-CEF84ABE0F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30619" b="3"/>
          <a:stretch>
            <a:fillRect/>
          </a:stretch>
        </p:blipFill>
        <p:spPr bwMode="auto">
          <a:xfrm rot="5400000">
            <a:off x="7597934" y="2171700"/>
            <a:ext cx="4096512" cy="3941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54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322F98-A2B7-74E2-A0AB-62F68676514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549576-17AC-ACF2-A1FA-1D2035E1D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D8F36-3AEC-16BA-ECAB-F7CF91F9BE3D}"/>
              </a:ext>
            </a:extLst>
          </p:cNvPr>
          <p:cNvSpPr>
            <a:spLocks noGrp="1"/>
          </p:cNvSpPr>
          <p:nvPr>
            <p:ph type="title"/>
          </p:nvPr>
        </p:nvSpPr>
        <p:spPr>
          <a:xfrm>
            <a:off x="572493" y="238539"/>
            <a:ext cx="11018520" cy="1434415"/>
          </a:xfrm>
        </p:spPr>
        <p:txBody>
          <a:bodyPr vert="horz" lIns="91440" tIns="45720" rIns="91440" bIns="45720" rtlCol="0" anchor="b">
            <a:normAutofit fontScale="90000"/>
          </a:bodyPr>
          <a:lstStyle/>
          <a:p>
            <a:pPr algn="ctr"/>
            <a:r>
              <a:rPr lang="en-AU" sz="5400" dirty="0"/>
              <a:t>Unique use of the platform</a:t>
            </a:r>
            <a:br>
              <a:rPr lang="en-AU" sz="5400" dirty="0"/>
            </a:br>
            <a:r>
              <a:rPr lang="en-AU" sz="5400" dirty="0"/>
              <a:t>Compressed exam period</a:t>
            </a:r>
            <a:endParaRPr lang="en-US" sz="5400" dirty="0"/>
          </a:p>
        </p:txBody>
      </p:sp>
      <p:sp>
        <p:nvSpPr>
          <p:cNvPr id="13" name="sketchy line">
            <a:extLst>
              <a:ext uri="{FF2B5EF4-FFF2-40B4-BE49-F238E27FC236}">
                <a16:creationId xmlns:a16="http://schemas.microsoft.com/office/drawing/2014/main" id="{5A321C91-AAEF-2369-D7CF-4BE0C1C9F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8F06EAD-8D45-ECA6-62B3-44F106E63871}"/>
              </a:ext>
            </a:extLst>
          </p:cNvPr>
          <p:cNvSpPr>
            <a:spLocks noGrp="1" noRot="1" noMove="1" noResize="1" noEditPoints="1" noAdjustHandles="1" noChangeArrowheads="1" noChangeShapeType="1"/>
          </p:cNvSpPr>
          <p:nvPr>
            <p:ph sz="half" idx="2"/>
          </p:nvPr>
        </p:nvSpPr>
        <p:spPr>
          <a:xfrm>
            <a:off x="572493" y="2071316"/>
            <a:ext cx="6713552" cy="4119172"/>
          </a:xfrm>
        </p:spPr>
        <p:txBody>
          <a:bodyPr vert="horz" lIns="91440" tIns="45720" rIns="91440" bIns="45720" rtlCol="0" anchor="t">
            <a:normAutofit/>
          </a:bodyPr>
          <a:lstStyle/>
          <a:p>
            <a:pPr>
              <a:lnSpc>
                <a:spcPct val="150000"/>
              </a:lnSpc>
            </a:pPr>
            <a:r>
              <a:rPr lang="en-AU" dirty="0"/>
              <a:t> Not limited by ‘venue’ constraints</a:t>
            </a:r>
          </a:p>
          <a:p>
            <a:pPr>
              <a:lnSpc>
                <a:spcPct val="150000"/>
              </a:lnSpc>
            </a:pPr>
            <a:r>
              <a:rPr lang="en-AU" dirty="0"/>
              <a:t> Stopped ‘micromanaging’ exam clashes</a:t>
            </a:r>
          </a:p>
          <a:p>
            <a:pPr>
              <a:lnSpc>
                <a:spcPct val="150000"/>
              </a:lnSpc>
            </a:pPr>
            <a:r>
              <a:rPr lang="en-AU" dirty="0"/>
              <a:t>Two-week exam period now one week</a:t>
            </a:r>
          </a:p>
          <a:p>
            <a:pPr>
              <a:lnSpc>
                <a:spcPct val="150000"/>
              </a:lnSpc>
            </a:pPr>
            <a:r>
              <a:rPr lang="en-AU" dirty="0"/>
              <a:t>Allows for one week break between teaching periods for students and staff</a:t>
            </a:r>
          </a:p>
        </p:txBody>
      </p:sp>
      <p:pic>
        <p:nvPicPr>
          <p:cNvPr id="6" name="Picture 8" descr="A group of gears and cogs&#10;">
            <a:extLst>
              <a:ext uri="{FF2B5EF4-FFF2-40B4-BE49-F238E27FC236}">
                <a16:creationId xmlns:a16="http://schemas.microsoft.com/office/drawing/2014/main" id="{90DD1400-E2CC-CD09-8384-F75D6817C2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30619" b="3"/>
          <a:stretch>
            <a:fillRect/>
          </a:stretch>
        </p:blipFill>
        <p:spPr bwMode="auto">
          <a:xfrm rot="5400000">
            <a:off x="7597934" y="2171700"/>
            <a:ext cx="4096512" cy="3941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7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B21D686-AE59-E972-02A0-C6CB7DA2643C}"/>
              </a:ext>
            </a:extLst>
          </p:cNvPr>
          <p:cNvSpPr txBox="1">
            <a:spLocks noGrp="1"/>
          </p:cNvSpPr>
          <p:nvPr>
            <p:ph type="title" idx="4294967295"/>
          </p:nvPr>
        </p:nvSpPr>
        <p:spPr>
          <a:xfrm>
            <a:off x="484920" y="1620039"/>
            <a:ext cx="3571810" cy="2478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mj-lt"/>
                <a:ea typeface="+mj-ea"/>
                <a:cs typeface="+mj-cs"/>
              </a:rPr>
              <a:t>Typical exam  bookings </a:t>
            </a:r>
          </a:p>
        </p:txBody>
      </p:sp>
      <p:pic>
        <p:nvPicPr>
          <p:cNvPr id="5" name="Picture 4" descr="graph showing scheduled exams on 29th May 2025">
            <a:extLst>
              <a:ext uri="{FF2B5EF4-FFF2-40B4-BE49-F238E27FC236}">
                <a16:creationId xmlns:a16="http://schemas.microsoft.com/office/drawing/2014/main" id="{E97D14D2-A088-9E39-5456-F5013D40EAED}"/>
              </a:ext>
            </a:extLst>
          </p:cNvPr>
          <p:cNvPicPr/>
          <p:nvPr/>
        </p:nvPicPr>
        <p:blipFill>
          <a:blip r:embed="rId3"/>
          <a:stretch>
            <a:fillRect/>
          </a:stretch>
        </p:blipFill>
        <p:spPr>
          <a:xfrm>
            <a:off x="3898373" y="870393"/>
            <a:ext cx="8097315" cy="5013384"/>
          </a:xfrm>
          <a:prstGeom prst="rect">
            <a:avLst/>
          </a:prstGeom>
          <a:noFill/>
        </p:spPr>
      </p:pic>
    </p:spTree>
    <p:extLst>
      <p:ext uri="{BB962C8B-B14F-4D97-AF65-F5344CB8AC3E}">
        <p14:creationId xmlns:p14="http://schemas.microsoft.com/office/powerpoint/2010/main" val="1015837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DC29576-C75F-B06F-E319-402AC61B5BA8}"/>
              </a:ext>
            </a:extLst>
          </p:cNvPr>
          <p:cNvSpPr>
            <a:spLocks noGrp="1" noRot="1" noMove="1" noResize="1" noEditPoints="1" noAdjustHandles="1" noChangeArrowheads="1" noChangeShapeType="1"/>
          </p:cNvSpPr>
          <p:nvPr>
            <p:ph type="title"/>
          </p:nvPr>
        </p:nvSpPr>
        <p:spPr>
          <a:xfrm>
            <a:off x="638881" y="417576"/>
            <a:ext cx="10909640" cy="1249394"/>
          </a:xfrm>
        </p:spPr>
        <p:txBody>
          <a:bodyPr vert="horz" lIns="91440" tIns="45720" rIns="91440" bIns="45720" rtlCol="0" anchor="ctr">
            <a:normAutofit/>
          </a:bodyPr>
          <a:lstStyle/>
          <a:p>
            <a:pPr algn="ctr"/>
            <a:r>
              <a:rPr lang="en-US" sz="4600" kern="1200" dirty="0">
                <a:solidFill>
                  <a:schemeClr val="tx1"/>
                </a:solidFill>
                <a:latin typeface="+mj-lt"/>
                <a:ea typeface="+mj-ea"/>
                <a:cs typeface="+mj-cs"/>
              </a:rPr>
              <a:t>Previous ‘start times’ for 100% of students</a:t>
            </a:r>
          </a:p>
        </p:txBody>
      </p:sp>
      <p:sp>
        <p:nvSpPr>
          <p:cNvPr id="15"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aph showing the pick time for exam in stanndard HE setting&#10;&#10;">
            <a:extLst>
              <a:ext uri="{FF2B5EF4-FFF2-40B4-BE49-F238E27FC236}">
                <a16:creationId xmlns:a16="http://schemas.microsoft.com/office/drawing/2014/main" id="{231DC65F-ADAE-0ABA-ABFC-A4D2F201DFBF}"/>
              </a:ext>
            </a:extLst>
          </p:cNvPr>
          <p:cNvPicPr/>
          <p:nvPr/>
        </p:nvPicPr>
        <p:blipFill>
          <a:blip r:embed="rId3"/>
          <a:stretch>
            <a:fillRect/>
          </a:stretch>
        </p:blipFill>
        <p:spPr>
          <a:xfrm>
            <a:off x="319265" y="2121122"/>
            <a:ext cx="11548872" cy="3815027"/>
          </a:xfrm>
          <a:prstGeom prst="rect">
            <a:avLst/>
          </a:prstGeom>
          <a:noFill/>
        </p:spPr>
      </p:pic>
    </p:spTree>
    <p:extLst>
      <p:ext uri="{BB962C8B-B14F-4D97-AF65-F5344CB8AC3E}">
        <p14:creationId xmlns:p14="http://schemas.microsoft.com/office/powerpoint/2010/main" val="3096134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037E243-3E25-F247-6995-913595E36908}"/>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4100" kern="1200" dirty="0">
                <a:solidFill>
                  <a:schemeClr val="tx1"/>
                </a:solidFill>
                <a:latin typeface="+mj-lt"/>
                <a:ea typeface="+mj-ea"/>
                <a:cs typeface="+mj-cs"/>
              </a:rPr>
              <a:t>75% of students choose to schedule at different times, 39% outside of business hours</a:t>
            </a:r>
          </a:p>
        </p:txBody>
      </p:sp>
      <p:sp>
        <p:nvSpPr>
          <p:cNvPr id="2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aph showing typical exam period and how many students opted in &#10;&#10;">
            <a:extLst>
              <a:ext uri="{FF2B5EF4-FFF2-40B4-BE49-F238E27FC236}">
                <a16:creationId xmlns:a16="http://schemas.microsoft.com/office/drawing/2014/main" id="{48CCF887-E764-C518-B9AE-708B7E734A9E}"/>
              </a:ext>
            </a:extLst>
          </p:cNvPr>
          <p:cNvPicPr>
            <a:picLocks noChangeAspect="1"/>
          </p:cNvPicPr>
          <p:nvPr/>
        </p:nvPicPr>
        <p:blipFill>
          <a:blip r:embed="rId3"/>
          <a:stretch>
            <a:fillRect/>
          </a:stretch>
        </p:blipFill>
        <p:spPr>
          <a:xfrm>
            <a:off x="320040" y="1818226"/>
            <a:ext cx="11548872" cy="4240692"/>
          </a:xfrm>
          <a:prstGeom prst="rect">
            <a:avLst/>
          </a:prstGeom>
          <a:noFill/>
        </p:spPr>
      </p:pic>
    </p:spTree>
    <p:extLst>
      <p:ext uri="{BB962C8B-B14F-4D97-AF65-F5344CB8AC3E}">
        <p14:creationId xmlns:p14="http://schemas.microsoft.com/office/powerpoint/2010/main" val="1985967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9715BB-E198-3A35-2255-D2D0A111C285}"/>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482DF1E-03A9-2601-22C6-731957CAADEE}"/>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solidFill>
                  <a:schemeClr val="tx1"/>
                </a:solidFill>
                <a:latin typeface="+mj-lt"/>
                <a:ea typeface="+mj-ea"/>
                <a:cs typeface="+mj-cs"/>
              </a:rPr>
              <a:t>Catalyst and enabler of better exam design</a:t>
            </a:r>
          </a:p>
        </p:txBody>
      </p:sp>
      <p:sp>
        <p:nvSpPr>
          <p:cNvPr id="2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7A5F23F-BB7E-F7E4-DD08-F1FE7A046976}"/>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Bloom’s taxonomy as a base for exam design</a:t>
            </a:r>
          </a:p>
        </p:txBody>
      </p:sp>
      <p:pic>
        <p:nvPicPr>
          <p:cNvPr id="7" name="Picture 6" descr="Bloom’s taxonomy graphic showing all stages of cognitive development ">
            <a:extLst>
              <a:ext uri="{FF2B5EF4-FFF2-40B4-BE49-F238E27FC236}">
                <a16:creationId xmlns:a16="http://schemas.microsoft.com/office/drawing/2014/main" id="{67BE4AB7-C332-090C-4820-8BDEB96D39C6}"/>
              </a:ext>
            </a:extLst>
          </p:cNvPr>
          <p:cNvPicPr>
            <a:picLocks noChangeAspect="1"/>
          </p:cNvPicPr>
          <p:nvPr/>
        </p:nvPicPr>
        <p:blipFill>
          <a:blip r:embed="rId3"/>
          <a:stretch>
            <a:fillRect/>
          </a:stretch>
        </p:blipFill>
        <p:spPr>
          <a:xfrm>
            <a:off x="4654296" y="891883"/>
            <a:ext cx="6903720" cy="5074234"/>
          </a:xfrm>
          <a:prstGeom prst="rect">
            <a:avLst/>
          </a:prstGeom>
        </p:spPr>
      </p:pic>
    </p:spTree>
    <p:extLst>
      <p:ext uri="{BB962C8B-B14F-4D97-AF65-F5344CB8AC3E}">
        <p14:creationId xmlns:p14="http://schemas.microsoft.com/office/powerpoint/2010/main" val="971127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C68142-3718-9582-636E-4F96650269A4}"/>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20991F7-38E7-79BB-D0AF-106D80AB6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1E03FA2-4F9A-6B2A-B7C0-F82657B14C06}"/>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4100" dirty="0"/>
              <a:t>Better exam design</a:t>
            </a:r>
            <a:br>
              <a:rPr lang="en-US" sz="4100" dirty="0"/>
            </a:br>
            <a:r>
              <a:rPr lang="en-US" sz="4100" dirty="0"/>
              <a:t>Industry relevant tools &amp; resources</a:t>
            </a:r>
            <a:endParaRPr lang="en-US" sz="4100" kern="1200" dirty="0">
              <a:solidFill>
                <a:schemeClr val="tx1"/>
              </a:solidFill>
              <a:latin typeface="+mj-lt"/>
              <a:ea typeface="+mj-ea"/>
              <a:cs typeface="+mj-cs"/>
            </a:endParaRPr>
          </a:p>
        </p:txBody>
      </p:sp>
      <p:sp>
        <p:nvSpPr>
          <p:cNvPr id="22" name="sketch line">
            <a:extLst>
              <a:ext uri="{FF2B5EF4-FFF2-40B4-BE49-F238E27FC236}">
                <a16:creationId xmlns:a16="http://schemas.microsoft.com/office/drawing/2014/main" id="{3CF9294B-98AC-DEDF-C647-A179A40D4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holding a pencil over a paper">
            <a:extLst>
              <a:ext uri="{FF2B5EF4-FFF2-40B4-BE49-F238E27FC236}">
                <a16:creationId xmlns:a16="http://schemas.microsoft.com/office/drawing/2014/main" id="{E0B59CD7-3432-822E-E116-7DA301C9E2EE}"/>
              </a:ext>
            </a:extLst>
          </p:cNvPr>
          <p:cNvPicPr>
            <a:picLocks noChangeAspect="1"/>
          </p:cNvPicPr>
          <p:nvPr/>
        </p:nvPicPr>
        <p:blipFill>
          <a:blip r:embed="rId3"/>
          <a:stretch>
            <a:fillRect/>
          </a:stretch>
        </p:blipFill>
        <p:spPr>
          <a:xfrm>
            <a:off x="243840" y="2084546"/>
            <a:ext cx="2845308" cy="1896872"/>
          </a:xfrm>
          <a:prstGeom prst="rect">
            <a:avLst/>
          </a:prstGeom>
        </p:spPr>
      </p:pic>
      <p:sp>
        <p:nvSpPr>
          <p:cNvPr id="5" name="TextBox 4">
            <a:extLst>
              <a:ext uri="{FF2B5EF4-FFF2-40B4-BE49-F238E27FC236}">
                <a16:creationId xmlns:a16="http://schemas.microsoft.com/office/drawing/2014/main" id="{925AB618-C1E5-1009-5E33-31C0DC84D2E0}"/>
              </a:ext>
            </a:extLst>
          </p:cNvPr>
          <p:cNvSpPr txBox="1"/>
          <p:nvPr/>
        </p:nvSpPr>
        <p:spPr>
          <a:xfrm flipH="1">
            <a:off x="3190380" y="2133018"/>
            <a:ext cx="1115570" cy="830997"/>
          </a:xfrm>
          <a:prstGeom prst="rect">
            <a:avLst/>
          </a:prstGeom>
          <a:noFill/>
        </p:spPr>
        <p:txBody>
          <a:bodyPr wrap="square" rtlCol="0">
            <a:spAutoFit/>
          </a:bodyPr>
          <a:lstStyle/>
          <a:p>
            <a:r>
              <a:rPr lang="en-AU" sz="4800" b="1" dirty="0">
                <a:latin typeface="Aptos" panose="020B0004020202020204" pitchFamily="34" charset="0"/>
                <a:cs typeface="Arial" panose="020B0604020202020204" pitchFamily="34" charset="0"/>
              </a:rPr>
              <a:t>VS</a:t>
            </a:r>
          </a:p>
        </p:txBody>
      </p:sp>
      <p:pic>
        <p:nvPicPr>
          <p:cNvPr id="4" name="Picture 3" descr="screenshot from Moodle LMS ">
            <a:extLst>
              <a:ext uri="{FF2B5EF4-FFF2-40B4-BE49-F238E27FC236}">
                <a16:creationId xmlns:a16="http://schemas.microsoft.com/office/drawing/2014/main" id="{E3285CFA-8B97-CF9E-76B4-397AA3EAB911}"/>
              </a:ext>
            </a:extLst>
          </p:cNvPr>
          <p:cNvPicPr>
            <a:picLocks noChangeAspect="1"/>
          </p:cNvPicPr>
          <p:nvPr/>
        </p:nvPicPr>
        <p:blipFill>
          <a:blip r:embed="rId4"/>
          <a:srcRect b="25622"/>
          <a:stretch/>
        </p:blipFill>
        <p:spPr>
          <a:xfrm>
            <a:off x="4389120" y="2033936"/>
            <a:ext cx="7628430" cy="4569483"/>
          </a:xfrm>
          <a:prstGeom prst="rect">
            <a:avLst/>
          </a:prstGeom>
        </p:spPr>
      </p:pic>
    </p:spTree>
    <p:extLst>
      <p:ext uri="{BB962C8B-B14F-4D97-AF65-F5344CB8AC3E}">
        <p14:creationId xmlns:p14="http://schemas.microsoft.com/office/powerpoint/2010/main" val="3127669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0E0A8E-31EF-633D-D85D-D46A43967E3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A5168DA-226B-C0DD-5AA7-17AD70E93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2FFC8C0-44BA-235A-DEF1-169BB889BC54}"/>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4100" dirty="0"/>
              <a:t>Better exam design</a:t>
            </a:r>
            <a:br>
              <a:rPr lang="en-US" sz="4100" dirty="0"/>
            </a:br>
            <a:r>
              <a:rPr lang="en-US" sz="4100" dirty="0"/>
              <a:t>Interactivity</a:t>
            </a:r>
            <a:endParaRPr lang="en-US" sz="4100" kern="1200" dirty="0">
              <a:solidFill>
                <a:schemeClr val="tx1"/>
              </a:solidFill>
              <a:latin typeface="+mj-lt"/>
              <a:ea typeface="+mj-ea"/>
              <a:cs typeface="+mj-cs"/>
            </a:endParaRPr>
          </a:p>
        </p:txBody>
      </p:sp>
      <p:sp>
        <p:nvSpPr>
          <p:cNvPr id="22" name="sketch line">
            <a:extLst>
              <a:ext uri="{FF2B5EF4-FFF2-40B4-BE49-F238E27FC236}">
                <a16:creationId xmlns:a16="http://schemas.microsoft.com/office/drawing/2014/main" id="{F4E840A0-F6E2-1AEB-D3B1-C33847534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holding a pencil over a paper&#10;decorative only">
            <a:extLst>
              <a:ext uri="{FF2B5EF4-FFF2-40B4-BE49-F238E27FC236}">
                <a16:creationId xmlns:a16="http://schemas.microsoft.com/office/drawing/2014/main" id="{861DE0CF-4C58-5466-29BD-A2522922E593}"/>
              </a:ext>
            </a:extLst>
          </p:cNvPr>
          <p:cNvPicPr>
            <a:picLocks noChangeAspect="1"/>
          </p:cNvPicPr>
          <p:nvPr/>
        </p:nvPicPr>
        <p:blipFill>
          <a:blip r:embed="rId3"/>
          <a:stretch>
            <a:fillRect/>
          </a:stretch>
        </p:blipFill>
        <p:spPr>
          <a:xfrm>
            <a:off x="243840" y="2084546"/>
            <a:ext cx="2845308" cy="1896872"/>
          </a:xfrm>
          <a:prstGeom prst="rect">
            <a:avLst/>
          </a:prstGeom>
        </p:spPr>
      </p:pic>
      <p:sp>
        <p:nvSpPr>
          <p:cNvPr id="5" name="TextBox 4">
            <a:extLst>
              <a:ext uri="{FF2B5EF4-FFF2-40B4-BE49-F238E27FC236}">
                <a16:creationId xmlns:a16="http://schemas.microsoft.com/office/drawing/2014/main" id="{ACD6B28D-7E5A-0A31-A1BB-B1886A379383}"/>
              </a:ext>
            </a:extLst>
          </p:cNvPr>
          <p:cNvSpPr txBox="1"/>
          <p:nvPr/>
        </p:nvSpPr>
        <p:spPr>
          <a:xfrm flipH="1">
            <a:off x="3190380" y="2133018"/>
            <a:ext cx="1115570" cy="830997"/>
          </a:xfrm>
          <a:prstGeom prst="rect">
            <a:avLst/>
          </a:prstGeom>
          <a:noFill/>
        </p:spPr>
        <p:txBody>
          <a:bodyPr wrap="square" rtlCol="0">
            <a:spAutoFit/>
          </a:bodyPr>
          <a:lstStyle/>
          <a:p>
            <a:r>
              <a:rPr lang="en-AU" sz="4800" b="1" dirty="0">
                <a:latin typeface="Aptos" panose="020B0004020202020204" pitchFamily="34" charset="0"/>
                <a:cs typeface="Arial" panose="020B0604020202020204" pitchFamily="34" charset="0"/>
              </a:rPr>
              <a:t>VS</a:t>
            </a:r>
          </a:p>
        </p:txBody>
      </p:sp>
      <p:pic>
        <p:nvPicPr>
          <p:cNvPr id="3" name="Picture 2" descr="A screenshot of a medical case exam scenario from Moodle LMS">
            <a:extLst>
              <a:ext uri="{FF2B5EF4-FFF2-40B4-BE49-F238E27FC236}">
                <a16:creationId xmlns:a16="http://schemas.microsoft.com/office/drawing/2014/main" id="{629C1E62-6D6A-0EAD-99D4-12D8B6F945CE}"/>
              </a:ext>
            </a:extLst>
          </p:cNvPr>
          <p:cNvPicPr>
            <a:picLocks noChangeAspect="1"/>
          </p:cNvPicPr>
          <p:nvPr/>
        </p:nvPicPr>
        <p:blipFill>
          <a:blip r:embed="rId4"/>
          <a:stretch>
            <a:fillRect/>
          </a:stretch>
        </p:blipFill>
        <p:spPr>
          <a:xfrm>
            <a:off x="4391232" y="2084545"/>
            <a:ext cx="6644929" cy="4694063"/>
          </a:xfrm>
          <a:prstGeom prst="rect">
            <a:avLst/>
          </a:prstGeom>
        </p:spPr>
      </p:pic>
    </p:spTree>
    <p:extLst>
      <p:ext uri="{BB962C8B-B14F-4D97-AF65-F5344CB8AC3E}">
        <p14:creationId xmlns:p14="http://schemas.microsoft.com/office/powerpoint/2010/main" val="582720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069BB7-B274-0EF9-439F-A3B1C19DA4B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894D437-5D39-1570-F488-B6CB56B3D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93BAB48-B051-F62F-EBFF-D8AC2149E671}"/>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4100" dirty="0"/>
              <a:t>Better exam design</a:t>
            </a:r>
            <a:br>
              <a:rPr lang="en-US" sz="4100" dirty="0"/>
            </a:br>
            <a:r>
              <a:rPr lang="en-US" sz="4100" dirty="0"/>
              <a:t>Authentic Assessment</a:t>
            </a:r>
            <a:endParaRPr lang="en-US" sz="4100" kern="1200" dirty="0">
              <a:solidFill>
                <a:schemeClr val="tx1"/>
              </a:solidFill>
              <a:latin typeface="+mj-lt"/>
              <a:ea typeface="+mj-ea"/>
              <a:cs typeface="+mj-cs"/>
            </a:endParaRPr>
          </a:p>
        </p:txBody>
      </p:sp>
      <p:sp>
        <p:nvSpPr>
          <p:cNvPr id="22" name="sketch line">
            <a:extLst>
              <a:ext uri="{FF2B5EF4-FFF2-40B4-BE49-F238E27FC236}">
                <a16:creationId xmlns:a16="http://schemas.microsoft.com/office/drawing/2014/main" id="{B5490025-714A-1975-1A56-74D080BB9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holding a pencil over a paper&#10;decorative only">
            <a:extLst>
              <a:ext uri="{FF2B5EF4-FFF2-40B4-BE49-F238E27FC236}">
                <a16:creationId xmlns:a16="http://schemas.microsoft.com/office/drawing/2014/main" id="{E77585B2-E2B0-52CF-4D7C-C6D09A2C7B08}"/>
              </a:ext>
            </a:extLst>
          </p:cNvPr>
          <p:cNvPicPr>
            <a:picLocks noChangeAspect="1"/>
          </p:cNvPicPr>
          <p:nvPr/>
        </p:nvPicPr>
        <p:blipFill>
          <a:blip r:embed="rId3"/>
          <a:stretch>
            <a:fillRect/>
          </a:stretch>
        </p:blipFill>
        <p:spPr>
          <a:xfrm>
            <a:off x="243840" y="2084546"/>
            <a:ext cx="2845308" cy="1896872"/>
          </a:xfrm>
          <a:prstGeom prst="rect">
            <a:avLst/>
          </a:prstGeom>
        </p:spPr>
      </p:pic>
      <p:sp>
        <p:nvSpPr>
          <p:cNvPr id="5" name="TextBox 4">
            <a:extLst>
              <a:ext uri="{FF2B5EF4-FFF2-40B4-BE49-F238E27FC236}">
                <a16:creationId xmlns:a16="http://schemas.microsoft.com/office/drawing/2014/main" id="{EFABEC73-D8D9-57C2-60AB-34F06628E99E}"/>
              </a:ext>
            </a:extLst>
          </p:cNvPr>
          <p:cNvSpPr txBox="1"/>
          <p:nvPr/>
        </p:nvSpPr>
        <p:spPr>
          <a:xfrm flipH="1">
            <a:off x="3190380" y="2133018"/>
            <a:ext cx="1115570" cy="830997"/>
          </a:xfrm>
          <a:prstGeom prst="rect">
            <a:avLst/>
          </a:prstGeom>
          <a:noFill/>
        </p:spPr>
        <p:txBody>
          <a:bodyPr wrap="square" rtlCol="0">
            <a:spAutoFit/>
          </a:bodyPr>
          <a:lstStyle/>
          <a:p>
            <a:r>
              <a:rPr lang="en-AU" sz="4800" b="1" dirty="0">
                <a:latin typeface="Aptos" panose="020B0004020202020204" pitchFamily="34" charset="0"/>
                <a:cs typeface="Arial" panose="020B0604020202020204" pitchFamily="34" charset="0"/>
              </a:rPr>
              <a:t>VS</a:t>
            </a:r>
          </a:p>
        </p:txBody>
      </p:sp>
      <p:pic>
        <p:nvPicPr>
          <p:cNvPr id="4" name="Picture 3" descr="A screenshot of a video scenario used in exam making it more authentic">
            <a:extLst>
              <a:ext uri="{FF2B5EF4-FFF2-40B4-BE49-F238E27FC236}">
                <a16:creationId xmlns:a16="http://schemas.microsoft.com/office/drawing/2014/main" id="{91E2F32E-DECC-4F3C-9AD6-8E888A361BEA}"/>
              </a:ext>
            </a:extLst>
          </p:cNvPr>
          <p:cNvPicPr>
            <a:picLocks noChangeAspect="1"/>
          </p:cNvPicPr>
          <p:nvPr/>
        </p:nvPicPr>
        <p:blipFill>
          <a:blip r:embed="rId4"/>
          <a:stretch>
            <a:fillRect/>
          </a:stretch>
        </p:blipFill>
        <p:spPr>
          <a:xfrm>
            <a:off x="4623784" y="2095150"/>
            <a:ext cx="5202387" cy="4719308"/>
          </a:xfrm>
          <a:prstGeom prst="rect">
            <a:avLst/>
          </a:prstGeom>
        </p:spPr>
      </p:pic>
    </p:spTree>
    <p:extLst>
      <p:ext uri="{BB962C8B-B14F-4D97-AF65-F5344CB8AC3E}">
        <p14:creationId xmlns:p14="http://schemas.microsoft.com/office/powerpoint/2010/main" val="2627838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4C2C3-14CF-ACDF-E854-48DEAAB4AB6E}"/>
              </a:ext>
            </a:extLst>
          </p:cNvPr>
          <p:cNvSpPr>
            <a:spLocks noGrp="1" noRot="1" noMove="1" noResize="1" noEditPoints="1" noAdjustHandles="1" noChangeArrowheads="1" noChangeShapeType="1"/>
          </p:cNvSpPr>
          <p:nvPr>
            <p:ph type="title" idx="4294967295"/>
          </p:nvPr>
        </p:nvSpPr>
        <p:spPr>
          <a:xfrm>
            <a:off x="0" y="-900113"/>
            <a:ext cx="11731625" cy="900113"/>
          </a:xfrm>
        </p:spPr>
        <p:txBody>
          <a:bodyPr vert="horz" wrap="square" lIns="432000" tIns="144000" rIns="144000" bIns="144000" rtlCol="0" anchor="b">
            <a:spAutoFit/>
          </a:bodyPr>
          <a:lstStyle/>
          <a:p>
            <a:r>
              <a:rPr lang="en-US" dirty="0"/>
              <a:t>Exams : Not a new thing</a:t>
            </a:r>
          </a:p>
        </p:txBody>
      </p:sp>
      <p:pic>
        <p:nvPicPr>
          <p:cNvPr id="3" name="Picture 2" descr="A painting of people in a classroom&#10;">
            <a:extLst>
              <a:ext uri="{FF2B5EF4-FFF2-40B4-BE49-F238E27FC236}">
                <a16:creationId xmlns:a16="http://schemas.microsoft.com/office/drawing/2014/main" id="{6F706F05-9433-8EC0-E59A-5BFE4CA97520}"/>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43546" y="51746"/>
            <a:ext cx="5955572" cy="6768599"/>
          </a:xfrm>
          <a:prstGeom prst="rect">
            <a:avLst/>
          </a:prstGeom>
        </p:spPr>
      </p:pic>
      <p:pic>
        <p:nvPicPr>
          <p:cNvPr id="4" name="Picture 3" descr="High angle view of students sitting at desks&#10;">
            <a:extLst>
              <a:ext uri="{FF2B5EF4-FFF2-40B4-BE49-F238E27FC236}">
                <a16:creationId xmlns:a16="http://schemas.microsoft.com/office/drawing/2014/main" id="{BB88680F-DD3B-B253-3544-79393300A1CE}"/>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39917" t="136"/>
          <a:stretch/>
        </p:blipFill>
        <p:spPr>
          <a:xfrm>
            <a:off x="6058692" y="50444"/>
            <a:ext cx="6075249" cy="6782632"/>
          </a:xfrm>
          <a:prstGeom prst="rect">
            <a:avLst/>
          </a:prstGeom>
        </p:spPr>
      </p:pic>
    </p:spTree>
    <p:extLst>
      <p:ext uri="{BB962C8B-B14F-4D97-AF65-F5344CB8AC3E}">
        <p14:creationId xmlns:p14="http://schemas.microsoft.com/office/powerpoint/2010/main" val="3536527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E55183-EB2F-B286-EF5E-72DF9C1F514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FDFB3F1-D5F1-10AB-87C6-719E631F9A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4776315-48CF-E097-161C-6FDA31C39419}"/>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4100" dirty="0"/>
              <a:t>Better exam design</a:t>
            </a:r>
            <a:br>
              <a:rPr lang="en-US" sz="4100" dirty="0"/>
            </a:br>
            <a:r>
              <a:rPr lang="en-US" sz="4100" dirty="0"/>
              <a:t>Rich media</a:t>
            </a:r>
            <a:endParaRPr lang="en-US" sz="4100" kern="1200" dirty="0">
              <a:solidFill>
                <a:schemeClr val="tx1"/>
              </a:solidFill>
              <a:latin typeface="+mj-lt"/>
              <a:ea typeface="+mj-ea"/>
              <a:cs typeface="+mj-cs"/>
            </a:endParaRPr>
          </a:p>
        </p:txBody>
      </p:sp>
      <p:sp>
        <p:nvSpPr>
          <p:cNvPr id="22" name="sketch line">
            <a:extLst>
              <a:ext uri="{FF2B5EF4-FFF2-40B4-BE49-F238E27FC236}">
                <a16:creationId xmlns:a16="http://schemas.microsoft.com/office/drawing/2014/main" id="{C8B584C7-6AD2-6DCF-21DC-E4AC41D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holding a pencil over a paper&#10;decorative only">
            <a:extLst>
              <a:ext uri="{FF2B5EF4-FFF2-40B4-BE49-F238E27FC236}">
                <a16:creationId xmlns:a16="http://schemas.microsoft.com/office/drawing/2014/main" id="{AF98293B-0CA1-E81B-677D-919806E866D2}"/>
              </a:ext>
            </a:extLst>
          </p:cNvPr>
          <p:cNvPicPr>
            <a:picLocks noChangeAspect="1"/>
          </p:cNvPicPr>
          <p:nvPr/>
        </p:nvPicPr>
        <p:blipFill>
          <a:blip r:embed="rId3"/>
          <a:stretch>
            <a:fillRect/>
          </a:stretch>
        </p:blipFill>
        <p:spPr>
          <a:xfrm>
            <a:off x="243840" y="2084546"/>
            <a:ext cx="2845308" cy="1896872"/>
          </a:xfrm>
          <a:prstGeom prst="rect">
            <a:avLst/>
          </a:prstGeom>
        </p:spPr>
      </p:pic>
      <p:sp>
        <p:nvSpPr>
          <p:cNvPr id="5" name="TextBox 4">
            <a:extLst>
              <a:ext uri="{FF2B5EF4-FFF2-40B4-BE49-F238E27FC236}">
                <a16:creationId xmlns:a16="http://schemas.microsoft.com/office/drawing/2014/main" id="{2806AE8B-111E-4B0C-4515-5B22D19588C0}"/>
              </a:ext>
            </a:extLst>
          </p:cNvPr>
          <p:cNvSpPr txBox="1"/>
          <p:nvPr/>
        </p:nvSpPr>
        <p:spPr>
          <a:xfrm flipH="1">
            <a:off x="3190380" y="2133018"/>
            <a:ext cx="1115570" cy="830997"/>
          </a:xfrm>
          <a:prstGeom prst="rect">
            <a:avLst/>
          </a:prstGeom>
          <a:noFill/>
        </p:spPr>
        <p:txBody>
          <a:bodyPr wrap="square" rtlCol="0">
            <a:spAutoFit/>
          </a:bodyPr>
          <a:lstStyle/>
          <a:p>
            <a:r>
              <a:rPr lang="en-AU" sz="4800" b="1" dirty="0">
                <a:latin typeface="Aptos" panose="020B0004020202020204" pitchFamily="34" charset="0"/>
                <a:cs typeface="Arial" panose="020B0604020202020204" pitchFamily="34" charset="0"/>
              </a:rPr>
              <a:t>VS</a:t>
            </a:r>
          </a:p>
        </p:txBody>
      </p:sp>
      <p:pic>
        <p:nvPicPr>
          <p:cNvPr id="3" name="Picture 2" descr="3D model of a skull with a measuring tape &#10;">
            <a:extLst>
              <a:ext uri="{FF2B5EF4-FFF2-40B4-BE49-F238E27FC236}">
                <a16:creationId xmlns:a16="http://schemas.microsoft.com/office/drawing/2014/main" id="{BE738520-2AAD-7EE8-40C7-D97558D87F46}"/>
              </a:ext>
            </a:extLst>
          </p:cNvPr>
          <p:cNvPicPr>
            <a:picLocks noChangeAspect="1"/>
          </p:cNvPicPr>
          <p:nvPr/>
        </p:nvPicPr>
        <p:blipFill>
          <a:blip r:embed="rId4"/>
          <a:stretch>
            <a:fillRect/>
          </a:stretch>
        </p:blipFill>
        <p:spPr>
          <a:xfrm>
            <a:off x="4682605" y="2151630"/>
            <a:ext cx="5840250" cy="4662827"/>
          </a:xfrm>
          <a:prstGeom prst="rect">
            <a:avLst/>
          </a:prstGeom>
        </p:spPr>
      </p:pic>
    </p:spTree>
    <p:extLst>
      <p:ext uri="{BB962C8B-B14F-4D97-AF65-F5344CB8AC3E}">
        <p14:creationId xmlns:p14="http://schemas.microsoft.com/office/powerpoint/2010/main" val="3812533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6A851D-CA1D-5270-F52B-D41EA8CC63C1}"/>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8B6C759-BFDA-A7C4-81F8-806E246A191B}"/>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dirty="0">
                <a:solidFill>
                  <a:schemeClr val="tx1"/>
                </a:solidFill>
                <a:latin typeface="+mj-lt"/>
                <a:ea typeface="+mj-ea"/>
                <a:cs typeface="+mj-cs"/>
              </a:rPr>
              <a:t>Outcomes</a:t>
            </a:r>
          </a:p>
        </p:txBody>
      </p:sp>
      <p:sp>
        <p:nvSpPr>
          <p:cNvPr id="3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TextBox 7">
            <a:extLst>
              <a:ext uri="{FF2B5EF4-FFF2-40B4-BE49-F238E27FC236}">
                <a16:creationId xmlns:a16="http://schemas.microsoft.com/office/drawing/2014/main" id="{87491016-3D2A-E52E-F130-4A887F5F3F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707675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7270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9BFA826-F722-41FB-9DE2-7AB9D6B680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CFED2-F53C-46D0-B74B-65F8DE07E1FE}"/>
              </a:ext>
            </a:extLst>
          </p:cNvPr>
          <p:cNvSpPr>
            <a:spLocks noGrp="1" noRot="1" noMove="1" noResize="1" noEditPoints="1" noAdjustHandles="1" noChangeArrowheads="1" noChangeShapeType="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Ideas come from the edges….</a:t>
            </a:r>
          </a:p>
        </p:txBody>
      </p:sp>
      <p:cxnSp>
        <p:nvCxnSpPr>
          <p:cNvPr id="1040" name="Straight Connector 103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178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Teamwork">
            <a:extLst>
              <a:ext uri="{FF2B5EF4-FFF2-40B4-BE49-F238E27FC236}">
                <a16:creationId xmlns:a16="http://schemas.microsoft.com/office/drawing/2014/main" id="{282BEAF1-4A1F-4C61-8B38-E650AF5A7225}"/>
              </a:ext>
            </a:extLst>
          </p:cNvPr>
          <p:cNvPicPr>
            <a:picLocks noGrp="1" noRot="1" noChangeAspect="1" noMove="1" noResize="1" noEditPoints="1" noAdjustHandles="1" noChangeArrowheads="1" noChangeShapeType="1" noCrop="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344FF-D782-46D7-B203-88F73CC7CA7C}"/>
              </a:ext>
            </a:extLst>
          </p:cNvPr>
          <p:cNvSpPr>
            <a:spLocks noGrp="1" noRot="1" noMove="1" noResize="1" noEditPoints="1" noAdjustHandles="1" noChangeArrowheads="1" noChangeShapeType="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We don’t need to do this alone….</a:t>
            </a:r>
          </a:p>
        </p:txBody>
      </p:sp>
    </p:spTree>
    <p:extLst>
      <p:ext uri="{BB962C8B-B14F-4D97-AF65-F5344CB8AC3E}">
        <p14:creationId xmlns:p14="http://schemas.microsoft.com/office/powerpoint/2010/main" val="3727130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CFED2-F53C-46D0-B74B-65F8DE07E1FE}"/>
              </a:ext>
            </a:extLst>
          </p:cNvPr>
          <p:cNvSpPr>
            <a:spLocks noGrp="1" noRot="1" noMove="1" noResize="1" noEditPoints="1" noAdjustHandles="1" noChangeArrowheads="1" noChangeShapeType="1"/>
          </p:cNvSpPr>
          <p:nvPr>
            <p:ph type="title"/>
          </p:nvPr>
        </p:nvSpPr>
        <p:spPr>
          <a:xfrm>
            <a:off x="640080" y="325369"/>
            <a:ext cx="4368602" cy="1956841"/>
          </a:xfrm>
        </p:spPr>
        <p:txBody>
          <a:bodyPr vert="horz" lIns="91440" tIns="45720" rIns="91440" bIns="45720" rtlCol="0" anchor="b">
            <a:normAutofit/>
          </a:bodyPr>
          <a:lstStyle/>
          <a:p>
            <a:r>
              <a:rPr lang="en-US" sz="5400" dirty="0"/>
              <a:t>From little things….</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0767722A-4922-2704-8577-618DAA202D55}"/>
              </a:ext>
            </a:extLst>
          </p:cNvPr>
          <p:cNvSpPr>
            <a:spLocks noGrp="1"/>
          </p:cNvSpPr>
          <p:nvPr>
            <p:ph sz="half" idx="2"/>
          </p:nvPr>
        </p:nvSpPr>
        <p:spPr>
          <a:xfrm>
            <a:off x="175629" y="2872899"/>
            <a:ext cx="5702661" cy="3320668"/>
          </a:xfrm>
        </p:spPr>
        <p:txBody>
          <a:bodyPr vert="horz" lIns="91440" tIns="45720" rIns="91440" bIns="45720" rtlCol="0">
            <a:normAutofit/>
          </a:bodyPr>
          <a:lstStyle/>
          <a:p>
            <a:pPr marL="0" indent="0">
              <a:lnSpc>
                <a:spcPct val="150000"/>
              </a:lnSpc>
              <a:buNone/>
            </a:pPr>
            <a:r>
              <a:rPr lang="en-AU" dirty="0"/>
              <a:t>Starting something at your university?</a:t>
            </a:r>
          </a:p>
          <a:p>
            <a:pPr marL="0" indent="0">
              <a:lnSpc>
                <a:spcPct val="150000"/>
              </a:lnSpc>
              <a:buNone/>
            </a:pPr>
            <a:r>
              <a:rPr lang="en-AU" dirty="0"/>
              <a:t>Don’t wait for permission</a:t>
            </a:r>
          </a:p>
          <a:p>
            <a:pPr marL="0" indent="0">
              <a:lnSpc>
                <a:spcPct val="150000"/>
              </a:lnSpc>
              <a:buNone/>
            </a:pPr>
            <a:r>
              <a:rPr lang="en-AU" dirty="0"/>
              <a:t>Demonstration beats Explanation</a:t>
            </a:r>
          </a:p>
        </p:txBody>
      </p:sp>
      <p:pic>
        <p:nvPicPr>
          <p:cNvPr id="9" name="Content Placeholder 8" descr="Close-up of a plant sprouting out of dirt&#10;&#10;">
            <a:extLst>
              <a:ext uri="{FF2B5EF4-FFF2-40B4-BE49-F238E27FC236}">
                <a16:creationId xmlns:a16="http://schemas.microsoft.com/office/drawing/2014/main" id="{5A2E61CE-4581-4034-A1F7-83BE2252FE11}"/>
              </a:ext>
            </a:extLst>
          </p:cNvPr>
          <p:cNvPicPr>
            <a:picLocks noRot="1" noChangeAspect="1" noMove="1" noResize="1" noEditPoints="1" noAdjustHandles="1" noChangeArrowheads="1" noChangeShapeType="1" noCrop="1"/>
          </p:cNvPicPr>
          <p:nvPr/>
        </p:nvPicPr>
        <p:blipFill>
          <a:blip r:embed="rId3"/>
          <a:srcRect l="21224" r="11823"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11466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ainbow of colors on a white background&#10;">
            <a:extLst>
              <a:ext uri="{FF2B5EF4-FFF2-40B4-BE49-F238E27FC236}">
                <a16:creationId xmlns:a16="http://schemas.microsoft.com/office/drawing/2014/main" id="{8AA44DEE-3BB7-4824-8AF3-612F72820687}"/>
              </a:ext>
            </a:extLst>
          </p:cNvPr>
          <p:cNvPicPr>
            <a:picLocks noGrp="1" noRot="1" noChangeAspect="1" noMove="1" noResize="1" noEditPoints="1" noAdjustHandles="1" noChangeArrowheads="1" noChangeShapeType="1" noCrop="1"/>
          </p:cNvPicPr>
          <p:nvPr/>
        </p:nvPicPr>
        <p:blipFill>
          <a:blip r:embed="rId3"/>
          <a:srcRect t="6543" b="53800"/>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D9B1649-CACC-4B2E-B4A5-D9FC649CA990}"/>
              </a:ext>
            </a:extLst>
          </p:cNvPr>
          <p:cNvSpPr txBox="1">
            <a:spLocks noGrp="1" noRot="1" noMove="1" noResize="1" noEditPoints="1" noAdjustHandles="1" noChangeArrowheads="1" noChangeShapeType="1"/>
          </p:cNvSpPr>
          <p:nvPr>
            <p:ph type="title" idx="4294967295"/>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ctr" fontAlgn="auto">
              <a:spcAft>
                <a:spcPts val="0"/>
              </a:spcAft>
              <a:buClrTx/>
              <a:buSzTx/>
              <a:tabLst/>
              <a:defRPr/>
            </a:pPr>
            <a:r>
              <a:rPr kumimoji="0" lang="en-US" sz="5200" b="0" i="0" u="none" strike="noStrike" cap="none" spc="0" normalizeH="0" baseline="0" noProof="0">
                <a:ln>
                  <a:noFill/>
                </a:ln>
                <a:solidFill>
                  <a:srgbClr val="FFFFFF"/>
                </a:solidFill>
                <a:effectLst/>
                <a:uLnTx/>
                <a:uFillTx/>
              </a:rPr>
              <a:t>Questions ?</a:t>
            </a:r>
          </a:p>
        </p:txBody>
      </p:sp>
    </p:spTree>
    <p:extLst>
      <p:ext uri="{BB962C8B-B14F-4D97-AF65-F5344CB8AC3E}">
        <p14:creationId xmlns:p14="http://schemas.microsoft.com/office/powerpoint/2010/main" val="2471614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4F3FC2-CBFE-9DE6-CA5B-3653C3B9B59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FBF8DB-BE9C-7AA2-E8A3-4FBB54F75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ADE653-694B-9350-BB2C-79A696D9F636}"/>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800" dirty="0"/>
              <a:t>Accessibility is important for UNE</a:t>
            </a:r>
          </a:p>
        </p:txBody>
      </p:sp>
      <p:sp>
        <p:nvSpPr>
          <p:cNvPr id="13" name="sketch line">
            <a:extLst>
              <a:ext uri="{FF2B5EF4-FFF2-40B4-BE49-F238E27FC236}">
                <a16:creationId xmlns:a16="http://schemas.microsoft.com/office/drawing/2014/main" id="{31BC0A89-3D90-E9E2-6E8F-23CB06CFEF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graph highlighting demography of the student enrolment at UNE in the year 2025">
            <a:extLst>
              <a:ext uri="{FF2B5EF4-FFF2-40B4-BE49-F238E27FC236}">
                <a16:creationId xmlns:a16="http://schemas.microsoft.com/office/drawing/2014/main" id="{F52064FE-46DF-F223-AAC6-C2F9964E0972}"/>
              </a:ext>
            </a:extLst>
          </p:cNvPr>
          <p:cNvPicPr>
            <a:picLocks noGrp="1" noChangeAspect="1"/>
          </p:cNvPicPr>
          <p:nvPr>
            <p:ph idx="1"/>
          </p:nvPr>
        </p:nvPicPr>
        <p:blipFill>
          <a:blip r:embed="rId3"/>
          <a:stretch>
            <a:fillRect/>
          </a:stretch>
        </p:blipFill>
        <p:spPr>
          <a:xfrm>
            <a:off x="1248230" y="2006618"/>
            <a:ext cx="9467624" cy="4520788"/>
          </a:xfrm>
          <a:prstGeom prst="rect">
            <a:avLst/>
          </a:prstGeom>
        </p:spPr>
      </p:pic>
    </p:spTree>
    <p:extLst>
      <p:ext uri="{BB962C8B-B14F-4D97-AF65-F5344CB8AC3E}">
        <p14:creationId xmlns:p14="http://schemas.microsoft.com/office/powerpoint/2010/main" val="2767184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757C1-58AD-465F-63AA-0A5F6BDBE3CC}"/>
              </a:ext>
            </a:extLst>
          </p:cNvPr>
          <p:cNvSpPr>
            <a:spLocks noGrp="1" noRot="1" noMove="1" noResize="1" noEditPoints="1" noAdjustHandles="1" noChangeArrowheads="1" noChangeShapeType="1"/>
          </p:cNvSpPr>
          <p:nvPr>
            <p:ph type="title"/>
          </p:nvPr>
        </p:nvSpPr>
        <p:spPr>
          <a:xfrm>
            <a:off x="5297762" y="329184"/>
            <a:ext cx="6251110" cy="1783080"/>
          </a:xfrm>
        </p:spPr>
        <p:txBody>
          <a:bodyPr vert="horz" lIns="91440" tIns="45720" rIns="91440" bIns="45720" rtlCol="0" anchor="b">
            <a:normAutofit/>
          </a:bodyPr>
          <a:lstStyle/>
          <a:p>
            <a:r>
              <a:rPr lang="en-US" dirty="0"/>
              <a:t>Challenges of equitable venue-based exams</a:t>
            </a:r>
          </a:p>
        </p:txBody>
      </p:sp>
      <p:pic>
        <p:nvPicPr>
          <p:cNvPr id="3" name="Content Placeholder 3" descr="a collection of stylised images intending to show different aspects the physical and sensory challenges that should be considered.  Pregnancy, hearing impairment, use of wheelchair, injury, caring responsibilities, low vision and use of support animals">
            <a:extLst>
              <a:ext uri="{FF2B5EF4-FFF2-40B4-BE49-F238E27FC236}">
                <a16:creationId xmlns:a16="http://schemas.microsoft.com/office/drawing/2014/main" id="{7F71A756-63A7-B91D-165A-16472EE128D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r="3672"/>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6B2859-2478-711D-EE88-AB99B13FDA6B}"/>
              </a:ext>
            </a:extLst>
          </p:cNvPr>
          <p:cNvSpPr txBox="1"/>
          <p:nvPr/>
        </p:nvSpPr>
        <p:spPr>
          <a:xfrm>
            <a:off x="4657345" y="2602714"/>
            <a:ext cx="3584981" cy="3483864"/>
          </a:xfrm>
          <a:prstGeom prst="rect">
            <a:avLst/>
          </a:prstGeom>
        </p:spPr>
        <p:txBody>
          <a:bodyPr vert="horz" lIns="91440" tIns="45720" rIns="91440" bIns="45720" rtlCol="0">
            <a:noAutofit/>
          </a:bodyPr>
          <a:lstStyle/>
          <a:p>
            <a:pPr marL="457200" indent="-457200">
              <a:lnSpc>
                <a:spcPct val="90000"/>
              </a:lnSpc>
              <a:spcAft>
                <a:spcPts val="600"/>
              </a:spcAft>
              <a:buFont typeface="Arial" panose="020B0604020202020204" pitchFamily="34" charset="0"/>
              <a:buChar char="•"/>
            </a:pPr>
            <a:r>
              <a:rPr lang="en-US" sz="2800" dirty="0"/>
              <a:t>Text-based questions</a:t>
            </a:r>
          </a:p>
          <a:p>
            <a:pPr marL="457200" indent="-457200">
              <a:lnSpc>
                <a:spcPct val="90000"/>
              </a:lnSpc>
              <a:spcAft>
                <a:spcPts val="600"/>
              </a:spcAft>
              <a:buFont typeface="Arial" panose="020B0604020202020204" pitchFamily="34" charset="0"/>
              <a:buChar char="•"/>
            </a:pPr>
            <a:r>
              <a:rPr lang="en-US" sz="2800" dirty="0"/>
              <a:t>Scheduled time – ‘or else’</a:t>
            </a:r>
          </a:p>
          <a:p>
            <a:pPr marL="457200" indent="-457200">
              <a:lnSpc>
                <a:spcPct val="90000"/>
              </a:lnSpc>
              <a:spcAft>
                <a:spcPts val="600"/>
              </a:spcAft>
              <a:buFont typeface="Arial" panose="020B0604020202020204" pitchFamily="34" charset="0"/>
              <a:buChar char="•"/>
            </a:pPr>
            <a:r>
              <a:rPr lang="en-US" sz="2800" dirty="0"/>
              <a:t>Long delays for deferred exams/re-sits</a:t>
            </a:r>
          </a:p>
        </p:txBody>
      </p:sp>
      <p:sp>
        <p:nvSpPr>
          <p:cNvPr id="6" name="TextBox 5">
            <a:extLst>
              <a:ext uri="{FF2B5EF4-FFF2-40B4-BE49-F238E27FC236}">
                <a16:creationId xmlns:a16="http://schemas.microsoft.com/office/drawing/2014/main" id="{210FD447-123A-5BE3-3F94-E712B2D5D904}"/>
              </a:ext>
            </a:extLst>
          </p:cNvPr>
          <p:cNvSpPr txBox="1"/>
          <p:nvPr/>
        </p:nvSpPr>
        <p:spPr>
          <a:xfrm>
            <a:off x="8607019" y="2602714"/>
            <a:ext cx="3584981" cy="3483864"/>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dirty="0"/>
              <a:t>Travel</a:t>
            </a:r>
          </a:p>
          <a:p>
            <a:pPr indent="-228600">
              <a:lnSpc>
                <a:spcPct val="90000"/>
              </a:lnSpc>
              <a:spcAft>
                <a:spcPts val="600"/>
              </a:spcAft>
              <a:buFont typeface="Arial" panose="020B0604020202020204" pitchFamily="34" charset="0"/>
              <a:buChar char="•"/>
            </a:pPr>
            <a:r>
              <a:rPr lang="en-US" sz="2800" dirty="0"/>
              <a:t>Ergonomic furniture</a:t>
            </a:r>
          </a:p>
          <a:p>
            <a:pPr indent="-228600">
              <a:lnSpc>
                <a:spcPct val="90000"/>
              </a:lnSpc>
              <a:spcAft>
                <a:spcPts val="600"/>
              </a:spcAft>
              <a:buFont typeface="Arial" panose="020B0604020202020204" pitchFamily="34" charset="0"/>
              <a:buChar char="•"/>
            </a:pPr>
            <a:r>
              <a:rPr lang="en-US" sz="2800" dirty="0"/>
              <a:t>Special Equipment</a:t>
            </a:r>
          </a:p>
          <a:p>
            <a:pPr indent="-228600">
              <a:lnSpc>
                <a:spcPct val="90000"/>
              </a:lnSpc>
              <a:spcAft>
                <a:spcPts val="600"/>
              </a:spcAft>
              <a:buFont typeface="Arial" panose="020B0604020202020204" pitchFamily="34" charset="0"/>
              <a:buChar char="•"/>
            </a:pPr>
            <a:r>
              <a:rPr lang="en-US" sz="2800" dirty="0"/>
              <a:t>Chemical Sensitivity</a:t>
            </a:r>
          </a:p>
          <a:p>
            <a:pPr indent="-228600">
              <a:lnSpc>
                <a:spcPct val="90000"/>
              </a:lnSpc>
              <a:spcAft>
                <a:spcPts val="600"/>
              </a:spcAft>
              <a:buFont typeface="Arial" panose="020B0604020202020204" pitchFamily="34" charset="0"/>
              <a:buChar char="•"/>
            </a:pPr>
            <a:r>
              <a:rPr lang="en-US" sz="2800" dirty="0"/>
              <a:t>Lighting</a:t>
            </a:r>
          </a:p>
          <a:p>
            <a:pPr indent="-228600">
              <a:lnSpc>
                <a:spcPct val="90000"/>
              </a:lnSpc>
              <a:spcAft>
                <a:spcPts val="600"/>
              </a:spcAft>
              <a:buFont typeface="Arial" panose="020B0604020202020204" pitchFamily="34" charset="0"/>
              <a:buChar char="•"/>
            </a:pPr>
            <a:r>
              <a:rPr lang="en-US" sz="2800" dirty="0"/>
              <a:t>Level access</a:t>
            </a:r>
          </a:p>
          <a:p>
            <a:pPr indent="-228600">
              <a:lnSpc>
                <a:spcPct val="90000"/>
              </a:lnSpc>
              <a:spcAft>
                <a:spcPts val="600"/>
              </a:spcAft>
              <a:buFont typeface="Arial" panose="020B0604020202020204" pitchFamily="34" charset="0"/>
              <a:buChar char="•"/>
            </a:pPr>
            <a:r>
              <a:rPr lang="en-US" sz="2800" dirty="0"/>
              <a:t>Sensory overwhelm</a:t>
            </a:r>
          </a:p>
        </p:txBody>
      </p:sp>
    </p:spTree>
    <p:extLst>
      <p:ext uri="{BB962C8B-B14F-4D97-AF65-F5344CB8AC3E}">
        <p14:creationId xmlns:p14="http://schemas.microsoft.com/office/powerpoint/2010/main" val="391153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hidden="1">
            <a:extLst>
              <a:ext uri="{FF2B5EF4-FFF2-40B4-BE49-F238E27FC236}">
                <a16:creationId xmlns:a16="http://schemas.microsoft.com/office/drawing/2014/main" id="{FC7DD781-19FD-82C8-2AC1-83AED308E8A5}"/>
              </a:ext>
            </a:extLst>
          </p:cNvPr>
          <p:cNvSpPr>
            <a:spLocks noGrp="1"/>
          </p:cNvSpPr>
          <p:nvPr>
            <p:ph type="title" idx="4294967295"/>
          </p:nvPr>
        </p:nvSpPr>
        <p:spPr>
          <a:xfrm>
            <a:off x="0" y="-900113"/>
            <a:ext cx="11731625" cy="900113"/>
          </a:xfrm>
        </p:spPr>
        <p:txBody>
          <a:bodyPr vert="horz" wrap="square" lIns="432000" tIns="144000" rIns="144000" bIns="144000" rtlCol="0" anchor="b">
            <a:spAutoFit/>
          </a:bodyPr>
          <a:lstStyle/>
          <a:p>
            <a:r>
              <a:rPr lang="en-US" dirty="0"/>
              <a:t>A mother taking exam</a:t>
            </a:r>
          </a:p>
        </p:txBody>
      </p:sp>
      <p:pic>
        <p:nvPicPr>
          <p:cNvPr id="2" name="Picture 2" descr="working from home, woman working at a computer holding a young sleeping child, intended to represent the caring and working committments that are common challenges for university students">
            <a:extLst>
              <a:ext uri="{FF2B5EF4-FFF2-40B4-BE49-F238E27FC236}">
                <a16:creationId xmlns:a16="http://schemas.microsoft.com/office/drawing/2014/main" id="{A661AEE2-68AB-4977-71CB-8A807999267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1" b="5456"/>
          <a:stretch>
            <a:fillRect/>
          </a:stretch>
        </p:blipFill>
        <p:spPr bwMode="auto">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solidFill>
            <a:srgbClr val="FFFFFF"/>
          </a:solidFill>
        </p:spPr>
      </p:pic>
    </p:spTree>
    <p:extLst>
      <p:ext uri="{BB962C8B-B14F-4D97-AF65-F5344CB8AC3E}">
        <p14:creationId xmlns:p14="http://schemas.microsoft.com/office/powerpoint/2010/main" val="4121251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A2975-83C5-C17E-316D-C7F8E8E00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F93DF9-6443-164C-77AC-F01092E5CE51}"/>
              </a:ext>
            </a:extLst>
          </p:cNvPr>
          <p:cNvSpPr>
            <a:spLocks noGrp="1"/>
          </p:cNvSpPr>
          <p:nvPr>
            <p:ph type="title"/>
          </p:nvPr>
        </p:nvSpPr>
        <p:spPr>
          <a:xfrm>
            <a:off x="322729" y="-1075765"/>
            <a:ext cx="9197789" cy="779930"/>
          </a:xfrm>
        </p:spPr>
        <p:txBody>
          <a:bodyPr vert="horz" lIns="91440" tIns="45720" rIns="91440" bIns="45720" rtlCol="0" anchor="b">
            <a:normAutofit/>
          </a:bodyPr>
          <a:lstStyle/>
          <a:p>
            <a:r>
              <a:rPr lang="en-AU" dirty="0"/>
              <a:t>Image of Honduras Bridge</a:t>
            </a:r>
          </a:p>
        </p:txBody>
      </p:sp>
      <p:pic>
        <p:nvPicPr>
          <p:cNvPr id="3" name="Picture 2" descr="A large cement bridge is seen on a mudflat beside a large river.  There is no road, it has been washed away, and the river has moved, so that the bridge is no longer fit for purpose.  Honduras Bridge">
            <a:extLst>
              <a:ext uri="{FF2B5EF4-FFF2-40B4-BE49-F238E27FC236}">
                <a16:creationId xmlns:a16="http://schemas.microsoft.com/office/drawing/2014/main" id="{6CA364E3-E8F6-4977-CE5B-B61259D7A7DA}"/>
              </a:ext>
            </a:extLst>
          </p:cNvPr>
          <p:cNvPicPr/>
          <p:nvPr/>
        </p:nvPicPr>
        <p:blipFill>
          <a:blip r:embed="rId3">
            <a:extLst>
              <a:ext uri="{28A0092B-C50C-407E-A947-70E740481C1C}">
                <a14:useLocalDpi xmlns:a14="http://schemas.microsoft.com/office/drawing/2010/main" val="0"/>
              </a:ext>
            </a:extLst>
          </a:blip>
          <a:srcRect r="3055" b="2"/>
          <a:stretch>
            <a:fillRect/>
          </a:stretch>
        </p:blipFill>
        <p:spPr bwMode="auto">
          <a:xfrm>
            <a:off x="1" y="-188259"/>
            <a:ext cx="12192000" cy="7046259"/>
          </a:xfrm>
          <a:prstGeom prst="rect">
            <a:avLst/>
          </a:prstGeom>
          <a:solidFill>
            <a:srgbClr val="FFFFFF"/>
          </a:solidFill>
        </p:spPr>
      </p:pic>
    </p:spTree>
    <p:extLst>
      <p:ext uri="{BB962C8B-B14F-4D97-AF65-F5344CB8AC3E}">
        <p14:creationId xmlns:p14="http://schemas.microsoft.com/office/powerpoint/2010/main" val="3609642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464D65D-FC2C-E51D-0594-2D9EBECE6D21}"/>
              </a:ext>
            </a:extLst>
          </p:cNvPr>
          <p:cNvSpPr>
            <a:spLocks noGrp="1"/>
          </p:cNvSpPr>
          <p:nvPr>
            <p:ph type="title" idx="4294967295"/>
          </p:nvPr>
        </p:nvSpPr>
        <p:spPr>
          <a:xfrm>
            <a:off x="437563" y="-959909"/>
            <a:ext cx="10916237" cy="959909"/>
          </a:xfrm>
        </p:spPr>
        <p:txBody>
          <a:bodyPr vert="horz" lIns="91440" tIns="45720" rIns="91440" bIns="45720" rtlCol="0" anchor="b">
            <a:normAutofit/>
          </a:bodyPr>
          <a:lstStyle/>
          <a:p>
            <a:r>
              <a:rPr lang="en-AU" dirty="0" err="1"/>
              <a:t>LMS</a:t>
            </a:r>
            <a:r>
              <a:rPr lang="en-AU" dirty="0"/>
              <a:t>-Moodle vs </a:t>
            </a:r>
            <a:r>
              <a:rPr lang="en-AU" dirty="0" err="1"/>
              <a:t>ProctorU</a:t>
            </a:r>
            <a:endParaRPr lang="en-AU" dirty="0"/>
          </a:p>
        </p:txBody>
      </p:sp>
      <p:grpSp>
        <p:nvGrpSpPr>
          <p:cNvPr id="5" name="Group 4">
            <a:extLst>
              <a:ext uri="{FF2B5EF4-FFF2-40B4-BE49-F238E27FC236}">
                <a16:creationId xmlns:a16="http://schemas.microsoft.com/office/drawing/2014/main" id="{1A8DEB4B-48AA-D593-FC2D-AB0B6AFB09BE}"/>
              </a:ext>
              <a:ext uri="{C183D7F6-B498-43B3-948B-1728B52AA6E4}">
                <adec:decorative xmlns:adec="http://schemas.microsoft.com/office/drawing/2017/decorative" val="1"/>
              </a:ext>
            </a:extLst>
          </p:cNvPr>
          <p:cNvGrpSpPr/>
          <p:nvPr/>
        </p:nvGrpSpPr>
        <p:grpSpPr>
          <a:xfrm>
            <a:off x="437563" y="1685689"/>
            <a:ext cx="3100647" cy="1064029"/>
            <a:chOff x="892251" y="2529838"/>
            <a:chExt cx="3100647" cy="1064029"/>
          </a:xfrm>
        </p:grpSpPr>
        <p:sp>
          <p:nvSpPr>
            <p:cNvPr id="12" name="Cloud 11"/>
            <p:cNvSpPr/>
            <p:nvPr/>
          </p:nvSpPr>
          <p:spPr>
            <a:xfrm>
              <a:off x="892251" y="2529838"/>
              <a:ext cx="3100647" cy="1064029"/>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113906" y="2768138"/>
              <a:ext cx="2859578" cy="369332"/>
            </a:xfrm>
            <a:prstGeom prst="rect">
              <a:avLst/>
            </a:prstGeom>
            <a:noFill/>
          </p:spPr>
          <p:txBody>
            <a:bodyPr wrap="square" rtlCol="0">
              <a:spAutoFit/>
            </a:bodyPr>
            <a:lstStyle/>
            <a:p>
              <a:r>
                <a:rPr lang="en-AU" dirty="0"/>
                <a:t>Exam ‘paper’ in ‘the cloud’</a:t>
              </a:r>
            </a:p>
          </p:txBody>
        </p:sp>
      </p:grpSp>
      <p:sp>
        <p:nvSpPr>
          <p:cNvPr id="2" name="TextBox 1"/>
          <p:cNvSpPr txBox="1"/>
          <p:nvPr/>
        </p:nvSpPr>
        <p:spPr>
          <a:xfrm>
            <a:off x="443223" y="3237874"/>
            <a:ext cx="3125585" cy="707886"/>
          </a:xfrm>
          <a:prstGeom prst="rect">
            <a:avLst/>
          </a:prstGeom>
          <a:noFill/>
          <a:ln w="57150">
            <a:solidFill>
              <a:schemeClr val="tx1"/>
            </a:solidFill>
          </a:ln>
        </p:spPr>
        <p:txBody>
          <a:bodyPr wrap="square" rtlCol="0">
            <a:spAutoFit/>
          </a:bodyPr>
          <a:lstStyle/>
          <a:p>
            <a:pPr algn="ctr"/>
            <a:r>
              <a:rPr lang="en-AU" sz="4000" dirty="0"/>
              <a:t>LMS-Moodle</a:t>
            </a:r>
          </a:p>
        </p:txBody>
      </p:sp>
      <p:sp>
        <p:nvSpPr>
          <p:cNvPr id="6" name="TextBox 5"/>
          <p:cNvSpPr txBox="1"/>
          <p:nvPr/>
        </p:nvSpPr>
        <p:spPr>
          <a:xfrm>
            <a:off x="600167" y="4402157"/>
            <a:ext cx="3125585" cy="1569660"/>
          </a:xfrm>
          <a:prstGeom prst="rect">
            <a:avLst/>
          </a:prstGeom>
          <a:noFill/>
        </p:spPr>
        <p:txBody>
          <a:bodyPr wrap="square" rtlCol="0">
            <a:spAutoFit/>
          </a:bodyPr>
          <a:lstStyle/>
          <a:p>
            <a:r>
              <a:rPr lang="en-AU" sz="2400" dirty="0"/>
              <a:t>Exam activity lives in Moodle</a:t>
            </a:r>
          </a:p>
          <a:p>
            <a:endParaRPr lang="en-AU" sz="2400" dirty="0"/>
          </a:p>
          <a:p>
            <a:r>
              <a:rPr lang="en-AU" sz="2400" dirty="0"/>
              <a:t>Marking happens here</a:t>
            </a:r>
          </a:p>
        </p:txBody>
      </p:sp>
      <p:pic>
        <p:nvPicPr>
          <p:cNvPr id="1028" name="Picture 4" descr="Eyes looking clipart - Clipart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6054" y="902201"/>
            <a:ext cx="1580245" cy="1559268"/>
          </a:xfrm>
          <a:prstGeom prst="rect">
            <a:avLst/>
          </a:prstGeom>
          <a:noFill/>
          <a:extLst>
            <a:ext uri="{909E8E84-426E-40DD-AFC4-6F175D3DCCD1}">
              <a14:hiddenFill xmlns:a14="http://schemas.microsoft.com/office/drawing/2010/main">
                <a:solidFill>
                  <a:srgbClr val="FFFFFF"/>
                </a:solidFill>
              </a14:hiddenFill>
            </a:ext>
          </a:extLst>
        </p:spPr>
      </p:pic>
      <p:sp>
        <p:nvSpPr>
          <p:cNvPr id="9" name="Cloud 8">
            <a:extLst>
              <a:ext uri="{C183D7F6-B498-43B3-948B-1728B52AA6E4}">
                <adec:decorative xmlns:adec="http://schemas.microsoft.com/office/drawing/2017/decorative" val="1"/>
              </a:ext>
            </a:extLst>
          </p:cNvPr>
          <p:cNvSpPr/>
          <p:nvPr/>
        </p:nvSpPr>
        <p:spPr>
          <a:xfrm>
            <a:off x="8190741" y="1153674"/>
            <a:ext cx="3100647" cy="1064029"/>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8581053" y="1462845"/>
            <a:ext cx="2726566" cy="369332"/>
          </a:xfrm>
          <a:prstGeom prst="rect">
            <a:avLst/>
          </a:prstGeom>
          <a:noFill/>
        </p:spPr>
        <p:txBody>
          <a:bodyPr wrap="square" rtlCol="0">
            <a:spAutoFit/>
          </a:bodyPr>
          <a:lstStyle/>
          <a:p>
            <a:r>
              <a:rPr lang="en-AU" dirty="0"/>
              <a:t>Exam venue in ‘the cloud’</a:t>
            </a:r>
          </a:p>
        </p:txBody>
      </p:sp>
      <p:sp>
        <p:nvSpPr>
          <p:cNvPr id="3" name="TextBox 2"/>
          <p:cNvSpPr txBox="1"/>
          <p:nvPr/>
        </p:nvSpPr>
        <p:spPr>
          <a:xfrm>
            <a:off x="8296102" y="2582256"/>
            <a:ext cx="2499784" cy="705767"/>
          </a:xfrm>
          <a:prstGeom prst="rect">
            <a:avLst/>
          </a:prstGeom>
          <a:noFill/>
          <a:ln w="57150">
            <a:solidFill>
              <a:schemeClr val="tx1"/>
            </a:solidFill>
          </a:ln>
        </p:spPr>
        <p:txBody>
          <a:bodyPr wrap="square" rtlCol="0">
            <a:spAutoFit/>
          </a:bodyPr>
          <a:lstStyle/>
          <a:p>
            <a:pPr algn="ctr"/>
            <a:r>
              <a:rPr lang="en-AU" sz="4000" dirty="0"/>
              <a:t>ProctorU</a:t>
            </a:r>
          </a:p>
        </p:txBody>
      </p:sp>
      <p:sp>
        <p:nvSpPr>
          <p:cNvPr id="4" name="TextBox 3"/>
          <p:cNvSpPr txBox="1"/>
          <p:nvPr/>
        </p:nvSpPr>
        <p:spPr>
          <a:xfrm>
            <a:off x="7496177" y="3945760"/>
            <a:ext cx="4700496" cy="2308324"/>
          </a:xfrm>
          <a:prstGeom prst="rect">
            <a:avLst/>
          </a:prstGeom>
          <a:noFill/>
        </p:spPr>
        <p:txBody>
          <a:bodyPr wrap="square" rtlCol="0">
            <a:spAutoFit/>
          </a:bodyPr>
          <a:lstStyle/>
          <a:p>
            <a:pPr marL="342900" indent="-342900">
              <a:buFont typeface="Arial" panose="020B0604020202020204" pitchFamily="34" charset="0"/>
              <a:buChar char="•"/>
            </a:pPr>
            <a:r>
              <a:rPr lang="en-AU" sz="2400" dirty="0"/>
              <a:t>Student ID and workspace check</a:t>
            </a:r>
          </a:p>
          <a:p>
            <a:pPr marL="342900" indent="-342900">
              <a:buFont typeface="Arial" panose="020B0604020202020204" pitchFamily="34" charset="0"/>
              <a:buChar char="•"/>
            </a:pPr>
            <a:r>
              <a:rPr lang="en-AU" sz="2400" dirty="0"/>
              <a:t>Exam supervision</a:t>
            </a:r>
          </a:p>
          <a:p>
            <a:pPr marL="742950" lvl="1" indent="-285750">
              <a:buFont typeface="Arial" panose="020B0604020202020204" pitchFamily="34" charset="0"/>
              <a:buChar char="•"/>
            </a:pPr>
            <a:r>
              <a:rPr lang="en-AU" sz="2400" dirty="0"/>
              <a:t>View of student</a:t>
            </a:r>
          </a:p>
          <a:p>
            <a:pPr marL="742950" lvl="1" indent="-285750">
              <a:buFont typeface="Arial" panose="020B0604020202020204" pitchFamily="34" charset="0"/>
              <a:buChar char="•"/>
            </a:pPr>
            <a:r>
              <a:rPr lang="en-AU" sz="2400" dirty="0"/>
              <a:t>View of screen</a:t>
            </a:r>
          </a:p>
          <a:p>
            <a:pPr marL="742950" lvl="1" indent="-285750">
              <a:buFont typeface="Arial" panose="020B0604020202020204" pitchFamily="34" charset="0"/>
              <a:buChar char="•"/>
            </a:pPr>
            <a:r>
              <a:rPr lang="en-AU" sz="2400" dirty="0"/>
              <a:t>Secure Browser</a:t>
            </a:r>
          </a:p>
        </p:txBody>
      </p:sp>
      <p:pic>
        <p:nvPicPr>
          <p:cNvPr id="1030" name="Picture 6" descr="View All Images-1 - Person Sitting At Desk Clipart - Png Download (640x640), Png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8135" y="3389147"/>
            <a:ext cx="1226071" cy="13002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row swoosh vector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517985" y="3262416"/>
            <a:ext cx="2798449" cy="3457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039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52D2-3DFF-1A41-E7B9-EFA299278AF9}"/>
              </a:ext>
            </a:extLst>
          </p:cNvPr>
          <p:cNvSpPr>
            <a:spLocks noGrp="1" noRot="1" noMove="1" noResize="1" noEditPoints="1" noAdjustHandles="1" noChangeArrowheads="1" noChangeShapeType="1"/>
          </p:cNvSpPr>
          <p:nvPr>
            <p:ph type="title" idx="4294967295"/>
          </p:nvPr>
        </p:nvSpPr>
        <p:spPr>
          <a:xfrm>
            <a:off x="0" y="-900113"/>
            <a:ext cx="11731625" cy="900113"/>
          </a:xfrm>
        </p:spPr>
        <p:txBody>
          <a:bodyPr vert="horz" wrap="square" lIns="432000" tIns="144000" rIns="144000" bIns="144000" rtlCol="0" anchor="b">
            <a:spAutoFit/>
          </a:bodyPr>
          <a:lstStyle/>
          <a:p>
            <a:r>
              <a:rPr lang="en-US" dirty="0"/>
              <a:t>Exam scheduling  </a:t>
            </a:r>
          </a:p>
        </p:txBody>
      </p:sp>
      <p:pic>
        <p:nvPicPr>
          <p:cNvPr id="3" name="Picture 2" descr="A screenshot of a schedule&#10;&#10;">
            <a:extLst>
              <a:ext uri="{FF2B5EF4-FFF2-40B4-BE49-F238E27FC236}">
                <a16:creationId xmlns:a16="http://schemas.microsoft.com/office/drawing/2014/main" id="{52F44946-6BF0-D722-F595-D09FD9E17F71}"/>
              </a:ext>
            </a:extLst>
          </p:cNvPr>
          <p:cNvPicPr>
            <a:picLocks noGrp="1" noRot="1" noChangeAspect="1" noMove="1" noResize="1" noEditPoints="1" noAdjustHandles="1" noChangeArrowheads="1" noChangeShapeType="1" noCrop="1"/>
          </p:cNvPicPr>
          <p:nvPr/>
        </p:nvPicPr>
        <p:blipFill>
          <a:blip r:embed="rId3"/>
          <a:stretch>
            <a:fillRect/>
          </a:stretch>
        </p:blipFill>
        <p:spPr>
          <a:xfrm>
            <a:off x="209303" y="0"/>
            <a:ext cx="11773393" cy="6858000"/>
          </a:xfrm>
          <a:prstGeom prst="rect">
            <a:avLst/>
          </a:prstGeom>
          <a:noFill/>
        </p:spPr>
      </p:pic>
    </p:spTree>
    <p:extLst>
      <p:ext uri="{BB962C8B-B14F-4D97-AF65-F5344CB8AC3E}">
        <p14:creationId xmlns:p14="http://schemas.microsoft.com/office/powerpoint/2010/main" val="350558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EF7D49-CE28-DB5A-80BA-370F85A3504D}"/>
              </a:ext>
            </a:extLst>
          </p:cNvPr>
          <p:cNvSpPr>
            <a:spLocks noGrp="1" noRot="1" noMove="1" noResize="1" noEditPoints="1" noAdjustHandles="1" noChangeArrowheads="1" noChangeShapeType="1"/>
          </p:cNvSpPr>
          <p:nvPr>
            <p:ph type="title" idx="4294967295"/>
          </p:nvPr>
        </p:nvSpPr>
        <p:spPr>
          <a:xfrm>
            <a:off x="0" y="-900113"/>
            <a:ext cx="11731625" cy="900113"/>
          </a:xfrm>
        </p:spPr>
        <p:txBody>
          <a:bodyPr vert="horz" wrap="square" lIns="432000" tIns="144000" rIns="144000" bIns="144000" rtlCol="0" anchor="b">
            <a:spAutoFit/>
          </a:bodyPr>
          <a:lstStyle/>
          <a:p>
            <a:r>
              <a:rPr lang="en-US" dirty="0"/>
              <a:t>metaphor</a:t>
            </a:r>
          </a:p>
        </p:txBody>
      </p:sp>
      <p:sp useBgFill="1">
        <p:nvSpPr>
          <p:cNvPr id="9" name="Rectangle 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Two small plastic toy human figures with a blurred background.  Their expressions are ones of exaggerated shock, intended as a caricature of the reactions the speaker has encountered when implementing more flexibility in exams ">
            <a:extLst>
              <a:ext uri="{FF2B5EF4-FFF2-40B4-BE49-F238E27FC236}">
                <a16:creationId xmlns:a16="http://schemas.microsoft.com/office/drawing/2014/main" id="{CB8058DB-4B4B-A12A-D642-F214718BBD9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4910" b="10504"/>
          <a:stretch>
            <a:fillRect/>
          </a:stretch>
        </p:blipFill>
        <p:spPr>
          <a:xfrm>
            <a:off x="1655208" y="228600"/>
            <a:ext cx="8805384" cy="4953000"/>
          </a:xfrm>
          <a:prstGeom prst="rect">
            <a:avLst/>
          </a:prstGeom>
          <a:noFill/>
        </p:spPr>
      </p:pic>
    </p:spTree>
    <p:extLst>
      <p:ext uri="{BB962C8B-B14F-4D97-AF65-F5344CB8AC3E}">
        <p14:creationId xmlns:p14="http://schemas.microsoft.com/office/powerpoint/2010/main" val="3530158798"/>
      </p:ext>
    </p:extLst>
  </p:cSld>
  <p:clrMapOvr>
    <a:masterClrMapping/>
  </p:clrMapOvr>
</p:sld>
</file>

<file path=ppt/theme/theme1.xml><?xml version="1.0" encoding="utf-8"?>
<a:theme xmlns:a="http://schemas.openxmlformats.org/drawingml/2006/main" name="UNE Green">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E Dark" id="{07287DD1-6350-D145-BD89-4263FD58AE69}" vid="{1DDFC794-A3D5-6546-BBCD-0DB10702F533}"/>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84BDAE98E23249A2FA786884A9D84D" ma:contentTypeVersion="17" ma:contentTypeDescription="Create a new document." ma:contentTypeScope="" ma:versionID="a12a62ccb87df062d1c83e278e6ad99c">
  <xsd:schema xmlns:xsd="http://www.w3.org/2001/XMLSchema" xmlns:xs="http://www.w3.org/2001/XMLSchema" xmlns:p="http://schemas.microsoft.com/office/2006/metadata/properties" xmlns:ns3="8007523a-f30c-41cf-a59a-3e876d2b8f24" xmlns:ns4="5b271ce3-8e8e-4dcd-b9c1-4e3d95bc7c65" targetNamespace="http://schemas.microsoft.com/office/2006/metadata/properties" ma:root="true" ma:fieldsID="7fbaee5b8d3fb5f96d1afadf45a12809" ns3:_="" ns4:_="">
    <xsd:import namespace="8007523a-f30c-41cf-a59a-3e876d2b8f24"/>
    <xsd:import namespace="5b271ce3-8e8e-4dcd-b9c1-4e3d95bc7c6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LengthInSeconds" minOccurs="0"/>
                <xsd:element ref="ns4:MediaServiceLocation" minOccurs="0"/>
                <xsd:element ref="ns4:MediaServiceSearchPropertie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07523a-f30c-41cf-a59a-3e876d2b8f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271ce3-8e8e-4dcd-b9c1-4e3d95bc7c6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b271ce3-8e8e-4dcd-b9c1-4e3d95bc7c65" xsi:nil="true"/>
  </documentManagement>
</p:properties>
</file>

<file path=customXml/itemProps1.xml><?xml version="1.0" encoding="utf-8"?>
<ds:datastoreItem xmlns:ds="http://schemas.openxmlformats.org/officeDocument/2006/customXml" ds:itemID="{FE1F1358-E677-4ED8-8C52-716597E40C49}">
  <ds:schemaRefs>
    <ds:schemaRef ds:uri="http://schemas.microsoft.com/sharepoint/v3/contenttype/forms"/>
  </ds:schemaRefs>
</ds:datastoreItem>
</file>

<file path=customXml/itemProps2.xml><?xml version="1.0" encoding="utf-8"?>
<ds:datastoreItem xmlns:ds="http://schemas.openxmlformats.org/officeDocument/2006/customXml" ds:itemID="{B78B8672-52C7-4C3E-A63B-0F18E00529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07523a-f30c-41cf-a59a-3e876d2b8f24"/>
    <ds:schemaRef ds:uri="5b271ce3-8e8e-4dcd-b9c1-4e3d95bc7c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63D313-FDDA-42FE-9D87-80EEEAB03B7B}">
  <ds:schemaRefs>
    <ds:schemaRef ds:uri="http://purl.org/dc/dcmitype/"/>
    <ds:schemaRef ds:uri="http://schemas.microsoft.com/office/2006/documentManagement/types"/>
    <ds:schemaRef ds:uri="http://schemas.microsoft.com/office/infopath/2007/PartnerControls"/>
    <ds:schemaRef ds:uri="http://www.w3.org/XML/1998/namespace"/>
    <ds:schemaRef ds:uri="http://purl.org/dc/terms/"/>
    <ds:schemaRef ds:uri="http://purl.org/dc/elements/1.1/"/>
    <ds:schemaRef ds:uri="8007523a-f30c-41cf-a59a-3e876d2b8f24"/>
    <ds:schemaRef ds:uri="5b271ce3-8e8e-4dcd-b9c1-4e3d95bc7c65"/>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UNE Dark</Template>
  <TotalTime>11780</TotalTime>
  <Words>434</Words>
  <Application>Microsoft Office PowerPoint</Application>
  <PresentationFormat>Widescreen</PresentationFormat>
  <Paragraphs>102</Paragraphs>
  <Slides>25</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Aptos</vt:lpstr>
      <vt:lpstr>Aptos Display</vt:lpstr>
      <vt:lpstr>Arial</vt:lpstr>
      <vt:lpstr>Calibri</vt:lpstr>
      <vt:lpstr>Trebuchet MS</vt:lpstr>
      <vt:lpstr>UNE Green</vt:lpstr>
      <vt:lpstr>Office Theme</vt:lpstr>
      <vt:lpstr>Rethinking Examinations in the Age of AI: Enhancing Student Agency and Inclusion Through Universal Design for Learning </vt:lpstr>
      <vt:lpstr>Exams : Not a new thing</vt:lpstr>
      <vt:lpstr>Accessibility is important for UNE</vt:lpstr>
      <vt:lpstr>Challenges of equitable venue-based exams</vt:lpstr>
      <vt:lpstr>A mother taking exam</vt:lpstr>
      <vt:lpstr>Image of Honduras Bridge</vt:lpstr>
      <vt:lpstr>LMS-Moodle vs ProctorU</vt:lpstr>
      <vt:lpstr>Exam scheduling  </vt:lpstr>
      <vt:lpstr>metaphor</vt:lpstr>
      <vt:lpstr>Flexible exam scheduling</vt:lpstr>
      <vt:lpstr>Intentional increase in student agency</vt:lpstr>
      <vt:lpstr>Unique use of the platform Compressed exam period</vt:lpstr>
      <vt:lpstr>Typical exam  bookings </vt:lpstr>
      <vt:lpstr>Previous ‘start times’ for 100% of students</vt:lpstr>
      <vt:lpstr>75% of students choose to schedule at different times, 39% outside of business hours</vt:lpstr>
      <vt:lpstr>Catalyst and enabler of better exam design</vt:lpstr>
      <vt:lpstr>Better exam design Industry relevant tools &amp; resources</vt:lpstr>
      <vt:lpstr>Better exam design Interactivity</vt:lpstr>
      <vt:lpstr>Better exam design Authentic Assessment</vt:lpstr>
      <vt:lpstr>Better exam design Rich media</vt:lpstr>
      <vt:lpstr>Outcomes</vt:lpstr>
      <vt:lpstr>Ideas come from the edges….</vt:lpstr>
      <vt:lpstr>We don’t need to do this alone….</vt:lpstr>
      <vt:lpstr>From little things….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 Dark</dc:title>
  <dc:creator>Kylie Day</dc:creator>
  <cp:lastModifiedBy>Kylie Geard</cp:lastModifiedBy>
  <cp:revision>70</cp:revision>
  <cp:lastPrinted>2020-08-27T05:06:20Z</cp:lastPrinted>
  <dcterms:created xsi:type="dcterms:W3CDTF">2021-02-05T07:42:31Z</dcterms:created>
  <dcterms:modified xsi:type="dcterms:W3CDTF">2025-06-25T11:59:46Z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0x0101003B84BDAE98E23249A2FA786884A9D84D</vt:lpwstr>
  </property>
</Properties>
</file>