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1"/>
    <p:sldMasterId id="2147483713" r:id="rId2"/>
    <p:sldMasterId id="2147483720" r:id="rId3"/>
    <p:sldMasterId id="2147483725" r:id="rId4"/>
    <p:sldMasterId id="2147483648" r:id="rId5"/>
  </p:sldMasterIdLst>
  <p:notesMasterIdLst>
    <p:notesMasterId r:id="rId29"/>
  </p:notesMasterIdLst>
  <p:sldIdLst>
    <p:sldId id="393" r:id="rId6"/>
    <p:sldId id="414" r:id="rId7"/>
    <p:sldId id="389" r:id="rId8"/>
    <p:sldId id="423" r:id="rId9"/>
    <p:sldId id="391" r:id="rId10"/>
    <p:sldId id="417" r:id="rId11"/>
    <p:sldId id="409" r:id="rId12"/>
    <p:sldId id="416" r:id="rId13"/>
    <p:sldId id="415" r:id="rId14"/>
    <p:sldId id="413" r:id="rId15"/>
    <p:sldId id="316" r:id="rId16"/>
    <p:sldId id="383" r:id="rId17"/>
    <p:sldId id="410" r:id="rId18"/>
    <p:sldId id="418" r:id="rId19"/>
    <p:sldId id="421" r:id="rId20"/>
    <p:sldId id="411" r:id="rId21"/>
    <p:sldId id="420" r:id="rId22"/>
    <p:sldId id="422" r:id="rId23"/>
    <p:sldId id="412" r:id="rId24"/>
    <p:sldId id="425" r:id="rId25"/>
    <p:sldId id="424" r:id="rId26"/>
    <p:sldId id="426" r:id="rId27"/>
    <p:sldId id="408" r:id="rId28"/>
  </p:sldIdLst>
  <p:sldSz cx="9144000" cy="5143500" type="screen16x9"/>
  <p:notesSz cx="9144000" cy="51435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45E"/>
    <a:srgbClr val="8F9EC9"/>
    <a:srgbClr val="DAA8A2"/>
    <a:srgbClr val="000000"/>
    <a:srgbClr val="FFE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9" autoAdjust="0"/>
    <p:restoredTop sz="86290" autoAdjust="0"/>
  </p:normalViewPr>
  <p:slideViewPr>
    <p:cSldViewPr>
      <p:cViewPr varScale="1">
        <p:scale>
          <a:sx n="110" d="100"/>
          <a:sy n="110" d="100"/>
        </p:scale>
        <p:origin x="120" y="15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6/6/2025</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29244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3</a:t>
            </a:fld>
            <a:endParaRPr lang="en-US"/>
          </a:p>
        </p:txBody>
      </p:sp>
    </p:spTree>
    <p:extLst>
      <p:ext uri="{BB962C8B-B14F-4D97-AF65-F5344CB8AC3E}">
        <p14:creationId xmlns:p14="http://schemas.microsoft.com/office/powerpoint/2010/main" val="18394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D0FF-8E2C-C44A-873D-084618A3B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2CB3-3F00-8149-236F-F2CC1053C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E8D40-C95A-2A8D-5C2F-B75677BBB45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1C1F001-B882-7A37-2FEC-4F17906063BB}"/>
              </a:ext>
            </a:extLst>
          </p:cNvPr>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18484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dirty="0"/>
              <a:t>Heading sits here</a:t>
            </a:r>
          </a:p>
          <a:p>
            <a:r>
              <a:rPr lang="en-GB" dirty="0"/>
              <a:t>1-2 lines of copy 28pt</a:t>
            </a:r>
            <a:endParaRPr lang="en-US" dirty="0"/>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dirty="0"/>
              <a:t>Presentation subheading </a:t>
            </a:r>
            <a:br>
              <a:rPr lang="en-GB" dirty="0"/>
            </a:br>
            <a:r>
              <a:rPr lang="en-GB" dirty="0"/>
              <a:t>can go over 2 lines 28pt</a:t>
            </a:r>
            <a:endParaRPr lang="en-US" dirty="0"/>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dirty="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dirty="0" err="1"/>
              <a:t>sydney.edu.au</a:t>
            </a:r>
            <a:r>
              <a:rPr lang="en-GB" dirty="0"/>
              <a:t>/</a:t>
            </a:r>
            <a:r>
              <a:rPr lang="en-GB" dirty="0" err="1"/>
              <a:t>xxxxx</a:t>
            </a:r>
            <a:endParaRPr lang="en-US" dirty="0"/>
          </a:p>
        </p:txBody>
      </p:sp>
    </p:spTree>
    <p:extLst>
      <p:ext uri="{BB962C8B-B14F-4D97-AF65-F5344CB8AC3E}">
        <p14:creationId xmlns:p14="http://schemas.microsoft.com/office/powerpoint/2010/main" val="3996898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Times" pitchFamily="2" charset="0"/>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9" name="Text Placeholder 2">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tx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dirty="0"/>
              <a:t>Presented by 14pt</a:t>
            </a:r>
            <a:endParaRPr lang="en-US" dirty="0"/>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dirty="0">
                <a:solidFill>
                  <a:srgbClr val="000000"/>
                </a:solidFill>
                <a:latin typeface="Arial"/>
                <a:cs typeface="Arial"/>
              </a:rPr>
              <a:t>Chapter break headline 28pt</a:t>
            </a:r>
            <a:endParaRPr lang="en-AU" b="0" i="1" dirty="0">
              <a:latin typeface="Times" pitchFamily="2" charset="0"/>
            </a:endParaRPr>
          </a:p>
        </p:txBody>
      </p:sp>
      <p:sp>
        <p:nvSpPr>
          <p:cNvPr id="2" name="Text Placeholder 2">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dirty="0">
                <a:solidFill>
                  <a:srgbClr val="000000"/>
                </a:solidFill>
                <a:latin typeface="Times" pitchFamily="2" charset="0"/>
              </a:rPr>
              <a:t>1-2 lines of copy</a:t>
            </a:r>
            <a:endParaRPr lang="en-AU" b="0" i="1" dirty="0">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dirty="0"/>
              <a:t>Presented by 14pt</a:t>
            </a:r>
            <a:endParaRPr lang="en-US" dirty="0"/>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 uri="{C183D7F6-B498-43B3-948B-1728B52AA6E4}">
                <adec:decorative xmlns:adec="http://schemas.microsoft.com/office/drawing/2017/decorative" val="1"/>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dirty="0">
                <a:solidFill>
                  <a:srgbClr val="000000"/>
                </a:solidFill>
              </a:rPr>
              <a:t>“Insert quote </a:t>
            </a:r>
            <a:r>
              <a:rPr sz="3800" spc="-10" dirty="0">
                <a:solidFill>
                  <a:srgbClr val="000000"/>
                </a:solidFill>
              </a:rPr>
              <a:t>here</a:t>
            </a:r>
            <a:r>
              <a:rPr lang="en-AU" sz="3800" spc="-10" dirty="0">
                <a:solidFill>
                  <a:srgbClr val="000000"/>
                </a:solidFill>
              </a:rPr>
              <a:t>. </a:t>
            </a:r>
            <a:br>
              <a:rPr lang="en-AU" sz="3800" spc="-10" dirty="0">
                <a:solidFill>
                  <a:srgbClr val="000000"/>
                </a:solidFill>
              </a:rPr>
            </a:br>
            <a:r>
              <a:rPr lang="en-AU" sz="3800" spc="-10" dirty="0" err="1">
                <a:solidFill>
                  <a:srgbClr val="000000"/>
                </a:solidFill>
              </a:rPr>
              <a:t>Unti</a:t>
            </a:r>
            <a:r>
              <a:rPr lang="en-AU" sz="3800" spc="-10" dirty="0">
                <a:solidFill>
                  <a:srgbClr val="000000"/>
                </a:solidFill>
              </a:rPr>
              <a:t> </a:t>
            </a:r>
            <a:r>
              <a:rPr lang="en-AU" sz="3800" spc="-10" dirty="0" err="1">
                <a:solidFill>
                  <a:srgbClr val="000000"/>
                </a:solidFill>
              </a:rPr>
              <a:t>cuptasitae</a:t>
            </a:r>
            <a:r>
              <a:rPr lang="en-AU" sz="3800" spc="-10" dirty="0">
                <a:solidFill>
                  <a:srgbClr val="000000"/>
                </a:solidFill>
              </a:rPr>
              <a:t> </a:t>
            </a:r>
            <a:r>
              <a:rPr lang="en-AU" sz="3800" spc="-10" dirty="0" err="1">
                <a:solidFill>
                  <a:srgbClr val="000000"/>
                </a:solidFill>
              </a:rPr>
              <a:t>velluptatur</a:t>
            </a:r>
            <a:r>
              <a:rPr lang="en-AU" sz="3800" spc="-10" dirty="0">
                <a:solidFill>
                  <a:srgbClr val="000000"/>
                </a:solidFill>
              </a:rPr>
              <a:t> </a:t>
            </a:r>
            <a:r>
              <a:rPr lang="en-AU" sz="3800" spc="-10" dirty="0" err="1">
                <a:solidFill>
                  <a:srgbClr val="000000"/>
                </a:solidFill>
              </a:rPr>
              <a:t>suntem</a:t>
            </a:r>
            <a:r>
              <a:rPr lang="en-AU" sz="3800" spc="-10" dirty="0">
                <a:solidFill>
                  <a:srgbClr val="000000"/>
                </a:solidFill>
              </a:rPr>
              <a:t> as </a:t>
            </a:r>
            <a:r>
              <a:rPr lang="en-AU" sz="3800" spc="-10" dirty="0" err="1">
                <a:solidFill>
                  <a:srgbClr val="000000"/>
                </a:solidFill>
              </a:rPr>
              <a:t>derempo</a:t>
            </a:r>
            <a:r>
              <a:rPr lang="en-AU" sz="3800" spc="-10" dirty="0">
                <a:solidFill>
                  <a:srgbClr val="000000"/>
                </a:solidFill>
              </a:rPr>
              <a:t> </a:t>
            </a:r>
            <a:r>
              <a:rPr lang="en-AU" sz="3800" spc="-10" dirty="0" err="1">
                <a:solidFill>
                  <a:srgbClr val="000000"/>
                </a:solidFill>
              </a:rPr>
              <a:t>rposten</a:t>
            </a:r>
            <a:r>
              <a:rPr lang="en-AU" sz="3800" spc="-10" dirty="0">
                <a:solidFill>
                  <a:srgbClr val="000000"/>
                </a:solidFill>
              </a:rPr>
              <a:t> </a:t>
            </a:r>
            <a:r>
              <a:rPr lang="en-AU" sz="3800" spc="-10" dirty="0" err="1">
                <a:solidFill>
                  <a:srgbClr val="000000"/>
                </a:solidFill>
              </a:rPr>
              <a:t>dignisqui</a:t>
            </a:r>
            <a:r>
              <a:rPr lang="en-AU" sz="3800" spc="-10" dirty="0">
                <a:solidFill>
                  <a:srgbClr val="000000"/>
                </a:solidFill>
              </a:rPr>
              <a:t> </a:t>
            </a:r>
            <a:r>
              <a:rPr lang="en-AU" sz="3800" spc="-10" dirty="0" err="1">
                <a:solidFill>
                  <a:srgbClr val="000000"/>
                </a:solidFill>
              </a:rPr>
              <a:t>omnissum</a:t>
            </a:r>
            <a:r>
              <a:rPr lang="en-AU" sz="3800" spc="-10" dirty="0">
                <a:solidFill>
                  <a:srgbClr val="000000"/>
                </a:solidFill>
              </a:rPr>
              <a:t> </a:t>
            </a:r>
            <a:r>
              <a:rPr lang="en-AU" sz="3800" spc="-10" dirty="0" err="1">
                <a:solidFill>
                  <a:srgbClr val="000000"/>
                </a:solidFill>
              </a:rPr>
              <a:t>eiur</a:t>
            </a:r>
            <a:r>
              <a:rPr lang="en-AU" sz="3800" spc="-10" dirty="0">
                <a:solidFill>
                  <a:srgbClr val="000000"/>
                </a:solidFill>
              </a:rPr>
              <a:t>, </a:t>
            </a:r>
            <a:r>
              <a:rPr lang="en-AU" sz="3800" spc="-10" dirty="0" err="1">
                <a:solidFill>
                  <a:srgbClr val="000000"/>
                </a:solidFill>
              </a:rPr>
              <a:t>earchit</a:t>
            </a:r>
            <a:r>
              <a:rPr lang="en-AU" sz="3800" spc="-10" dirty="0">
                <a:solidFill>
                  <a:srgbClr val="000000"/>
                </a:solidFill>
              </a:rPr>
              <a:t> ab </a:t>
            </a:r>
            <a:r>
              <a:rPr lang="en-AU" sz="3800" spc="-10" dirty="0" err="1">
                <a:solidFill>
                  <a:srgbClr val="000000"/>
                </a:solidFill>
              </a:rPr>
              <a:t>ipidici</a:t>
            </a:r>
            <a:r>
              <a:rPr lang="en-AU" sz="3800" spc="-10" dirty="0">
                <a:solidFill>
                  <a:srgbClr val="000000"/>
                </a:solidFill>
              </a:rPr>
              <a:t> </a:t>
            </a:r>
            <a:r>
              <a:rPr lang="en-AU" sz="3800" spc="-10" dirty="0" err="1">
                <a:solidFill>
                  <a:srgbClr val="000000"/>
                </a:solidFill>
              </a:rPr>
              <a:t>llorum</a:t>
            </a:r>
            <a:r>
              <a:rPr lang="en-AU" sz="3800" spc="-10" dirty="0">
                <a:solidFill>
                  <a:srgbClr val="000000"/>
                </a:solidFill>
              </a:rPr>
              <a:t>, </a:t>
            </a:r>
            <a:r>
              <a:rPr lang="en-AU" sz="3800" spc="-10" dirty="0" err="1">
                <a:solidFill>
                  <a:srgbClr val="000000"/>
                </a:solidFill>
              </a:rPr>
              <a:t>coreriae</a:t>
            </a:r>
            <a:r>
              <a:rPr lang="en-AU" sz="3800" spc="-10" dirty="0">
                <a:solidFill>
                  <a:srgbClr val="000000"/>
                </a:solidFill>
              </a:rPr>
              <a:t> </a:t>
            </a:r>
            <a:r>
              <a:rPr lang="en-AU" sz="3800" spc="-10" dirty="0" err="1">
                <a:solidFill>
                  <a:srgbClr val="000000"/>
                </a:solidFill>
              </a:rPr>
              <a:t>quia</a:t>
            </a:r>
            <a:r>
              <a:rPr lang="en-AU" sz="3800" spc="-10" dirty="0">
                <a:solidFill>
                  <a:srgbClr val="000000"/>
                </a:solidFill>
              </a:rPr>
              <a:t>.”</a:t>
            </a:r>
            <a:endParaRPr sz="3800" dirty="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dirty="0">
                <a:solidFill>
                  <a:srgbClr val="000000"/>
                </a:solidFill>
              </a:rPr>
              <a:t>“Insert quote </a:t>
            </a:r>
            <a:r>
              <a:rPr sz="3800" spc="-10" dirty="0">
                <a:solidFill>
                  <a:srgbClr val="000000"/>
                </a:solidFill>
              </a:rPr>
              <a:t>here</a:t>
            </a:r>
            <a:r>
              <a:rPr lang="en-AU" sz="3800" spc="-10" dirty="0">
                <a:solidFill>
                  <a:srgbClr val="000000"/>
                </a:solidFill>
              </a:rPr>
              <a:t>. </a:t>
            </a:r>
            <a:br>
              <a:rPr lang="en-AU" sz="3800" spc="-10" dirty="0">
                <a:solidFill>
                  <a:srgbClr val="000000"/>
                </a:solidFill>
              </a:rPr>
            </a:br>
            <a:r>
              <a:rPr lang="en-AU" sz="3800" spc="-10" dirty="0" err="1">
                <a:solidFill>
                  <a:srgbClr val="000000"/>
                </a:solidFill>
              </a:rPr>
              <a:t>Unti</a:t>
            </a:r>
            <a:r>
              <a:rPr lang="en-AU" sz="3800" spc="-10" dirty="0">
                <a:solidFill>
                  <a:srgbClr val="000000"/>
                </a:solidFill>
              </a:rPr>
              <a:t> </a:t>
            </a:r>
            <a:r>
              <a:rPr lang="en-AU" sz="3800" spc="-10" dirty="0" err="1">
                <a:solidFill>
                  <a:srgbClr val="000000"/>
                </a:solidFill>
              </a:rPr>
              <a:t>cuptasitae</a:t>
            </a:r>
            <a:r>
              <a:rPr lang="en-AU" sz="3800" spc="-10" dirty="0">
                <a:solidFill>
                  <a:srgbClr val="000000"/>
                </a:solidFill>
              </a:rPr>
              <a:t> </a:t>
            </a:r>
            <a:r>
              <a:rPr lang="en-AU" sz="3800" spc="-10" dirty="0" err="1">
                <a:solidFill>
                  <a:srgbClr val="000000"/>
                </a:solidFill>
              </a:rPr>
              <a:t>velluptatur</a:t>
            </a:r>
            <a:r>
              <a:rPr lang="en-AU" sz="3800" spc="-10" dirty="0">
                <a:solidFill>
                  <a:srgbClr val="000000"/>
                </a:solidFill>
              </a:rPr>
              <a:t> </a:t>
            </a:r>
            <a:r>
              <a:rPr lang="en-AU" sz="3800" spc="-10" dirty="0" err="1">
                <a:solidFill>
                  <a:srgbClr val="000000"/>
                </a:solidFill>
              </a:rPr>
              <a:t>suntem</a:t>
            </a:r>
            <a:r>
              <a:rPr lang="en-AU" sz="3800" spc="-10" dirty="0">
                <a:solidFill>
                  <a:srgbClr val="000000"/>
                </a:solidFill>
              </a:rPr>
              <a:t> as </a:t>
            </a:r>
            <a:r>
              <a:rPr lang="en-AU" sz="3800" spc="-10" dirty="0" err="1">
                <a:solidFill>
                  <a:srgbClr val="000000"/>
                </a:solidFill>
              </a:rPr>
              <a:t>derempo</a:t>
            </a:r>
            <a:r>
              <a:rPr lang="en-AU" sz="3800" spc="-10" dirty="0">
                <a:solidFill>
                  <a:srgbClr val="000000"/>
                </a:solidFill>
              </a:rPr>
              <a:t> </a:t>
            </a:r>
            <a:r>
              <a:rPr lang="en-AU" sz="3800" spc="-10" dirty="0" err="1">
                <a:solidFill>
                  <a:srgbClr val="000000"/>
                </a:solidFill>
              </a:rPr>
              <a:t>rposten</a:t>
            </a:r>
            <a:r>
              <a:rPr lang="en-AU" sz="3800" spc="-10" dirty="0">
                <a:solidFill>
                  <a:srgbClr val="000000"/>
                </a:solidFill>
              </a:rPr>
              <a:t> </a:t>
            </a:r>
            <a:r>
              <a:rPr lang="en-AU" sz="3800" spc="-10" dirty="0" err="1">
                <a:solidFill>
                  <a:srgbClr val="000000"/>
                </a:solidFill>
              </a:rPr>
              <a:t>dignisqui</a:t>
            </a:r>
            <a:r>
              <a:rPr lang="en-AU" sz="3800" spc="-10" dirty="0">
                <a:solidFill>
                  <a:srgbClr val="000000"/>
                </a:solidFill>
              </a:rPr>
              <a:t> </a:t>
            </a:r>
            <a:r>
              <a:rPr lang="en-AU" sz="3800" spc="-10" dirty="0" err="1">
                <a:solidFill>
                  <a:srgbClr val="000000"/>
                </a:solidFill>
              </a:rPr>
              <a:t>omnissum</a:t>
            </a:r>
            <a:r>
              <a:rPr lang="en-AU" sz="3800" spc="-10" dirty="0">
                <a:solidFill>
                  <a:srgbClr val="000000"/>
                </a:solidFill>
              </a:rPr>
              <a:t> </a:t>
            </a:r>
            <a:r>
              <a:rPr lang="en-AU" sz="3800" spc="-10" dirty="0" err="1">
                <a:solidFill>
                  <a:srgbClr val="000000"/>
                </a:solidFill>
              </a:rPr>
              <a:t>eiur</a:t>
            </a:r>
            <a:r>
              <a:rPr lang="en-AU" sz="3800" spc="-10" dirty="0">
                <a:solidFill>
                  <a:srgbClr val="000000"/>
                </a:solidFill>
              </a:rPr>
              <a:t>, </a:t>
            </a:r>
            <a:r>
              <a:rPr lang="en-AU" sz="3800" spc="-10" dirty="0" err="1">
                <a:solidFill>
                  <a:srgbClr val="000000"/>
                </a:solidFill>
              </a:rPr>
              <a:t>earchit</a:t>
            </a:r>
            <a:r>
              <a:rPr lang="en-AU" sz="3800" spc="-10" dirty="0">
                <a:solidFill>
                  <a:srgbClr val="000000"/>
                </a:solidFill>
              </a:rPr>
              <a:t> ab </a:t>
            </a:r>
            <a:r>
              <a:rPr lang="en-AU" sz="3800" spc="-10" dirty="0" err="1">
                <a:solidFill>
                  <a:srgbClr val="000000"/>
                </a:solidFill>
              </a:rPr>
              <a:t>ipidici</a:t>
            </a:r>
            <a:r>
              <a:rPr lang="en-AU" sz="3800" spc="-10" dirty="0">
                <a:solidFill>
                  <a:srgbClr val="000000"/>
                </a:solidFill>
              </a:rPr>
              <a:t> </a:t>
            </a:r>
            <a:r>
              <a:rPr lang="en-AU" sz="3800" spc="-10" dirty="0" err="1">
                <a:solidFill>
                  <a:srgbClr val="000000"/>
                </a:solidFill>
              </a:rPr>
              <a:t>llorum</a:t>
            </a:r>
            <a:r>
              <a:rPr lang="en-AU" sz="3800" spc="-10" dirty="0">
                <a:solidFill>
                  <a:srgbClr val="000000"/>
                </a:solidFill>
              </a:rPr>
              <a:t>, </a:t>
            </a:r>
            <a:r>
              <a:rPr lang="en-AU" sz="3800" spc="-10" dirty="0" err="1">
                <a:solidFill>
                  <a:srgbClr val="000000"/>
                </a:solidFill>
              </a:rPr>
              <a:t>coreriae</a:t>
            </a:r>
            <a:r>
              <a:rPr lang="en-AU" sz="3800" spc="-10" dirty="0">
                <a:solidFill>
                  <a:srgbClr val="000000"/>
                </a:solidFill>
              </a:rPr>
              <a:t> </a:t>
            </a:r>
            <a:r>
              <a:rPr lang="en-AU" sz="3800" spc="-10" dirty="0" err="1">
                <a:solidFill>
                  <a:srgbClr val="000000"/>
                </a:solidFill>
              </a:rPr>
              <a:t>quia</a:t>
            </a:r>
            <a:r>
              <a:rPr lang="en-AU" sz="3800" spc="-10" dirty="0">
                <a:solidFill>
                  <a:srgbClr val="000000"/>
                </a:solidFill>
              </a:rPr>
              <a:t>.”</a:t>
            </a:r>
            <a:endParaRPr sz="3800" dirty="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1">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pic>
        <p:nvPicPr>
          <p:cNvPr id="7" name="object 4">
            <a:extLst>
              <a:ext uri="{FF2B5EF4-FFF2-40B4-BE49-F238E27FC236}">
                <a16:creationId xmlns:a16="http://schemas.microsoft.com/office/drawing/2014/main" id="{0DE0EA6B-E5AC-3B11-BD85-9AE2F2B2BA1F}"/>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9FF160-6414-B7D0-2DD1-0585D58A22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1">
            <a:extLst>
              <a:ext uri="{FF2B5EF4-FFF2-40B4-BE49-F238E27FC236}">
                <a16:creationId xmlns:a16="http://schemas.microsoft.com/office/drawing/2014/main" id="{9E3B0390-CE09-F982-4224-39703DE91AD7}"/>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B6FB2-6FB1-E8EE-71E2-F3031BBC4CFE}"/>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dirty="0"/>
              <a:t>Heading sits here</a:t>
            </a:r>
          </a:p>
          <a:p>
            <a:r>
              <a:rPr lang="en-GB" dirty="0"/>
              <a:t>1-2 lines of copy 28pt</a:t>
            </a:r>
            <a:endParaRPr lang="en-US" dirty="0"/>
          </a:p>
        </p:txBody>
      </p:sp>
      <p:sp>
        <p:nvSpPr>
          <p:cNvPr id="7" name="Text Placeholder 2">
            <a:extLst>
              <a:ext uri="{FF2B5EF4-FFF2-40B4-BE49-F238E27FC236}">
                <a16:creationId xmlns:a16="http://schemas.microsoft.com/office/drawing/2014/main" id="{C73DE4E7-C9AA-0998-373D-DCFBF8D610D2}"/>
              </a:ext>
            </a:extLst>
          </p:cNvPr>
          <p:cNvSpPr>
            <a:spLocks noGrp="1"/>
          </p:cNvSpPr>
          <p:nvPr>
            <p:ph type="body" sz="quarter" idx="15" hasCustomPrompt="1"/>
          </p:nvPr>
        </p:nvSpPr>
        <p:spPr>
          <a:xfrm>
            <a:off x="562033" y="1813272"/>
            <a:ext cx="5533967" cy="1901478"/>
          </a:xfrm>
          <a:prstGeom prst="rect">
            <a:avLst/>
          </a:prstGeom>
        </p:spPr>
        <p:txBody>
          <a:bodyPr lIns="0" tIns="0" rIns="0" bIns="0"/>
          <a:lstStyle>
            <a:lvl1pPr marL="0" indent="0">
              <a:buFontTx/>
              <a:buNone/>
              <a:defRPr sz="1400">
                <a:solidFill>
                  <a:schemeClr val="tx1"/>
                </a:solidFill>
              </a:defRPr>
            </a:lvl1pPr>
          </a:lstStyle>
          <a:p>
            <a:r>
              <a:rPr lang="en-GB" dirty="0"/>
              <a:t>Presented by 14pt</a:t>
            </a:r>
            <a:endParaRPr lang="en-US" dirty="0"/>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2" name="Text Placeholder 5">
            <a:extLst>
              <a:ext uri="{FF2B5EF4-FFF2-40B4-BE49-F238E27FC236}">
                <a16:creationId xmlns:a16="http://schemas.microsoft.com/office/drawing/2014/main" id="{BD0328F7-E70B-70FE-8296-A6A9465B3C0D}"/>
              </a:ext>
            </a:extLst>
          </p:cNvPr>
          <p:cNvSpPr txBox="1"/>
          <p:nvPr userDrawn="1"/>
        </p:nvSpPr>
        <p:spPr>
          <a:xfrm rot="16200000">
            <a:off x="7940202" y="3646041"/>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6139544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itle 1">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D3558D7F-D425-CB58-246D-476403851039}"/>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itle 1">
            <a:extLst>
              <a:ext uri="{FF2B5EF4-FFF2-40B4-BE49-F238E27FC236}">
                <a16:creationId xmlns:a16="http://schemas.microsoft.com/office/drawing/2014/main" id="{1DBF24C0-EEA2-4E54-D028-0224BD962CC0}"/>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dirty="0"/>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dirty="0"/>
              <a:t>Click to add text 10pt</a:t>
            </a:r>
            <a:endParaRPr dirty="0"/>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dirty="0"/>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dirty="0"/>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dirty="0"/>
              <a:t>Click to add text 10pt</a:t>
            </a:r>
            <a:endParaRPr dirty="0"/>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dirty="0"/>
              <a:t>Click to add text 10pt</a:t>
            </a:r>
          </a:p>
          <a:p>
            <a:endParaRPr dirty="0"/>
          </a:p>
        </p:txBody>
      </p:sp>
    </p:spTree>
    <p:extLst>
      <p:ext uri="{BB962C8B-B14F-4D97-AF65-F5344CB8AC3E}">
        <p14:creationId xmlns:p14="http://schemas.microsoft.com/office/powerpoint/2010/main" val="369547202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dirty="0">
                <a:latin typeface="Arial"/>
                <a:cs typeface="Arial"/>
              </a:rPr>
              <a:t>Insert team/discipline </a:t>
            </a:r>
            <a:r>
              <a:rPr lang="en-AU" sz="1000" b="1" spc="-20" dirty="0">
                <a:latin typeface="Arial"/>
                <a:cs typeface="Arial"/>
              </a:rPr>
              <a:t>area</a:t>
            </a:r>
            <a:endParaRPr lang="en-AU" sz="1000" dirty="0">
              <a:latin typeface="Arial"/>
              <a:cs typeface="Arial"/>
            </a:endParaRPr>
          </a:p>
          <a:p>
            <a:pPr marL="12700" marR="711200">
              <a:lnSpc>
                <a:spcPct val="100000"/>
              </a:lnSpc>
            </a:pPr>
            <a:r>
              <a:rPr lang="en-AU" sz="1000" dirty="0">
                <a:latin typeface="Arial"/>
                <a:cs typeface="Arial"/>
              </a:rPr>
              <a:t>Name</a:t>
            </a:r>
            <a:r>
              <a:rPr lang="en-AU" sz="1000" spc="-20" dirty="0">
                <a:latin typeface="Arial"/>
                <a:cs typeface="Arial"/>
              </a:rPr>
              <a:t> </a:t>
            </a:r>
            <a:r>
              <a:rPr lang="en-AU" sz="1000" spc="-10" dirty="0">
                <a:latin typeface="Arial"/>
                <a:cs typeface="Arial"/>
              </a:rPr>
              <a:t>Surname Title</a:t>
            </a:r>
            <a:endParaRPr lang="en-AU" sz="1000" dirty="0">
              <a:latin typeface="Arial"/>
              <a:cs typeface="Arial"/>
            </a:endParaRPr>
          </a:p>
          <a:p>
            <a:pPr marL="12700">
              <a:lnSpc>
                <a:spcPct val="100000"/>
              </a:lnSpc>
            </a:pPr>
            <a:r>
              <a:rPr lang="en-AU" sz="1000" dirty="0">
                <a:latin typeface="Arial"/>
                <a:cs typeface="Arial"/>
              </a:rPr>
              <a:t>+61</a:t>
            </a:r>
            <a:r>
              <a:rPr lang="en-AU" sz="1000" spc="-10" dirty="0">
                <a:latin typeface="Arial"/>
                <a:cs typeface="Arial"/>
              </a:rPr>
              <a:t> </a:t>
            </a:r>
            <a:r>
              <a:rPr lang="en-AU" sz="1000" dirty="0">
                <a:latin typeface="Arial"/>
                <a:cs typeface="Arial"/>
              </a:rPr>
              <a:t>2</a:t>
            </a:r>
            <a:r>
              <a:rPr lang="en-AU" sz="1000" spc="-5" dirty="0">
                <a:latin typeface="Arial"/>
                <a:cs typeface="Arial"/>
              </a:rPr>
              <a:t> </a:t>
            </a:r>
            <a:r>
              <a:rPr lang="en-AU" sz="1000" dirty="0">
                <a:latin typeface="Arial"/>
                <a:cs typeface="Arial"/>
              </a:rPr>
              <a:t>1234</a:t>
            </a:r>
            <a:r>
              <a:rPr lang="en-AU" sz="1000" spc="-10" dirty="0">
                <a:latin typeface="Arial"/>
                <a:cs typeface="Arial"/>
              </a:rPr>
              <a:t> </a:t>
            </a:r>
            <a:r>
              <a:rPr lang="en-AU" sz="1000" spc="-20" dirty="0">
                <a:latin typeface="Arial"/>
                <a:cs typeface="Arial"/>
              </a:rPr>
              <a:t>5678</a:t>
            </a:r>
            <a:endParaRPr lang="en-AU" sz="1000" dirty="0">
              <a:latin typeface="Arial"/>
              <a:cs typeface="Arial"/>
            </a:endParaRPr>
          </a:p>
          <a:p>
            <a:pPr marL="12700">
              <a:lnSpc>
                <a:spcPct val="100000"/>
              </a:lnSpc>
            </a:pPr>
            <a:r>
              <a:rPr lang="en-AU" sz="1000" spc="-10" dirty="0">
                <a:latin typeface="Arial"/>
                <a:cs typeface="Arial"/>
                <a:hlinkClick r:id="rId2"/>
              </a:rPr>
              <a:t>first.last@sydney.edu.au</a:t>
            </a:r>
            <a:endParaRPr lang="en-AU" sz="1000" dirty="0">
              <a:latin typeface="Arial"/>
              <a:cs typeface="Arial"/>
            </a:endParaRPr>
          </a:p>
          <a:p>
            <a:pPr>
              <a:lnSpc>
                <a:spcPct val="100000"/>
              </a:lnSpc>
              <a:spcBef>
                <a:spcPts val="50"/>
              </a:spcBef>
            </a:pPr>
            <a:endParaRPr lang="en-AU" sz="1000" dirty="0">
              <a:latin typeface="Arial"/>
              <a:cs typeface="Arial"/>
            </a:endParaRPr>
          </a:p>
          <a:p>
            <a:pPr marL="12700">
              <a:lnSpc>
                <a:spcPct val="100000"/>
              </a:lnSpc>
            </a:pPr>
            <a:r>
              <a:rPr lang="en-AU" sz="1000" b="1" spc="-10" dirty="0" err="1">
                <a:latin typeface="Arial"/>
                <a:cs typeface="Arial"/>
              </a:rPr>
              <a:t>sydney.edu.au</a:t>
            </a:r>
            <a:r>
              <a:rPr lang="en-AU" sz="1000" b="1" spc="-10" dirty="0">
                <a:latin typeface="Arial"/>
                <a:cs typeface="Arial"/>
              </a:rPr>
              <a:t>/</a:t>
            </a:r>
            <a:r>
              <a:rPr lang="en-AU" sz="1000" b="1" spc="-10" dirty="0" err="1">
                <a:latin typeface="Arial"/>
                <a:cs typeface="Arial"/>
              </a:rPr>
              <a:t>xxxx</a:t>
            </a:r>
            <a:endParaRPr lang="en-AU" sz="1000" dirty="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a:t>
            </a: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Footer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7F195D-1D75-7971-7AE4-F2EDDB4FE0DC}"/>
              </a:ext>
              <a:ext uri="{C183D7F6-B498-43B3-948B-1728B52AA6E4}">
                <adec:decorative xmlns:adec="http://schemas.microsoft.com/office/drawing/2017/decorative" val="1"/>
              </a:ext>
            </a:extLst>
          </p:cNvPr>
          <p:cNvSpPr/>
          <p:nvPr userDrawn="1"/>
        </p:nvSpPr>
        <p:spPr>
          <a:xfrm>
            <a:off x="0" y="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89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7">
            <a:extLst>
              <a:ext uri="{FF2B5EF4-FFF2-40B4-BE49-F238E27FC236}">
                <a16:creationId xmlns:a16="http://schemas.microsoft.com/office/drawing/2014/main" id="{5682CEC0-2F2F-E2FD-4FDE-2AF1F4D1AE55}"/>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84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 – Sandstone background</a:t>
            </a:r>
            <a:endParaRPr dirty="0"/>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dirty="0"/>
              <a:t>Title only – light grey background</a:t>
            </a:r>
            <a:endParaRPr dirty="0"/>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Small body copy</a:t>
            </a:r>
            <a:endParaRPr dirty="0"/>
          </a:p>
        </p:txBody>
      </p:sp>
      <p:sp>
        <p:nvSpPr>
          <p:cNvPr id="8" name="Placeholder text 2">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dirty="0"/>
              <a:t>Click to add text</a:t>
            </a:r>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2 column text box</a:t>
            </a:r>
            <a:br>
              <a:rPr lang="en-US" dirty="0"/>
            </a:br>
            <a:r>
              <a:rPr lang="en-US" dirty="0"/>
              <a:t>Small body copy</a:t>
            </a:r>
            <a:endParaRPr dirty="0"/>
          </a:p>
        </p:txBody>
      </p:sp>
      <p:sp>
        <p:nvSpPr>
          <p:cNvPr id="6" name="Text Placeholder 2">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dirty="0"/>
              <a:t>Click to add text</a:t>
            </a:r>
            <a:endParaRPr dirty="0"/>
          </a:p>
        </p:txBody>
      </p:sp>
    </p:spTree>
    <p:extLst>
      <p:ext uri="{BB962C8B-B14F-4D97-AF65-F5344CB8AC3E}">
        <p14:creationId xmlns:p14="http://schemas.microsoft.com/office/powerpoint/2010/main" val="2543364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3 column text box</a:t>
            </a:r>
            <a:br>
              <a:rPr lang="en-US" dirty="0"/>
            </a:br>
            <a:r>
              <a:rPr lang="en-US" dirty="0"/>
              <a:t>Small body copy</a:t>
            </a:r>
            <a:endParaRPr dirty="0"/>
          </a:p>
        </p:txBody>
      </p:sp>
      <p:sp>
        <p:nvSpPr>
          <p:cNvPr id="7" name="Text Placeholder 2">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Text Placeholder 2</a:t>
            </a:r>
            <a:endParaRPr dirty="0"/>
          </a:p>
        </p:txBody>
      </p:sp>
    </p:spTree>
    <p:extLst>
      <p:ext uri="{BB962C8B-B14F-4D97-AF65-F5344CB8AC3E}">
        <p14:creationId xmlns:p14="http://schemas.microsoft.com/office/powerpoint/2010/main" val="1357371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Medium body copy</a:t>
            </a:r>
            <a:endParaRPr dirty="0"/>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29427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2 column text box</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3">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7934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3 column text box</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
        <p:nvSpPr>
          <p:cNvPr id="5" name="Text Placeholder 3">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
        <p:nvSpPr>
          <p:cNvPr id="6" name="Text Placeholder 4">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endParaRPr lang="en-US" dirty="0"/>
          </a:p>
        </p:txBody>
      </p:sp>
    </p:spTree>
    <p:extLst>
      <p:ext uri="{BB962C8B-B14F-4D97-AF65-F5344CB8AC3E}">
        <p14:creationId xmlns:p14="http://schemas.microsoft.com/office/powerpoint/2010/main" val="1609240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large body copy 1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dirty="0"/>
              <a:t>Title and 1 column text box</a:t>
            </a:r>
            <a:br>
              <a:rPr lang="en-US" dirty="0"/>
            </a:br>
            <a:r>
              <a:rPr lang="en-US" dirty="0"/>
              <a:t>Large body copy</a:t>
            </a:r>
            <a:endParaRPr dirty="0"/>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800">
                <a:latin typeface="+mn-lt"/>
              </a:defRPr>
            </a:lvl1pPr>
            <a:lvl2pPr marL="628650" indent="-171450">
              <a:buClr>
                <a:schemeClr val="tx1"/>
              </a:buClr>
              <a:buFont typeface="System Font Regular"/>
              <a:buChar char="-"/>
              <a:defRPr sz="1800">
                <a:latin typeface="+mn-lt"/>
              </a:defRPr>
            </a:lvl2pPr>
            <a:lvl3pPr marL="1085850" indent="-171450">
              <a:buClr>
                <a:schemeClr val="tx1"/>
              </a:buClr>
              <a:buFont typeface="System Font Regular"/>
              <a:buChar char="-"/>
              <a:defRPr sz="1800">
                <a:latin typeface="+mn-lt"/>
              </a:defRPr>
            </a:lvl3pPr>
            <a:lvl4pPr marL="1543050" indent="-171450">
              <a:buClr>
                <a:schemeClr val="tx1"/>
              </a:buClr>
              <a:buFont typeface="System Font Regular"/>
              <a:buChar char="-"/>
              <a:defRPr sz="1800">
                <a:latin typeface="+mn-lt"/>
              </a:defRPr>
            </a:lvl4pPr>
            <a:lvl5pPr marL="2000250" indent="-171450">
              <a:buClr>
                <a:schemeClr val="tx1"/>
              </a:buClr>
              <a:buFont typeface="System Font Regular"/>
              <a:buChar char="-"/>
              <a:defRPr sz="18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9900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1">
    <p:bg>
      <p:bgRef idx="1001">
        <a:schemeClr val="bg1"/>
      </p:bgRef>
    </p:bg>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351BF546-A7D6-4DDD-D34D-2811CA1DFCD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2401038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3"/>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dirty="0"/>
              <a:t>Title and 1 object</a:t>
            </a:r>
            <a:endParaRPr dirty="0"/>
          </a:p>
        </p:txBody>
      </p:sp>
      <p:sp>
        <p:nvSpPr>
          <p:cNvPr id="5" name="Text Placeholder 2">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3" name="object 4">
            <a:extLst>
              <a:ext uri="{FF2B5EF4-FFF2-40B4-BE49-F238E27FC236}">
                <a16:creationId xmlns:a16="http://schemas.microsoft.com/office/drawing/2014/main" id="{072B83BE-F949-7430-0580-E28A8377541C}"/>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dirty="0"/>
              <a:t>Title and 2 objects</a:t>
            </a:r>
            <a:endParaRPr dirty="0"/>
          </a:p>
        </p:txBody>
      </p:sp>
      <p:sp>
        <p:nvSpPr>
          <p:cNvPr id="3" name="Text Placeholder 2"/>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6" name="Text Plac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dirty="0"/>
              <a:t>Click to add text or click on icon </a:t>
            </a:r>
            <a:br>
              <a:rPr lang="en-AU" dirty="0"/>
            </a:br>
            <a:r>
              <a:rPr lang="en-AU" dirty="0"/>
              <a:t>below to add object</a:t>
            </a:r>
          </a:p>
        </p:txBody>
      </p:sp>
      <p:sp>
        <p:nvSpPr>
          <p:cNvPr id="4" name="object 4">
            <a:extLst>
              <a:ext uri="{FF2B5EF4-FFF2-40B4-BE49-F238E27FC236}">
                <a16:creationId xmlns:a16="http://schemas.microsoft.com/office/drawing/2014/main" id="{593909B7-37E7-FB1F-A3FB-7C585D474988}"/>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
        <p:nvSpPr>
          <p:cNvPr id="16" name="bg object"/>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Small body copy</a:t>
            </a:r>
            <a:endParaRPr dirty="0"/>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198124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 image, medium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Medium body copy</a:t>
            </a:r>
            <a:endParaRPr dirty="0"/>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3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3264731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 image, large body copy 18p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dirty="0"/>
              <a:t>Title, text box and image</a:t>
            </a:r>
            <a:br>
              <a:rPr lang="en-US" dirty="0"/>
            </a:br>
            <a:r>
              <a:rPr lang="en-US" dirty="0"/>
              <a:t>Large body copy</a:t>
            </a:r>
            <a:endParaRPr dirty="0"/>
          </a:p>
        </p:txBody>
      </p:sp>
      <p:sp>
        <p:nvSpPr>
          <p:cNvPr id="6" nam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800" b="0" i="0">
                <a:solidFill>
                  <a:srgbClr val="3C3C3B"/>
                </a:solidFill>
                <a:latin typeface="Arial"/>
                <a:cs typeface="Arial"/>
              </a:defRPr>
            </a:lvl1pPr>
            <a:lvl2pPr>
              <a:buFont typeface="System Font Regular"/>
              <a:buChar char="-"/>
              <a:defRPr sz="1000"/>
            </a:lvl2pPr>
          </a:lstStyle>
          <a:p>
            <a:r>
              <a:rPr lang="en-AU" dirty="0"/>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3257488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1</a:t>
            </a:r>
            <a:br>
              <a:rPr lang="en-AU" dirty="0"/>
            </a:br>
            <a:r>
              <a:rPr lang="en-US" dirty="0"/>
              <a:t>Title, text box and image</a:t>
            </a:r>
            <a:br>
              <a:rPr lang="en-US" dirty="0"/>
            </a:br>
            <a:r>
              <a:rPr lang="en-US" dirty="0"/>
              <a:t>Medium body copy</a:t>
            </a:r>
            <a:endParaRPr dirty="0"/>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9222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2</a:t>
            </a:r>
            <a:br>
              <a:rPr lang="en-AU" dirty="0"/>
            </a:br>
            <a:r>
              <a:rPr lang="en-US" dirty="0"/>
              <a:t>Title, text box and image</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3">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with image 3">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6AF4810-CD2A-169B-7819-02D6EDE188AA}"/>
              </a:ext>
              <a:ext uri="{C183D7F6-B498-43B3-948B-1728B52AA6E4}">
                <adec:decorative xmlns:adec="http://schemas.microsoft.com/office/drawing/2017/decorative" val="1"/>
              </a:ext>
            </a:extLst>
          </p:cNvPr>
          <p:cNvSpPr/>
          <p:nvPr userDrawn="1"/>
        </p:nvSpPr>
        <p:spPr>
          <a:xfrm>
            <a:off x="-10677" y="0"/>
            <a:ext cx="4562082"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0">
            <a:extLst>
              <a:ext uri="{FF2B5EF4-FFF2-40B4-BE49-F238E27FC236}">
                <a16:creationId xmlns:a16="http://schemas.microsoft.com/office/drawing/2014/main" id="{CA7413FA-6408-3254-1779-682CAAAE9ECF}"/>
              </a:ext>
            </a:extLst>
          </p:cNvPr>
          <p:cNvSpPr/>
          <p:nvPr userDrawn="1"/>
        </p:nvSpPr>
        <p:spPr>
          <a:xfrm>
            <a:off x="571500"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3</a:t>
            </a:r>
            <a:br>
              <a:rPr lang="en-AU" dirty="0"/>
            </a:br>
            <a:r>
              <a:rPr lang="en-US" dirty="0"/>
              <a:t>Title, text box and image</a:t>
            </a:r>
            <a:br>
              <a:rPr lang="en-US" dirty="0"/>
            </a:br>
            <a:r>
              <a:rPr lang="en-US" dirty="0"/>
              <a:t>Medium body copy</a:t>
            </a:r>
            <a:endParaRPr dirty="0"/>
          </a:p>
        </p:txBody>
      </p:sp>
      <p:sp>
        <p:nvSpPr>
          <p:cNvPr id="5" name="Text Placeholder 2">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Picture Placeholder 3">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085512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with image 4">
    <p:spTree>
      <p:nvGrpSpPr>
        <p:cNvPr id="1" name=""/>
        <p:cNvGrpSpPr/>
        <p:nvPr/>
      </p:nvGrpSpPr>
      <p:grpSpPr>
        <a:xfrm>
          <a:off x="0" y="0"/>
          <a:ext cx="0" cy="0"/>
          <a:chOff x="0" y="0"/>
          <a:chExt cx="0" cy="0"/>
        </a:xfrm>
      </p:grpSpPr>
      <p:sp>
        <p:nvSpPr>
          <p:cNvPr id="7" name="object 0">
            <a:extLst>
              <a:ext uri="{FF2B5EF4-FFF2-40B4-BE49-F238E27FC236}">
                <a16:creationId xmlns:a16="http://schemas.microsoft.com/office/drawing/2014/main" id="{CA7413FA-6408-3254-1779-682CAAAE9ECF}"/>
              </a:ext>
              <a:ext uri="{C183D7F6-B498-43B3-948B-1728B52AA6E4}">
                <adec:decorative xmlns:adec="http://schemas.microsoft.com/office/drawing/2017/decorative" val="1"/>
              </a:ext>
            </a:extLst>
          </p:cNvPr>
          <p:cNvSpPr/>
          <p:nvPr userDrawn="1"/>
        </p:nvSpPr>
        <p:spPr>
          <a:xfrm>
            <a:off x="571500" y="590550"/>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4" name="Rectangle 0">
            <a:extLst>
              <a:ext uri="{FF2B5EF4-FFF2-40B4-BE49-F238E27FC236}">
                <a16:creationId xmlns:a16="http://schemas.microsoft.com/office/drawing/2014/main" id="{D01AF305-2512-8B00-F76B-C57D232745EB}"/>
              </a:ext>
              <a:ext uri="{C183D7F6-B498-43B3-948B-1728B52AA6E4}">
                <adec:decorative xmlns:adec="http://schemas.microsoft.com/office/drawing/2017/decorative" val="1"/>
              </a:ext>
            </a:extLst>
          </p:cNvPr>
          <p:cNvSpPr/>
          <p:nvPr userDrawn="1"/>
        </p:nvSpPr>
        <p:spPr>
          <a:xfrm>
            <a:off x="0" y="0"/>
            <a:ext cx="4562082"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chemeClr val="bg1"/>
                </a:solidFill>
                <a:latin typeface="Times" pitchFamily="2" charset="0"/>
                <a:cs typeface="Times New Roman"/>
              </a:defRPr>
            </a:lvl1pPr>
          </a:lstStyle>
          <a:p>
            <a:r>
              <a:rPr lang="en-AU" dirty="0"/>
              <a:t>Heading 4</a:t>
            </a:r>
            <a:br>
              <a:rPr lang="en-AU" dirty="0"/>
            </a:br>
            <a:r>
              <a:rPr lang="en-US" dirty="0"/>
              <a:t>Title, text box and image</a:t>
            </a:r>
            <a:br>
              <a:rPr lang="en-US" dirty="0"/>
            </a:br>
            <a:r>
              <a:rPr lang="en-US" dirty="0"/>
              <a:t>Medium body copy</a:t>
            </a:r>
            <a:endParaRPr dirty="0"/>
          </a:p>
        </p:txBody>
      </p:sp>
      <p:sp>
        <p:nvSpPr>
          <p:cNvPr id="5" name="Text Placeholder 2">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146057"/>
            <a:ext cx="3055937" cy="2070100"/>
          </a:xfrm>
        </p:spPr>
        <p:txBody>
          <a:bodyPr/>
          <a:lstStyle>
            <a:lvl1pPr marL="171450" indent="-171450">
              <a:buClr>
                <a:schemeClr val="bg1"/>
              </a:buClr>
              <a:buFont typeface="System Font Regular"/>
              <a:buChar char="-"/>
              <a:defRPr sz="1300">
                <a:solidFill>
                  <a:schemeClr val="bg1"/>
                </a:solidFill>
              </a:defRPr>
            </a:lvl1pPr>
            <a:lvl2pPr marL="628650" indent="-171450">
              <a:buClr>
                <a:schemeClr val="bg1"/>
              </a:buClr>
              <a:buFont typeface="System Font Regular"/>
              <a:buChar char="-"/>
              <a:defRPr sz="1300">
                <a:solidFill>
                  <a:schemeClr val="bg1"/>
                </a:solidFill>
              </a:defRPr>
            </a:lvl2pPr>
            <a:lvl3pPr marL="1085850" indent="-171450">
              <a:buClr>
                <a:schemeClr val="bg1"/>
              </a:buClr>
              <a:buFont typeface="System Font Regular"/>
              <a:buChar char="-"/>
              <a:defRPr sz="1300">
                <a:solidFill>
                  <a:schemeClr val="bg1"/>
                </a:solidFill>
              </a:defRPr>
            </a:lvl3pPr>
            <a:lvl4pPr marL="1543050" indent="-171450">
              <a:buClr>
                <a:schemeClr val="bg1"/>
              </a:buClr>
              <a:buFont typeface="System Font Regular"/>
              <a:buChar char="-"/>
              <a:defRPr sz="1300">
                <a:solidFill>
                  <a:schemeClr val="bg1"/>
                </a:solidFill>
              </a:defRPr>
            </a:lvl4pPr>
            <a:lvl5pPr marL="2000250" indent="-171450">
              <a:buClr>
                <a:schemeClr val="bg1"/>
              </a:buClr>
              <a:buFont typeface="System Font Regular"/>
              <a:buChar char="-"/>
              <a:defRPr sz="13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Picture Placeholder 3">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845631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 uri="{C183D7F6-B498-43B3-948B-1728B52AA6E4}">
                <adec:decorative xmlns:adec="http://schemas.microsoft.com/office/drawing/2017/decorative" val="1"/>
              </a:ext>
            </a:extLst>
          </p:cNvPr>
          <p:cNvSpPr/>
          <p:nvPr userDrawn="1"/>
        </p:nvSpPr>
        <p:spPr>
          <a:xfrm>
            <a:off x="3882842" y="0"/>
            <a:ext cx="5261158"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rgbClr val="E64626"/>
                </a:solidFill>
                <a:latin typeface="Times" pitchFamily="2" charset="0"/>
                <a:cs typeface="Times New Roman"/>
              </a:defRPr>
            </a:lvl1pPr>
          </a:lstStyle>
          <a:p>
            <a:r>
              <a:rPr lang="en-AU" dirty="0"/>
              <a:t>Heading 5</a:t>
            </a:r>
            <a:br>
              <a:rPr lang="en-AU" dirty="0"/>
            </a:br>
            <a:r>
              <a:rPr lang="en-US" dirty="0"/>
              <a:t>Title, text box + images</a:t>
            </a:r>
            <a:br>
              <a:rPr lang="en-US" dirty="0"/>
            </a:br>
            <a:r>
              <a:rPr lang="en-US" dirty="0"/>
              <a:t>Medium body copy</a:t>
            </a:r>
            <a:endParaRPr dirty="0"/>
          </a:p>
        </p:txBody>
      </p:sp>
      <p:sp>
        <p:nvSpPr>
          <p:cNvPr id="4" name="Text Placeholder 2">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146057"/>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Picture Placeholder 3">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3" name="Picture Placeholder 4">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Picture Placeholder 5">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a:lvl1pPr>
          </a:lstStyle>
          <a:p>
            <a:r>
              <a:rPr lang="en-US" dirty="0"/>
              <a:t>Click to add image</a:t>
            </a:r>
          </a:p>
        </p:txBody>
      </p:sp>
    </p:spTree>
    <p:extLst>
      <p:ext uri="{BB962C8B-B14F-4D97-AF65-F5344CB8AC3E}">
        <p14:creationId xmlns:p14="http://schemas.microsoft.com/office/powerpoint/2010/main" val="271434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mage 1">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A9A93A07-E57F-5770-834F-CFEF4A2F1EA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021"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37063793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Times" pitchFamily="2" charset="0"/>
                <a:cs typeface="Times New Roman"/>
              </a:defRPr>
            </a:lvl1pPr>
          </a:lstStyle>
          <a:p>
            <a:r>
              <a:rPr lang="en-AU" dirty="0"/>
              <a:t>Heading 6 – single line</a:t>
            </a:r>
            <a:endParaRPr dirty="0"/>
          </a:p>
        </p:txBody>
      </p:sp>
      <p:sp>
        <p:nvSpPr>
          <p:cNvPr id="22" name="Picture Placeholder 2">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9" name="Picture Placeholder 3">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Picture Placeholder 4">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6" name="Picture Placeholder 5">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3" name="Text Placeholder 6"/>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rial"/>
                <a:cs typeface="Arial"/>
              </a:defRPr>
            </a:lvl1pPr>
          </a:lstStyle>
          <a:p>
            <a:endParaRPr dirty="0"/>
          </a:p>
        </p:txBody>
      </p:sp>
    </p:spTree>
    <p:extLst>
      <p:ext uri="{BB962C8B-B14F-4D97-AF65-F5344CB8AC3E}">
        <p14:creationId xmlns:p14="http://schemas.microsoft.com/office/powerpoint/2010/main" val="80105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dirty="0"/>
              <a:t>Speaker bios with image</a:t>
            </a:r>
            <a:endParaRPr dirty="0"/>
          </a:p>
        </p:txBody>
      </p:sp>
      <p:sp>
        <p:nvSpPr>
          <p:cNvPr id="25" name="Picture Placeholder 2">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16" name="Text Plac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3" name="Text Placeholder 4"/>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
        <p:nvSpPr>
          <p:cNvPr id="26" name="Picture Placeholder 5">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0" name="Text Placeholder 6">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17" name="Text Placeholder 7">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
        <p:nvSpPr>
          <p:cNvPr id="27" name="Picture Placeholder 8">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a:lvl1pPr>
          </a:lstStyle>
          <a:p>
            <a:r>
              <a:rPr lang="en-US" dirty="0"/>
              <a:t>Click to add image</a:t>
            </a:r>
          </a:p>
        </p:txBody>
      </p:sp>
      <p:sp>
        <p:nvSpPr>
          <p:cNvPr id="24" name="Text Placeholder 9">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dirty="0">
                <a:solidFill>
                  <a:srgbClr val="3C3C3B"/>
                </a:solidFill>
                <a:latin typeface="Arial"/>
                <a:cs typeface="Arial"/>
              </a:rPr>
              <a:t>First Last 10pt Arial</a:t>
            </a:r>
          </a:p>
          <a:p>
            <a:r>
              <a:rPr lang="en-AU" sz="1000" dirty="0">
                <a:solidFill>
                  <a:srgbClr val="3C3C3B"/>
                </a:solidFill>
                <a:latin typeface="Arial"/>
                <a:cs typeface="Arial"/>
              </a:rPr>
              <a:t>Title goes here 10pt Times</a:t>
            </a:r>
            <a:endParaRPr dirty="0"/>
          </a:p>
        </p:txBody>
      </p:sp>
      <p:sp>
        <p:nvSpPr>
          <p:cNvPr id="21" name="Text Placeholder 10">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Tree>
    <p:extLst>
      <p:ext uri="{BB962C8B-B14F-4D97-AF65-F5344CB8AC3E}">
        <p14:creationId xmlns:p14="http://schemas.microsoft.com/office/powerpoint/2010/main" val="370595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dirty="0"/>
              <a:t>Speaker bios no image</a:t>
            </a:r>
            <a:endParaRPr dirty="0"/>
          </a:p>
        </p:txBody>
      </p:sp>
      <p:sp>
        <p:nvSpPr>
          <p:cNvPr id="12" name="Holder 1">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dirty="0">
                <a:solidFill>
                  <a:srgbClr val="3C3C3B"/>
                </a:solidFill>
                <a:latin typeface="Arial"/>
                <a:cs typeface="Arial"/>
              </a:rPr>
              <a:t>Heading 10pt</a:t>
            </a:r>
            <a:endParaRPr dirty="0"/>
          </a:p>
        </p:txBody>
      </p:sp>
      <p:sp>
        <p:nvSpPr>
          <p:cNvPr id="3" name="Holder 2"/>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p>
          <a:p>
            <a:endParaRPr lang="en-AU" dirty="0"/>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dirty="0">
                <a:solidFill>
                  <a:srgbClr val="3C3C3B"/>
                </a:solidFill>
                <a:latin typeface="Arial"/>
                <a:cs typeface="Arial"/>
              </a:rPr>
              <a:t>Heading 10pt</a:t>
            </a:r>
            <a:endParaRPr dirty="0"/>
          </a:p>
        </p:txBody>
      </p:sp>
      <p:sp>
        <p:nvSpPr>
          <p:cNvPr id="13" name="Holder 4">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dirty="0">
                <a:solidFill>
                  <a:srgbClr val="3C3C3B"/>
                </a:solidFill>
                <a:latin typeface="Arial"/>
                <a:cs typeface="Arial"/>
              </a:rPr>
              <a:t>Body</a:t>
            </a:r>
            <a:r>
              <a:rPr lang="en-AU" sz="1000" spc="-5" dirty="0">
                <a:solidFill>
                  <a:srgbClr val="3C3C3B"/>
                </a:solidFill>
                <a:latin typeface="Arial"/>
                <a:cs typeface="Arial"/>
              </a:rPr>
              <a:t> </a:t>
            </a:r>
            <a:r>
              <a:rPr lang="en-AU" sz="1000" dirty="0">
                <a:solidFill>
                  <a:srgbClr val="3C3C3B"/>
                </a:solidFill>
                <a:latin typeface="Arial"/>
                <a:cs typeface="Arial"/>
              </a:rPr>
              <a:t>copy</a:t>
            </a:r>
            <a:r>
              <a:rPr lang="en-AU" sz="1000" spc="-5" dirty="0">
                <a:solidFill>
                  <a:srgbClr val="3C3C3B"/>
                </a:solidFill>
                <a:latin typeface="Arial"/>
                <a:cs typeface="Arial"/>
              </a:rPr>
              <a:t> </a:t>
            </a:r>
            <a:r>
              <a:rPr lang="en-AU" sz="1000" dirty="0">
                <a:solidFill>
                  <a:srgbClr val="3C3C3B"/>
                </a:solidFill>
                <a:latin typeface="Arial"/>
                <a:cs typeface="Arial"/>
              </a:rPr>
              <a:t>small</a:t>
            </a:r>
            <a:r>
              <a:rPr lang="en-AU" sz="1000" spc="-10" dirty="0">
                <a:solidFill>
                  <a:srgbClr val="3C3C3B"/>
                </a:solidFill>
                <a:latin typeface="Arial"/>
                <a:cs typeface="Arial"/>
              </a:rPr>
              <a:t> </a:t>
            </a:r>
            <a:r>
              <a:rPr lang="en-AU" sz="1000" dirty="0">
                <a:solidFill>
                  <a:srgbClr val="3C3C3B"/>
                </a:solidFill>
                <a:latin typeface="Arial"/>
                <a:cs typeface="Arial"/>
              </a:rPr>
              <a:t>10pt</a:t>
            </a:r>
            <a:endParaRPr dirty="0"/>
          </a:p>
        </p:txBody>
      </p:sp>
    </p:spTree>
    <p:extLst>
      <p:ext uri="{BB962C8B-B14F-4D97-AF65-F5344CB8AC3E}">
        <p14:creationId xmlns:p14="http://schemas.microsoft.com/office/powerpoint/2010/main" val="38340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mage 1">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3F48FE3D-1F01-EEB6-6A4A-4F4B29D064A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dirty="0"/>
              <a:t>Heading sits here 28pt</a:t>
            </a:r>
            <a:endParaRPr lang="en-US" dirty="0"/>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dirty="0">
                <a:latin typeface="Arial"/>
                <a:cs typeface="Arial"/>
              </a:rPr>
              <a:t>Intro</a:t>
            </a:r>
            <a:r>
              <a:rPr lang="en-AU" sz="1400" spc="-20" dirty="0">
                <a:latin typeface="Arial"/>
                <a:cs typeface="Arial"/>
              </a:rPr>
              <a:t> </a:t>
            </a:r>
            <a:r>
              <a:rPr lang="en-AU" sz="1400" dirty="0">
                <a:latin typeface="Arial"/>
                <a:cs typeface="Arial"/>
              </a:rPr>
              <a:t>text</a:t>
            </a:r>
            <a:r>
              <a:rPr lang="en-AU" sz="1400" spc="-5" dirty="0">
                <a:latin typeface="Arial"/>
                <a:cs typeface="Arial"/>
              </a:rPr>
              <a:t> </a:t>
            </a:r>
            <a:r>
              <a:rPr lang="en-AU" sz="1400" dirty="0">
                <a:latin typeface="Arial"/>
                <a:cs typeface="Arial"/>
              </a:rPr>
              <a:t>14pt,</a:t>
            </a:r>
            <a:r>
              <a:rPr lang="en-AU" sz="1400" spc="-15" dirty="0">
                <a:latin typeface="Arial"/>
                <a:cs typeface="Arial"/>
              </a:rPr>
              <a:t> </a:t>
            </a:r>
            <a:r>
              <a:rPr lang="en-AU" sz="1400" dirty="0">
                <a:latin typeface="Arial"/>
                <a:cs typeface="Arial"/>
              </a:rPr>
              <a:t>to</a:t>
            </a:r>
            <a:r>
              <a:rPr lang="en-AU" sz="1400" spc="-5" dirty="0">
                <a:latin typeface="Arial"/>
                <a:cs typeface="Arial"/>
              </a:rPr>
              <a:t> </a:t>
            </a:r>
            <a:r>
              <a:rPr lang="en-AU" sz="1400" dirty="0">
                <a:latin typeface="Arial"/>
                <a:cs typeface="Arial"/>
              </a:rPr>
              <a:t>sit</a:t>
            </a:r>
            <a:r>
              <a:rPr lang="en-AU" sz="1400" spc="-10" dirty="0">
                <a:latin typeface="Arial"/>
                <a:cs typeface="Arial"/>
              </a:rPr>
              <a:t> </a:t>
            </a:r>
            <a:r>
              <a:rPr lang="en-AU" sz="1400" dirty="0">
                <a:latin typeface="Arial"/>
                <a:cs typeface="Arial"/>
              </a:rPr>
              <a:t>here.</a:t>
            </a:r>
            <a:r>
              <a:rPr lang="en-AU" sz="1400" spc="-10" dirty="0">
                <a:latin typeface="Arial"/>
                <a:cs typeface="Arial"/>
              </a:rPr>
              <a:t> </a:t>
            </a:r>
            <a:br>
              <a:rPr lang="en-AU" sz="1400" spc="-10" dirty="0">
                <a:latin typeface="Arial"/>
                <a:cs typeface="Arial"/>
              </a:rPr>
            </a:br>
            <a:r>
              <a:rPr lang="en-AU" sz="1400" dirty="0">
                <a:latin typeface="Arial"/>
                <a:cs typeface="Arial"/>
              </a:rPr>
              <a:t>2–3</a:t>
            </a:r>
            <a:r>
              <a:rPr lang="en-AU" sz="1400" spc="-10" dirty="0">
                <a:latin typeface="Arial"/>
                <a:cs typeface="Arial"/>
              </a:rPr>
              <a:t> lines </a:t>
            </a:r>
            <a:r>
              <a:rPr lang="en-AU" sz="1400" dirty="0">
                <a:latin typeface="Arial"/>
                <a:cs typeface="Arial"/>
              </a:rPr>
              <a:t>of</a:t>
            </a:r>
            <a:r>
              <a:rPr lang="en-AU" sz="1400" spc="-15" dirty="0">
                <a:latin typeface="Arial"/>
                <a:cs typeface="Arial"/>
              </a:rPr>
              <a:t> </a:t>
            </a:r>
            <a:r>
              <a:rPr lang="en-AU" sz="1400" spc="-25" dirty="0">
                <a:latin typeface="Arial"/>
                <a:cs typeface="Arial"/>
              </a:rPr>
              <a:t>copy.</a:t>
            </a:r>
            <a:r>
              <a:rPr lang="en-AU" sz="1400" spc="-80" dirty="0">
                <a:latin typeface="Arial"/>
                <a:cs typeface="Arial"/>
              </a:rPr>
              <a:t> </a:t>
            </a:r>
            <a:r>
              <a:rPr lang="en-AU" sz="1400" dirty="0">
                <a:latin typeface="Arial"/>
                <a:cs typeface="Arial"/>
              </a:rPr>
              <a:t>Am </a:t>
            </a:r>
            <a:r>
              <a:rPr lang="en-AU" sz="1400" dirty="0" err="1">
                <a:latin typeface="Arial"/>
                <a:cs typeface="Arial"/>
              </a:rPr>
              <a:t>quo’xnkaln</a:t>
            </a:r>
            <a:r>
              <a:rPr lang="en-AU" sz="1400" spc="-10" dirty="0">
                <a:latin typeface="Arial"/>
                <a:cs typeface="Arial"/>
              </a:rPr>
              <a:t> </a:t>
            </a:r>
            <a:r>
              <a:rPr lang="en-AU" sz="1400" dirty="0" err="1">
                <a:latin typeface="Arial"/>
                <a:cs typeface="Arial"/>
              </a:rPr>
              <a:t>ium</a:t>
            </a:r>
            <a:r>
              <a:rPr lang="en-AU" sz="1400" spc="-10" dirty="0">
                <a:latin typeface="Arial"/>
                <a:cs typeface="Arial"/>
              </a:rPr>
              <a:t> </a:t>
            </a:r>
            <a:r>
              <a:rPr lang="en-AU" sz="1400" dirty="0" err="1">
                <a:latin typeface="Arial"/>
                <a:cs typeface="Arial"/>
              </a:rPr>
              <a:t>aute</a:t>
            </a:r>
            <a:r>
              <a:rPr lang="en-AU" sz="1400" spc="-5" dirty="0">
                <a:latin typeface="Arial"/>
                <a:cs typeface="Arial"/>
              </a:rPr>
              <a:t> </a:t>
            </a:r>
            <a:r>
              <a:rPr lang="en-AU" sz="1400" spc="-10" dirty="0" err="1">
                <a:latin typeface="Arial"/>
                <a:cs typeface="Arial"/>
              </a:rPr>
              <a:t>fuidesteI</a:t>
            </a:r>
            <a:r>
              <a:rPr lang="en-AU" sz="1400" spc="-10" dirty="0">
                <a:latin typeface="Arial"/>
                <a:cs typeface="Arial"/>
              </a:rPr>
              <a:t> </a:t>
            </a:r>
            <a:r>
              <a:rPr lang="en-AU" sz="1400" dirty="0" err="1">
                <a:latin typeface="Arial"/>
                <a:cs typeface="Arial"/>
              </a:rPr>
              <a:t>eces</a:t>
            </a:r>
            <a:r>
              <a:rPr lang="en-AU" sz="1400" dirty="0">
                <a:latin typeface="Arial"/>
                <a:cs typeface="Arial"/>
              </a:rPr>
              <a:t>,</a:t>
            </a:r>
            <a:r>
              <a:rPr lang="en-AU" sz="1400" spc="-15" dirty="0">
                <a:latin typeface="Arial"/>
                <a:cs typeface="Arial"/>
              </a:rPr>
              <a:t> </a:t>
            </a:r>
            <a:r>
              <a:rPr lang="en-AU" sz="1400" dirty="0">
                <a:latin typeface="Arial"/>
                <a:cs typeface="Arial"/>
              </a:rPr>
              <a:t>Cas</a:t>
            </a:r>
            <a:r>
              <a:rPr lang="en-AU" sz="1400" spc="-15" dirty="0">
                <a:latin typeface="Arial"/>
                <a:cs typeface="Arial"/>
              </a:rPr>
              <a:t> </a:t>
            </a:r>
            <a:r>
              <a:rPr lang="en-AU" sz="1400" dirty="0" err="1">
                <a:latin typeface="Arial"/>
                <a:cs typeface="Arial"/>
              </a:rPr>
              <a:t>cus</a:t>
            </a:r>
            <a:r>
              <a:rPr lang="en-AU" sz="1400" spc="-10" dirty="0">
                <a:latin typeface="Arial"/>
                <a:cs typeface="Arial"/>
              </a:rPr>
              <a:t> </a:t>
            </a:r>
            <a:r>
              <a:rPr lang="en-AU" sz="1400" dirty="0" err="1">
                <a:latin typeface="Arial"/>
                <a:cs typeface="Arial"/>
              </a:rPr>
              <a:t>aus</a:t>
            </a:r>
            <a:r>
              <a:rPr lang="en-AU" sz="1400" spc="-15" dirty="0">
                <a:latin typeface="Arial"/>
                <a:cs typeface="Arial"/>
              </a:rPr>
              <a:t> </a:t>
            </a:r>
            <a:r>
              <a:rPr lang="en-AU" sz="1400" spc="-10" dirty="0" err="1">
                <a:latin typeface="Arial"/>
                <a:cs typeface="Arial"/>
              </a:rPr>
              <a:t>opubli</a:t>
            </a:r>
            <a:r>
              <a:rPr lang="en-AU" sz="1400" spc="-10" dirty="0">
                <a:latin typeface="Arial"/>
                <a:cs typeface="Arial"/>
              </a:rPr>
              <a:t>.</a:t>
            </a:r>
            <a:endParaRPr lang="en-AU" sz="1400" dirty="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dirty="0" err="1"/>
              <a:t>sydney.edu.au</a:t>
            </a:r>
            <a:r>
              <a:rPr lang="en-GB" dirty="0"/>
              <a:t>/</a:t>
            </a:r>
            <a:r>
              <a:rPr lang="en-GB" dirty="0" err="1"/>
              <a:t>xxxxx</a:t>
            </a:r>
            <a:endParaRPr lang="en-US" dirty="0"/>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dirty="0"/>
              <a:t>CRICOS 00026A    TEQSA PRV12057</a:t>
            </a:r>
          </a:p>
        </p:txBody>
      </p:sp>
    </p:spTree>
    <p:extLst>
      <p:ext uri="{BB962C8B-B14F-4D97-AF65-F5344CB8AC3E}">
        <p14:creationId xmlns:p14="http://schemas.microsoft.com/office/powerpoint/2010/main" val="1789188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dirty="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dirty="0">
                <a:latin typeface="Arial"/>
                <a:cs typeface="Arial"/>
              </a:rPr>
              <a:t>The</a:t>
            </a:r>
            <a:r>
              <a:rPr lang="en-AU" sz="1800" spc="-35" dirty="0">
                <a:latin typeface="Arial"/>
                <a:cs typeface="Arial"/>
              </a:rPr>
              <a:t> </a:t>
            </a:r>
            <a:r>
              <a:rPr lang="en-AU" sz="1800" dirty="0">
                <a:latin typeface="Arial"/>
                <a:cs typeface="Arial"/>
              </a:rPr>
              <a:t>University</a:t>
            </a:r>
            <a:r>
              <a:rPr lang="en-AU" sz="1800" spc="-30" dirty="0">
                <a:latin typeface="Arial"/>
                <a:cs typeface="Arial"/>
              </a:rPr>
              <a:t> </a:t>
            </a:r>
            <a:r>
              <a:rPr lang="en-AU" sz="1800" dirty="0">
                <a:latin typeface="Arial"/>
                <a:cs typeface="Arial"/>
              </a:rPr>
              <a:t>of</a:t>
            </a:r>
            <a:r>
              <a:rPr lang="en-AU" sz="1800" spc="-35" dirty="0">
                <a:latin typeface="Arial"/>
                <a:cs typeface="Arial"/>
              </a:rPr>
              <a:t> </a:t>
            </a:r>
            <a:r>
              <a:rPr lang="en-AU" sz="1800" dirty="0">
                <a:latin typeface="Arial"/>
                <a:cs typeface="Arial"/>
              </a:rPr>
              <a:t>Sydney’s</a:t>
            </a:r>
            <a:r>
              <a:rPr lang="en-AU" sz="1800" spc="-30" dirty="0">
                <a:latin typeface="Arial"/>
                <a:cs typeface="Arial"/>
              </a:rPr>
              <a:t> </a:t>
            </a:r>
            <a:r>
              <a:rPr lang="en-AU" sz="1800" dirty="0">
                <a:latin typeface="Arial"/>
                <a:cs typeface="Arial"/>
              </a:rPr>
              <a:t>Camperdown</a:t>
            </a:r>
            <a:r>
              <a:rPr lang="en-AU" sz="1800" spc="-30" dirty="0">
                <a:latin typeface="Arial"/>
                <a:cs typeface="Arial"/>
              </a:rPr>
              <a:t> </a:t>
            </a:r>
            <a:r>
              <a:rPr lang="en-AU" sz="1800" dirty="0">
                <a:latin typeface="Arial"/>
                <a:cs typeface="Arial"/>
              </a:rPr>
              <a:t>Campus</a:t>
            </a:r>
            <a:r>
              <a:rPr lang="en-AU" sz="1800" spc="-35" dirty="0">
                <a:latin typeface="Arial"/>
                <a:cs typeface="Arial"/>
              </a:rPr>
              <a:t> </a:t>
            </a:r>
            <a:r>
              <a:rPr lang="en-AU" sz="1800" dirty="0">
                <a:latin typeface="Arial"/>
                <a:cs typeface="Arial"/>
              </a:rPr>
              <a:t>sits</a:t>
            </a:r>
            <a:r>
              <a:rPr lang="en-AU" sz="1800" spc="-30" dirty="0">
                <a:latin typeface="Arial"/>
                <a:cs typeface="Arial"/>
              </a:rPr>
              <a:t> </a:t>
            </a:r>
            <a:r>
              <a:rPr lang="en-AU" sz="1800" dirty="0">
                <a:latin typeface="Arial"/>
                <a:cs typeface="Arial"/>
              </a:rPr>
              <a:t>on</a:t>
            </a:r>
            <a:r>
              <a:rPr lang="en-AU" sz="1800" spc="-30" dirty="0">
                <a:latin typeface="Arial"/>
                <a:cs typeface="Arial"/>
              </a:rPr>
              <a:t> </a:t>
            </a:r>
            <a:r>
              <a:rPr lang="en-AU" sz="1800" dirty="0">
                <a:latin typeface="Arial"/>
                <a:cs typeface="Arial"/>
              </a:rPr>
              <a:t>the</a:t>
            </a:r>
            <a:r>
              <a:rPr lang="en-AU" sz="1800" spc="-35" dirty="0">
                <a:latin typeface="Arial"/>
                <a:cs typeface="Arial"/>
              </a:rPr>
              <a:t> </a:t>
            </a:r>
            <a:r>
              <a:rPr lang="en-AU" sz="1800" dirty="0">
                <a:latin typeface="Arial"/>
                <a:cs typeface="Arial"/>
              </a:rPr>
              <a:t>lands</a:t>
            </a:r>
            <a:r>
              <a:rPr lang="en-AU" sz="1800" spc="-30" dirty="0">
                <a:latin typeface="Arial"/>
                <a:cs typeface="Arial"/>
              </a:rPr>
              <a:t> </a:t>
            </a:r>
            <a:r>
              <a:rPr lang="en-AU" sz="1800" dirty="0">
                <a:latin typeface="Arial"/>
                <a:cs typeface="Arial"/>
              </a:rPr>
              <a:t>of</a:t>
            </a:r>
            <a:r>
              <a:rPr lang="en-AU" sz="1800" spc="-30" dirty="0">
                <a:latin typeface="Arial"/>
                <a:cs typeface="Arial"/>
              </a:rPr>
              <a:t> </a:t>
            </a:r>
            <a:r>
              <a:rPr lang="en-AU" sz="1800" spc="-25" dirty="0">
                <a:latin typeface="Arial"/>
                <a:cs typeface="Arial"/>
              </a:rPr>
              <a:t>the </a:t>
            </a:r>
            <a:r>
              <a:rPr lang="en-AU" sz="1800" dirty="0">
                <a:latin typeface="Arial"/>
                <a:cs typeface="Arial"/>
              </a:rPr>
              <a:t>Gadigal</a:t>
            </a:r>
            <a:r>
              <a:rPr lang="en-AU" sz="1800" spc="-10" dirty="0">
                <a:latin typeface="Arial"/>
                <a:cs typeface="Arial"/>
              </a:rPr>
              <a:t> </a:t>
            </a:r>
            <a:r>
              <a:rPr lang="en-AU" sz="1800" dirty="0">
                <a:latin typeface="Arial"/>
                <a:cs typeface="Arial"/>
              </a:rPr>
              <a:t>people</a:t>
            </a:r>
            <a:r>
              <a:rPr lang="en-AU" sz="1800" spc="-10" dirty="0">
                <a:latin typeface="Arial"/>
                <a:cs typeface="Arial"/>
              </a:rPr>
              <a:t> </a:t>
            </a:r>
            <a:r>
              <a:rPr lang="en-AU" sz="1800" dirty="0">
                <a:latin typeface="Arial"/>
                <a:cs typeface="Arial"/>
              </a:rPr>
              <a:t>with</a:t>
            </a:r>
            <a:r>
              <a:rPr lang="en-AU" sz="1800" spc="-10" dirty="0">
                <a:latin typeface="Arial"/>
                <a:cs typeface="Arial"/>
              </a:rPr>
              <a:t> </a:t>
            </a:r>
            <a:r>
              <a:rPr lang="en-AU" sz="1800" dirty="0">
                <a:latin typeface="Arial"/>
                <a:cs typeface="Arial"/>
              </a:rPr>
              <a:t>campuses,</a:t>
            </a:r>
            <a:r>
              <a:rPr lang="en-AU" sz="1800" spc="-5" dirty="0">
                <a:latin typeface="Arial"/>
                <a:cs typeface="Arial"/>
              </a:rPr>
              <a:t> </a:t>
            </a:r>
            <a:r>
              <a:rPr lang="en-AU" sz="1800" dirty="0">
                <a:latin typeface="Arial"/>
                <a:cs typeface="Arial"/>
              </a:rPr>
              <a:t>teaching</a:t>
            </a:r>
            <a:r>
              <a:rPr lang="en-AU" sz="1800" spc="-10" dirty="0">
                <a:latin typeface="Arial"/>
                <a:cs typeface="Arial"/>
              </a:rPr>
              <a:t> </a:t>
            </a:r>
            <a:r>
              <a:rPr lang="en-AU" sz="1800" dirty="0">
                <a:latin typeface="Arial"/>
                <a:cs typeface="Arial"/>
              </a:rPr>
              <a:t>and</a:t>
            </a:r>
            <a:r>
              <a:rPr lang="en-AU" sz="1800" spc="-10" dirty="0">
                <a:latin typeface="Arial"/>
                <a:cs typeface="Arial"/>
              </a:rPr>
              <a:t> </a:t>
            </a:r>
            <a:r>
              <a:rPr lang="en-AU" sz="1800" dirty="0">
                <a:latin typeface="Arial"/>
                <a:cs typeface="Arial"/>
              </a:rPr>
              <a:t>research</a:t>
            </a:r>
            <a:r>
              <a:rPr lang="en-AU" sz="1800" spc="-5" dirty="0">
                <a:latin typeface="Arial"/>
                <a:cs typeface="Arial"/>
              </a:rPr>
              <a:t> </a:t>
            </a:r>
            <a:r>
              <a:rPr lang="en-AU" sz="1800" dirty="0">
                <a:latin typeface="Arial"/>
                <a:cs typeface="Arial"/>
              </a:rPr>
              <a:t>facilities</a:t>
            </a:r>
            <a:r>
              <a:rPr lang="en-AU" sz="1800" spc="-5" dirty="0">
                <a:latin typeface="Arial"/>
                <a:cs typeface="Arial"/>
              </a:rPr>
              <a:t> </a:t>
            </a:r>
            <a:r>
              <a:rPr lang="en-AU" sz="1800" dirty="0">
                <a:latin typeface="Arial"/>
                <a:cs typeface="Arial"/>
              </a:rPr>
              <a:t>on</a:t>
            </a:r>
            <a:r>
              <a:rPr lang="en-AU" sz="1800" spc="-10" dirty="0">
                <a:latin typeface="Arial"/>
                <a:cs typeface="Arial"/>
              </a:rPr>
              <a:t> </a:t>
            </a:r>
            <a:r>
              <a:rPr lang="en-AU" sz="1800" spc="-25" dirty="0">
                <a:latin typeface="Arial"/>
                <a:cs typeface="Arial"/>
              </a:rPr>
              <a:t>the </a:t>
            </a:r>
            <a:r>
              <a:rPr lang="en-AU" sz="1800" dirty="0">
                <a:latin typeface="Arial"/>
                <a:cs typeface="Arial"/>
              </a:rPr>
              <a:t>lands</a:t>
            </a:r>
            <a:r>
              <a:rPr lang="en-AU" sz="1800" spc="-45" dirty="0">
                <a:latin typeface="Arial"/>
                <a:cs typeface="Arial"/>
              </a:rPr>
              <a:t> </a:t>
            </a:r>
            <a:r>
              <a:rPr lang="en-AU" sz="1800" dirty="0">
                <a:latin typeface="Arial"/>
                <a:cs typeface="Arial"/>
              </a:rPr>
              <a:t>of</a:t>
            </a:r>
            <a:r>
              <a:rPr lang="en-AU" sz="1800" spc="-35" dirty="0">
                <a:latin typeface="Arial"/>
                <a:cs typeface="Arial"/>
              </a:rPr>
              <a:t> </a:t>
            </a:r>
            <a:r>
              <a:rPr lang="en-AU" sz="1800" dirty="0">
                <a:latin typeface="Arial"/>
                <a:cs typeface="Arial"/>
              </a:rPr>
              <a:t>the</a:t>
            </a:r>
            <a:r>
              <a:rPr lang="en-AU" sz="1800" spc="-25" dirty="0">
                <a:latin typeface="Arial"/>
                <a:cs typeface="Arial"/>
              </a:rPr>
              <a:t> </a:t>
            </a:r>
            <a:r>
              <a:rPr lang="en-AU" sz="1800" dirty="0" err="1">
                <a:latin typeface="Arial"/>
                <a:cs typeface="Arial"/>
              </a:rPr>
              <a:t>Gamaraygal</a:t>
            </a:r>
            <a:r>
              <a:rPr lang="en-AU" sz="1800" dirty="0">
                <a:latin typeface="Arial"/>
                <a:cs typeface="Arial"/>
              </a:rPr>
              <a:t>,</a:t>
            </a:r>
            <a:r>
              <a:rPr lang="en-AU" sz="1800" spc="-30" dirty="0">
                <a:latin typeface="Arial"/>
                <a:cs typeface="Arial"/>
              </a:rPr>
              <a:t> </a:t>
            </a:r>
            <a:r>
              <a:rPr lang="en-AU" sz="1800" dirty="0" err="1">
                <a:latin typeface="Arial"/>
                <a:cs typeface="Arial"/>
              </a:rPr>
              <a:t>Dharug</a:t>
            </a:r>
            <a:r>
              <a:rPr lang="en-AU" sz="1800" dirty="0">
                <a:latin typeface="Arial"/>
                <a:cs typeface="Arial"/>
              </a:rPr>
              <a:t>,</a:t>
            </a:r>
            <a:r>
              <a:rPr lang="en-AU" sz="1800" spc="-30" dirty="0">
                <a:latin typeface="Arial"/>
                <a:cs typeface="Arial"/>
              </a:rPr>
              <a:t> </a:t>
            </a:r>
            <a:r>
              <a:rPr lang="en-AU" sz="1800" dirty="0" err="1">
                <a:latin typeface="Arial"/>
                <a:cs typeface="Arial"/>
              </a:rPr>
              <a:t>Wangal</a:t>
            </a:r>
            <a:r>
              <a:rPr lang="en-AU" sz="1800" dirty="0">
                <a:latin typeface="Arial"/>
                <a:cs typeface="Arial"/>
              </a:rPr>
              <a:t>,</a:t>
            </a:r>
            <a:r>
              <a:rPr lang="en-AU" sz="1800" spc="-35" dirty="0">
                <a:latin typeface="Arial"/>
                <a:cs typeface="Arial"/>
              </a:rPr>
              <a:t> </a:t>
            </a:r>
            <a:r>
              <a:rPr lang="en-AU" sz="1800" dirty="0" err="1">
                <a:latin typeface="Arial"/>
                <a:cs typeface="Arial"/>
              </a:rPr>
              <a:t>Darkinyung</a:t>
            </a:r>
            <a:r>
              <a:rPr lang="en-AU" sz="1800" dirty="0">
                <a:latin typeface="Arial"/>
                <a:cs typeface="Arial"/>
              </a:rPr>
              <a:t>,</a:t>
            </a:r>
            <a:r>
              <a:rPr lang="en-AU" sz="1800" spc="-30" dirty="0">
                <a:latin typeface="Arial"/>
                <a:cs typeface="Arial"/>
              </a:rPr>
              <a:t> </a:t>
            </a:r>
            <a:r>
              <a:rPr lang="en-AU" sz="1800" spc="-10" dirty="0" err="1">
                <a:latin typeface="Arial"/>
                <a:cs typeface="Arial"/>
              </a:rPr>
              <a:t>Burramadagal</a:t>
            </a:r>
            <a:r>
              <a:rPr lang="en-AU" sz="1800" spc="-10" dirty="0">
                <a:latin typeface="Arial"/>
                <a:cs typeface="Arial"/>
              </a:rPr>
              <a:t>, </a:t>
            </a:r>
            <a:r>
              <a:rPr lang="en-AU" sz="1800" dirty="0" err="1">
                <a:latin typeface="Arial"/>
                <a:cs typeface="Arial"/>
              </a:rPr>
              <a:t>Dharawal</a:t>
            </a:r>
            <a:r>
              <a:rPr lang="en-AU" sz="1800" dirty="0">
                <a:latin typeface="Arial"/>
                <a:cs typeface="Arial"/>
              </a:rPr>
              <a:t>,</a:t>
            </a:r>
            <a:r>
              <a:rPr lang="en-AU" sz="1800" spc="-30" dirty="0">
                <a:latin typeface="Arial"/>
                <a:cs typeface="Arial"/>
              </a:rPr>
              <a:t> </a:t>
            </a:r>
            <a:r>
              <a:rPr lang="en-AU" sz="1800" dirty="0" err="1">
                <a:latin typeface="Arial"/>
                <a:cs typeface="Arial"/>
              </a:rPr>
              <a:t>Gandangara</a:t>
            </a:r>
            <a:r>
              <a:rPr lang="en-AU" sz="1800" dirty="0">
                <a:latin typeface="Arial"/>
                <a:cs typeface="Arial"/>
              </a:rPr>
              <a:t>,</a:t>
            </a:r>
            <a:r>
              <a:rPr lang="en-AU" sz="1800" spc="-10" dirty="0">
                <a:latin typeface="Arial"/>
                <a:cs typeface="Arial"/>
              </a:rPr>
              <a:t> Gamilaraay,</a:t>
            </a:r>
            <a:r>
              <a:rPr lang="en-AU" sz="1800" spc="-15" dirty="0">
                <a:latin typeface="Arial"/>
                <a:cs typeface="Arial"/>
              </a:rPr>
              <a:t> </a:t>
            </a:r>
            <a:r>
              <a:rPr lang="en-AU" sz="1800" dirty="0" err="1">
                <a:latin typeface="Arial"/>
                <a:cs typeface="Arial"/>
              </a:rPr>
              <a:t>Barkindji</a:t>
            </a:r>
            <a:r>
              <a:rPr lang="en-AU" sz="1800" dirty="0">
                <a:latin typeface="Arial"/>
                <a:cs typeface="Arial"/>
              </a:rPr>
              <a:t>,</a:t>
            </a:r>
            <a:r>
              <a:rPr lang="en-AU" sz="1800" spc="-10" dirty="0">
                <a:latin typeface="Arial"/>
                <a:cs typeface="Arial"/>
              </a:rPr>
              <a:t> </a:t>
            </a:r>
            <a:r>
              <a:rPr lang="en-AU" sz="1800" dirty="0">
                <a:latin typeface="Arial"/>
                <a:cs typeface="Arial"/>
              </a:rPr>
              <a:t>Bundjalung,</a:t>
            </a:r>
            <a:r>
              <a:rPr lang="en-AU" sz="1800" spc="-10" dirty="0">
                <a:latin typeface="Arial"/>
                <a:cs typeface="Arial"/>
              </a:rPr>
              <a:t> Wiradjuri, </a:t>
            </a:r>
            <a:r>
              <a:rPr lang="en-AU" sz="1800" dirty="0" err="1">
                <a:latin typeface="Arial"/>
                <a:cs typeface="Arial"/>
              </a:rPr>
              <a:t>Ngunawal</a:t>
            </a:r>
            <a:r>
              <a:rPr lang="en-AU" sz="1800" dirty="0">
                <a:latin typeface="Arial"/>
                <a:cs typeface="Arial"/>
              </a:rPr>
              <a:t>,</a:t>
            </a:r>
            <a:r>
              <a:rPr lang="en-AU" sz="1800" spc="-15" dirty="0">
                <a:latin typeface="Arial"/>
                <a:cs typeface="Arial"/>
              </a:rPr>
              <a:t> </a:t>
            </a:r>
            <a:r>
              <a:rPr lang="en-AU" sz="1800" dirty="0" err="1">
                <a:latin typeface="Arial"/>
                <a:cs typeface="Arial"/>
              </a:rPr>
              <a:t>Gureng</a:t>
            </a:r>
            <a:r>
              <a:rPr lang="en-AU" sz="1800" spc="-10" dirty="0">
                <a:latin typeface="Arial"/>
                <a:cs typeface="Arial"/>
              </a:rPr>
              <a:t> </a:t>
            </a:r>
            <a:r>
              <a:rPr lang="en-AU" sz="1800" dirty="0" err="1">
                <a:latin typeface="Arial"/>
                <a:cs typeface="Arial"/>
              </a:rPr>
              <a:t>Gureng</a:t>
            </a:r>
            <a:r>
              <a:rPr lang="en-AU" sz="1800" dirty="0">
                <a:latin typeface="Arial"/>
                <a:cs typeface="Arial"/>
              </a:rPr>
              <a:t>,</a:t>
            </a:r>
            <a:r>
              <a:rPr lang="en-AU" sz="1800" spc="-10" dirty="0">
                <a:latin typeface="Arial"/>
                <a:cs typeface="Arial"/>
              </a:rPr>
              <a:t> </a:t>
            </a:r>
            <a:r>
              <a:rPr lang="en-AU" sz="1800" dirty="0">
                <a:latin typeface="Arial"/>
                <a:cs typeface="Arial"/>
              </a:rPr>
              <a:t>and</a:t>
            </a:r>
            <a:r>
              <a:rPr lang="en-AU" sz="1800" spc="-15" dirty="0">
                <a:latin typeface="Arial"/>
                <a:cs typeface="Arial"/>
              </a:rPr>
              <a:t> </a:t>
            </a:r>
            <a:r>
              <a:rPr lang="en-AU" sz="1800" dirty="0" err="1">
                <a:latin typeface="Arial"/>
                <a:cs typeface="Arial"/>
              </a:rPr>
              <a:t>Gagadju</a:t>
            </a:r>
            <a:r>
              <a:rPr lang="en-AU" sz="1800" spc="-10" dirty="0">
                <a:latin typeface="Arial"/>
                <a:cs typeface="Arial"/>
              </a:rPr>
              <a:t> peoples.</a:t>
            </a:r>
            <a:endParaRPr lang="en-AU" sz="1800" dirty="0">
              <a:latin typeface="Arial"/>
              <a:cs typeface="Arial"/>
            </a:endParaRPr>
          </a:p>
        </p:txBody>
      </p:sp>
    </p:spTree>
    <p:extLst>
      <p:ext uri="{BB962C8B-B14F-4D97-AF65-F5344CB8AC3E}">
        <p14:creationId xmlns:p14="http://schemas.microsoft.com/office/powerpoint/2010/main" val="7122428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dirty="0">
                <a:latin typeface="Arial"/>
                <a:cs typeface="Arial"/>
              </a:rPr>
              <a:t>Add in own text for Acknowledgement of Country 18pt</a:t>
            </a:r>
            <a:endParaRPr lang="en-AU" sz="1800" i="0" spc="-20" dirty="0">
              <a:latin typeface="Arial"/>
              <a:cs typeface="Arial"/>
            </a:endParaRPr>
          </a:p>
        </p:txBody>
      </p:sp>
    </p:spTree>
    <p:extLst>
      <p:ext uri="{BB962C8B-B14F-4D97-AF65-F5344CB8AC3E}">
        <p14:creationId xmlns:p14="http://schemas.microsoft.com/office/powerpoint/2010/main" val="3817974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4.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45" r:id="rId4"/>
    <p:sldLayoutId id="2147483746" r:id="rId5"/>
    <p:sldLayoutId id="2147483747" r:id="rId6"/>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48" r:id="rId13"/>
    <p:sldLayoutId id="2147483738" r:id="rId14"/>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dirty="0"/>
              <a:t>Click to add title</a:t>
            </a:r>
            <a:endParaRPr dirty="0"/>
          </a:p>
        </p:txBody>
      </p:sp>
      <p:sp>
        <p:nvSpPr>
          <p:cNvPr id="3" name="Placeholder 2"/>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dirty="0">
                <a:solidFill>
                  <a:schemeClr val="tx2"/>
                </a:solidFill>
                <a:latin typeface="+mn-lt"/>
              </a:rPr>
              <a:t>Click to edit Master text styles</a:t>
            </a:r>
          </a:p>
          <a:p>
            <a:pPr marL="628650" lvl="1" indent="-171450">
              <a:buClr>
                <a:schemeClr val="tx2"/>
              </a:buClr>
              <a:buFont typeface="System Font Regular"/>
              <a:buChar char="-"/>
            </a:pPr>
            <a:r>
              <a:rPr lang="en-GB" sz="1000" dirty="0">
                <a:solidFill>
                  <a:schemeClr val="tx2"/>
                </a:solidFill>
                <a:latin typeface="+mn-lt"/>
              </a:rPr>
              <a:t>Second level</a:t>
            </a:r>
          </a:p>
          <a:p>
            <a:pPr marL="1085850" lvl="2" indent="-171450">
              <a:buClr>
                <a:schemeClr val="tx2"/>
              </a:buClr>
              <a:buFont typeface="System Font Regular"/>
              <a:buChar char="-"/>
            </a:pPr>
            <a:r>
              <a:rPr lang="en-GB" sz="1000" dirty="0">
                <a:solidFill>
                  <a:schemeClr val="tx2"/>
                </a:solidFill>
                <a:latin typeface="+mn-lt"/>
              </a:rPr>
              <a:t>Third level</a:t>
            </a:r>
          </a:p>
          <a:p>
            <a:pPr marL="1543050" lvl="3" indent="-171450">
              <a:buClr>
                <a:schemeClr val="tx2"/>
              </a:buClr>
              <a:buFont typeface="System Font Regular"/>
              <a:buChar char="-"/>
            </a:pPr>
            <a:r>
              <a:rPr lang="en-GB" sz="1000" dirty="0">
                <a:solidFill>
                  <a:schemeClr val="tx2"/>
                </a:solidFill>
                <a:latin typeface="+mn-lt"/>
              </a:rPr>
              <a:t>Fourth level</a:t>
            </a:r>
          </a:p>
          <a:p>
            <a:pPr marL="2000250" lvl="4" indent="-171450">
              <a:buClr>
                <a:schemeClr val="tx2"/>
              </a:buClr>
              <a:buFont typeface="System Font Regular"/>
              <a:buChar char="-"/>
            </a:pPr>
            <a:r>
              <a:rPr lang="en-GB" sz="1000" dirty="0">
                <a:solidFill>
                  <a:schemeClr val="tx2"/>
                </a:solidFill>
                <a:latin typeface="+mn-lt"/>
              </a:rPr>
              <a:t>Fifth level</a:t>
            </a:r>
            <a:endParaRPr lang="en-US" sz="1000" dirty="0">
              <a:solidFill>
                <a:schemeClr val="tx2"/>
              </a:solidFill>
              <a:latin typeface="+mn-lt"/>
            </a:endParaRPr>
          </a:p>
          <a:p>
            <a:endParaRPr dirty="0"/>
          </a:p>
        </p:txBody>
      </p:sp>
      <p:sp>
        <p:nvSpPr>
          <p:cNvPr id="12" name="Placeholder 3">
            <a:extLst>
              <a:ext uri="{FF2B5EF4-FFF2-40B4-BE49-F238E27FC236}">
                <a16:creationId xmlns:a16="http://schemas.microsoft.com/office/drawing/2014/main" id="{6C0811DA-1436-1C90-68E8-D6A920491400}"/>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dirty="0">
                <a:solidFill>
                  <a:srgbClr val="3C3C3B"/>
                </a:solidFill>
                <a:latin typeface="Arial"/>
                <a:cs typeface="Arial"/>
              </a:rPr>
              <a:t>The</a:t>
            </a:r>
            <a:r>
              <a:rPr sz="650" spc="15" dirty="0">
                <a:solidFill>
                  <a:srgbClr val="3C3C3B"/>
                </a:solidFill>
                <a:latin typeface="Arial"/>
                <a:cs typeface="Arial"/>
              </a:rPr>
              <a:t> </a:t>
            </a:r>
            <a:r>
              <a:rPr sz="650" spc="-10" dirty="0">
                <a:solidFill>
                  <a:srgbClr val="3C3C3B"/>
                </a:solidFill>
                <a:latin typeface="Arial"/>
                <a:cs typeface="Arial"/>
              </a:rPr>
              <a:t>University</a:t>
            </a:r>
            <a:r>
              <a:rPr sz="650" spc="10" dirty="0">
                <a:solidFill>
                  <a:srgbClr val="3C3C3B"/>
                </a:solidFill>
                <a:latin typeface="Arial"/>
                <a:cs typeface="Arial"/>
              </a:rPr>
              <a:t> </a:t>
            </a:r>
            <a:r>
              <a:rPr sz="650" dirty="0">
                <a:solidFill>
                  <a:srgbClr val="3C3C3B"/>
                </a:solidFill>
                <a:latin typeface="Arial"/>
                <a:cs typeface="Arial"/>
              </a:rPr>
              <a:t>of</a:t>
            </a:r>
            <a:r>
              <a:rPr sz="650" spc="15" dirty="0">
                <a:solidFill>
                  <a:srgbClr val="3C3C3B"/>
                </a:solidFill>
                <a:latin typeface="Arial"/>
                <a:cs typeface="Arial"/>
              </a:rPr>
              <a:t> </a:t>
            </a:r>
            <a:r>
              <a:rPr sz="650" spc="-10" dirty="0">
                <a:solidFill>
                  <a:srgbClr val="3C3C3B"/>
                </a:solidFill>
                <a:latin typeface="Arial"/>
                <a:cs typeface="Arial"/>
              </a:rPr>
              <a:t>Sydney</a:t>
            </a:r>
            <a:endParaRPr sz="650" dirty="0">
              <a:latin typeface="Arial"/>
              <a:cs typeface="Arial"/>
            </a:endParaRPr>
          </a:p>
        </p:txBody>
      </p:sp>
      <p:sp>
        <p:nvSpPr>
          <p:cNvPr id="8" name="object 4">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41" r:id="rId3"/>
    <p:sldLayoutId id="2147483704" r:id="rId4"/>
    <p:sldLayoutId id="2147483680" r:id="rId5"/>
    <p:sldLayoutId id="2147483681" r:id="rId6"/>
    <p:sldLayoutId id="2147483662" r:id="rId7"/>
    <p:sldLayoutId id="2147483668" r:id="rId8"/>
    <p:sldLayoutId id="2147483669" r:id="rId9"/>
    <p:sldLayoutId id="2147483667" r:id="rId10"/>
    <p:sldLayoutId id="2147483670" r:id="rId11"/>
    <p:sldLayoutId id="2147483666" r:id="rId12"/>
    <p:sldLayoutId id="2147483744" r:id="rId13"/>
    <p:sldLayoutId id="2147483671" r:id="rId14"/>
    <p:sldLayoutId id="2147483663" r:id="rId15"/>
    <p:sldLayoutId id="2147483672" r:id="rId16"/>
    <p:sldLayoutId id="2147483742" r:id="rId17"/>
    <p:sldLayoutId id="2147483743" r:id="rId18"/>
    <p:sldLayoutId id="2147483673" r:id="rId19"/>
    <p:sldLayoutId id="2147483674" r:id="rId20"/>
    <p:sldLayoutId id="2147483675" r:id="rId21"/>
    <p:sldLayoutId id="2147483676" r:id="rId22"/>
    <p:sldLayoutId id="2147483677" r:id="rId23"/>
    <p:sldLayoutId id="2147483740" r:id="rId24"/>
    <p:sldLayoutId id="2147483678" r:id="rId25"/>
    <p:sldLayoutId id="2147483679" r:id="rId26"/>
  </p:sldLayoutIdLst>
  <p:txStyles>
    <p:titleStyle>
      <a:lvl1pPr>
        <a:defRPr>
          <a:solidFill>
            <a:schemeClr val="accent1"/>
          </a:solidFill>
          <a:latin typeface="Times" pitchFamily="2" charset="0"/>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ydney.edu.au/arts/about/our-people/academic-staff/jessica-zanuttini.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yfkec53h" TargetMode="External"/><Relationship Id="rId2" Type="http://schemas.openxmlformats.org/officeDocument/2006/relationships/hyperlink" Target="https://journals.sagepub.com/doi/10.1177/00986283221134034" TargetMode="External"/><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hyperlink" Target="https://tinyurl.com/5n7wymn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hyperlink" Target="https://www.westernsydney.edu.au/studysmart/home/assessment_guides/group_work" TargetMode="External"/><Relationship Id="rId3" Type="http://schemas.openxmlformats.org/officeDocument/2006/relationships/hyperlink" Target="https://educational-innovation.sydney.edu.au/teaching@sydney/supporting-online-group-work/" TargetMode="External"/><Relationship Id="rId7" Type="http://schemas.openxmlformats.org/officeDocument/2006/relationships/hyperlink" Target="https://www.uts.edu.au/current-students/support/helps/self-help-resources/types-assignments/group-work" TargetMode="External"/><Relationship Id="rId2" Type="http://schemas.openxmlformats.org/officeDocument/2006/relationships/hyperlink" Target="https://www.sydney.edu.au/policies/showdoc.aspx?recnum=PDOC2011/215&amp;RendNum=0" TargetMode="External"/><Relationship Id="rId1" Type="http://schemas.openxmlformats.org/officeDocument/2006/relationships/slideLayout" Target="../slideLayouts/slideLayout38.xml"/><Relationship Id="rId6" Type="http://schemas.openxmlformats.org/officeDocument/2006/relationships/hyperlink" Target="https://www.sydney.edu.au/students/group-work.html" TargetMode="External"/><Relationship Id="rId5" Type="http://schemas.openxmlformats.org/officeDocument/2006/relationships/hyperlink" Target="https://www.otago.ac.nz/buildrespect/step-1-team-discussions-your-team-charter.html" TargetMode="External"/><Relationship Id="rId4" Type="http://schemas.openxmlformats.org/officeDocument/2006/relationships/hyperlink" Target="https://www.youtube.com/watch?v=CIp_kFR5_jc" TargetMode="External"/><Relationship Id="rId9" Type="http://schemas.openxmlformats.org/officeDocument/2006/relationships/hyperlink" Target="https://canvas.sydney.edu.au/enroll/648PJ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2224/sbp.5385" TargetMode="External"/><Relationship Id="rId7" Type="http://schemas.openxmlformats.org/officeDocument/2006/relationships/image" Target="../media/image26.emf"/><Relationship Id="rId2" Type="http://schemas.openxmlformats.org/officeDocument/2006/relationships/hyperlink" Target="https://doi.org/10.1080/08832323.2013.763753" TargetMode="External"/><Relationship Id="rId1" Type="http://schemas.openxmlformats.org/officeDocument/2006/relationships/slideLayout" Target="../slideLayouts/slideLayout48.xml"/><Relationship Id="rId6" Type="http://schemas.openxmlformats.org/officeDocument/2006/relationships/hyperlink" Target="https://doi.org/10.1177/00986283221134034" TargetMode="External"/><Relationship Id="rId5" Type="http://schemas.openxmlformats.org/officeDocument/2006/relationships/hyperlink" Target="https://doi.org/10.1186/s12909-025-06925-1" TargetMode="External"/><Relationship Id="rId4" Type="http://schemas.openxmlformats.org/officeDocument/2006/relationships/hyperlink" Target="https://doi.org/10.5204/qutlr.v14i1.5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inyurl.com/788s3nyr"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38332B-A9FD-5471-0C19-5C5B571B8362}"/>
              </a:ext>
              <a:ext uri="{C183D7F6-B498-43B3-948B-1728B52AA6E4}">
                <adec:decorative xmlns:adec="http://schemas.microsoft.com/office/drawing/2017/decorative" val="0"/>
              </a:ext>
            </a:extLst>
          </p:cNvPr>
          <p:cNvSpPr>
            <a:spLocks noGrp="1"/>
          </p:cNvSpPr>
          <p:nvPr>
            <p:ph type="title" idx="4294967295"/>
          </p:nvPr>
        </p:nvSpPr>
        <p:spPr>
          <a:xfrm>
            <a:off x="562033" y="574675"/>
            <a:ext cx="5533967" cy="1066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Enhancing Authentic Engagement in Group Assignments </a:t>
            </a:r>
          </a:p>
        </p:txBody>
      </p:sp>
      <p:sp>
        <p:nvSpPr>
          <p:cNvPr id="5" name="Text Placeholder 2">
            <a:extLst>
              <a:ext uri="{FF2B5EF4-FFF2-40B4-BE49-F238E27FC236}">
                <a16:creationId xmlns:a16="http://schemas.microsoft.com/office/drawing/2014/main" id="{B1DF412E-B024-1642-56C1-66710D57ABC6}"/>
              </a:ext>
            </a:extLst>
          </p:cNvPr>
          <p:cNvSpPr>
            <a:spLocks noGrp="1"/>
          </p:cNvSpPr>
          <p:nvPr>
            <p:ph type="body" sz="quarter" idx="16"/>
          </p:nvPr>
        </p:nvSpPr>
        <p:spPr>
          <a:xfrm>
            <a:off x="562032" y="1589453"/>
            <a:ext cx="5533967" cy="1066800"/>
          </a:xfrm>
        </p:spPr>
        <p:txBody>
          <a:bodyPr/>
          <a:lstStyle/>
          <a:p>
            <a:r>
              <a:rPr lang="en-US" dirty="0"/>
              <a:t>Using learner data to offer practical strategies for improving student engagement.</a:t>
            </a:r>
          </a:p>
        </p:txBody>
      </p:sp>
      <p:sp>
        <p:nvSpPr>
          <p:cNvPr id="4" name="Text Placeholder 3">
            <a:extLst>
              <a:ext uri="{FF2B5EF4-FFF2-40B4-BE49-F238E27FC236}">
                <a16:creationId xmlns:a16="http://schemas.microsoft.com/office/drawing/2014/main" id="{EC8333D6-422E-7651-933C-816B702B893B}"/>
              </a:ext>
              <a:ext uri="{C183D7F6-B498-43B3-948B-1728B52AA6E4}">
                <adec:decorative xmlns:adec="http://schemas.microsoft.com/office/drawing/2017/decorative" val="0"/>
              </a:ext>
            </a:extLst>
          </p:cNvPr>
          <p:cNvSpPr>
            <a:spLocks noGrp="1"/>
          </p:cNvSpPr>
          <p:nvPr>
            <p:ph type="body" sz="quarter" idx="15"/>
          </p:nvPr>
        </p:nvSpPr>
        <p:spPr/>
        <p:txBody>
          <a:bodyPr/>
          <a:lstStyle/>
          <a:p>
            <a:pPr>
              <a:lnSpc>
                <a:spcPct val="150000"/>
              </a:lnSpc>
            </a:pPr>
            <a:r>
              <a:rPr lang="en-US" sz="1800" dirty="0"/>
              <a:t>Presented by Jessica Zanuttini PhD FHEA </a:t>
            </a:r>
          </a:p>
          <a:p>
            <a:pPr algn="l">
              <a:lnSpc>
                <a:spcPct val="150000"/>
              </a:lnSpc>
            </a:pPr>
            <a:r>
              <a:rPr lang="en-US" sz="1800" dirty="0">
                <a:hlinkClick r:id="rId3">
                  <a:extLst>
                    <a:ext uri="{A12FA001-AC4F-418D-AE19-62706E023703}">
                      <ahyp:hlinkClr xmlns:ahyp="http://schemas.microsoft.com/office/drawing/2018/hyperlinkcolor" val="tx"/>
                    </a:ext>
                  </a:extLst>
                </a:hlinkClick>
              </a:rPr>
              <a:t>USYD Researcher Profile</a:t>
            </a:r>
            <a:endParaRPr lang="en-US" sz="1800" dirty="0"/>
          </a:p>
        </p:txBody>
      </p:sp>
      <p:pic>
        <p:nvPicPr>
          <p:cNvPr id="12" name="Graphic 11" descr="Image: Group brainstorm outline">
            <a:extLst>
              <a:ext uri="{FF2B5EF4-FFF2-40B4-BE49-F238E27FC236}">
                <a16:creationId xmlns:a16="http://schemas.microsoft.com/office/drawing/2014/main" id="{EE7189EC-370B-0296-4168-124CC1A84B5C}"/>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7203" y="1246553"/>
            <a:ext cx="2819400" cy="2819400"/>
          </a:xfrm>
          <a:prstGeom prst="rect">
            <a:avLst/>
          </a:prstGeom>
        </p:spPr>
      </p:pic>
    </p:spTree>
    <p:extLst>
      <p:ext uri="{BB962C8B-B14F-4D97-AF65-F5344CB8AC3E}">
        <p14:creationId xmlns:p14="http://schemas.microsoft.com/office/powerpoint/2010/main" val="31377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BE9F-BD7A-AC6C-C5C2-69E8AC08DE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82F0963-7FAE-22A7-7492-4BEE93C1E8EC}"/>
              </a:ext>
            </a:extLst>
          </p:cNvPr>
          <p:cNvSpPr>
            <a:spLocks noGrp="1"/>
          </p:cNvSpPr>
          <p:nvPr>
            <p:ph type="title"/>
          </p:nvPr>
        </p:nvSpPr>
        <p:spPr>
          <a:xfrm>
            <a:off x="577850" y="736598"/>
            <a:ext cx="7988300" cy="369332"/>
          </a:xfrm>
        </p:spPr>
        <p:txBody>
          <a:bodyPr/>
          <a:lstStyle/>
          <a:p>
            <a:r>
              <a:rPr lang="en-US" dirty="0">
                <a:latin typeface="+mn-lt"/>
              </a:rPr>
              <a:t>Findings: Common Barriers</a:t>
            </a:r>
          </a:p>
        </p:txBody>
      </p:sp>
      <p:sp>
        <p:nvSpPr>
          <p:cNvPr id="12" name="Text Placeholder 2">
            <a:extLst>
              <a:ext uri="{FF2B5EF4-FFF2-40B4-BE49-F238E27FC236}">
                <a16:creationId xmlns:a16="http://schemas.microsoft.com/office/drawing/2014/main" id="{D517CF2C-4BC6-D3CC-A8C4-38422F53AE39}"/>
              </a:ext>
            </a:extLst>
          </p:cNvPr>
          <p:cNvSpPr txBox="1">
            <a:spLocks/>
          </p:cNvSpPr>
          <p:nvPr/>
        </p:nvSpPr>
        <p:spPr>
          <a:xfrm>
            <a:off x="577850" y="1276350"/>
            <a:ext cx="6673850" cy="2978152"/>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nSpc>
                <a:spcPct val="150000"/>
              </a:lnSpc>
              <a:buNone/>
            </a:pPr>
            <a:r>
              <a:rPr lang="en-AU" dirty="0">
                <a:solidFill>
                  <a:schemeClr val="tx1"/>
                </a:solidFill>
              </a:rPr>
              <a:t>Deductive content analysis revealed the following subthemes: </a:t>
            </a:r>
          </a:p>
          <a:p>
            <a:pPr lvl="1">
              <a:lnSpc>
                <a:spcPct val="150000"/>
              </a:lnSpc>
            </a:pPr>
            <a:r>
              <a:rPr lang="en-AU" dirty="0">
                <a:solidFill>
                  <a:schemeClr val="tx1"/>
                </a:solidFill>
              </a:rPr>
              <a:t> Time constraints and scheduling conflicts </a:t>
            </a:r>
          </a:p>
          <a:p>
            <a:pPr lvl="1">
              <a:lnSpc>
                <a:spcPct val="150000"/>
              </a:lnSpc>
            </a:pPr>
            <a:r>
              <a:rPr lang="en-AU" dirty="0">
                <a:solidFill>
                  <a:schemeClr val="tx1"/>
                </a:solidFill>
              </a:rPr>
              <a:t> Communication challenges and misunderstandings </a:t>
            </a:r>
          </a:p>
          <a:p>
            <a:pPr lvl="1">
              <a:lnSpc>
                <a:spcPct val="150000"/>
              </a:lnSpc>
            </a:pPr>
            <a:r>
              <a:rPr lang="en-AU" dirty="0">
                <a:solidFill>
                  <a:schemeClr val="tx1"/>
                </a:solidFill>
              </a:rPr>
              <a:t> Workload distribution and contribution </a:t>
            </a:r>
          </a:p>
          <a:p>
            <a:pPr lvl="1">
              <a:lnSpc>
                <a:spcPct val="150000"/>
              </a:lnSpc>
            </a:pPr>
            <a:r>
              <a:rPr lang="en-AU" dirty="0">
                <a:solidFill>
                  <a:schemeClr val="tx1"/>
                </a:solidFill>
              </a:rPr>
              <a:t> Conflict </a:t>
            </a:r>
          </a:p>
          <a:p>
            <a:pPr lvl="1">
              <a:lnSpc>
                <a:spcPct val="150000"/>
              </a:lnSpc>
            </a:pPr>
            <a:r>
              <a:rPr lang="en-AU" dirty="0">
                <a:solidFill>
                  <a:schemeClr val="tx1"/>
                </a:solidFill>
              </a:rPr>
              <a:t> Task ambiguity and complexity </a:t>
            </a:r>
          </a:p>
          <a:p>
            <a:pPr lvl="1">
              <a:lnSpc>
                <a:spcPct val="150000"/>
              </a:lnSpc>
            </a:pPr>
            <a:r>
              <a:rPr lang="en-AU" dirty="0">
                <a:solidFill>
                  <a:schemeClr val="tx1"/>
                </a:solidFill>
              </a:rPr>
              <a:t> Team member absence </a:t>
            </a:r>
          </a:p>
          <a:p>
            <a:pPr marL="0" indent="0">
              <a:buNone/>
            </a:pPr>
            <a:endParaRPr lang="en-US" sz="1600" dirty="0"/>
          </a:p>
        </p:txBody>
      </p:sp>
    </p:spTree>
    <p:extLst>
      <p:ext uri="{BB962C8B-B14F-4D97-AF65-F5344CB8AC3E}">
        <p14:creationId xmlns:p14="http://schemas.microsoft.com/office/powerpoint/2010/main" val="274784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7161CE-B063-865B-7E45-C361D69642BD}"/>
              </a:ext>
            </a:extLst>
          </p:cNvPr>
          <p:cNvSpPr>
            <a:spLocks noGrp="1"/>
          </p:cNvSpPr>
          <p:nvPr>
            <p:ph type="title"/>
          </p:nvPr>
        </p:nvSpPr>
        <p:spPr>
          <a:xfrm>
            <a:off x="577850" y="736598"/>
            <a:ext cx="7988300" cy="369332"/>
          </a:xfrm>
        </p:spPr>
        <p:txBody>
          <a:bodyPr/>
          <a:lstStyle/>
          <a:p>
            <a:r>
              <a:rPr lang="en-US" dirty="0">
                <a:latin typeface="+mn-lt"/>
              </a:rPr>
              <a:t>Findings: Common Facilitators</a:t>
            </a:r>
          </a:p>
        </p:txBody>
      </p:sp>
      <p:sp>
        <p:nvSpPr>
          <p:cNvPr id="12" name="Text Placeholder 2">
            <a:extLst>
              <a:ext uri="{FF2B5EF4-FFF2-40B4-BE49-F238E27FC236}">
                <a16:creationId xmlns:a16="http://schemas.microsoft.com/office/drawing/2014/main" id="{970981C6-4AF6-3E26-2FCE-8F330E056FAF}"/>
              </a:ext>
            </a:extLst>
          </p:cNvPr>
          <p:cNvSpPr txBox="1">
            <a:spLocks/>
          </p:cNvSpPr>
          <p:nvPr/>
        </p:nvSpPr>
        <p:spPr>
          <a:xfrm>
            <a:off x="577850" y="1276350"/>
            <a:ext cx="6673850" cy="2978152"/>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AU" dirty="0">
                <a:solidFill>
                  <a:schemeClr val="tx1"/>
                </a:solidFill>
              </a:rPr>
              <a:t>Deductive content analysis revealed the following subthemes: </a:t>
            </a:r>
          </a:p>
          <a:p>
            <a:pPr lvl="1">
              <a:lnSpc>
                <a:spcPct val="150000"/>
              </a:lnSpc>
            </a:pPr>
            <a:r>
              <a:rPr lang="en-AU" dirty="0">
                <a:solidFill>
                  <a:schemeClr val="tx1"/>
                </a:solidFill>
              </a:rPr>
              <a:t> Open communication </a:t>
            </a:r>
          </a:p>
          <a:p>
            <a:pPr lvl="1">
              <a:lnSpc>
                <a:spcPct val="150000"/>
              </a:lnSpc>
            </a:pPr>
            <a:r>
              <a:rPr lang="en-AU" dirty="0">
                <a:solidFill>
                  <a:schemeClr val="tx1"/>
                </a:solidFill>
              </a:rPr>
              <a:t> Planning and organisation </a:t>
            </a:r>
          </a:p>
          <a:p>
            <a:pPr lvl="1">
              <a:lnSpc>
                <a:spcPct val="150000"/>
              </a:lnSpc>
            </a:pPr>
            <a:r>
              <a:rPr lang="en-AU" dirty="0">
                <a:solidFill>
                  <a:schemeClr val="tx1"/>
                </a:solidFill>
              </a:rPr>
              <a:t> Positive group dynamics </a:t>
            </a:r>
          </a:p>
          <a:p>
            <a:pPr lvl="1">
              <a:lnSpc>
                <a:spcPct val="150000"/>
              </a:lnSpc>
            </a:pPr>
            <a:r>
              <a:rPr lang="en-AU" dirty="0">
                <a:solidFill>
                  <a:schemeClr val="tx1"/>
                </a:solidFill>
              </a:rPr>
              <a:t> Leveraging individual strengths and expertise </a:t>
            </a:r>
          </a:p>
          <a:p>
            <a:pPr lvl="1">
              <a:lnSpc>
                <a:spcPct val="150000"/>
              </a:lnSpc>
            </a:pPr>
            <a:r>
              <a:rPr lang="en-AU" dirty="0">
                <a:solidFill>
                  <a:schemeClr val="tx1"/>
                </a:solidFill>
              </a:rPr>
              <a:t> Review and feedback processes </a:t>
            </a:r>
          </a:p>
          <a:p>
            <a:pPr lvl="1">
              <a:lnSpc>
                <a:spcPct val="150000"/>
              </a:lnSpc>
            </a:pPr>
            <a:r>
              <a:rPr lang="en-AU" dirty="0">
                <a:solidFill>
                  <a:schemeClr val="tx1"/>
                </a:solidFill>
              </a:rPr>
              <a:t> Team charters or agreed work practices </a:t>
            </a:r>
          </a:p>
          <a:p>
            <a:pPr marL="0" indent="0">
              <a:buNone/>
            </a:pPr>
            <a:endParaRPr lang="en-US" sz="1600" dirty="0"/>
          </a:p>
        </p:txBody>
      </p:sp>
    </p:spTree>
    <p:extLst>
      <p:ext uri="{BB962C8B-B14F-4D97-AF65-F5344CB8AC3E}">
        <p14:creationId xmlns:p14="http://schemas.microsoft.com/office/powerpoint/2010/main" val="348376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0C1C-FF27-93D3-CB28-FF6EAD9D3494}"/>
              </a:ext>
            </a:extLst>
          </p:cNvPr>
          <p:cNvSpPr>
            <a:spLocks noGrp="1"/>
          </p:cNvSpPr>
          <p:nvPr>
            <p:ph type="title"/>
          </p:nvPr>
        </p:nvSpPr>
        <p:spPr>
          <a:xfrm>
            <a:off x="571500" y="666750"/>
            <a:ext cx="3055938" cy="1107996"/>
          </a:xfrm>
        </p:spPr>
        <p:txBody>
          <a:bodyPr/>
          <a:lstStyle/>
          <a:p>
            <a:r>
              <a:rPr lang="en-US" dirty="0">
                <a:latin typeface="+mn-lt"/>
              </a:rPr>
              <a:t>Strategies to Support Collaborative Group Work </a:t>
            </a:r>
            <a:endParaRPr lang="en-US" i="1" dirty="0">
              <a:latin typeface="+mn-lt"/>
            </a:endParaRPr>
          </a:p>
        </p:txBody>
      </p:sp>
      <p:sp>
        <p:nvSpPr>
          <p:cNvPr id="3" name="Text Placeholder 2">
            <a:extLst>
              <a:ext uri="{FF2B5EF4-FFF2-40B4-BE49-F238E27FC236}">
                <a16:creationId xmlns:a16="http://schemas.microsoft.com/office/drawing/2014/main" id="{D3CB0033-EC28-DF38-1CEB-B2B5A64E0A1C}"/>
              </a:ext>
            </a:extLst>
          </p:cNvPr>
          <p:cNvSpPr>
            <a:spLocks noGrp="1"/>
          </p:cNvSpPr>
          <p:nvPr>
            <p:ph type="body" sz="quarter" idx="11"/>
          </p:nvPr>
        </p:nvSpPr>
        <p:spPr>
          <a:xfrm>
            <a:off x="571501" y="1962150"/>
            <a:ext cx="3055937" cy="2438400"/>
          </a:xfrm>
        </p:spPr>
        <p:txBody>
          <a:bodyPr/>
          <a:lstStyle/>
          <a:p>
            <a:pPr marL="0" indent="0" algn="l">
              <a:spcAft>
                <a:spcPts val="1800"/>
              </a:spcAft>
              <a:buNone/>
            </a:pPr>
            <a:r>
              <a:rPr lang="en-US" sz="1800" b="1" dirty="0">
                <a:solidFill>
                  <a:schemeClr val="tx1"/>
                </a:solidFill>
              </a:rPr>
              <a:t>Speed interviewing </a:t>
            </a:r>
            <a:r>
              <a:rPr lang="en-US" sz="1800" dirty="0">
                <a:solidFill>
                  <a:schemeClr val="tx1"/>
                </a:solidFill>
              </a:rPr>
              <a:t>for group formation</a:t>
            </a:r>
          </a:p>
          <a:p>
            <a:pPr marL="0" indent="0" algn="l">
              <a:spcAft>
                <a:spcPts val="1800"/>
              </a:spcAft>
              <a:buNone/>
            </a:pPr>
            <a:r>
              <a:rPr lang="en-US" sz="1800" b="1" dirty="0">
                <a:solidFill>
                  <a:schemeClr val="tx1"/>
                </a:solidFill>
              </a:rPr>
              <a:t>Team charters </a:t>
            </a:r>
            <a:r>
              <a:rPr lang="en-US" sz="1800" dirty="0">
                <a:solidFill>
                  <a:schemeClr val="tx1"/>
                </a:solidFill>
              </a:rPr>
              <a:t>for goal setting and accountability</a:t>
            </a:r>
          </a:p>
          <a:p>
            <a:pPr marL="0" indent="0" algn="l">
              <a:spcAft>
                <a:spcPts val="1800"/>
              </a:spcAft>
              <a:buNone/>
            </a:pPr>
            <a:r>
              <a:rPr lang="en-US" sz="1800" b="1" dirty="0">
                <a:solidFill>
                  <a:schemeClr val="tx1"/>
                </a:solidFill>
              </a:rPr>
              <a:t>Reflective collaborative statements </a:t>
            </a:r>
            <a:r>
              <a:rPr lang="en-US" sz="1800" dirty="0">
                <a:solidFill>
                  <a:schemeClr val="tx1"/>
                </a:solidFill>
              </a:rPr>
              <a:t>for process-orientated assessment</a:t>
            </a:r>
          </a:p>
        </p:txBody>
      </p:sp>
      <p:pic>
        <p:nvPicPr>
          <p:cNvPr id="5" name="Picture Placeholder 3" descr="Three students are smiling with the sun and trees behind them. ">
            <a:extLst>
              <a:ext uri="{FF2B5EF4-FFF2-40B4-BE49-F238E27FC236}">
                <a16:creationId xmlns:a16="http://schemas.microsoft.com/office/drawing/2014/main" id="{D92E0035-8A73-0207-A59A-93BF2DB82CE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04" b="104"/>
          <a:stretch/>
        </p:blipFill>
        <p:spPr>
          <a:prstGeom prst="rect">
            <a:avLst/>
          </a:prstGeom>
        </p:spPr>
      </p:pic>
    </p:spTree>
    <p:extLst>
      <p:ext uri="{BB962C8B-B14F-4D97-AF65-F5344CB8AC3E}">
        <p14:creationId xmlns:p14="http://schemas.microsoft.com/office/powerpoint/2010/main" val="277803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6275-1DE2-92AC-7F80-F44773B6C7F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A42F41-FE3E-7BEB-7653-5FACED5B9C8A}"/>
              </a:ext>
            </a:extLst>
          </p:cNvPr>
          <p:cNvSpPr>
            <a:spLocks noGrp="1"/>
          </p:cNvSpPr>
          <p:nvPr>
            <p:ph type="title"/>
          </p:nvPr>
        </p:nvSpPr>
        <p:spPr>
          <a:xfrm>
            <a:off x="587682" y="602218"/>
            <a:ext cx="7988300" cy="369332"/>
          </a:xfrm>
        </p:spPr>
        <p:txBody>
          <a:bodyPr/>
          <a:lstStyle/>
          <a:p>
            <a:r>
              <a:rPr lang="en-US" dirty="0">
                <a:latin typeface="+mn-lt"/>
              </a:rPr>
              <a:t>Speed Interviewing </a:t>
            </a:r>
            <a:r>
              <a:rPr lang="en-US" dirty="0">
                <a:latin typeface="+mn-lt"/>
                <a:hlinkClick r:id="rId2"/>
              </a:rPr>
              <a:t>(Sublett et al., 2022) </a:t>
            </a:r>
            <a:endParaRPr lang="en-US" dirty="0">
              <a:latin typeface="+mn-lt"/>
            </a:endParaRPr>
          </a:p>
        </p:txBody>
      </p:sp>
      <p:sp>
        <p:nvSpPr>
          <p:cNvPr id="12" name="Text Placeholder 2">
            <a:extLst>
              <a:ext uri="{FF2B5EF4-FFF2-40B4-BE49-F238E27FC236}">
                <a16:creationId xmlns:a16="http://schemas.microsoft.com/office/drawing/2014/main" id="{BF1E245E-E1C8-6184-4C0D-594E5046AC44}"/>
              </a:ext>
            </a:extLst>
          </p:cNvPr>
          <p:cNvSpPr txBox="1">
            <a:spLocks/>
          </p:cNvSpPr>
          <p:nvPr/>
        </p:nvSpPr>
        <p:spPr>
          <a:xfrm>
            <a:off x="577850" y="1123950"/>
            <a:ext cx="7270750" cy="3798332"/>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sz="1700" dirty="0">
                <a:solidFill>
                  <a:schemeClr val="tx1"/>
                </a:solidFill>
              </a:rPr>
              <a:t>Based on the speed-dating method </a:t>
            </a:r>
          </a:p>
          <a:p>
            <a:pPr>
              <a:lnSpc>
                <a:spcPct val="150000"/>
              </a:lnSpc>
            </a:pPr>
            <a:r>
              <a:rPr lang="en-US" sz="1700" dirty="0">
                <a:solidFill>
                  <a:schemeClr val="tx1"/>
                </a:solidFill>
              </a:rPr>
              <a:t>Codesign element </a:t>
            </a:r>
          </a:p>
          <a:p>
            <a:pPr>
              <a:lnSpc>
                <a:spcPct val="150000"/>
              </a:lnSpc>
            </a:pPr>
            <a:r>
              <a:rPr lang="en-US" sz="1700" dirty="0">
                <a:solidFill>
                  <a:schemeClr val="tx1"/>
                </a:solidFill>
              </a:rPr>
              <a:t>2-weeks before, students are prepared to discuss: </a:t>
            </a:r>
          </a:p>
          <a:p>
            <a:pPr lvl="1">
              <a:lnSpc>
                <a:spcPct val="150000"/>
              </a:lnSpc>
            </a:pPr>
            <a:r>
              <a:rPr lang="en-US" sz="1700" dirty="0">
                <a:solidFill>
                  <a:schemeClr val="accent6"/>
                </a:solidFill>
              </a:rPr>
              <a:t> What they can offer to a team &amp; their goals </a:t>
            </a:r>
          </a:p>
          <a:p>
            <a:pPr lvl="1">
              <a:lnSpc>
                <a:spcPct val="150000"/>
              </a:lnSpc>
            </a:pPr>
            <a:r>
              <a:rPr lang="en-US" sz="1700" dirty="0">
                <a:solidFill>
                  <a:schemeClr val="accent6"/>
                </a:solidFill>
              </a:rPr>
              <a:t> What they are looking for in team members </a:t>
            </a:r>
          </a:p>
          <a:p>
            <a:pPr>
              <a:lnSpc>
                <a:spcPct val="150000"/>
              </a:lnSpc>
            </a:pPr>
            <a:r>
              <a:rPr lang="en-US" sz="1700" dirty="0">
                <a:solidFill>
                  <a:schemeClr val="tx1"/>
                </a:solidFill>
              </a:rPr>
              <a:t>Facilitation materials are provided (e.g., recording forms, name tags) </a:t>
            </a:r>
          </a:p>
          <a:p>
            <a:pPr>
              <a:lnSpc>
                <a:spcPct val="150000"/>
              </a:lnSpc>
            </a:pPr>
            <a:r>
              <a:rPr lang="en-US" sz="1700" dirty="0">
                <a:solidFill>
                  <a:schemeClr val="tx1"/>
                </a:solidFill>
              </a:rPr>
              <a:t>Release of results asap </a:t>
            </a:r>
          </a:p>
          <a:p>
            <a:pPr>
              <a:lnSpc>
                <a:spcPct val="150000"/>
              </a:lnSpc>
            </a:pPr>
            <a:r>
              <a:rPr lang="en-US" sz="1700" dirty="0" err="1">
                <a:solidFill>
                  <a:schemeClr val="tx1"/>
                </a:solidFill>
              </a:rPr>
              <a:t>Teaching@Sydney</a:t>
            </a:r>
            <a:r>
              <a:rPr lang="en-US" sz="1700" dirty="0">
                <a:solidFill>
                  <a:schemeClr val="tx1"/>
                </a:solidFill>
              </a:rPr>
              <a:t> article: </a:t>
            </a:r>
            <a:r>
              <a:rPr lang="en-US" sz="1700" dirty="0">
                <a:solidFill>
                  <a:schemeClr val="tx1"/>
                </a:solidFill>
                <a:hlinkClick r:id="rId3"/>
              </a:rPr>
              <a:t>https://tinyurl.com/yfkec53h</a:t>
            </a:r>
            <a:r>
              <a:rPr lang="en-US" sz="1700" dirty="0">
                <a:solidFill>
                  <a:schemeClr val="tx1"/>
                </a:solidFill>
              </a:rPr>
              <a:t> </a:t>
            </a:r>
          </a:p>
          <a:p>
            <a:pPr>
              <a:lnSpc>
                <a:spcPct val="150000"/>
              </a:lnSpc>
            </a:pPr>
            <a:r>
              <a:rPr lang="en-US" sz="1700" dirty="0">
                <a:solidFill>
                  <a:schemeClr val="tx1"/>
                </a:solidFill>
              </a:rPr>
              <a:t>Guide and materials: </a:t>
            </a:r>
            <a:r>
              <a:rPr lang="en-US" sz="1700" dirty="0">
                <a:solidFill>
                  <a:schemeClr val="tx1"/>
                </a:solidFill>
                <a:hlinkClick r:id="rId4"/>
              </a:rPr>
              <a:t>https://tinyurl.com/5n7wymn8</a:t>
            </a:r>
            <a:r>
              <a:rPr lang="en-US" sz="1700" dirty="0">
                <a:solidFill>
                  <a:schemeClr val="tx1"/>
                </a:solidFill>
              </a:rPr>
              <a:t> </a:t>
            </a:r>
          </a:p>
          <a:p>
            <a:endParaRPr lang="en-US" dirty="0"/>
          </a:p>
        </p:txBody>
      </p:sp>
      <p:pic>
        <p:nvPicPr>
          <p:cNvPr id="3" name="Picture 2" descr="A qr code with a link to the Sublett et al. (2022) article online. ">
            <a:extLst>
              <a:ext uri="{FF2B5EF4-FFF2-40B4-BE49-F238E27FC236}">
                <a16:creationId xmlns:a16="http://schemas.microsoft.com/office/drawing/2014/main" id="{F7C1068E-04B0-403F-C7BC-C7B99662C3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4982" y="819150"/>
            <a:ext cx="1651000" cy="1651000"/>
          </a:xfrm>
          <a:prstGeom prst="rect">
            <a:avLst/>
          </a:prstGeom>
        </p:spPr>
      </p:pic>
    </p:spTree>
    <p:extLst>
      <p:ext uri="{BB962C8B-B14F-4D97-AF65-F5344CB8AC3E}">
        <p14:creationId xmlns:p14="http://schemas.microsoft.com/office/powerpoint/2010/main" val="168137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BDC4-11EF-0012-F224-913A75F396D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CE6CA9A-A3CE-65FD-6B0E-4E46288CFF84}"/>
              </a:ext>
            </a:extLst>
          </p:cNvPr>
          <p:cNvSpPr>
            <a:spLocks noGrp="1"/>
          </p:cNvSpPr>
          <p:nvPr>
            <p:ph type="title"/>
          </p:nvPr>
        </p:nvSpPr>
        <p:spPr>
          <a:xfrm>
            <a:off x="577850" y="736598"/>
            <a:ext cx="7988300" cy="369332"/>
          </a:xfrm>
        </p:spPr>
        <p:txBody>
          <a:bodyPr/>
          <a:lstStyle/>
          <a:p>
            <a:r>
              <a:rPr lang="en-US" dirty="0">
                <a:latin typeface="+mn-lt"/>
              </a:rPr>
              <a:t>Speed Interviewing &amp; UDL </a:t>
            </a:r>
          </a:p>
        </p:txBody>
      </p:sp>
      <p:graphicFrame>
        <p:nvGraphicFramePr>
          <p:cNvPr id="2" name="Table 1">
            <a:extLst>
              <a:ext uri="{FF2B5EF4-FFF2-40B4-BE49-F238E27FC236}">
                <a16:creationId xmlns:a16="http://schemas.microsoft.com/office/drawing/2014/main" id="{BEE47012-6421-32B0-E777-E3C99CCD7544}"/>
              </a:ext>
            </a:extLst>
          </p:cNvPr>
          <p:cNvGraphicFramePr>
            <a:graphicFrameLocks noGrp="1"/>
          </p:cNvGraphicFramePr>
          <p:nvPr>
            <p:extLst>
              <p:ext uri="{D42A27DB-BD31-4B8C-83A1-F6EECF244321}">
                <p14:modId xmlns:p14="http://schemas.microsoft.com/office/powerpoint/2010/main" val="1265999644"/>
              </p:ext>
            </p:extLst>
          </p:nvPr>
        </p:nvGraphicFramePr>
        <p:xfrm>
          <a:off x="577850" y="1276350"/>
          <a:ext cx="7988300" cy="2595880"/>
        </p:xfrm>
        <a:graphic>
          <a:graphicData uri="http://schemas.openxmlformats.org/drawingml/2006/table">
            <a:tbl>
              <a:tblPr firstRow="1" bandRow="1">
                <a:tableStyleId>{5C22544A-7EE6-4342-B048-85BDC9FD1C3A}</a:tableStyleId>
              </a:tblPr>
              <a:tblGrid>
                <a:gridCol w="2662767">
                  <a:extLst>
                    <a:ext uri="{9D8B030D-6E8A-4147-A177-3AD203B41FA5}">
                      <a16:colId xmlns:a16="http://schemas.microsoft.com/office/drawing/2014/main" val="1928611236"/>
                    </a:ext>
                  </a:extLst>
                </a:gridCol>
                <a:gridCol w="3007783">
                  <a:extLst>
                    <a:ext uri="{9D8B030D-6E8A-4147-A177-3AD203B41FA5}">
                      <a16:colId xmlns:a16="http://schemas.microsoft.com/office/drawing/2014/main" val="3239578098"/>
                    </a:ext>
                  </a:extLst>
                </a:gridCol>
                <a:gridCol w="2317750">
                  <a:extLst>
                    <a:ext uri="{9D8B030D-6E8A-4147-A177-3AD203B41FA5}">
                      <a16:colId xmlns:a16="http://schemas.microsoft.com/office/drawing/2014/main" val="3171959891"/>
                    </a:ext>
                  </a:extLst>
                </a:gridCol>
              </a:tblGrid>
              <a:tr h="370840">
                <a:tc>
                  <a:txBody>
                    <a:bodyPr/>
                    <a:lstStyle/>
                    <a:p>
                      <a:r>
                        <a:rPr lang="en-US" dirty="0"/>
                        <a:t>Characteristic </a:t>
                      </a:r>
                    </a:p>
                  </a:txBody>
                  <a:tcPr/>
                </a:tc>
                <a:tc>
                  <a:txBody>
                    <a:bodyPr/>
                    <a:lstStyle/>
                    <a:p>
                      <a:r>
                        <a:rPr lang="en-US" dirty="0"/>
                        <a:t>Link to UDL Guidelines </a:t>
                      </a:r>
                    </a:p>
                  </a:txBody>
                  <a:tcPr/>
                </a:tc>
                <a:tc>
                  <a:txBody>
                    <a:bodyPr/>
                    <a:lstStyle/>
                    <a:p>
                      <a:r>
                        <a:rPr lang="en-US" dirty="0"/>
                        <a:t>Consideration </a:t>
                      </a:r>
                    </a:p>
                  </a:txBody>
                  <a:tcPr/>
                </a:tc>
                <a:extLst>
                  <a:ext uri="{0D108BD9-81ED-4DB2-BD59-A6C34878D82A}">
                    <a16:rowId xmlns:a16="http://schemas.microsoft.com/office/drawing/2014/main" val="467866361"/>
                  </a:ext>
                </a:extLst>
              </a:tr>
              <a:tr h="370840">
                <a:tc>
                  <a:txBody>
                    <a:bodyPr/>
                    <a:lstStyle/>
                    <a:p>
                      <a:r>
                        <a:rPr lang="en-US" sz="1600" dirty="0"/>
                        <a:t>Learner agency over grouping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Welcoming interests and identities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Optimization choice and autonomy (7.1)  </a:t>
                      </a:r>
                    </a:p>
                  </a:txBody>
                  <a:tcPr/>
                </a:tc>
                <a:extLst>
                  <a:ext uri="{0D108BD9-81ED-4DB2-BD59-A6C34878D82A}">
                    <a16:rowId xmlns:a16="http://schemas.microsoft.com/office/drawing/2014/main" val="1307011109"/>
                  </a:ext>
                </a:extLst>
              </a:tr>
              <a:tr h="370840">
                <a:tc>
                  <a:txBody>
                    <a:bodyPr/>
                    <a:lstStyle/>
                    <a:p>
                      <a:r>
                        <a:rPr lang="en-US" sz="1600" dirty="0"/>
                        <a:t>Preparation and sharing of expectations and goals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Emotional capacity</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Recognize expectations, beliefs, and motivations (</a:t>
                      </a:r>
                      <a:r>
                        <a:rPr lang="en-US" sz="1600" dirty="0"/>
                        <a:t>9.1)</a:t>
                      </a:r>
                    </a:p>
                  </a:txBody>
                  <a:tcPr/>
                </a:tc>
                <a:extLst>
                  <a:ext uri="{0D108BD9-81ED-4DB2-BD59-A6C34878D82A}">
                    <a16:rowId xmlns:a16="http://schemas.microsoft.com/office/drawing/2014/main" val="914608647"/>
                  </a:ext>
                </a:extLst>
              </a:tr>
              <a:tr h="370840">
                <a:tc>
                  <a:txBody>
                    <a:bodyPr/>
                    <a:lstStyle/>
                    <a:p>
                      <a:r>
                        <a:rPr lang="en-US" sz="1600" dirty="0"/>
                        <a:t>Interpretations of own/others strengths and weaknesses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Emotional capacity</a:t>
                      </a:r>
                    </a:p>
                    <a:p>
                      <a:endParaRPr lang="en-US" sz="1600" dirty="0"/>
                    </a:p>
                  </a:txBody>
                  <a:tcPr/>
                </a:tc>
                <a:tc>
                  <a:txBody>
                    <a:bodyPr/>
                    <a:lstStyle/>
                    <a:p>
                      <a:r>
                        <a:rPr lang="en-US" sz="1600" dirty="0"/>
                        <a:t>Develop awareness of self and others (9.2)</a:t>
                      </a:r>
                    </a:p>
                  </a:txBody>
                  <a:tcPr/>
                </a:tc>
                <a:extLst>
                  <a:ext uri="{0D108BD9-81ED-4DB2-BD59-A6C34878D82A}">
                    <a16:rowId xmlns:a16="http://schemas.microsoft.com/office/drawing/2014/main" val="778762869"/>
                  </a:ext>
                </a:extLst>
              </a:tr>
            </a:tbl>
          </a:graphicData>
        </a:graphic>
      </p:graphicFrame>
    </p:spTree>
    <p:extLst>
      <p:ext uri="{BB962C8B-B14F-4D97-AF65-F5344CB8AC3E}">
        <p14:creationId xmlns:p14="http://schemas.microsoft.com/office/powerpoint/2010/main" val="325893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86A85-016F-081E-B016-BCB49CD3F631}"/>
            </a:ext>
          </a:extLst>
        </p:cNvPr>
        <p:cNvGrpSpPr/>
        <p:nvPr/>
      </p:nvGrpSpPr>
      <p:grpSpPr>
        <a:xfrm>
          <a:off x="0" y="0"/>
          <a:ext cx="0" cy="0"/>
          <a:chOff x="0" y="0"/>
          <a:chExt cx="0" cy="0"/>
        </a:xfrm>
      </p:grpSpPr>
      <p:pic>
        <p:nvPicPr>
          <p:cNvPr id="3" name="Picture 2" descr="An image of a team charter showing the team members, their roles, their collective expectations, and commitments to the group. ">
            <a:extLst>
              <a:ext uri="{FF2B5EF4-FFF2-40B4-BE49-F238E27FC236}">
                <a16:creationId xmlns:a16="http://schemas.microsoft.com/office/drawing/2014/main" id="{20443511-9D5D-06F4-95A4-F604D2DCA33C}"/>
              </a:ext>
            </a:extLst>
          </p:cNvPr>
          <p:cNvPicPr>
            <a:picLocks noChangeAspect="1"/>
          </p:cNvPicPr>
          <p:nvPr/>
        </p:nvPicPr>
        <p:blipFill>
          <a:blip r:embed="rId2" cstate="print">
            <a:extLst>
              <a:ext uri="{28A0092B-C50C-407E-A947-70E740481C1C}">
                <a14:useLocalDpi xmlns:a14="http://schemas.microsoft.com/office/drawing/2010/main" val="0"/>
              </a:ext>
            </a:extLst>
          </a:blip>
          <a:srcRect t="2336" b="2850"/>
          <a:stretch>
            <a:fillRect/>
          </a:stretch>
        </p:blipFill>
        <p:spPr>
          <a:xfrm>
            <a:off x="2743200" y="133350"/>
            <a:ext cx="4204048" cy="4876800"/>
          </a:xfrm>
          <a:prstGeom prst="rect">
            <a:avLst/>
          </a:prstGeom>
        </p:spPr>
      </p:pic>
      <p:grpSp>
        <p:nvGrpSpPr>
          <p:cNvPr id="18" name="Group 17" descr="A collection of boxes used to cover the names of students in the image. ">
            <a:extLst>
              <a:ext uri="{FF2B5EF4-FFF2-40B4-BE49-F238E27FC236}">
                <a16:creationId xmlns:a16="http://schemas.microsoft.com/office/drawing/2014/main" id="{796B02BC-E7F4-83E5-11C5-E57F4A1E44A8}"/>
              </a:ext>
            </a:extLst>
          </p:cNvPr>
          <p:cNvGrpSpPr/>
          <p:nvPr/>
        </p:nvGrpSpPr>
        <p:grpSpPr>
          <a:xfrm>
            <a:off x="2895600" y="971550"/>
            <a:ext cx="2438400" cy="3057787"/>
            <a:chOff x="2895600" y="971550"/>
            <a:chExt cx="2438400" cy="3057787"/>
          </a:xfrm>
        </p:grpSpPr>
        <p:sp>
          <p:nvSpPr>
            <p:cNvPr id="4" name="Rectangle 3">
              <a:extLst>
                <a:ext uri="{FF2B5EF4-FFF2-40B4-BE49-F238E27FC236}">
                  <a16:creationId xmlns:a16="http://schemas.microsoft.com/office/drawing/2014/main" id="{E57BAAB8-A63D-CA24-9130-804BF2837345}"/>
                </a:ext>
              </a:extLst>
            </p:cNvPr>
            <p:cNvSpPr/>
            <p:nvPr/>
          </p:nvSpPr>
          <p:spPr>
            <a:xfrm>
              <a:off x="2895600" y="971550"/>
              <a:ext cx="381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87BDA1-7D57-EE84-056E-4B1E44D0F788}"/>
                </a:ext>
              </a:extLst>
            </p:cNvPr>
            <p:cNvSpPr/>
            <p:nvPr/>
          </p:nvSpPr>
          <p:spPr>
            <a:xfrm>
              <a:off x="2895600" y="1276350"/>
              <a:ext cx="6096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200147-9048-A866-9419-BF7DFAEBF025}"/>
                </a:ext>
              </a:extLst>
            </p:cNvPr>
            <p:cNvSpPr/>
            <p:nvPr/>
          </p:nvSpPr>
          <p:spPr>
            <a:xfrm>
              <a:off x="2895600" y="1640824"/>
              <a:ext cx="5334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ECD61A-BA92-2EFE-9A18-32830C742055}"/>
                </a:ext>
              </a:extLst>
            </p:cNvPr>
            <p:cNvSpPr/>
            <p:nvPr/>
          </p:nvSpPr>
          <p:spPr>
            <a:xfrm>
              <a:off x="4823888" y="973455"/>
              <a:ext cx="510112" cy="74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9D44EF-357C-E29B-FA05-2627C794B28E}"/>
                </a:ext>
              </a:extLst>
            </p:cNvPr>
            <p:cNvSpPr/>
            <p:nvPr/>
          </p:nvSpPr>
          <p:spPr>
            <a:xfrm>
              <a:off x="4823888" y="1314450"/>
              <a:ext cx="510112" cy="74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0C2C89-AFB6-5EC6-4C6C-53FE7A06AF77}"/>
                </a:ext>
              </a:extLst>
            </p:cNvPr>
            <p:cNvSpPr/>
            <p:nvPr/>
          </p:nvSpPr>
          <p:spPr>
            <a:xfrm>
              <a:off x="4823888" y="1640824"/>
              <a:ext cx="357712" cy="74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51B267-64D4-38DA-7BBC-B0359AA8B688}"/>
                </a:ext>
              </a:extLst>
            </p:cNvPr>
            <p:cNvSpPr/>
            <p:nvPr/>
          </p:nvSpPr>
          <p:spPr>
            <a:xfrm>
              <a:off x="2895600" y="3251573"/>
              <a:ext cx="25298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5AEE73-777D-3662-2371-DDDC232042B8}"/>
                </a:ext>
              </a:extLst>
            </p:cNvPr>
            <p:cNvSpPr/>
            <p:nvPr/>
          </p:nvSpPr>
          <p:spPr>
            <a:xfrm>
              <a:off x="2895600" y="3361301"/>
              <a:ext cx="25298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34069-68F0-5890-3D01-06F8BB5FA6E6}"/>
                </a:ext>
              </a:extLst>
            </p:cNvPr>
            <p:cNvSpPr/>
            <p:nvPr/>
          </p:nvSpPr>
          <p:spPr>
            <a:xfrm>
              <a:off x="2895600" y="3607189"/>
              <a:ext cx="25298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E19A17-9410-E7A4-2D13-948E3779C9B6}"/>
                </a:ext>
              </a:extLst>
            </p:cNvPr>
            <p:cNvSpPr/>
            <p:nvPr/>
          </p:nvSpPr>
          <p:spPr>
            <a:xfrm>
              <a:off x="2898648" y="3725299"/>
              <a:ext cx="25298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007057-DFA8-1600-C071-5AFA3AAE8196}"/>
                </a:ext>
              </a:extLst>
            </p:cNvPr>
            <p:cNvSpPr/>
            <p:nvPr/>
          </p:nvSpPr>
          <p:spPr>
            <a:xfrm>
              <a:off x="2895600" y="3835027"/>
              <a:ext cx="381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83FBA37-696F-6676-CC85-B3B62072D32F}"/>
                </a:ext>
              </a:extLst>
            </p:cNvPr>
            <p:cNvSpPr/>
            <p:nvPr/>
          </p:nvSpPr>
          <p:spPr>
            <a:xfrm>
              <a:off x="2895600" y="3953137"/>
              <a:ext cx="25298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7D93D2B-44D1-32A2-B986-67DE9AEC29F7}"/>
              </a:ext>
            </a:extLst>
          </p:cNvPr>
          <p:cNvSpPr>
            <a:spLocks noGrp="1"/>
          </p:cNvSpPr>
          <p:nvPr>
            <p:ph type="title"/>
          </p:nvPr>
        </p:nvSpPr>
        <p:spPr>
          <a:xfrm>
            <a:off x="577850" y="605838"/>
            <a:ext cx="7988300" cy="369332"/>
          </a:xfrm>
        </p:spPr>
        <p:txBody>
          <a:bodyPr/>
          <a:lstStyle/>
          <a:p>
            <a:r>
              <a:rPr lang="en-US" dirty="0">
                <a:latin typeface="+mn-lt"/>
              </a:rPr>
              <a:t>Team Charters </a:t>
            </a:r>
          </a:p>
        </p:txBody>
      </p:sp>
    </p:spTree>
    <p:extLst>
      <p:ext uri="{BB962C8B-B14F-4D97-AF65-F5344CB8AC3E}">
        <p14:creationId xmlns:p14="http://schemas.microsoft.com/office/powerpoint/2010/main" val="206992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66A2-CCC9-F01A-F309-2C75BF8EE2A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1AE62C8-3631-056D-E3E0-9176FA0F62A9}"/>
              </a:ext>
            </a:extLst>
          </p:cNvPr>
          <p:cNvSpPr>
            <a:spLocks noGrp="1"/>
          </p:cNvSpPr>
          <p:nvPr>
            <p:ph type="title"/>
          </p:nvPr>
        </p:nvSpPr>
        <p:spPr>
          <a:xfrm>
            <a:off x="577850" y="558284"/>
            <a:ext cx="7988300" cy="369332"/>
          </a:xfrm>
        </p:spPr>
        <p:txBody>
          <a:bodyPr/>
          <a:lstStyle/>
          <a:p>
            <a:r>
              <a:rPr lang="en-US" dirty="0">
                <a:latin typeface="+mn-lt"/>
              </a:rPr>
              <a:t>What are Team Charters?</a:t>
            </a:r>
          </a:p>
        </p:txBody>
      </p:sp>
      <p:sp>
        <p:nvSpPr>
          <p:cNvPr id="12" name="Text Placeholder 2">
            <a:extLst>
              <a:ext uri="{FF2B5EF4-FFF2-40B4-BE49-F238E27FC236}">
                <a16:creationId xmlns:a16="http://schemas.microsoft.com/office/drawing/2014/main" id="{BB4CC7C1-33BB-DDAE-76F4-E65C4161ADDD}"/>
              </a:ext>
            </a:extLst>
          </p:cNvPr>
          <p:cNvSpPr txBox="1">
            <a:spLocks/>
          </p:cNvSpPr>
          <p:nvPr/>
        </p:nvSpPr>
        <p:spPr>
          <a:xfrm>
            <a:off x="577850" y="1123950"/>
            <a:ext cx="8185150" cy="3276600"/>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dirty="0">
                <a:solidFill>
                  <a:schemeClr val="tx1"/>
                </a:solidFill>
              </a:rPr>
              <a:t>Team charters provide a foundation for shared expectations (i.e., collaboration and communication norms) </a:t>
            </a:r>
            <a:r>
              <a:rPr lang="en-US" sz="1400" dirty="0">
                <a:solidFill>
                  <a:schemeClr val="tx1"/>
                </a:solidFill>
              </a:rPr>
              <a:t>(Barron, 2000) </a:t>
            </a:r>
          </a:p>
          <a:p>
            <a:pPr>
              <a:lnSpc>
                <a:spcPct val="150000"/>
              </a:lnSpc>
            </a:pPr>
            <a:r>
              <a:rPr lang="en-US" dirty="0">
                <a:solidFill>
                  <a:schemeClr val="tx1"/>
                </a:solidFill>
              </a:rPr>
              <a:t>Team charters are a tool for accountability and motivation by describing roles and responsibilities </a:t>
            </a:r>
            <a:r>
              <a:rPr lang="en-US" sz="1400" dirty="0">
                <a:solidFill>
                  <a:schemeClr val="tx1"/>
                </a:solidFill>
              </a:rPr>
              <a:t>(</a:t>
            </a:r>
            <a:r>
              <a:rPr lang="en-AU" sz="1400" dirty="0">
                <a:solidFill>
                  <a:schemeClr val="tx1"/>
                </a:solidFill>
              </a:rPr>
              <a:t>Mathieu &amp; Rapp, 2009)</a:t>
            </a:r>
            <a:endParaRPr lang="en-US" sz="1400" dirty="0">
              <a:solidFill>
                <a:schemeClr val="tx1"/>
              </a:solidFill>
            </a:endParaRPr>
          </a:p>
          <a:p>
            <a:pPr>
              <a:lnSpc>
                <a:spcPct val="150000"/>
              </a:lnSpc>
            </a:pPr>
            <a:r>
              <a:rPr lang="en-US" dirty="0">
                <a:solidFill>
                  <a:schemeClr val="tx1"/>
                </a:solidFill>
              </a:rPr>
              <a:t>Team charters provide support for a structured collaboration through explicit process descriptions (e.g., decision making, conflict resolution) </a:t>
            </a:r>
            <a:r>
              <a:rPr lang="en-US" sz="1400" dirty="0">
                <a:solidFill>
                  <a:schemeClr val="tx1"/>
                </a:solidFill>
              </a:rPr>
              <a:t>(</a:t>
            </a:r>
            <a:r>
              <a:rPr lang="en-AU" sz="1400" dirty="0">
                <a:solidFill>
                  <a:schemeClr val="tx1"/>
                </a:solidFill>
              </a:rPr>
              <a:t>Hunsaker et al., 2011) </a:t>
            </a:r>
            <a:endParaRPr lang="en-US" sz="1400" dirty="0">
              <a:solidFill>
                <a:schemeClr val="tx1"/>
              </a:solidFill>
            </a:endParaRPr>
          </a:p>
          <a:p>
            <a:pPr>
              <a:lnSpc>
                <a:spcPct val="150000"/>
              </a:lnSpc>
            </a:pPr>
            <a:r>
              <a:rPr lang="en-US" dirty="0">
                <a:solidFill>
                  <a:schemeClr val="tx1"/>
                </a:solidFill>
              </a:rPr>
              <a:t>Team charters are most effective with instructor involvement </a:t>
            </a:r>
            <a:r>
              <a:rPr lang="en-US" sz="1400" dirty="0">
                <a:solidFill>
                  <a:schemeClr val="tx1"/>
                </a:solidFill>
              </a:rPr>
              <a:t>(Aaron et al., 2014) </a:t>
            </a:r>
          </a:p>
          <a:p>
            <a:endParaRPr lang="en-US" dirty="0"/>
          </a:p>
        </p:txBody>
      </p:sp>
    </p:spTree>
    <p:extLst>
      <p:ext uri="{BB962C8B-B14F-4D97-AF65-F5344CB8AC3E}">
        <p14:creationId xmlns:p14="http://schemas.microsoft.com/office/powerpoint/2010/main" val="95029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735C-D8F9-8CBA-B3D4-ADBA1106A47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4DC6789-0E5F-1E9E-88C3-E1BED9BA1E07}"/>
              </a:ext>
            </a:extLst>
          </p:cNvPr>
          <p:cNvSpPr>
            <a:spLocks noGrp="1"/>
          </p:cNvSpPr>
          <p:nvPr>
            <p:ph type="title"/>
          </p:nvPr>
        </p:nvSpPr>
        <p:spPr>
          <a:xfrm>
            <a:off x="577850" y="666750"/>
            <a:ext cx="7988300" cy="369332"/>
          </a:xfrm>
        </p:spPr>
        <p:txBody>
          <a:bodyPr/>
          <a:lstStyle/>
          <a:p>
            <a:r>
              <a:rPr lang="en-US" dirty="0">
                <a:latin typeface="+mn-lt"/>
              </a:rPr>
              <a:t>Shared Team Charter Resources </a:t>
            </a:r>
          </a:p>
        </p:txBody>
      </p:sp>
      <p:sp>
        <p:nvSpPr>
          <p:cNvPr id="12" name="Text Placeholder 2">
            <a:extLst>
              <a:ext uri="{FF2B5EF4-FFF2-40B4-BE49-F238E27FC236}">
                <a16:creationId xmlns:a16="http://schemas.microsoft.com/office/drawing/2014/main" id="{E5A69E9E-12FF-D13C-477C-D2EDCC37CB79}"/>
              </a:ext>
            </a:extLst>
          </p:cNvPr>
          <p:cNvSpPr txBox="1">
            <a:spLocks/>
          </p:cNvSpPr>
          <p:nvPr/>
        </p:nvSpPr>
        <p:spPr>
          <a:xfrm>
            <a:off x="577850" y="1123950"/>
            <a:ext cx="7575550" cy="3657600"/>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34428" indent="-285750">
              <a:lnSpc>
                <a:spcPct val="150000"/>
              </a:lnSpc>
              <a:spcBef>
                <a:spcPts val="667"/>
              </a:spcBef>
              <a:buSzPts val="1000"/>
              <a:buFont typeface="Wingdings" pitchFamily="2" charset="2"/>
              <a:buChar char="Ø"/>
            </a:pPr>
            <a:r>
              <a:rPr lang="en-US" u="sng" dirty="0">
                <a:solidFill>
                  <a:schemeClr val="accent1"/>
                </a:solidFill>
                <a:hlinkClick r:id="rId2">
                  <a:extLst>
                    <a:ext uri="{A12FA001-AC4F-418D-AE19-62706E023703}">
                      <ahyp:hlinkClr xmlns:ahyp="http://schemas.microsoft.com/office/drawing/2018/hyperlinkcolor" val="tx"/>
                    </a:ext>
                  </a:extLst>
                </a:hlinkClick>
              </a:rPr>
              <a:t>Sydney's Student Charter 202</a:t>
            </a:r>
            <a:r>
              <a:rPr lang="en-US" u="sng" dirty="0">
                <a:solidFill>
                  <a:schemeClr val="accent1"/>
                </a:solidFill>
              </a:rPr>
              <a:t>0 </a:t>
            </a:r>
            <a:endParaRPr lang="en-US" dirty="0">
              <a:solidFill>
                <a:schemeClr val="accent1"/>
              </a:solidFill>
            </a:endParaRPr>
          </a:p>
          <a:p>
            <a:pPr marL="334428" indent="-285750">
              <a:lnSpc>
                <a:spcPct val="150000"/>
              </a:lnSpc>
              <a:spcBef>
                <a:spcPts val="667"/>
              </a:spcBef>
              <a:buSzPts val="1000"/>
              <a:buFont typeface="Wingdings" pitchFamily="2" charset="2"/>
              <a:buChar char="Ø"/>
            </a:pPr>
            <a:r>
              <a:rPr lang="en-US" dirty="0" err="1">
                <a:solidFill>
                  <a:schemeClr val="tx1"/>
                </a:solidFill>
                <a:hlinkClick r:id="rId3"/>
              </a:rPr>
              <a:t>Teaching@Sydney</a:t>
            </a:r>
            <a:r>
              <a:rPr lang="en-US" dirty="0">
                <a:solidFill>
                  <a:schemeClr val="tx1"/>
                </a:solidFill>
                <a:hlinkClick r:id="rId3"/>
              </a:rPr>
              <a:t> article </a:t>
            </a:r>
            <a:r>
              <a:rPr lang="en-US" dirty="0">
                <a:solidFill>
                  <a:schemeClr val="tx1"/>
                </a:solidFill>
              </a:rPr>
              <a:t>on supporting online group work</a:t>
            </a:r>
          </a:p>
          <a:p>
            <a:pPr marL="334428" indent="-285750">
              <a:lnSpc>
                <a:spcPct val="150000"/>
              </a:lnSpc>
              <a:spcBef>
                <a:spcPts val="667"/>
              </a:spcBef>
              <a:buSzPts val="1000"/>
              <a:buFont typeface="Wingdings" pitchFamily="2" charset="2"/>
              <a:buChar char="Ø"/>
            </a:pPr>
            <a:r>
              <a:rPr lang="en-US" dirty="0">
                <a:solidFill>
                  <a:schemeClr val="tx1"/>
                </a:solidFill>
              </a:rPr>
              <a:t>Orientation and tips in this </a:t>
            </a:r>
            <a:r>
              <a:rPr lang="en-US" u="sng" dirty="0">
                <a:solidFill>
                  <a:schemeClr val="accent1"/>
                </a:solidFill>
              </a:rPr>
              <a:t>5-</a:t>
            </a:r>
            <a:r>
              <a:rPr lang="en-US" u="sng" dirty="0">
                <a:solidFill>
                  <a:schemeClr val="accent1"/>
                </a:solidFill>
                <a:hlinkClick r:id="rId4">
                  <a:extLst>
                    <a:ext uri="{A12FA001-AC4F-418D-AE19-62706E023703}">
                      <ahyp:hlinkClr xmlns:ahyp="http://schemas.microsoft.com/office/drawing/2018/hyperlinkcolor" val="tx"/>
                    </a:ext>
                  </a:extLst>
                </a:hlinkClick>
              </a:rPr>
              <a:t>minute video from UBC</a:t>
            </a:r>
            <a:r>
              <a:rPr lang="en-US" dirty="0">
                <a:solidFill>
                  <a:schemeClr val="accent1"/>
                </a:solidFill>
              </a:rPr>
              <a:t> </a:t>
            </a:r>
          </a:p>
          <a:p>
            <a:pPr marL="334428" indent="-285750">
              <a:lnSpc>
                <a:spcPct val="150000"/>
              </a:lnSpc>
              <a:spcBef>
                <a:spcPts val="667"/>
              </a:spcBef>
              <a:buSzPts val="1000"/>
              <a:buFont typeface="Wingdings" pitchFamily="2" charset="2"/>
              <a:buChar char="Ø"/>
            </a:pPr>
            <a:r>
              <a:rPr lang="en-US" dirty="0">
                <a:solidFill>
                  <a:schemeClr val="tx1"/>
                </a:solidFill>
              </a:rPr>
              <a:t>University of Otago </a:t>
            </a:r>
            <a:r>
              <a:rPr lang="en-US" u="sng" dirty="0">
                <a:solidFill>
                  <a:schemeClr val="accent1"/>
                </a:solidFill>
                <a:hlinkClick r:id="rId5">
                  <a:extLst>
                    <a:ext uri="{A12FA001-AC4F-418D-AE19-62706E023703}">
                      <ahyp:hlinkClr xmlns:ahyp="http://schemas.microsoft.com/office/drawing/2018/hyperlinkcolor" val="tx"/>
                    </a:ext>
                  </a:extLst>
                </a:hlinkClick>
              </a:rPr>
              <a:t>Developing a team charter</a:t>
            </a:r>
            <a:endParaRPr lang="en-US" dirty="0">
              <a:solidFill>
                <a:schemeClr val="accent1"/>
              </a:solidFill>
            </a:endParaRPr>
          </a:p>
          <a:p>
            <a:pPr marL="334428" indent="-285750">
              <a:lnSpc>
                <a:spcPct val="150000"/>
              </a:lnSpc>
              <a:buSzPts val="1000"/>
              <a:buFont typeface="Wingdings" pitchFamily="2" charset="2"/>
              <a:buChar char="Ø"/>
            </a:pPr>
            <a:r>
              <a:rPr lang="en-US" u="sng" dirty="0">
                <a:solidFill>
                  <a:schemeClr val="accent1"/>
                </a:solidFill>
                <a:hlinkClick r:id="rId6">
                  <a:extLst>
                    <a:ext uri="{A12FA001-AC4F-418D-AE19-62706E023703}">
                      <ahyp:hlinkClr xmlns:ahyp="http://schemas.microsoft.com/office/drawing/2018/hyperlinkcolor" val="tx"/>
                    </a:ext>
                  </a:extLst>
                </a:hlinkClick>
              </a:rPr>
              <a:t>Group work tips from Sydney</a:t>
            </a:r>
            <a:r>
              <a:rPr lang="en-US" dirty="0">
                <a:solidFill>
                  <a:schemeClr val="accent1"/>
                </a:solidFill>
              </a:rPr>
              <a:t> </a:t>
            </a:r>
          </a:p>
          <a:p>
            <a:pPr marL="334428" indent="-285750">
              <a:lnSpc>
                <a:spcPct val="150000"/>
              </a:lnSpc>
              <a:buSzPts val="1000"/>
              <a:buFont typeface="Wingdings" pitchFamily="2" charset="2"/>
              <a:buChar char="Ø"/>
            </a:pPr>
            <a:r>
              <a:rPr lang="en-US" dirty="0">
                <a:solidFill>
                  <a:schemeClr val="tx1"/>
                </a:solidFill>
              </a:rPr>
              <a:t>More detailed guidance on group work from</a:t>
            </a:r>
            <a:r>
              <a:rPr lang="en-US" dirty="0">
                <a:solidFill>
                  <a:schemeClr val="tx1"/>
                </a:solidFill>
                <a:uFill>
                  <a:noFill/>
                </a:uFill>
                <a:hlinkClick r:id="rId7">
                  <a:extLst>
                    <a:ext uri="{A12FA001-AC4F-418D-AE19-62706E023703}">
                      <ahyp:hlinkClr xmlns:ahyp="http://schemas.microsoft.com/office/drawing/2018/hyperlinkcolor" val="tx"/>
                    </a:ext>
                  </a:extLst>
                </a:hlinkClick>
              </a:rPr>
              <a:t> </a:t>
            </a:r>
            <a:r>
              <a:rPr lang="en-US" u="sng" dirty="0">
                <a:solidFill>
                  <a:schemeClr val="accent1"/>
                </a:solidFill>
                <a:hlinkClick r:id="rId7">
                  <a:extLst>
                    <a:ext uri="{A12FA001-AC4F-418D-AE19-62706E023703}">
                      <ahyp:hlinkClr xmlns:ahyp="http://schemas.microsoft.com/office/drawing/2018/hyperlinkcolor" val="tx"/>
                    </a:ext>
                  </a:extLst>
                </a:hlinkClick>
              </a:rPr>
              <a:t>UTS</a:t>
            </a:r>
            <a:r>
              <a:rPr lang="en-US" dirty="0">
                <a:solidFill>
                  <a:schemeClr val="tx1"/>
                </a:solidFill>
              </a:rPr>
              <a:t> and</a:t>
            </a:r>
            <a:r>
              <a:rPr lang="en-US" dirty="0">
                <a:solidFill>
                  <a:schemeClr val="tx1"/>
                </a:solidFill>
                <a:uFill>
                  <a:noFill/>
                </a:uFill>
                <a:hlinkClick r:id="rId8">
                  <a:extLst>
                    <a:ext uri="{A12FA001-AC4F-418D-AE19-62706E023703}">
                      <ahyp:hlinkClr xmlns:ahyp="http://schemas.microsoft.com/office/drawing/2018/hyperlinkcolor" val="tx"/>
                    </a:ext>
                  </a:extLst>
                </a:hlinkClick>
              </a:rPr>
              <a:t> </a:t>
            </a:r>
            <a:r>
              <a:rPr lang="en-US" u="sng" dirty="0">
                <a:solidFill>
                  <a:schemeClr val="accent1"/>
                </a:solidFill>
                <a:hlinkClick r:id="rId8">
                  <a:extLst>
                    <a:ext uri="{A12FA001-AC4F-418D-AE19-62706E023703}">
                      <ahyp:hlinkClr xmlns:ahyp="http://schemas.microsoft.com/office/drawing/2018/hyperlinkcolor" val="tx"/>
                    </a:ext>
                  </a:extLst>
                </a:hlinkClick>
              </a:rPr>
              <a:t>WSU</a:t>
            </a:r>
            <a:endParaRPr lang="en-US" dirty="0">
              <a:solidFill>
                <a:schemeClr val="accent1"/>
              </a:solidFill>
            </a:endParaRPr>
          </a:p>
          <a:p>
            <a:pPr marL="334428" indent="-285750">
              <a:lnSpc>
                <a:spcPct val="150000"/>
              </a:lnSpc>
              <a:buSzPts val="1000"/>
              <a:buFont typeface="Wingdings" pitchFamily="2" charset="2"/>
              <a:buChar char="Ø"/>
            </a:pPr>
            <a:r>
              <a:rPr lang="en-US" dirty="0">
                <a:solidFill>
                  <a:schemeClr val="tx1"/>
                </a:solidFill>
              </a:rPr>
              <a:t>Sydney's </a:t>
            </a:r>
            <a:r>
              <a:rPr lang="en-US" u="sng" dirty="0">
                <a:solidFill>
                  <a:schemeClr val="accent1"/>
                </a:solidFill>
                <a:hlinkClick r:id="rId9">
                  <a:extLst>
                    <a:ext uri="{A12FA001-AC4F-418D-AE19-62706E023703}">
                      <ahyp:hlinkClr xmlns:ahyp="http://schemas.microsoft.com/office/drawing/2018/hyperlinkcolor" val="tx"/>
                    </a:ext>
                  </a:extLst>
                </a:hlinkClick>
              </a:rPr>
              <a:t>Group work: Collaborative Learning resource</a:t>
            </a:r>
            <a:r>
              <a:rPr lang="en-US" u="sng" dirty="0">
                <a:solidFill>
                  <a:schemeClr val="accent1"/>
                </a:solidFill>
              </a:rPr>
              <a:t> </a:t>
            </a:r>
            <a:r>
              <a:rPr lang="en-US" dirty="0">
                <a:solidFill>
                  <a:schemeClr val="tx1"/>
                </a:solidFill>
              </a:rPr>
              <a:t>on Canvas (enrolment required) </a:t>
            </a:r>
          </a:p>
          <a:p>
            <a:pPr marL="114300" indent="-285750">
              <a:lnSpc>
                <a:spcPct val="150000"/>
              </a:lnSpc>
              <a:buFont typeface="Wingdings" pitchFamily="2" charset="2"/>
              <a:buChar char="Ø"/>
            </a:pPr>
            <a:endParaRPr lang="en-US" dirty="0">
              <a:solidFill>
                <a:schemeClr val="tx1"/>
              </a:solidFill>
            </a:endParaRPr>
          </a:p>
        </p:txBody>
      </p:sp>
    </p:spTree>
    <p:extLst>
      <p:ext uri="{BB962C8B-B14F-4D97-AF65-F5344CB8AC3E}">
        <p14:creationId xmlns:p14="http://schemas.microsoft.com/office/powerpoint/2010/main" val="371411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93AD-3C30-D2AF-435C-9CEAD0C5066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7C5FA0A-32D2-D450-5B52-3018DF058C27}"/>
              </a:ext>
            </a:extLst>
          </p:cNvPr>
          <p:cNvSpPr>
            <a:spLocks noGrp="1"/>
          </p:cNvSpPr>
          <p:nvPr>
            <p:ph type="title"/>
          </p:nvPr>
        </p:nvSpPr>
        <p:spPr>
          <a:xfrm>
            <a:off x="577850" y="736598"/>
            <a:ext cx="7988300" cy="369332"/>
          </a:xfrm>
        </p:spPr>
        <p:txBody>
          <a:bodyPr/>
          <a:lstStyle/>
          <a:p>
            <a:r>
              <a:rPr lang="en-US" dirty="0">
                <a:latin typeface="+mn-lt"/>
              </a:rPr>
              <a:t>Team Charters &amp; UDL </a:t>
            </a:r>
          </a:p>
        </p:txBody>
      </p:sp>
      <p:graphicFrame>
        <p:nvGraphicFramePr>
          <p:cNvPr id="2" name="Table 1">
            <a:extLst>
              <a:ext uri="{FF2B5EF4-FFF2-40B4-BE49-F238E27FC236}">
                <a16:creationId xmlns:a16="http://schemas.microsoft.com/office/drawing/2014/main" id="{68DD14C6-2B76-72EA-6BBB-1001547C36E7}"/>
              </a:ext>
            </a:extLst>
          </p:cNvPr>
          <p:cNvGraphicFramePr>
            <a:graphicFrameLocks noGrp="1"/>
          </p:cNvGraphicFramePr>
          <p:nvPr>
            <p:extLst>
              <p:ext uri="{D42A27DB-BD31-4B8C-83A1-F6EECF244321}">
                <p14:modId xmlns:p14="http://schemas.microsoft.com/office/powerpoint/2010/main" val="1617242668"/>
              </p:ext>
            </p:extLst>
          </p:nvPr>
        </p:nvGraphicFramePr>
        <p:xfrm>
          <a:off x="577850" y="1200150"/>
          <a:ext cx="7988300" cy="3418840"/>
        </p:xfrm>
        <a:graphic>
          <a:graphicData uri="http://schemas.openxmlformats.org/drawingml/2006/table">
            <a:tbl>
              <a:tblPr firstRow="1" bandRow="1">
                <a:tableStyleId>{5C22544A-7EE6-4342-B048-85BDC9FD1C3A}</a:tableStyleId>
              </a:tblPr>
              <a:tblGrid>
                <a:gridCol w="2662767">
                  <a:extLst>
                    <a:ext uri="{9D8B030D-6E8A-4147-A177-3AD203B41FA5}">
                      <a16:colId xmlns:a16="http://schemas.microsoft.com/office/drawing/2014/main" val="1928611236"/>
                    </a:ext>
                  </a:extLst>
                </a:gridCol>
                <a:gridCol w="3007783">
                  <a:extLst>
                    <a:ext uri="{9D8B030D-6E8A-4147-A177-3AD203B41FA5}">
                      <a16:colId xmlns:a16="http://schemas.microsoft.com/office/drawing/2014/main" val="3239578098"/>
                    </a:ext>
                  </a:extLst>
                </a:gridCol>
                <a:gridCol w="2317750">
                  <a:extLst>
                    <a:ext uri="{9D8B030D-6E8A-4147-A177-3AD203B41FA5}">
                      <a16:colId xmlns:a16="http://schemas.microsoft.com/office/drawing/2014/main" val="3171959891"/>
                    </a:ext>
                  </a:extLst>
                </a:gridCol>
              </a:tblGrid>
              <a:tr h="370840">
                <a:tc>
                  <a:txBody>
                    <a:bodyPr/>
                    <a:lstStyle/>
                    <a:p>
                      <a:r>
                        <a:rPr lang="en-US" dirty="0"/>
                        <a:t>Characteristic </a:t>
                      </a:r>
                    </a:p>
                  </a:txBody>
                  <a:tcPr/>
                </a:tc>
                <a:tc>
                  <a:txBody>
                    <a:bodyPr/>
                    <a:lstStyle/>
                    <a:p>
                      <a:r>
                        <a:rPr lang="en-US" dirty="0"/>
                        <a:t>Link to UDL Guidelines </a:t>
                      </a:r>
                    </a:p>
                  </a:txBody>
                  <a:tcPr/>
                </a:tc>
                <a:tc>
                  <a:txBody>
                    <a:bodyPr/>
                    <a:lstStyle/>
                    <a:p>
                      <a:r>
                        <a:rPr lang="en-US" dirty="0"/>
                        <a:t>Consideration </a:t>
                      </a:r>
                    </a:p>
                  </a:txBody>
                  <a:tcPr/>
                </a:tc>
                <a:extLst>
                  <a:ext uri="{0D108BD9-81ED-4DB2-BD59-A6C34878D82A}">
                    <a16:rowId xmlns:a16="http://schemas.microsoft.com/office/drawing/2014/main" val="467866361"/>
                  </a:ext>
                </a:extLst>
              </a:tr>
              <a:tr h="370840">
                <a:tc>
                  <a:txBody>
                    <a:bodyPr/>
                    <a:lstStyle/>
                    <a:p>
                      <a:r>
                        <a:rPr lang="en-US" sz="1600" dirty="0"/>
                        <a:t>Recording shared goals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Sustaining effort and persistence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Clarifying the meaning and purpose of goals (8.1)  </a:t>
                      </a:r>
                    </a:p>
                  </a:txBody>
                  <a:tcPr/>
                </a:tc>
                <a:extLst>
                  <a:ext uri="{0D108BD9-81ED-4DB2-BD59-A6C34878D82A}">
                    <a16:rowId xmlns:a16="http://schemas.microsoft.com/office/drawing/2014/main" val="1307011109"/>
                  </a:ext>
                </a:extLst>
              </a:tr>
              <a:tr h="370840">
                <a:tc>
                  <a:txBody>
                    <a:bodyPr/>
                    <a:lstStyle/>
                    <a:p>
                      <a:r>
                        <a:rPr lang="en-US" sz="1600" dirty="0"/>
                        <a:t>Provision of resources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Sustaining effort and persistence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Optimize challenge and support (8.2) </a:t>
                      </a:r>
                      <a:endParaRPr lang="en-US" sz="1600" dirty="0"/>
                    </a:p>
                  </a:txBody>
                  <a:tcPr/>
                </a:tc>
                <a:extLst>
                  <a:ext uri="{0D108BD9-81ED-4DB2-BD59-A6C34878D82A}">
                    <a16:rowId xmlns:a16="http://schemas.microsoft.com/office/drawing/2014/main" val="914608647"/>
                  </a:ext>
                </a:extLst>
              </a:tr>
              <a:tr h="370840">
                <a:tc>
                  <a:txBody>
                    <a:bodyPr/>
                    <a:lstStyle/>
                    <a:p>
                      <a:r>
                        <a:rPr lang="en-US" sz="1600" dirty="0"/>
                        <a:t>Encouraging shared goals, commitments, responsibilities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Sustaining effort and persistence </a:t>
                      </a:r>
                    </a:p>
                    <a:p>
                      <a:endParaRPr lang="en-US" sz="1600" dirty="0"/>
                    </a:p>
                  </a:txBody>
                  <a:tcPr/>
                </a:tc>
                <a:tc>
                  <a:txBody>
                    <a:bodyPr/>
                    <a:lstStyle/>
                    <a:p>
                      <a:r>
                        <a:rPr lang="en-US" sz="1600" dirty="0"/>
                        <a:t>Foster collaboration, interdependence, and collective learning (8.3)</a:t>
                      </a:r>
                    </a:p>
                  </a:txBody>
                  <a:tcPr/>
                </a:tc>
                <a:extLst>
                  <a:ext uri="{0D108BD9-81ED-4DB2-BD59-A6C34878D82A}">
                    <a16:rowId xmlns:a16="http://schemas.microsoft.com/office/drawing/2014/main" val="778762869"/>
                  </a:ext>
                </a:extLst>
              </a:tr>
              <a:tr h="370840">
                <a:tc>
                  <a:txBody>
                    <a:bodyPr/>
                    <a:lstStyle/>
                    <a:p>
                      <a:r>
                        <a:rPr lang="en-US" sz="1600" dirty="0"/>
                        <a:t>Describing processes for dealing with challenges and conflicts </a:t>
                      </a:r>
                    </a:p>
                  </a:txBody>
                  <a:tcPr/>
                </a:tc>
                <a:tc>
                  <a:txBody>
                    <a:bodyPr/>
                    <a:lstStyle/>
                    <a:p>
                      <a:r>
                        <a:rPr lang="en-US" sz="1600" dirty="0"/>
                        <a:t>Strategy development </a:t>
                      </a:r>
                    </a:p>
                  </a:txBody>
                  <a:tcPr/>
                </a:tc>
                <a:tc>
                  <a:txBody>
                    <a:bodyPr/>
                    <a:lstStyle/>
                    <a:p>
                      <a:r>
                        <a:rPr lang="en-US" sz="1600" dirty="0"/>
                        <a:t>Anticipate and plan for challenges (6.2) </a:t>
                      </a:r>
                    </a:p>
                  </a:txBody>
                  <a:tcPr/>
                </a:tc>
                <a:extLst>
                  <a:ext uri="{0D108BD9-81ED-4DB2-BD59-A6C34878D82A}">
                    <a16:rowId xmlns:a16="http://schemas.microsoft.com/office/drawing/2014/main" val="1302725350"/>
                  </a:ext>
                </a:extLst>
              </a:tr>
            </a:tbl>
          </a:graphicData>
        </a:graphic>
      </p:graphicFrame>
    </p:spTree>
    <p:extLst>
      <p:ext uri="{BB962C8B-B14F-4D97-AF65-F5344CB8AC3E}">
        <p14:creationId xmlns:p14="http://schemas.microsoft.com/office/powerpoint/2010/main" val="181092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244D-2B3D-5678-85B4-D6082C0CD31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5D67ED3-5FE0-D595-A004-F6707CD70B75}"/>
              </a:ext>
            </a:extLst>
          </p:cNvPr>
          <p:cNvSpPr>
            <a:spLocks noGrp="1"/>
          </p:cNvSpPr>
          <p:nvPr>
            <p:ph type="title"/>
          </p:nvPr>
        </p:nvSpPr>
        <p:spPr>
          <a:xfrm>
            <a:off x="577850" y="736598"/>
            <a:ext cx="7988300" cy="369332"/>
          </a:xfrm>
        </p:spPr>
        <p:txBody>
          <a:bodyPr/>
          <a:lstStyle/>
          <a:p>
            <a:r>
              <a:rPr lang="en-US" dirty="0">
                <a:latin typeface="+mn-lt"/>
              </a:rPr>
              <a:t>Reflective Collaborative Statements </a:t>
            </a:r>
          </a:p>
        </p:txBody>
      </p:sp>
      <p:sp>
        <p:nvSpPr>
          <p:cNvPr id="12" name="Text Placeholder 2">
            <a:extLst>
              <a:ext uri="{FF2B5EF4-FFF2-40B4-BE49-F238E27FC236}">
                <a16:creationId xmlns:a16="http://schemas.microsoft.com/office/drawing/2014/main" id="{3C8DE81E-627E-446E-54A0-005CD5048AEF}"/>
              </a:ext>
            </a:extLst>
          </p:cNvPr>
          <p:cNvSpPr txBox="1">
            <a:spLocks/>
          </p:cNvSpPr>
          <p:nvPr/>
        </p:nvSpPr>
        <p:spPr>
          <a:xfrm>
            <a:off x="577850" y="1276350"/>
            <a:ext cx="6673850" cy="2978152"/>
          </a:xfrm>
          <a:prstGeom prst="rect">
            <a:avLst/>
          </a:prstGeom>
        </p:spPr>
        <p:txBody>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dirty="0">
                <a:solidFill>
                  <a:schemeClr val="tx1"/>
                </a:solidFill>
              </a:rPr>
              <a:t>Your statement can be written individually or as a group </a:t>
            </a:r>
          </a:p>
          <a:p>
            <a:r>
              <a:rPr lang="en-US" sz="1600" dirty="0">
                <a:solidFill>
                  <a:schemeClr val="tx1"/>
                </a:solidFill>
              </a:rPr>
              <a:t>Your statement doesn’t need to be long</a:t>
            </a:r>
          </a:p>
          <a:p>
            <a:r>
              <a:rPr lang="en-US" sz="1600" dirty="0">
                <a:solidFill>
                  <a:schemeClr val="tx1"/>
                </a:solidFill>
              </a:rPr>
              <a:t>Your statement might reflect on the following questions:</a:t>
            </a:r>
          </a:p>
          <a:p>
            <a:pPr lvl="1"/>
            <a:r>
              <a:rPr lang="en-US" sz="1400" dirty="0">
                <a:solidFill>
                  <a:schemeClr val="tx1"/>
                </a:solidFill>
              </a:rPr>
              <a:t> How successful was your group’s collaboration? </a:t>
            </a:r>
          </a:p>
          <a:p>
            <a:pPr lvl="1"/>
            <a:r>
              <a:rPr lang="en-US" sz="1400" dirty="0">
                <a:solidFill>
                  <a:schemeClr val="tx1"/>
                </a:solidFill>
              </a:rPr>
              <a:t> Was this a positive experience for each group member? </a:t>
            </a:r>
          </a:p>
          <a:p>
            <a:pPr lvl="1"/>
            <a:r>
              <a:rPr lang="en-US" sz="1400" dirty="0">
                <a:solidFill>
                  <a:schemeClr val="tx1"/>
                </a:solidFill>
              </a:rPr>
              <a:t> What did your group do well? </a:t>
            </a:r>
          </a:p>
          <a:p>
            <a:pPr lvl="2"/>
            <a:r>
              <a:rPr lang="en-US" sz="1400" dirty="0">
                <a:solidFill>
                  <a:schemeClr val="tx1"/>
                </a:solidFill>
              </a:rPr>
              <a:t> What contributed to your group’s success? </a:t>
            </a:r>
          </a:p>
          <a:p>
            <a:pPr lvl="1"/>
            <a:r>
              <a:rPr lang="en-US" sz="1400" dirty="0">
                <a:solidFill>
                  <a:schemeClr val="tx1"/>
                </a:solidFill>
              </a:rPr>
              <a:t> What challenges did your group face? </a:t>
            </a:r>
          </a:p>
          <a:p>
            <a:pPr lvl="2"/>
            <a:r>
              <a:rPr lang="en-US" sz="1400" dirty="0">
                <a:solidFill>
                  <a:schemeClr val="tx1"/>
                </a:solidFill>
              </a:rPr>
              <a:t> How did you overcome these challenges? </a:t>
            </a:r>
          </a:p>
          <a:p>
            <a:pPr lvl="2"/>
            <a:r>
              <a:rPr lang="en-US" sz="1400" dirty="0">
                <a:solidFill>
                  <a:schemeClr val="tx1"/>
                </a:solidFill>
              </a:rPr>
              <a:t> Why didn’t you overcome these challenges? </a:t>
            </a:r>
          </a:p>
          <a:p>
            <a:pPr lvl="1"/>
            <a:r>
              <a:rPr lang="en-US" sz="1400" dirty="0">
                <a:solidFill>
                  <a:schemeClr val="tx1"/>
                </a:solidFill>
              </a:rPr>
              <a:t> What supports were required to support your collaboration? </a:t>
            </a:r>
          </a:p>
          <a:p>
            <a:pPr lvl="2"/>
            <a:r>
              <a:rPr lang="en-US" sz="1400" dirty="0">
                <a:solidFill>
                  <a:schemeClr val="tx1"/>
                </a:solidFill>
              </a:rPr>
              <a:t> Did you have access to these supports? </a:t>
            </a:r>
          </a:p>
          <a:p>
            <a:pPr lvl="1"/>
            <a:r>
              <a:rPr lang="en-US" sz="1400" dirty="0">
                <a:solidFill>
                  <a:schemeClr val="tx1"/>
                </a:solidFill>
              </a:rPr>
              <a:t> How did you develop and maintain collaboration and communication? </a:t>
            </a:r>
          </a:p>
          <a:p>
            <a:pPr lvl="1"/>
            <a:r>
              <a:rPr lang="en-US" sz="1400" dirty="0">
                <a:solidFill>
                  <a:schemeClr val="tx1"/>
                </a:solidFill>
              </a:rPr>
              <a:t> Anything else you wish for the marker to know about the collaboration </a:t>
            </a:r>
          </a:p>
          <a:p>
            <a:pPr marL="0" indent="0">
              <a:buNone/>
            </a:pPr>
            <a:endParaRPr lang="en-US" dirty="0">
              <a:solidFill>
                <a:schemeClr val="tx1"/>
              </a:solidFill>
            </a:endParaRPr>
          </a:p>
        </p:txBody>
      </p:sp>
    </p:spTree>
    <p:extLst>
      <p:ext uri="{BB962C8B-B14F-4D97-AF65-F5344CB8AC3E}">
        <p14:creationId xmlns:p14="http://schemas.microsoft.com/office/powerpoint/2010/main" val="396180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A18080-6CC7-7DEB-20DF-442BD4D2E602}"/>
              </a:ext>
            </a:extLst>
          </p:cNvPr>
          <p:cNvSpPr>
            <a:spLocks noGrp="1"/>
          </p:cNvSpPr>
          <p:nvPr>
            <p:ph type="body" sz="quarter" idx="15"/>
          </p:nvPr>
        </p:nvSpPr>
        <p:spPr>
          <a:xfrm>
            <a:off x="609600" y="819150"/>
            <a:ext cx="5533967" cy="1901478"/>
          </a:xfrm>
        </p:spPr>
        <p:txBody>
          <a:bodyPr/>
          <a:lstStyle/>
          <a:p>
            <a:r>
              <a:rPr lang="en-AU" sz="2000" dirty="0"/>
              <a:t>I would like to acknowledge the Traditional Custodians of the land on which we are meeting, the Gadigal People of the Eora Nation, and pay my respects to Elders past, present, and emerging.</a:t>
            </a:r>
            <a:endParaRPr lang="en-US" sz="2000" dirty="0"/>
          </a:p>
        </p:txBody>
      </p:sp>
      <p:sp>
        <p:nvSpPr>
          <p:cNvPr id="5" name="Title 4">
            <a:extLst>
              <a:ext uri="{FF2B5EF4-FFF2-40B4-BE49-F238E27FC236}">
                <a16:creationId xmlns:a16="http://schemas.microsoft.com/office/drawing/2014/main" id="{F34EF06B-DC43-8175-3D68-2E05EB38CE60}"/>
              </a:ext>
            </a:extLst>
          </p:cNvPr>
          <p:cNvSpPr>
            <a:spLocks noGrp="1"/>
          </p:cNvSpPr>
          <p:nvPr>
            <p:ph type="title" idx="4294967295"/>
          </p:nvPr>
        </p:nvSpPr>
        <p:spPr>
          <a:xfrm>
            <a:off x="533400" y="322262"/>
            <a:ext cx="7886700" cy="993775"/>
          </a:xfrm>
          <a:prstGeom prst="rect">
            <a:avLst/>
          </a:prstGeom>
        </p:spPr>
        <p:txBody>
          <a:bodyPr/>
          <a:lstStyle/>
          <a:p>
            <a:r>
              <a:rPr lang="en-US" b="1" dirty="0">
                <a:solidFill>
                  <a:schemeClr val="tx1"/>
                </a:solidFill>
              </a:rPr>
              <a:t>Acknowledgment of Country </a:t>
            </a:r>
          </a:p>
        </p:txBody>
      </p:sp>
    </p:spTree>
    <p:extLst>
      <p:ext uri="{BB962C8B-B14F-4D97-AF65-F5344CB8AC3E}">
        <p14:creationId xmlns:p14="http://schemas.microsoft.com/office/powerpoint/2010/main" val="427998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5C6C-9FB9-5CE6-7CBF-63E3B34082E8}"/>
              </a:ext>
            </a:extLst>
          </p:cNvPr>
          <p:cNvSpPr>
            <a:spLocks noGrp="1"/>
          </p:cNvSpPr>
          <p:nvPr>
            <p:ph type="title"/>
          </p:nvPr>
        </p:nvSpPr>
        <p:spPr>
          <a:xfrm>
            <a:off x="577850" y="736598"/>
            <a:ext cx="7988300" cy="369332"/>
          </a:xfrm>
        </p:spPr>
        <p:txBody>
          <a:bodyPr/>
          <a:lstStyle/>
          <a:p>
            <a:r>
              <a:rPr lang="en-US" dirty="0">
                <a:latin typeface="+mn-lt"/>
              </a:rPr>
              <a:t>Exemplar quotes (Undergrad Mandatory S&amp;IE Unit) </a:t>
            </a:r>
          </a:p>
        </p:txBody>
      </p:sp>
      <p:sp>
        <p:nvSpPr>
          <p:cNvPr id="3" name="Text Placeholder 2">
            <a:extLst>
              <a:ext uri="{FF2B5EF4-FFF2-40B4-BE49-F238E27FC236}">
                <a16:creationId xmlns:a16="http://schemas.microsoft.com/office/drawing/2014/main" id="{90EA5356-B16C-1EF6-6300-DEB885C24770}"/>
              </a:ext>
            </a:extLst>
          </p:cNvPr>
          <p:cNvSpPr>
            <a:spLocks noGrp="1"/>
          </p:cNvSpPr>
          <p:nvPr>
            <p:ph type="body" idx="1"/>
          </p:nvPr>
        </p:nvSpPr>
        <p:spPr>
          <a:xfrm>
            <a:off x="577850" y="1276350"/>
            <a:ext cx="7988300" cy="3308349"/>
          </a:xfrm>
        </p:spPr>
        <p:txBody>
          <a:bodyPr/>
          <a:lstStyle/>
          <a:p>
            <a:pPr marL="0" indent="0">
              <a:spcAft>
                <a:spcPts val="1800"/>
              </a:spcAft>
              <a:buNone/>
            </a:pPr>
            <a:r>
              <a:rPr lang="en-AU" sz="1800" i="1" dirty="0">
                <a:solidFill>
                  <a:schemeClr val="tx1"/>
                </a:solidFill>
              </a:rPr>
              <a:t>"[Our collaboration] has been highly rewarding, providing us with valuable insights into effective teamwork and collaborative planning that will undoubtedly benefit our practice as future teachers.”</a:t>
            </a:r>
          </a:p>
          <a:p>
            <a:pPr marL="0" indent="0">
              <a:spcAft>
                <a:spcPts val="1800"/>
              </a:spcAft>
              <a:buNone/>
            </a:pPr>
            <a:r>
              <a:rPr lang="en-AU" sz="1800" i="1" dirty="0">
                <a:solidFill>
                  <a:schemeClr val="tx1"/>
                </a:solidFill>
              </a:rPr>
              <a:t>"...we always ended up with a better idea than what we individually offered, and helpful discussions to help us understand the concepts more thoroughly.” </a:t>
            </a:r>
          </a:p>
          <a:p>
            <a:pPr marL="0" indent="0">
              <a:spcAft>
                <a:spcPts val="1800"/>
              </a:spcAft>
              <a:buNone/>
            </a:pPr>
            <a:r>
              <a:rPr lang="en-AU" sz="1800" i="1" dirty="0">
                <a:solidFill>
                  <a:schemeClr val="tx1"/>
                </a:solidFill>
              </a:rPr>
              <a:t>"Overall, our group’s collaboration over the course of this task allowed us as pre-service teachers to consider how we might implement similar opportunities for communication in our future classrooms."</a:t>
            </a:r>
            <a:endParaRPr lang="en-US" sz="1800" i="1" dirty="0">
              <a:solidFill>
                <a:schemeClr val="tx1"/>
              </a:solidFill>
            </a:endParaRPr>
          </a:p>
        </p:txBody>
      </p:sp>
    </p:spTree>
    <p:extLst>
      <p:ext uri="{BB962C8B-B14F-4D97-AF65-F5344CB8AC3E}">
        <p14:creationId xmlns:p14="http://schemas.microsoft.com/office/powerpoint/2010/main" val="425661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C9080-0FA9-BCE3-1CA5-FAB4DD61CEC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4A92D60-DE40-7B41-833E-16E6E896438B}"/>
              </a:ext>
            </a:extLst>
          </p:cNvPr>
          <p:cNvSpPr>
            <a:spLocks noGrp="1"/>
          </p:cNvSpPr>
          <p:nvPr>
            <p:ph type="title"/>
          </p:nvPr>
        </p:nvSpPr>
        <p:spPr>
          <a:xfrm>
            <a:off x="577850" y="736598"/>
            <a:ext cx="7988300" cy="369332"/>
          </a:xfrm>
        </p:spPr>
        <p:txBody>
          <a:bodyPr/>
          <a:lstStyle/>
          <a:p>
            <a:r>
              <a:rPr lang="en-US" dirty="0">
                <a:latin typeface="+mn-lt"/>
              </a:rPr>
              <a:t>Collaborative Statements &amp; UDL </a:t>
            </a:r>
          </a:p>
        </p:txBody>
      </p:sp>
      <p:graphicFrame>
        <p:nvGraphicFramePr>
          <p:cNvPr id="2" name="Table 1">
            <a:extLst>
              <a:ext uri="{FF2B5EF4-FFF2-40B4-BE49-F238E27FC236}">
                <a16:creationId xmlns:a16="http://schemas.microsoft.com/office/drawing/2014/main" id="{C696441A-C455-D0ED-0578-8C91643C5AF8}"/>
              </a:ext>
            </a:extLst>
          </p:cNvPr>
          <p:cNvGraphicFramePr>
            <a:graphicFrameLocks noGrp="1"/>
          </p:cNvGraphicFramePr>
          <p:nvPr>
            <p:extLst>
              <p:ext uri="{D42A27DB-BD31-4B8C-83A1-F6EECF244321}">
                <p14:modId xmlns:p14="http://schemas.microsoft.com/office/powerpoint/2010/main" val="2864224787"/>
              </p:ext>
            </p:extLst>
          </p:nvPr>
        </p:nvGraphicFramePr>
        <p:xfrm>
          <a:off x="577850" y="1563370"/>
          <a:ext cx="7988300" cy="2016760"/>
        </p:xfrm>
        <a:graphic>
          <a:graphicData uri="http://schemas.openxmlformats.org/drawingml/2006/table">
            <a:tbl>
              <a:tblPr firstRow="1" bandRow="1">
                <a:tableStyleId>{5C22544A-7EE6-4342-B048-85BDC9FD1C3A}</a:tableStyleId>
              </a:tblPr>
              <a:tblGrid>
                <a:gridCol w="2662767">
                  <a:extLst>
                    <a:ext uri="{9D8B030D-6E8A-4147-A177-3AD203B41FA5}">
                      <a16:colId xmlns:a16="http://schemas.microsoft.com/office/drawing/2014/main" val="1928611236"/>
                    </a:ext>
                  </a:extLst>
                </a:gridCol>
                <a:gridCol w="3007783">
                  <a:extLst>
                    <a:ext uri="{9D8B030D-6E8A-4147-A177-3AD203B41FA5}">
                      <a16:colId xmlns:a16="http://schemas.microsoft.com/office/drawing/2014/main" val="3239578098"/>
                    </a:ext>
                  </a:extLst>
                </a:gridCol>
                <a:gridCol w="2317750">
                  <a:extLst>
                    <a:ext uri="{9D8B030D-6E8A-4147-A177-3AD203B41FA5}">
                      <a16:colId xmlns:a16="http://schemas.microsoft.com/office/drawing/2014/main" val="3171959891"/>
                    </a:ext>
                  </a:extLst>
                </a:gridCol>
              </a:tblGrid>
              <a:tr h="370840">
                <a:tc>
                  <a:txBody>
                    <a:bodyPr/>
                    <a:lstStyle/>
                    <a:p>
                      <a:r>
                        <a:rPr lang="en-US" dirty="0"/>
                        <a:t>Characteristic </a:t>
                      </a:r>
                    </a:p>
                  </a:txBody>
                  <a:tcPr/>
                </a:tc>
                <a:tc>
                  <a:txBody>
                    <a:bodyPr/>
                    <a:lstStyle/>
                    <a:p>
                      <a:r>
                        <a:rPr lang="en-US" dirty="0"/>
                        <a:t>Link to UDL Guidelines </a:t>
                      </a:r>
                    </a:p>
                  </a:txBody>
                  <a:tcPr/>
                </a:tc>
                <a:tc>
                  <a:txBody>
                    <a:bodyPr/>
                    <a:lstStyle/>
                    <a:p>
                      <a:r>
                        <a:rPr lang="en-US" dirty="0"/>
                        <a:t>Consideration </a:t>
                      </a:r>
                    </a:p>
                  </a:txBody>
                  <a:tcPr/>
                </a:tc>
                <a:extLst>
                  <a:ext uri="{0D108BD9-81ED-4DB2-BD59-A6C34878D82A}">
                    <a16:rowId xmlns:a16="http://schemas.microsoft.com/office/drawing/2014/main" val="467866361"/>
                  </a:ext>
                </a:extLst>
              </a:tr>
              <a:tr h="370840">
                <a:tc>
                  <a:txBody>
                    <a:bodyPr/>
                    <a:lstStyle/>
                    <a:p>
                      <a:r>
                        <a:rPr lang="en-US" sz="1600" dirty="0"/>
                        <a:t>Option for individual and/or collective reflection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Emotional capacity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Promote individual and collective reflection (9.3) </a:t>
                      </a:r>
                    </a:p>
                  </a:txBody>
                  <a:tcPr/>
                </a:tc>
                <a:extLst>
                  <a:ext uri="{0D108BD9-81ED-4DB2-BD59-A6C34878D82A}">
                    <a16:rowId xmlns:a16="http://schemas.microsoft.com/office/drawing/2014/main" val="1307011109"/>
                  </a:ext>
                </a:extLst>
              </a:tr>
              <a:tr h="370840">
                <a:tc>
                  <a:txBody>
                    <a:bodyPr/>
                    <a:lstStyle/>
                    <a:p>
                      <a:r>
                        <a:rPr lang="en-US" sz="1600" dirty="0"/>
                        <a:t>Encouraging personal reflection that is shared with others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Perception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Represent a diversity of perspectives (1.3) </a:t>
                      </a:r>
                    </a:p>
                  </a:txBody>
                  <a:tcPr/>
                </a:tc>
                <a:extLst>
                  <a:ext uri="{0D108BD9-81ED-4DB2-BD59-A6C34878D82A}">
                    <a16:rowId xmlns:a16="http://schemas.microsoft.com/office/drawing/2014/main" val="914608647"/>
                  </a:ext>
                </a:extLst>
              </a:tr>
            </a:tbl>
          </a:graphicData>
        </a:graphic>
      </p:graphicFrame>
    </p:spTree>
    <p:extLst>
      <p:ext uri="{BB962C8B-B14F-4D97-AF65-F5344CB8AC3E}">
        <p14:creationId xmlns:p14="http://schemas.microsoft.com/office/powerpoint/2010/main" val="283883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6A589-CE92-FF20-2340-01070199A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89019-007F-64E7-F2DB-9D8E58131488}"/>
              </a:ext>
            </a:extLst>
          </p:cNvPr>
          <p:cNvSpPr>
            <a:spLocks noGrp="1"/>
          </p:cNvSpPr>
          <p:nvPr>
            <p:ph type="title"/>
          </p:nvPr>
        </p:nvSpPr>
        <p:spPr>
          <a:xfrm>
            <a:off x="572934" y="590550"/>
            <a:ext cx="7988300" cy="369332"/>
          </a:xfrm>
        </p:spPr>
        <p:txBody>
          <a:bodyPr/>
          <a:lstStyle/>
          <a:p>
            <a:r>
              <a:rPr lang="en-US" dirty="0">
                <a:latin typeface="+mn-lt"/>
              </a:rPr>
              <a:t>Anecdotally… after implementation </a:t>
            </a:r>
          </a:p>
        </p:txBody>
      </p:sp>
      <p:sp>
        <p:nvSpPr>
          <p:cNvPr id="3" name="Text Placeholder 2">
            <a:extLst>
              <a:ext uri="{FF2B5EF4-FFF2-40B4-BE49-F238E27FC236}">
                <a16:creationId xmlns:a16="http://schemas.microsoft.com/office/drawing/2014/main" id="{E55DF8DD-E9E0-3337-2023-49708A826AC9}"/>
              </a:ext>
            </a:extLst>
          </p:cNvPr>
          <p:cNvSpPr>
            <a:spLocks noGrp="1"/>
          </p:cNvSpPr>
          <p:nvPr>
            <p:ph type="body" idx="1"/>
          </p:nvPr>
        </p:nvSpPr>
        <p:spPr>
          <a:xfrm>
            <a:off x="572934" y="1276350"/>
            <a:ext cx="6673850" cy="3276600"/>
          </a:xfrm>
        </p:spPr>
        <p:txBody>
          <a:bodyPr numCol="1"/>
          <a:lstStyle/>
          <a:p>
            <a:pPr marL="0" indent="0">
              <a:buNone/>
            </a:pPr>
            <a:r>
              <a:rPr lang="en-US" sz="1200" b="1" dirty="0">
                <a:solidFill>
                  <a:schemeClr val="bg1">
                    <a:lumMod val="50000"/>
                  </a:schemeClr>
                </a:solidFill>
              </a:rPr>
              <a:t>Before implementation: </a:t>
            </a:r>
          </a:p>
          <a:p>
            <a:r>
              <a:rPr lang="en-US" sz="1200" dirty="0">
                <a:solidFill>
                  <a:schemeClr val="bg1">
                    <a:lumMod val="50000"/>
                  </a:schemeClr>
                </a:solidFill>
              </a:rPr>
              <a:t>Students had a negative attitude towards group work </a:t>
            </a:r>
          </a:p>
          <a:p>
            <a:r>
              <a:rPr lang="en-US" sz="1200" dirty="0">
                <a:solidFill>
                  <a:schemeClr val="bg1">
                    <a:lumMod val="50000"/>
                  </a:schemeClr>
                </a:solidFill>
              </a:rPr>
              <a:t>Students felt burdened by group work </a:t>
            </a:r>
          </a:p>
          <a:p>
            <a:r>
              <a:rPr lang="en-US" sz="1200" dirty="0">
                <a:solidFill>
                  <a:schemeClr val="bg1">
                    <a:lumMod val="50000"/>
                  </a:schemeClr>
                </a:solidFill>
              </a:rPr>
              <a:t>Many reports of ‘free riding’ or ‘social loafing’ </a:t>
            </a:r>
          </a:p>
          <a:p>
            <a:r>
              <a:rPr lang="en-US" sz="1200" dirty="0">
                <a:solidFill>
                  <a:schemeClr val="bg1">
                    <a:lumMod val="50000"/>
                  </a:schemeClr>
                </a:solidFill>
              </a:rPr>
              <a:t>Observation/admitting to the ‘sucker effect’ (reduced personal efforts) </a:t>
            </a:r>
          </a:p>
          <a:p>
            <a:r>
              <a:rPr lang="en-US" sz="1200" dirty="0">
                <a:solidFill>
                  <a:schemeClr val="bg1">
                    <a:lumMod val="50000"/>
                  </a:schemeClr>
                </a:solidFill>
              </a:rPr>
              <a:t>Reports of dissatisfaction with collective grades </a:t>
            </a:r>
          </a:p>
          <a:p>
            <a:r>
              <a:rPr lang="en-US" sz="1200" dirty="0">
                <a:solidFill>
                  <a:schemeClr val="bg1">
                    <a:lumMod val="50000"/>
                  </a:schemeClr>
                </a:solidFill>
              </a:rPr>
              <a:t>Reports of group conflict after grade release </a:t>
            </a:r>
          </a:p>
          <a:p>
            <a:r>
              <a:rPr lang="en-US" sz="1200" dirty="0">
                <a:solidFill>
                  <a:schemeClr val="bg1">
                    <a:lumMod val="50000"/>
                  </a:schemeClr>
                </a:solidFill>
              </a:rPr>
              <a:t>Requests for separate marking </a:t>
            </a:r>
            <a:endParaRPr lang="en-US" sz="1600" dirty="0">
              <a:solidFill>
                <a:schemeClr val="tx1"/>
              </a:solidFill>
            </a:endParaRPr>
          </a:p>
          <a:p>
            <a:pPr marL="0" indent="0">
              <a:spcBef>
                <a:spcPts val="1200"/>
              </a:spcBef>
              <a:spcAft>
                <a:spcPts val="600"/>
              </a:spcAft>
              <a:buNone/>
            </a:pPr>
            <a:r>
              <a:rPr lang="en-US" sz="1600" b="1" dirty="0">
                <a:solidFill>
                  <a:schemeClr val="tx1"/>
                </a:solidFill>
              </a:rPr>
              <a:t>After implementation: </a:t>
            </a:r>
          </a:p>
          <a:p>
            <a:r>
              <a:rPr lang="en-US" sz="1600" dirty="0">
                <a:solidFill>
                  <a:schemeClr val="tx1"/>
                </a:solidFill>
              </a:rPr>
              <a:t>Neutral attitude towards group work </a:t>
            </a:r>
          </a:p>
          <a:p>
            <a:r>
              <a:rPr lang="en-US" sz="1600" dirty="0">
                <a:solidFill>
                  <a:schemeClr val="tx1"/>
                </a:solidFill>
              </a:rPr>
              <a:t>Few reports of ‘free riding’ or ‘social loafing’ (during collaboration) </a:t>
            </a:r>
          </a:p>
          <a:p>
            <a:r>
              <a:rPr lang="en-US" sz="1600" dirty="0">
                <a:solidFill>
                  <a:schemeClr val="tx1"/>
                </a:solidFill>
              </a:rPr>
              <a:t>No reports of group conflict </a:t>
            </a:r>
          </a:p>
          <a:p>
            <a:r>
              <a:rPr lang="en-US" sz="1600" dirty="0">
                <a:solidFill>
                  <a:schemeClr val="tx1"/>
                </a:solidFill>
              </a:rPr>
              <a:t>No requests for separate marking</a:t>
            </a:r>
          </a:p>
          <a:p>
            <a:r>
              <a:rPr lang="en-US" sz="1600" dirty="0">
                <a:solidFill>
                  <a:schemeClr val="tx1"/>
                </a:solidFill>
              </a:rPr>
              <a:t>No reports of dissatisfaction with collective grades</a:t>
            </a:r>
            <a:endParaRPr lang="en-US" dirty="0"/>
          </a:p>
        </p:txBody>
      </p:sp>
    </p:spTree>
    <p:extLst>
      <p:ext uri="{BB962C8B-B14F-4D97-AF65-F5344CB8AC3E}">
        <p14:creationId xmlns:p14="http://schemas.microsoft.com/office/powerpoint/2010/main" val="384242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D564-9D77-0CA1-FFC3-8C4D5309B1EC}"/>
              </a:ext>
            </a:extLst>
          </p:cNvPr>
          <p:cNvSpPr>
            <a:spLocks noGrp="1"/>
          </p:cNvSpPr>
          <p:nvPr>
            <p:ph type="title"/>
          </p:nvPr>
        </p:nvSpPr>
        <p:spPr>
          <a:xfrm>
            <a:off x="142483" y="70757"/>
            <a:ext cx="3055938" cy="369332"/>
          </a:xfrm>
        </p:spPr>
        <p:txBody>
          <a:bodyPr/>
          <a:lstStyle/>
          <a:p>
            <a:r>
              <a:rPr lang="en-AU" dirty="0">
                <a:latin typeface="Arial" panose="020B0604020202020204" pitchFamily="34" charset="0"/>
                <a:cs typeface="Arial" panose="020B0604020202020204" pitchFamily="34" charset="0"/>
              </a:rPr>
              <a:t>References</a:t>
            </a:r>
          </a:p>
        </p:txBody>
      </p:sp>
      <p:sp>
        <p:nvSpPr>
          <p:cNvPr id="16" name="Text Placeholder 2">
            <a:extLst>
              <a:ext uri="{FF2B5EF4-FFF2-40B4-BE49-F238E27FC236}">
                <a16:creationId xmlns:a16="http://schemas.microsoft.com/office/drawing/2014/main" id="{1B989AB3-1BA9-5A57-C92B-134A3E9CD1BD}"/>
              </a:ext>
            </a:extLst>
          </p:cNvPr>
          <p:cNvSpPr>
            <a:spLocks noGrp="1"/>
          </p:cNvSpPr>
          <p:nvPr>
            <p:ph type="body" sz="quarter" idx="11"/>
          </p:nvPr>
        </p:nvSpPr>
        <p:spPr>
          <a:xfrm>
            <a:off x="142483" y="514350"/>
            <a:ext cx="4353317" cy="4572000"/>
          </a:xfrm>
        </p:spPr>
        <p:txBody>
          <a:bodyPr/>
          <a:lstStyle/>
          <a:p>
            <a:pPr marL="0" indent="0">
              <a:buNone/>
            </a:pPr>
            <a:r>
              <a:rPr lang="en-AU" sz="900" dirty="0"/>
              <a:t>Aaron, J. R., McDowell, W. C., &amp; Herdman, A. O. (2014). The Effects of a Team Charter on Student Team </a:t>
            </a:r>
            <a:r>
              <a:rPr lang="en-AU" sz="900" dirty="0" err="1"/>
              <a:t>Behaviors</a:t>
            </a:r>
            <a:r>
              <a:rPr lang="en-AU" sz="900" dirty="0"/>
              <a:t>. </a:t>
            </a:r>
            <a:r>
              <a:rPr lang="en-AU" sz="900" i="1" dirty="0"/>
              <a:t>Journal of Education for Business</a:t>
            </a:r>
            <a:r>
              <a:rPr lang="en-AU" sz="900" dirty="0"/>
              <a:t>, </a:t>
            </a:r>
            <a:r>
              <a:rPr lang="en-AU" sz="900" i="1" dirty="0"/>
              <a:t>89</a:t>
            </a:r>
            <a:r>
              <a:rPr lang="en-AU" sz="900" dirty="0"/>
              <a:t>(2), 90–97. </a:t>
            </a:r>
            <a:r>
              <a:rPr lang="en-AU" sz="900" u="sng" dirty="0">
                <a:hlinkClick r:id="rId2"/>
              </a:rPr>
              <a:t>https://doi.org/10.1080/08832323.2013.763753</a:t>
            </a:r>
            <a:r>
              <a:rPr lang="en-AU" sz="900" dirty="0"/>
              <a:t> </a:t>
            </a:r>
          </a:p>
          <a:p>
            <a:pPr marL="0" indent="0">
              <a:buNone/>
            </a:pPr>
            <a:endParaRPr lang="en-AU" sz="900" dirty="0"/>
          </a:p>
          <a:p>
            <a:pPr marL="0" indent="0">
              <a:buNone/>
            </a:pPr>
            <a:r>
              <a:rPr lang="en-AU" sz="900" dirty="0"/>
              <a:t>Barron, B. (2000). Achieving coordination in collaborative problem-solving groups. </a:t>
            </a:r>
            <a:r>
              <a:rPr lang="en-AU" sz="900" i="1" dirty="0"/>
              <a:t>Journal of the Learning Sciences</a:t>
            </a:r>
            <a:r>
              <a:rPr lang="en-AU" sz="900" dirty="0"/>
              <a:t>, </a:t>
            </a:r>
            <a:r>
              <a:rPr lang="en-AU" sz="900" i="1" dirty="0"/>
              <a:t>9</a:t>
            </a:r>
            <a:r>
              <a:rPr lang="en-AU" sz="900" dirty="0"/>
              <a:t>, 403–436. </a:t>
            </a:r>
          </a:p>
          <a:p>
            <a:pPr marL="0" indent="0">
              <a:buNone/>
            </a:pPr>
            <a:endParaRPr lang="en-AU" sz="900" dirty="0"/>
          </a:p>
          <a:p>
            <a:pPr marL="0" indent="0">
              <a:buNone/>
            </a:pPr>
            <a:r>
              <a:rPr lang="en-AU" sz="900" dirty="0"/>
              <a:t>Hunsaker, P., </a:t>
            </a:r>
            <a:r>
              <a:rPr lang="en-AU" sz="900" dirty="0" err="1"/>
              <a:t>Pavett</a:t>
            </a:r>
            <a:r>
              <a:rPr lang="en-AU" sz="900" dirty="0"/>
              <a:t>, C., &amp; Hunsaker, J. (2011). Increasing student learning effectiveness with team charters. </a:t>
            </a:r>
            <a:r>
              <a:rPr lang="en-AU" sz="900" i="1" dirty="0"/>
              <a:t>Journal of Education for Business</a:t>
            </a:r>
            <a:r>
              <a:rPr lang="en-AU" sz="900" dirty="0"/>
              <a:t>, </a:t>
            </a:r>
            <a:r>
              <a:rPr lang="en-AU" sz="900" i="1" dirty="0"/>
              <a:t>86</a:t>
            </a:r>
            <a:r>
              <a:rPr lang="en-AU" sz="900" dirty="0"/>
              <a:t>, 127–139. </a:t>
            </a:r>
          </a:p>
          <a:p>
            <a:pPr marL="0" indent="0">
              <a:buNone/>
            </a:pPr>
            <a:endParaRPr lang="en-AU" sz="900" dirty="0"/>
          </a:p>
          <a:p>
            <a:pPr marL="0" indent="0">
              <a:buNone/>
            </a:pPr>
            <a:r>
              <a:rPr lang="en-AU" sz="900" dirty="0"/>
              <a:t>Joo, M.-H. (2017). Students’ group work contribution: Influence of work preference, gender, and individual assessment. Social </a:t>
            </a:r>
            <a:r>
              <a:rPr lang="en-AU" sz="900" dirty="0" err="1"/>
              <a:t>Behavior</a:t>
            </a:r>
            <a:r>
              <a:rPr lang="en-AU" sz="900" dirty="0"/>
              <a:t> and Personality, 45(1), 19–28. </a:t>
            </a:r>
            <a:r>
              <a:rPr lang="en-AU" sz="900" dirty="0">
                <a:hlinkClick r:id="rId3"/>
              </a:rPr>
              <a:t>https://doi.org/10.2224/sbp.5385</a:t>
            </a:r>
            <a:r>
              <a:rPr lang="en-AU" sz="900" dirty="0"/>
              <a:t> </a:t>
            </a:r>
          </a:p>
          <a:p>
            <a:pPr marL="0" indent="0">
              <a:buNone/>
            </a:pPr>
            <a:endParaRPr lang="en-AU" sz="900" dirty="0"/>
          </a:p>
          <a:p>
            <a:pPr marL="0" indent="0">
              <a:buNone/>
            </a:pPr>
            <a:r>
              <a:rPr lang="en-AU" sz="900" dirty="0"/>
              <a:t>Mathieu, J. E., &amp; Rapp, T. L. (2009). Laying the foundation for successful team performance trajectories: The roles of team charters and performance strategies. </a:t>
            </a:r>
            <a:r>
              <a:rPr lang="en-AU" sz="900" i="1" dirty="0"/>
              <a:t>Journal of Applied Psychology</a:t>
            </a:r>
            <a:r>
              <a:rPr lang="en-AU" sz="900" dirty="0"/>
              <a:t>, </a:t>
            </a:r>
            <a:r>
              <a:rPr lang="en-AU" sz="900" i="1" dirty="0"/>
              <a:t>94</a:t>
            </a:r>
            <a:r>
              <a:rPr lang="en-AU" sz="900" dirty="0"/>
              <a:t>, 90–103. </a:t>
            </a:r>
          </a:p>
          <a:p>
            <a:pPr marL="0" indent="0">
              <a:buNone/>
            </a:pPr>
            <a:endParaRPr lang="en-AU" sz="900" dirty="0"/>
          </a:p>
          <a:p>
            <a:pPr marL="0" indent="0">
              <a:buNone/>
            </a:pPr>
            <a:r>
              <a:rPr lang="en-GB" sz="900" i="1" dirty="0"/>
              <a:t>Rundle, O. (2014). Creating a healthy group work learning environment</a:t>
            </a:r>
            <a:r>
              <a:rPr lang="en-AU" sz="900" dirty="0"/>
              <a:t> </a:t>
            </a:r>
            <a:r>
              <a:rPr lang="en-GB" sz="900" i="1" dirty="0"/>
              <a:t>in law classes. QUT Law Review, 14(1), 63–80. </a:t>
            </a:r>
            <a:r>
              <a:rPr lang="en-GB" sz="900" i="1" u="sng" dirty="0">
                <a:hlinkClick r:id="rId4"/>
              </a:rPr>
              <a:t>https://doi.org/10.5204/qutlr.v14i1.519</a:t>
            </a:r>
            <a:r>
              <a:rPr lang="en-AU" sz="900" i="1" dirty="0"/>
              <a:t> </a:t>
            </a:r>
          </a:p>
          <a:p>
            <a:pPr marL="0" indent="0">
              <a:buNone/>
            </a:pPr>
            <a:endParaRPr lang="en-AU" sz="900" i="1" dirty="0"/>
          </a:p>
          <a:p>
            <a:pPr marL="0" indent="0">
              <a:buNone/>
            </a:pPr>
            <a:r>
              <a:rPr lang="en-US" sz="900" dirty="0"/>
              <a:t>Song, M. H., Lim, J., Lee, S., </a:t>
            </a:r>
            <a:r>
              <a:rPr lang="en-US" sz="900" dirty="0" err="1"/>
              <a:t>Ihm</a:t>
            </a:r>
            <a:r>
              <a:rPr lang="en-US" sz="900" dirty="0"/>
              <a:t>, J., &amp; Park, J. (2025). Enhancing group outcomes: the role of individual preparation in collaborative learning. BMC Medical Education, 25(1), 524–10. </a:t>
            </a:r>
            <a:r>
              <a:rPr lang="en-US" sz="900" dirty="0">
                <a:hlinkClick r:id="rId5"/>
              </a:rPr>
              <a:t>https://doi.org/10.1186/s12909-025-06925-1</a:t>
            </a:r>
            <a:endParaRPr lang="en-US" sz="900" dirty="0"/>
          </a:p>
          <a:p>
            <a:pPr marL="0" indent="0">
              <a:buNone/>
            </a:pPr>
            <a:endParaRPr lang="en-US" sz="900" dirty="0"/>
          </a:p>
          <a:p>
            <a:pPr marL="0" indent="0">
              <a:buNone/>
            </a:pPr>
            <a:r>
              <a:rPr lang="en-US" sz="900" dirty="0"/>
              <a:t>Sublett, L. W., Johnston, A. M., Walther, C. A. P., Seahorn, C., Moreno, G. L., &amp; Brownlee, L. (2024). Speed-Interviewing for Classroom Group Formation: How a Clever Twist on the Classic “Speed-Dating” Tradition Enhances Small Group Coursework. Teaching of Psychology, 51(4), 478–483. </a:t>
            </a:r>
            <a:r>
              <a:rPr lang="en-US" sz="900" dirty="0">
                <a:hlinkClick r:id="rId6"/>
              </a:rPr>
              <a:t>https://doi.org/10.1177/00986283221134034</a:t>
            </a:r>
            <a:r>
              <a:rPr lang="en-US" sz="900" dirty="0"/>
              <a:t> </a:t>
            </a:r>
          </a:p>
          <a:p>
            <a:pPr marL="0" indent="0">
              <a:buNone/>
            </a:pPr>
            <a:endParaRPr lang="en-GB" sz="900" i="1" dirty="0"/>
          </a:p>
          <a:p>
            <a:pPr marL="0" indent="0">
              <a:buNone/>
            </a:pPr>
            <a:r>
              <a:rPr lang="en-GB" sz="900" i="1" dirty="0"/>
              <a:t>Slavin, R. E. (1991). Synthesis of research of cooperative learning.</a:t>
            </a:r>
            <a:r>
              <a:rPr lang="en-AU" sz="900" dirty="0"/>
              <a:t> </a:t>
            </a:r>
            <a:r>
              <a:rPr lang="en-GB" sz="900" i="1" dirty="0"/>
              <a:t>Educational Leadership, 48(5), 71–82.</a:t>
            </a:r>
            <a:endParaRPr lang="en-AU" sz="900" dirty="0"/>
          </a:p>
        </p:txBody>
      </p:sp>
      <p:pic>
        <p:nvPicPr>
          <p:cNvPr id="9" name="Picture 8" descr="A decorative image of the Univeristy of Sydney. ">
            <a:extLst>
              <a:ext uri="{FF2B5EF4-FFF2-40B4-BE49-F238E27FC236}">
                <a16:creationId xmlns:a16="http://schemas.microsoft.com/office/drawing/2014/main" id="{D529E9E9-6F9A-D8F1-9D65-A487B9450CDF}"/>
              </a:ext>
            </a:extLst>
          </p:cNvPr>
          <p:cNvPicPr>
            <a:picLocks noChangeAspect="1"/>
          </p:cNvPicPr>
          <p:nvPr/>
        </p:nvPicPr>
        <p:blipFill>
          <a:blip r:embed="rId7"/>
          <a:stretch>
            <a:fillRect/>
          </a:stretch>
        </p:blipFill>
        <p:spPr>
          <a:xfrm>
            <a:off x="4562082" y="847167"/>
            <a:ext cx="4581918" cy="3449166"/>
          </a:xfrm>
          <a:prstGeom prst="rect">
            <a:avLst/>
          </a:prstGeom>
          <a:noFill/>
        </p:spPr>
      </p:pic>
    </p:spTree>
    <p:extLst>
      <p:ext uri="{BB962C8B-B14F-4D97-AF65-F5344CB8AC3E}">
        <p14:creationId xmlns:p14="http://schemas.microsoft.com/office/powerpoint/2010/main" val="301490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D38E-0879-7BCD-FFD6-C94ECCEE06E1}"/>
              </a:ext>
            </a:extLst>
          </p:cNvPr>
          <p:cNvSpPr>
            <a:spLocks noGrp="1"/>
          </p:cNvSpPr>
          <p:nvPr>
            <p:ph type="title"/>
          </p:nvPr>
        </p:nvSpPr>
        <p:spPr>
          <a:xfrm>
            <a:off x="577850" y="736598"/>
            <a:ext cx="7988300" cy="369332"/>
          </a:xfrm>
        </p:spPr>
        <p:txBody>
          <a:bodyPr/>
          <a:lstStyle/>
          <a:p>
            <a:r>
              <a:rPr lang="en-US" dirty="0">
                <a:latin typeface="+mn-lt"/>
              </a:rPr>
              <a:t>Presentation Agenda </a:t>
            </a:r>
          </a:p>
        </p:txBody>
      </p:sp>
      <p:sp>
        <p:nvSpPr>
          <p:cNvPr id="3" name="Text Placeholder 2">
            <a:extLst>
              <a:ext uri="{FF2B5EF4-FFF2-40B4-BE49-F238E27FC236}">
                <a16:creationId xmlns:a16="http://schemas.microsoft.com/office/drawing/2014/main" id="{4E3EC538-5971-EFB3-C46E-DBCFC6056038}"/>
              </a:ext>
            </a:extLst>
          </p:cNvPr>
          <p:cNvSpPr>
            <a:spLocks noGrp="1"/>
          </p:cNvSpPr>
          <p:nvPr>
            <p:ph type="body" sz="quarter" idx="10"/>
          </p:nvPr>
        </p:nvSpPr>
        <p:spPr>
          <a:xfrm>
            <a:off x="577850" y="1276350"/>
            <a:ext cx="6684962" cy="3429000"/>
          </a:xfrm>
        </p:spPr>
        <p:txBody>
          <a:bodyPr/>
          <a:lstStyle/>
          <a:p>
            <a:pPr marL="342900" indent="-342900">
              <a:lnSpc>
                <a:spcPct val="150000"/>
              </a:lnSpc>
              <a:buFont typeface="+mj-lt"/>
              <a:buAutoNum type="arabicPeriod"/>
            </a:pPr>
            <a:r>
              <a:rPr lang="en-US" sz="1800" dirty="0">
                <a:solidFill>
                  <a:schemeClr val="tx1"/>
                </a:solidFill>
              </a:rPr>
              <a:t>Nature of collaborative group work in higher education </a:t>
            </a:r>
          </a:p>
          <a:p>
            <a:pPr marL="342900" indent="-342900">
              <a:lnSpc>
                <a:spcPct val="150000"/>
              </a:lnSpc>
              <a:buFont typeface="+mj-lt"/>
              <a:buAutoNum type="arabicPeriod"/>
            </a:pPr>
            <a:r>
              <a:rPr lang="en-US" sz="1800" dirty="0">
                <a:solidFill>
                  <a:schemeClr val="tx1"/>
                </a:solidFill>
              </a:rPr>
              <a:t>Overview of study procedure </a:t>
            </a:r>
          </a:p>
          <a:p>
            <a:pPr marL="342900" indent="-342900">
              <a:lnSpc>
                <a:spcPct val="150000"/>
              </a:lnSpc>
              <a:buFont typeface="+mj-lt"/>
              <a:buAutoNum type="arabicPeriod"/>
            </a:pPr>
            <a:r>
              <a:rPr lang="en-US" sz="1800" dirty="0">
                <a:solidFill>
                  <a:schemeClr val="tx1"/>
                </a:solidFill>
              </a:rPr>
              <a:t>Common barriers and facilitators to collaborative group work </a:t>
            </a:r>
          </a:p>
          <a:p>
            <a:pPr marL="342900" indent="-342900">
              <a:lnSpc>
                <a:spcPct val="150000"/>
              </a:lnSpc>
              <a:buFont typeface="+mj-lt"/>
              <a:buAutoNum type="arabicPeriod"/>
            </a:pPr>
            <a:r>
              <a:rPr lang="en-US" sz="1800" dirty="0">
                <a:solidFill>
                  <a:schemeClr val="tx1"/>
                </a:solidFill>
              </a:rPr>
              <a:t>Strategies to support collaborative group work </a:t>
            </a:r>
          </a:p>
          <a:p>
            <a:pPr marL="800100" lvl="1" indent="-342900">
              <a:lnSpc>
                <a:spcPct val="150000"/>
              </a:lnSpc>
              <a:buFont typeface="+mj-lt"/>
              <a:buAutoNum type="alphaLcPeriod"/>
            </a:pPr>
            <a:r>
              <a:rPr lang="en-US" sz="1800" dirty="0">
                <a:solidFill>
                  <a:schemeClr val="tx1"/>
                </a:solidFill>
              </a:rPr>
              <a:t>Speed interviewing for group formation </a:t>
            </a:r>
          </a:p>
          <a:p>
            <a:pPr marL="800100" lvl="1" indent="-342900">
              <a:lnSpc>
                <a:spcPct val="150000"/>
              </a:lnSpc>
              <a:buFont typeface="+mj-lt"/>
              <a:buAutoNum type="alphaLcPeriod"/>
            </a:pPr>
            <a:r>
              <a:rPr lang="en-US" sz="1800" dirty="0">
                <a:solidFill>
                  <a:schemeClr val="tx1"/>
                </a:solidFill>
              </a:rPr>
              <a:t>Team charters for goal setting and accountability </a:t>
            </a:r>
          </a:p>
          <a:p>
            <a:pPr marL="800100" lvl="1" indent="-342900">
              <a:lnSpc>
                <a:spcPct val="150000"/>
              </a:lnSpc>
              <a:buFont typeface="+mj-lt"/>
              <a:buAutoNum type="alphaLcPeriod"/>
            </a:pPr>
            <a:r>
              <a:rPr lang="en-US" sz="1800" dirty="0">
                <a:solidFill>
                  <a:schemeClr val="tx1"/>
                </a:solidFill>
              </a:rPr>
              <a:t>Reflective collaborative statements for process-orientated assessment</a:t>
            </a:r>
          </a:p>
        </p:txBody>
      </p:sp>
    </p:spTree>
    <p:extLst>
      <p:ext uri="{BB962C8B-B14F-4D97-AF65-F5344CB8AC3E}">
        <p14:creationId xmlns:p14="http://schemas.microsoft.com/office/powerpoint/2010/main" val="166777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CEA8-D3B1-62BA-7A8F-FA83323DC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3F458-7E6F-838B-9BEE-132A03E80C67}"/>
              </a:ext>
            </a:extLst>
          </p:cNvPr>
          <p:cNvSpPr>
            <a:spLocks noGrp="1"/>
          </p:cNvSpPr>
          <p:nvPr>
            <p:ph type="title"/>
          </p:nvPr>
        </p:nvSpPr>
        <p:spPr>
          <a:xfrm>
            <a:off x="572934" y="590550"/>
            <a:ext cx="7988300" cy="369332"/>
          </a:xfrm>
        </p:spPr>
        <p:txBody>
          <a:bodyPr/>
          <a:lstStyle/>
          <a:p>
            <a:r>
              <a:rPr lang="en-US" dirty="0">
                <a:latin typeface="+mn-lt"/>
              </a:rPr>
              <a:t>Anecdotally… before implementation</a:t>
            </a:r>
          </a:p>
        </p:txBody>
      </p:sp>
      <p:sp>
        <p:nvSpPr>
          <p:cNvPr id="3" name="Text Placeholder 2">
            <a:extLst>
              <a:ext uri="{FF2B5EF4-FFF2-40B4-BE49-F238E27FC236}">
                <a16:creationId xmlns:a16="http://schemas.microsoft.com/office/drawing/2014/main" id="{F64EBF54-8754-1EA9-3DFC-D35D826E9B05}"/>
              </a:ext>
            </a:extLst>
          </p:cNvPr>
          <p:cNvSpPr>
            <a:spLocks noGrp="1"/>
          </p:cNvSpPr>
          <p:nvPr>
            <p:ph type="body" idx="1"/>
          </p:nvPr>
        </p:nvSpPr>
        <p:spPr>
          <a:xfrm>
            <a:off x="572934" y="1181100"/>
            <a:ext cx="6673850" cy="3371850"/>
          </a:xfrm>
        </p:spPr>
        <p:txBody>
          <a:bodyPr numCol="1"/>
          <a:lstStyle/>
          <a:p>
            <a:pPr marL="0" indent="0">
              <a:lnSpc>
                <a:spcPct val="150000"/>
              </a:lnSpc>
              <a:buNone/>
            </a:pPr>
            <a:r>
              <a:rPr lang="en-US" sz="1600" b="1" dirty="0">
                <a:solidFill>
                  <a:schemeClr val="tx1"/>
                </a:solidFill>
              </a:rPr>
              <a:t>Before implementation of speed interviewing, team charters, and collaborative statements: </a:t>
            </a:r>
          </a:p>
          <a:p>
            <a:pPr>
              <a:lnSpc>
                <a:spcPct val="150000"/>
              </a:lnSpc>
            </a:pPr>
            <a:r>
              <a:rPr lang="en-US" sz="1600" dirty="0">
                <a:solidFill>
                  <a:schemeClr val="tx1"/>
                </a:solidFill>
              </a:rPr>
              <a:t>Students had a negative attitude towards group work </a:t>
            </a:r>
          </a:p>
          <a:p>
            <a:pPr>
              <a:lnSpc>
                <a:spcPct val="150000"/>
              </a:lnSpc>
            </a:pPr>
            <a:r>
              <a:rPr lang="en-US" sz="1600" dirty="0">
                <a:solidFill>
                  <a:schemeClr val="tx1"/>
                </a:solidFill>
              </a:rPr>
              <a:t>Students felt burdened by group work </a:t>
            </a:r>
          </a:p>
          <a:p>
            <a:pPr>
              <a:lnSpc>
                <a:spcPct val="150000"/>
              </a:lnSpc>
            </a:pPr>
            <a:r>
              <a:rPr lang="en-US" sz="1600" dirty="0">
                <a:solidFill>
                  <a:schemeClr val="tx1"/>
                </a:solidFill>
              </a:rPr>
              <a:t>Many reports of ‘free riding’ or ‘social loafing’ </a:t>
            </a:r>
          </a:p>
          <a:p>
            <a:pPr>
              <a:lnSpc>
                <a:spcPct val="150000"/>
              </a:lnSpc>
            </a:pPr>
            <a:r>
              <a:rPr lang="en-US" sz="1600" dirty="0">
                <a:solidFill>
                  <a:schemeClr val="tx1"/>
                </a:solidFill>
              </a:rPr>
              <a:t>Observation/admitting to the ‘sucker effect’ (reduced personal efforts) </a:t>
            </a:r>
          </a:p>
          <a:p>
            <a:pPr>
              <a:lnSpc>
                <a:spcPct val="150000"/>
              </a:lnSpc>
            </a:pPr>
            <a:r>
              <a:rPr lang="en-US" sz="1600" dirty="0">
                <a:solidFill>
                  <a:schemeClr val="tx1"/>
                </a:solidFill>
              </a:rPr>
              <a:t>Reports of dissatisfaction with collective grades </a:t>
            </a:r>
          </a:p>
          <a:p>
            <a:pPr>
              <a:lnSpc>
                <a:spcPct val="150000"/>
              </a:lnSpc>
            </a:pPr>
            <a:r>
              <a:rPr lang="en-US" sz="1600" dirty="0">
                <a:solidFill>
                  <a:schemeClr val="tx1"/>
                </a:solidFill>
              </a:rPr>
              <a:t>Reports of group conflict after grade release </a:t>
            </a:r>
          </a:p>
          <a:p>
            <a:pPr>
              <a:lnSpc>
                <a:spcPct val="150000"/>
              </a:lnSpc>
            </a:pPr>
            <a:r>
              <a:rPr lang="en-US" sz="1600" dirty="0">
                <a:solidFill>
                  <a:schemeClr val="tx1"/>
                </a:solidFill>
              </a:rPr>
              <a:t>Requests for separate marking</a:t>
            </a:r>
          </a:p>
        </p:txBody>
      </p:sp>
    </p:spTree>
    <p:extLst>
      <p:ext uri="{BB962C8B-B14F-4D97-AF65-F5344CB8AC3E}">
        <p14:creationId xmlns:p14="http://schemas.microsoft.com/office/powerpoint/2010/main" val="303861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F53F-276D-88FD-F32B-6E59091A23A3}"/>
              </a:ext>
            </a:extLst>
          </p:cNvPr>
          <p:cNvSpPr>
            <a:spLocks noGrp="1"/>
          </p:cNvSpPr>
          <p:nvPr>
            <p:ph type="title"/>
          </p:nvPr>
        </p:nvSpPr>
        <p:spPr>
          <a:xfrm>
            <a:off x="577850" y="590550"/>
            <a:ext cx="7988300" cy="369332"/>
          </a:xfrm>
        </p:spPr>
        <p:txBody>
          <a:bodyPr/>
          <a:lstStyle/>
          <a:p>
            <a:r>
              <a:rPr lang="en-US" dirty="0">
                <a:latin typeface="+mn-lt"/>
              </a:rPr>
              <a:t>Nature of Collaborative Group Work </a:t>
            </a:r>
          </a:p>
        </p:txBody>
      </p:sp>
      <p:sp>
        <p:nvSpPr>
          <p:cNvPr id="6" name="Text Placeholder 2">
            <a:extLst>
              <a:ext uri="{FF2B5EF4-FFF2-40B4-BE49-F238E27FC236}">
                <a16:creationId xmlns:a16="http://schemas.microsoft.com/office/drawing/2014/main" id="{451AA71F-E442-A9FE-F358-A0E86D9EE0E3}"/>
              </a:ext>
            </a:extLst>
          </p:cNvPr>
          <p:cNvSpPr txBox="1">
            <a:spLocks/>
          </p:cNvSpPr>
          <p:nvPr/>
        </p:nvSpPr>
        <p:spPr>
          <a:xfrm>
            <a:off x="577850" y="1200150"/>
            <a:ext cx="8185150" cy="3276600"/>
          </a:xfrm>
          <a:prstGeom prst="rect">
            <a:avLst/>
          </a:prstGeom>
        </p:spPr>
        <p:txBody>
          <a:bodyPr wrap="square" lIns="0" tIns="0" rIns="0" bIns="0" numCol="1" spcCol="252000">
            <a:noAutofit/>
          </a:bodyPr>
          <a:lstStyle>
            <a:lvl1pPr marL="171450" indent="-171450">
              <a:buClr>
                <a:schemeClr val="tx2"/>
              </a:buClr>
              <a:buFont typeface="System Font Regular"/>
              <a:buChar char="-"/>
              <a:defRPr sz="1000" b="0" i="0">
                <a:solidFill>
                  <a:srgbClr val="3C3C3B"/>
                </a:solidFill>
                <a:latin typeface="Arial"/>
                <a:ea typeface="+mn-ea"/>
                <a:cs typeface="Arial"/>
              </a:defRPr>
            </a:lvl1pPr>
            <a:lvl2pPr marL="628650" indent="-171450">
              <a:buFont typeface="System Font Regular"/>
              <a:buChar char="-"/>
              <a:defRPr sz="1000">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Arial" panose="020B0604020202020204" pitchFamily="34" charset="0"/>
              <a:buChar char="•"/>
            </a:pPr>
            <a:r>
              <a:rPr lang="en-US" sz="1600" dirty="0">
                <a:solidFill>
                  <a:schemeClr val="tx1"/>
                </a:solidFill>
              </a:rPr>
              <a:t>Collaborative group work has been an established pedagogical practice since the 1970s </a:t>
            </a:r>
            <a:r>
              <a:rPr lang="en-US" sz="1200" dirty="0">
                <a:solidFill>
                  <a:schemeClr val="tx1"/>
                </a:solidFill>
              </a:rPr>
              <a:t>(Slavin, 1991)</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Group tasks support students in developing essential collaboration and communication skills </a:t>
            </a:r>
            <a:r>
              <a:rPr lang="en-US" sz="1200" dirty="0">
                <a:solidFill>
                  <a:schemeClr val="tx1"/>
                </a:solidFill>
              </a:rPr>
              <a:t>(Rundle, 2014) </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Collaborative group work mirrors authentic workplace dynamics, helping students transition into professional environments where teamwork is expected </a:t>
            </a:r>
            <a:r>
              <a:rPr lang="en-US" sz="1200" dirty="0">
                <a:solidFill>
                  <a:schemeClr val="tx1"/>
                </a:solidFill>
              </a:rPr>
              <a:t>(Aaron et al., 2012)</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Collaborative group work presents persistent challenges and is often associated with negative attitudes </a:t>
            </a:r>
            <a:r>
              <a:rPr lang="en-US" sz="1200" dirty="0">
                <a:solidFill>
                  <a:schemeClr val="tx1"/>
                </a:solidFill>
              </a:rPr>
              <a:t>(Song et al., 2025) </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Collaborative group work results in mixed learning outcomes </a:t>
            </a:r>
            <a:r>
              <a:rPr lang="en-US" sz="1200" dirty="0">
                <a:solidFill>
                  <a:schemeClr val="tx1"/>
                </a:solidFill>
              </a:rPr>
              <a:t>(Joo, 2017) </a:t>
            </a:r>
          </a:p>
          <a:p>
            <a:endParaRPr lang="en-US" dirty="0">
              <a:solidFill>
                <a:schemeClr val="tx1"/>
              </a:solidFill>
            </a:endParaRPr>
          </a:p>
        </p:txBody>
      </p:sp>
    </p:spTree>
    <p:extLst>
      <p:ext uri="{BB962C8B-B14F-4D97-AF65-F5344CB8AC3E}">
        <p14:creationId xmlns:p14="http://schemas.microsoft.com/office/powerpoint/2010/main" val="23558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31B7-92D0-D99A-9A8D-B3A1B2C5E53C}"/>
              </a:ext>
            </a:extLst>
          </p:cNvPr>
          <p:cNvSpPr>
            <a:spLocks noGrp="1"/>
          </p:cNvSpPr>
          <p:nvPr>
            <p:ph type="title"/>
          </p:nvPr>
        </p:nvSpPr>
        <p:spPr>
          <a:xfrm>
            <a:off x="577850" y="736598"/>
            <a:ext cx="7988300" cy="369332"/>
          </a:xfrm>
        </p:spPr>
        <p:txBody>
          <a:bodyPr/>
          <a:lstStyle/>
          <a:p>
            <a:r>
              <a:rPr lang="en-US" dirty="0">
                <a:latin typeface="+mn-lt"/>
              </a:rPr>
              <a:t>Research Questions For a Phenomenological Approach  </a:t>
            </a:r>
          </a:p>
        </p:txBody>
      </p:sp>
      <p:sp>
        <p:nvSpPr>
          <p:cNvPr id="3" name="Text Placeholder 2">
            <a:extLst>
              <a:ext uri="{FF2B5EF4-FFF2-40B4-BE49-F238E27FC236}">
                <a16:creationId xmlns:a16="http://schemas.microsoft.com/office/drawing/2014/main" id="{1894A9D7-5384-990B-4170-29EB791C4F7A}"/>
              </a:ext>
            </a:extLst>
          </p:cNvPr>
          <p:cNvSpPr>
            <a:spLocks noGrp="1"/>
          </p:cNvSpPr>
          <p:nvPr>
            <p:ph type="body" idx="1"/>
          </p:nvPr>
        </p:nvSpPr>
        <p:spPr>
          <a:xfrm>
            <a:off x="577850" y="1276350"/>
            <a:ext cx="6673850" cy="2971800"/>
          </a:xfrm>
        </p:spPr>
        <p:txBody>
          <a:bodyPr numCol="1"/>
          <a:lstStyle/>
          <a:p>
            <a:pPr marL="0" lvl="0" indent="0" algn="l">
              <a:lnSpc>
                <a:spcPct val="150000"/>
              </a:lnSpc>
              <a:spcAft>
                <a:spcPts val="1800"/>
              </a:spcAft>
              <a:buNone/>
            </a:pPr>
            <a:r>
              <a:rPr lang="en-AU" sz="1800" dirty="0">
                <a:solidFill>
                  <a:schemeClr val="tx1"/>
                </a:solidFill>
              </a:rPr>
              <a:t>1. How do university students enrolled in special and inclusive education units, perceive and articulate their experiences of group work in the unit?  </a:t>
            </a:r>
          </a:p>
          <a:p>
            <a:pPr marL="0" lvl="0" indent="0" algn="l">
              <a:lnSpc>
                <a:spcPct val="150000"/>
              </a:lnSpc>
              <a:buNone/>
            </a:pPr>
            <a:r>
              <a:rPr lang="en-AU" sz="1800" dirty="0">
                <a:solidFill>
                  <a:schemeClr val="tx1"/>
                </a:solidFill>
              </a:rPr>
              <a:t>2. What are the key facilitators and barriers identified by university students as they engage with collaborative group work activities while enrolled in special and inclusive education units?</a:t>
            </a:r>
          </a:p>
        </p:txBody>
      </p:sp>
    </p:spTree>
    <p:extLst>
      <p:ext uri="{BB962C8B-B14F-4D97-AF65-F5344CB8AC3E}">
        <p14:creationId xmlns:p14="http://schemas.microsoft.com/office/powerpoint/2010/main" val="283409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C3F4D-36AB-D0F6-E225-CB94B0DFA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56CA7-4A5F-2D1E-C2FC-894AEBEB72B5}"/>
              </a:ext>
            </a:extLst>
          </p:cNvPr>
          <p:cNvSpPr>
            <a:spLocks noGrp="1"/>
          </p:cNvSpPr>
          <p:nvPr>
            <p:ph type="title"/>
          </p:nvPr>
        </p:nvSpPr>
        <p:spPr/>
        <p:txBody>
          <a:bodyPr/>
          <a:lstStyle/>
          <a:p>
            <a:r>
              <a:rPr lang="en-US" dirty="0">
                <a:latin typeface="+mn-lt"/>
              </a:rPr>
              <a:t>Procedure </a:t>
            </a:r>
          </a:p>
        </p:txBody>
      </p:sp>
      <p:grpSp>
        <p:nvGrpSpPr>
          <p:cNvPr id="5" name="Group 4" descr="An image of a timeline showing a summary of the research-project procedure.">
            <a:extLst>
              <a:ext uri="{FF2B5EF4-FFF2-40B4-BE49-F238E27FC236}">
                <a16:creationId xmlns:a16="http://schemas.microsoft.com/office/drawing/2014/main" id="{E89EF01F-AE71-A58C-A512-5277F7FC4563}"/>
              </a:ext>
            </a:extLst>
          </p:cNvPr>
          <p:cNvGrpSpPr/>
          <p:nvPr/>
        </p:nvGrpSpPr>
        <p:grpSpPr>
          <a:xfrm>
            <a:off x="1600200" y="1352550"/>
            <a:ext cx="5870817" cy="3514422"/>
            <a:chOff x="1600200" y="1352550"/>
            <a:chExt cx="5870817" cy="3514422"/>
          </a:xfrm>
        </p:grpSpPr>
        <p:grpSp>
          <p:nvGrpSpPr>
            <p:cNvPr id="3" name="Group 2">
              <a:extLst>
                <a:ext uri="{FF2B5EF4-FFF2-40B4-BE49-F238E27FC236}">
                  <a16:creationId xmlns:a16="http://schemas.microsoft.com/office/drawing/2014/main" id="{40854B98-6F7F-9840-9B8C-8CBA0994F0FB}"/>
                </a:ext>
              </a:extLst>
            </p:cNvPr>
            <p:cNvGrpSpPr/>
            <p:nvPr/>
          </p:nvGrpSpPr>
          <p:grpSpPr>
            <a:xfrm>
              <a:off x="1600200" y="1352550"/>
              <a:ext cx="5870817" cy="3514422"/>
              <a:chOff x="-90346" y="1811398"/>
              <a:chExt cx="5870817" cy="3514422"/>
            </a:xfrm>
          </p:grpSpPr>
          <p:sp>
            <p:nvSpPr>
              <p:cNvPr id="46" name="TextBox 45">
                <a:extLst>
                  <a:ext uri="{FF2B5EF4-FFF2-40B4-BE49-F238E27FC236}">
                    <a16:creationId xmlns:a16="http://schemas.microsoft.com/office/drawing/2014/main" id="{2171D50C-43D1-8919-CFDF-3F01DDEF920B}"/>
                  </a:ext>
                </a:extLst>
              </p:cNvPr>
              <p:cNvSpPr txBox="1"/>
              <p:nvPr/>
            </p:nvSpPr>
            <p:spPr>
              <a:xfrm>
                <a:off x="-90346" y="3509938"/>
                <a:ext cx="1998815" cy="1569660"/>
              </a:xfrm>
              <a:prstGeom prst="rect">
                <a:avLst/>
              </a:prstGeom>
              <a:noFill/>
            </p:spPr>
            <p:txBody>
              <a:bodyPr wrap="square" rtlCol="0">
                <a:spAutoFit/>
              </a:bodyPr>
              <a:lstStyle/>
              <a:p>
                <a:pPr algn="ctr"/>
                <a:r>
                  <a:rPr lang="en-US" sz="1600" b="1" dirty="0">
                    <a:solidFill>
                      <a:schemeClr val="tx2"/>
                    </a:solidFill>
                    <a:latin typeface="+mn-lt"/>
                  </a:rPr>
                  <a:t>Ethics Approval </a:t>
                </a:r>
              </a:p>
              <a:p>
                <a:pPr algn="ctr"/>
                <a:r>
                  <a:rPr lang="en-US" sz="1600" dirty="0">
                    <a:solidFill>
                      <a:schemeClr val="tx2"/>
                    </a:solidFill>
                    <a:latin typeface="+mn-lt"/>
                    <a:ea typeface="Roboto Light" panose="02000000000000000000" pitchFamily="2" charset="0"/>
                  </a:rPr>
                  <a:t>DVC-E approval to use documents submitted with student assignments </a:t>
                </a:r>
              </a:p>
            </p:txBody>
          </p:sp>
          <p:sp>
            <p:nvSpPr>
              <p:cNvPr id="45" name="Oval 44">
                <a:extLst>
                  <a:ext uri="{FF2B5EF4-FFF2-40B4-BE49-F238E27FC236}">
                    <a16:creationId xmlns:a16="http://schemas.microsoft.com/office/drawing/2014/main" id="{31E9D963-3AF6-B611-7E31-48C0D692A17E}"/>
                  </a:ext>
                  <a:ext uri="{C183D7F6-B498-43B3-948B-1728B52AA6E4}">
                    <adec:decorative xmlns:adec="http://schemas.microsoft.com/office/drawing/2017/decorative" val="1"/>
                  </a:ext>
                </a:extLst>
              </p:cNvPr>
              <p:cNvSpPr>
                <a:spLocks noChangeAspect="1"/>
              </p:cNvSpPr>
              <p:nvPr/>
            </p:nvSpPr>
            <p:spPr>
              <a:xfrm>
                <a:off x="1156109" y="3245760"/>
                <a:ext cx="72782" cy="72782"/>
              </a:xfrm>
              <a:prstGeom prst="ellipse">
                <a:avLst/>
              </a:prstGeom>
              <a:solidFill>
                <a:schemeClr val="bg1"/>
              </a:solidFill>
              <a:ln w="12700">
                <a:solidFill>
                  <a:schemeClr val="accent1"/>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ECFF8DC-D96F-CD64-F57E-94F163B87B5B}"/>
                  </a:ext>
                  <a:ext uri="{C183D7F6-B498-43B3-948B-1728B52AA6E4}">
                    <adec:decorative xmlns:adec="http://schemas.microsoft.com/office/drawing/2017/decorative" val="1"/>
                  </a:ext>
                </a:extLst>
              </p:cNvPr>
              <p:cNvSpPr/>
              <p:nvPr/>
            </p:nvSpPr>
            <p:spPr>
              <a:xfrm>
                <a:off x="801571" y="1811398"/>
                <a:ext cx="775491" cy="789114"/>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A4F063D-9A11-F61F-33FF-74572082E494}"/>
                  </a:ext>
                  <a:ext uri="{C183D7F6-B498-43B3-948B-1728B52AA6E4}">
                    <adec:decorative xmlns:adec="http://schemas.microsoft.com/office/drawing/2017/decorative" val="1"/>
                  </a:ext>
                </a:extLst>
              </p:cNvPr>
              <p:cNvCxnSpPr/>
              <p:nvPr/>
            </p:nvCxnSpPr>
            <p:spPr>
              <a:xfrm flipV="1">
                <a:off x="1189317" y="2690268"/>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2247EEAF-1AD4-7620-0F8A-7234CA397986}"/>
                  </a:ext>
                  <a:ext uri="{C183D7F6-B498-43B3-948B-1728B52AA6E4}">
                    <adec:decorative xmlns:adec="http://schemas.microsoft.com/office/drawing/2017/decorative" val="1"/>
                  </a:ext>
                </a:extLst>
              </p:cNvPr>
              <p:cNvSpPr>
                <a:spLocks noChangeAspect="1"/>
              </p:cNvSpPr>
              <p:nvPr/>
            </p:nvSpPr>
            <p:spPr>
              <a:xfrm>
                <a:off x="2845064" y="3245760"/>
                <a:ext cx="72782" cy="72782"/>
              </a:xfrm>
              <a:prstGeom prst="ellipse">
                <a:avLst/>
              </a:prstGeom>
              <a:solidFill>
                <a:schemeClr val="bg1"/>
              </a:solidFill>
              <a:ln w="12700">
                <a:solidFill>
                  <a:schemeClr val="accent1"/>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278BE3F-246F-EACC-A821-07A1D8257F49}"/>
                  </a:ext>
                </a:extLst>
              </p:cNvPr>
              <p:cNvSpPr txBox="1"/>
              <p:nvPr/>
            </p:nvSpPr>
            <p:spPr>
              <a:xfrm>
                <a:off x="1814654" y="3509938"/>
                <a:ext cx="2209800" cy="1815882"/>
              </a:xfrm>
              <a:prstGeom prst="rect">
                <a:avLst/>
              </a:prstGeom>
              <a:noFill/>
            </p:spPr>
            <p:txBody>
              <a:bodyPr wrap="square" rtlCol="0">
                <a:spAutoFit/>
              </a:bodyPr>
              <a:lstStyle/>
              <a:p>
                <a:pPr algn="ctr"/>
                <a:r>
                  <a:rPr lang="en-US" sz="1600" b="1" dirty="0">
                    <a:solidFill>
                      <a:schemeClr val="tx2"/>
                    </a:solidFill>
                  </a:rPr>
                  <a:t>Downloaded Material</a:t>
                </a:r>
              </a:p>
              <a:p>
                <a:pPr algn="ctr"/>
                <a:r>
                  <a:rPr lang="en-US" sz="1600" dirty="0">
                    <a:solidFill>
                      <a:schemeClr val="tx2"/>
                    </a:solidFill>
                    <a:ea typeface="Roboto Light" panose="02000000000000000000" pitchFamily="2" charset="0"/>
                  </a:rPr>
                  <a:t>18 Team Charters </a:t>
                </a:r>
              </a:p>
              <a:p>
                <a:pPr algn="ctr"/>
                <a:r>
                  <a:rPr lang="en-US" sz="1600" dirty="0">
                    <a:solidFill>
                      <a:schemeClr val="tx2"/>
                    </a:solidFill>
                    <a:ea typeface="Roboto Light" panose="02000000000000000000" pitchFamily="2" charset="0"/>
                  </a:rPr>
                  <a:t>131 Collaborative Statements across three S&amp;IE units between 2021 &amp; 2024 </a:t>
                </a:r>
              </a:p>
            </p:txBody>
          </p:sp>
          <p:sp>
            <p:nvSpPr>
              <p:cNvPr id="53" name="Oval 52">
                <a:extLst>
                  <a:ext uri="{FF2B5EF4-FFF2-40B4-BE49-F238E27FC236}">
                    <a16:creationId xmlns:a16="http://schemas.microsoft.com/office/drawing/2014/main" id="{68B4E936-D68B-35F8-5666-B82B6E95F164}"/>
                  </a:ext>
                  <a:ext uri="{C183D7F6-B498-43B3-948B-1728B52AA6E4}">
                    <adec:decorative xmlns:adec="http://schemas.microsoft.com/office/drawing/2017/decorative" val="1"/>
                  </a:ext>
                </a:extLst>
              </p:cNvPr>
              <p:cNvSpPr/>
              <p:nvPr/>
            </p:nvSpPr>
            <p:spPr>
              <a:xfrm>
                <a:off x="2490526" y="1811398"/>
                <a:ext cx="775491" cy="789114"/>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925E0447-8612-C633-B2C8-E7C2D84CA1D5}"/>
                  </a:ext>
                  <a:ext uri="{C183D7F6-B498-43B3-948B-1728B52AA6E4}">
                    <adec:decorative xmlns:adec="http://schemas.microsoft.com/office/drawing/2017/decorative" val="1"/>
                  </a:ext>
                </a:extLst>
              </p:cNvPr>
              <p:cNvCxnSpPr/>
              <p:nvPr/>
            </p:nvCxnSpPr>
            <p:spPr>
              <a:xfrm flipV="1">
                <a:off x="2878272" y="2690268"/>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5A8FCA64-C4FB-FDFA-FA7E-31B9DDFF7056}"/>
                  </a:ext>
                  <a:ext uri="{C183D7F6-B498-43B3-948B-1728B52AA6E4}">
                    <adec:decorative xmlns:adec="http://schemas.microsoft.com/office/drawing/2017/decorative" val="1"/>
                  </a:ext>
                </a:extLst>
              </p:cNvPr>
              <p:cNvSpPr>
                <a:spLocks noChangeAspect="1"/>
              </p:cNvSpPr>
              <p:nvPr/>
            </p:nvSpPr>
            <p:spPr>
              <a:xfrm>
                <a:off x="4534019" y="3254491"/>
                <a:ext cx="72782" cy="72782"/>
              </a:xfrm>
              <a:prstGeom prst="ellipse">
                <a:avLst/>
              </a:prstGeom>
              <a:solidFill>
                <a:schemeClr val="bg1"/>
              </a:solidFill>
              <a:ln w="12700">
                <a:solidFill>
                  <a:schemeClr val="accent1"/>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96F343C-5B3C-B83E-196B-C8F7F5A488C0}"/>
                  </a:ext>
                </a:extLst>
              </p:cNvPr>
              <p:cNvSpPr txBox="1"/>
              <p:nvPr/>
            </p:nvSpPr>
            <p:spPr>
              <a:xfrm>
                <a:off x="3854439" y="3518669"/>
                <a:ext cx="1926032" cy="1569660"/>
              </a:xfrm>
              <a:prstGeom prst="rect">
                <a:avLst/>
              </a:prstGeom>
              <a:noFill/>
            </p:spPr>
            <p:txBody>
              <a:bodyPr wrap="square" rtlCol="0">
                <a:spAutoFit/>
              </a:bodyPr>
              <a:lstStyle/>
              <a:p>
                <a:pPr algn="ctr"/>
                <a:r>
                  <a:rPr lang="en-US" sz="1600" b="1" dirty="0">
                    <a:solidFill>
                      <a:schemeClr val="tx2"/>
                    </a:solidFill>
                  </a:rPr>
                  <a:t>Content Analysis </a:t>
                </a:r>
              </a:p>
              <a:p>
                <a:pPr algn="ctr"/>
                <a:r>
                  <a:rPr lang="en-US" sz="1600" dirty="0">
                    <a:solidFill>
                      <a:schemeClr val="tx2"/>
                    </a:solidFill>
                    <a:ea typeface="Roboto Light" panose="02000000000000000000" pitchFamily="2" charset="0"/>
                  </a:rPr>
                  <a:t>Inductive and deductive content analysis (facilitators and barriers) </a:t>
                </a:r>
              </a:p>
            </p:txBody>
          </p:sp>
          <p:sp>
            <p:nvSpPr>
              <p:cNvPr id="59" name="Oval 58">
                <a:extLst>
                  <a:ext uri="{FF2B5EF4-FFF2-40B4-BE49-F238E27FC236}">
                    <a16:creationId xmlns:a16="http://schemas.microsoft.com/office/drawing/2014/main" id="{839B80BD-3DD7-6D44-4B6A-066EDE18EB3C}"/>
                  </a:ext>
                  <a:ext uri="{C183D7F6-B498-43B3-948B-1728B52AA6E4}">
                    <adec:decorative xmlns:adec="http://schemas.microsoft.com/office/drawing/2017/decorative" val="1"/>
                  </a:ext>
                </a:extLst>
              </p:cNvPr>
              <p:cNvSpPr/>
              <p:nvPr/>
            </p:nvSpPr>
            <p:spPr>
              <a:xfrm>
                <a:off x="4179481" y="1820129"/>
                <a:ext cx="775491" cy="789114"/>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3A4F131-28C5-BF1C-B102-6FB9656F3D25}"/>
                  </a:ext>
                  <a:ext uri="{C183D7F6-B498-43B3-948B-1728B52AA6E4}">
                    <adec:decorative xmlns:adec="http://schemas.microsoft.com/office/drawing/2017/decorative" val="1"/>
                  </a:ext>
                </a:extLst>
              </p:cNvPr>
              <p:cNvCxnSpPr/>
              <p:nvPr/>
            </p:nvCxnSpPr>
            <p:spPr>
              <a:xfrm flipV="1">
                <a:off x="4567227" y="2698999"/>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4" name="Graphic 73">
                <a:extLst>
                  <a:ext uri="{FF2B5EF4-FFF2-40B4-BE49-F238E27FC236}">
                    <a16:creationId xmlns:a16="http://schemas.microsoft.com/office/drawing/2014/main" id="{6544B972-1E07-4603-D408-CD497E8D515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064" y="2072492"/>
                <a:ext cx="348506" cy="348506"/>
              </a:xfrm>
              <a:prstGeom prst="rect">
                <a:avLst/>
              </a:prstGeom>
            </p:spPr>
          </p:pic>
          <p:pic>
            <p:nvPicPr>
              <p:cNvPr id="75" name="Graphic 20">
                <a:extLst>
                  <a:ext uri="{FF2B5EF4-FFF2-40B4-BE49-F238E27FC236}">
                    <a16:creationId xmlns:a16="http://schemas.microsoft.com/office/drawing/2014/main" id="{32B16156-94AC-00BB-D25A-E2BCF32E5AA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00134" y="2033537"/>
                <a:ext cx="356274" cy="334939"/>
              </a:xfrm>
              <a:prstGeom prst="rect">
                <a:avLst/>
              </a:prstGeom>
            </p:spPr>
          </p:pic>
          <p:pic>
            <p:nvPicPr>
              <p:cNvPr id="76" name="Graphic 28">
                <a:extLst>
                  <a:ext uri="{FF2B5EF4-FFF2-40B4-BE49-F238E27FC236}">
                    <a16:creationId xmlns:a16="http://schemas.microsoft.com/office/drawing/2014/main" id="{CB8CED2D-1774-8F86-3087-F784A1B789C4}"/>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07524" y="2033635"/>
                <a:ext cx="319403" cy="334742"/>
              </a:xfrm>
              <a:prstGeom prst="rect">
                <a:avLst/>
              </a:prstGeom>
            </p:spPr>
          </p:pic>
          <p:cxnSp>
            <p:nvCxnSpPr>
              <p:cNvPr id="79" name="Straight Connector 78">
                <a:extLst>
                  <a:ext uri="{FF2B5EF4-FFF2-40B4-BE49-F238E27FC236}">
                    <a16:creationId xmlns:a16="http://schemas.microsoft.com/office/drawing/2014/main" id="{CA887C68-F066-77D1-AD03-3E0E3A98D328}"/>
                  </a:ext>
                  <a:ext uri="{C183D7F6-B498-43B3-948B-1728B52AA6E4}">
                    <adec:decorative xmlns:adec="http://schemas.microsoft.com/office/drawing/2017/decorative" val="1"/>
                  </a:ext>
                </a:extLst>
              </p:cNvPr>
              <p:cNvCxnSpPr>
                <a:cxnSpLocks/>
              </p:cNvCxnSpPr>
              <p:nvPr/>
            </p:nvCxnSpPr>
            <p:spPr>
              <a:xfrm>
                <a:off x="1310650" y="3282151"/>
                <a:ext cx="1446771"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46A855D-13DB-A6C3-F123-B36C3EF706DE}"/>
                  </a:ext>
                  <a:ext uri="{C183D7F6-B498-43B3-948B-1728B52AA6E4}">
                    <adec:decorative xmlns:adec="http://schemas.microsoft.com/office/drawing/2017/decorative" val="1"/>
                  </a:ext>
                </a:extLst>
              </p:cNvPr>
              <p:cNvCxnSpPr>
                <a:cxnSpLocks/>
              </p:cNvCxnSpPr>
              <p:nvPr/>
            </p:nvCxnSpPr>
            <p:spPr>
              <a:xfrm>
                <a:off x="3002287" y="3282151"/>
                <a:ext cx="1446771"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9AA4AA0-93E3-7CE9-98F7-554CB7FEB42C}"/>
                  </a:ext>
                  <a:ext uri="{C183D7F6-B498-43B3-948B-1728B52AA6E4}">
                    <adec:decorative xmlns:adec="http://schemas.microsoft.com/office/drawing/2017/decorative" val="1"/>
                  </a:ext>
                </a:extLst>
              </p:cNvPr>
              <p:cNvCxnSpPr>
                <a:cxnSpLocks/>
              </p:cNvCxnSpPr>
              <p:nvPr/>
            </p:nvCxnSpPr>
            <p:spPr>
              <a:xfrm>
                <a:off x="580767" y="3282151"/>
                <a:ext cx="485017"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4" name="Straight Connector 3">
              <a:extLst>
                <a:ext uri="{FF2B5EF4-FFF2-40B4-BE49-F238E27FC236}">
                  <a16:creationId xmlns:a16="http://schemas.microsoft.com/office/drawing/2014/main" id="{E703C79C-680C-12CA-4135-558A6AAA4A8D}"/>
                </a:ext>
                <a:ext uri="{C183D7F6-B498-43B3-948B-1728B52AA6E4}">
                  <adec:decorative xmlns:adec="http://schemas.microsoft.com/office/drawing/2017/decorative" val="1"/>
                </a:ext>
              </a:extLst>
            </p:cNvPr>
            <p:cNvCxnSpPr>
              <a:cxnSpLocks/>
            </p:cNvCxnSpPr>
            <p:nvPr/>
          </p:nvCxnSpPr>
          <p:spPr>
            <a:xfrm>
              <a:off x="6477000" y="2823303"/>
              <a:ext cx="485017"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8551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76E5-FB9C-C204-A980-C90822BEE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89D05-7893-3E6B-42A8-1772839CFA64}"/>
              </a:ext>
            </a:extLst>
          </p:cNvPr>
          <p:cNvSpPr>
            <a:spLocks noGrp="1"/>
          </p:cNvSpPr>
          <p:nvPr>
            <p:ph type="title"/>
          </p:nvPr>
        </p:nvSpPr>
        <p:spPr>
          <a:xfrm>
            <a:off x="577850" y="-369332"/>
            <a:ext cx="7988300" cy="369332"/>
          </a:xfrm>
        </p:spPr>
        <p:txBody>
          <a:bodyPr wrap="square" lIns="0" tIns="0" rIns="0" bIns="0" anchor="b">
            <a:spAutoFit/>
          </a:bodyPr>
          <a:lstStyle/>
          <a:p>
            <a:r>
              <a:rPr lang="en-AU" dirty="0">
                <a:solidFill>
                  <a:schemeClr val="tx1"/>
                </a:solidFill>
              </a:rPr>
              <a:t>Collaborative Statements Table</a:t>
            </a:r>
          </a:p>
        </p:txBody>
      </p:sp>
      <p:graphicFrame>
        <p:nvGraphicFramePr>
          <p:cNvPr id="3" name="Table 2">
            <a:extLst>
              <a:ext uri="{FF2B5EF4-FFF2-40B4-BE49-F238E27FC236}">
                <a16:creationId xmlns:a16="http://schemas.microsoft.com/office/drawing/2014/main" id="{F69E2D92-D869-135D-B25A-605FE83D9332}"/>
              </a:ext>
            </a:extLst>
          </p:cNvPr>
          <p:cNvGraphicFramePr>
            <a:graphicFrameLocks noGrp="1"/>
          </p:cNvGraphicFramePr>
          <p:nvPr>
            <p:extLst>
              <p:ext uri="{D42A27DB-BD31-4B8C-83A1-F6EECF244321}">
                <p14:modId xmlns:p14="http://schemas.microsoft.com/office/powerpoint/2010/main" val="1298188500"/>
              </p:ext>
            </p:extLst>
          </p:nvPr>
        </p:nvGraphicFramePr>
        <p:xfrm>
          <a:off x="441325" y="203148"/>
          <a:ext cx="8261350" cy="4737203"/>
        </p:xfrm>
        <a:graphic>
          <a:graphicData uri="http://schemas.openxmlformats.org/drawingml/2006/table">
            <a:tbl>
              <a:tblPr firstRow="1" bandRow="1">
                <a:tableStyleId>{5C22544A-7EE6-4342-B048-85BDC9FD1C3A}</a:tableStyleId>
              </a:tblPr>
              <a:tblGrid>
                <a:gridCol w="1652270">
                  <a:extLst>
                    <a:ext uri="{9D8B030D-6E8A-4147-A177-3AD203B41FA5}">
                      <a16:colId xmlns:a16="http://schemas.microsoft.com/office/drawing/2014/main" val="1731411059"/>
                    </a:ext>
                  </a:extLst>
                </a:gridCol>
                <a:gridCol w="1652270">
                  <a:extLst>
                    <a:ext uri="{9D8B030D-6E8A-4147-A177-3AD203B41FA5}">
                      <a16:colId xmlns:a16="http://schemas.microsoft.com/office/drawing/2014/main" val="2854204259"/>
                    </a:ext>
                  </a:extLst>
                </a:gridCol>
                <a:gridCol w="1652270">
                  <a:extLst>
                    <a:ext uri="{9D8B030D-6E8A-4147-A177-3AD203B41FA5}">
                      <a16:colId xmlns:a16="http://schemas.microsoft.com/office/drawing/2014/main" val="580737765"/>
                    </a:ext>
                  </a:extLst>
                </a:gridCol>
                <a:gridCol w="1774417">
                  <a:extLst>
                    <a:ext uri="{9D8B030D-6E8A-4147-A177-3AD203B41FA5}">
                      <a16:colId xmlns:a16="http://schemas.microsoft.com/office/drawing/2014/main" val="449591759"/>
                    </a:ext>
                  </a:extLst>
                </a:gridCol>
                <a:gridCol w="1530123">
                  <a:extLst>
                    <a:ext uri="{9D8B030D-6E8A-4147-A177-3AD203B41FA5}">
                      <a16:colId xmlns:a16="http://schemas.microsoft.com/office/drawing/2014/main" val="481131510"/>
                    </a:ext>
                  </a:extLst>
                </a:gridCol>
              </a:tblGrid>
              <a:tr h="583907">
                <a:tc>
                  <a:txBody>
                    <a:bodyPr/>
                    <a:lstStyle/>
                    <a:p>
                      <a:pPr algn="ctr"/>
                      <a:r>
                        <a:rPr lang="en-US" sz="1400" dirty="0"/>
                        <a:t>Year &amp; Semester </a:t>
                      </a:r>
                    </a:p>
                  </a:txBody>
                  <a:tcPr/>
                </a:tc>
                <a:tc>
                  <a:txBody>
                    <a:bodyPr/>
                    <a:lstStyle/>
                    <a:p>
                      <a:pPr algn="ctr"/>
                      <a:r>
                        <a:rPr lang="en-US" sz="1400" dirty="0"/>
                        <a:t>Unit Code </a:t>
                      </a:r>
                    </a:p>
                  </a:txBody>
                  <a:tcPr/>
                </a:tc>
                <a:tc>
                  <a:txBody>
                    <a:bodyPr/>
                    <a:lstStyle/>
                    <a:p>
                      <a:pPr algn="ctr"/>
                      <a:r>
                        <a:rPr lang="en-US" sz="1400" dirty="0"/>
                        <a:t>Team Charters </a:t>
                      </a:r>
                    </a:p>
                  </a:txBody>
                  <a:tcPr/>
                </a:tc>
                <a:tc>
                  <a:txBody>
                    <a:bodyPr/>
                    <a:lstStyle/>
                    <a:p>
                      <a:pPr algn="ctr"/>
                      <a:r>
                        <a:rPr lang="en-US" sz="1400" dirty="0"/>
                        <a:t>Collaborative Statements </a:t>
                      </a:r>
                    </a:p>
                  </a:txBody>
                  <a:tcPr/>
                </a:tc>
                <a:tc>
                  <a:txBody>
                    <a:bodyPr/>
                    <a:lstStyle/>
                    <a:p>
                      <a:pPr algn="ctr"/>
                      <a:r>
                        <a:rPr lang="en-US" sz="1400" dirty="0"/>
                        <a:t>Language used </a:t>
                      </a:r>
                    </a:p>
                  </a:txBody>
                  <a:tcPr/>
                </a:tc>
                <a:extLst>
                  <a:ext uri="{0D108BD9-81ED-4DB2-BD59-A6C34878D82A}">
                    <a16:rowId xmlns:a16="http://schemas.microsoft.com/office/drawing/2014/main" val="3104743477"/>
                  </a:ext>
                </a:extLst>
              </a:tr>
              <a:tr h="346108">
                <a:tc>
                  <a:txBody>
                    <a:bodyPr/>
                    <a:lstStyle/>
                    <a:p>
                      <a:r>
                        <a:rPr lang="en-US" sz="1400" dirty="0"/>
                        <a:t>2021 S2</a:t>
                      </a:r>
                    </a:p>
                  </a:txBody>
                  <a:tcPr/>
                </a:tc>
                <a:tc>
                  <a:txBody>
                    <a:bodyPr/>
                    <a:lstStyle/>
                    <a:p>
                      <a:pPr algn="ctr"/>
                      <a:r>
                        <a:rPr lang="en-US" sz="1400" dirty="0"/>
                        <a:t>EDPD6015</a:t>
                      </a:r>
                    </a:p>
                  </a:txBody>
                  <a:tcPr/>
                </a:tc>
                <a:tc>
                  <a:txBody>
                    <a:bodyPr/>
                    <a:lstStyle/>
                    <a:p>
                      <a:pPr algn="ctr"/>
                      <a:r>
                        <a:rPr lang="en-US" sz="1400" dirty="0"/>
                        <a:t>0</a:t>
                      </a:r>
                    </a:p>
                  </a:txBody>
                  <a:tcPr/>
                </a:tc>
                <a:tc>
                  <a:txBody>
                    <a:bodyPr/>
                    <a:lstStyle/>
                    <a:p>
                      <a:pPr algn="ctr"/>
                      <a:r>
                        <a:rPr lang="en-US" sz="1400" dirty="0"/>
                        <a:t>2 (50%) </a:t>
                      </a:r>
                    </a:p>
                  </a:txBody>
                  <a:tcPr/>
                </a:tc>
                <a:tc>
                  <a:txBody>
                    <a:bodyPr/>
                    <a:lstStyle/>
                    <a:p>
                      <a:pPr algn="ctr"/>
                      <a:r>
                        <a:rPr lang="en-US" sz="1400" dirty="0"/>
                        <a:t>”Can submit”</a:t>
                      </a:r>
                    </a:p>
                  </a:txBody>
                  <a:tcPr/>
                </a:tc>
                <a:extLst>
                  <a:ext uri="{0D108BD9-81ED-4DB2-BD59-A6C34878D82A}">
                    <a16:rowId xmlns:a16="http://schemas.microsoft.com/office/drawing/2014/main" val="3703509966"/>
                  </a:ext>
                </a:extLst>
              </a:tr>
              <a:tr h="346108">
                <a:tc>
                  <a:txBody>
                    <a:bodyPr/>
                    <a:lstStyle/>
                    <a:p>
                      <a:r>
                        <a:rPr lang="en-US" sz="1400" dirty="0"/>
                        <a:t>2021 S2 </a:t>
                      </a:r>
                    </a:p>
                  </a:txBody>
                  <a:tcPr/>
                </a:tc>
                <a:tc>
                  <a:txBody>
                    <a:bodyPr/>
                    <a:lstStyle/>
                    <a:p>
                      <a:pPr algn="ctr"/>
                      <a:r>
                        <a:rPr lang="en-US" sz="1400" dirty="0"/>
                        <a:t>EDUF3031</a:t>
                      </a:r>
                    </a:p>
                  </a:txBody>
                  <a:tcPr/>
                </a:tc>
                <a:tc>
                  <a:txBody>
                    <a:bodyPr/>
                    <a:lstStyle/>
                    <a:p>
                      <a:pPr algn="ctr"/>
                      <a:r>
                        <a:rPr lang="en-US" sz="1400" dirty="0"/>
                        <a:t>0</a:t>
                      </a:r>
                    </a:p>
                  </a:txBody>
                  <a:tcPr/>
                </a:tc>
                <a:tc>
                  <a:txBody>
                    <a:bodyPr/>
                    <a:lstStyle/>
                    <a:p>
                      <a:pPr algn="ctr"/>
                      <a:r>
                        <a:rPr lang="en-US" sz="1400" dirty="0"/>
                        <a:t>8 (36%)</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”Can submit”</a:t>
                      </a:r>
                    </a:p>
                  </a:txBody>
                  <a:tcPr/>
                </a:tc>
                <a:extLst>
                  <a:ext uri="{0D108BD9-81ED-4DB2-BD59-A6C34878D82A}">
                    <a16:rowId xmlns:a16="http://schemas.microsoft.com/office/drawing/2014/main" val="3536564977"/>
                  </a:ext>
                </a:extLst>
              </a:tr>
              <a:tr h="346108">
                <a:tc>
                  <a:txBody>
                    <a:bodyPr/>
                    <a:lstStyle/>
                    <a:p>
                      <a:r>
                        <a:rPr lang="en-US" sz="1400" dirty="0"/>
                        <a:t>2022 S2</a:t>
                      </a:r>
                    </a:p>
                  </a:txBody>
                  <a:tcPr/>
                </a:tc>
                <a:tc>
                  <a:txBody>
                    <a:bodyPr/>
                    <a:lstStyle/>
                    <a:p>
                      <a:pPr algn="ctr"/>
                      <a:r>
                        <a:rPr lang="en-US" sz="1400" dirty="0"/>
                        <a:t>EDPD6015</a:t>
                      </a:r>
                    </a:p>
                  </a:txBody>
                  <a:tcPr/>
                </a:tc>
                <a:tc>
                  <a:txBody>
                    <a:bodyPr/>
                    <a:lstStyle/>
                    <a:p>
                      <a:pPr algn="ctr"/>
                      <a:r>
                        <a:rPr lang="en-US" sz="1400" dirty="0"/>
                        <a:t>0</a:t>
                      </a:r>
                    </a:p>
                  </a:txBody>
                  <a:tcPr/>
                </a:tc>
                <a:tc>
                  <a:txBody>
                    <a:bodyPr/>
                    <a:lstStyle/>
                    <a:p>
                      <a:pPr algn="ctr"/>
                      <a:r>
                        <a:rPr lang="en-US" sz="1400" dirty="0"/>
                        <a:t>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”Can submit”</a:t>
                      </a:r>
                    </a:p>
                  </a:txBody>
                  <a:tcPr/>
                </a:tc>
                <a:extLst>
                  <a:ext uri="{0D108BD9-81ED-4DB2-BD59-A6C34878D82A}">
                    <a16:rowId xmlns:a16="http://schemas.microsoft.com/office/drawing/2014/main" val="4052037152"/>
                  </a:ext>
                </a:extLst>
              </a:tr>
              <a:tr h="3461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2022 S2</a:t>
                      </a:r>
                    </a:p>
                  </a:txBody>
                  <a:tcPr/>
                </a:tc>
                <a:tc>
                  <a:txBody>
                    <a:bodyPr/>
                    <a:lstStyle/>
                    <a:p>
                      <a:pPr algn="ctr"/>
                      <a:r>
                        <a:rPr lang="en-US" sz="1400" dirty="0"/>
                        <a:t>EDUF3031</a:t>
                      </a:r>
                    </a:p>
                  </a:txBody>
                  <a:tcPr/>
                </a:tc>
                <a:tc>
                  <a:txBody>
                    <a:bodyPr/>
                    <a:lstStyle/>
                    <a:p>
                      <a:pPr algn="ctr"/>
                      <a:r>
                        <a:rPr lang="en-US" sz="1400" dirty="0"/>
                        <a:t>0</a:t>
                      </a:r>
                    </a:p>
                  </a:txBody>
                  <a:tcPr/>
                </a:tc>
                <a:tc>
                  <a:txBody>
                    <a:bodyPr/>
                    <a:lstStyle/>
                    <a:p>
                      <a:pPr algn="ctr"/>
                      <a:r>
                        <a:rPr lang="en-US" sz="1400" dirty="0"/>
                        <a:t>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”Can submit”</a:t>
                      </a:r>
                    </a:p>
                  </a:txBody>
                  <a:tcPr/>
                </a:tc>
                <a:extLst>
                  <a:ext uri="{0D108BD9-81ED-4DB2-BD59-A6C34878D82A}">
                    <a16:rowId xmlns:a16="http://schemas.microsoft.com/office/drawing/2014/main" val="2397721743"/>
                  </a:ext>
                </a:extLst>
              </a:tr>
              <a:tr h="346108">
                <a:tc>
                  <a:txBody>
                    <a:bodyPr/>
                    <a:lstStyle/>
                    <a:p>
                      <a:r>
                        <a:rPr lang="en-US" sz="1400" dirty="0"/>
                        <a:t>2023 S1 </a:t>
                      </a:r>
                    </a:p>
                  </a:txBody>
                  <a:tcPr/>
                </a:tc>
                <a:tc>
                  <a:txBody>
                    <a:bodyPr/>
                    <a:lstStyle/>
                    <a:p>
                      <a:pPr algn="ctr"/>
                      <a:r>
                        <a:rPr lang="en-US" sz="1400" dirty="0"/>
                        <a:t>EDPD5005</a:t>
                      </a:r>
                    </a:p>
                  </a:txBody>
                  <a:tcPr/>
                </a:tc>
                <a:tc>
                  <a:txBody>
                    <a:bodyPr/>
                    <a:lstStyle/>
                    <a:p>
                      <a:pPr algn="ctr"/>
                      <a:r>
                        <a:rPr lang="en-US" sz="1400" dirty="0"/>
                        <a:t>2</a:t>
                      </a:r>
                    </a:p>
                  </a:txBody>
                  <a:tcPr/>
                </a:tc>
                <a:tc>
                  <a:txBody>
                    <a:bodyPr/>
                    <a:lstStyle/>
                    <a:p>
                      <a:pPr algn="ctr"/>
                      <a:r>
                        <a:rPr lang="en-US" sz="1400" dirty="0"/>
                        <a:t>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”Can submit”</a:t>
                      </a:r>
                    </a:p>
                  </a:txBody>
                  <a:tcPr/>
                </a:tc>
                <a:extLst>
                  <a:ext uri="{0D108BD9-81ED-4DB2-BD59-A6C34878D82A}">
                    <a16:rowId xmlns:a16="http://schemas.microsoft.com/office/drawing/2014/main" val="3165655524"/>
                  </a:ext>
                </a:extLst>
              </a:tr>
              <a:tr h="346108">
                <a:tc>
                  <a:txBody>
                    <a:bodyPr/>
                    <a:lstStyle/>
                    <a:p>
                      <a:r>
                        <a:rPr lang="en-US" sz="1400" dirty="0"/>
                        <a:t>2023 S1</a:t>
                      </a:r>
                    </a:p>
                  </a:txBody>
                  <a:tcPr/>
                </a:tc>
                <a:tc>
                  <a:txBody>
                    <a:bodyPr/>
                    <a:lstStyle/>
                    <a:p>
                      <a:pPr algn="ctr"/>
                      <a:r>
                        <a:rPr lang="en-US" sz="1400" dirty="0"/>
                        <a:t>EDUF3031</a:t>
                      </a:r>
                    </a:p>
                  </a:txBody>
                  <a:tcPr/>
                </a:tc>
                <a:tc>
                  <a:txBody>
                    <a:bodyPr/>
                    <a:lstStyle/>
                    <a:p>
                      <a:pPr algn="ctr"/>
                      <a:r>
                        <a:rPr lang="en-US" sz="1400" dirty="0"/>
                        <a:t>2</a:t>
                      </a:r>
                    </a:p>
                  </a:txBody>
                  <a:tcPr/>
                </a:tc>
                <a:tc>
                  <a:txBody>
                    <a:bodyPr/>
                    <a:lstStyle/>
                    <a:p>
                      <a:pPr algn="ctr"/>
                      <a:r>
                        <a:rPr lang="en-US" sz="1400" dirty="0"/>
                        <a:t>31 (67%)</a:t>
                      </a:r>
                    </a:p>
                  </a:txBody>
                  <a:tcPr/>
                </a:tc>
                <a:tc>
                  <a:txBody>
                    <a:bodyPr/>
                    <a:lstStyle/>
                    <a:p>
                      <a:pPr algn="ctr"/>
                      <a:r>
                        <a:rPr lang="en-US" sz="1400" dirty="0"/>
                        <a:t>“encouraged to”</a:t>
                      </a:r>
                    </a:p>
                  </a:txBody>
                  <a:tcPr/>
                </a:tc>
                <a:extLst>
                  <a:ext uri="{0D108BD9-81ED-4DB2-BD59-A6C34878D82A}">
                    <a16:rowId xmlns:a16="http://schemas.microsoft.com/office/drawing/2014/main" val="1032655834"/>
                  </a:ext>
                </a:extLst>
              </a:tr>
              <a:tr h="346108">
                <a:tc>
                  <a:txBody>
                    <a:bodyPr/>
                    <a:lstStyle/>
                    <a:p>
                      <a:r>
                        <a:rPr lang="en-US" sz="1400" dirty="0"/>
                        <a:t>2023 S2</a:t>
                      </a:r>
                    </a:p>
                  </a:txBody>
                  <a:tcPr/>
                </a:tc>
                <a:tc>
                  <a:txBody>
                    <a:bodyPr/>
                    <a:lstStyle/>
                    <a:p>
                      <a:pPr algn="ctr"/>
                      <a:r>
                        <a:rPr lang="en-US" sz="1400" dirty="0"/>
                        <a:t>EDPD6015</a:t>
                      </a:r>
                    </a:p>
                  </a:txBody>
                  <a:tcPr/>
                </a:tc>
                <a:tc>
                  <a:txBody>
                    <a:bodyPr/>
                    <a:lstStyle/>
                    <a:p>
                      <a:pPr algn="ctr"/>
                      <a:r>
                        <a:rPr lang="en-US" sz="1400" dirty="0"/>
                        <a:t>2</a:t>
                      </a:r>
                    </a:p>
                  </a:txBody>
                  <a:tcPr/>
                </a:tc>
                <a:tc>
                  <a:txBody>
                    <a:bodyPr/>
                    <a:lstStyle/>
                    <a:p>
                      <a:pPr algn="ctr"/>
                      <a:r>
                        <a:rPr lang="en-US" sz="1400" dirty="0"/>
                        <a:t>2 (50%)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“encouraged to”</a:t>
                      </a:r>
                    </a:p>
                  </a:txBody>
                  <a:tcPr/>
                </a:tc>
                <a:extLst>
                  <a:ext uri="{0D108BD9-81ED-4DB2-BD59-A6C34878D82A}">
                    <a16:rowId xmlns:a16="http://schemas.microsoft.com/office/drawing/2014/main" val="696227150"/>
                  </a:ext>
                </a:extLst>
              </a:tr>
              <a:tr h="3461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2023 S2</a:t>
                      </a:r>
                    </a:p>
                  </a:txBody>
                  <a:tcPr/>
                </a:tc>
                <a:tc>
                  <a:txBody>
                    <a:bodyPr/>
                    <a:lstStyle/>
                    <a:p>
                      <a:pPr algn="ctr"/>
                      <a:r>
                        <a:rPr lang="en-US" sz="1400" dirty="0"/>
                        <a:t>EDUF3031</a:t>
                      </a:r>
                    </a:p>
                  </a:txBody>
                  <a:tcPr/>
                </a:tc>
                <a:tc>
                  <a:txBody>
                    <a:bodyPr/>
                    <a:lstStyle/>
                    <a:p>
                      <a:pPr algn="ctr"/>
                      <a:r>
                        <a:rPr lang="en-US" sz="1400" dirty="0"/>
                        <a:t>1</a:t>
                      </a:r>
                    </a:p>
                  </a:txBody>
                  <a:tcPr/>
                </a:tc>
                <a:tc>
                  <a:txBody>
                    <a:bodyPr/>
                    <a:lstStyle/>
                    <a:p>
                      <a:pPr algn="ctr"/>
                      <a:r>
                        <a:rPr lang="en-US" sz="1400" dirty="0"/>
                        <a:t>25 (81%)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“encouraged to”</a:t>
                      </a:r>
                    </a:p>
                  </a:txBody>
                  <a:tcPr/>
                </a:tc>
                <a:extLst>
                  <a:ext uri="{0D108BD9-81ED-4DB2-BD59-A6C34878D82A}">
                    <a16:rowId xmlns:a16="http://schemas.microsoft.com/office/drawing/2014/main" val="756341268"/>
                  </a:ext>
                </a:extLst>
              </a:tr>
              <a:tr h="346108">
                <a:tc>
                  <a:txBody>
                    <a:bodyPr/>
                    <a:lstStyle/>
                    <a:p>
                      <a:r>
                        <a:rPr lang="en-US" sz="1400" dirty="0"/>
                        <a:t>2024 S1</a:t>
                      </a:r>
                    </a:p>
                  </a:txBody>
                  <a:tcPr/>
                </a:tc>
                <a:tc>
                  <a:txBody>
                    <a:bodyPr/>
                    <a:lstStyle/>
                    <a:p>
                      <a:pPr algn="ctr"/>
                      <a:r>
                        <a:rPr lang="en-US" sz="1400" dirty="0"/>
                        <a:t>EDUP5005</a:t>
                      </a:r>
                    </a:p>
                  </a:txBody>
                  <a:tcPr/>
                </a:tc>
                <a:tc>
                  <a:txBody>
                    <a:bodyPr/>
                    <a:lstStyle/>
                    <a:p>
                      <a:pPr algn="ctr"/>
                      <a:r>
                        <a:rPr lang="en-US" sz="1400" dirty="0"/>
                        <a:t>3</a:t>
                      </a:r>
                    </a:p>
                  </a:txBody>
                  <a:tcPr/>
                </a:tc>
                <a:tc>
                  <a:txBody>
                    <a:bodyPr/>
                    <a:lstStyle/>
                    <a:p>
                      <a:pPr algn="ctr"/>
                      <a:r>
                        <a:rPr lang="en-US" sz="1400" dirty="0"/>
                        <a:t>6 (75%)</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“encouraged to”</a:t>
                      </a:r>
                    </a:p>
                  </a:txBody>
                  <a:tcPr/>
                </a:tc>
                <a:extLst>
                  <a:ext uri="{0D108BD9-81ED-4DB2-BD59-A6C34878D82A}">
                    <a16:rowId xmlns:a16="http://schemas.microsoft.com/office/drawing/2014/main" val="4250757312"/>
                  </a:ext>
                </a:extLst>
              </a:tr>
              <a:tr h="3461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2024 S1</a:t>
                      </a:r>
                    </a:p>
                  </a:txBody>
                  <a:tcPr/>
                </a:tc>
                <a:tc>
                  <a:txBody>
                    <a:bodyPr/>
                    <a:lstStyle/>
                    <a:p>
                      <a:pPr algn="ctr"/>
                      <a:r>
                        <a:rPr lang="en-US" sz="1400" dirty="0"/>
                        <a:t>EDUF3031/2022</a:t>
                      </a:r>
                    </a:p>
                  </a:txBody>
                  <a:tcPr/>
                </a:tc>
                <a:tc>
                  <a:txBody>
                    <a:bodyPr/>
                    <a:lstStyle/>
                    <a:p>
                      <a:pPr algn="ctr"/>
                      <a:r>
                        <a:rPr lang="en-US" sz="1400" dirty="0"/>
                        <a:t>4</a:t>
                      </a:r>
                    </a:p>
                  </a:txBody>
                  <a:tcPr/>
                </a:tc>
                <a:tc>
                  <a:txBody>
                    <a:bodyPr/>
                    <a:lstStyle/>
                    <a:p>
                      <a:pPr algn="ctr"/>
                      <a:r>
                        <a:rPr lang="en-US" sz="1400" dirty="0"/>
                        <a:t>28 (78%)</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“encouraged to”</a:t>
                      </a:r>
                    </a:p>
                  </a:txBody>
                  <a:tcPr/>
                </a:tc>
                <a:extLst>
                  <a:ext uri="{0D108BD9-81ED-4DB2-BD59-A6C34878D82A}">
                    <a16:rowId xmlns:a16="http://schemas.microsoft.com/office/drawing/2014/main" val="4173103758"/>
                  </a:ext>
                </a:extLst>
              </a:tr>
              <a:tr h="346108">
                <a:tc>
                  <a:txBody>
                    <a:bodyPr/>
                    <a:lstStyle/>
                    <a:p>
                      <a:r>
                        <a:rPr lang="en-US" sz="1400" dirty="0"/>
                        <a:t>2024 S2</a:t>
                      </a:r>
                    </a:p>
                  </a:txBody>
                  <a:tcPr/>
                </a:tc>
                <a:tc>
                  <a:txBody>
                    <a:bodyPr/>
                    <a:lstStyle/>
                    <a:p>
                      <a:pPr algn="ctr"/>
                      <a:r>
                        <a:rPr lang="en-US" sz="1400" dirty="0"/>
                        <a:t>EDPD6015</a:t>
                      </a:r>
                    </a:p>
                  </a:txBody>
                  <a:tcPr/>
                </a:tc>
                <a:tc>
                  <a:txBody>
                    <a:bodyPr/>
                    <a:lstStyle/>
                    <a:p>
                      <a:pPr algn="ctr"/>
                      <a:r>
                        <a:rPr lang="en-US" sz="1400" dirty="0"/>
                        <a:t>1</a:t>
                      </a:r>
                    </a:p>
                  </a:txBody>
                  <a:tcPr/>
                </a:tc>
                <a:tc>
                  <a:txBody>
                    <a:bodyPr/>
                    <a:lstStyle/>
                    <a:p>
                      <a:pPr algn="ctr"/>
                      <a:r>
                        <a:rPr lang="en-US" sz="1400" dirty="0"/>
                        <a:t>9 (100%)</a:t>
                      </a:r>
                    </a:p>
                  </a:txBody>
                  <a:tcPr/>
                </a:tc>
                <a:tc>
                  <a:txBody>
                    <a:bodyPr/>
                    <a:lstStyle/>
                    <a:p>
                      <a:pPr algn="ctr"/>
                      <a:r>
                        <a:rPr lang="en-US" sz="1400" dirty="0"/>
                        <a:t>“expected to”</a:t>
                      </a:r>
                    </a:p>
                  </a:txBody>
                  <a:tcPr/>
                </a:tc>
                <a:extLst>
                  <a:ext uri="{0D108BD9-81ED-4DB2-BD59-A6C34878D82A}">
                    <a16:rowId xmlns:a16="http://schemas.microsoft.com/office/drawing/2014/main" val="1194090323"/>
                  </a:ext>
                </a:extLst>
              </a:tr>
              <a:tr h="3461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2024 S2</a:t>
                      </a:r>
                    </a:p>
                  </a:txBody>
                  <a:tcPr/>
                </a:tc>
                <a:tc>
                  <a:txBody>
                    <a:bodyPr/>
                    <a:lstStyle/>
                    <a:p>
                      <a:pPr algn="ctr"/>
                      <a:r>
                        <a:rPr lang="en-US" sz="1400" dirty="0"/>
                        <a:t>EDUF3031</a:t>
                      </a:r>
                    </a:p>
                  </a:txBody>
                  <a:tcPr/>
                </a:tc>
                <a:tc>
                  <a:txBody>
                    <a:bodyPr/>
                    <a:lstStyle/>
                    <a:p>
                      <a:pPr algn="ctr"/>
                      <a:r>
                        <a:rPr lang="en-US" sz="1400" dirty="0"/>
                        <a:t>3</a:t>
                      </a:r>
                    </a:p>
                  </a:txBody>
                  <a:tcPr/>
                </a:tc>
                <a:tc>
                  <a:txBody>
                    <a:bodyPr/>
                    <a:lstStyle/>
                    <a:p>
                      <a:pPr algn="ctr"/>
                      <a:r>
                        <a:rPr lang="en-US" sz="1400" dirty="0"/>
                        <a:t>20 (83%)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“encouraged to”</a:t>
                      </a:r>
                    </a:p>
                  </a:txBody>
                  <a:tcPr/>
                </a:tc>
                <a:extLst>
                  <a:ext uri="{0D108BD9-81ED-4DB2-BD59-A6C34878D82A}">
                    <a16:rowId xmlns:a16="http://schemas.microsoft.com/office/drawing/2014/main" val="1623195221"/>
                  </a:ext>
                </a:extLst>
              </a:tr>
            </a:tbl>
          </a:graphicData>
        </a:graphic>
      </p:graphicFrame>
    </p:spTree>
    <p:extLst>
      <p:ext uri="{BB962C8B-B14F-4D97-AF65-F5344CB8AC3E}">
        <p14:creationId xmlns:p14="http://schemas.microsoft.com/office/powerpoint/2010/main" val="22482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A6617-7F9B-88A7-30A4-6E47741C6A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8A7215F-3843-5664-F6C6-B2EF10E22820}"/>
              </a:ext>
            </a:extLst>
          </p:cNvPr>
          <p:cNvSpPr>
            <a:spLocks noGrp="1"/>
          </p:cNvSpPr>
          <p:nvPr>
            <p:ph type="title"/>
          </p:nvPr>
        </p:nvSpPr>
        <p:spPr>
          <a:xfrm>
            <a:off x="571500" y="779025"/>
            <a:ext cx="3055938" cy="1107996"/>
          </a:xfrm>
        </p:spPr>
        <p:txBody>
          <a:bodyPr wrap="square" lIns="0" tIns="0" rIns="0" bIns="0">
            <a:normAutofit/>
          </a:bodyPr>
          <a:lstStyle/>
          <a:p>
            <a:r>
              <a:rPr lang="en-US" sz="3000" dirty="0">
                <a:latin typeface="Arial" panose="020B0604020202020204" pitchFamily="34" charset="0"/>
                <a:cs typeface="Arial" panose="020B0604020202020204" pitchFamily="34" charset="0"/>
              </a:rPr>
              <a:t>Common Barriers</a:t>
            </a:r>
          </a:p>
        </p:txBody>
      </p:sp>
      <p:sp>
        <p:nvSpPr>
          <p:cNvPr id="12" name="Text Placeholder 2">
            <a:extLst>
              <a:ext uri="{FF2B5EF4-FFF2-40B4-BE49-F238E27FC236}">
                <a16:creationId xmlns:a16="http://schemas.microsoft.com/office/drawing/2014/main" id="{BBC480F8-22B6-84F3-4CAC-E35AEC34B6E3}"/>
              </a:ext>
            </a:extLst>
          </p:cNvPr>
          <p:cNvSpPr txBox="1">
            <a:spLocks/>
          </p:cNvSpPr>
          <p:nvPr/>
        </p:nvSpPr>
        <p:spPr>
          <a:xfrm>
            <a:off x="571501" y="1581150"/>
            <a:ext cx="3055937" cy="2070100"/>
          </a:xfrm>
          <a:prstGeom prst="rect">
            <a:avLst/>
          </a:prstGeom>
        </p:spPr>
        <p:txBody>
          <a:bodyPr wrap="square" lIns="0" tIns="0" rIns="0" bIns="0">
            <a:normAutofit fontScale="92500"/>
          </a:bodyPr>
          <a:lst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Aft>
                <a:spcPts val="600"/>
              </a:spcAft>
              <a:buClr>
                <a:schemeClr val="bg1"/>
              </a:buClr>
              <a:buNone/>
            </a:pPr>
            <a:r>
              <a:rPr lang="en-US" sz="2000" b="0" i="0" dirty="0">
                <a:solidFill>
                  <a:schemeClr val="bg1"/>
                </a:solidFill>
              </a:rPr>
              <a:t>What do you think are the common barriers to successful collaborative group work? </a:t>
            </a:r>
          </a:p>
          <a:p>
            <a:pPr marL="0" indent="0">
              <a:spcAft>
                <a:spcPts val="600"/>
              </a:spcAft>
              <a:buClr>
                <a:schemeClr val="bg1"/>
              </a:buClr>
              <a:buNone/>
            </a:pPr>
            <a:endParaRPr lang="en-US" sz="2000" dirty="0">
              <a:solidFill>
                <a:schemeClr val="bg1"/>
              </a:solidFill>
            </a:endParaRPr>
          </a:p>
          <a:p>
            <a:pPr marL="0" indent="0">
              <a:spcAft>
                <a:spcPts val="600"/>
              </a:spcAft>
              <a:buClr>
                <a:schemeClr val="bg1"/>
              </a:buClr>
              <a:buNone/>
            </a:pPr>
            <a:r>
              <a:rPr lang="en-US" sz="2000" dirty="0">
                <a:solidFill>
                  <a:schemeClr val="bg1"/>
                </a:solidFill>
                <a:hlinkClick r:id="rId2"/>
              </a:rPr>
              <a:t>https://tinyurl.com/788s3nyr</a:t>
            </a:r>
            <a:r>
              <a:rPr lang="en-US" sz="2000" dirty="0">
                <a:solidFill>
                  <a:schemeClr val="bg1"/>
                </a:solidFill>
              </a:rPr>
              <a:t> </a:t>
            </a:r>
            <a:endParaRPr lang="en-US" sz="2000" b="0" i="0" dirty="0">
              <a:solidFill>
                <a:schemeClr val="bg1"/>
              </a:solidFill>
            </a:endParaRPr>
          </a:p>
        </p:txBody>
      </p:sp>
      <p:pic>
        <p:nvPicPr>
          <p:cNvPr id="3" name="Picture 2" descr="A qr code to the Padlet activity. ">
            <a:extLst>
              <a:ext uri="{FF2B5EF4-FFF2-40B4-BE49-F238E27FC236}">
                <a16:creationId xmlns:a16="http://schemas.microsoft.com/office/drawing/2014/main" id="{5D887488-C4DB-FE5A-0EB4-2B5FF729C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40" y="280791"/>
            <a:ext cx="4500759" cy="4500759"/>
          </a:xfrm>
          <a:prstGeom prst="rect">
            <a:avLst/>
          </a:prstGeom>
          <a:noFill/>
        </p:spPr>
      </p:pic>
    </p:spTree>
    <p:extLst>
      <p:ext uri="{BB962C8B-B14F-4D97-AF65-F5344CB8AC3E}">
        <p14:creationId xmlns:p14="http://schemas.microsoft.com/office/powerpoint/2010/main" val="2692857010"/>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10704</TotalTime>
  <Words>1824</Words>
  <Application>Microsoft Office PowerPoint</Application>
  <PresentationFormat>On-screen Show (16:9)</PresentationFormat>
  <Paragraphs>252</Paragraphs>
  <Slides>23</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Roboto Light</vt:lpstr>
      <vt:lpstr>System Font Regular</vt:lpstr>
      <vt:lpstr>Times</vt:lpstr>
      <vt:lpstr>Times New Roman</vt:lpstr>
      <vt:lpstr>Wingdings</vt:lpstr>
      <vt:lpstr>Title slides</vt:lpstr>
      <vt:lpstr>Acknowledgement of Country</vt:lpstr>
      <vt:lpstr>Chapter break</vt:lpstr>
      <vt:lpstr>Graphic slides</vt:lpstr>
      <vt:lpstr>Content slides</vt:lpstr>
      <vt:lpstr>Enhancing Authentic Engagement in Group Assignments </vt:lpstr>
      <vt:lpstr>Acknowledgment of Country </vt:lpstr>
      <vt:lpstr>Presentation Agenda </vt:lpstr>
      <vt:lpstr>Anecdotally… before implementation</vt:lpstr>
      <vt:lpstr>Nature of Collaborative Group Work </vt:lpstr>
      <vt:lpstr>Research Questions For a Phenomenological Approach  </vt:lpstr>
      <vt:lpstr>Procedure </vt:lpstr>
      <vt:lpstr>Collaborative Statements Table</vt:lpstr>
      <vt:lpstr>Common Barriers</vt:lpstr>
      <vt:lpstr>Findings: Common Barriers</vt:lpstr>
      <vt:lpstr>Findings: Common Facilitators</vt:lpstr>
      <vt:lpstr>Strategies to Support Collaborative Group Work </vt:lpstr>
      <vt:lpstr>Speed Interviewing (Sublett et al., 2022) </vt:lpstr>
      <vt:lpstr>Speed Interviewing &amp; UDL </vt:lpstr>
      <vt:lpstr>Team Charters </vt:lpstr>
      <vt:lpstr>What are Team Charters?</vt:lpstr>
      <vt:lpstr>Shared Team Charter Resources </vt:lpstr>
      <vt:lpstr>Team Charters &amp; UDL </vt:lpstr>
      <vt:lpstr>Reflective Collaborative Statements </vt:lpstr>
      <vt:lpstr>Exemplar quotes (Undergrad Mandatory S&amp;IE Unit) </vt:lpstr>
      <vt:lpstr>Collaborative Statements &amp; UDL </vt:lpstr>
      <vt:lpstr>Anecdotally… after implementation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using our University PowerPoint template</dc:title>
  <cp:lastModifiedBy>Kylie Geard</cp:lastModifiedBy>
  <cp:revision>200</cp:revision>
  <dcterms:created xsi:type="dcterms:W3CDTF">2022-10-08T02:11:21Z</dcterms:created>
  <dcterms:modified xsi:type="dcterms:W3CDTF">2025-06-06T06:46:03Z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ies>
</file>