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1535" r:id="rId3"/>
    <p:sldId id="1643" r:id="rId4"/>
    <p:sldId id="1648" r:id="rId5"/>
    <p:sldId id="1655" r:id="rId6"/>
    <p:sldId id="277" r:id="rId7"/>
    <p:sldId id="400" r:id="rId8"/>
    <p:sldId id="1659" r:id="rId9"/>
    <p:sldId id="1660" r:id="rId10"/>
    <p:sldId id="1661" r:id="rId11"/>
    <p:sldId id="1662" r:id="rId12"/>
    <p:sldId id="1663" r:id="rId13"/>
    <p:sldId id="1664" r:id="rId14"/>
    <p:sldId id="1656" r:id="rId15"/>
    <p:sldId id="16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D230F0-16B2-7CCB-5E40-BA074F9A1769}" name="Alison Farrell" initials="AF" userId="S::alison.m.farrell@mu.ie::e03ec50a-e0ae-42c6-9f14-c513590189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24" autoAdjust="0"/>
  </p:normalViewPr>
  <p:slideViewPr>
    <p:cSldViewPr snapToGrid="0">
      <p:cViewPr varScale="1">
        <p:scale>
          <a:sx n="94" d="100"/>
          <a:sy n="94" d="100"/>
        </p:scale>
        <p:origin x="4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71D36-42A8-48FD-8DA9-7FE171E13D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86830-F0FB-4B8D-B10C-D701B6B0451D}">
      <dgm:prSet/>
      <dgm:spPr/>
      <dgm:t>
        <a:bodyPr/>
        <a:lstStyle/>
        <a:p>
          <a:r>
            <a:rPr lang="en-US" dirty="0"/>
            <a:t>Alignment with national policy and initiatives: PATH 4 and UDL Charter for tertiary education</a:t>
          </a:r>
        </a:p>
      </dgm:t>
    </dgm:pt>
    <dgm:pt modelId="{68C2F66A-DDAF-44F9-8311-B52D5E6C3B44}" type="parTrans" cxnId="{81F13FDC-9716-478E-BD32-FEE58A5564C1}">
      <dgm:prSet/>
      <dgm:spPr/>
      <dgm:t>
        <a:bodyPr/>
        <a:lstStyle/>
        <a:p>
          <a:endParaRPr lang="en-US"/>
        </a:p>
      </dgm:t>
    </dgm:pt>
    <dgm:pt modelId="{01C3DA0F-51E9-4994-890B-0C1BF26178D5}" type="sibTrans" cxnId="{81F13FDC-9716-478E-BD32-FEE58A5564C1}">
      <dgm:prSet/>
      <dgm:spPr/>
      <dgm:t>
        <a:bodyPr/>
        <a:lstStyle/>
        <a:p>
          <a:endParaRPr lang="en-US"/>
        </a:p>
      </dgm:t>
    </dgm:pt>
    <dgm:pt modelId="{CAFA6D1A-EFDA-488B-9B35-3EDF6B141334}">
      <dgm:prSet/>
      <dgm:spPr/>
      <dgm:t>
        <a:bodyPr/>
        <a:lstStyle/>
        <a:p>
          <a:r>
            <a:rPr lang="en-US" dirty="0"/>
            <a:t>To support </a:t>
          </a:r>
          <a:r>
            <a:rPr lang="en-US" dirty="0" err="1"/>
            <a:t>MU’s</a:t>
          </a:r>
          <a:r>
            <a:rPr lang="en-US" dirty="0"/>
            <a:t>  commitment to EDI principles</a:t>
          </a:r>
        </a:p>
      </dgm:t>
      <dgm:extLst>
        <a:ext uri="{E40237B7-FDA0-4F09-8148-C483321AD2D9}">
          <dgm14:cNvPr xmlns:dgm14="http://schemas.microsoft.com/office/drawing/2010/diagram" id="0" name="" descr="Values and Policies descriptions"/>
        </a:ext>
      </dgm:extLst>
    </dgm:pt>
    <dgm:pt modelId="{6D91CEC4-846E-4C74-A698-0AFDE24B18AE}" type="parTrans" cxnId="{31BF1C95-061F-407F-B6D9-0F70D1342C00}">
      <dgm:prSet/>
      <dgm:spPr/>
      <dgm:t>
        <a:bodyPr/>
        <a:lstStyle/>
        <a:p>
          <a:endParaRPr lang="en-US"/>
        </a:p>
      </dgm:t>
    </dgm:pt>
    <dgm:pt modelId="{5F84CFEB-FF4E-4593-AFBE-4906B96B5F47}" type="sibTrans" cxnId="{31BF1C95-061F-407F-B6D9-0F70D1342C00}">
      <dgm:prSet/>
      <dgm:spPr/>
      <dgm:t>
        <a:bodyPr/>
        <a:lstStyle/>
        <a:p>
          <a:endParaRPr lang="en-US"/>
        </a:p>
      </dgm:t>
    </dgm:pt>
    <dgm:pt modelId="{B16F79E7-EB59-4A54-A88D-C2D231FEF7B4}">
      <dgm:prSet/>
      <dgm:spPr/>
      <dgm:t>
        <a:bodyPr/>
        <a:lstStyle/>
        <a:p>
          <a:r>
            <a:rPr lang="en-US"/>
            <a:t>To support the enactment of UDL for inclusive education in teaching and learning practice at Maynooth University.</a:t>
          </a:r>
        </a:p>
      </dgm:t>
    </dgm:pt>
    <dgm:pt modelId="{AE12DC19-89A8-44AE-819A-8BBE144B3DD1}" type="parTrans" cxnId="{4E2C2B26-E27B-437B-B78B-033B37EACE2E}">
      <dgm:prSet/>
      <dgm:spPr/>
      <dgm:t>
        <a:bodyPr/>
        <a:lstStyle/>
        <a:p>
          <a:endParaRPr lang="en-US"/>
        </a:p>
      </dgm:t>
    </dgm:pt>
    <dgm:pt modelId="{6B3F7466-6667-448C-AB9E-8A3986D429FA}" type="sibTrans" cxnId="{4E2C2B26-E27B-437B-B78B-033B37EACE2E}">
      <dgm:prSet/>
      <dgm:spPr/>
      <dgm:t>
        <a:bodyPr/>
        <a:lstStyle/>
        <a:p>
          <a:endParaRPr lang="en-US"/>
        </a:p>
      </dgm:t>
    </dgm:pt>
    <dgm:pt modelId="{A537F2E9-19D0-4AE1-B35A-733B09988D19}">
      <dgm:prSet/>
      <dgm:spPr/>
      <dgm:t>
        <a:bodyPr/>
        <a:lstStyle/>
        <a:p>
          <a:r>
            <a:rPr lang="en-US" dirty="0"/>
            <a:t>The intention of a UDL Fellowship: prestige, profile, cross-faculty, collaborative learning, building UDL awareness and capacity</a:t>
          </a:r>
        </a:p>
      </dgm:t>
    </dgm:pt>
    <dgm:pt modelId="{60BCBBD3-8FA7-4B68-82FC-61997BD20D55}" type="parTrans" cxnId="{F5A3921C-E378-4A9B-94CF-86CAF971408D}">
      <dgm:prSet/>
      <dgm:spPr/>
      <dgm:t>
        <a:bodyPr/>
        <a:lstStyle/>
        <a:p>
          <a:endParaRPr lang="en-US"/>
        </a:p>
      </dgm:t>
    </dgm:pt>
    <dgm:pt modelId="{597CE530-5EC2-4173-853A-DAE03FEB8144}" type="sibTrans" cxnId="{F5A3921C-E378-4A9B-94CF-86CAF971408D}">
      <dgm:prSet/>
      <dgm:spPr/>
      <dgm:t>
        <a:bodyPr/>
        <a:lstStyle/>
        <a:p>
          <a:endParaRPr lang="en-US"/>
        </a:p>
      </dgm:t>
    </dgm:pt>
    <dgm:pt modelId="{C38FFF8B-2EEC-4BAC-8607-5E71B5E1AAB6}">
      <dgm:prSet/>
      <dgm:spPr/>
      <dgm:t>
        <a:bodyPr/>
        <a:lstStyle/>
        <a:p>
          <a:r>
            <a:rPr lang="en-US" dirty="0"/>
            <a:t>Surfacing and bringing together pockets of good practice</a:t>
          </a:r>
        </a:p>
      </dgm:t>
    </dgm:pt>
    <dgm:pt modelId="{23D58DD2-8575-4521-B163-EB55722FA7FF}" type="parTrans" cxnId="{FB20DC0E-6C9C-4A3F-9BC0-A5EB76627755}">
      <dgm:prSet/>
      <dgm:spPr/>
      <dgm:t>
        <a:bodyPr/>
        <a:lstStyle/>
        <a:p>
          <a:endParaRPr lang="en-US"/>
        </a:p>
      </dgm:t>
    </dgm:pt>
    <dgm:pt modelId="{562F192A-31A9-4ECA-9632-C568500E9BCC}" type="sibTrans" cxnId="{FB20DC0E-6C9C-4A3F-9BC0-A5EB76627755}">
      <dgm:prSet/>
      <dgm:spPr/>
      <dgm:t>
        <a:bodyPr/>
        <a:lstStyle/>
        <a:p>
          <a:endParaRPr lang="en-US"/>
        </a:p>
      </dgm:t>
    </dgm:pt>
    <dgm:pt modelId="{FDCC7D7F-DC04-4EA7-9796-DE0DC98BA287}" type="pres">
      <dgm:prSet presAssocID="{C7071D36-42A8-48FD-8DA9-7FE171E13D4D}" presName="vert0" presStyleCnt="0">
        <dgm:presLayoutVars>
          <dgm:dir/>
          <dgm:animOne val="branch"/>
          <dgm:animLvl val="lvl"/>
        </dgm:presLayoutVars>
      </dgm:prSet>
      <dgm:spPr/>
    </dgm:pt>
    <dgm:pt modelId="{0E63DDB7-5239-4053-9559-FB3E3F368996}" type="pres">
      <dgm:prSet presAssocID="{8CA86830-F0FB-4B8D-B10C-D701B6B0451D}" presName="thickLine" presStyleLbl="alignNode1" presStyleIdx="0" presStyleCnt="5"/>
      <dgm:spPr/>
    </dgm:pt>
    <dgm:pt modelId="{FA77FA22-8083-47AC-BEB4-615CCD59BE8D}" type="pres">
      <dgm:prSet presAssocID="{8CA86830-F0FB-4B8D-B10C-D701B6B0451D}" presName="horz1" presStyleCnt="0"/>
      <dgm:spPr/>
    </dgm:pt>
    <dgm:pt modelId="{F1B30525-AEBC-450E-A39A-E59B5F23BFFB}" type="pres">
      <dgm:prSet presAssocID="{8CA86830-F0FB-4B8D-B10C-D701B6B0451D}" presName="tx1" presStyleLbl="revTx" presStyleIdx="0" presStyleCnt="5"/>
      <dgm:spPr/>
    </dgm:pt>
    <dgm:pt modelId="{74F96E37-8A3D-441B-AC24-C91A14C2AF29}" type="pres">
      <dgm:prSet presAssocID="{8CA86830-F0FB-4B8D-B10C-D701B6B0451D}" presName="vert1" presStyleCnt="0"/>
      <dgm:spPr/>
    </dgm:pt>
    <dgm:pt modelId="{251B8C3F-317D-4EC1-97E2-13C6A6D6CB2D}" type="pres">
      <dgm:prSet presAssocID="{CAFA6D1A-EFDA-488B-9B35-3EDF6B141334}" presName="thickLine" presStyleLbl="alignNode1" presStyleIdx="1" presStyleCnt="5"/>
      <dgm:spPr/>
    </dgm:pt>
    <dgm:pt modelId="{704A7314-F604-4259-A0D7-FC4851F054BE}" type="pres">
      <dgm:prSet presAssocID="{CAFA6D1A-EFDA-488B-9B35-3EDF6B141334}" presName="horz1" presStyleCnt="0"/>
      <dgm:spPr/>
    </dgm:pt>
    <dgm:pt modelId="{CA506CA6-D29D-4C9E-BAB2-5F077AC2F651}" type="pres">
      <dgm:prSet presAssocID="{CAFA6D1A-EFDA-488B-9B35-3EDF6B141334}" presName="tx1" presStyleLbl="revTx" presStyleIdx="1" presStyleCnt="5"/>
      <dgm:spPr/>
    </dgm:pt>
    <dgm:pt modelId="{792C9D32-8508-4CBD-A76A-3947D30E927B}" type="pres">
      <dgm:prSet presAssocID="{CAFA6D1A-EFDA-488B-9B35-3EDF6B141334}" presName="vert1" presStyleCnt="0"/>
      <dgm:spPr/>
    </dgm:pt>
    <dgm:pt modelId="{AF765ACD-2B76-49D3-879C-30636F0A3F88}" type="pres">
      <dgm:prSet presAssocID="{B16F79E7-EB59-4A54-A88D-C2D231FEF7B4}" presName="thickLine" presStyleLbl="alignNode1" presStyleIdx="2" presStyleCnt="5"/>
      <dgm:spPr/>
    </dgm:pt>
    <dgm:pt modelId="{AB874284-33DE-4150-8198-142EB32BBB24}" type="pres">
      <dgm:prSet presAssocID="{B16F79E7-EB59-4A54-A88D-C2D231FEF7B4}" presName="horz1" presStyleCnt="0"/>
      <dgm:spPr/>
    </dgm:pt>
    <dgm:pt modelId="{19C036D2-7915-4C79-A5E3-AAE987780153}" type="pres">
      <dgm:prSet presAssocID="{B16F79E7-EB59-4A54-A88D-C2D231FEF7B4}" presName="tx1" presStyleLbl="revTx" presStyleIdx="2" presStyleCnt="5"/>
      <dgm:spPr/>
    </dgm:pt>
    <dgm:pt modelId="{A6861E27-ED9A-45AB-AA47-45553451D34F}" type="pres">
      <dgm:prSet presAssocID="{B16F79E7-EB59-4A54-A88D-C2D231FEF7B4}" presName="vert1" presStyleCnt="0"/>
      <dgm:spPr/>
    </dgm:pt>
    <dgm:pt modelId="{2F69C16B-DCD1-41AE-AEE6-2F709EF4FDF1}" type="pres">
      <dgm:prSet presAssocID="{A537F2E9-19D0-4AE1-B35A-733B09988D19}" presName="thickLine" presStyleLbl="alignNode1" presStyleIdx="3" presStyleCnt="5"/>
      <dgm:spPr/>
    </dgm:pt>
    <dgm:pt modelId="{0D520EB0-467C-44C5-A9CB-DAD491AC232F}" type="pres">
      <dgm:prSet presAssocID="{A537F2E9-19D0-4AE1-B35A-733B09988D19}" presName="horz1" presStyleCnt="0"/>
      <dgm:spPr/>
    </dgm:pt>
    <dgm:pt modelId="{5483E250-7EED-4CE6-811F-369CC8F18F57}" type="pres">
      <dgm:prSet presAssocID="{A537F2E9-19D0-4AE1-B35A-733B09988D19}" presName="tx1" presStyleLbl="revTx" presStyleIdx="3" presStyleCnt="5"/>
      <dgm:spPr/>
    </dgm:pt>
    <dgm:pt modelId="{2774EB97-1D37-45CE-865F-3D1C9CDAA93F}" type="pres">
      <dgm:prSet presAssocID="{A537F2E9-19D0-4AE1-B35A-733B09988D19}" presName="vert1" presStyleCnt="0"/>
      <dgm:spPr/>
    </dgm:pt>
    <dgm:pt modelId="{EA21C8D5-CC0A-4D2A-9A03-59FC28353E92}" type="pres">
      <dgm:prSet presAssocID="{C38FFF8B-2EEC-4BAC-8607-5E71B5E1AAB6}" presName="thickLine" presStyleLbl="alignNode1" presStyleIdx="4" presStyleCnt="5"/>
      <dgm:spPr/>
    </dgm:pt>
    <dgm:pt modelId="{6E177E0B-098E-4F49-88CA-4F61ACB7A5F3}" type="pres">
      <dgm:prSet presAssocID="{C38FFF8B-2EEC-4BAC-8607-5E71B5E1AAB6}" presName="horz1" presStyleCnt="0"/>
      <dgm:spPr/>
    </dgm:pt>
    <dgm:pt modelId="{1B199EAA-4C9C-47C0-A889-68DEE8E9CFCB}" type="pres">
      <dgm:prSet presAssocID="{C38FFF8B-2EEC-4BAC-8607-5E71B5E1AAB6}" presName="tx1" presStyleLbl="revTx" presStyleIdx="4" presStyleCnt="5"/>
      <dgm:spPr/>
    </dgm:pt>
    <dgm:pt modelId="{C1CBCDFE-B7D8-4EA4-B203-444249A0D488}" type="pres">
      <dgm:prSet presAssocID="{C38FFF8B-2EEC-4BAC-8607-5E71B5E1AAB6}" presName="vert1" presStyleCnt="0"/>
      <dgm:spPr/>
    </dgm:pt>
  </dgm:ptLst>
  <dgm:cxnLst>
    <dgm:cxn modelId="{FB20DC0E-6C9C-4A3F-9BC0-A5EB76627755}" srcId="{C7071D36-42A8-48FD-8DA9-7FE171E13D4D}" destId="{C38FFF8B-2EEC-4BAC-8607-5E71B5E1AAB6}" srcOrd="4" destOrd="0" parTransId="{23D58DD2-8575-4521-B163-EB55722FA7FF}" sibTransId="{562F192A-31A9-4ECA-9632-C568500E9BCC}"/>
    <dgm:cxn modelId="{F5A3921C-E378-4A9B-94CF-86CAF971408D}" srcId="{C7071D36-42A8-48FD-8DA9-7FE171E13D4D}" destId="{A537F2E9-19D0-4AE1-B35A-733B09988D19}" srcOrd="3" destOrd="0" parTransId="{60BCBBD3-8FA7-4B68-82FC-61997BD20D55}" sibTransId="{597CE530-5EC2-4173-853A-DAE03FEB8144}"/>
    <dgm:cxn modelId="{4E2C2B26-E27B-437B-B78B-033B37EACE2E}" srcId="{C7071D36-42A8-48FD-8DA9-7FE171E13D4D}" destId="{B16F79E7-EB59-4A54-A88D-C2D231FEF7B4}" srcOrd="2" destOrd="0" parTransId="{AE12DC19-89A8-44AE-819A-8BBE144B3DD1}" sibTransId="{6B3F7466-6667-448C-AB9E-8A3986D429FA}"/>
    <dgm:cxn modelId="{B90A9832-6F00-473C-A7C9-CD35B38E2A58}" type="presOf" srcId="{C7071D36-42A8-48FD-8DA9-7FE171E13D4D}" destId="{FDCC7D7F-DC04-4EA7-9796-DE0DC98BA287}" srcOrd="0" destOrd="0" presId="urn:microsoft.com/office/officeart/2008/layout/LinedList"/>
    <dgm:cxn modelId="{82C8E941-80FC-4F05-BBED-FE502FFE5DF8}" type="presOf" srcId="{8CA86830-F0FB-4B8D-B10C-D701B6B0451D}" destId="{F1B30525-AEBC-450E-A39A-E59B5F23BFFB}" srcOrd="0" destOrd="0" presId="urn:microsoft.com/office/officeart/2008/layout/LinedList"/>
    <dgm:cxn modelId="{31BF1C95-061F-407F-B6D9-0F70D1342C00}" srcId="{C7071D36-42A8-48FD-8DA9-7FE171E13D4D}" destId="{CAFA6D1A-EFDA-488B-9B35-3EDF6B141334}" srcOrd="1" destOrd="0" parTransId="{6D91CEC4-846E-4C74-A698-0AFDE24B18AE}" sibTransId="{5F84CFEB-FF4E-4593-AFBE-4906B96B5F47}"/>
    <dgm:cxn modelId="{7606DABA-D5B2-4801-9E29-D3A5E6E92098}" type="presOf" srcId="{B16F79E7-EB59-4A54-A88D-C2D231FEF7B4}" destId="{19C036D2-7915-4C79-A5E3-AAE987780153}" srcOrd="0" destOrd="0" presId="urn:microsoft.com/office/officeart/2008/layout/LinedList"/>
    <dgm:cxn modelId="{2F935FC3-F6B8-4C29-BCB0-74D8FF5DEB5A}" type="presOf" srcId="{CAFA6D1A-EFDA-488B-9B35-3EDF6B141334}" destId="{CA506CA6-D29D-4C9E-BAB2-5F077AC2F651}" srcOrd="0" destOrd="0" presId="urn:microsoft.com/office/officeart/2008/layout/LinedList"/>
    <dgm:cxn modelId="{B580B3CF-1834-4BEA-BAAE-67FF467CF8A4}" type="presOf" srcId="{A537F2E9-19D0-4AE1-B35A-733B09988D19}" destId="{5483E250-7EED-4CE6-811F-369CC8F18F57}" srcOrd="0" destOrd="0" presId="urn:microsoft.com/office/officeart/2008/layout/LinedList"/>
    <dgm:cxn modelId="{81F13FDC-9716-478E-BD32-FEE58A5564C1}" srcId="{C7071D36-42A8-48FD-8DA9-7FE171E13D4D}" destId="{8CA86830-F0FB-4B8D-B10C-D701B6B0451D}" srcOrd="0" destOrd="0" parTransId="{68C2F66A-DDAF-44F9-8311-B52D5E6C3B44}" sibTransId="{01C3DA0F-51E9-4994-890B-0C1BF26178D5}"/>
    <dgm:cxn modelId="{DC0D81FC-9521-41B3-8A4E-2D2489EF6332}" type="presOf" srcId="{C38FFF8B-2EEC-4BAC-8607-5E71B5E1AAB6}" destId="{1B199EAA-4C9C-47C0-A889-68DEE8E9CFCB}" srcOrd="0" destOrd="0" presId="urn:microsoft.com/office/officeart/2008/layout/LinedList"/>
    <dgm:cxn modelId="{E4F3EDD5-170D-46E4-966D-38378B511E60}" type="presParOf" srcId="{FDCC7D7F-DC04-4EA7-9796-DE0DC98BA287}" destId="{0E63DDB7-5239-4053-9559-FB3E3F368996}" srcOrd="0" destOrd="0" presId="urn:microsoft.com/office/officeart/2008/layout/LinedList"/>
    <dgm:cxn modelId="{A6C195F7-7B46-4D8E-ABD5-E67F358861B8}" type="presParOf" srcId="{FDCC7D7F-DC04-4EA7-9796-DE0DC98BA287}" destId="{FA77FA22-8083-47AC-BEB4-615CCD59BE8D}" srcOrd="1" destOrd="0" presId="urn:microsoft.com/office/officeart/2008/layout/LinedList"/>
    <dgm:cxn modelId="{FA060AE9-6B45-4CB9-A705-8A270C149EDF}" type="presParOf" srcId="{FA77FA22-8083-47AC-BEB4-615CCD59BE8D}" destId="{F1B30525-AEBC-450E-A39A-E59B5F23BFFB}" srcOrd="0" destOrd="0" presId="urn:microsoft.com/office/officeart/2008/layout/LinedList"/>
    <dgm:cxn modelId="{03CC4C24-42F8-4853-84EF-6219780E4FE6}" type="presParOf" srcId="{FA77FA22-8083-47AC-BEB4-615CCD59BE8D}" destId="{74F96E37-8A3D-441B-AC24-C91A14C2AF29}" srcOrd="1" destOrd="0" presId="urn:microsoft.com/office/officeart/2008/layout/LinedList"/>
    <dgm:cxn modelId="{461F2C11-3F62-42A6-9AB0-BBDB4A9DACAA}" type="presParOf" srcId="{FDCC7D7F-DC04-4EA7-9796-DE0DC98BA287}" destId="{251B8C3F-317D-4EC1-97E2-13C6A6D6CB2D}" srcOrd="2" destOrd="0" presId="urn:microsoft.com/office/officeart/2008/layout/LinedList"/>
    <dgm:cxn modelId="{07E8343F-04A6-4A5C-9E59-531825706DEC}" type="presParOf" srcId="{FDCC7D7F-DC04-4EA7-9796-DE0DC98BA287}" destId="{704A7314-F604-4259-A0D7-FC4851F054BE}" srcOrd="3" destOrd="0" presId="urn:microsoft.com/office/officeart/2008/layout/LinedList"/>
    <dgm:cxn modelId="{FB171988-ECED-4384-95BF-8356C228AAA8}" type="presParOf" srcId="{704A7314-F604-4259-A0D7-FC4851F054BE}" destId="{CA506CA6-D29D-4C9E-BAB2-5F077AC2F651}" srcOrd="0" destOrd="0" presId="urn:microsoft.com/office/officeart/2008/layout/LinedList"/>
    <dgm:cxn modelId="{AF13B1C3-C21A-4994-A17E-3936A528AF0F}" type="presParOf" srcId="{704A7314-F604-4259-A0D7-FC4851F054BE}" destId="{792C9D32-8508-4CBD-A76A-3947D30E927B}" srcOrd="1" destOrd="0" presId="urn:microsoft.com/office/officeart/2008/layout/LinedList"/>
    <dgm:cxn modelId="{3C779E53-2254-4B44-A93D-E2F6CA8C6A5C}" type="presParOf" srcId="{FDCC7D7F-DC04-4EA7-9796-DE0DC98BA287}" destId="{AF765ACD-2B76-49D3-879C-30636F0A3F88}" srcOrd="4" destOrd="0" presId="urn:microsoft.com/office/officeart/2008/layout/LinedList"/>
    <dgm:cxn modelId="{38E4CC5D-3527-49CB-ADEC-7A77926BF055}" type="presParOf" srcId="{FDCC7D7F-DC04-4EA7-9796-DE0DC98BA287}" destId="{AB874284-33DE-4150-8198-142EB32BBB24}" srcOrd="5" destOrd="0" presId="urn:microsoft.com/office/officeart/2008/layout/LinedList"/>
    <dgm:cxn modelId="{98DFFAEB-9F53-4242-9981-B7A257ABC5AA}" type="presParOf" srcId="{AB874284-33DE-4150-8198-142EB32BBB24}" destId="{19C036D2-7915-4C79-A5E3-AAE987780153}" srcOrd="0" destOrd="0" presId="urn:microsoft.com/office/officeart/2008/layout/LinedList"/>
    <dgm:cxn modelId="{261BC462-E9FD-45E7-85D2-DD41119B540E}" type="presParOf" srcId="{AB874284-33DE-4150-8198-142EB32BBB24}" destId="{A6861E27-ED9A-45AB-AA47-45553451D34F}" srcOrd="1" destOrd="0" presId="urn:microsoft.com/office/officeart/2008/layout/LinedList"/>
    <dgm:cxn modelId="{80A806FD-22A2-4EA7-97FE-04FF98CEA04F}" type="presParOf" srcId="{FDCC7D7F-DC04-4EA7-9796-DE0DC98BA287}" destId="{2F69C16B-DCD1-41AE-AEE6-2F709EF4FDF1}" srcOrd="6" destOrd="0" presId="urn:microsoft.com/office/officeart/2008/layout/LinedList"/>
    <dgm:cxn modelId="{A1DF1F4F-97D3-47A6-8D3E-EF1D965A665F}" type="presParOf" srcId="{FDCC7D7F-DC04-4EA7-9796-DE0DC98BA287}" destId="{0D520EB0-467C-44C5-A9CB-DAD491AC232F}" srcOrd="7" destOrd="0" presId="urn:microsoft.com/office/officeart/2008/layout/LinedList"/>
    <dgm:cxn modelId="{0A44F011-FA06-4FE7-8886-CFC6C4153D0D}" type="presParOf" srcId="{0D520EB0-467C-44C5-A9CB-DAD491AC232F}" destId="{5483E250-7EED-4CE6-811F-369CC8F18F57}" srcOrd="0" destOrd="0" presId="urn:microsoft.com/office/officeart/2008/layout/LinedList"/>
    <dgm:cxn modelId="{2695ADCF-53E1-45C0-8751-E54DC8783894}" type="presParOf" srcId="{0D520EB0-467C-44C5-A9CB-DAD491AC232F}" destId="{2774EB97-1D37-45CE-865F-3D1C9CDAA93F}" srcOrd="1" destOrd="0" presId="urn:microsoft.com/office/officeart/2008/layout/LinedList"/>
    <dgm:cxn modelId="{F5307997-2551-408D-9866-51B9772F9677}" type="presParOf" srcId="{FDCC7D7F-DC04-4EA7-9796-DE0DC98BA287}" destId="{EA21C8D5-CC0A-4D2A-9A03-59FC28353E92}" srcOrd="8" destOrd="0" presId="urn:microsoft.com/office/officeart/2008/layout/LinedList"/>
    <dgm:cxn modelId="{C58A2A52-4214-4A49-8A1A-80943887100E}" type="presParOf" srcId="{FDCC7D7F-DC04-4EA7-9796-DE0DC98BA287}" destId="{6E177E0B-098E-4F49-88CA-4F61ACB7A5F3}" srcOrd="9" destOrd="0" presId="urn:microsoft.com/office/officeart/2008/layout/LinedList"/>
    <dgm:cxn modelId="{E7C230CE-3E74-47FA-9DA2-B62F2743EE3C}" type="presParOf" srcId="{6E177E0B-098E-4F49-88CA-4F61ACB7A5F3}" destId="{1B199EAA-4C9C-47C0-A889-68DEE8E9CFCB}" srcOrd="0" destOrd="0" presId="urn:microsoft.com/office/officeart/2008/layout/LinedList"/>
    <dgm:cxn modelId="{2B3B4CE3-C8B9-4225-AEA9-BB085C0729C0}" type="presParOf" srcId="{6E177E0B-098E-4F49-88CA-4F61ACB7A5F3}" destId="{C1CBCDFE-B7D8-4EA4-B203-444249A0D4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DDB7-5239-4053-9559-FB3E3F368996}">
      <dsp:nvSpPr>
        <dsp:cNvPr id="0" name=""/>
        <dsp:cNvSpPr/>
      </dsp:nvSpPr>
      <dsp:spPr>
        <a:xfrm>
          <a:off x="0" y="465"/>
          <a:ext cx="6917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0525-AEBC-450E-A39A-E59B5F23BFFB}">
      <dsp:nvSpPr>
        <dsp:cNvPr id="0" name=""/>
        <dsp:cNvSpPr/>
      </dsp:nvSpPr>
      <dsp:spPr>
        <a:xfrm>
          <a:off x="0" y="465"/>
          <a:ext cx="6917266" cy="7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Alignment with national policy and initiatives: PATH 4 and UDL Charter for tertiary education</a:t>
          </a:r>
        </a:p>
      </dsp:txBody>
      <dsp:txXfrm>
        <a:off x="0" y="465"/>
        <a:ext cx="6917266" cy="763083"/>
      </dsp:txXfrm>
    </dsp:sp>
    <dsp:sp modelId="{251B8C3F-317D-4EC1-97E2-13C6A6D6CB2D}">
      <dsp:nvSpPr>
        <dsp:cNvPr id="0" name=""/>
        <dsp:cNvSpPr/>
      </dsp:nvSpPr>
      <dsp:spPr>
        <a:xfrm>
          <a:off x="0" y="763549"/>
          <a:ext cx="6917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06CA6-D29D-4C9E-BAB2-5F077AC2F651}">
      <dsp:nvSpPr>
        <dsp:cNvPr id="0" name=""/>
        <dsp:cNvSpPr/>
      </dsp:nvSpPr>
      <dsp:spPr>
        <a:xfrm>
          <a:off x="0" y="763549"/>
          <a:ext cx="6917266" cy="7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support </a:t>
          </a:r>
          <a:r>
            <a:rPr lang="en-US" sz="1900" kern="1200" dirty="0" err="1"/>
            <a:t>MU’s</a:t>
          </a:r>
          <a:r>
            <a:rPr lang="en-US" sz="1900" kern="1200" dirty="0"/>
            <a:t>  commitment to EDI principles</a:t>
          </a:r>
        </a:p>
      </dsp:txBody>
      <dsp:txXfrm>
        <a:off x="0" y="763549"/>
        <a:ext cx="6917266" cy="763083"/>
      </dsp:txXfrm>
    </dsp:sp>
    <dsp:sp modelId="{AF765ACD-2B76-49D3-879C-30636F0A3F88}">
      <dsp:nvSpPr>
        <dsp:cNvPr id="0" name=""/>
        <dsp:cNvSpPr/>
      </dsp:nvSpPr>
      <dsp:spPr>
        <a:xfrm>
          <a:off x="0" y="1526633"/>
          <a:ext cx="6917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036D2-7915-4C79-A5E3-AAE987780153}">
      <dsp:nvSpPr>
        <dsp:cNvPr id="0" name=""/>
        <dsp:cNvSpPr/>
      </dsp:nvSpPr>
      <dsp:spPr>
        <a:xfrm>
          <a:off x="0" y="1526633"/>
          <a:ext cx="6917266" cy="7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support the enactment of UDL for inclusive education in teaching and learning practice at Maynooth University.</a:t>
          </a:r>
        </a:p>
      </dsp:txBody>
      <dsp:txXfrm>
        <a:off x="0" y="1526633"/>
        <a:ext cx="6917266" cy="763083"/>
      </dsp:txXfrm>
    </dsp:sp>
    <dsp:sp modelId="{2F69C16B-DCD1-41AE-AEE6-2F709EF4FDF1}">
      <dsp:nvSpPr>
        <dsp:cNvPr id="0" name=""/>
        <dsp:cNvSpPr/>
      </dsp:nvSpPr>
      <dsp:spPr>
        <a:xfrm>
          <a:off x="0" y="2289716"/>
          <a:ext cx="6917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3E250-7EED-4CE6-811F-369CC8F18F57}">
      <dsp:nvSpPr>
        <dsp:cNvPr id="0" name=""/>
        <dsp:cNvSpPr/>
      </dsp:nvSpPr>
      <dsp:spPr>
        <a:xfrm>
          <a:off x="0" y="2289716"/>
          <a:ext cx="6917266" cy="7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intention of a UDL Fellowship: prestige, profile, cross-faculty, collaborative learning, building UDL awareness and capacity</a:t>
          </a:r>
        </a:p>
      </dsp:txBody>
      <dsp:txXfrm>
        <a:off x="0" y="2289716"/>
        <a:ext cx="6917266" cy="763083"/>
      </dsp:txXfrm>
    </dsp:sp>
    <dsp:sp modelId="{EA21C8D5-CC0A-4D2A-9A03-59FC28353E92}">
      <dsp:nvSpPr>
        <dsp:cNvPr id="0" name=""/>
        <dsp:cNvSpPr/>
      </dsp:nvSpPr>
      <dsp:spPr>
        <a:xfrm>
          <a:off x="0" y="3052800"/>
          <a:ext cx="6917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99EAA-4C9C-47C0-A889-68DEE8E9CFCB}">
      <dsp:nvSpPr>
        <dsp:cNvPr id="0" name=""/>
        <dsp:cNvSpPr/>
      </dsp:nvSpPr>
      <dsp:spPr>
        <a:xfrm>
          <a:off x="0" y="3052800"/>
          <a:ext cx="6917266" cy="7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Surfacing and bringing together pockets of good practice</a:t>
          </a:r>
        </a:p>
      </dsp:txBody>
      <dsp:txXfrm>
        <a:off x="0" y="3052800"/>
        <a:ext cx="6917266" cy="76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7E76E-97DC-4E22-98E0-781DA968D2D1}" type="datetimeFigureOut"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EA421-EEFA-46EF-8D8D-2B050D88E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51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022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379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8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953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665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Print plus ones to bring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706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444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EA421-EEFA-46EF-8D8D-2B050D88E689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0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DAC3-5115-98F2-7004-DB7C8334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1357-7D3F-7DF8-821C-83E84F077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08FB-510B-ADD5-230C-5BC7A707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642A-6A6D-FD66-DC1A-2D8DFD0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0E03-27BC-E4B8-856D-E7B24783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11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96C8-68F5-D7A4-B3D8-11B4CBC6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CE0AC-8DC5-172E-8745-BB494A86E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144BE-7B89-0073-E26F-ED5B0A19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9545B-CDE9-A8BC-633E-86A5949C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3378C-A7AE-6C6F-299B-7BC4C579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1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B2F60-D80F-07A7-2161-F6D523B32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8AE0E-C9A0-5A1F-B82D-3ADEE85D7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ED1A0-CE1B-BF3C-E730-27A98AA5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B072-0A7E-0BFC-82C7-E0153FBF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2CB8-9441-1E2C-86A0-4663C991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9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1007534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622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B717-87CE-7A85-0994-5A0C8FA8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5632-1DF3-51F4-5137-E1204182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57B6-845D-3E2E-110F-7A44DDFA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D220-5B66-AB85-6943-EB8DC8FB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A82DD-2B97-7E5D-32E1-286D59AA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87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266B-BE17-77F3-4886-A7B96B12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800C0-9BD4-A581-29DC-AD677C9C2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722B2-B0A9-4EA0-43E7-87A1FE3B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22B0-A2E0-0D88-0E80-099B3C4B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90CD5-0BF0-B71C-2B6D-5A3ED294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93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89EE-D599-5D14-D15B-DEA72BAD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0DEC-1700-8D15-EB4C-E61C69B7F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A21AA-1FF1-5306-D218-84E9A5E02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8CFB-2027-7C24-98E2-FFFCBC14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C6764-B2A7-DF4D-1405-922219C0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48B49-00CA-2269-1101-E4440055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67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45A9-89A1-2CA4-02ED-F46A92E7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E682C-D2E6-75F8-13E7-05F57CD9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9B8DA-7D09-E9EF-D1F0-93958B95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BEF5C-4874-EC3A-6FB9-73C7B1EAA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538C3-2BDC-D3D4-50A2-FDB13D80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894FD-C817-73E6-B6AB-53A50C2F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2350D-09EA-8EBF-7108-679CA6DF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63309-119E-1F77-A090-3682D5AF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680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310F-9940-0536-45D5-36E005C6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54523-A2E4-AA58-EA39-46459270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3151E-1931-9AF6-DF10-F1EE7309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55CE8-D041-3A11-8520-9A939DAC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3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58BC1-DAB5-732F-672C-518A5F92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9049C-1725-9117-A695-28BA2A57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02CA0-1C8D-2FC0-4795-9854EC6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450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E8E5-FE95-CC84-5F2C-08FB5A30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A180-5422-83E0-739B-A7BC1EEC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9AF37-EAD1-C47B-EFAD-4C790433C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8D53-06FA-72EB-293C-8612282C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EE865-27ED-1233-91C9-F82448DC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B88B6-A76E-7635-5F31-CEC47AF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37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3318-337E-2C3C-85AB-054B3B1D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B3678-7884-7373-288E-F0BAC06D1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4FD8A-5A22-3F27-88FF-D09229889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E4670-7A07-BA1E-EE45-48FC4976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7B88-FCAF-4545-3160-CA4C81FA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5EA55-CBC6-2337-39A8-9E626824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72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5A803-35C5-F56E-5E2D-AE0A20BF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04B1-9720-C708-4CBD-2353B00E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BDDD-C14A-0A7F-87D7-CD4AC49C0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B1C476-C52E-4257-A664-C284204D4F8C}" type="datetimeFigureOut">
              <a:rPr lang="en-IE" smtClean="0"/>
              <a:t>17/06/2025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8088A-0432-BD66-2862-3E20DCDF5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32D0-D3E4-7158-8211-0C4B82B77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C2C36-F72B-4729-9B8A-1AF636D281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148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file://localhost/Users/larissa/Downloads/black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6655&amp;picture=&amp;jazyk=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s://policyoptions.irpp.org/magazines/july-2020/the-evolving-craft-of-political-advertising/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5" y="140972"/>
            <a:ext cx="5032849" cy="6858000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310009" y="140972"/>
            <a:ext cx="2643505" cy="8045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25"/>
              </a:spcBef>
            </a:pPr>
            <a:r>
              <a:rPr lang="en-US" sz="900" b="1" dirty="0" err="1"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900" b="1" dirty="0"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latin typeface="Arial"/>
                <a:ea typeface="ＭＳ 明朝"/>
                <a:cs typeface="MinionPro-Regular"/>
              </a:rPr>
              <a:t>Mhá</a:t>
            </a:r>
            <a:r>
              <a:rPr lang="en-US" sz="900" b="1" dirty="0"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latin typeface="Arial"/>
                <a:ea typeface="ＭＳ 明朝"/>
                <a:cs typeface="MinionPro-Regular"/>
              </a:rPr>
              <a:t>Nuad</a:t>
            </a:r>
            <a:br>
              <a:rPr lang="en-US" sz="900" b="1" dirty="0">
                <a:latin typeface="Arial"/>
                <a:ea typeface="ＭＳ 明朝"/>
                <a:cs typeface="MinionPro-Regular"/>
              </a:rPr>
            </a:br>
            <a:r>
              <a:rPr lang="en-US" sz="900" b="1" dirty="0">
                <a:latin typeface="Arial"/>
                <a:ea typeface="ＭＳ 明朝"/>
                <a:cs typeface="MinionPro-Regular"/>
              </a:rPr>
              <a:t>Maynooth University</a:t>
            </a:r>
            <a:endParaRPr lang="en-US" sz="1200" dirty="0">
              <a:latin typeface="MinionPro-Regular"/>
              <a:ea typeface="ＭＳ 明朝"/>
              <a:cs typeface="MinionPro-Regular"/>
            </a:endParaRPr>
          </a:p>
          <a:p>
            <a:pPr>
              <a:spcBef>
                <a:spcPts val="425"/>
              </a:spcBef>
            </a:pPr>
            <a:r>
              <a:rPr lang="en-US" sz="900" dirty="0">
                <a:latin typeface="Arial"/>
                <a:ea typeface="ＭＳ 明朝"/>
                <a:cs typeface="MinionPro-Regular"/>
              </a:rPr>
              <a:t>Education Department</a:t>
            </a:r>
            <a:endParaRPr lang="en-US" sz="1200" dirty="0">
              <a:latin typeface="MinionPro-Regular"/>
              <a:ea typeface="ＭＳ 明朝"/>
              <a:cs typeface="MinionPro-Regular"/>
            </a:endParaRPr>
          </a:p>
          <a:p>
            <a:pPr>
              <a:lnSpc>
                <a:spcPct val="120000"/>
              </a:lnSpc>
              <a:spcBef>
                <a:spcPts val="425"/>
              </a:spcBef>
            </a:pPr>
            <a:r>
              <a:rPr lang="en-US" sz="900" dirty="0">
                <a:latin typeface="Arial"/>
                <a:ea typeface="ＭＳ 明朝"/>
                <a:cs typeface="MinionPro-Regular"/>
              </a:rPr>
              <a:t> </a:t>
            </a:r>
            <a:endParaRPr lang="en-US" sz="1200" dirty="0">
              <a:latin typeface="MinionPro-Regular"/>
              <a:ea typeface="ＭＳ 明朝"/>
              <a:cs typeface="MinionPro-Regular"/>
            </a:endParaRPr>
          </a:p>
        </p:txBody>
      </p:sp>
      <p:pic>
        <p:nvPicPr>
          <p:cNvPr id="1026" name="Picture 2" descr="PATH - Programme for Access to Higher Education Logo">
            <a:extLst>
              <a:ext uri="{FF2B5EF4-FFF2-40B4-BE49-F238E27FC236}">
                <a16:creationId xmlns:a16="http://schemas.microsoft.com/office/drawing/2014/main" id="{554721C0-F61A-EC82-301A-79799D08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82" y="96887"/>
            <a:ext cx="240919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 - Higher Education Authority Logo">
            <a:extLst>
              <a:ext uri="{FF2B5EF4-FFF2-40B4-BE49-F238E27FC236}">
                <a16:creationId xmlns:a16="http://schemas.microsoft.com/office/drawing/2014/main" id="{633A19CD-C903-1DCA-84CE-04A7B2BB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13" y="9688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lack.png" descr="Maynooth University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2" y="157121"/>
            <a:ext cx="2409190" cy="1276985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433082" y="2095684"/>
            <a:ext cx="8508547" cy="1877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</a:rPr>
              <a:t>Universal Design for Learning (UDL).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</a:rPr>
              <a:t>Building a Culture of Inclusion in Maynooth University, Ireland.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 Margaret Flood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Presenting on behalf of the Maynooth University Fellow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7ED62-A9CA-1E80-BADB-FECAE3A0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6005065"/>
            <a:ext cx="1152244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197FD5-6282-AC91-CBE0-82FECB004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How? One change-Plus one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18DD-C051-E0E6-E65E-1FDBC599F1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3" y="1393371"/>
            <a:ext cx="10753095" cy="426765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Creating an Inclusive Space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Design for Choice in Assessment/Action and Expression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Diversifying Ways to Participate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Using Graphic Books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Inviting Students to Share Other Resources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Linking Learning Outcomes to Action and Expression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Providing Students with Choice of Content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Recording Videos of Pre-Lab Talks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Clear Slide Design for Presentations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One - Using Audio Books and Podcasts </a:t>
            </a: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6" descr="QR code&#10;https://www.maynoothuniversity.ie/centre-teaching-and-learning/ctl-projects/path-initiative&#10;">
            <a:extLst>
              <a:ext uri="{FF2B5EF4-FFF2-40B4-BE49-F238E27FC236}">
                <a16:creationId xmlns:a16="http://schemas.microsoft.com/office/drawing/2014/main" id="{402F571D-E6FA-CF0D-2F24-AEC90CD7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657" y="2067183"/>
            <a:ext cx="4351338" cy="3813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74FA3D-B7BF-F9B9-6091-6AC09ACE9223}"/>
              </a:ext>
            </a:extLst>
          </p:cNvPr>
          <p:cNvSpPr txBox="1"/>
          <p:nvPr/>
        </p:nvSpPr>
        <p:spPr>
          <a:xfrm>
            <a:off x="6035674" y="60994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https://www.maynoothuniversity.ie/centre-teaching-and-learning/ctl-projects/path-initiative</a:t>
            </a:r>
          </a:p>
        </p:txBody>
      </p:sp>
    </p:spTree>
    <p:extLst>
      <p:ext uri="{BB962C8B-B14F-4D97-AF65-F5344CB8AC3E}">
        <p14:creationId xmlns:p14="http://schemas.microsoft.com/office/powerpoint/2010/main" val="370635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85FB6-553D-D1AC-98FD-34752E3291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a Plus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BE26A-85DD-22A8-029F-694C11308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Screenshot of a plus one example. Hard copies given and accessible at&#10;https://www.maynoothuniversity.ie/centre-teaching-and-learning/ctl-projects/path-initiative&#10;">
            <a:extLst>
              <a:ext uri="{FF2B5EF4-FFF2-40B4-BE49-F238E27FC236}">
                <a16:creationId xmlns:a16="http://schemas.microsoft.com/office/drawing/2014/main" id="{4C278343-428B-74C2-3F05-05EFFAB6170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95081" y="1251630"/>
            <a:ext cx="8508147" cy="43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5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78228-E1F0-F5FB-F49B-5F27EF0569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For Fellows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5B28-4957-D6E9-6CC9-C793AB762C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Through their work together and in collaboration with the University community, colleagues and students, the UDL Fellows have come to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shared understanding of the importance of seeing Universal Design for Learning as an integral aspect of the broader campus-wide commitment to inclusive higher education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The Fellows understand this as a whole of institution endeavor which incorporates research, policy and practice. They acknowledge the complexity of the achievement of inclusion while remaining determined to incrementally move towards a more inclusive campus.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143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FF6036-B0BB-FD6F-1150-DA89C5ED8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for 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15A7-774B-5BE1-45E1-C4BF24B9A4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4" y="1262744"/>
            <a:ext cx="10081684" cy="4398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date the team has: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Created a hub of resources available to all staff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UDL awareness – 2 awareness campaigns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Liaised with senior leaders regarding inclusive education in Maynooth University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Worked with international reviewers and hosted an international speaker for two staff professional learning events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Received national and international recognition of our work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Two reports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Moodle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Impacts teaching, learning and assessment-impacts our learners!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60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1A8B15-24FB-6915-7D10-C862680139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 Returning to the ‘Who’. Our students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DF4EAE-43BE-7740-E200-AB0DCCDE2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3872" y="6427788"/>
            <a:ext cx="6816757" cy="3349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B716A-058F-7BF2-C508-F6C09A1479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74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B4A51-477D-5059-AFE6-D41E4111AD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time.</a:t>
            </a:r>
          </a:p>
        </p:txBody>
      </p:sp>
      <p:pic>
        <p:nvPicPr>
          <p:cNvPr id="10" name="Picture 9" descr="Q&amp;A">
            <a:extLst>
              <a:ext uri="{FF2B5EF4-FFF2-40B4-BE49-F238E27FC236}">
                <a16:creationId xmlns:a16="http://schemas.microsoft.com/office/drawing/2014/main" id="{95B3B123-8CC5-C40A-DE3E-90BC4024DF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3663" y="945326"/>
            <a:ext cx="3067042" cy="2483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05BAC-2691-013E-531E-6C180DCC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005065"/>
            <a:ext cx="1152244" cy="40846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5DCA9-8ADB-E232-E25C-2C41BC893C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4" y="4782065"/>
            <a:ext cx="10081684" cy="8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Margaret.flood@mu.ie</a:t>
            </a:r>
          </a:p>
        </p:txBody>
      </p:sp>
    </p:spTree>
    <p:extLst>
      <p:ext uri="{BB962C8B-B14F-4D97-AF65-F5344CB8AC3E}">
        <p14:creationId xmlns:p14="http://schemas.microsoft.com/office/powerpoint/2010/main" val="87307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5A9F1-8B4C-AEAF-130F-A9A12F5C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Invitation to participate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6198-F673-F4BE-55C3-60A1F6F31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737973"/>
            <a:ext cx="6806123" cy="3438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b="1" dirty="0"/>
              <a:t>Please use this space in a manner that facilitates your learning.</a:t>
            </a:r>
          </a:p>
          <a:p>
            <a:pPr marL="0"/>
            <a:r>
              <a:rPr lang="en-US" sz="2400" dirty="0"/>
              <a:t>Sit in chairs or on the floor/steps, lie on the floor,  stand up, move around, come in and out, eat and drink, take a moment.</a:t>
            </a:r>
          </a:p>
          <a:p>
            <a:pPr marL="0"/>
            <a:r>
              <a:rPr lang="en-US" sz="2400" dirty="0"/>
              <a:t>Write, type, draw, say it</a:t>
            </a:r>
          </a:p>
          <a:p>
            <a:pPr marL="0"/>
            <a:r>
              <a:rPr lang="en-US" sz="2400" dirty="0"/>
              <a:t>Be respectful of how everyone is using the space for their learning.</a:t>
            </a:r>
          </a:p>
        </p:txBody>
      </p:sp>
      <p:pic>
        <p:nvPicPr>
          <p:cNvPr id="14" name="Content Placeholder 13" descr="A group of people in silhouette. The people are of different body types.  Theya re in different positions of sitting, standing, pushing a pram, lying, on cruthes, in a wheelchair ">
            <a:extLst>
              <a:ext uri="{FF2B5EF4-FFF2-40B4-BE49-F238E27FC236}">
                <a16:creationId xmlns:a16="http://schemas.microsoft.com/office/drawing/2014/main" id="{D31EE25B-5BCC-5220-08E7-D868AC0707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47067" y="2739222"/>
            <a:ext cx="3792312" cy="298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6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2F6E5-D872-AA1A-BC4D-72221C06D5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a culture of inclusion</a:t>
            </a:r>
            <a:endParaRPr kumimoji="0" lang="en-I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6930-2429-696B-D552-819B2E56BF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4" y="1844675"/>
            <a:ext cx="6949923" cy="3816350"/>
          </a:xfrm>
        </p:spPr>
        <p:txBody>
          <a:bodyPr/>
          <a:lstStyle/>
          <a:p>
            <a:r>
              <a:rPr lang="en-US" dirty="0"/>
              <a:t>Who</a:t>
            </a:r>
          </a:p>
          <a:p>
            <a:r>
              <a:rPr lang="en-US" dirty="0"/>
              <a:t>Why</a:t>
            </a:r>
          </a:p>
          <a:p>
            <a:r>
              <a:rPr lang="en-US" dirty="0"/>
              <a:t>What</a:t>
            </a:r>
          </a:p>
          <a:p>
            <a:r>
              <a:rPr lang="en-US" dirty="0"/>
              <a:t>How</a:t>
            </a:r>
            <a:endParaRPr lang="en-IE" dirty="0"/>
          </a:p>
        </p:txBody>
      </p:sp>
      <p:pic>
        <p:nvPicPr>
          <p:cNvPr id="4" name="Picture 3" descr=" A lightbulb, a thumbs up and a megaphone. The represent engagement, representation and action and expression respectively">
            <a:extLst>
              <a:ext uri="{FF2B5EF4-FFF2-40B4-BE49-F238E27FC236}">
                <a16:creationId xmlns:a16="http://schemas.microsoft.com/office/drawing/2014/main" id="{14E17CEF-62CF-516B-A2A6-C0822D7EC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1" y="1894305"/>
            <a:ext cx="4240587" cy="30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86F44A-1C88-9628-BC49-7A61C94B51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490538"/>
            <a:ext cx="10080625" cy="1138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Cross-faculty academics with varying knowledge of UDL supported by our (MU) Centre for Teaching and Learning colleagues.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rofile pictures of the UDL fellow team. There are six women and one man">
            <a:extLst>
              <a:ext uri="{FF2B5EF4-FFF2-40B4-BE49-F238E27FC236}">
                <a16:creationId xmlns:a16="http://schemas.microsoft.com/office/drawing/2014/main" id="{F516ED18-94CA-3234-3F0B-D94A8F0C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86" y="1998132"/>
            <a:ext cx="7750628" cy="3933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EE2C21C-9FAB-22F3-261C-6778C97D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414" y="4233419"/>
            <a:ext cx="1832854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68AA0-100A-2B9B-56C2-165729474BC4}"/>
              </a:ext>
            </a:extLst>
          </p:cNvPr>
          <p:cNvSpPr txBox="1"/>
          <p:nvPr/>
        </p:nvSpPr>
        <p:spPr>
          <a:xfrm>
            <a:off x="9243414" y="3595700"/>
            <a:ext cx="19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Patrick</a:t>
            </a:r>
          </a:p>
        </p:txBody>
      </p:sp>
    </p:spTree>
    <p:extLst>
      <p:ext uri="{BB962C8B-B14F-4D97-AF65-F5344CB8AC3E}">
        <p14:creationId xmlns:p14="http://schemas.microsoft.com/office/powerpoint/2010/main" val="161177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4163D-93A8-5920-7855-34E09A6613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Why. Values and policy </a:t>
            </a:r>
          </a:p>
        </p:txBody>
      </p:sp>
      <p:graphicFrame>
        <p:nvGraphicFramePr>
          <p:cNvPr id="6" name="Content Placeholder 2" descr="Values and policy descriptions">
            <a:extLst>
              <a:ext uri="{FF2B5EF4-FFF2-40B4-BE49-F238E27FC236}">
                <a16:creationId xmlns:a16="http://schemas.microsoft.com/office/drawing/2014/main" id="{D85A1F12-6FEA-CEEE-2613-6993E1C985B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94174516"/>
              </p:ext>
            </p:extLst>
          </p:nvPr>
        </p:nvGraphicFramePr>
        <p:xfrm>
          <a:off x="1007534" y="1844675"/>
          <a:ext cx="6917266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4B1049-7106-99ED-88CA-E55341BBF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3872" y="6427788"/>
            <a:ext cx="6816757" cy="334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A58DE-B4CD-1545-9BE9-8E85119C5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090" y="225759"/>
            <a:ext cx="7560890" cy="1008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What. The project</a:t>
            </a:r>
            <a:endParaRPr lang="en-US" sz="4000" dirty="0">
              <a:solidFill>
                <a:srgbClr val="00677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FB30-09C3-0748-9110-CFD94BC0F4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542" y="1687285"/>
            <a:ext cx="11397343" cy="33310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aim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Embedding UDL principles in teaching, learning and assessment practices as part of inclusive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A58DE-B4CD-1545-9BE9-8E85119C5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66" y="276822"/>
            <a:ext cx="7560890" cy="1008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What. The project content</a:t>
            </a:r>
            <a:endParaRPr lang="en-US" sz="4000" dirty="0">
              <a:solidFill>
                <a:srgbClr val="00677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4" descr="A screenshot of a computer menu list">
            <a:extLst>
              <a:ext uri="{FF2B5EF4-FFF2-40B4-BE49-F238E27FC236}">
                <a16:creationId xmlns:a16="http://schemas.microsoft.com/office/drawing/2014/main" id="{B1DAA43A-D077-C8AC-CB8B-E58249528C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6" y="1656594"/>
            <a:ext cx="3409278" cy="18921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82ECC-4FEC-7C7E-89A0-E07B5E7F6336}"/>
              </a:ext>
            </a:extLst>
          </p:cNvPr>
          <p:cNvSpPr txBox="1"/>
          <p:nvPr/>
        </p:nvSpPr>
        <p:spPr>
          <a:xfrm>
            <a:off x="668296" y="4057458"/>
            <a:ext cx="157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Resources</a:t>
            </a:r>
            <a:r>
              <a:rPr lang="en-US" dirty="0"/>
              <a:t> </a:t>
            </a:r>
          </a:p>
        </p:txBody>
      </p:sp>
      <p:pic>
        <p:nvPicPr>
          <p:cNvPr id="10" name="Picture 9" descr="A group of people standing around a megaphone">
            <a:extLst>
              <a:ext uri="{FF2B5EF4-FFF2-40B4-BE49-F238E27FC236}">
                <a16:creationId xmlns:a16="http://schemas.microsoft.com/office/drawing/2014/main" id="{81D53875-EBB1-A941-9166-848E01762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7381" y="1730711"/>
            <a:ext cx="3202087" cy="1675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7650E7-8975-DE40-B2E0-1DFA614BD148}"/>
              </a:ext>
            </a:extLst>
          </p:cNvPr>
          <p:cNvSpPr txBox="1"/>
          <p:nvPr/>
        </p:nvSpPr>
        <p:spPr>
          <a:xfrm>
            <a:off x="4029611" y="4149791"/>
            <a:ext cx="3795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Awareness Raising Campaign</a:t>
            </a:r>
            <a:r>
              <a:rPr lang="en-US" dirty="0"/>
              <a:t>	</a:t>
            </a:r>
          </a:p>
        </p:txBody>
      </p:sp>
      <p:pic>
        <p:nvPicPr>
          <p:cNvPr id="12" name="Picture 11" descr="A bronze circle sculpture. There are trees and building in the background">
            <a:extLst>
              <a:ext uri="{FF2B5EF4-FFF2-40B4-BE49-F238E27FC236}">
                <a16:creationId xmlns:a16="http://schemas.microsoft.com/office/drawing/2014/main" id="{6C6586B6-6635-6507-99F7-04684DD5B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621" y="1656594"/>
            <a:ext cx="2599548" cy="1715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70C130-3DFD-DFC2-A032-B17688D68145}"/>
              </a:ext>
            </a:extLst>
          </p:cNvPr>
          <p:cNvSpPr txBox="1"/>
          <p:nvPr/>
        </p:nvSpPr>
        <p:spPr>
          <a:xfrm>
            <a:off x="8114430" y="4160069"/>
            <a:ext cx="221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 Light" panose="020F0302020204030204" pitchFamily="34" charset="0"/>
                <a:cs typeface="Calibri Light" panose="020F0302020204030204" pitchFamily="34" charset="0"/>
              </a:rPr>
              <a:t>MU Exemplars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9228D-27B5-48AF-B451-DD8281018E07}"/>
              </a:ext>
            </a:extLst>
          </p:cNvPr>
          <p:cNvSpPr txBox="1"/>
          <p:nvPr/>
        </p:nvSpPr>
        <p:spPr>
          <a:xfrm>
            <a:off x="7399298" y="6132923"/>
            <a:ext cx="3904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policyoptions.irpp.org/magazines/july-2020/the-evolving-craft-of-political-advertis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0819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A07AE-3100-94AA-61FB-AFB66F1BC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How. Open Education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A79D-0D4A-AD18-B8E8-0A536EAA6D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5732" y="1455510"/>
            <a:ext cx="645131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Outcomes of Universal Design for Learning (UDL)  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Universal Design for Learning (UDL) and Inclusive Education in Maynooth University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Anticipating and Addressing Challenges in Universal Design for Learning (UDL) Implementation for Success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Universal Design for Learning (UDL)? Principles and Guidelines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note the Guidelines in the above OER (2.2) have been updated, and the current version (3.0) is available here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the Research Tell us about Universal Design for Learning (UDL)?</a:t>
            </a:r>
          </a:p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Universal Design for Learning (UDL) Important in Maynooth University?</a:t>
            </a:r>
            <a:endParaRPr lang="en-IE" dirty="0"/>
          </a:p>
        </p:txBody>
      </p:sp>
      <p:pic>
        <p:nvPicPr>
          <p:cNvPr id="5" name="Content Placeholder 6" descr="QR code">
            <a:extLst>
              <a:ext uri="{FF2B5EF4-FFF2-40B4-BE49-F238E27FC236}">
                <a16:creationId xmlns:a16="http://schemas.microsoft.com/office/drawing/2014/main" id="{A3EF26DA-EEEB-C507-783B-E37168FB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63" y="1455510"/>
            <a:ext cx="4351338" cy="4351338"/>
          </a:xfrm>
          <a:prstGeom prst="rect">
            <a:avLst/>
          </a:prstGeom>
        </p:spPr>
      </p:pic>
      <p:sp>
        <p:nvSpPr>
          <p:cNvPr id="7" name="TextBox 6" descr=" QR code&#10;https://www.maynoothuniversity.ie/centre-teaching-and-learning/ctl-projects/path-initiative&#10;">
            <a:extLst>
              <a:ext uri="{FF2B5EF4-FFF2-40B4-BE49-F238E27FC236}">
                <a16:creationId xmlns:a16="http://schemas.microsoft.com/office/drawing/2014/main" id="{C5D98DE7-C394-BF8C-356D-282C00D7D906}"/>
              </a:ext>
            </a:extLst>
          </p:cNvPr>
          <p:cNvSpPr txBox="1"/>
          <p:nvPr/>
        </p:nvSpPr>
        <p:spPr>
          <a:xfrm>
            <a:off x="4876801" y="5934670"/>
            <a:ext cx="6527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https://www.maynoothuniversity.ie/centre-teaching-and-learning/ctl-projects/path-initiative</a:t>
            </a:r>
          </a:p>
        </p:txBody>
      </p:sp>
    </p:spTree>
    <p:extLst>
      <p:ext uri="{BB962C8B-B14F-4D97-AF65-F5344CB8AC3E}">
        <p14:creationId xmlns:p14="http://schemas.microsoft.com/office/powerpoint/2010/main" val="217429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2363E-20D9-EC98-4237-839690D83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5363" y="620713"/>
            <a:ext cx="10080625" cy="690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How. MU-UDL &amp; U Awareness campaign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31CE39-5AA3-0D73-A90C-DAD61D81B061}"/>
              </a:ext>
            </a:extLst>
          </p:cNvPr>
          <p:cNvSpPr txBox="1">
            <a:spLocks/>
          </p:cNvSpPr>
          <p:nvPr/>
        </p:nvSpPr>
        <p:spPr>
          <a:xfrm>
            <a:off x="995081" y="1311275"/>
            <a:ext cx="465460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1</a:t>
            </a:r>
          </a:p>
          <a:p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Justice Week</a:t>
            </a:r>
          </a:p>
          <a:p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week campaign</a:t>
            </a:r>
          </a:p>
          <a:p>
            <a:pPr lvl="1"/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UDD</a:t>
            </a:r>
          </a:p>
          <a:p>
            <a:pPr lvl="1"/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small step to UDL-get some ideas</a:t>
            </a:r>
          </a:p>
          <a:p>
            <a:pPr lvl="1"/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small step to UDL-Pledge your plus one</a:t>
            </a:r>
          </a:p>
          <a:p>
            <a:pPr lvl="1"/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mic-share your plus one</a:t>
            </a:r>
          </a:p>
          <a:p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UDL Fellow comic strips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99A07-76D9-1CA0-5CB3-6208874C49BE}"/>
              </a:ext>
            </a:extLst>
          </p:cNvPr>
          <p:cNvSpPr txBox="1"/>
          <p:nvPr/>
        </p:nvSpPr>
        <p:spPr>
          <a:xfrm>
            <a:off x="5562600" y="1311275"/>
            <a:ext cx="49747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week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MU-UDL &amp; U: UDL &amp; U Awareness Raising Campaign, Launch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“MU-UDL &amp; U: Who in UDL?” with Dr Margaret Flood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MU-UDL &amp; U: Design for Representation with Prof Moynagh Sullivan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MU-UDL &amp; U: Design for Action &amp; Expression with Prof Denise Rooney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MU-UDL &amp; U: Engagement, Sharing Plus One practice with Prof Marian Crowley-Henry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D063A-19F7-F1EB-BE3B-37897B3CC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15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805</Words>
  <Application>Microsoft Office PowerPoint</Application>
  <PresentationFormat>Widescreen</PresentationFormat>
  <Paragraphs>105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MinionPro-Regular</vt:lpstr>
      <vt:lpstr>Office Theme</vt:lpstr>
      <vt:lpstr>Universal Design for Learning (UDL). Building a Culture of Inclusion in Maynooth University, Ireland.    Dr Margaret Flood  Presenting on behalf of the Maynooth University Fellow Team</vt:lpstr>
      <vt:lpstr>Invitation to participate</vt:lpstr>
      <vt:lpstr>Building a culture of inclusion</vt:lpstr>
      <vt:lpstr>Who? Cross-faculty academics with varying knowledge of UDL supported by our (MU) Centre for Teaching and Learning colleagues.</vt:lpstr>
      <vt:lpstr>Why. Values and policy </vt:lpstr>
      <vt:lpstr>What. The project</vt:lpstr>
      <vt:lpstr>What. The project content</vt:lpstr>
      <vt:lpstr>How. Open Education Resources</vt:lpstr>
      <vt:lpstr>How. MU-UDL &amp; U Awareness campaign</vt:lpstr>
      <vt:lpstr>How? One change-Plus one approach</vt:lpstr>
      <vt:lpstr>Explore a Plus One</vt:lpstr>
      <vt:lpstr>Impact: For Fellows</vt:lpstr>
      <vt:lpstr>Impact: for MU</vt:lpstr>
      <vt:lpstr>Impact:  Returning to the ‘Who’. Our students </vt:lpstr>
      <vt:lpstr>Thank you for your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Flood</dc:creator>
  <cp:lastModifiedBy>Kylie Geard</cp:lastModifiedBy>
  <cp:revision>5</cp:revision>
  <dcterms:created xsi:type="dcterms:W3CDTF">2024-05-10T08:49:12Z</dcterms:created>
  <dcterms:modified xsi:type="dcterms:W3CDTF">2025-06-17T06:52:29Z</dcterms:modified>
</cp:coreProperties>
</file>