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57" r:id="rId3"/>
    <p:sldId id="548" r:id="rId4"/>
    <p:sldId id="269" r:id="rId5"/>
    <p:sldId id="289" r:id="rId6"/>
    <p:sldId id="562" r:id="rId7"/>
    <p:sldId id="568" r:id="rId8"/>
    <p:sldId id="573" r:id="rId9"/>
    <p:sldId id="569" r:id="rId10"/>
    <p:sldId id="563" r:id="rId11"/>
    <p:sldId id="564" r:id="rId12"/>
    <p:sldId id="565" r:id="rId13"/>
    <p:sldId id="566" r:id="rId14"/>
    <p:sldId id="567" r:id="rId15"/>
    <p:sldId id="572" r:id="rId16"/>
    <p:sldId id="571" r:id="rId17"/>
    <p:sldId id="570" r:id="rId18"/>
    <p:sldId id="544" r:id="rId19"/>
    <p:sldId id="56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83824B-3C7C-1C4C-D4D0-0401BF53D838}" name="Annjanette Bennar" initials="AB" userId="S::abennar@goodwin.edu::06d08a8e-3212-48fd-90b3-d5fdb53015d5" providerId="AD"/>
  <p188:author id="{B77FBD95-5B69-B8E7-B5D0-2A74BD789082}" name="Brandon S. Daily" initials="BD" userId="S::bdaily@goodwin.edu::051ce79d-83ae-4e74-9609-727ee59ccdca" providerId="AD"/>
  <p188:author id="{858E6BF4-3E7F-ADD8-EFED-A67B30DE08BE}" name="Annjanette Bennar" initials="AB" userId="S::ABennar@goodwin.edu::06d08a8e-3212-48fd-90b3-d5fdb53015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F32"/>
    <a:srgbClr val="A8DEF3"/>
    <a:srgbClr val="CABFD9"/>
    <a:srgbClr val="ADDABE"/>
    <a:srgbClr val="F1F8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5027" autoAdjust="0"/>
  </p:normalViewPr>
  <p:slideViewPr>
    <p:cSldViewPr snapToGrid="0">
      <p:cViewPr varScale="1">
        <p:scale>
          <a:sx n="104" d="100"/>
          <a:sy n="104" d="100"/>
        </p:scale>
        <p:origin x="540" y="11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9A71C7-7929-4300-9CA2-9036252C93FE}" type="datetimeFigureOut">
              <a:rPr lang="en-US" smtClean="0"/>
              <a:t>7/3/2025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C01BD-A8DE-4C4D-BFE4-5AA694C6516E}" type="slidenum">
              <a:rPr lang="en-US" smtClean="0"/>
              <a:t>‹#›</a:t>
            </a:fld>
            <a:endParaRPr lang="en-US"/>
          </a:p>
        </p:txBody>
      </p:sp>
    </p:spTree>
    <p:extLst>
      <p:ext uri="{BB962C8B-B14F-4D97-AF65-F5344CB8AC3E}">
        <p14:creationId xmlns:p14="http://schemas.microsoft.com/office/powerpoint/2010/main" val="2756738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C01BD-A8DE-4C4D-BFE4-5AA694C6516E}" type="slidenum">
              <a:rPr lang="en-US" smtClean="0"/>
              <a:t>1</a:t>
            </a:fld>
            <a:endParaRPr lang="en-US"/>
          </a:p>
        </p:txBody>
      </p:sp>
    </p:spTree>
    <p:extLst>
      <p:ext uri="{BB962C8B-B14F-4D97-AF65-F5344CB8AC3E}">
        <p14:creationId xmlns:p14="http://schemas.microsoft.com/office/powerpoint/2010/main" val="1110611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C01BD-A8DE-4C4D-BFE4-5AA694C6516E}" type="slidenum">
              <a:rPr lang="en-US" smtClean="0"/>
              <a:t>12</a:t>
            </a:fld>
            <a:endParaRPr lang="en-US"/>
          </a:p>
        </p:txBody>
      </p:sp>
    </p:spTree>
    <p:extLst>
      <p:ext uri="{BB962C8B-B14F-4D97-AF65-F5344CB8AC3E}">
        <p14:creationId xmlns:p14="http://schemas.microsoft.com/office/powerpoint/2010/main" val="2599136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C01BD-A8DE-4C4D-BFE4-5AA694C6516E}" type="slidenum">
              <a:rPr lang="en-US" smtClean="0"/>
              <a:t>13</a:t>
            </a:fld>
            <a:endParaRPr lang="en-US"/>
          </a:p>
        </p:txBody>
      </p:sp>
    </p:spTree>
    <p:extLst>
      <p:ext uri="{BB962C8B-B14F-4D97-AF65-F5344CB8AC3E}">
        <p14:creationId xmlns:p14="http://schemas.microsoft.com/office/powerpoint/2010/main" val="108363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C01BD-A8DE-4C4D-BFE4-5AA694C6516E}" type="slidenum">
              <a:rPr lang="en-US" smtClean="0"/>
              <a:t>14</a:t>
            </a:fld>
            <a:endParaRPr lang="en-US"/>
          </a:p>
        </p:txBody>
      </p:sp>
    </p:spTree>
    <p:extLst>
      <p:ext uri="{BB962C8B-B14F-4D97-AF65-F5344CB8AC3E}">
        <p14:creationId xmlns:p14="http://schemas.microsoft.com/office/powerpoint/2010/main" val="2113961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C01BD-A8DE-4C4D-BFE4-5AA694C6516E}" type="slidenum">
              <a:rPr lang="en-US" smtClean="0"/>
              <a:t>15</a:t>
            </a:fld>
            <a:endParaRPr lang="en-US"/>
          </a:p>
        </p:txBody>
      </p:sp>
    </p:spTree>
    <p:extLst>
      <p:ext uri="{BB962C8B-B14F-4D97-AF65-F5344CB8AC3E}">
        <p14:creationId xmlns:p14="http://schemas.microsoft.com/office/powerpoint/2010/main" val="196747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C01BD-A8DE-4C4D-BFE4-5AA694C6516E}" type="slidenum">
              <a:rPr lang="en-US" smtClean="0"/>
              <a:t>17</a:t>
            </a:fld>
            <a:endParaRPr lang="en-US"/>
          </a:p>
        </p:txBody>
      </p:sp>
    </p:spTree>
    <p:extLst>
      <p:ext uri="{BB962C8B-B14F-4D97-AF65-F5344CB8AC3E}">
        <p14:creationId xmlns:p14="http://schemas.microsoft.com/office/powerpoint/2010/main" val="1894122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B3BAD5-0D04-4EA5-A6E7-335BFEDFFAE0}" type="slidenum">
              <a:rPr lang="en-US" smtClean="0"/>
              <a:t>18</a:t>
            </a:fld>
            <a:endParaRPr lang="en-US"/>
          </a:p>
        </p:txBody>
      </p:sp>
    </p:spTree>
    <p:extLst>
      <p:ext uri="{BB962C8B-B14F-4D97-AF65-F5344CB8AC3E}">
        <p14:creationId xmlns:p14="http://schemas.microsoft.com/office/powerpoint/2010/main" val="1310280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0C01BD-A8DE-4C4D-BFE4-5AA694C6516E}" type="slidenum">
              <a:rPr lang="en-US" smtClean="0"/>
              <a:t>19</a:t>
            </a:fld>
            <a:endParaRPr lang="en-US"/>
          </a:p>
        </p:txBody>
      </p:sp>
    </p:spTree>
    <p:extLst>
      <p:ext uri="{BB962C8B-B14F-4D97-AF65-F5344CB8AC3E}">
        <p14:creationId xmlns:p14="http://schemas.microsoft.com/office/powerpoint/2010/main" val="409167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09EAA-30AC-437C-891E-2DB42F0A7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EA48B214-9056-0E47-AD84-81F7C05E700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2/5/2021</a:t>
            </a:r>
          </a:p>
        </p:txBody>
      </p:sp>
      <p:sp>
        <p:nvSpPr>
          <p:cNvPr id="6" name="Footer Placeholder 5">
            <a:extLst>
              <a:ext uri="{FF2B5EF4-FFF2-40B4-BE49-F238E27FC236}">
                <a16:creationId xmlns:a16="http://schemas.microsoft.com/office/drawing/2014/main" id="{26EAE762-9429-EF4E-8299-44A0F440BDC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UDLHE Digicon 2021</a:t>
            </a:r>
          </a:p>
        </p:txBody>
      </p:sp>
      <p:sp>
        <p:nvSpPr>
          <p:cNvPr id="7" name="Header Placeholder 6">
            <a:extLst>
              <a:ext uri="{FF2B5EF4-FFF2-40B4-BE49-F238E27FC236}">
                <a16:creationId xmlns:a16="http://schemas.microsoft.com/office/drawing/2014/main" id="{823B6DDF-9250-A344-BCED-A0EEF372B23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Bennar and LaRocco</a:t>
            </a:r>
          </a:p>
        </p:txBody>
      </p:sp>
    </p:spTree>
    <p:extLst>
      <p:ext uri="{BB962C8B-B14F-4D97-AF65-F5344CB8AC3E}">
        <p14:creationId xmlns:p14="http://schemas.microsoft.com/office/powerpoint/2010/main" val="944749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5B3BAD5-0D04-4EA5-A6E7-335BFEDFFAE0}" type="slidenum">
              <a:rPr lang="en-US" smtClean="0"/>
              <a:t>3</a:t>
            </a:fld>
            <a:endParaRPr lang="en-US"/>
          </a:p>
        </p:txBody>
      </p:sp>
    </p:spTree>
    <p:extLst>
      <p:ext uri="{BB962C8B-B14F-4D97-AF65-F5344CB8AC3E}">
        <p14:creationId xmlns:p14="http://schemas.microsoft.com/office/powerpoint/2010/main" val="1240485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09EAA-30AC-437C-891E-2DB42F0A7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E3947177-E5CB-AD48-9606-636E774D70B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2/5/2021</a:t>
            </a:r>
          </a:p>
        </p:txBody>
      </p:sp>
      <p:sp>
        <p:nvSpPr>
          <p:cNvPr id="6" name="Footer Placeholder 5">
            <a:extLst>
              <a:ext uri="{FF2B5EF4-FFF2-40B4-BE49-F238E27FC236}">
                <a16:creationId xmlns:a16="http://schemas.microsoft.com/office/drawing/2014/main" id="{95BDB868-AF88-2D4B-B8C7-C55D5A52B7F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UDLHE Digicon 2021</a:t>
            </a:r>
          </a:p>
        </p:txBody>
      </p:sp>
      <p:sp>
        <p:nvSpPr>
          <p:cNvPr id="7" name="Header Placeholder 6">
            <a:extLst>
              <a:ext uri="{FF2B5EF4-FFF2-40B4-BE49-F238E27FC236}">
                <a16:creationId xmlns:a16="http://schemas.microsoft.com/office/drawing/2014/main" id="{3BB89F36-9DFE-FA45-BBED-8F69A268C42F}"/>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Bennar and LaRocco</a:t>
            </a:r>
          </a:p>
        </p:txBody>
      </p:sp>
    </p:spTree>
    <p:extLst>
      <p:ext uri="{BB962C8B-B14F-4D97-AF65-F5344CB8AC3E}">
        <p14:creationId xmlns:p14="http://schemas.microsoft.com/office/powerpoint/2010/main" val="2525023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B4267-FD12-436C-A400-74799FCF0CD5}" type="slidenum">
              <a:rPr lang="en-US" smtClean="0"/>
              <a:t>5</a:t>
            </a:fld>
            <a:endParaRPr lang="en-US"/>
          </a:p>
        </p:txBody>
      </p:sp>
    </p:spTree>
    <p:extLst>
      <p:ext uri="{BB962C8B-B14F-4D97-AF65-F5344CB8AC3E}">
        <p14:creationId xmlns:p14="http://schemas.microsoft.com/office/powerpoint/2010/main" val="2016618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C01BD-A8DE-4C4D-BFE4-5AA694C6516E}" type="slidenum">
              <a:rPr lang="en-US" smtClean="0"/>
              <a:t>6</a:t>
            </a:fld>
            <a:endParaRPr lang="en-US"/>
          </a:p>
        </p:txBody>
      </p:sp>
    </p:spTree>
    <p:extLst>
      <p:ext uri="{BB962C8B-B14F-4D97-AF65-F5344CB8AC3E}">
        <p14:creationId xmlns:p14="http://schemas.microsoft.com/office/powerpoint/2010/main" val="223109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C01BD-A8DE-4C4D-BFE4-5AA694C6516E}" type="slidenum">
              <a:rPr lang="en-US" smtClean="0"/>
              <a:t>8</a:t>
            </a:fld>
            <a:endParaRPr lang="en-US"/>
          </a:p>
        </p:txBody>
      </p:sp>
    </p:spTree>
    <p:extLst>
      <p:ext uri="{BB962C8B-B14F-4D97-AF65-F5344CB8AC3E}">
        <p14:creationId xmlns:p14="http://schemas.microsoft.com/office/powerpoint/2010/main" val="3290958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C01BD-A8DE-4C4D-BFE4-5AA694C6516E}" type="slidenum">
              <a:rPr lang="en-US" smtClean="0"/>
              <a:t>10</a:t>
            </a:fld>
            <a:endParaRPr lang="en-US"/>
          </a:p>
        </p:txBody>
      </p:sp>
    </p:spTree>
    <p:extLst>
      <p:ext uri="{BB962C8B-B14F-4D97-AF65-F5344CB8AC3E}">
        <p14:creationId xmlns:p14="http://schemas.microsoft.com/office/powerpoint/2010/main" val="1338995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C01BD-A8DE-4C4D-BFE4-5AA694C6516E}" type="slidenum">
              <a:rPr lang="en-US" smtClean="0"/>
              <a:t>11</a:t>
            </a:fld>
            <a:endParaRPr lang="en-US"/>
          </a:p>
        </p:txBody>
      </p:sp>
    </p:spTree>
    <p:extLst>
      <p:ext uri="{BB962C8B-B14F-4D97-AF65-F5344CB8AC3E}">
        <p14:creationId xmlns:p14="http://schemas.microsoft.com/office/powerpoint/2010/main" val="282546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3B1EF8-D0A6-47B9-986B-669C2210125B}"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1B220-A76D-426D-BB03-9D8F7341526E}" type="slidenum">
              <a:rPr lang="en-US" smtClean="0"/>
              <a:t>‹#›</a:t>
            </a:fld>
            <a:endParaRPr lang="en-US"/>
          </a:p>
        </p:txBody>
      </p:sp>
    </p:spTree>
    <p:extLst>
      <p:ext uri="{BB962C8B-B14F-4D97-AF65-F5344CB8AC3E}">
        <p14:creationId xmlns:p14="http://schemas.microsoft.com/office/powerpoint/2010/main" val="2780949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B1EF8-D0A6-47B9-986B-669C2210125B}"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1B220-A76D-426D-BB03-9D8F7341526E}" type="slidenum">
              <a:rPr lang="en-US" smtClean="0"/>
              <a:t>‹#›</a:t>
            </a:fld>
            <a:endParaRPr lang="en-US"/>
          </a:p>
        </p:txBody>
      </p:sp>
    </p:spTree>
    <p:extLst>
      <p:ext uri="{BB962C8B-B14F-4D97-AF65-F5344CB8AC3E}">
        <p14:creationId xmlns:p14="http://schemas.microsoft.com/office/powerpoint/2010/main" val="200511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B1EF8-D0A6-47B9-986B-669C2210125B}"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1B220-A76D-426D-BB03-9D8F7341526E}" type="slidenum">
              <a:rPr lang="en-US" smtClean="0"/>
              <a:t>‹#›</a:t>
            </a:fld>
            <a:endParaRPr lang="en-US"/>
          </a:p>
        </p:txBody>
      </p:sp>
    </p:spTree>
    <p:extLst>
      <p:ext uri="{BB962C8B-B14F-4D97-AF65-F5344CB8AC3E}">
        <p14:creationId xmlns:p14="http://schemas.microsoft.com/office/powerpoint/2010/main" val="2775288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yout 3">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62CBDFFB-43F2-E81E-F21E-146274CAFF5F}"/>
              </a:ext>
              <a:ext uri="{C183D7F6-B498-43B3-948B-1728B52AA6E4}">
                <adec:decorative xmlns:adec="http://schemas.microsoft.com/office/drawing/2017/decorative" val="1"/>
              </a:ext>
            </a:extLst>
          </p:cNvPr>
          <p:cNvGrpSpPr/>
          <p:nvPr userDrawn="1"/>
        </p:nvGrpSpPr>
        <p:grpSpPr>
          <a:xfrm>
            <a:off x="228601" y="485723"/>
            <a:ext cx="11633199" cy="6372277"/>
            <a:chOff x="228601" y="485723"/>
            <a:chExt cx="11633199" cy="6372277"/>
          </a:xfrm>
        </p:grpSpPr>
        <p:grpSp>
          <p:nvGrpSpPr>
            <p:cNvPr id="11" name="Group 10" descr="timeline">
              <a:extLst>
                <a:ext uri="{FF2B5EF4-FFF2-40B4-BE49-F238E27FC236}">
                  <a16:creationId xmlns:a16="http://schemas.microsoft.com/office/drawing/2014/main" id="{64CB4FD4-2B60-FF94-F186-C5E5E371CCCF}"/>
                </a:ext>
              </a:extLst>
            </p:cNvPr>
            <p:cNvGrpSpPr/>
            <p:nvPr userDrawn="1"/>
          </p:nvGrpSpPr>
          <p:grpSpPr>
            <a:xfrm>
              <a:off x="228601" y="485723"/>
              <a:ext cx="11633199" cy="6372277"/>
              <a:chOff x="228601" y="485723"/>
              <a:chExt cx="11633199" cy="6372277"/>
            </a:xfrm>
          </p:grpSpPr>
          <p:grpSp>
            <p:nvGrpSpPr>
              <p:cNvPr id="12" name="Group 11">
                <a:extLst>
                  <a:ext uri="{FF2B5EF4-FFF2-40B4-BE49-F238E27FC236}">
                    <a16:creationId xmlns:a16="http://schemas.microsoft.com/office/drawing/2014/main" id="{5AFA5615-D0DF-0598-E62B-48CCFF6E8B11}"/>
                  </a:ext>
                </a:extLst>
              </p:cNvPr>
              <p:cNvGrpSpPr/>
              <p:nvPr/>
            </p:nvGrpSpPr>
            <p:grpSpPr>
              <a:xfrm rot="5400000" flipH="1">
                <a:off x="10012548" y="2066363"/>
                <a:ext cx="1691026" cy="2007478"/>
                <a:chOff x="6415077" y="1171530"/>
                <a:chExt cx="1890380" cy="1890380"/>
              </a:xfrm>
            </p:grpSpPr>
            <p:sp>
              <p:nvSpPr>
                <p:cNvPr id="23" name="Arc 22">
                  <a:extLst>
                    <a:ext uri="{FF2B5EF4-FFF2-40B4-BE49-F238E27FC236}">
                      <a16:creationId xmlns:a16="http://schemas.microsoft.com/office/drawing/2014/main" id="{D49290AB-2478-B63F-3663-984E994516C8}"/>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FA2B5A77-9EFB-E41E-3700-44933A8AB32C}"/>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6EB8760-0680-DC13-0300-AC5EBA209135}"/>
                  </a:ext>
                </a:extLst>
              </p:cNvPr>
              <p:cNvGrpSpPr/>
              <p:nvPr/>
            </p:nvGrpSpPr>
            <p:grpSpPr>
              <a:xfrm>
                <a:off x="228601" y="485723"/>
                <a:ext cx="10649366" cy="6372277"/>
                <a:chOff x="228601" y="485723"/>
                <a:chExt cx="10649366" cy="6372277"/>
              </a:xfrm>
            </p:grpSpPr>
            <p:sp>
              <p:nvSpPr>
                <p:cNvPr id="14" name="Arc 13">
                  <a:extLst>
                    <a:ext uri="{FF2B5EF4-FFF2-40B4-BE49-F238E27FC236}">
                      <a16:creationId xmlns:a16="http://schemas.microsoft.com/office/drawing/2014/main" id="{7E8EA5C7-3B6C-209F-A965-127501222A71}"/>
                    </a:ext>
                  </a:extLst>
                </p:cNvPr>
                <p:cNvSpPr/>
                <p:nvPr/>
              </p:nvSpPr>
              <p:spPr>
                <a:xfrm rot="16200000" flipH="1">
                  <a:off x="1107510" y="454768"/>
                  <a:ext cx="1737608" cy="179951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a:extLst>
                    <a:ext uri="{FF2B5EF4-FFF2-40B4-BE49-F238E27FC236}">
                      <a16:creationId xmlns:a16="http://schemas.microsoft.com/office/drawing/2014/main" id="{0FAAA1D6-FB51-45BF-4727-1E4B94FCBBC9}"/>
                    </a:ext>
                  </a:extLst>
                </p:cNvPr>
                <p:cNvGrpSpPr/>
                <p:nvPr/>
              </p:nvGrpSpPr>
              <p:grpSpPr>
                <a:xfrm>
                  <a:off x="228601" y="2223331"/>
                  <a:ext cx="10649366" cy="4634669"/>
                  <a:chOff x="228601" y="2223331"/>
                  <a:chExt cx="10649366" cy="4634669"/>
                </a:xfrm>
              </p:grpSpPr>
              <p:grpSp>
                <p:nvGrpSpPr>
                  <p:cNvPr id="16" name="Group 15">
                    <a:extLst>
                      <a:ext uri="{FF2B5EF4-FFF2-40B4-BE49-F238E27FC236}">
                        <a16:creationId xmlns:a16="http://schemas.microsoft.com/office/drawing/2014/main" id="{63D8AC22-3D42-36AA-4AED-D44B244801FD}"/>
                      </a:ext>
                    </a:extLst>
                  </p:cNvPr>
                  <p:cNvGrpSpPr/>
                  <p:nvPr/>
                </p:nvGrpSpPr>
                <p:grpSpPr>
                  <a:xfrm rot="16200000" flipH="1">
                    <a:off x="386827" y="3756863"/>
                    <a:ext cx="1691026" cy="2007478"/>
                    <a:chOff x="6415077" y="1171530"/>
                    <a:chExt cx="1890380" cy="1890380"/>
                  </a:xfrm>
                </p:grpSpPr>
                <p:sp>
                  <p:nvSpPr>
                    <p:cNvPr id="21" name="Arc 20">
                      <a:extLst>
                        <a:ext uri="{FF2B5EF4-FFF2-40B4-BE49-F238E27FC236}">
                          <a16:creationId xmlns:a16="http://schemas.microsoft.com/office/drawing/2014/main" id="{39530ACA-AD1A-1AC1-579C-8D29669F6A18}"/>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F3C8BEA3-CABA-C34A-9AD7-01CF74D5CB00}"/>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Arc 16">
                    <a:extLst>
                      <a:ext uri="{FF2B5EF4-FFF2-40B4-BE49-F238E27FC236}">
                        <a16:creationId xmlns:a16="http://schemas.microsoft.com/office/drawing/2014/main" id="{45D0D257-98A7-A7FD-AB2E-4A91518F69D1}"/>
                      </a:ext>
                    </a:extLst>
                  </p:cNvPr>
                  <p:cNvSpPr/>
                  <p:nvPr/>
                </p:nvSpPr>
                <p:spPr>
                  <a:xfrm rot="5400000" flipH="1">
                    <a:off x="3114163" y="5332299"/>
                    <a:ext cx="1251885" cy="179951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57333F5-C577-833D-E0FE-4A41322C941F}"/>
                      </a:ext>
                    </a:extLst>
                  </p:cNvPr>
                  <p:cNvCxnSpPr>
                    <a:cxnSpLocks/>
                  </p:cNvCxnSpPr>
                  <p:nvPr/>
                </p:nvCxnSpPr>
                <p:spPr>
                  <a:xfrm flipH="1">
                    <a:off x="1941052" y="2223331"/>
                    <a:ext cx="89369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06B947-0873-6453-B5E5-4516AC55FA47}"/>
                      </a:ext>
                    </a:extLst>
                  </p:cNvPr>
                  <p:cNvCxnSpPr>
                    <a:cxnSpLocks/>
                  </p:cNvCxnSpPr>
                  <p:nvPr/>
                </p:nvCxnSpPr>
                <p:spPr>
                  <a:xfrm flipH="1">
                    <a:off x="1216868" y="3915088"/>
                    <a:ext cx="96610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189379-0D9B-8AEF-E7F0-9BD6799EAA83}"/>
                      </a:ext>
                    </a:extLst>
                  </p:cNvPr>
                  <p:cNvCxnSpPr>
                    <a:cxnSpLocks/>
                    <a:stCxn id="17" idx="2"/>
                  </p:cNvCxnSpPr>
                  <p:nvPr/>
                </p:nvCxnSpPr>
                <p:spPr>
                  <a:xfrm flipH="1" flipV="1">
                    <a:off x="1216868" y="5605864"/>
                    <a:ext cx="2523238" cy="2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5" name="Oval 24" descr="timeline markers">
              <a:extLst>
                <a:ext uri="{FF2B5EF4-FFF2-40B4-BE49-F238E27FC236}">
                  <a16:creationId xmlns:a16="http://schemas.microsoft.com/office/drawing/2014/main" id="{0A838F33-4C8C-86FA-D9DB-DD02CAA33017}"/>
                </a:ext>
              </a:extLst>
            </p:cNvPr>
            <p:cNvSpPr/>
            <p:nvPr userDrawn="1"/>
          </p:nvSpPr>
          <p:spPr>
            <a:xfrm flipH="1">
              <a:off x="1003747" y="1350041"/>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26" name="Oval 25" descr="timeline markers">
              <a:extLst>
                <a:ext uri="{FF2B5EF4-FFF2-40B4-BE49-F238E27FC236}">
                  <a16:creationId xmlns:a16="http://schemas.microsoft.com/office/drawing/2014/main" id="{701CEB4A-C5FA-2228-B816-1741B6C32365}"/>
                </a:ext>
              </a:extLst>
            </p:cNvPr>
            <p:cNvSpPr/>
            <p:nvPr userDrawn="1"/>
          </p:nvSpPr>
          <p:spPr>
            <a:xfrm flipH="1">
              <a:off x="4552816" y="613952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27" name="Oval 26" descr="timeline markers">
              <a:extLst>
                <a:ext uri="{FF2B5EF4-FFF2-40B4-BE49-F238E27FC236}">
                  <a16:creationId xmlns:a16="http://schemas.microsoft.com/office/drawing/2014/main" id="{FCF31CB5-F60A-A726-23C1-1DC9B89DF00A}"/>
                </a:ext>
              </a:extLst>
            </p:cNvPr>
            <p:cNvSpPr/>
            <p:nvPr userDrawn="1"/>
          </p:nvSpPr>
          <p:spPr>
            <a:xfrm flipH="1">
              <a:off x="6162090" y="2132914"/>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28" name="Oval 27" descr="timeline markers">
              <a:extLst>
                <a:ext uri="{FF2B5EF4-FFF2-40B4-BE49-F238E27FC236}">
                  <a16:creationId xmlns:a16="http://schemas.microsoft.com/office/drawing/2014/main" id="{0D13D444-C5B3-9645-F323-18377E8881B8}"/>
                </a:ext>
              </a:extLst>
            </p:cNvPr>
            <p:cNvSpPr/>
            <p:nvPr userDrawn="1"/>
          </p:nvSpPr>
          <p:spPr>
            <a:xfrm flipH="1">
              <a:off x="9810032" y="2132914"/>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29" name="Oval 28" descr="timeline markers">
              <a:extLst>
                <a:ext uri="{FF2B5EF4-FFF2-40B4-BE49-F238E27FC236}">
                  <a16:creationId xmlns:a16="http://schemas.microsoft.com/office/drawing/2014/main" id="{E43D2186-2D3F-89CE-86E1-397A3DF02671}"/>
                </a:ext>
              </a:extLst>
            </p:cNvPr>
            <p:cNvSpPr/>
            <p:nvPr userDrawn="1"/>
          </p:nvSpPr>
          <p:spPr>
            <a:xfrm flipH="1">
              <a:off x="9810032" y="383670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30" name="Oval 29" descr="timeline markers">
              <a:extLst>
                <a:ext uri="{FF2B5EF4-FFF2-40B4-BE49-F238E27FC236}">
                  <a16:creationId xmlns:a16="http://schemas.microsoft.com/office/drawing/2014/main" id="{4F95576B-6888-4BF6-ACB1-8FDB20F0A0CF}"/>
                </a:ext>
              </a:extLst>
            </p:cNvPr>
            <p:cNvSpPr/>
            <p:nvPr userDrawn="1"/>
          </p:nvSpPr>
          <p:spPr>
            <a:xfrm flipH="1">
              <a:off x="6162090" y="383670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31" name="Oval 30" descr="timeline markers">
              <a:extLst>
                <a:ext uri="{FF2B5EF4-FFF2-40B4-BE49-F238E27FC236}">
                  <a16:creationId xmlns:a16="http://schemas.microsoft.com/office/drawing/2014/main" id="{81194BAC-8E0B-EF9B-C5CE-E9F4CE86A51B}"/>
                </a:ext>
              </a:extLst>
            </p:cNvPr>
            <p:cNvSpPr/>
            <p:nvPr userDrawn="1"/>
          </p:nvSpPr>
          <p:spPr>
            <a:xfrm flipH="1">
              <a:off x="2512199" y="3831770"/>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grpSp>
      <p:sp>
        <p:nvSpPr>
          <p:cNvPr id="3" name="Oval 2">
            <a:extLst>
              <a:ext uri="{FF2B5EF4-FFF2-40B4-BE49-F238E27FC236}">
                <a16:creationId xmlns:a16="http://schemas.microsoft.com/office/drawing/2014/main" id="{023E61BF-74EE-3ADD-E392-2C9465FB4F02}"/>
              </a:ext>
              <a:ext uri="{C183D7F6-B498-43B3-948B-1728B52AA6E4}">
                <adec:decorative xmlns:adec="http://schemas.microsoft.com/office/drawing/2017/decorative" val="1"/>
              </a:ext>
            </a:extLst>
          </p:cNvPr>
          <p:cNvSpPr/>
          <p:nvPr userDrawn="1"/>
        </p:nvSpPr>
        <p:spPr>
          <a:xfrm>
            <a:off x="4917482" y="4272898"/>
            <a:ext cx="840963" cy="840963"/>
          </a:xfrm>
          <a:prstGeom prst="ellipse">
            <a:avLst/>
          </a:prstGeom>
          <a:solidFill>
            <a:schemeClr val="accent1">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FA80D7C-3D69-D8BC-1946-402154BA76A7}"/>
              </a:ext>
              <a:ext uri="{C183D7F6-B498-43B3-948B-1728B52AA6E4}">
                <adec:decorative xmlns:adec="http://schemas.microsoft.com/office/drawing/2017/decorative" val="1"/>
              </a:ext>
            </a:extLst>
          </p:cNvPr>
          <p:cNvSpPr/>
          <p:nvPr userDrawn="1"/>
        </p:nvSpPr>
        <p:spPr>
          <a:xfrm>
            <a:off x="1238105" y="4272898"/>
            <a:ext cx="840963" cy="840963"/>
          </a:xfrm>
          <a:prstGeom prst="ellipse">
            <a:avLst/>
          </a:prstGeom>
          <a:solidFill>
            <a:schemeClr val="accent3">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B7E4537-34F5-716C-92EF-EC66B7EC28A9}"/>
              </a:ext>
              <a:ext uri="{C183D7F6-B498-43B3-948B-1728B52AA6E4}">
                <adec:decorative xmlns:adec="http://schemas.microsoft.com/office/drawing/2017/decorative" val="1"/>
              </a:ext>
            </a:extLst>
          </p:cNvPr>
          <p:cNvSpPr/>
          <p:nvPr userDrawn="1"/>
        </p:nvSpPr>
        <p:spPr>
          <a:xfrm>
            <a:off x="1238105" y="2477008"/>
            <a:ext cx="840963" cy="840963"/>
          </a:xfrm>
          <a:prstGeom prst="ellipse">
            <a:avLst/>
          </a:prstGeom>
          <a:solidFill>
            <a:schemeClr val="accent4">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2896C1E-894E-5831-C764-D33FB22B37C6}"/>
              </a:ext>
              <a:ext uri="{C183D7F6-B498-43B3-948B-1728B52AA6E4}">
                <adec:decorative xmlns:adec="http://schemas.microsoft.com/office/drawing/2017/decorative" val="1"/>
              </a:ext>
            </a:extLst>
          </p:cNvPr>
          <p:cNvSpPr/>
          <p:nvPr userDrawn="1"/>
        </p:nvSpPr>
        <p:spPr>
          <a:xfrm>
            <a:off x="4917482" y="2477008"/>
            <a:ext cx="840963" cy="84096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DFD4B5F-4106-85CA-4CC0-CEE82EA4386E}"/>
              </a:ext>
              <a:ext uri="{C183D7F6-B498-43B3-948B-1728B52AA6E4}">
                <adec:decorative xmlns:adec="http://schemas.microsoft.com/office/drawing/2017/decorative" val="1"/>
              </a:ext>
            </a:extLst>
          </p:cNvPr>
          <p:cNvSpPr/>
          <p:nvPr userDrawn="1"/>
        </p:nvSpPr>
        <p:spPr>
          <a:xfrm>
            <a:off x="8417382" y="2477008"/>
            <a:ext cx="840963" cy="840963"/>
          </a:xfrm>
          <a:prstGeom prst="ellipse">
            <a:avLst/>
          </a:prstGeom>
          <a:solidFill>
            <a:schemeClr val="accent2">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B066A74-C4F4-F28E-F914-069277FC0D5D}"/>
              </a:ext>
              <a:ext uri="{C183D7F6-B498-43B3-948B-1728B52AA6E4}">
                <adec:decorative xmlns:adec="http://schemas.microsoft.com/office/drawing/2017/decorative" val="1"/>
              </a:ext>
            </a:extLst>
          </p:cNvPr>
          <p:cNvSpPr/>
          <p:nvPr userDrawn="1"/>
        </p:nvSpPr>
        <p:spPr>
          <a:xfrm>
            <a:off x="8417382" y="4272898"/>
            <a:ext cx="840963" cy="840963"/>
          </a:xfrm>
          <a:prstGeom prst="ellipse">
            <a:avLst/>
          </a:prstGeom>
          <a:solidFill>
            <a:schemeClr val="accent6">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034111-896E-DD45-5B35-C6C001588AFE}"/>
              </a:ext>
              <a:ext uri="{C183D7F6-B498-43B3-948B-1728B52AA6E4}">
                <adec:decorative xmlns:adec="http://schemas.microsoft.com/office/drawing/2017/decorative" val="1"/>
              </a:ext>
            </a:extLst>
          </p:cNvPr>
          <p:cNvSpPr/>
          <p:nvPr userDrawn="1"/>
        </p:nvSpPr>
        <p:spPr>
          <a:xfrm>
            <a:off x="612935" y="329409"/>
            <a:ext cx="840963" cy="84096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8F8B15-95F3-B723-F609-DE8C2EF0F5CD}"/>
              </a:ext>
              <a:ext uri="{C183D7F6-B498-43B3-948B-1728B52AA6E4}">
                <adec:decorative xmlns:adec="http://schemas.microsoft.com/office/drawing/2017/decorative" val="1"/>
              </a:ext>
            </a:extLst>
          </p:cNvPr>
          <p:cNvSpPr/>
          <p:nvPr userDrawn="1"/>
        </p:nvSpPr>
        <p:spPr>
          <a:xfrm>
            <a:off x="4917482" y="5750417"/>
            <a:ext cx="840963" cy="84096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017577-965B-4F93-A2EE-44D638A8C60A}"/>
              </a:ext>
            </a:extLst>
          </p:cNvPr>
          <p:cNvSpPr>
            <a:spLocks noGrp="1"/>
          </p:cNvSpPr>
          <p:nvPr>
            <p:ph type="title" hasCustomPrompt="1"/>
          </p:nvPr>
        </p:nvSpPr>
        <p:spPr>
          <a:xfrm>
            <a:off x="4561168" y="457199"/>
            <a:ext cx="7287931" cy="1317905"/>
          </a:xfrm>
        </p:spPr>
        <p:txBody>
          <a:bodyPr/>
          <a:lstStyle>
            <a:lvl1pPr algn="r">
              <a:defRPr/>
            </a:lvl1pPr>
          </a:lstStyle>
          <a:p>
            <a:r>
              <a:rPr lang="en-US"/>
              <a:t>Click to add title</a:t>
            </a:r>
          </a:p>
        </p:txBody>
      </p:sp>
      <p:sp>
        <p:nvSpPr>
          <p:cNvPr id="59" name="Picture Placeholder 34">
            <a:extLst>
              <a:ext uri="{FF2B5EF4-FFF2-40B4-BE49-F238E27FC236}">
                <a16:creationId xmlns:a16="http://schemas.microsoft.com/office/drawing/2014/main" id="{E846108A-BBFA-4FDA-9BAA-78AA09FEF2B1}"/>
              </a:ext>
            </a:extLst>
          </p:cNvPr>
          <p:cNvSpPr>
            <a:spLocks noGrp="1"/>
          </p:cNvSpPr>
          <p:nvPr>
            <p:ph type="pic" sz="quarter" idx="24"/>
          </p:nvPr>
        </p:nvSpPr>
        <p:spPr>
          <a:xfrm>
            <a:off x="762501" y="306053"/>
            <a:ext cx="887413" cy="889000"/>
          </a:xfrm>
        </p:spPr>
        <p:txBody>
          <a:bodyPr>
            <a:normAutofit/>
          </a:bodyPr>
          <a:lstStyle>
            <a:lvl1pPr marL="0" indent="0" algn="ctr">
              <a:buNone/>
              <a:defRPr sz="900"/>
            </a:lvl1pPr>
          </a:lstStyle>
          <a:p>
            <a:r>
              <a:rPr lang="en-US"/>
              <a:t>Click icon to add picture</a:t>
            </a:r>
          </a:p>
        </p:txBody>
      </p:sp>
      <p:sp>
        <p:nvSpPr>
          <p:cNvPr id="90" name="Text Placeholder 46">
            <a:extLst>
              <a:ext uri="{FF2B5EF4-FFF2-40B4-BE49-F238E27FC236}">
                <a16:creationId xmlns:a16="http://schemas.microsoft.com/office/drawing/2014/main" id="{FC7F0546-1415-48CA-8E73-91D3480ED57D}"/>
              </a:ext>
            </a:extLst>
          </p:cNvPr>
          <p:cNvSpPr>
            <a:spLocks noGrp="1"/>
          </p:cNvSpPr>
          <p:nvPr>
            <p:ph type="body" sz="quarter" idx="39" hasCustomPrompt="1"/>
          </p:nvPr>
        </p:nvSpPr>
        <p:spPr>
          <a:xfrm>
            <a:off x="1749692" y="411976"/>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89" name="Text Placeholder 39">
            <a:extLst>
              <a:ext uri="{FF2B5EF4-FFF2-40B4-BE49-F238E27FC236}">
                <a16:creationId xmlns:a16="http://schemas.microsoft.com/office/drawing/2014/main" id="{15177575-6B71-4584-8E0B-D151D973200D}"/>
              </a:ext>
            </a:extLst>
          </p:cNvPr>
          <p:cNvSpPr>
            <a:spLocks noGrp="1"/>
          </p:cNvSpPr>
          <p:nvPr>
            <p:ph type="body" sz="quarter" idx="38" hasCustomPrompt="1"/>
          </p:nvPr>
        </p:nvSpPr>
        <p:spPr>
          <a:xfrm>
            <a:off x="1749692" y="814919"/>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47" name="Picture Placeholder 34">
            <a:extLst>
              <a:ext uri="{FF2B5EF4-FFF2-40B4-BE49-F238E27FC236}">
                <a16:creationId xmlns:a16="http://schemas.microsoft.com/office/drawing/2014/main" id="{C38ECA3B-7319-4FDB-BCA5-42DE903E763C}"/>
              </a:ext>
            </a:extLst>
          </p:cNvPr>
          <p:cNvSpPr>
            <a:spLocks noGrp="1"/>
          </p:cNvSpPr>
          <p:nvPr>
            <p:ph type="pic" sz="quarter" idx="20"/>
          </p:nvPr>
        </p:nvSpPr>
        <p:spPr>
          <a:xfrm>
            <a:off x="1551364" y="2453724"/>
            <a:ext cx="887413" cy="889000"/>
          </a:xfrm>
        </p:spPr>
        <p:txBody>
          <a:bodyPr>
            <a:normAutofit/>
          </a:bodyPr>
          <a:lstStyle>
            <a:lvl1pPr marL="0" indent="0" algn="ctr">
              <a:buNone/>
              <a:defRPr sz="900"/>
            </a:lvl1pPr>
          </a:lstStyle>
          <a:p>
            <a:r>
              <a:rPr lang="en-US"/>
              <a:t>Click icon to add picture</a:t>
            </a:r>
          </a:p>
        </p:txBody>
      </p:sp>
      <p:sp>
        <p:nvSpPr>
          <p:cNvPr id="86" name="Text Placeholder 46">
            <a:extLst>
              <a:ext uri="{FF2B5EF4-FFF2-40B4-BE49-F238E27FC236}">
                <a16:creationId xmlns:a16="http://schemas.microsoft.com/office/drawing/2014/main" id="{0601897E-1B17-49DA-9E03-BCE007BD9ACC}"/>
              </a:ext>
            </a:extLst>
          </p:cNvPr>
          <p:cNvSpPr>
            <a:spLocks noGrp="1"/>
          </p:cNvSpPr>
          <p:nvPr>
            <p:ph type="body" sz="quarter" idx="35" hasCustomPrompt="1"/>
          </p:nvPr>
        </p:nvSpPr>
        <p:spPr>
          <a:xfrm>
            <a:off x="2553374" y="2477008"/>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85" name="Text Placeholder 39">
            <a:extLst>
              <a:ext uri="{FF2B5EF4-FFF2-40B4-BE49-F238E27FC236}">
                <a16:creationId xmlns:a16="http://schemas.microsoft.com/office/drawing/2014/main" id="{72308068-AAC7-4C44-AAF1-B2E1EC218C53}"/>
              </a:ext>
            </a:extLst>
          </p:cNvPr>
          <p:cNvSpPr>
            <a:spLocks noGrp="1"/>
          </p:cNvSpPr>
          <p:nvPr>
            <p:ph type="body" sz="quarter" idx="34" hasCustomPrompt="1"/>
          </p:nvPr>
        </p:nvSpPr>
        <p:spPr>
          <a:xfrm>
            <a:off x="2553374" y="2877635"/>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54" name="Picture Placeholder 34">
            <a:extLst>
              <a:ext uri="{FF2B5EF4-FFF2-40B4-BE49-F238E27FC236}">
                <a16:creationId xmlns:a16="http://schemas.microsoft.com/office/drawing/2014/main" id="{633BE360-454A-4A5C-9104-60910DAB61B5}"/>
              </a:ext>
            </a:extLst>
          </p:cNvPr>
          <p:cNvSpPr>
            <a:spLocks noGrp="1"/>
          </p:cNvSpPr>
          <p:nvPr>
            <p:ph type="pic" sz="quarter" idx="23"/>
          </p:nvPr>
        </p:nvSpPr>
        <p:spPr>
          <a:xfrm>
            <a:off x="1551364" y="4186831"/>
            <a:ext cx="887413" cy="889000"/>
          </a:xfrm>
        </p:spPr>
        <p:txBody>
          <a:bodyPr>
            <a:normAutofit/>
          </a:bodyPr>
          <a:lstStyle>
            <a:lvl1pPr marL="0" indent="0" algn="ctr">
              <a:buNone/>
              <a:defRPr sz="900"/>
            </a:lvl1pPr>
          </a:lstStyle>
          <a:p>
            <a:r>
              <a:rPr lang="en-US"/>
              <a:t>Click icon to add picture</a:t>
            </a:r>
          </a:p>
        </p:txBody>
      </p:sp>
      <p:sp>
        <p:nvSpPr>
          <p:cNvPr id="88" name="Text Placeholder 46">
            <a:extLst>
              <a:ext uri="{FF2B5EF4-FFF2-40B4-BE49-F238E27FC236}">
                <a16:creationId xmlns:a16="http://schemas.microsoft.com/office/drawing/2014/main" id="{9F9535F2-A766-44AF-9AD3-51BA2C6F2ED8}"/>
              </a:ext>
            </a:extLst>
          </p:cNvPr>
          <p:cNvSpPr>
            <a:spLocks noGrp="1"/>
          </p:cNvSpPr>
          <p:nvPr>
            <p:ph type="body" sz="quarter" idx="37" hasCustomPrompt="1"/>
          </p:nvPr>
        </p:nvSpPr>
        <p:spPr>
          <a:xfrm>
            <a:off x="2553374" y="4240861"/>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87" name="Text Placeholder 39">
            <a:extLst>
              <a:ext uri="{FF2B5EF4-FFF2-40B4-BE49-F238E27FC236}">
                <a16:creationId xmlns:a16="http://schemas.microsoft.com/office/drawing/2014/main" id="{19CE1DF1-96AA-415F-9715-D5354F419B53}"/>
              </a:ext>
            </a:extLst>
          </p:cNvPr>
          <p:cNvSpPr>
            <a:spLocks noGrp="1"/>
          </p:cNvSpPr>
          <p:nvPr>
            <p:ph type="body" sz="quarter" idx="36" hasCustomPrompt="1"/>
          </p:nvPr>
        </p:nvSpPr>
        <p:spPr>
          <a:xfrm>
            <a:off x="2553374" y="4641488"/>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46" name="Picture Placeholder 34">
            <a:extLst>
              <a:ext uri="{FF2B5EF4-FFF2-40B4-BE49-F238E27FC236}">
                <a16:creationId xmlns:a16="http://schemas.microsoft.com/office/drawing/2014/main" id="{55DF7ED3-48B8-48C6-A240-C3F0AF040540}"/>
              </a:ext>
            </a:extLst>
          </p:cNvPr>
          <p:cNvSpPr>
            <a:spLocks noGrp="1"/>
          </p:cNvSpPr>
          <p:nvPr>
            <p:ph type="pic" sz="quarter" idx="19"/>
          </p:nvPr>
        </p:nvSpPr>
        <p:spPr>
          <a:xfrm>
            <a:off x="5103465" y="2453724"/>
            <a:ext cx="887413" cy="889000"/>
          </a:xfrm>
        </p:spPr>
        <p:txBody>
          <a:bodyPr>
            <a:normAutofit/>
          </a:bodyPr>
          <a:lstStyle>
            <a:lvl1pPr marL="0" indent="0" algn="ctr">
              <a:buNone/>
              <a:defRPr sz="900"/>
            </a:lvl1pPr>
          </a:lstStyle>
          <a:p>
            <a:r>
              <a:rPr lang="en-US"/>
              <a:t>Click icon to add picture</a:t>
            </a:r>
          </a:p>
        </p:txBody>
      </p:sp>
      <p:sp>
        <p:nvSpPr>
          <p:cNvPr id="82" name="Text Placeholder 46">
            <a:extLst>
              <a:ext uri="{FF2B5EF4-FFF2-40B4-BE49-F238E27FC236}">
                <a16:creationId xmlns:a16="http://schemas.microsoft.com/office/drawing/2014/main" id="{60735320-27D8-4F8E-A024-598776C9D1C3}"/>
              </a:ext>
            </a:extLst>
          </p:cNvPr>
          <p:cNvSpPr>
            <a:spLocks noGrp="1"/>
          </p:cNvSpPr>
          <p:nvPr>
            <p:ph type="body" sz="quarter" idx="31" hasCustomPrompt="1"/>
          </p:nvPr>
        </p:nvSpPr>
        <p:spPr>
          <a:xfrm>
            <a:off x="6116956" y="2477008"/>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81" name="Text Placeholder 39">
            <a:extLst>
              <a:ext uri="{FF2B5EF4-FFF2-40B4-BE49-F238E27FC236}">
                <a16:creationId xmlns:a16="http://schemas.microsoft.com/office/drawing/2014/main" id="{CF686D19-A348-4080-A966-C34BC802E272}"/>
              </a:ext>
            </a:extLst>
          </p:cNvPr>
          <p:cNvSpPr>
            <a:spLocks noGrp="1"/>
          </p:cNvSpPr>
          <p:nvPr>
            <p:ph type="body" sz="quarter" idx="30" hasCustomPrompt="1"/>
          </p:nvPr>
        </p:nvSpPr>
        <p:spPr>
          <a:xfrm>
            <a:off x="6116956" y="2877635"/>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53" name="Picture Placeholder 34">
            <a:extLst>
              <a:ext uri="{FF2B5EF4-FFF2-40B4-BE49-F238E27FC236}">
                <a16:creationId xmlns:a16="http://schemas.microsoft.com/office/drawing/2014/main" id="{65A0AFA3-6580-43C1-B098-2C7BCA9F6C75}"/>
              </a:ext>
            </a:extLst>
          </p:cNvPr>
          <p:cNvSpPr>
            <a:spLocks noGrp="1"/>
          </p:cNvSpPr>
          <p:nvPr>
            <p:ph type="pic" sz="quarter" idx="22"/>
          </p:nvPr>
        </p:nvSpPr>
        <p:spPr>
          <a:xfrm>
            <a:off x="5103465" y="4186831"/>
            <a:ext cx="887413" cy="889000"/>
          </a:xfrm>
        </p:spPr>
        <p:txBody>
          <a:bodyPr>
            <a:normAutofit/>
          </a:bodyPr>
          <a:lstStyle>
            <a:lvl1pPr marL="0" indent="0" algn="ctr">
              <a:buNone/>
              <a:defRPr sz="900"/>
            </a:lvl1pPr>
          </a:lstStyle>
          <a:p>
            <a:r>
              <a:rPr lang="en-US"/>
              <a:t>Click icon to add picture</a:t>
            </a:r>
          </a:p>
        </p:txBody>
      </p:sp>
      <p:sp>
        <p:nvSpPr>
          <p:cNvPr id="80" name="Text Placeholder 46">
            <a:extLst>
              <a:ext uri="{FF2B5EF4-FFF2-40B4-BE49-F238E27FC236}">
                <a16:creationId xmlns:a16="http://schemas.microsoft.com/office/drawing/2014/main" id="{752DFA8A-D6FA-4ECD-9E35-F71EA4E99C77}"/>
              </a:ext>
            </a:extLst>
          </p:cNvPr>
          <p:cNvSpPr>
            <a:spLocks noGrp="1"/>
          </p:cNvSpPr>
          <p:nvPr>
            <p:ph type="body" sz="quarter" idx="29" hasCustomPrompt="1"/>
          </p:nvPr>
        </p:nvSpPr>
        <p:spPr>
          <a:xfrm>
            <a:off x="6116956" y="4240861"/>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79" name="Text Placeholder 39">
            <a:extLst>
              <a:ext uri="{FF2B5EF4-FFF2-40B4-BE49-F238E27FC236}">
                <a16:creationId xmlns:a16="http://schemas.microsoft.com/office/drawing/2014/main" id="{626608D9-0200-4530-A392-8778E0D04406}"/>
              </a:ext>
            </a:extLst>
          </p:cNvPr>
          <p:cNvSpPr>
            <a:spLocks noGrp="1"/>
          </p:cNvSpPr>
          <p:nvPr>
            <p:ph type="body" sz="quarter" idx="28" hasCustomPrompt="1"/>
          </p:nvPr>
        </p:nvSpPr>
        <p:spPr>
          <a:xfrm>
            <a:off x="6116956" y="4641488"/>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60" name="Picture Placeholder 34">
            <a:extLst>
              <a:ext uri="{FF2B5EF4-FFF2-40B4-BE49-F238E27FC236}">
                <a16:creationId xmlns:a16="http://schemas.microsoft.com/office/drawing/2014/main" id="{06FACEF4-EC76-40B1-ABAB-DFB9AB1C6F8C}"/>
              </a:ext>
            </a:extLst>
          </p:cNvPr>
          <p:cNvSpPr>
            <a:spLocks noGrp="1"/>
          </p:cNvSpPr>
          <p:nvPr>
            <p:ph type="pic" sz="quarter" idx="25"/>
          </p:nvPr>
        </p:nvSpPr>
        <p:spPr>
          <a:xfrm>
            <a:off x="5103465" y="5749817"/>
            <a:ext cx="887413" cy="889000"/>
          </a:xfrm>
        </p:spPr>
        <p:txBody>
          <a:bodyPr>
            <a:normAutofit/>
          </a:bodyPr>
          <a:lstStyle>
            <a:lvl1pPr marL="0" indent="0" algn="ctr">
              <a:buNone/>
              <a:defRPr sz="900"/>
            </a:lvl1pPr>
          </a:lstStyle>
          <a:p>
            <a:r>
              <a:rPr lang="en-US"/>
              <a:t>Click icon to add picture</a:t>
            </a:r>
          </a:p>
        </p:txBody>
      </p:sp>
      <p:sp>
        <p:nvSpPr>
          <p:cNvPr id="84" name="Text Placeholder 46">
            <a:extLst>
              <a:ext uri="{FF2B5EF4-FFF2-40B4-BE49-F238E27FC236}">
                <a16:creationId xmlns:a16="http://schemas.microsoft.com/office/drawing/2014/main" id="{4E33188F-DB97-4480-8F80-07EABC10A011}"/>
              </a:ext>
            </a:extLst>
          </p:cNvPr>
          <p:cNvSpPr>
            <a:spLocks noGrp="1"/>
          </p:cNvSpPr>
          <p:nvPr>
            <p:ph type="body" sz="quarter" idx="33" hasCustomPrompt="1"/>
          </p:nvPr>
        </p:nvSpPr>
        <p:spPr>
          <a:xfrm>
            <a:off x="6116956" y="5750417"/>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83" name="Text Placeholder 39">
            <a:extLst>
              <a:ext uri="{FF2B5EF4-FFF2-40B4-BE49-F238E27FC236}">
                <a16:creationId xmlns:a16="http://schemas.microsoft.com/office/drawing/2014/main" id="{EAAFD4E3-0D64-4DC4-AC95-C45ABD2AE6F9}"/>
              </a:ext>
            </a:extLst>
          </p:cNvPr>
          <p:cNvSpPr>
            <a:spLocks noGrp="1"/>
          </p:cNvSpPr>
          <p:nvPr>
            <p:ph type="body" sz="quarter" idx="32" hasCustomPrompt="1"/>
          </p:nvPr>
        </p:nvSpPr>
        <p:spPr>
          <a:xfrm>
            <a:off x="6116956" y="6138282"/>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43" name="Picture Placeholder 34">
            <a:extLst>
              <a:ext uri="{FF2B5EF4-FFF2-40B4-BE49-F238E27FC236}">
                <a16:creationId xmlns:a16="http://schemas.microsoft.com/office/drawing/2014/main" id="{2D1EF856-2381-405C-A913-80809E59AAB1}"/>
              </a:ext>
            </a:extLst>
          </p:cNvPr>
          <p:cNvSpPr>
            <a:spLocks noGrp="1"/>
          </p:cNvSpPr>
          <p:nvPr>
            <p:ph type="pic" sz="quarter" idx="11"/>
          </p:nvPr>
        </p:nvSpPr>
        <p:spPr>
          <a:xfrm>
            <a:off x="8655566" y="2453724"/>
            <a:ext cx="887413" cy="889000"/>
          </a:xfrm>
        </p:spPr>
        <p:txBody>
          <a:bodyPr>
            <a:normAutofit/>
          </a:bodyPr>
          <a:lstStyle>
            <a:lvl1pPr marL="0" indent="0" algn="ctr">
              <a:buNone/>
              <a:defRPr sz="900"/>
            </a:lvl1pPr>
          </a:lstStyle>
          <a:p>
            <a:r>
              <a:rPr lang="en-US"/>
              <a:t>Click icon to add picture</a:t>
            </a:r>
          </a:p>
        </p:txBody>
      </p:sp>
      <p:sp>
        <p:nvSpPr>
          <p:cNvPr id="78" name="Text Placeholder 46">
            <a:extLst>
              <a:ext uri="{FF2B5EF4-FFF2-40B4-BE49-F238E27FC236}">
                <a16:creationId xmlns:a16="http://schemas.microsoft.com/office/drawing/2014/main" id="{716BD719-7234-4908-ABBF-43004C9CA957}"/>
              </a:ext>
            </a:extLst>
          </p:cNvPr>
          <p:cNvSpPr>
            <a:spLocks noGrp="1"/>
          </p:cNvSpPr>
          <p:nvPr>
            <p:ph type="body" sz="quarter" idx="27" hasCustomPrompt="1"/>
          </p:nvPr>
        </p:nvSpPr>
        <p:spPr>
          <a:xfrm>
            <a:off x="9710761" y="2477008"/>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77" name="Text Placeholder 39">
            <a:extLst>
              <a:ext uri="{FF2B5EF4-FFF2-40B4-BE49-F238E27FC236}">
                <a16:creationId xmlns:a16="http://schemas.microsoft.com/office/drawing/2014/main" id="{F9B127AA-A9E2-41AB-8FAE-D787CE0242BD}"/>
              </a:ext>
            </a:extLst>
          </p:cNvPr>
          <p:cNvSpPr>
            <a:spLocks noGrp="1"/>
          </p:cNvSpPr>
          <p:nvPr>
            <p:ph type="body" sz="quarter" idx="26" hasCustomPrompt="1"/>
          </p:nvPr>
        </p:nvSpPr>
        <p:spPr>
          <a:xfrm>
            <a:off x="9710761" y="2877635"/>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52" name="Picture Placeholder 34">
            <a:extLst>
              <a:ext uri="{FF2B5EF4-FFF2-40B4-BE49-F238E27FC236}">
                <a16:creationId xmlns:a16="http://schemas.microsoft.com/office/drawing/2014/main" id="{90EC8BEC-DD26-4CF5-9BA3-62FB1DE4E8F3}"/>
              </a:ext>
            </a:extLst>
          </p:cNvPr>
          <p:cNvSpPr>
            <a:spLocks noGrp="1"/>
          </p:cNvSpPr>
          <p:nvPr>
            <p:ph type="pic" sz="quarter" idx="21"/>
          </p:nvPr>
        </p:nvSpPr>
        <p:spPr>
          <a:xfrm>
            <a:off x="8655566" y="4186831"/>
            <a:ext cx="887413" cy="889000"/>
          </a:xfrm>
        </p:spPr>
        <p:txBody>
          <a:bodyPr>
            <a:normAutofit/>
          </a:bodyPr>
          <a:lstStyle>
            <a:lvl1pPr marL="0" indent="0" algn="ctr">
              <a:buNone/>
              <a:defRPr sz="900"/>
            </a:lvl1pPr>
          </a:lstStyle>
          <a:p>
            <a:r>
              <a:rPr lang="en-US"/>
              <a:t>Click icon to add picture</a:t>
            </a:r>
          </a:p>
        </p:txBody>
      </p:sp>
      <p:sp>
        <p:nvSpPr>
          <p:cNvPr id="45" name="Text Placeholder 46">
            <a:extLst>
              <a:ext uri="{FF2B5EF4-FFF2-40B4-BE49-F238E27FC236}">
                <a16:creationId xmlns:a16="http://schemas.microsoft.com/office/drawing/2014/main" id="{55B6C77E-DBDB-42A4-9B9B-3F2CF47584F0}"/>
              </a:ext>
            </a:extLst>
          </p:cNvPr>
          <p:cNvSpPr>
            <a:spLocks noGrp="1"/>
          </p:cNvSpPr>
          <p:nvPr>
            <p:ph type="body" sz="quarter" idx="18" hasCustomPrompt="1"/>
          </p:nvPr>
        </p:nvSpPr>
        <p:spPr>
          <a:xfrm>
            <a:off x="9710761" y="4240861"/>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44" name="Text Placeholder 39">
            <a:extLst>
              <a:ext uri="{FF2B5EF4-FFF2-40B4-BE49-F238E27FC236}">
                <a16:creationId xmlns:a16="http://schemas.microsoft.com/office/drawing/2014/main" id="{34FBB9E9-CEBE-45B8-BF68-9E764AEF4CBC}"/>
              </a:ext>
            </a:extLst>
          </p:cNvPr>
          <p:cNvSpPr>
            <a:spLocks noGrp="1"/>
          </p:cNvSpPr>
          <p:nvPr>
            <p:ph type="body" sz="quarter" idx="14" hasCustomPrompt="1"/>
          </p:nvPr>
        </p:nvSpPr>
        <p:spPr>
          <a:xfrm>
            <a:off x="9710761" y="4641488"/>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Tree>
    <p:extLst>
      <p:ext uri="{BB962C8B-B14F-4D97-AF65-F5344CB8AC3E}">
        <p14:creationId xmlns:p14="http://schemas.microsoft.com/office/powerpoint/2010/main" val="3623013895"/>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72">
          <p15:clr>
            <a:srgbClr val="5ACBF0"/>
          </p15:clr>
        </p15:guide>
        <p15:guide id="6" pos="2064">
          <p15:clr>
            <a:srgbClr val="5ACBF0"/>
          </p15:clr>
        </p15:guide>
        <p15:guide id="7" pos="1776">
          <p15:clr>
            <a:srgbClr val="5ACBF0"/>
          </p15:clr>
        </p15:guide>
        <p15:guide id="8" pos="5616">
          <p15:clr>
            <a:srgbClr val="5ACBF0"/>
          </p15:clr>
        </p15:guide>
        <p15:guide id="9" pos="5928">
          <p15:clr>
            <a:srgbClr val="5ACBF0"/>
          </p15:clr>
        </p15:guide>
        <p15:guide id="10" pos="144">
          <p15:clr>
            <a:srgbClr val="5ACBF0"/>
          </p15:clr>
        </p15:guide>
        <p15:guide id="11" orient="horz" pos="4200">
          <p15:clr>
            <a:srgbClr val="5ACBF0"/>
          </p15:clr>
        </p15:guide>
        <p15:guide id="12" pos="7536">
          <p15:clr>
            <a:srgbClr val="5ACBF0"/>
          </p15:clr>
        </p15:guide>
        <p15:guide id="13" orient="horz" pos="14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B1EF8-D0A6-47B9-986B-669C2210125B}"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1B220-A76D-426D-BB03-9D8F7341526E}" type="slidenum">
              <a:rPr lang="en-US" smtClean="0"/>
              <a:t>‹#›</a:t>
            </a:fld>
            <a:endParaRPr lang="en-US"/>
          </a:p>
        </p:txBody>
      </p:sp>
    </p:spTree>
    <p:extLst>
      <p:ext uri="{BB962C8B-B14F-4D97-AF65-F5344CB8AC3E}">
        <p14:creationId xmlns:p14="http://schemas.microsoft.com/office/powerpoint/2010/main" val="103554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3B1EF8-D0A6-47B9-986B-669C2210125B}"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1B220-A76D-426D-BB03-9D8F7341526E}" type="slidenum">
              <a:rPr lang="en-US" smtClean="0"/>
              <a:t>‹#›</a:t>
            </a:fld>
            <a:endParaRPr lang="en-US"/>
          </a:p>
        </p:txBody>
      </p:sp>
    </p:spTree>
    <p:extLst>
      <p:ext uri="{BB962C8B-B14F-4D97-AF65-F5344CB8AC3E}">
        <p14:creationId xmlns:p14="http://schemas.microsoft.com/office/powerpoint/2010/main" val="2072083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3B1EF8-D0A6-47B9-986B-669C2210125B}" type="datetimeFigureOut">
              <a:rPr lang="en-US" smtClean="0"/>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61B220-A76D-426D-BB03-9D8F7341526E}" type="slidenum">
              <a:rPr lang="en-US" smtClean="0"/>
              <a:t>‹#›</a:t>
            </a:fld>
            <a:endParaRPr lang="en-US"/>
          </a:p>
        </p:txBody>
      </p:sp>
    </p:spTree>
    <p:extLst>
      <p:ext uri="{BB962C8B-B14F-4D97-AF65-F5344CB8AC3E}">
        <p14:creationId xmlns:p14="http://schemas.microsoft.com/office/powerpoint/2010/main" val="929834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3B1EF8-D0A6-47B9-986B-669C2210125B}" type="datetimeFigureOut">
              <a:rPr lang="en-US" smtClean="0"/>
              <a:t>7/3/2025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61B220-A76D-426D-BB03-9D8F7341526E}" type="slidenum">
              <a:rPr lang="en-US" smtClean="0"/>
              <a:t>‹#›</a:t>
            </a:fld>
            <a:endParaRPr lang="en-US"/>
          </a:p>
        </p:txBody>
      </p:sp>
    </p:spTree>
    <p:extLst>
      <p:ext uri="{BB962C8B-B14F-4D97-AF65-F5344CB8AC3E}">
        <p14:creationId xmlns:p14="http://schemas.microsoft.com/office/powerpoint/2010/main" val="955401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3B1EF8-D0A6-47B9-986B-669C2210125B}" type="datetimeFigureOut">
              <a:rPr lang="en-US" smtClean="0"/>
              <a:t>7/3/2025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61B220-A76D-426D-BB03-9D8F7341526E}" type="slidenum">
              <a:rPr lang="en-US" smtClean="0"/>
              <a:t>‹#›</a:t>
            </a:fld>
            <a:endParaRPr lang="en-US"/>
          </a:p>
        </p:txBody>
      </p:sp>
    </p:spTree>
    <p:extLst>
      <p:ext uri="{BB962C8B-B14F-4D97-AF65-F5344CB8AC3E}">
        <p14:creationId xmlns:p14="http://schemas.microsoft.com/office/powerpoint/2010/main" val="854187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B1EF8-D0A6-47B9-986B-669C2210125B}" type="datetimeFigureOut">
              <a:rPr lang="en-US" smtClean="0"/>
              <a:t>7/3/2025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61B220-A76D-426D-BB03-9D8F7341526E}" type="slidenum">
              <a:rPr lang="en-US" smtClean="0"/>
              <a:t>‹#›</a:t>
            </a:fld>
            <a:endParaRPr lang="en-US"/>
          </a:p>
        </p:txBody>
      </p:sp>
    </p:spTree>
    <p:extLst>
      <p:ext uri="{BB962C8B-B14F-4D97-AF65-F5344CB8AC3E}">
        <p14:creationId xmlns:p14="http://schemas.microsoft.com/office/powerpoint/2010/main" val="2611445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3B1EF8-D0A6-47B9-986B-669C2210125B}" type="datetimeFigureOut">
              <a:rPr lang="en-US" smtClean="0"/>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61B220-A76D-426D-BB03-9D8F7341526E}" type="slidenum">
              <a:rPr lang="en-US" smtClean="0"/>
              <a:t>‹#›</a:t>
            </a:fld>
            <a:endParaRPr lang="en-US"/>
          </a:p>
        </p:txBody>
      </p:sp>
    </p:spTree>
    <p:extLst>
      <p:ext uri="{BB962C8B-B14F-4D97-AF65-F5344CB8AC3E}">
        <p14:creationId xmlns:p14="http://schemas.microsoft.com/office/powerpoint/2010/main" val="276788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3B1EF8-D0A6-47B9-986B-669C2210125B}" type="datetimeFigureOut">
              <a:rPr lang="en-US" smtClean="0"/>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61B220-A76D-426D-BB03-9D8F7341526E}" type="slidenum">
              <a:rPr lang="en-US" smtClean="0"/>
              <a:t>‹#›</a:t>
            </a:fld>
            <a:endParaRPr lang="en-US"/>
          </a:p>
        </p:txBody>
      </p:sp>
    </p:spTree>
    <p:extLst>
      <p:ext uri="{BB962C8B-B14F-4D97-AF65-F5344CB8AC3E}">
        <p14:creationId xmlns:p14="http://schemas.microsoft.com/office/powerpoint/2010/main" val="1004823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B1EF8-D0A6-47B9-986B-669C2210125B}" type="datetimeFigureOut">
              <a:rPr lang="en-US" smtClean="0"/>
              <a:t>7/3/2025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1B220-A76D-426D-BB03-9D8F7341526E}" type="slidenum">
              <a:rPr lang="en-US" smtClean="0"/>
              <a:t>‹#›</a:t>
            </a:fld>
            <a:endParaRPr lang="en-US"/>
          </a:p>
        </p:txBody>
      </p:sp>
    </p:spTree>
    <p:extLst>
      <p:ext uri="{BB962C8B-B14F-4D97-AF65-F5344CB8AC3E}">
        <p14:creationId xmlns:p14="http://schemas.microsoft.com/office/powerpoint/2010/main" val="1400892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mailto:abennar@goodwin.edu" TargetMode="External"/><Relationship Id="rId4" Type="http://schemas.openxmlformats.org/officeDocument/2006/relationships/hyperlink" Target="mailto:rlegary@goodwin.edu"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ngall.com/target-png/download/1260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goodwin.edu/about/histor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s://www.expressnews.com/news/article/University-of-Bridgeport-to-become-next-chapter-15418851.php"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hyperlink" Target="https://blog.tcea.org/tag/book-creator/" TargetMode="External"/><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C91926-9530-2DAC-4B6D-676CA46485B4}"/>
              </a:ext>
            </a:extLst>
          </p:cNvPr>
          <p:cNvSpPr>
            <a:spLocks noGrp="1"/>
          </p:cNvSpPr>
          <p:nvPr>
            <p:ph type="ctrTitle"/>
          </p:nvPr>
        </p:nvSpPr>
        <p:spPr>
          <a:xfrm>
            <a:off x="239487" y="348865"/>
            <a:ext cx="11299370" cy="1305764"/>
          </a:xfrm>
        </p:spPr>
        <p:txBody>
          <a:bodyPr vert="horz" lIns="91440" tIns="45720" rIns="91440" bIns="45720" rtlCol="0" anchor="ctr">
            <a:normAutofit/>
          </a:bodyPr>
          <a:lstStyle/>
          <a:p>
            <a:pPr marL="457200" marR="0">
              <a:spcAft>
                <a:spcPts val="0"/>
              </a:spcAft>
            </a:pPr>
            <a:r>
              <a:rPr lang="en-US" sz="4000" kern="1200" dirty="0">
                <a:solidFill>
                  <a:schemeClr val="bg1"/>
                </a:solidFill>
                <a:effectLst/>
                <a:latin typeface="Arial Rounded MT Bold" panose="020F0704030504030204" pitchFamily="34" charset="0"/>
              </a:rPr>
              <a:t>Universal Design for Learning Symposium</a:t>
            </a:r>
          </a:p>
        </p:txBody>
      </p:sp>
      <p:sp>
        <p:nvSpPr>
          <p:cNvPr id="3" name="Subtitle 2">
            <a:extLst>
              <a:ext uri="{FF2B5EF4-FFF2-40B4-BE49-F238E27FC236}">
                <a16:creationId xmlns:a16="http://schemas.microsoft.com/office/drawing/2014/main" id="{90CFD45A-F49A-E9E5-4CEE-FE1D3DD1E763}"/>
              </a:ext>
              <a:ext uri="{C183D7F6-B498-43B3-948B-1728B52AA6E4}">
                <adec:decorative xmlns:adec="http://schemas.microsoft.com/office/drawing/2017/decorative" val="1"/>
              </a:ext>
            </a:extLst>
          </p:cNvPr>
          <p:cNvSpPr>
            <a:spLocks/>
          </p:cNvSpPr>
          <p:nvPr/>
        </p:nvSpPr>
        <p:spPr>
          <a:xfrm>
            <a:off x="637191" y="2411185"/>
            <a:ext cx="5836192" cy="3002644"/>
          </a:xfrm>
          <a:prstGeom prst="rect">
            <a:avLst/>
          </a:prstGeom>
        </p:spPr>
        <p:txBody>
          <a:bodyPr>
            <a:normAutofit/>
          </a:bodyPr>
          <a:lstStyle/>
          <a:p>
            <a:pPr algn="ctr" defTabSz="438912">
              <a:spcAft>
                <a:spcPts val="600"/>
              </a:spcAft>
            </a:pPr>
            <a:endParaRPr lang="en-US" sz="2400" kern="1200">
              <a:solidFill>
                <a:srgbClr val="555555"/>
              </a:solidFill>
              <a:latin typeface="Times New Roman" panose="02020603050405020304" pitchFamily="18" charset="0"/>
              <a:ea typeface="MS Mincho" panose="02020609040205080304" pitchFamily="49" charset="-128"/>
              <a:cs typeface="+mn-cs"/>
            </a:endParaRPr>
          </a:p>
        </p:txBody>
      </p:sp>
      <p:sp>
        <p:nvSpPr>
          <p:cNvPr id="4" name="TextBox 3">
            <a:extLst>
              <a:ext uri="{FF2B5EF4-FFF2-40B4-BE49-F238E27FC236}">
                <a16:creationId xmlns:a16="http://schemas.microsoft.com/office/drawing/2014/main" id="{D3C5E023-7E86-3E59-96AC-7135E9B1E3BF}"/>
              </a:ext>
            </a:extLst>
          </p:cNvPr>
          <p:cNvSpPr txBox="1"/>
          <p:nvPr/>
        </p:nvSpPr>
        <p:spPr>
          <a:xfrm>
            <a:off x="2101649" y="3323978"/>
            <a:ext cx="8199455" cy="4031873"/>
          </a:xfrm>
          <a:prstGeom prst="rect">
            <a:avLst/>
          </a:prstGeom>
          <a:noFill/>
        </p:spPr>
        <p:txBody>
          <a:bodyPr wrap="square" rtlCol="0">
            <a:spAutoFit/>
          </a:bodyPr>
          <a:lstStyle/>
          <a:p>
            <a:pPr algn="ctr"/>
            <a:r>
              <a:rPr lang="en-US" sz="4000">
                <a:effectLst/>
                <a:latin typeface="Calibri" panose="020F0502020204030204" pitchFamily="34" charset="0"/>
                <a:ea typeface="Calibri" panose="020F0502020204030204" pitchFamily="34" charset="0"/>
              </a:rPr>
              <a:t>Building an Institutional Culture of UDL: Empowering University Faculty to Foster Learner Agency</a:t>
            </a:r>
            <a:endParaRPr lang="en-US" sz="4000">
              <a:latin typeface="Calibri" panose="020F0502020204030204" pitchFamily="34" charset="0"/>
              <a:ea typeface="Calibri" panose="020F0502020204030204" pitchFamily="34" charset="0"/>
            </a:endParaRPr>
          </a:p>
          <a:p>
            <a:pPr algn="ctr"/>
            <a:endParaRPr lang="en-US" sz="2800" kern="1200">
              <a:solidFill>
                <a:srgbClr val="555555"/>
              </a:solidFill>
              <a:latin typeface="+mn-lt"/>
              <a:ea typeface="+mn-ea"/>
              <a:cs typeface="+mn-cs"/>
            </a:endParaRPr>
          </a:p>
          <a:p>
            <a:pPr algn="ctr"/>
            <a:r>
              <a:rPr lang="en-US" sz="2800" kern="1200">
                <a:solidFill>
                  <a:srgbClr val="555555"/>
                </a:solidFill>
                <a:latin typeface="+mn-lt"/>
                <a:ea typeface="+mn-ea"/>
                <a:cs typeface="+mn-cs"/>
              </a:rPr>
              <a:t>June 25-26, 2025</a:t>
            </a:r>
            <a:endParaRPr lang="en-US" sz="2800">
              <a:solidFill>
                <a:schemeClr val="bg1"/>
              </a:solidFill>
            </a:endParaRPr>
          </a:p>
          <a:p>
            <a:pPr algn="ctr"/>
            <a:endParaRPr lang="en-US" sz="4000">
              <a:latin typeface="Calibri" panose="020F0502020204030204" pitchFamily="34" charset="0"/>
              <a:ea typeface="Calibri" panose="020F0502020204030204" pitchFamily="34" charset="0"/>
            </a:endParaRPr>
          </a:p>
          <a:p>
            <a:pPr algn="ctr"/>
            <a:endParaRPr lang="en-US" sz="4000"/>
          </a:p>
        </p:txBody>
      </p:sp>
      <p:pic>
        <p:nvPicPr>
          <p:cNvPr id="8" name="Picture 7" descr="Logo for ADCET - Australian Disability Clearinghouse on Education and Training">
            <a:extLst>
              <a:ext uri="{FF2B5EF4-FFF2-40B4-BE49-F238E27FC236}">
                <a16:creationId xmlns:a16="http://schemas.microsoft.com/office/drawing/2014/main" id="{8AD8818E-96A9-0ACD-A515-E64F9569C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2" y="1630527"/>
            <a:ext cx="4207329" cy="1128967"/>
          </a:xfrm>
          <a:prstGeom prst="rect">
            <a:avLst/>
          </a:prstGeom>
        </p:spPr>
      </p:pic>
    </p:spTree>
    <p:extLst>
      <p:ext uri="{BB962C8B-B14F-4D97-AF65-F5344CB8AC3E}">
        <p14:creationId xmlns:p14="http://schemas.microsoft.com/office/powerpoint/2010/main" val="2468100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6973EC-3DF9-C048-7DCB-8EECA2B78FAF}"/>
              </a:ext>
            </a:extLst>
          </p:cNvPr>
          <p:cNvSpPr>
            <a:spLocks noGrp="1"/>
          </p:cNvSpPr>
          <p:nvPr>
            <p:ph type="title"/>
          </p:nvPr>
        </p:nvSpPr>
        <p:spPr>
          <a:xfrm>
            <a:off x="3970366" y="609600"/>
            <a:ext cx="4267200" cy="1351472"/>
          </a:xfrm>
        </p:spPr>
        <p:txBody>
          <a:bodyPr>
            <a:normAutofit/>
          </a:bodyPr>
          <a:lstStyle/>
          <a:p>
            <a:pPr algn="ctr"/>
            <a:r>
              <a:rPr lang="en-US" dirty="0">
                <a:solidFill>
                  <a:schemeClr val="tx1">
                    <a:lumMod val="85000"/>
                    <a:lumOff val="15000"/>
                  </a:schemeClr>
                </a:solidFill>
              </a:rPr>
              <a:t>Publications</a:t>
            </a:r>
          </a:p>
        </p:txBody>
      </p:sp>
      <p:pic>
        <p:nvPicPr>
          <p:cNvPr id="5" name="Picture 4" descr="A blue rectangular object with white text that says New Directions for Teaching and Learning Universal Design for Learning. with the text Robert LeGary Jr and Diana J. LaRocco editors on the bottom">
            <a:extLst>
              <a:ext uri="{FF2B5EF4-FFF2-40B4-BE49-F238E27FC236}">
                <a16:creationId xmlns:a16="http://schemas.microsoft.com/office/drawing/2014/main" id="{4AB656EE-5DEB-6333-BB83-396BAC7E8E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308345FD-C4CA-FE2D-69EB-82A42FBAF74E}"/>
              </a:ext>
            </a:extLst>
          </p:cNvPr>
          <p:cNvSpPr>
            <a:spLocks noGrp="1"/>
          </p:cNvSpPr>
          <p:nvPr>
            <p:ph idx="1"/>
          </p:nvPr>
        </p:nvSpPr>
        <p:spPr>
          <a:xfrm>
            <a:off x="3529781" y="2147358"/>
            <a:ext cx="5050682" cy="4101042"/>
          </a:xfrm>
        </p:spPr>
        <p:txBody>
          <a:bodyPr vert="horz" lIns="91440" tIns="45720" rIns="91440" bIns="45720" rtlCol="0" anchor="t">
            <a:normAutofit/>
          </a:bodyPr>
          <a:lstStyle/>
          <a:p>
            <a:r>
              <a:rPr lang="en-US" sz="2400">
                <a:solidFill>
                  <a:schemeClr val="tx1">
                    <a:lumMod val="85000"/>
                    <a:lumOff val="15000"/>
                  </a:schemeClr>
                </a:solidFill>
                <a:ea typeface="+mn-lt"/>
                <a:cs typeface="+mn-lt"/>
              </a:rPr>
              <a:t>Laist, R., Sheehan, D., &amp; Brewer, N. (Eds.). (2022). UDL university: Designing for variability across the postsecondary curriculum. CAST Professional Publishing.</a:t>
            </a:r>
          </a:p>
          <a:p>
            <a:pPr marL="0" indent="0">
              <a:buNone/>
            </a:pPr>
            <a:endParaRPr lang="en-US" sz="2400">
              <a:solidFill>
                <a:schemeClr val="tx1">
                  <a:lumMod val="85000"/>
                  <a:lumOff val="15000"/>
                </a:schemeClr>
              </a:solidFill>
              <a:ea typeface="+mn-lt"/>
              <a:cs typeface="+mn-lt"/>
            </a:endParaRPr>
          </a:p>
          <a:p>
            <a:r>
              <a:rPr lang="en-US" sz="2400">
                <a:solidFill>
                  <a:schemeClr val="tx1">
                    <a:lumMod val="85000"/>
                    <a:lumOff val="15000"/>
                  </a:schemeClr>
                </a:solidFill>
                <a:ea typeface="+mn-lt"/>
                <a:cs typeface="+mn-lt"/>
              </a:rPr>
              <a:t>LeGary, R., &amp; LaRocco, D. (Eds.). (2023). Universal design for learning [Special issue]. </a:t>
            </a:r>
            <a:r>
              <a:rPr lang="en-US" sz="2400" i="1">
                <a:solidFill>
                  <a:schemeClr val="tx1">
                    <a:lumMod val="85000"/>
                    <a:lumOff val="15000"/>
                  </a:schemeClr>
                </a:solidFill>
                <a:ea typeface="+mn-lt"/>
                <a:cs typeface="+mn-lt"/>
              </a:rPr>
              <a:t>New Directions for Teaching and Learning,</a:t>
            </a:r>
            <a:r>
              <a:rPr lang="en-US" sz="2400">
                <a:solidFill>
                  <a:schemeClr val="tx1">
                    <a:lumMod val="85000"/>
                    <a:lumOff val="15000"/>
                  </a:schemeClr>
                </a:solidFill>
                <a:ea typeface="+mn-lt"/>
                <a:cs typeface="+mn-lt"/>
              </a:rPr>
              <a:t> </a:t>
            </a:r>
            <a:r>
              <a:rPr lang="en-US" sz="2400" i="1">
                <a:solidFill>
                  <a:schemeClr val="tx1">
                    <a:lumMod val="85000"/>
                    <a:lumOff val="15000"/>
                  </a:schemeClr>
                </a:solidFill>
                <a:ea typeface="+mn-lt"/>
                <a:cs typeface="+mn-lt"/>
              </a:rPr>
              <a:t>172.</a:t>
            </a:r>
            <a:r>
              <a:rPr lang="en-US" sz="2400">
                <a:solidFill>
                  <a:schemeClr val="tx1">
                    <a:lumMod val="85000"/>
                    <a:lumOff val="15000"/>
                  </a:schemeClr>
                </a:solidFill>
                <a:ea typeface="+mn-lt"/>
                <a:cs typeface="+mn-lt"/>
              </a:rPr>
              <a:t> </a:t>
            </a:r>
          </a:p>
        </p:txBody>
      </p:sp>
      <p:pic>
        <p:nvPicPr>
          <p:cNvPr id="4" name="Picture 3" descr="A gree cover of a book with the text UDL University: Designing for Variability Across PostSecondary Curriculum with the line drawing of a person wearing a cap and gown">
            <a:extLst>
              <a:ext uri="{FF2B5EF4-FFF2-40B4-BE49-F238E27FC236}">
                <a16:creationId xmlns:a16="http://schemas.microsoft.com/office/drawing/2014/main" id="{4E9E6A54-F413-02D8-A910-5EA989D7BFBE}"/>
              </a:ext>
            </a:extLst>
          </p:cNvPr>
          <p:cNvPicPr/>
          <p:nvPr/>
        </p:nvPicPr>
        <p:blipFill rotWithShape="1">
          <a:blip r:embed="rId4">
            <a:extLst>
              <a:ext uri="{28A0092B-C50C-407E-A947-70E740481C1C}">
                <a14:useLocalDpi xmlns:a14="http://schemas.microsoft.com/office/drawing/2010/main" val="0"/>
              </a:ext>
            </a:extLst>
          </a:blip>
          <a:srcRect/>
          <a:stretch>
            <a:fillRect/>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267717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1E3C4D-80EC-5C81-E295-441D2417B99B}"/>
              </a:ext>
            </a:extLst>
          </p:cNvPr>
          <p:cNvSpPr>
            <a:spLocks noGrp="1"/>
          </p:cNvSpPr>
          <p:nvPr>
            <p:ph type="title"/>
          </p:nvPr>
        </p:nvSpPr>
        <p:spPr>
          <a:xfrm>
            <a:off x="156179" y="252406"/>
            <a:ext cx="6724431" cy="1330840"/>
          </a:xfrm>
        </p:spPr>
        <p:txBody>
          <a:bodyPr vert="horz" lIns="91440" tIns="45720" rIns="91440" bIns="45720" rtlCol="0" anchor="ctr">
            <a:normAutofit fontScale="90000"/>
          </a:bodyPr>
          <a:lstStyle/>
          <a:p>
            <a:r>
              <a:rPr lang="en-US" sz="2800" kern="1200" dirty="0">
                <a:solidFill>
                  <a:schemeClr val="tx1"/>
                </a:solidFill>
                <a:latin typeface="+mj-lt"/>
                <a:ea typeface="+mj-ea"/>
                <a:cs typeface="+mj-cs"/>
              </a:rPr>
              <a:t>"</a:t>
            </a:r>
            <a:r>
              <a:rPr lang="en-US" sz="3600" kern="1200" dirty="0">
                <a:solidFill>
                  <a:schemeClr val="tx1"/>
                </a:solidFill>
                <a:latin typeface="+mj-lt"/>
                <a:ea typeface="+mj-ea"/>
                <a:cs typeface="+mj-cs"/>
              </a:rPr>
              <a:t>Goodwin Teaches: Universal Design for Learning Stories in Higher Education" Podcast</a:t>
            </a:r>
          </a:p>
        </p:txBody>
      </p:sp>
      <p:sp>
        <p:nvSpPr>
          <p:cNvPr id="5" name="TextBox 4">
            <a:extLst>
              <a:ext uri="{FF2B5EF4-FFF2-40B4-BE49-F238E27FC236}">
                <a16:creationId xmlns:a16="http://schemas.microsoft.com/office/drawing/2014/main" id="{A28CE69B-47C8-AF18-793C-1A04FBA4BD47}"/>
              </a:ext>
            </a:extLst>
          </p:cNvPr>
          <p:cNvSpPr txBox="1"/>
          <p:nvPr/>
        </p:nvSpPr>
        <p:spPr>
          <a:xfrm>
            <a:off x="186108" y="1712604"/>
            <a:ext cx="5644421" cy="422757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lnSpc>
                <a:spcPct val="90000"/>
              </a:lnSpc>
              <a:spcAft>
                <a:spcPts val="600"/>
              </a:spcAft>
            </a:pPr>
            <a:endParaRPr lang="en-US" sz="2000" b="1">
              <a:ea typeface="Calibri"/>
              <a:cs typeface="Calibri"/>
            </a:endParaRPr>
          </a:p>
          <a:p>
            <a:pPr marL="342900" indent="-342900" defTabSz="914400">
              <a:lnSpc>
                <a:spcPct val="90000"/>
              </a:lnSpc>
              <a:spcAft>
                <a:spcPts val="600"/>
              </a:spcAft>
              <a:buFont typeface="Arial"/>
              <a:buChar char="•"/>
            </a:pPr>
            <a:r>
              <a:rPr lang="en-US" sz="2400"/>
              <a:t>Features transformative UDL stories from higher education faculty showcasing inclusive teaching practices</a:t>
            </a:r>
            <a:endParaRPr lang="en-US" sz="2400">
              <a:ea typeface="Calibri"/>
              <a:cs typeface="Calibri"/>
            </a:endParaRPr>
          </a:p>
          <a:p>
            <a:pPr marL="342900" indent="-342900" defTabSz="914400">
              <a:lnSpc>
                <a:spcPct val="90000"/>
              </a:lnSpc>
              <a:spcAft>
                <a:spcPts val="600"/>
              </a:spcAft>
              <a:buFont typeface="Arial"/>
              <a:buChar char="•"/>
            </a:pPr>
            <a:r>
              <a:rPr lang="en-US" sz="2400"/>
              <a:t>Structured interviews cover educators' backgrounds, UDL interest, student impacts, and broader educational implications</a:t>
            </a:r>
            <a:endParaRPr lang="en-US" sz="2400">
              <a:ea typeface="Calibri"/>
              <a:cs typeface="Calibri"/>
            </a:endParaRPr>
          </a:p>
          <a:p>
            <a:pPr marL="342900" indent="-342900" defTabSz="914400">
              <a:lnSpc>
                <a:spcPct val="90000"/>
              </a:lnSpc>
              <a:spcAft>
                <a:spcPts val="600"/>
              </a:spcAft>
              <a:buFont typeface="Arial"/>
              <a:buChar char="•"/>
            </a:pPr>
            <a:r>
              <a:rPr lang="en-US" sz="2400"/>
              <a:t>Targets higher education faculty, graduate students, and practitioners seeking inclusive teaching strategies</a:t>
            </a:r>
            <a:endParaRPr lang="en-US" sz="2400">
              <a:ea typeface="Calibri"/>
              <a:cs typeface="Calibri"/>
            </a:endParaRPr>
          </a:p>
          <a:p>
            <a:pPr defTabSz="914400">
              <a:lnSpc>
                <a:spcPct val="90000"/>
              </a:lnSpc>
              <a:spcAft>
                <a:spcPts val="600"/>
              </a:spcAft>
            </a:pPr>
            <a:endParaRPr lang="en-US" sz="2000">
              <a:ea typeface="Calibri"/>
              <a:cs typeface="Calibri"/>
            </a:endParaRPr>
          </a:p>
        </p:txBody>
      </p:sp>
      <p:pic>
        <p:nvPicPr>
          <p:cNvPr id="4" name="Content Placeholder 3" descr="A blue and white poster with a microphone and books. COming out of the microphone is a speech bubble that says Goodwin Teaches&#10;">
            <a:extLst>
              <a:ext uri="{FF2B5EF4-FFF2-40B4-BE49-F238E27FC236}">
                <a16:creationId xmlns:a16="http://schemas.microsoft.com/office/drawing/2014/main" id="{2C280AFF-B9E4-5A1E-32DD-78263B572E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80610" y="1071282"/>
            <a:ext cx="4737650" cy="4737650"/>
          </a:xfrm>
          <a:prstGeom prst="rect">
            <a:avLst/>
          </a:prstGeom>
        </p:spPr>
      </p:pic>
    </p:spTree>
    <p:extLst>
      <p:ext uri="{BB962C8B-B14F-4D97-AF65-F5344CB8AC3E}">
        <p14:creationId xmlns:p14="http://schemas.microsoft.com/office/powerpoint/2010/main" val="3892599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C75CA18-B732-CD1D-66BC-AE46D5002ED0}"/>
              </a:ext>
            </a:extLst>
          </p:cNvPr>
          <p:cNvSpPr>
            <a:spLocks noGrp="1"/>
          </p:cNvSpPr>
          <p:nvPr>
            <p:ph type="title"/>
          </p:nvPr>
        </p:nvSpPr>
        <p:spPr>
          <a:xfrm>
            <a:off x="557662" y="231746"/>
            <a:ext cx="6936388" cy="1129321"/>
          </a:xfrm>
        </p:spPr>
        <p:txBody>
          <a:bodyPr>
            <a:normAutofit/>
          </a:bodyPr>
          <a:lstStyle/>
          <a:p>
            <a:r>
              <a:rPr lang="en-US" dirty="0"/>
              <a:t>9 in 9 Webinar Series</a:t>
            </a:r>
            <a:endParaRPr lang="en-US" dirty="0">
              <a:ea typeface="Calibri Light"/>
              <a:cs typeface="Calibri Light"/>
            </a:endParaRPr>
          </a:p>
        </p:txBody>
      </p:sp>
      <p:sp>
        <p:nvSpPr>
          <p:cNvPr id="3" name="Content Placeholder 2">
            <a:extLst>
              <a:ext uri="{FF2B5EF4-FFF2-40B4-BE49-F238E27FC236}">
                <a16:creationId xmlns:a16="http://schemas.microsoft.com/office/drawing/2014/main" id="{0D0B0C44-5013-511E-60D9-09CA31C5B034}"/>
              </a:ext>
            </a:extLst>
          </p:cNvPr>
          <p:cNvSpPr>
            <a:spLocks noGrp="1"/>
          </p:cNvSpPr>
          <p:nvPr>
            <p:ph idx="1"/>
          </p:nvPr>
        </p:nvSpPr>
        <p:spPr>
          <a:xfrm>
            <a:off x="331065" y="2293582"/>
            <a:ext cx="6220782" cy="4157077"/>
          </a:xfrm>
        </p:spPr>
        <p:txBody>
          <a:bodyPr vert="horz" lIns="91440" tIns="45720" rIns="91440" bIns="45720" rtlCol="0" anchor="t">
            <a:noAutofit/>
          </a:bodyPr>
          <a:lstStyle/>
          <a:p>
            <a:r>
              <a:rPr lang="en-US" sz="2400">
                <a:ea typeface="+mn-lt"/>
                <a:cs typeface="+mn-lt"/>
              </a:rPr>
              <a:t>UDL experts in higher education facilitate interactive hour-long online workshops on UDL implementation</a:t>
            </a:r>
          </a:p>
          <a:p>
            <a:r>
              <a:rPr lang="en-US" sz="2400">
                <a:ea typeface="+mn-lt"/>
                <a:cs typeface="+mn-lt"/>
              </a:rPr>
              <a:t>Sessions provide practical strategies adaptable across disciplines</a:t>
            </a:r>
            <a:endParaRPr lang="en-US" sz="2400">
              <a:ea typeface="Calibri"/>
              <a:cs typeface="Calibri"/>
            </a:endParaRPr>
          </a:p>
          <a:p>
            <a:r>
              <a:rPr lang="en-US" sz="2400">
                <a:ea typeface="+mn-lt"/>
                <a:cs typeface="+mn-lt"/>
              </a:rPr>
              <a:t>Targeted audience includes faculty, instructional designers, librarians, tutors, and academic advisors</a:t>
            </a:r>
            <a:endParaRPr lang="en-US" sz="2400">
              <a:ea typeface="Calibri"/>
              <a:cs typeface="Calibri"/>
            </a:endParaRPr>
          </a:p>
          <a:p>
            <a:r>
              <a:rPr lang="en-US" sz="2400">
                <a:ea typeface="+mn-lt"/>
                <a:cs typeface="+mn-lt"/>
              </a:rPr>
              <a:t>Each webinar delivers focused, actionable UDL 3.0 tools and resources </a:t>
            </a:r>
            <a:endParaRPr lang="en-US" sz="2400">
              <a:ea typeface="Calibri"/>
              <a:cs typeface="Calibri"/>
            </a:endParaRPr>
          </a:p>
        </p:txBody>
      </p:sp>
      <p:pic>
        <p:nvPicPr>
          <p:cNvPr id="5" name="Picture 4" descr="A purple rectangular sign with white letters that says UDL 9 in 9 Overtime UDL 3.9 Webinar Series&#10;">
            <a:extLst>
              <a:ext uri="{FF2B5EF4-FFF2-40B4-BE49-F238E27FC236}">
                <a16:creationId xmlns:a16="http://schemas.microsoft.com/office/drawing/2014/main" id="{A52771D6-7938-8725-3FF5-8717EF66B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430" y="2602216"/>
            <a:ext cx="4788505" cy="2837190"/>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49010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56E9435-884A-E987-0D7A-3F6477D8AC3C}"/>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kern="1200" dirty="0">
                <a:solidFill>
                  <a:schemeClr val="tx1"/>
                </a:solidFill>
                <a:latin typeface="+mj-lt"/>
                <a:ea typeface="+mj-ea"/>
                <a:cs typeface="+mj-cs"/>
              </a:rPr>
              <a:t>Annual National Conference</a:t>
            </a:r>
          </a:p>
        </p:txBody>
      </p:sp>
      <p:sp>
        <p:nvSpPr>
          <p:cNvPr id="3" name="TextBox 2">
            <a:extLst>
              <a:ext uri="{FF2B5EF4-FFF2-40B4-BE49-F238E27FC236}">
                <a16:creationId xmlns:a16="http://schemas.microsoft.com/office/drawing/2014/main" id="{8D7CAF2F-71BD-5953-7826-31945D5DCE9E}"/>
              </a:ext>
            </a:extLst>
          </p:cNvPr>
          <p:cNvSpPr txBox="1"/>
          <p:nvPr/>
        </p:nvSpPr>
        <p:spPr>
          <a:xfrm>
            <a:off x="129431" y="2330630"/>
            <a:ext cx="6534714" cy="391777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00100" indent="-228600" defTabSz="914400">
              <a:lnSpc>
                <a:spcPct val="90000"/>
              </a:lnSpc>
              <a:spcAft>
                <a:spcPts val="600"/>
              </a:spcAft>
              <a:buFont typeface="Arial" panose="020B0604020202020204" pitchFamily="34" charset="0"/>
              <a:buChar char="•"/>
            </a:pPr>
            <a:r>
              <a:rPr lang="en-US" sz="2400"/>
              <a:t>"Agents of Learning" theme explores UDL 3.0's focus on student-driven education</a:t>
            </a:r>
            <a:endParaRPr lang="en-US" sz="2400">
              <a:ea typeface="Calibri"/>
              <a:cs typeface="Calibri"/>
            </a:endParaRPr>
          </a:p>
          <a:p>
            <a:pPr marL="800100" indent="-228600" defTabSz="914400">
              <a:lnSpc>
                <a:spcPct val="90000"/>
              </a:lnSpc>
              <a:spcAft>
                <a:spcPts val="600"/>
              </a:spcAft>
              <a:buFont typeface="Arial" panose="020B0604020202020204" pitchFamily="34" charset="0"/>
              <a:buChar char="•"/>
            </a:pPr>
            <a:r>
              <a:rPr lang="en-US" sz="2400"/>
              <a:t>Learning-driven design shifts beyond accessibility toward empowered learner engagement</a:t>
            </a:r>
            <a:endParaRPr lang="en-US" sz="2400">
              <a:ea typeface="Calibri"/>
              <a:cs typeface="Calibri"/>
            </a:endParaRPr>
          </a:p>
          <a:p>
            <a:pPr marL="800100" indent="-228600" defTabSz="914400">
              <a:lnSpc>
                <a:spcPct val="90000"/>
              </a:lnSpc>
              <a:spcAft>
                <a:spcPts val="600"/>
              </a:spcAft>
              <a:buFont typeface="Arial" panose="020B0604020202020204" pitchFamily="34" charset="0"/>
              <a:buChar char="•"/>
            </a:pPr>
            <a:r>
              <a:rPr lang="en-US" sz="2400"/>
              <a:t>Sessions demonstrate course elements that validate identities while building self-direction</a:t>
            </a:r>
            <a:endParaRPr lang="en-US" sz="2400">
              <a:ea typeface="Calibri"/>
              <a:cs typeface="Calibri"/>
            </a:endParaRPr>
          </a:p>
          <a:p>
            <a:pPr marL="800100" indent="-228600" defTabSz="914400">
              <a:lnSpc>
                <a:spcPct val="90000"/>
              </a:lnSpc>
              <a:spcAft>
                <a:spcPts val="600"/>
              </a:spcAft>
              <a:buFont typeface="Arial" panose="020B0604020202020204" pitchFamily="34" charset="0"/>
              <a:buChar char="•"/>
            </a:pPr>
            <a:r>
              <a:rPr lang="en-US" sz="2400"/>
              <a:t>Conference explores innovative content representation and assessment for dynamic learning.</a:t>
            </a:r>
            <a:endParaRPr lang="en-US" sz="2400">
              <a:ea typeface="Calibri"/>
              <a:cs typeface="Calibri"/>
            </a:endParaRPr>
          </a:p>
        </p:txBody>
      </p:sp>
      <p:pic>
        <p:nvPicPr>
          <p:cNvPr id="8" name="Picture 7" descr="2 blue arrows that form the border of an Oval.  The image in the Logo for Agents of Learning: UDL 3.0 in Action Conference">
            <a:extLst>
              <a:ext uri="{FF2B5EF4-FFF2-40B4-BE49-F238E27FC236}">
                <a16:creationId xmlns:a16="http://schemas.microsoft.com/office/drawing/2014/main" id="{0EF8EFA4-68BA-D2B4-04E0-531C78719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1410" y="1035012"/>
            <a:ext cx="3377995" cy="2569974"/>
          </a:xfrm>
          <a:prstGeom prst="rect">
            <a:avLst/>
          </a:prstGeom>
        </p:spPr>
      </p:pic>
      <p:sp>
        <p:nvSpPr>
          <p:cNvPr id="17" name="Freeform: Shape 16">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qr code on a white background&#10;">
            <a:extLst>
              <a:ext uri="{FF2B5EF4-FFF2-40B4-BE49-F238E27FC236}">
                <a16:creationId xmlns:a16="http://schemas.microsoft.com/office/drawing/2014/main" id="{5E1AEA95-A5B6-C376-DA06-379A3699B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740" y="3434090"/>
            <a:ext cx="2724150" cy="2724150"/>
          </a:xfrm>
          <a:prstGeom prst="rect">
            <a:avLst/>
          </a:prstGeom>
        </p:spPr>
      </p:pic>
    </p:spTree>
    <p:extLst>
      <p:ext uri="{BB962C8B-B14F-4D97-AF65-F5344CB8AC3E}">
        <p14:creationId xmlns:p14="http://schemas.microsoft.com/office/powerpoint/2010/main" val="3754763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A83D6-1832-7DC8-3CCA-3480451B13F5}"/>
              </a:ext>
            </a:extLst>
          </p:cNvPr>
          <p:cNvSpPr>
            <a:spLocks noGrp="1"/>
          </p:cNvSpPr>
          <p:nvPr>
            <p:ph type="title"/>
          </p:nvPr>
        </p:nvSpPr>
        <p:spPr>
          <a:xfrm>
            <a:off x="585669" y="1163226"/>
            <a:ext cx="4085665" cy="558603"/>
          </a:xfrm>
        </p:spPr>
        <p:txBody>
          <a:bodyPr anchor="t">
            <a:normAutofit fontScale="90000"/>
          </a:bodyPr>
          <a:lstStyle/>
          <a:p>
            <a:r>
              <a:rPr lang="en-US" sz="4000">
                <a:ea typeface="+mj-lt"/>
                <a:cs typeface="+mj-lt"/>
              </a:rPr>
              <a:t>Student Experiences</a:t>
            </a:r>
            <a:endParaRPr lang="en-US" sz="4000"/>
          </a:p>
          <a:p>
            <a:endParaRPr lang="en-US" sz="3200">
              <a:ea typeface="Calibri Light"/>
              <a:cs typeface="Calibri Light"/>
            </a:endParaRP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1503B3-8856-05B0-7EA9-3E26BBECB513}"/>
              </a:ext>
            </a:extLst>
          </p:cNvPr>
          <p:cNvSpPr>
            <a:spLocks noGrp="1"/>
          </p:cNvSpPr>
          <p:nvPr>
            <p:ph idx="1"/>
          </p:nvPr>
        </p:nvSpPr>
        <p:spPr>
          <a:xfrm>
            <a:off x="314632" y="1915126"/>
            <a:ext cx="5122607" cy="4426679"/>
          </a:xfrm>
        </p:spPr>
        <p:txBody>
          <a:bodyPr vert="horz" lIns="91440" tIns="45720" rIns="91440" bIns="45720" rtlCol="0" anchor="t">
            <a:noAutofit/>
          </a:bodyPr>
          <a:lstStyle/>
          <a:p>
            <a:pPr marL="0" indent="0">
              <a:buNone/>
            </a:pPr>
            <a:r>
              <a:rPr lang="en-US" sz="2400" b="1" dirty="0">
                <a:ea typeface="+mn-lt"/>
                <a:cs typeface="+mn-lt"/>
              </a:rPr>
              <a:t>In Their Own Words:</a:t>
            </a:r>
            <a:endParaRPr lang="en-US" sz="2400" dirty="0">
              <a:ea typeface="Calibri"/>
              <a:cs typeface="Calibri"/>
            </a:endParaRPr>
          </a:p>
          <a:p>
            <a:r>
              <a:rPr lang="en-US" sz="2400" i="1" dirty="0">
                <a:ea typeface="+mn-lt"/>
                <a:cs typeface="+mn-lt"/>
              </a:rPr>
              <a:t>"The teaching method the professor applies is very dynamic... She uses many tools, so the student has a better understanding."</a:t>
            </a:r>
            <a:endParaRPr lang="en-US" sz="2400" dirty="0">
              <a:ea typeface="Calibri"/>
              <a:cs typeface="Calibri"/>
            </a:endParaRPr>
          </a:p>
          <a:p>
            <a:r>
              <a:rPr lang="en-US" sz="2400" i="1" dirty="0">
                <a:ea typeface="+mn-lt"/>
                <a:cs typeface="+mn-lt"/>
              </a:rPr>
              <a:t>"I appreciate how the professor broke the assignments into smaller steps with helpful templates."</a:t>
            </a:r>
            <a:endParaRPr lang="en-US" sz="2400" dirty="0">
              <a:ea typeface="Calibri"/>
              <a:cs typeface="Calibri"/>
            </a:endParaRPr>
          </a:p>
          <a:p>
            <a:r>
              <a:rPr lang="en-US" sz="2400" i="1" dirty="0">
                <a:ea typeface="+mn-lt"/>
                <a:cs typeface="+mn-lt"/>
              </a:rPr>
              <a:t>"I love how the professor provides weekly video announcements about what is due and key points from the material."</a:t>
            </a:r>
            <a:endParaRPr lang="en-US" sz="2400" dirty="0">
              <a:ea typeface="Calibri"/>
              <a:cs typeface="Calibri"/>
            </a:endParaRPr>
          </a:p>
        </p:txBody>
      </p:sp>
      <p:pic>
        <p:nvPicPr>
          <p:cNvPr id="4" name="Picture 3" descr="A group of women sitting on a couch with laptops&#10;">
            <a:extLst>
              <a:ext uri="{FF2B5EF4-FFF2-40B4-BE49-F238E27FC236}">
                <a16:creationId xmlns:a16="http://schemas.microsoft.com/office/drawing/2014/main" id="{AF001437-D62F-F32D-E998-455CBD5A54AA}"/>
              </a:ext>
            </a:extLst>
          </p:cNvPr>
          <p:cNvPicPr>
            <a:picLocks noChangeAspect="1"/>
          </p:cNvPicPr>
          <p:nvPr/>
        </p:nvPicPr>
        <p:blipFill>
          <a:blip r:embed="rId3">
            <a:extLst>
              <a:ext uri="{28A0092B-C50C-407E-A947-70E740481C1C}">
                <a14:useLocalDpi xmlns:a14="http://schemas.microsoft.com/office/drawing/2010/main" val="0"/>
              </a:ext>
            </a:extLst>
          </a:blip>
          <a:srcRect b="-1"/>
          <a:stretch>
            <a:fillRect/>
          </a:stretch>
        </p:blipFill>
        <p:spPr>
          <a:xfrm>
            <a:off x="5650992" y="10"/>
            <a:ext cx="6541008" cy="6857990"/>
          </a:xfrm>
          <a:prstGeom prst="rect">
            <a:avLst/>
          </a:prstGeom>
        </p:spPr>
      </p:pic>
    </p:spTree>
    <p:extLst>
      <p:ext uri="{BB962C8B-B14F-4D97-AF65-F5344CB8AC3E}">
        <p14:creationId xmlns:p14="http://schemas.microsoft.com/office/powerpoint/2010/main" val="2484558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39F583-CFE2-CFF8-8ED7-F9C5446C9421}"/>
              </a:ext>
            </a:extLst>
          </p:cNvPr>
          <p:cNvSpPr>
            <a:spLocks noGrp="1"/>
          </p:cNvSpPr>
          <p:nvPr>
            <p:ph type="title"/>
          </p:nvPr>
        </p:nvSpPr>
        <p:spPr>
          <a:xfrm>
            <a:off x="7244896" y="187666"/>
            <a:ext cx="4757171" cy="1330839"/>
          </a:xfrm>
        </p:spPr>
        <p:txBody>
          <a:bodyPr>
            <a:normAutofit/>
          </a:bodyPr>
          <a:lstStyle/>
          <a:p>
            <a:r>
              <a:rPr lang="en-US" dirty="0">
                <a:ea typeface="+mj-lt"/>
                <a:cs typeface="+mj-lt"/>
              </a:rPr>
              <a:t>Challenges and Lessons Learned</a:t>
            </a:r>
            <a:endParaRPr lang="en-US" dirty="0"/>
          </a:p>
        </p:txBody>
      </p:sp>
      <p:pic>
        <p:nvPicPr>
          <p:cNvPr id="4" name="Picture 3" descr="The UDL Frameword chart with text and images of the brain.  There are 3 columns, one is green for engagement, one is purple for representation, and one is blue for action and expression.">
            <a:extLst>
              <a:ext uri="{FF2B5EF4-FFF2-40B4-BE49-F238E27FC236}">
                <a16:creationId xmlns:a16="http://schemas.microsoft.com/office/drawing/2014/main" id="{04A2DE0B-71D3-1B3A-7C90-07F48719BE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5108409A-3278-E845-EA97-C4873FF4FE5B}"/>
              </a:ext>
            </a:extLst>
          </p:cNvPr>
          <p:cNvSpPr>
            <a:spLocks noGrp="1"/>
          </p:cNvSpPr>
          <p:nvPr>
            <p:ph idx="1"/>
          </p:nvPr>
        </p:nvSpPr>
        <p:spPr>
          <a:xfrm>
            <a:off x="6710597" y="1956422"/>
            <a:ext cx="5481383" cy="5249958"/>
          </a:xfrm>
        </p:spPr>
        <p:txBody>
          <a:bodyPr vert="horz" lIns="91440" tIns="45720" rIns="91440" bIns="45720" rtlCol="0" anchor="t">
            <a:noAutofit/>
          </a:bodyPr>
          <a:lstStyle/>
          <a:p>
            <a:pPr>
              <a:buNone/>
            </a:pPr>
            <a:r>
              <a:rPr lang="en-US" sz="2400" b="1" dirty="0">
                <a:ea typeface="+mn-lt"/>
                <a:cs typeface="+mn-lt"/>
              </a:rPr>
              <a:t>Navigating the UDL Journey:</a:t>
            </a:r>
            <a:endParaRPr lang="en-US" sz="2400" dirty="0">
              <a:ea typeface="Calibri"/>
              <a:cs typeface="Calibri"/>
            </a:endParaRPr>
          </a:p>
          <a:p>
            <a:pPr>
              <a:buFont typeface="Arial"/>
              <a:buChar char="•"/>
            </a:pPr>
            <a:r>
              <a:rPr lang="en-US" sz="2400" b="1" dirty="0">
                <a:ea typeface="+mn-lt"/>
                <a:cs typeface="+mn-lt"/>
              </a:rPr>
              <a:t>Time Constraints:</a:t>
            </a:r>
            <a:r>
              <a:rPr lang="en-US" sz="2400" dirty="0">
                <a:ea typeface="+mn-lt"/>
                <a:cs typeface="+mn-lt"/>
              </a:rPr>
              <a:t> Balancing teaching loads with professional development</a:t>
            </a:r>
            <a:endParaRPr lang="en-US" sz="2400" dirty="0">
              <a:ea typeface="Calibri"/>
              <a:cs typeface="Calibri"/>
            </a:endParaRPr>
          </a:p>
          <a:p>
            <a:pPr>
              <a:buFont typeface="Arial"/>
              <a:buChar char="•"/>
            </a:pPr>
            <a:r>
              <a:rPr lang="en-US" sz="2400" b="1" dirty="0">
                <a:ea typeface="+mn-lt"/>
                <a:cs typeface="+mn-lt"/>
              </a:rPr>
              <a:t>Discipline Specificity:</a:t>
            </a:r>
            <a:r>
              <a:rPr lang="en-US" sz="2400" dirty="0">
                <a:ea typeface="+mn-lt"/>
                <a:cs typeface="+mn-lt"/>
              </a:rPr>
              <a:t> Adapting UDL principles across diverse content areas</a:t>
            </a:r>
            <a:endParaRPr lang="en-US" sz="2400" dirty="0">
              <a:ea typeface="Calibri"/>
              <a:cs typeface="Calibri"/>
            </a:endParaRPr>
          </a:p>
          <a:p>
            <a:pPr>
              <a:buFont typeface="Arial"/>
              <a:buChar char="•"/>
            </a:pPr>
            <a:r>
              <a:rPr lang="en-US" sz="2400" b="1" dirty="0">
                <a:ea typeface="+mn-lt"/>
                <a:cs typeface="+mn-lt"/>
              </a:rPr>
              <a:t>Assessment of Impact:</a:t>
            </a:r>
            <a:r>
              <a:rPr lang="en-US" sz="2400" dirty="0">
                <a:ea typeface="+mn-lt"/>
                <a:cs typeface="+mn-lt"/>
              </a:rPr>
              <a:t> Developing meaningful metrics for success</a:t>
            </a:r>
            <a:endParaRPr lang="en-US" sz="2400" dirty="0">
              <a:ea typeface="Calibri"/>
              <a:cs typeface="Calibri"/>
            </a:endParaRPr>
          </a:p>
          <a:p>
            <a:pPr>
              <a:buFont typeface="Arial"/>
              <a:buChar char="•"/>
            </a:pPr>
            <a:r>
              <a:rPr lang="en-US" sz="2400" b="1" dirty="0">
                <a:ea typeface="+mn-lt"/>
                <a:cs typeface="+mn-lt"/>
              </a:rPr>
              <a:t>Sustainability:</a:t>
            </a:r>
            <a:r>
              <a:rPr lang="en-US" sz="2400" dirty="0">
                <a:ea typeface="+mn-lt"/>
                <a:cs typeface="+mn-lt"/>
              </a:rPr>
              <a:t> Building systems for long-term adoption</a:t>
            </a:r>
            <a:endParaRPr lang="en-US" sz="2400" dirty="0">
              <a:ea typeface="Calibri"/>
              <a:cs typeface="Calibri"/>
            </a:endParaRPr>
          </a:p>
          <a:p>
            <a:pPr>
              <a:buFont typeface="Arial"/>
              <a:buChar char="•"/>
            </a:pPr>
            <a:r>
              <a:rPr lang="en-US" sz="2400" b="1" dirty="0">
                <a:ea typeface="+mn-lt"/>
                <a:cs typeface="+mn-lt"/>
              </a:rPr>
              <a:t>Institutional Coordination:</a:t>
            </a:r>
            <a:r>
              <a:rPr lang="en-US" sz="2400" dirty="0">
                <a:ea typeface="+mn-lt"/>
                <a:cs typeface="+mn-lt"/>
              </a:rPr>
              <a:t> Aligning schedules, resources, and initiatives</a:t>
            </a:r>
            <a:endParaRPr lang="en-US" sz="2400" dirty="0">
              <a:ea typeface="Calibri"/>
              <a:cs typeface="Calibri"/>
            </a:endParaRPr>
          </a:p>
        </p:txBody>
      </p:sp>
    </p:spTree>
    <p:extLst>
      <p:ext uri="{BB962C8B-B14F-4D97-AF65-F5344CB8AC3E}">
        <p14:creationId xmlns:p14="http://schemas.microsoft.com/office/powerpoint/2010/main" val="93977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84F08C-73C1-8AB5-3B24-E5B79CB077CE}"/>
              </a:ext>
            </a:extLst>
          </p:cNvPr>
          <p:cNvSpPr>
            <a:spLocks noGrp="1"/>
          </p:cNvSpPr>
          <p:nvPr>
            <p:ph type="title"/>
          </p:nvPr>
        </p:nvSpPr>
        <p:spPr>
          <a:xfrm>
            <a:off x="4653887" y="609600"/>
            <a:ext cx="6564574" cy="1330518"/>
          </a:xfrm>
        </p:spPr>
        <p:txBody>
          <a:bodyPr>
            <a:normAutofit/>
          </a:bodyPr>
          <a:lstStyle/>
          <a:p>
            <a:r>
              <a:rPr lang="en-US" b="1">
                <a:ea typeface="+mj-lt"/>
                <a:cs typeface="+mj-lt"/>
              </a:rPr>
              <a:t>Recommendations for Implementation</a:t>
            </a:r>
            <a:endParaRPr lang="en-US">
              <a:ea typeface="+mj-lt"/>
              <a:cs typeface="+mj-lt"/>
            </a:endParaRPr>
          </a:p>
        </p:txBody>
      </p:sp>
      <p:pic>
        <p:nvPicPr>
          <p:cNvPr id="6" name="Picture 5" descr="The UDL Frameword chart with text and images of the brain.  There are 3 columns, one is green for engagement, one is purple for representation, and one is blue for action and expression.">
            <a:extLst>
              <a:ext uri="{FF2B5EF4-FFF2-40B4-BE49-F238E27FC236}">
                <a16:creationId xmlns:a16="http://schemas.microsoft.com/office/drawing/2014/main" id="{06F56697-75D2-8A7C-67C7-3D811DD42F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5" name="Picture 4" descr="The Basic Frame of a white building with blue sky&#10;">
            <a:extLst>
              <a:ext uri="{FF2B5EF4-FFF2-40B4-BE49-F238E27FC236}">
                <a16:creationId xmlns:a16="http://schemas.microsoft.com/office/drawing/2014/main" id="{00EFDD9D-D21E-9365-7A35-90A111B1F205}"/>
              </a:ext>
            </a:extLst>
          </p:cNvPr>
          <p:cNvPicPr>
            <a:picLocks noChangeAspect="1"/>
          </p:cNvPicPr>
          <p:nvPr/>
        </p:nvPicPr>
        <p:blipFill>
          <a:blip r:embed="rId3">
            <a:extLst>
              <a:ext uri="{28A0092B-C50C-407E-A947-70E740481C1C}">
                <a14:useLocalDpi xmlns:a14="http://schemas.microsoft.com/office/drawing/2010/main" val="0"/>
              </a:ext>
            </a:extLst>
          </a:blip>
          <a:srcRect b="-4"/>
          <a:stretch>
            <a:fillRect/>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Content Placeholder 2">
            <a:extLst>
              <a:ext uri="{FF2B5EF4-FFF2-40B4-BE49-F238E27FC236}">
                <a16:creationId xmlns:a16="http://schemas.microsoft.com/office/drawing/2014/main" id="{4A9A1CC2-C526-2BCF-CB5A-94B5EF983CB3}"/>
              </a:ext>
            </a:extLst>
          </p:cNvPr>
          <p:cNvSpPr>
            <a:spLocks noGrp="1"/>
          </p:cNvSpPr>
          <p:nvPr>
            <p:ph idx="1"/>
          </p:nvPr>
        </p:nvSpPr>
        <p:spPr>
          <a:xfrm>
            <a:off x="4653887" y="2193779"/>
            <a:ext cx="6712203" cy="4226686"/>
          </a:xfrm>
        </p:spPr>
        <p:txBody>
          <a:bodyPr vert="horz" lIns="91440" tIns="45720" rIns="91440" bIns="45720" rtlCol="0">
            <a:normAutofit lnSpcReduction="10000"/>
          </a:bodyPr>
          <a:lstStyle/>
          <a:p>
            <a:pPr marL="0" indent="0">
              <a:buNone/>
            </a:pPr>
            <a:r>
              <a:rPr lang="en-US" sz="2400" b="1" dirty="0">
                <a:latin typeface="Calibri"/>
                <a:ea typeface="Calibri"/>
                <a:cs typeface="Times New Roman"/>
              </a:rPr>
              <a:t>Building Your UDL Culture:</a:t>
            </a:r>
            <a:endParaRPr lang="en-US" sz="2400" dirty="0">
              <a:latin typeface="Calibri"/>
              <a:ea typeface="Calibri"/>
              <a:cs typeface="Calibri" panose="020F0502020204030204"/>
            </a:endParaRPr>
          </a:p>
          <a:p>
            <a:r>
              <a:rPr lang="en-US" sz="2400" dirty="0">
                <a:latin typeface="Calibri"/>
                <a:ea typeface="Calibri"/>
                <a:cs typeface="Times New Roman"/>
              </a:rPr>
              <a:t>Secure administrative commitment and resources</a:t>
            </a:r>
            <a:endParaRPr lang="en-US" sz="2400" dirty="0">
              <a:latin typeface="Calibri"/>
              <a:ea typeface="Calibri"/>
              <a:cs typeface="Calibri"/>
            </a:endParaRPr>
          </a:p>
          <a:p>
            <a:r>
              <a:rPr lang="en-US" sz="2400" dirty="0">
                <a:latin typeface="Calibri"/>
                <a:ea typeface="Calibri"/>
                <a:cs typeface="Times New Roman"/>
              </a:rPr>
              <a:t>Design professional learning that is sustained and intensive</a:t>
            </a:r>
            <a:endParaRPr lang="en-US" sz="2400" dirty="0">
              <a:latin typeface="Calibri"/>
              <a:ea typeface="Calibri"/>
              <a:cs typeface="Calibri"/>
            </a:endParaRPr>
          </a:p>
          <a:p>
            <a:r>
              <a:rPr lang="en-US" sz="2400" dirty="0">
                <a:latin typeface="Calibri"/>
                <a:ea typeface="Calibri"/>
                <a:cs typeface="Times New Roman"/>
              </a:rPr>
              <a:t>Embed learning in faculty's daily teaching responsibilities</a:t>
            </a:r>
            <a:endParaRPr lang="en-US" sz="2400" dirty="0">
              <a:latin typeface="Calibri"/>
              <a:ea typeface="Calibri"/>
              <a:cs typeface="Calibri"/>
            </a:endParaRPr>
          </a:p>
          <a:p>
            <a:r>
              <a:rPr lang="en-US" sz="2400" dirty="0">
                <a:latin typeface="Calibri"/>
                <a:ea typeface="Calibri"/>
                <a:cs typeface="Times New Roman"/>
              </a:rPr>
              <a:t>Apply asset-based pedagogical practices</a:t>
            </a:r>
            <a:endParaRPr lang="en-US" sz="2400" dirty="0">
              <a:latin typeface="Calibri"/>
              <a:ea typeface="Calibri"/>
              <a:cs typeface="Calibri"/>
            </a:endParaRPr>
          </a:p>
          <a:p>
            <a:r>
              <a:rPr lang="en-US" sz="2400" dirty="0">
                <a:latin typeface="Calibri"/>
                <a:ea typeface="Calibri"/>
                <a:cs typeface="Times New Roman"/>
              </a:rPr>
              <a:t>Create communities of practice across disciplines</a:t>
            </a:r>
            <a:endParaRPr lang="en-US" sz="2400" dirty="0">
              <a:latin typeface="Calibri"/>
              <a:ea typeface="Calibri"/>
              <a:cs typeface="Calibri"/>
            </a:endParaRPr>
          </a:p>
          <a:p>
            <a:r>
              <a:rPr lang="en-US" sz="2400" dirty="0">
                <a:latin typeface="Calibri"/>
                <a:ea typeface="Calibri"/>
                <a:cs typeface="Times New Roman"/>
              </a:rPr>
              <a:t>Recognize and celebrate faculty innovations</a:t>
            </a:r>
            <a:endParaRPr lang="en-US" sz="2400" dirty="0">
              <a:latin typeface="Calibri"/>
              <a:ea typeface="Calibri"/>
              <a:cs typeface="Calibri"/>
            </a:endParaRPr>
          </a:p>
          <a:p>
            <a:r>
              <a:rPr lang="en-US" sz="2400" dirty="0">
                <a:latin typeface="Calibri"/>
                <a:ea typeface="Calibri"/>
                <a:cs typeface="Times New Roman"/>
              </a:rPr>
              <a:t>Document and share impact on student learning</a:t>
            </a:r>
            <a:endParaRPr lang="en-US" sz="2400" dirty="0">
              <a:ea typeface="Calibri"/>
              <a:cs typeface="Calibri"/>
            </a:endParaRPr>
          </a:p>
        </p:txBody>
      </p:sp>
    </p:spTree>
    <p:extLst>
      <p:ext uri="{BB962C8B-B14F-4D97-AF65-F5344CB8AC3E}">
        <p14:creationId xmlns:p14="http://schemas.microsoft.com/office/powerpoint/2010/main" val="516426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98ADB-8B9E-BEBE-DC35-C246C839ECBF}"/>
              </a:ext>
            </a:extLst>
          </p:cNvPr>
          <p:cNvSpPr>
            <a:spLocks noGrp="1"/>
          </p:cNvSpPr>
          <p:nvPr>
            <p:ph type="title"/>
          </p:nvPr>
        </p:nvSpPr>
        <p:spPr>
          <a:xfrm>
            <a:off x="3676649" y="137733"/>
            <a:ext cx="4267200" cy="1351472"/>
          </a:xfrm>
        </p:spPr>
        <p:txBody>
          <a:bodyPr>
            <a:normAutofit/>
          </a:bodyPr>
          <a:lstStyle/>
          <a:p>
            <a:pPr algn="ctr"/>
            <a:r>
              <a:rPr lang="en-US">
                <a:solidFill>
                  <a:schemeClr val="tx1">
                    <a:lumMod val="85000"/>
                    <a:lumOff val="15000"/>
                  </a:schemeClr>
                </a:solidFill>
                <a:ea typeface="+mj-lt"/>
                <a:cs typeface="+mj-lt"/>
              </a:rPr>
              <a:t>Scaling Up UDL Institution-Wide</a:t>
            </a:r>
          </a:p>
        </p:txBody>
      </p:sp>
      <p:pic>
        <p:nvPicPr>
          <p:cNvPr id="6" name="Picture 5" descr="The UDL Frameword chart with text and images of the brain.  There are 3 columns, one is green for engagement, one is purple for representation, and one is blue for action and expression.">
            <a:extLst>
              <a:ext uri="{FF2B5EF4-FFF2-40B4-BE49-F238E27FC236}">
                <a16:creationId xmlns:a16="http://schemas.microsoft.com/office/drawing/2014/main" id="{A1F2AB9D-42AF-898E-60B8-D96C125D3FE8}"/>
              </a:ext>
            </a:extLst>
          </p:cNvPr>
          <p:cNvPicPr>
            <a:picLocks noChangeAspect="1"/>
          </p:cNvPicPr>
          <p:nvPr/>
        </p:nvPicPr>
        <p:blipFill>
          <a:blip r:embed="rId3">
            <a:extLst>
              <a:ext uri="{28A0092B-C50C-407E-A947-70E740481C1C}">
                <a14:useLocalDpi xmlns:a14="http://schemas.microsoft.com/office/drawing/2010/main" val="0"/>
              </a:ext>
            </a:extLst>
          </a:blip>
          <a:srcRect b="-1"/>
          <a:stretch>
            <a:fillRect/>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958A4025-51DF-245D-FA2B-F487FF55EA67}"/>
              </a:ext>
            </a:extLst>
          </p:cNvPr>
          <p:cNvSpPr>
            <a:spLocks noGrp="1"/>
          </p:cNvSpPr>
          <p:nvPr>
            <p:ph idx="1"/>
          </p:nvPr>
        </p:nvSpPr>
        <p:spPr>
          <a:xfrm>
            <a:off x="3595832" y="1835244"/>
            <a:ext cx="5084506" cy="4101042"/>
          </a:xfrm>
        </p:spPr>
        <p:txBody>
          <a:bodyPr vert="horz" lIns="91440" tIns="45720" rIns="91440" bIns="45720" rtlCol="0" anchor="t">
            <a:noAutofit/>
          </a:bodyPr>
          <a:lstStyle/>
          <a:p>
            <a:pPr marL="0" indent="0">
              <a:buNone/>
            </a:pPr>
            <a:r>
              <a:rPr lang="en-US" sz="2400" b="1" dirty="0">
                <a:solidFill>
                  <a:schemeClr val="tx1">
                    <a:lumMod val="85000"/>
                    <a:lumOff val="15000"/>
                  </a:schemeClr>
                </a:solidFill>
                <a:latin typeface="Calibri"/>
                <a:ea typeface="Calibri"/>
                <a:cs typeface="Times New Roman"/>
              </a:rPr>
              <a:t>Key Strategies for Success:</a:t>
            </a:r>
            <a:endParaRPr lang="en-US" sz="2400" dirty="0">
              <a:solidFill>
                <a:schemeClr val="tx1">
                  <a:lumMod val="85000"/>
                  <a:lumOff val="15000"/>
                </a:schemeClr>
              </a:solidFill>
              <a:latin typeface="Calibri"/>
              <a:ea typeface="Calibri"/>
              <a:cs typeface="Calibri" panose="020F0502020204030204"/>
            </a:endParaRPr>
          </a:p>
          <a:p>
            <a:r>
              <a:rPr lang="en-US" sz="2400" b="1" dirty="0">
                <a:solidFill>
                  <a:schemeClr val="tx1">
                    <a:lumMod val="85000"/>
                    <a:lumOff val="15000"/>
                  </a:schemeClr>
                </a:solidFill>
                <a:latin typeface="Calibri"/>
                <a:ea typeface="Calibri"/>
                <a:cs typeface="Times New Roman"/>
              </a:rPr>
              <a:t>Administrative Leadership:</a:t>
            </a:r>
            <a:r>
              <a:rPr lang="en-US" sz="2400" dirty="0">
                <a:solidFill>
                  <a:schemeClr val="tx1">
                    <a:lumMod val="85000"/>
                    <a:lumOff val="15000"/>
                  </a:schemeClr>
                </a:solidFill>
                <a:latin typeface="Calibri"/>
                <a:ea typeface="Calibri"/>
                <a:cs typeface="Times New Roman"/>
              </a:rPr>
              <a:t> Clear vision and ongoing support</a:t>
            </a:r>
            <a:endParaRPr lang="en-US" sz="2400" dirty="0">
              <a:solidFill>
                <a:schemeClr val="tx1">
                  <a:lumMod val="85000"/>
                  <a:lumOff val="15000"/>
                </a:schemeClr>
              </a:solidFill>
              <a:latin typeface="Calibri"/>
              <a:ea typeface="Calibri"/>
              <a:cs typeface="Calibri"/>
            </a:endParaRPr>
          </a:p>
          <a:p>
            <a:r>
              <a:rPr lang="en-US" sz="2400" b="1" dirty="0">
                <a:solidFill>
                  <a:schemeClr val="tx1">
                    <a:lumMod val="85000"/>
                    <a:lumOff val="15000"/>
                  </a:schemeClr>
                </a:solidFill>
                <a:latin typeface="Calibri"/>
                <a:ea typeface="Calibri"/>
                <a:cs typeface="Times New Roman"/>
              </a:rPr>
              <a:t>Resource Commitment:</a:t>
            </a:r>
            <a:r>
              <a:rPr lang="en-US" sz="2400" dirty="0">
                <a:solidFill>
                  <a:schemeClr val="tx1">
                    <a:lumMod val="85000"/>
                    <a:lumOff val="15000"/>
                  </a:schemeClr>
                </a:solidFill>
                <a:latin typeface="Calibri"/>
                <a:ea typeface="Calibri"/>
                <a:cs typeface="Times New Roman"/>
              </a:rPr>
              <a:t> Funding, time, and recognition</a:t>
            </a:r>
            <a:endParaRPr lang="en-US" sz="2400" dirty="0">
              <a:solidFill>
                <a:schemeClr val="tx1">
                  <a:lumMod val="85000"/>
                  <a:lumOff val="15000"/>
                </a:schemeClr>
              </a:solidFill>
              <a:latin typeface="Calibri"/>
              <a:ea typeface="Calibri"/>
              <a:cs typeface="Calibri"/>
            </a:endParaRPr>
          </a:p>
          <a:p>
            <a:r>
              <a:rPr lang="en-US" sz="2400" b="1" dirty="0">
                <a:solidFill>
                  <a:schemeClr val="tx1">
                    <a:lumMod val="85000"/>
                    <a:lumOff val="15000"/>
                  </a:schemeClr>
                </a:solidFill>
                <a:latin typeface="Calibri"/>
                <a:ea typeface="Calibri"/>
                <a:cs typeface="Times New Roman"/>
              </a:rPr>
              <a:t>Faculty Ownership:</a:t>
            </a:r>
            <a:r>
              <a:rPr lang="en-US" sz="2400" dirty="0">
                <a:solidFill>
                  <a:schemeClr val="tx1">
                    <a:lumMod val="85000"/>
                    <a:lumOff val="15000"/>
                  </a:schemeClr>
                </a:solidFill>
                <a:latin typeface="Calibri"/>
                <a:ea typeface="Calibri"/>
                <a:cs typeface="Times New Roman"/>
              </a:rPr>
              <a:t> Voluntary participation and leadership</a:t>
            </a:r>
            <a:endParaRPr lang="en-US" sz="2400" dirty="0">
              <a:solidFill>
                <a:schemeClr val="tx1">
                  <a:lumMod val="85000"/>
                  <a:lumOff val="15000"/>
                </a:schemeClr>
              </a:solidFill>
              <a:latin typeface="Calibri"/>
              <a:ea typeface="Calibri"/>
              <a:cs typeface="Calibri"/>
            </a:endParaRPr>
          </a:p>
          <a:p>
            <a:r>
              <a:rPr lang="en-US" sz="2400" b="1" dirty="0">
                <a:solidFill>
                  <a:schemeClr val="tx1">
                    <a:lumMod val="85000"/>
                    <a:lumOff val="15000"/>
                  </a:schemeClr>
                </a:solidFill>
                <a:latin typeface="Calibri"/>
                <a:ea typeface="Calibri"/>
                <a:cs typeface="Times New Roman"/>
              </a:rPr>
              <a:t>Cohort Model:</a:t>
            </a:r>
            <a:r>
              <a:rPr lang="en-US" sz="2400" dirty="0">
                <a:solidFill>
                  <a:schemeClr val="tx1">
                    <a:lumMod val="85000"/>
                    <a:lumOff val="15000"/>
                  </a:schemeClr>
                </a:solidFill>
                <a:latin typeface="Calibri"/>
                <a:ea typeface="Calibri"/>
                <a:cs typeface="Times New Roman"/>
              </a:rPr>
              <a:t> Building communities of practice</a:t>
            </a:r>
            <a:endParaRPr lang="en-US" sz="2400" dirty="0">
              <a:solidFill>
                <a:schemeClr val="tx1">
                  <a:lumMod val="85000"/>
                  <a:lumOff val="15000"/>
                </a:schemeClr>
              </a:solidFill>
              <a:latin typeface="Calibri"/>
              <a:ea typeface="Calibri"/>
              <a:cs typeface="Calibri"/>
            </a:endParaRPr>
          </a:p>
          <a:p>
            <a:r>
              <a:rPr lang="en-US" sz="2400" b="1" dirty="0">
                <a:solidFill>
                  <a:schemeClr val="tx1">
                    <a:lumMod val="85000"/>
                    <a:lumOff val="15000"/>
                  </a:schemeClr>
                </a:solidFill>
                <a:latin typeface="Calibri"/>
                <a:ea typeface="Calibri"/>
                <a:cs typeface="Times New Roman"/>
              </a:rPr>
              <a:t>Continuous Improvement:</a:t>
            </a:r>
            <a:r>
              <a:rPr lang="en-US" sz="2400" dirty="0">
                <a:solidFill>
                  <a:schemeClr val="tx1">
                    <a:lumMod val="85000"/>
                    <a:lumOff val="15000"/>
                  </a:schemeClr>
                </a:solidFill>
                <a:latin typeface="Calibri"/>
                <a:ea typeface="Calibri"/>
                <a:cs typeface="Times New Roman"/>
              </a:rPr>
              <a:t> Advanced institutes and ongoing development</a:t>
            </a:r>
            <a:endParaRPr lang="en-US" sz="2000" dirty="0">
              <a:solidFill>
                <a:schemeClr val="tx1">
                  <a:lumMod val="85000"/>
                  <a:lumOff val="15000"/>
                </a:schemeClr>
              </a:solidFill>
              <a:ea typeface="Calibri"/>
              <a:cs typeface="Calibri"/>
            </a:endParaRPr>
          </a:p>
        </p:txBody>
      </p:sp>
      <p:pic>
        <p:nvPicPr>
          <p:cNvPr id="4" name="Picture 3" descr="A graph with a rising arrow over 4 blue bars that increase in size as you move from left to right.">
            <a:extLst>
              <a:ext uri="{FF2B5EF4-FFF2-40B4-BE49-F238E27FC236}">
                <a16:creationId xmlns:a16="http://schemas.microsoft.com/office/drawing/2014/main" id="{3DE7CF77-EA78-E94D-BE8C-8F5FA7B4B4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920462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AE146324-48CD-400C-B3E6-4FC391E48F98}"/>
              </a:ext>
            </a:extLst>
          </p:cNvPr>
          <p:cNvSpPr txBox="1">
            <a:spLocks/>
          </p:cNvSpPr>
          <p:nvPr/>
        </p:nvSpPr>
        <p:spPr>
          <a:xfrm>
            <a:off x="1037438" y="667354"/>
            <a:ext cx="6020428" cy="735806"/>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Open Sans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Open Sans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Open Sans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Open Sans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Open Sans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8800"/>
              <a:t>Any Questions?</a:t>
            </a:r>
          </a:p>
        </p:txBody>
      </p:sp>
      <p:pic>
        <p:nvPicPr>
          <p:cNvPr id="5" name="Picture 4" descr="Image of multiple question marks">
            <a:extLst>
              <a:ext uri="{FF2B5EF4-FFF2-40B4-BE49-F238E27FC236}">
                <a16:creationId xmlns:a16="http://schemas.microsoft.com/office/drawing/2014/main" id="{F1BF1A3E-66EF-4E75-8818-093B356D11F5}"/>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5724" y="1991410"/>
            <a:ext cx="2901023" cy="2875179"/>
          </a:xfrm>
          <a:prstGeom prst="rect">
            <a:avLst/>
          </a:prstGeom>
        </p:spPr>
      </p:pic>
      <p:sp>
        <p:nvSpPr>
          <p:cNvPr id="4" name="Text Placeholder 2">
            <a:extLst>
              <a:ext uri="{FF2B5EF4-FFF2-40B4-BE49-F238E27FC236}">
                <a16:creationId xmlns:a16="http://schemas.microsoft.com/office/drawing/2014/main" id="{ACB90EB6-DBEB-4BDB-8ED1-AE3F05AB2DA9}"/>
              </a:ext>
            </a:extLst>
          </p:cNvPr>
          <p:cNvSpPr txBox="1">
            <a:spLocks/>
          </p:cNvSpPr>
          <p:nvPr/>
        </p:nvSpPr>
        <p:spPr>
          <a:xfrm>
            <a:off x="4047652" y="1572689"/>
            <a:ext cx="7168385" cy="3033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Regular" charset="0"/>
                <a:ea typeface="+mn-ea"/>
                <a:cs typeface="+mn-cs"/>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Open Sans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Open Sans Regular" charset="0"/>
                <a:ea typeface="+mn-ea"/>
                <a:cs typeface="+mn-cs"/>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Open Sans Regular" charset="0"/>
                <a:ea typeface="+mn-ea"/>
                <a:cs typeface="+mn-cs"/>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Open Sans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800"/>
              <a:t>Robert LeGary</a:t>
            </a:r>
          </a:p>
          <a:p>
            <a:pPr marL="0" indent="0">
              <a:buFont typeface="Arial"/>
              <a:buNone/>
            </a:pPr>
            <a:r>
              <a:rPr lang="en-US" sz="2800">
                <a:hlinkClick r:id="rId4"/>
              </a:rPr>
              <a:t>rlegary@goodwin.edu</a:t>
            </a:r>
            <a:endParaRPr lang="en-US" sz="2800"/>
          </a:p>
          <a:p>
            <a:pPr marL="0" indent="0">
              <a:buFont typeface="Arial"/>
              <a:buNone/>
            </a:pPr>
            <a:endParaRPr lang="en-US" sz="2800"/>
          </a:p>
          <a:p>
            <a:pPr marL="0" indent="0">
              <a:buFont typeface="Arial"/>
              <a:buNone/>
            </a:pPr>
            <a:r>
              <a:rPr lang="en-US" sz="2800"/>
              <a:t>Annjanette Bennar</a:t>
            </a:r>
          </a:p>
          <a:p>
            <a:pPr marL="0" indent="0">
              <a:buFont typeface="Arial"/>
              <a:buNone/>
            </a:pPr>
            <a:r>
              <a:rPr lang="en-US" sz="2800">
                <a:hlinkClick r:id="rId5"/>
              </a:rPr>
              <a:t>abennar@goodwin.edu</a:t>
            </a:r>
            <a:endParaRPr lang="en-US" sz="2800"/>
          </a:p>
          <a:p>
            <a:pPr marL="0" indent="0">
              <a:buFont typeface="Arial"/>
              <a:buNone/>
            </a:pPr>
            <a:endParaRPr lang="en-US" sz="3600"/>
          </a:p>
          <a:p>
            <a:pPr marL="0" indent="0">
              <a:buFont typeface="Arial"/>
              <a:buNone/>
            </a:pPr>
            <a:endParaRPr lang="en-US" sz="2800"/>
          </a:p>
        </p:txBody>
      </p:sp>
      <p:sp>
        <p:nvSpPr>
          <p:cNvPr id="3" name="Text Placeholder 1">
            <a:extLst>
              <a:ext uri="{FF2B5EF4-FFF2-40B4-BE49-F238E27FC236}">
                <a16:creationId xmlns:a16="http://schemas.microsoft.com/office/drawing/2014/main" id="{1BB9098B-E236-4061-97C4-DB3996DDF1C7}"/>
              </a:ext>
              <a:ext uri="{C183D7F6-B498-43B3-948B-1728B52AA6E4}">
                <adec:decorative xmlns:adec="http://schemas.microsoft.com/office/drawing/2017/decorative" val="0"/>
              </a:ext>
            </a:extLst>
          </p:cNvPr>
          <p:cNvSpPr txBox="1">
            <a:spLocks noGrp="1"/>
          </p:cNvSpPr>
          <p:nvPr>
            <p:ph type="title" idx="4294967295"/>
          </p:nvPr>
        </p:nvSpPr>
        <p:spPr>
          <a:xfrm>
            <a:off x="2106235" y="5166329"/>
            <a:ext cx="8323263" cy="14716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Open Sans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Open Sans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Open Sans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Open Sans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Open Sans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8800" b="0" i="0" u="none" strike="noStrike" kern="1200" cap="none" spc="0" normalizeH="0" baseline="0" noProof="0" dirty="0">
                <a:ln>
                  <a:noFill/>
                </a:ln>
                <a:solidFill>
                  <a:schemeClr val="tx1"/>
                </a:solidFill>
                <a:effectLst/>
                <a:uLnTx/>
                <a:uFillTx/>
                <a:latin typeface="Open Sans Regular" charset="0"/>
                <a:ea typeface="+mn-ea"/>
                <a:cs typeface="+mn-cs"/>
              </a:rPr>
              <a:t>Thank you!</a:t>
            </a:r>
          </a:p>
        </p:txBody>
      </p:sp>
    </p:spTree>
    <p:extLst>
      <p:ext uri="{BB962C8B-B14F-4D97-AF65-F5344CB8AC3E}">
        <p14:creationId xmlns:p14="http://schemas.microsoft.com/office/powerpoint/2010/main" val="4055618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F53C-1675-3B37-99A1-95FC470ABD5D}"/>
              </a:ext>
            </a:extLst>
          </p:cNvPr>
          <p:cNvSpPr>
            <a:spLocks noGrp="1"/>
          </p:cNvSpPr>
          <p:nvPr>
            <p:ph type="title"/>
          </p:nvPr>
        </p:nvSpPr>
        <p:spPr/>
        <p:txBody>
          <a:bodyPr/>
          <a:lstStyle/>
          <a:p>
            <a:r>
              <a:rPr lang="en-US" dirty="0">
                <a:cs typeface="Calibri Light"/>
              </a:rPr>
              <a:t>References</a:t>
            </a:r>
            <a:endParaRPr lang="en-US" dirty="0"/>
          </a:p>
        </p:txBody>
      </p:sp>
      <p:sp>
        <p:nvSpPr>
          <p:cNvPr id="3" name="Content Placeholder 2">
            <a:extLst>
              <a:ext uri="{FF2B5EF4-FFF2-40B4-BE49-F238E27FC236}">
                <a16:creationId xmlns:a16="http://schemas.microsoft.com/office/drawing/2014/main" id="{361C3D0C-8CC0-302F-CF83-DCF9F2FD6446}"/>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pPr marL="0" indent="0">
              <a:buNone/>
            </a:pPr>
            <a:endParaRPr lang="en-US" sz="2400">
              <a:latin typeface="Calibri"/>
              <a:ea typeface="Calibri"/>
              <a:cs typeface="Times New Roman"/>
            </a:endParaRPr>
          </a:p>
          <a:p>
            <a:pPr marL="0" indent="0">
              <a:buNone/>
            </a:pPr>
            <a:br>
              <a:rPr lang="en-US"/>
            </a:br>
            <a:endParaRPr lang="en-US">
              <a:cs typeface="Calibri"/>
            </a:endParaRPr>
          </a:p>
          <a:p>
            <a:endParaRPr lang="en-US">
              <a:cs typeface="Calibri"/>
            </a:endParaRPr>
          </a:p>
        </p:txBody>
      </p:sp>
      <p:sp>
        <p:nvSpPr>
          <p:cNvPr id="6" name="TextBox 5">
            <a:extLst>
              <a:ext uri="{FF2B5EF4-FFF2-40B4-BE49-F238E27FC236}">
                <a16:creationId xmlns:a16="http://schemas.microsoft.com/office/drawing/2014/main" id="{5F8BA565-4ADC-83CB-EB51-E28BE198247D}"/>
              </a:ext>
            </a:extLst>
          </p:cNvPr>
          <p:cNvSpPr txBox="1"/>
          <p:nvPr/>
        </p:nvSpPr>
        <p:spPr>
          <a:xfrm>
            <a:off x="837501" y="1825223"/>
            <a:ext cx="10209401" cy="37379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pPr>
            <a:r>
              <a:rPr lang="en-US" sz="2000">
                <a:ea typeface="Calibri"/>
                <a:cs typeface="Calibri"/>
              </a:rPr>
              <a:t>CAST (2024). Universal Design for Learning Guidelines version 3.0. Retrieved from https://udlguidelines.cast.org​</a:t>
            </a:r>
            <a:endParaRPr lang="en-US"/>
          </a:p>
          <a:p>
            <a:pPr marL="457200" indent="-457200">
              <a:lnSpc>
                <a:spcPct val="150000"/>
              </a:lnSpc>
            </a:pPr>
            <a:r>
              <a:rPr lang="en-US" sz="2000">
                <a:ea typeface="Calibri"/>
                <a:cs typeface="Calibri"/>
              </a:rPr>
              <a:t>The Goodwin Institute of Learning Innovation (2025). UDL Expertise. Retrieved from </a:t>
            </a:r>
            <a:r>
              <a:rPr lang="en-US" sz="2000">
                <a:ea typeface="+mn-lt"/>
                <a:cs typeface="+mn-lt"/>
              </a:rPr>
              <a:t>https://www.goodwin.edu/guili/udl-expertise</a:t>
            </a:r>
          </a:p>
          <a:p>
            <a:pPr marL="457200" indent="-457200">
              <a:lnSpc>
                <a:spcPct val="150000"/>
              </a:lnSpc>
            </a:pPr>
            <a:r>
              <a:rPr lang="en-US" sz="2000">
                <a:ea typeface="Calibri"/>
                <a:cs typeface="Calibri"/>
              </a:rPr>
              <a:t>Laist, R., Sheehan, D., &amp; Brewer, N. (Eds.). (2022). UDL university: Designing for variability across the postsecondary curriculum. CAST Professional Publishing.​​</a:t>
            </a:r>
            <a:endParaRPr lang="en-US"/>
          </a:p>
          <a:p>
            <a:pPr marL="457200" indent="-457200">
              <a:lnSpc>
                <a:spcPct val="150000"/>
              </a:lnSpc>
            </a:pPr>
            <a:r>
              <a:rPr lang="en-US" sz="2000" err="1">
                <a:ea typeface="+mn-lt"/>
                <a:cs typeface="+mn-lt"/>
              </a:rPr>
              <a:t>LeGary</a:t>
            </a:r>
            <a:r>
              <a:rPr lang="en-US" sz="2000">
                <a:ea typeface="+mn-lt"/>
                <a:cs typeface="+mn-lt"/>
              </a:rPr>
              <a:t>, R., &amp; </a:t>
            </a:r>
            <a:r>
              <a:rPr lang="en-US" sz="2000" err="1">
                <a:ea typeface="+mn-lt"/>
                <a:cs typeface="+mn-lt"/>
              </a:rPr>
              <a:t>LaRocco</a:t>
            </a:r>
            <a:r>
              <a:rPr lang="en-US" sz="2000">
                <a:ea typeface="+mn-lt"/>
                <a:cs typeface="+mn-lt"/>
              </a:rPr>
              <a:t>, D. (2023). Job-embedded professional learning: Facilitating faculty implementation of UDL. </a:t>
            </a:r>
            <a:r>
              <a:rPr lang="en-US" sz="2000" i="1">
                <a:ea typeface="+mn-lt"/>
                <a:cs typeface="+mn-lt"/>
              </a:rPr>
              <a:t>New Directions for Teaching and Learning, 172,</a:t>
            </a:r>
            <a:r>
              <a:rPr lang="en-US" sz="2000">
                <a:ea typeface="+mn-lt"/>
                <a:cs typeface="+mn-lt"/>
              </a:rPr>
              <a:t> 93-103. </a:t>
            </a:r>
            <a:endParaRPr lang="en-US">
              <a:ea typeface="+mn-lt"/>
              <a:cs typeface="+mn-lt"/>
            </a:endParaRPr>
          </a:p>
        </p:txBody>
      </p:sp>
    </p:spTree>
    <p:extLst>
      <p:ext uri="{BB962C8B-B14F-4D97-AF65-F5344CB8AC3E}">
        <p14:creationId xmlns:p14="http://schemas.microsoft.com/office/powerpoint/2010/main" val="3706808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0DB77D-58D8-4823-AB1E-7F2B8D98EF52}"/>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About us</a:t>
            </a:r>
          </a:p>
        </p:txBody>
      </p:sp>
      <p:pic>
        <p:nvPicPr>
          <p:cNvPr id="18" name="Picture 17" descr="A male person with a beard and mustache wearing a red jacket">
            <a:extLst>
              <a:ext uri="{FF2B5EF4-FFF2-40B4-BE49-F238E27FC236}">
                <a16:creationId xmlns:a16="http://schemas.microsoft.com/office/drawing/2014/main" id="{6C40F490-6095-4539-2548-D700494EC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75" y="2552089"/>
            <a:ext cx="1364770" cy="1669137"/>
          </a:xfrm>
          <a:prstGeom prst="rect">
            <a:avLst/>
          </a:prstGeom>
        </p:spPr>
      </p:pic>
      <p:sp>
        <p:nvSpPr>
          <p:cNvPr id="6" name="TextBox 5">
            <a:extLst>
              <a:ext uri="{FF2B5EF4-FFF2-40B4-BE49-F238E27FC236}">
                <a16:creationId xmlns:a16="http://schemas.microsoft.com/office/drawing/2014/main" id="{FC70E9E1-646E-30E7-6751-4F1EAC0B1ACC}"/>
              </a:ext>
            </a:extLst>
          </p:cNvPr>
          <p:cNvSpPr txBox="1"/>
          <p:nvPr/>
        </p:nvSpPr>
        <p:spPr>
          <a:xfrm>
            <a:off x="1893750" y="2346469"/>
            <a:ext cx="2741721" cy="5844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2628">
              <a:spcAft>
                <a:spcPts val="600"/>
              </a:spcAft>
            </a:pPr>
            <a:r>
              <a:rPr lang="en-US" sz="4752" b="1" kern="1200" baseline="-25000">
                <a:solidFill>
                  <a:schemeClr val="tx1"/>
                </a:solidFill>
                <a:latin typeface="+mn-lt"/>
                <a:ea typeface="+mn-ea"/>
                <a:cs typeface="Calibri"/>
              </a:rPr>
              <a:t>Robert LeGary</a:t>
            </a:r>
            <a:endParaRPr lang="en-US" sz="4800" b="1" baseline="-25000">
              <a:ea typeface="Calibri"/>
              <a:cs typeface="Calibri"/>
            </a:endParaRPr>
          </a:p>
        </p:txBody>
      </p:sp>
      <p:sp>
        <p:nvSpPr>
          <p:cNvPr id="5" name="TextBox 4">
            <a:extLst>
              <a:ext uri="{FF2B5EF4-FFF2-40B4-BE49-F238E27FC236}">
                <a16:creationId xmlns:a16="http://schemas.microsoft.com/office/drawing/2014/main" id="{4D1FBA57-9A33-5B3B-FE0D-2957B33FD269}"/>
              </a:ext>
            </a:extLst>
          </p:cNvPr>
          <p:cNvSpPr txBox="1"/>
          <p:nvPr/>
        </p:nvSpPr>
        <p:spPr>
          <a:xfrm>
            <a:off x="1845486" y="3186304"/>
            <a:ext cx="464899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t>Director and Associate Professor, M.Ed. Teacher Leadership Program at Goodwin University and University of Bridgeport</a:t>
            </a:r>
            <a:endParaRPr lang="en-US" sz="2400">
              <a:ea typeface="Calibri" panose="020F0502020204030204"/>
              <a:cs typeface="Calibri" panose="020F0502020204030204"/>
            </a:endParaRPr>
          </a:p>
          <a:p>
            <a:pPr marL="285750" indent="-285750">
              <a:buFont typeface="Arial"/>
              <a:buChar char="•"/>
            </a:pPr>
            <a:r>
              <a:rPr lang="en-US" sz="2400">
                <a:ea typeface="Calibri" panose="020F0502020204030204"/>
                <a:cs typeface="Calibri" panose="020F0502020204030204"/>
              </a:rPr>
              <a:t>Senior UDL Teaching Fellow</a:t>
            </a:r>
            <a:endParaRPr lang="en-US" sz="2400"/>
          </a:p>
          <a:p>
            <a:pPr marL="285750" indent="-285750">
              <a:buFont typeface="Arial"/>
              <a:buChar char="•"/>
            </a:pPr>
            <a:r>
              <a:rPr lang="en-US" sz="2400"/>
              <a:t>20 years in special education leadership</a:t>
            </a:r>
            <a:endParaRPr lang="en-US" sz="2400">
              <a:ea typeface="Calibri"/>
              <a:cs typeface="Calibri"/>
            </a:endParaRPr>
          </a:p>
          <a:p>
            <a:pPr marL="285750" indent="-285750">
              <a:buFont typeface="Arial"/>
              <a:buChar char="•"/>
            </a:pPr>
            <a:r>
              <a:rPr lang="en-US" sz="2400"/>
              <a:t>Teaching in higher education since 2003</a:t>
            </a:r>
            <a:endParaRPr lang="en-US" sz="2400">
              <a:ea typeface="Calibri"/>
              <a:cs typeface="Calibri"/>
            </a:endParaRPr>
          </a:p>
        </p:txBody>
      </p:sp>
      <p:pic>
        <p:nvPicPr>
          <p:cNvPr id="16" name="Picture 15" descr="A female person wearing glasses and a blue shirt. Medium length blonde hair">
            <a:extLst>
              <a:ext uri="{FF2B5EF4-FFF2-40B4-BE49-F238E27FC236}">
                <a16:creationId xmlns:a16="http://schemas.microsoft.com/office/drawing/2014/main" id="{5208B7F0-7E20-3768-B05E-D5BFCF582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6570" y="2454061"/>
            <a:ext cx="1178110" cy="1767165"/>
          </a:xfrm>
          <a:prstGeom prst="rect">
            <a:avLst/>
          </a:prstGeom>
        </p:spPr>
      </p:pic>
      <p:sp>
        <p:nvSpPr>
          <p:cNvPr id="4" name="TextBox 3">
            <a:extLst>
              <a:ext uri="{FF2B5EF4-FFF2-40B4-BE49-F238E27FC236}">
                <a16:creationId xmlns:a16="http://schemas.microsoft.com/office/drawing/2014/main" id="{45AFFC10-A0FC-724D-B488-40302E696FD9}"/>
              </a:ext>
            </a:extLst>
          </p:cNvPr>
          <p:cNvSpPr txBox="1"/>
          <p:nvPr/>
        </p:nvSpPr>
        <p:spPr>
          <a:xfrm>
            <a:off x="7774386" y="2602112"/>
            <a:ext cx="4043639" cy="584460"/>
          </a:xfrm>
          <a:prstGeom prst="rect">
            <a:avLst/>
          </a:prstGeom>
          <a:noFill/>
        </p:spPr>
        <p:txBody>
          <a:bodyPr wrap="square" rtlCol="0">
            <a:spAutoFit/>
          </a:bodyPr>
          <a:lstStyle/>
          <a:p>
            <a:pPr algn="ctr" defTabSz="905256">
              <a:spcAft>
                <a:spcPts val="600"/>
              </a:spcAft>
              <a:defRPr/>
            </a:pPr>
            <a:r>
              <a:rPr lang="en-US" sz="3168" b="1" kern="1200">
                <a:solidFill>
                  <a:prstClr val="black"/>
                </a:solidFill>
                <a:latin typeface="Calibri" panose="020F0502020204030204"/>
                <a:ea typeface="+mn-ea"/>
                <a:cs typeface="+mn-cs"/>
              </a:rPr>
              <a:t>Annjanette Bennar</a:t>
            </a: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AAC32E4-9969-FAD9-6B82-475012E69110}"/>
              </a:ext>
            </a:extLst>
          </p:cNvPr>
          <p:cNvSpPr txBox="1"/>
          <p:nvPr/>
        </p:nvSpPr>
        <p:spPr>
          <a:xfrm>
            <a:off x="7976769" y="3255554"/>
            <a:ext cx="3945156" cy="3277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2893" indent="-282893" defTabSz="452628">
              <a:spcAft>
                <a:spcPts val="600"/>
              </a:spcAft>
              <a:buFont typeface="Arial"/>
              <a:buChar char="•"/>
            </a:pPr>
            <a:r>
              <a:rPr lang="en-US" sz="2400" kern="1200">
                <a:solidFill>
                  <a:schemeClr val="tx1"/>
                </a:solidFill>
                <a:latin typeface="+mn-lt"/>
                <a:ea typeface="+mn-ea"/>
                <a:cs typeface="Calibri"/>
              </a:rPr>
              <a:t>Director of </a:t>
            </a:r>
            <a:r>
              <a:rPr lang="en-US" sz="2400">
                <a:cs typeface="Calibri"/>
              </a:rPr>
              <a:t>Center for Teaching Excellence </a:t>
            </a:r>
            <a:r>
              <a:rPr lang="en-US" sz="2400" kern="1200">
                <a:solidFill>
                  <a:schemeClr val="tx1"/>
                </a:solidFill>
                <a:latin typeface="+mn-lt"/>
                <a:ea typeface="+mn-ea"/>
                <a:cs typeface="Calibri"/>
              </a:rPr>
              <a:t>at Goodwin University</a:t>
            </a:r>
          </a:p>
          <a:p>
            <a:pPr marL="282893" indent="-282893" defTabSz="452628">
              <a:spcAft>
                <a:spcPts val="600"/>
              </a:spcAft>
              <a:buFont typeface="Arial"/>
              <a:buChar char="•"/>
            </a:pPr>
            <a:r>
              <a:rPr lang="en-US" sz="2400" kern="1200">
                <a:solidFill>
                  <a:schemeClr val="tx1"/>
                </a:solidFill>
                <a:latin typeface="+mn-lt"/>
                <a:ea typeface="+mn-ea"/>
                <a:cs typeface="Calibri"/>
              </a:rPr>
              <a:t>Senior UDL Teaching Fellow</a:t>
            </a:r>
            <a:endParaRPr lang="en-US" sz="2400" kern="1200">
              <a:solidFill>
                <a:schemeClr val="tx1"/>
              </a:solidFill>
              <a:latin typeface="+mn-lt"/>
              <a:ea typeface="+mn-ea"/>
              <a:cs typeface="+mn-cs"/>
            </a:endParaRPr>
          </a:p>
          <a:p>
            <a:pPr marL="282893" indent="-282893" defTabSz="452628">
              <a:spcAft>
                <a:spcPts val="600"/>
              </a:spcAft>
              <a:buFont typeface="Arial"/>
              <a:buChar char="•"/>
            </a:pPr>
            <a:r>
              <a:rPr lang="en-US" sz="2400" kern="1200">
                <a:solidFill>
                  <a:schemeClr val="tx1"/>
                </a:solidFill>
                <a:latin typeface="+mn-lt"/>
                <a:ea typeface="+mn-ea"/>
                <a:cs typeface="Calibri"/>
              </a:rPr>
              <a:t>Co-facilitated over 14 UDL institutes for faculty</a:t>
            </a:r>
          </a:p>
          <a:p>
            <a:pPr marL="282893" indent="-282893" defTabSz="452628">
              <a:spcAft>
                <a:spcPts val="600"/>
              </a:spcAft>
              <a:buFont typeface="Arial"/>
              <a:buChar char="•"/>
            </a:pPr>
            <a:r>
              <a:rPr lang="en-US" sz="2400" kern="1200">
                <a:solidFill>
                  <a:schemeClr val="tx1"/>
                </a:solidFill>
                <a:latin typeface="+mn-lt"/>
                <a:ea typeface="+mn-ea"/>
                <a:cs typeface="Calibri"/>
              </a:rPr>
              <a:t>20+ years teaching technology </a:t>
            </a:r>
            <a:endParaRPr lang="en-US" sz="2400">
              <a:ea typeface="Calibri"/>
              <a:cs typeface="Calibri"/>
            </a:endParaRPr>
          </a:p>
        </p:txBody>
      </p:sp>
    </p:spTree>
    <p:extLst>
      <p:ext uri="{BB962C8B-B14F-4D97-AF65-F5344CB8AC3E}">
        <p14:creationId xmlns:p14="http://schemas.microsoft.com/office/powerpoint/2010/main" val="1606150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85A5-FE80-45AD-8A10-223C52A5A74F}"/>
              </a:ext>
            </a:extLst>
          </p:cNvPr>
          <p:cNvSpPr>
            <a:spLocks noGrp="1"/>
          </p:cNvSpPr>
          <p:nvPr>
            <p:ph type="title"/>
          </p:nvPr>
        </p:nvSpPr>
        <p:spPr>
          <a:xfrm>
            <a:off x="2544143" y="217673"/>
            <a:ext cx="11018520" cy="1434415"/>
          </a:xfrm>
        </p:spPr>
        <p:txBody>
          <a:bodyPr vert="horz" lIns="91440" tIns="45720" rIns="91440" bIns="45720" rtlCol="0" anchor="b">
            <a:normAutofit/>
          </a:bodyPr>
          <a:lstStyle/>
          <a:p>
            <a:r>
              <a:rPr lang="en-US" sz="5400"/>
              <a:t>Agenda for Session</a:t>
            </a:r>
          </a:p>
        </p:txBody>
      </p:sp>
      <p:pic>
        <p:nvPicPr>
          <p:cNvPr id="5" name="Picture 4" descr="A yellow arrow in a bullseye&#10;">
            <a:extLst>
              <a:ext uri="{FF2B5EF4-FFF2-40B4-BE49-F238E27FC236}">
                <a16:creationId xmlns:a16="http://schemas.microsoft.com/office/drawing/2014/main" id="{1457B803-3564-9758-91B9-31980AA8A9F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5803" y="151687"/>
            <a:ext cx="1842103" cy="1842103"/>
          </a:xfrm>
          <a:prstGeom prst="rect">
            <a:avLst/>
          </a:prstGeom>
        </p:spPr>
      </p:pic>
      <p:sp>
        <p:nvSpPr>
          <p:cNvPr id="3" name="TextBox 2">
            <a:extLst>
              <a:ext uri="{FF2B5EF4-FFF2-40B4-BE49-F238E27FC236}">
                <a16:creationId xmlns:a16="http://schemas.microsoft.com/office/drawing/2014/main" id="{1790AD81-34DC-CCB2-5018-D0E455D627CE}"/>
              </a:ext>
            </a:extLst>
          </p:cNvPr>
          <p:cNvSpPr txBox="1"/>
          <p:nvPr/>
        </p:nvSpPr>
        <p:spPr>
          <a:xfrm>
            <a:off x="2467906" y="2352368"/>
            <a:ext cx="6297916" cy="388129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800">
                <a:cs typeface="Calibri"/>
              </a:rPr>
              <a:t>Background of Goodwin University</a:t>
            </a:r>
          </a:p>
          <a:p>
            <a:pPr marL="285750" indent="-228600">
              <a:lnSpc>
                <a:spcPct val="90000"/>
              </a:lnSpc>
              <a:spcAft>
                <a:spcPts val="600"/>
              </a:spcAft>
              <a:buFont typeface="Arial" panose="020B0604020202020204" pitchFamily="34" charset="0"/>
              <a:buChar char="•"/>
            </a:pPr>
            <a:r>
              <a:rPr lang="en-US" sz="2800">
                <a:cs typeface="Calibri"/>
              </a:rPr>
              <a:t>History of UDL at Goodwin</a:t>
            </a:r>
          </a:p>
          <a:p>
            <a:pPr marL="285750" indent="-228600">
              <a:lnSpc>
                <a:spcPct val="90000"/>
              </a:lnSpc>
              <a:spcAft>
                <a:spcPts val="600"/>
              </a:spcAft>
              <a:buFont typeface="Arial" panose="020B0604020202020204" pitchFamily="34" charset="0"/>
              <a:buChar char="•"/>
            </a:pPr>
            <a:r>
              <a:rPr lang="en-US" sz="2800">
                <a:cs typeface="Calibri"/>
              </a:rPr>
              <a:t>Multi-faceted approach to faculty professional development</a:t>
            </a:r>
          </a:p>
          <a:p>
            <a:pPr marL="285750" indent="-228600">
              <a:lnSpc>
                <a:spcPct val="90000"/>
              </a:lnSpc>
              <a:spcAft>
                <a:spcPts val="600"/>
              </a:spcAft>
              <a:buFont typeface="Arial" panose="020B0604020202020204" pitchFamily="34" charset="0"/>
              <a:buChar char="•"/>
            </a:pPr>
            <a:r>
              <a:rPr lang="en-US" sz="2800">
                <a:ea typeface="Calibri" panose="020F0502020204030204"/>
                <a:cs typeface="Calibri"/>
              </a:rPr>
              <a:t>UDL Institutional Initiatives</a:t>
            </a:r>
          </a:p>
          <a:p>
            <a:pPr marL="285750" indent="-228600">
              <a:lnSpc>
                <a:spcPct val="90000"/>
              </a:lnSpc>
              <a:spcAft>
                <a:spcPts val="600"/>
              </a:spcAft>
              <a:buFont typeface="Arial" panose="020B0604020202020204" pitchFamily="34" charset="0"/>
              <a:buChar char="•"/>
            </a:pPr>
            <a:r>
              <a:rPr lang="en-US" sz="2800">
                <a:ea typeface="Calibri" panose="020F0502020204030204"/>
                <a:cs typeface="Calibri"/>
              </a:rPr>
              <a:t>Benefits to Faculty and Students</a:t>
            </a:r>
          </a:p>
          <a:p>
            <a:pPr marL="57150">
              <a:lnSpc>
                <a:spcPct val="90000"/>
              </a:lnSpc>
              <a:spcAft>
                <a:spcPts val="600"/>
              </a:spcAft>
            </a:pPr>
            <a:endParaRPr lang="en-US" sz="2800">
              <a:ea typeface="Calibri" panose="020F0502020204030204"/>
              <a:cs typeface="Calibri"/>
            </a:endParaRPr>
          </a:p>
          <a:p>
            <a:pPr marL="285750" indent="-228600">
              <a:lnSpc>
                <a:spcPct val="90000"/>
              </a:lnSpc>
              <a:spcAft>
                <a:spcPts val="600"/>
              </a:spcAft>
              <a:buFont typeface="Arial" panose="020B0604020202020204" pitchFamily="34" charset="0"/>
              <a:buChar char="•"/>
            </a:pPr>
            <a:endParaRPr lang="en-US" sz="2800">
              <a:ea typeface="Calibri" panose="020F0502020204030204"/>
              <a:cs typeface="Calibri"/>
            </a:endParaRPr>
          </a:p>
        </p:txBody>
      </p:sp>
    </p:spTree>
    <p:extLst>
      <p:ext uri="{BB962C8B-B14F-4D97-AF65-F5344CB8AC3E}">
        <p14:creationId xmlns:p14="http://schemas.microsoft.com/office/powerpoint/2010/main" val="339001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70867-3BA8-8E43-A763-3FFAD5A23121}"/>
              </a:ext>
            </a:extLst>
          </p:cNvPr>
          <p:cNvSpPr>
            <a:spLocks noGrp="1"/>
          </p:cNvSpPr>
          <p:nvPr>
            <p:ph type="title"/>
          </p:nvPr>
        </p:nvSpPr>
        <p:spPr>
          <a:xfrm>
            <a:off x="612648" y="365125"/>
            <a:ext cx="6986015" cy="1776484"/>
          </a:xfrm>
        </p:spPr>
        <p:txBody>
          <a:bodyPr anchor="b">
            <a:normAutofit/>
          </a:bodyPr>
          <a:lstStyle/>
          <a:p>
            <a:r>
              <a:rPr lang="en-US" sz="5400" dirty="0"/>
              <a:t>About Goodwin University</a:t>
            </a:r>
          </a:p>
        </p:txBody>
      </p:sp>
      <p:pic>
        <p:nvPicPr>
          <p:cNvPr id="4" name="Picture 3" descr="home">
            <a:extLst>
              <a:ext uri="{FF2B5EF4-FFF2-40B4-BE49-F238E27FC236}">
                <a16:creationId xmlns:a16="http://schemas.microsoft.com/office/drawing/2014/main" id="{F54668F1-A0E1-763F-C33D-763F17FB5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379409" y="684360"/>
            <a:ext cx="3532036" cy="1045482"/>
          </a:xfrm>
          <a:prstGeom prst="rect">
            <a:avLst/>
          </a:prstGeom>
          <a:noFill/>
        </p:spPr>
      </p:pic>
      <p:sp>
        <p:nvSpPr>
          <p:cNvPr id="25"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89FC0D-F341-684B-81DF-9E5A26CA21C1}"/>
              </a:ext>
            </a:extLst>
          </p:cNvPr>
          <p:cNvSpPr>
            <a:spLocks noGrp="1"/>
          </p:cNvSpPr>
          <p:nvPr>
            <p:ph idx="1"/>
          </p:nvPr>
        </p:nvSpPr>
        <p:spPr>
          <a:xfrm>
            <a:off x="612648" y="2504819"/>
            <a:ext cx="6986016" cy="3672144"/>
          </a:xfrm>
        </p:spPr>
        <p:txBody>
          <a:bodyPr>
            <a:normAutofit/>
          </a:bodyPr>
          <a:lstStyle/>
          <a:p>
            <a:r>
              <a:rPr lang="en-US" sz="2400" dirty="0"/>
              <a:t>Located in United States of America</a:t>
            </a:r>
          </a:p>
          <a:p>
            <a:pPr lvl="1"/>
            <a:r>
              <a:rPr lang="en-US" dirty="0"/>
              <a:t>East Hartford, Connecticut</a:t>
            </a:r>
          </a:p>
          <a:p>
            <a:r>
              <a:rPr lang="en-US" sz="2400" dirty="0"/>
              <a:t>Open enrollment model</a:t>
            </a:r>
            <a:endParaRPr lang="en-US" sz="2400" dirty="0">
              <a:cs typeface="Calibri"/>
            </a:endParaRPr>
          </a:p>
          <a:p>
            <a:r>
              <a:rPr lang="en-US" sz="2400" dirty="0"/>
              <a:t>Highly diverse student population</a:t>
            </a:r>
            <a:endParaRPr lang="en-US" sz="2400" dirty="0">
              <a:cs typeface="Calibri"/>
            </a:endParaRPr>
          </a:p>
          <a:p>
            <a:r>
              <a:rPr lang="en-US" sz="2400" dirty="0"/>
              <a:t>85% of student body is female</a:t>
            </a:r>
          </a:p>
          <a:p>
            <a:r>
              <a:rPr lang="en-US" sz="2400" dirty="0"/>
              <a:t>59% are first-generation students</a:t>
            </a:r>
          </a:p>
          <a:p>
            <a:r>
              <a:rPr lang="en-US" sz="2400" dirty="0"/>
              <a:t>Median age is 29</a:t>
            </a:r>
            <a:endParaRPr lang="en-US" sz="2200" b="1" dirty="0">
              <a:cs typeface="Calibri"/>
            </a:endParaRPr>
          </a:p>
        </p:txBody>
      </p:sp>
      <p:pic>
        <p:nvPicPr>
          <p:cNvPr id="8" name="Picture 7" descr="A sign board with the words Goodwin University and the Goodwin logo on it&#10;">
            <a:extLst>
              <a:ext uri="{FF2B5EF4-FFF2-40B4-BE49-F238E27FC236}">
                <a16:creationId xmlns:a16="http://schemas.microsoft.com/office/drawing/2014/main" id="{F7490522-87E0-E31D-8F77-FF8CEFD986AE}"/>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8496263" y="2310086"/>
            <a:ext cx="3300054" cy="1890220"/>
          </a:xfrm>
          <a:prstGeom prst="rect">
            <a:avLst/>
          </a:prstGeom>
        </p:spPr>
      </p:pic>
      <p:pic>
        <p:nvPicPr>
          <p:cNvPr id="5" name="Picture 4" descr="A building with the sign &quot;goodwin University&quot; on it&#10;">
            <a:extLst>
              <a:ext uri="{FF2B5EF4-FFF2-40B4-BE49-F238E27FC236}">
                <a16:creationId xmlns:a16="http://schemas.microsoft.com/office/drawing/2014/main" id="{0F108952-6118-A518-50D6-CC9F08DDAA49}"/>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8496945" y="4358181"/>
            <a:ext cx="3298691" cy="1890220"/>
          </a:xfrm>
          <a:prstGeom prst="rect">
            <a:avLst/>
          </a:prstGeom>
        </p:spPr>
      </p:pic>
    </p:spTree>
    <p:extLst>
      <p:ext uri="{BB962C8B-B14F-4D97-AF65-F5344CB8AC3E}">
        <p14:creationId xmlns:p14="http://schemas.microsoft.com/office/powerpoint/2010/main" val="2348128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A2CAEF-301A-49CC-8FE3-331B30F3C2D6}"/>
              </a:ext>
            </a:extLst>
          </p:cNvPr>
          <p:cNvSpPr>
            <a:spLocks noGrp="1"/>
          </p:cNvSpPr>
          <p:nvPr>
            <p:ph type="title"/>
          </p:nvPr>
        </p:nvSpPr>
        <p:spPr>
          <a:xfrm>
            <a:off x="4797780" y="294284"/>
            <a:ext cx="3420218" cy="974428"/>
          </a:xfrm>
        </p:spPr>
        <p:txBody>
          <a:bodyPr>
            <a:normAutofit/>
          </a:bodyPr>
          <a:lstStyle/>
          <a:p>
            <a:pPr algn="ctr"/>
            <a:r>
              <a:rPr lang="en-US" sz="6000" dirty="0">
                <a:latin typeface="ADLaM Display" panose="02010000000000000000" pitchFamily="2" charset="0"/>
                <a:ea typeface="ADLaM Display" panose="02010000000000000000" pitchFamily="2" charset="0"/>
                <a:cs typeface="ADLaM Display" panose="02010000000000000000" pitchFamily="2" charset="0"/>
              </a:rPr>
              <a:t>UDL </a:t>
            </a:r>
            <a:r>
              <a:rPr lang="en-US" sz="4800" dirty="0">
                <a:latin typeface="ADLaM Display" panose="02010000000000000000" pitchFamily="2" charset="0"/>
                <a:ea typeface="ADLaM Display" panose="02010000000000000000" pitchFamily="2" charset="0"/>
                <a:cs typeface="ADLaM Display" panose="02010000000000000000" pitchFamily="2" charset="0"/>
              </a:rPr>
              <a:t>at</a:t>
            </a:r>
            <a:endParaRPr lang="en-US" sz="60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57" name="Text Placeholder 56">
            <a:extLst>
              <a:ext uri="{FF2B5EF4-FFF2-40B4-BE49-F238E27FC236}">
                <a16:creationId xmlns:a16="http://schemas.microsoft.com/office/drawing/2014/main" id="{E280721E-D8F5-469E-B021-B2428B82D28A}"/>
              </a:ext>
            </a:extLst>
          </p:cNvPr>
          <p:cNvSpPr>
            <a:spLocks noGrp="1"/>
          </p:cNvSpPr>
          <p:nvPr>
            <p:ph type="body" sz="quarter" idx="39"/>
          </p:nvPr>
        </p:nvSpPr>
        <p:spPr>
          <a:xfrm>
            <a:off x="1747080" y="561859"/>
            <a:ext cx="2138339" cy="299767"/>
          </a:xfrm>
        </p:spPr>
        <p:txBody>
          <a:bodyPr/>
          <a:lstStyle/>
          <a:p>
            <a:r>
              <a:rPr lang="en-US" dirty="0"/>
              <a:t>2016 – UDL implemented</a:t>
            </a:r>
          </a:p>
        </p:txBody>
      </p:sp>
      <p:sp>
        <p:nvSpPr>
          <p:cNvPr id="51" name="Text Placeholder 50">
            <a:extLst>
              <a:ext uri="{FF2B5EF4-FFF2-40B4-BE49-F238E27FC236}">
                <a16:creationId xmlns:a16="http://schemas.microsoft.com/office/drawing/2014/main" id="{A56BB950-474F-48B8-B96A-19AD258EC1A2}"/>
              </a:ext>
            </a:extLst>
          </p:cNvPr>
          <p:cNvSpPr>
            <a:spLocks noGrp="1"/>
          </p:cNvSpPr>
          <p:nvPr>
            <p:ph type="body" sz="quarter" idx="35"/>
          </p:nvPr>
        </p:nvSpPr>
        <p:spPr>
          <a:xfrm>
            <a:off x="2181820" y="2560302"/>
            <a:ext cx="2138339" cy="299767"/>
          </a:xfrm>
        </p:spPr>
        <p:txBody>
          <a:bodyPr/>
          <a:lstStyle/>
          <a:p>
            <a:r>
              <a:rPr lang="en-US" dirty="0"/>
              <a:t>2017- 1</a:t>
            </a:r>
            <a:r>
              <a:rPr lang="en-US" baseline="30000" dirty="0"/>
              <a:t>st</a:t>
            </a:r>
            <a:r>
              <a:rPr lang="en-US" dirty="0"/>
              <a:t> Cohort of Faculty Trained</a:t>
            </a:r>
          </a:p>
        </p:txBody>
      </p:sp>
      <p:sp>
        <p:nvSpPr>
          <p:cNvPr id="19" name="Text Placeholder 18">
            <a:extLst>
              <a:ext uri="{FF2B5EF4-FFF2-40B4-BE49-F238E27FC236}">
                <a16:creationId xmlns:a16="http://schemas.microsoft.com/office/drawing/2014/main" id="{D7C8CD10-3C66-4C32-B8C2-9A234B82C7D1}"/>
              </a:ext>
            </a:extLst>
          </p:cNvPr>
          <p:cNvSpPr>
            <a:spLocks noGrp="1"/>
          </p:cNvSpPr>
          <p:nvPr>
            <p:ph type="body" sz="quarter" idx="31"/>
          </p:nvPr>
        </p:nvSpPr>
        <p:spPr>
          <a:xfrm>
            <a:off x="6116956" y="2477008"/>
            <a:ext cx="2138339" cy="1234961"/>
          </a:xfrm>
        </p:spPr>
        <p:txBody>
          <a:bodyPr>
            <a:noAutofit/>
          </a:bodyPr>
          <a:lstStyle/>
          <a:p>
            <a:r>
              <a:rPr lang="en-US" dirty="0"/>
              <a:t>2018  -2019– 1</a:t>
            </a:r>
            <a:r>
              <a:rPr lang="en-US" baseline="30000" dirty="0"/>
              <a:t>st</a:t>
            </a:r>
            <a:r>
              <a:rPr lang="en-US" dirty="0"/>
              <a:t> &amp; 2</a:t>
            </a:r>
            <a:r>
              <a:rPr lang="en-US" baseline="30000" dirty="0"/>
              <a:t>nd</a:t>
            </a:r>
            <a:r>
              <a:rPr lang="en-US" dirty="0"/>
              <a:t> UDL Conference and training continues</a:t>
            </a:r>
          </a:p>
        </p:txBody>
      </p:sp>
      <p:sp>
        <p:nvSpPr>
          <p:cNvPr id="97" name="Text Placeholder 96">
            <a:extLst>
              <a:ext uri="{FF2B5EF4-FFF2-40B4-BE49-F238E27FC236}">
                <a16:creationId xmlns:a16="http://schemas.microsoft.com/office/drawing/2014/main" id="{FDAEC997-C3C2-4121-9089-C71E413A96A5}"/>
              </a:ext>
            </a:extLst>
          </p:cNvPr>
          <p:cNvSpPr>
            <a:spLocks noGrp="1"/>
          </p:cNvSpPr>
          <p:nvPr>
            <p:ph type="body" sz="quarter" idx="27"/>
          </p:nvPr>
        </p:nvSpPr>
        <p:spPr>
          <a:xfrm>
            <a:off x="9710761" y="2477008"/>
            <a:ext cx="2138339" cy="951992"/>
          </a:xfrm>
        </p:spPr>
        <p:txBody>
          <a:bodyPr/>
          <a:lstStyle/>
          <a:p>
            <a:r>
              <a:rPr lang="en-US" dirty="0"/>
              <a:t>2020 – Moved to Virtual trainings, 1</a:t>
            </a:r>
            <a:r>
              <a:rPr lang="en-US" baseline="30000" dirty="0"/>
              <a:t>st</a:t>
            </a:r>
            <a:r>
              <a:rPr lang="en-US" dirty="0"/>
              <a:t> institute outside the university</a:t>
            </a:r>
          </a:p>
        </p:txBody>
      </p:sp>
      <p:sp>
        <p:nvSpPr>
          <p:cNvPr id="55" name="Text Placeholder 54">
            <a:extLst>
              <a:ext uri="{FF2B5EF4-FFF2-40B4-BE49-F238E27FC236}">
                <a16:creationId xmlns:a16="http://schemas.microsoft.com/office/drawing/2014/main" id="{57539E1A-9B29-402B-A46D-E0F212E1B50F}"/>
              </a:ext>
            </a:extLst>
          </p:cNvPr>
          <p:cNvSpPr>
            <a:spLocks noGrp="1"/>
          </p:cNvSpPr>
          <p:nvPr>
            <p:ph type="body" sz="quarter" idx="37"/>
          </p:nvPr>
        </p:nvSpPr>
        <p:spPr>
          <a:xfrm>
            <a:off x="2263849" y="4290407"/>
            <a:ext cx="2138339" cy="923043"/>
          </a:xfrm>
        </p:spPr>
        <p:txBody>
          <a:bodyPr vert="horz" lIns="91440" tIns="45720" rIns="91440" bIns="45720" rtlCol="0" anchor="t">
            <a:noAutofit/>
          </a:bodyPr>
          <a:lstStyle/>
          <a:p>
            <a:r>
              <a:rPr lang="en-US" dirty="0"/>
              <a:t>2021 – UDL Book &amp; continued trainings</a:t>
            </a:r>
          </a:p>
        </p:txBody>
      </p:sp>
      <p:sp>
        <p:nvSpPr>
          <p:cNvPr id="84" name="Text Placeholder 83">
            <a:extLst>
              <a:ext uri="{FF2B5EF4-FFF2-40B4-BE49-F238E27FC236}">
                <a16:creationId xmlns:a16="http://schemas.microsoft.com/office/drawing/2014/main" id="{39987E6E-52C0-420F-806B-28FB4667373A}"/>
              </a:ext>
            </a:extLst>
          </p:cNvPr>
          <p:cNvSpPr>
            <a:spLocks noGrp="1"/>
          </p:cNvSpPr>
          <p:nvPr>
            <p:ph type="body" sz="quarter" idx="29"/>
          </p:nvPr>
        </p:nvSpPr>
        <p:spPr>
          <a:xfrm>
            <a:off x="6116956" y="4240861"/>
            <a:ext cx="2138339" cy="1079691"/>
          </a:xfrm>
        </p:spPr>
        <p:txBody>
          <a:bodyPr/>
          <a:lstStyle/>
          <a:p>
            <a:r>
              <a:rPr lang="en-US" dirty="0"/>
              <a:t>2022 Implemented Advanced UDL &amp; continued trainings</a:t>
            </a:r>
          </a:p>
        </p:txBody>
      </p:sp>
      <p:sp>
        <p:nvSpPr>
          <p:cNvPr id="4" name="Text Placeholder 3">
            <a:extLst>
              <a:ext uri="{FF2B5EF4-FFF2-40B4-BE49-F238E27FC236}">
                <a16:creationId xmlns:a16="http://schemas.microsoft.com/office/drawing/2014/main" id="{265F5D27-BEFB-4DBA-8F9B-A036D4DFCB85}"/>
              </a:ext>
            </a:extLst>
          </p:cNvPr>
          <p:cNvSpPr>
            <a:spLocks noGrp="1"/>
          </p:cNvSpPr>
          <p:nvPr>
            <p:ph type="body" sz="quarter" idx="18"/>
          </p:nvPr>
        </p:nvSpPr>
        <p:spPr>
          <a:xfrm>
            <a:off x="9611658" y="4140132"/>
            <a:ext cx="2138339" cy="1113115"/>
          </a:xfrm>
        </p:spPr>
        <p:txBody>
          <a:bodyPr/>
          <a:lstStyle/>
          <a:p>
            <a:r>
              <a:rPr lang="en-US" dirty="0"/>
              <a:t>2023 – UDL Podcasts</a:t>
            </a:r>
          </a:p>
          <a:p>
            <a:r>
              <a:rPr lang="en-US" dirty="0"/>
              <a:t>&amp; continued training inside and outside of Goodwin </a:t>
            </a:r>
          </a:p>
        </p:txBody>
      </p:sp>
      <p:sp>
        <p:nvSpPr>
          <p:cNvPr id="49" name="Text Placeholder 48">
            <a:extLst>
              <a:ext uri="{FF2B5EF4-FFF2-40B4-BE49-F238E27FC236}">
                <a16:creationId xmlns:a16="http://schemas.microsoft.com/office/drawing/2014/main" id="{E06C67B9-B15A-43D7-A1C8-0C3286C3EB23}"/>
              </a:ext>
            </a:extLst>
          </p:cNvPr>
          <p:cNvSpPr>
            <a:spLocks noGrp="1"/>
          </p:cNvSpPr>
          <p:nvPr>
            <p:ph type="body" sz="quarter" idx="33"/>
          </p:nvPr>
        </p:nvSpPr>
        <p:spPr>
          <a:xfrm>
            <a:off x="2542738" y="5962694"/>
            <a:ext cx="2255042" cy="903875"/>
          </a:xfrm>
        </p:spPr>
        <p:txBody>
          <a:bodyPr vert="horz" lIns="91440" tIns="45720" rIns="91440" bIns="45720" rtlCol="0" anchor="t">
            <a:noAutofit/>
          </a:bodyPr>
          <a:lstStyle/>
          <a:p>
            <a:r>
              <a:rPr lang="en-US" dirty="0"/>
              <a:t>2024 &amp; 2025 – Conference and 9-in-9 series</a:t>
            </a:r>
          </a:p>
        </p:txBody>
      </p:sp>
      <p:pic>
        <p:nvPicPr>
          <p:cNvPr id="2" name="Picture 1" descr="Goodwin University">
            <a:extLst>
              <a:ext uri="{FF2B5EF4-FFF2-40B4-BE49-F238E27FC236}">
                <a16:creationId xmlns:a16="http://schemas.microsoft.com/office/drawing/2014/main" id="{FF891ACE-F1A1-1A12-D10A-6D845D9D2F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3003" y="310817"/>
            <a:ext cx="3191662" cy="941361"/>
          </a:xfrm>
          <a:prstGeom prst="rect">
            <a:avLst/>
          </a:prstGeom>
          <a:noFill/>
          <a:ln>
            <a:noFill/>
          </a:ln>
        </p:spPr>
      </p:pic>
      <p:pic>
        <p:nvPicPr>
          <p:cNvPr id="34" name="Picture 33">
            <a:extLst>
              <a:ext uri="{FF2B5EF4-FFF2-40B4-BE49-F238E27FC236}">
                <a16:creationId xmlns:a16="http://schemas.microsoft.com/office/drawing/2014/main" id="{4B0E0AF2-5022-F0D9-EA8F-CA84277AC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a:stretch/>
        </p:blipFill>
        <p:spPr>
          <a:xfrm>
            <a:off x="1168861" y="4102732"/>
            <a:ext cx="923043" cy="1217820"/>
          </a:xfrm>
          <a:prstGeom prst="rect">
            <a:avLst/>
          </a:prstGeom>
        </p:spPr>
      </p:pic>
      <p:pic>
        <p:nvPicPr>
          <p:cNvPr id="1026" name="Picture 1">
            <a:extLst>
              <a:ext uri="{FF2B5EF4-FFF2-40B4-BE49-F238E27FC236}">
                <a16:creationId xmlns:a16="http://schemas.microsoft.com/office/drawing/2014/main" id="{CA8070E8-37BB-62A5-E86B-10736961E0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91388" y="4100335"/>
            <a:ext cx="1117446" cy="111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00572141-D74D-C3C7-FCC0-1DD0ED72F6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a:stretch/>
        </p:blipFill>
        <p:spPr>
          <a:xfrm>
            <a:off x="4808546" y="5644981"/>
            <a:ext cx="1395592" cy="1234961"/>
          </a:xfrm>
          <a:prstGeom prst="rect">
            <a:avLst/>
          </a:prstGeom>
        </p:spPr>
      </p:pic>
      <p:pic>
        <p:nvPicPr>
          <p:cNvPr id="44" name="Picture 43">
            <a:extLst>
              <a:ext uri="{FF2B5EF4-FFF2-40B4-BE49-F238E27FC236}">
                <a16:creationId xmlns:a16="http://schemas.microsoft.com/office/drawing/2014/main" id="{1722F790-043F-A85F-87C4-25D52679CA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96663" y="15061"/>
            <a:ext cx="1353183" cy="1302967"/>
          </a:xfrm>
          <a:prstGeom prst="rect">
            <a:avLst/>
          </a:prstGeom>
        </p:spPr>
      </p:pic>
      <p:pic>
        <p:nvPicPr>
          <p:cNvPr id="54" name="Picture 53">
            <a:extLst>
              <a:ext uri="{FF2B5EF4-FFF2-40B4-BE49-F238E27FC236}">
                <a16:creationId xmlns:a16="http://schemas.microsoft.com/office/drawing/2014/main" id="{ED30E5E6-8D23-0042-347C-653B4D3841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1280542" y="2477008"/>
            <a:ext cx="793710" cy="793710"/>
          </a:xfrm>
          <a:prstGeom prst="rect">
            <a:avLst/>
          </a:prstGeom>
        </p:spPr>
      </p:pic>
      <p:pic>
        <p:nvPicPr>
          <p:cNvPr id="59" name="Picture 58">
            <a:extLst>
              <a:ext uri="{FF2B5EF4-FFF2-40B4-BE49-F238E27FC236}">
                <a16:creationId xmlns:a16="http://schemas.microsoft.com/office/drawing/2014/main" id="{F4D0AC84-C135-AB8E-AFF0-AF274279EC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8427530" y="2484119"/>
            <a:ext cx="845162" cy="845162"/>
          </a:xfrm>
          <a:prstGeom prst="rect">
            <a:avLst/>
          </a:prstGeom>
        </p:spPr>
      </p:pic>
      <p:pic>
        <p:nvPicPr>
          <p:cNvPr id="61" name="Picture 60">
            <a:extLst>
              <a:ext uri="{FF2B5EF4-FFF2-40B4-BE49-F238E27FC236}">
                <a16:creationId xmlns:a16="http://schemas.microsoft.com/office/drawing/2014/main" id="{D772053D-1521-2425-8289-4FAF96F5DA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tretch>
            <a:fillRect/>
          </a:stretch>
        </p:blipFill>
        <p:spPr>
          <a:xfrm>
            <a:off x="4797780" y="2433984"/>
            <a:ext cx="1019075" cy="1234961"/>
          </a:xfrm>
          <a:prstGeom prst="rect">
            <a:avLst/>
          </a:prstGeom>
        </p:spPr>
      </p:pic>
      <p:pic>
        <p:nvPicPr>
          <p:cNvPr id="63" name="Picture 62">
            <a:extLst>
              <a:ext uri="{FF2B5EF4-FFF2-40B4-BE49-F238E27FC236}">
                <a16:creationId xmlns:a16="http://schemas.microsoft.com/office/drawing/2014/main" id="{855E9372-A583-D307-F619-F2EF5B61DF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6712928" y="5704290"/>
            <a:ext cx="1542367" cy="900613"/>
          </a:xfrm>
          <a:prstGeom prst="rect">
            <a:avLst/>
          </a:prstGeom>
        </p:spPr>
      </p:pic>
      <p:pic>
        <p:nvPicPr>
          <p:cNvPr id="65" name="Picture 64">
            <a:extLst>
              <a:ext uri="{FF2B5EF4-FFF2-40B4-BE49-F238E27FC236}">
                <a16:creationId xmlns:a16="http://schemas.microsoft.com/office/drawing/2014/main" id="{91D6224E-4731-7361-E217-6C81B1F857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Lst>
          </a:blip>
          <a:stretch>
            <a:fillRect/>
          </a:stretch>
        </p:blipFill>
        <p:spPr>
          <a:xfrm rot="21047961">
            <a:off x="5001971" y="4303565"/>
            <a:ext cx="804725" cy="804725"/>
          </a:xfrm>
          <a:prstGeom prst="rect">
            <a:avLst/>
          </a:prstGeom>
        </p:spPr>
      </p:pic>
      <p:sp>
        <p:nvSpPr>
          <p:cNvPr id="73" name="Oval 72">
            <a:extLst>
              <a:ext uri="{FF2B5EF4-FFF2-40B4-BE49-F238E27FC236}">
                <a16:creationId xmlns:a16="http://schemas.microsoft.com/office/drawing/2014/main" id="{C6C33D90-AC95-0586-18EC-2E60660DAEC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189783" y="2116443"/>
            <a:ext cx="171945" cy="175521"/>
          </a:xfrm>
          <a:prstGeom prst="ellipse">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126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AABF6-B6E9-A635-8DFB-83E679DC4B21}"/>
              </a:ext>
            </a:extLst>
          </p:cNvPr>
          <p:cNvSpPr>
            <a:spLocks noGrp="1"/>
          </p:cNvSpPr>
          <p:nvPr>
            <p:ph type="title"/>
          </p:nvPr>
        </p:nvSpPr>
        <p:spPr>
          <a:xfrm>
            <a:off x="4653887" y="609600"/>
            <a:ext cx="6564574" cy="675576"/>
          </a:xfrm>
        </p:spPr>
        <p:txBody>
          <a:bodyPr>
            <a:normAutofit fontScale="90000"/>
          </a:bodyPr>
          <a:lstStyle/>
          <a:p>
            <a:r>
              <a:rPr lang="en-US" dirty="0"/>
              <a:t>UDL Faculty Institutes</a:t>
            </a:r>
          </a:p>
        </p:txBody>
      </p:sp>
      <p:pic>
        <p:nvPicPr>
          <p:cNvPr id="6" name="Picture 5" descr="A circle logo for Goodwin university&#10;">
            <a:extLst>
              <a:ext uri="{FF2B5EF4-FFF2-40B4-BE49-F238E27FC236}">
                <a16:creationId xmlns:a16="http://schemas.microsoft.com/office/drawing/2014/main" id="{41D449E9-8EE0-8DE4-481E-34D492819B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10" name="Picture 9" descr="A group of women sitting at a table looking at a computer and note paper in front of them&#10;">
            <a:extLst>
              <a:ext uri="{FF2B5EF4-FFF2-40B4-BE49-F238E27FC236}">
                <a16:creationId xmlns:a16="http://schemas.microsoft.com/office/drawing/2014/main" id="{B32BDBC1-AF99-6750-84DD-B0B0207F49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Content Placeholder 2">
            <a:extLst>
              <a:ext uri="{FF2B5EF4-FFF2-40B4-BE49-F238E27FC236}">
                <a16:creationId xmlns:a16="http://schemas.microsoft.com/office/drawing/2014/main" id="{6C4ADCF7-1E6A-ECEE-0EB0-9F7B40671522}"/>
              </a:ext>
            </a:extLst>
          </p:cNvPr>
          <p:cNvSpPr>
            <a:spLocks noGrp="1"/>
          </p:cNvSpPr>
          <p:nvPr>
            <p:ph idx="1"/>
          </p:nvPr>
        </p:nvSpPr>
        <p:spPr>
          <a:xfrm>
            <a:off x="4259836" y="1418087"/>
            <a:ext cx="7787148" cy="4576446"/>
          </a:xfrm>
        </p:spPr>
        <p:txBody>
          <a:bodyPr vert="horz" lIns="91440" tIns="45720" rIns="91440" bIns="45720" rtlCol="0" anchor="t">
            <a:noAutofit/>
          </a:bodyPr>
          <a:lstStyle/>
          <a:p>
            <a:pPr marL="0" indent="0">
              <a:buNone/>
            </a:pPr>
            <a:r>
              <a:rPr lang="en-US" sz="2400" b="1" dirty="0">
                <a:ea typeface="Calibri"/>
                <a:cs typeface="Calibri"/>
              </a:rPr>
              <a:t>Format</a:t>
            </a:r>
            <a:endParaRPr lang="en-US" sz="2400" dirty="0">
              <a:ea typeface="Calibri"/>
              <a:cs typeface="Calibri"/>
            </a:endParaRPr>
          </a:p>
          <a:p>
            <a:pPr lvl="1" indent="-285750"/>
            <a:r>
              <a:rPr lang="en-US" dirty="0"/>
              <a:t>Cohort Model</a:t>
            </a:r>
            <a:endParaRPr lang="en-US" dirty="0">
              <a:ea typeface="Calibri"/>
              <a:cs typeface="Calibri"/>
            </a:endParaRPr>
          </a:p>
          <a:p>
            <a:pPr lvl="1" indent="-285750"/>
            <a:r>
              <a:rPr lang="en-US" dirty="0"/>
              <a:t>Interdisciplinary</a:t>
            </a:r>
            <a:endParaRPr lang="en-US" dirty="0">
              <a:ea typeface="Calibri"/>
              <a:cs typeface="Calibri"/>
            </a:endParaRPr>
          </a:p>
          <a:p>
            <a:pPr lvl="1" indent="-285750"/>
            <a:r>
              <a:rPr lang="en-US" dirty="0"/>
              <a:t>12 participants</a:t>
            </a:r>
            <a:endParaRPr lang="en-US" dirty="0">
              <a:ea typeface="Calibri"/>
              <a:cs typeface="Calibri"/>
            </a:endParaRPr>
          </a:p>
          <a:p>
            <a:pPr lvl="1" indent="-285750"/>
            <a:r>
              <a:rPr lang="en-US" dirty="0"/>
              <a:t>Includes a stipend and title of “UDL Teaching Fellow”</a:t>
            </a:r>
            <a:endParaRPr lang="en-US" dirty="0">
              <a:ea typeface="Calibri"/>
              <a:cs typeface="Calibri"/>
            </a:endParaRPr>
          </a:p>
          <a:p>
            <a:pPr lvl="1" indent="-285750"/>
            <a:r>
              <a:rPr lang="en-US" dirty="0"/>
              <a:t>Eight 3-hour Sessions over 4-6 months</a:t>
            </a:r>
            <a:endParaRPr lang="en-US" dirty="0">
              <a:ea typeface="Calibri"/>
              <a:cs typeface="Calibri"/>
            </a:endParaRPr>
          </a:p>
          <a:p>
            <a:pPr marL="0" indent="0">
              <a:buNone/>
            </a:pPr>
            <a:r>
              <a:rPr lang="en-US" sz="2400" b="1" dirty="0">
                <a:ea typeface="+mn-lt"/>
                <a:cs typeface="+mn-lt"/>
              </a:rPr>
              <a:t>Job-Embedded</a:t>
            </a:r>
            <a:endParaRPr lang="en-US" sz="2400" dirty="0">
              <a:ea typeface="+mn-lt"/>
              <a:cs typeface="+mn-lt"/>
            </a:endParaRPr>
          </a:p>
          <a:p>
            <a:pPr marL="971550" lvl="1" indent="-285750">
              <a:buFont typeface="Arial,Sans-Serif" panose="020B0604020202020204" pitchFamily="34" charset="0"/>
            </a:pPr>
            <a:r>
              <a:rPr lang="en-US" dirty="0">
                <a:ea typeface="+mn-lt"/>
                <a:cs typeface="+mn-lt"/>
              </a:rPr>
              <a:t>Based in faculty's daily practice</a:t>
            </a:r>
          </a:p>
          <a:p>
            <a:pPr marL="971550" lvl="1" indent="-285750">
              <a:buFont typeface="Arial,Sans-Serif" panose="020B0604020202020204" pitchFamily="34" charset="0"/>
            </a:pPr>
            <a:r>
              <a:rPr lang="en-US" dirty="0">
                <a:ea typeface="+mn-lt"/>
                <a:cs typeface="+mn-lt"/>
              </a:rPr>
              <a:t>Focus on courses being taught</a:t>
            </a:r>
          </a:p>
          <a:p>
            <a:pPr marL="0" indent="0">
              <a:buNone/>
            </a:pPr>
            <a:r>
              <a:rPr lang="en-US" sz="2400" b="1" dirty="0">
                <a:ea typeface="+mn-lt"/>
                <a:cs typeface="+mn-lt"/>
              </a:rPr>
              <a:t>Opportunity to Learn</a:t>
            </a:r>
            <a:endParaRPr lang="en-US" sz="2400" dirty="0">
              <a:ea typeface="+mn-lt"/>
              <a:cs typeface="+mn-lt"/>
            </a:endParaRPr>
          </a:p>
          <a:p>
            <a:pPr marL="971550" lvl="1" indent="-285750">
              <a:buFont typeface="Arial,Sans-Serif" panose="020B0604020202020204" pitchFamily="34" charset="0"/>
            </a:pPr>
            <a:r>
              <a:rPr lang="en-US" dirty="0">
                <a:ea typeface="+mn-lt"/>
                <a:cs typeface="+mn-lt"/>
              </a:rPr>
              <a:t>Adult learning principles</a:t>
            </a:r>
          </a:p>
          <a:p>
            <a:pPr marL="971550" lvl="1" indent="-285750">
              <a:buFont typeface="Arial,Sans-Serif" panose="020B0604020202020204" pitchFamily="34" charset="0"/>
            </a:pPr>
            <a:r>
              <a:rPr lang="en-US" dirty="0">
                <a:ea typeface="+mn-lt"/>
                <a:cs typeface="+mn-lt"/>
              </a:rPr>
              <a:t>Community of practice</a:t>
            </a:r>
          </a:p>
          <a:p>
            <a:pPr marL="971550" lvl="1" indent="-285750">
              <a:buFont typeface="Arial,Sans-Serif" panose="020B0604020202020204" pitchFamily="34" charset="0"/>
            </a:pPr>
            <a:r>
              <a:rPr lang="en-US" dirty="0">
                <a:ea typeface="+mn-lt"/>
                <a:cs typeface="+mn-lt"/>
              </a:rPr>
              <a:t>Active, collaborative learning</a:t>
            </a:r>
            <a:endParaRPr lang="en-US" sz="2400" dirty="0">
              <a:ea typeface="Calibri"/>
              <a:cs typeface="Calibri"/>
            </a:endParaRPr>
          </a:p>
        </p:txBody>
      </p:sp>
    </p:spTree>
    <p:extLst>
      <p:ext uri="{BB962C8B-B14F-4D97-AF65-F5344CB8AC3E}">
        <p14:creationId xmlns:p14="http://schemas.microsoft.com/office/powerpoint/2010/main" val="3598335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3F402D-FBA9-D09C-1C7C-391E1D0654E8}"/>
              </a:ext>
            </a:extLst>
          </p:cNvPr>
          <p:cNvSpPr>
            <a:spLocks noGrp="1"/>
          </p:cNvSpPr>
          <p:nvPr>
            <p:ph type="title"/>
          </p:nvPr>
        </p:nvSpPr>
        <p:spPr>
          <a:xfrm>
            <a:off x="1137033" y="670559"/>
            <a:ext cx="4683321" cy="2148841"/>
          </a:xfrm>
        </p:spPr>
        <p:txBody>
          <a:bodyPr anchor="t">
            <a:normAutofit/>
          </a:bodyPr>
          <a:lstStyle/>
          <a:p>
            <a:r>
              <a:rPr lang="en-US" dirty="0">
                <a:ea typeface="+mj-lt"/>
                <a:cs typeface="+mj-lt"/>
              </a:rPr>
              <a:t>Faculty Transformation</a:t>
            </a:r>
          </a:p>
        </p:txBody>
      </p:sp>
      <p:pic>
        <p:nvPicPr>
          <p:cNvPr id="6" name="Picture 5" descr="A group of smiling people looking at a piece of electronics&#10;">
            <a:extLst>
              <a:ext uri="{FF2B5EF4-FFF2-40B4-BE49-F238E27FC236}">
                <a16:creationId xmlns:a16="http://schemas.microsoft.com/office/drawing/2014/main" id="{CC779FDC-8B11-47AF-8654-D6AC9D85EC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32B8B5D0-BA73-BCDB-C08D-3764E29E6B98}"/>
              </a:ext>
            </a:extLst>
          </p:cNvPr>
          <p:cNvSpPr>
            <a:spLocks noGrp="1"/>
          </p:cNvSpPr>
          <p:nvPr>
            <p:ph idx="1"/>
          </p:nvPr>
        </p:nvSpPr>
        <p:spPr>
          <a:xfrm>
            <a:off x="6797004" y="670559"/>
            <a:ext cx="5542480" cy="5445076"/>
          </a:xfrm>
        </p:spPr>
        <p:txBody>
          <a:bodyPr vert="horz" lIns="91440" tIns="45720" rIns="91440" bIns="45720" rtlCol="0" anchor="t">
            <a:normAutofit fontScale="92500" lnSpcReduction="10000"/>
          </a:bodyPr>
          <a:lstStyle/>
          <a:p>
            <a:pPr>
              <a:buNone/>
            </a:pPr>
            <a:r>
              <a:rPr lang="en-US" sz="2600" b="1" dirty="0">
                <a:ea typeface="+mn-lt"/>
                <a:cs typeface="+mn-lt"/>
              </a:rPr>
              <a:t>From Knowledge Disseminators to Learning Designers</a:t>
            </a:r>
            <a:endParaRPr lang="en-US" sz="2600" dirty="0">
              <a:ea typeface="Calibri"/>
              <a:cs typeface="Calibri"/>
            </a:endParaRPr>
          </a:p>
          <a:p>
            <a:pPr>
              <a:buNone/>
            </a:pPr>
            <a:endParaRPr lang="en-US" sz="2000" b="1" dirty="0">
              <a:ea typeface="+mn-lt"/>
              <a:cs typeface="+mn-lt"/>
            </a:endParaRPr>
          </a:p>
          <a:p>
            <a:pPr>
              <a:buFont typeface="Arial"/>
              <a:buChar char="•"/>
            </a:pPr>
            <a:r>
              <a:rPr lang="en-US" sz="2600" dirty="0">
                <a:ea typeface="+mn-lt"/>
                <a:cs typeface="+mn-lt"/>
              </a:rPr>
              <a:t>Shift from content delivery to learning facilitation</a:t>
            </a:r>
            <a:endParaRPr lang="en-US" sz="2600" dirty="0">
              <a:ea typeface="Calibri"/>
              <a:cs typeface="Calibri"/>
            </a:endParaRPr>
          </a:p>
          <a:p>
            <a:pPr>
              <a:buFont typeface="Arial"/>
              <a:buChar char="•"/>
            </a:pPr>
            <a:r>
              <a:rPr lang="en-US" sz="2600" dirty="0">
                <a:ea typeface="+mn-lt"/>
                <a:cs typeface="+mn-lt"/>
              </a:rPr>
              <a:t>Proactive design for learner variability</a:t>
            </a:r>
            <a:endParaRPr lang="en-US" sz="2600" dirty="0">
              <a:ea typeface="Calibri"/>
              <a:cs typeface="Calibri"/>
            </a:endParaRPr>
          </a:p>
          <a:p>
            <a:pPr>
              <a:buFont typeface="Arial"/>
              <a:buChar char="•"/>
            </a:pPr>
            <a:r>
              <a:rPr lang="en-US" sz="2600" dirty="0">
                <a:ea typeface="+mn-lt"/>
                <a:cs typeface="+mn-lt"/>
              </a:rPr>
              <a:t>Critical self-reflection on teaching practices</a:t>
            </a:r>
            <a:endParaRPr lang="en-US" sz="2600" dirty="0">
              <a:ea typeface="Calibri"/>
              <a:cs typeface="Calibri"/>
            </a:endParaRPr>
          </a:p>
          <a:p>
            <a:pPr>
              <a:buFont typeface="Arial"/>
              <a:buChar char="•"/>
            </a:pPr>
            <a:r>
              <a:rPr lang="en-US" sz="2600" dirty="0">
                <a:ea typeface="+mn-lt"/>
                <a:cs typeface="+mn-lt"/>
              </a:rPr>
              <a:t>Asset-based view of student abilities</a:t>
            </a:r>
            <a:endParaRPr lang="en-US" sz="2600" dirty="0">
              <a:ea typeface="Calibri"/>
              <a:cs typeface="Calibri"/>
            </a:endParaRPr>
          </a:p>
          <a:p>
            <a:pPr>
              <a:buFont typeface="Arial"/>
              <a:buChar char="•"/>
            </a:pPr>
            <a:r>
              <a:rPr lang="en-US" sz="2600" dirty="0">
                <a:ea typeface="+mn-lt"/>
                <a:cs typeface="+mn-lt"/>
              </a:rPr>
              <a:t>Authentic application of UDL principles</a:t>
            </a:r>
          </a:p>
          <a:p>
            <a:pPr indent="0">
              <a:buNone/>
            </a:pPr>
            <a:r>
              <a:rPr lang="en-US" sz="2600" i="1" dirty="0">
                <a:ea typeface="+mn-lt"/>
                <a:cs typeface="+mn-lt"/>
              </a:rPr>
              <a:t>Faculty not only learn how UDL strategies can be applied to reduce barriers but also how the same strategies can be applied across disciplines.</a:t>
            </a:r>
            <a:endParaRPr lang="en-US" sz="2000" dirty="0">
              <a:ea typeface="Calibri" panose="020F0502020204030204"/>
              <a:cs typeface="Calibri" panose="020F0502020204030204"/>
            </a:endParaRPr>
          </a:p>
        </p:txBody>
      </p:sp>
    </p:spTree>
    <p:extLst>
      <p:ext uri="{BB962C8B-B14F-4D97-AF65-F5344CB8AC3E}">
        <p14:creationId xmlns:p14="http://schemas.microsoft.com/office/powerpoint/2010/main" val="2690545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73706-C870-156A-CD44-AB695EC760B9}"/>
              </a:ext>
            </a:extLst>
          </p:cNvPr>
          <p:cNvSpPr>
            <a:spLocks noGrp="1"/>
          </p:cNvSpPr>
          <p:nvPr>
            <p:ph type="title"/>
          </p:nvPr>
        </p:nvSpPr>
        <p:spPr>
          <a:xfrm>
            <a:off x="6472445" y="254292"/>
            <a:ext cx="5288824" cy="677491"/>
          </a:xfrm>
        </p:spPr>
        <p:txBody>
          <a:bodyPr>
            <a:normAutofit/>
          </a:bodyPr>
          <a:lstStyle/>
          <a:p>
            <a:r>
              <a:rPr lang="en-US" sz="4000" dirty="0">
                <a:ea typeface="+mj-lt"/>
                <a:cs typeface="+mj-lt"/>
              </a:rPr>
              <a:t>Impact on Course Design</a:t>
            </a:r>
          </a:p>
        </p:txBody>
      </p:sp>
      <p:pic>
        <p:nvPicPr>
          <p:cNvPr id="6" name="Picture 5" descr="A person looking at a computer screen&#10;">
            <a:extLst>
              <a:ext uri="{FF2B5EF4-FFF2-40B4-BE49-F238E27FC236}">
                <a16:creationId xmlns:a16="http://schemas.microsoft.com/office/drawing/2014/main" id="{551D8BA4-5A42-86F8-8C96-1689667107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642" y="10"/>
            <a:ext cx="3006061" cy="3339639"/>
          </a:xfrm>
          <a:prstGeom prst="rect">
            <a:avLst/>
          </a:prstGeom>
        </p:spPr>
      </p:pic>
      <p:pic>
        <p:nvPicPr>
          <p:cNvPr id="5" name="Picture 4" descr="A notebook with the text syllabus on it&#10;">
            <a:extLst>
              <a:ext uri="{FF2B5EF4-FFF2-40B4-BE49-F238E27FC236}">
                <a16:creationId xmlns:a16="http://schemas.microsoft.com/office/drawing/2014/main" id="{8E30891C-D92C-9957-9BCE-06F5E93C2C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198068" y="10"/>
            <a:ext cx="2991088" cy="3339639"/>
          </a:xfrm>
          <a:prstGeom prst="rect">
            <a:avLst/>
          </a:prstGeom>
        </p:spPr>
      </p:pic>
      <p:pic>
        <p:nvPicPr>
          <p:cNvPr id="4" name="Picture 3" descr="small white squares in an ascending steop order on a blue background with a continuous black line going from one step to another">
            <a:extLst>
              <a:ext uri="{FF2B5EF4-FFF2-40B4-BE49-F238E27FC236}">
                <a16:creationId xmlns:a16="http://schemas.microsoft.com/office/drawing/2014/main" id="{0B58E532-E4F0-71ED-E294-AEBD533A98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 y="3518351"/>
            <a:ext cx="6189158" cy="3339649"/>
          </a:xfrm>
          <a:prstGeom prst="rect">
            <a:avLst/>
          </a:prstGeom>
        </p:spPr>
      </p:pic>
      <p:sp>
        <p:nvSpPr>
          <p:cNvPr id="3" name="Content Placeholder 2">
            <a:extLst>
              <a:ext uri="{FF2B5EF4-FFF2-40B4-BE49-F238E27FC236}">
                <a16:creationId xmlns:a16="http://schemas.microsoft.com/office/drawing/2014/main" id="{F29EAC2C-6612-CBA5-610C-2712DEAE0F54}"/>
              </a:ext>
            </a:extLst>
          </p:cNvPr>
          <p:cNvSpPr>
            <a:spLocks noGrp="1"/>
          </p:cNvSpPr>
          <p:nvPr>
            <p:ph idx="1"/>
          </p:nvPr>
        </p:nvSpPr>
        <p:spPr>
          <a:xfrm>
            <a:off x="6385805" y="1325223"/>
            <a:ext cx="5643946" cy="4664552"/>
          </a:xfrm>
        </p:spPr>
        <p:txBody>
          <a:bodyPr vert="horz" lIns="91440" tIns="45720" rIns="91440" bIns="45720" rtlCol="0" anchor="t">
            <a:noAutofit/>
          </a:bodyPr>
          <a:lstStyle/>
          <a:p>
            <a:pPr>
              <a:buNone/>
            </a:pPr>
            <a:r>
              <a:rPr lang="en-US" sz="2400" b="1" dirty="0">
                <a:latin typeface="Calibri"/>
                <a:ea typeface="Calibri" panose="020F0502020204030204"/>
                <a:cs typeface="Times New Roman"/>
              </a:rPr>
              <a:t>Examples of Faculty Innovations:</a:t>
            </a:r>
            <a:endParaRPr lang="en-US" sz="2400" dirty="0">
              <a:latin typeface="Calibri"/>
              <a:ea typeface="Calibri"/>
              <a:cs typeface="Calibri"/>
            </a:endParaRPr>
          </a:p>
          <a:p>
            <a:pPr>
              <a:buFont typeface="Arial"/>
              <a:buChar char="•"/>
            </a:pPr>
            <a:r>
              <a:rPr lang="en-US" sz="2400" b="1" dirty="0">
                <a:latin typeface="Calibri"/>
                <a:ea typeface="Calibri" panose="020F0502020204030204"/>
                <a:cs typeface="Times New Roman"/>
              </a:rPr>
              <a:t>Syllabi:</a:t>
            </a:r>
            <a:r>
              <a:rPr lang="en-US" sz="2400" dirty="0">
                <a:latin typeface="Calibri"/>
                <a:ea typeface="Calibri" panose="020F0502020204030204"/>
                <a:cs typeface="Times New Roman"/>
              </a:rPr>
              <a:t> Multiple formats, clear expectations, student choice</a:t>
            </a:r>
            <a:endParaRPr lang="en-US" sz="2400" dirty="0">
              <a:latin typeface="Calibri"/>
              <a:ea typeface="Calibri"/>
              <a:cs typeface="Calibri"/>
            </a:endParaRPr>
          </a:p>
          <a:p>
            <a:pPr>
              <a:buFont typeface="Arial"/>
              <a:buChar char="•"/>
            </a:pPr>
            <a:r>
              <a:rPr lang="en-US" sz="2400" b="1" dirty="0">
                <a:latin typeface="Calibri"/>
                <a:ea typeface="Calibri" panose="020F0502020204030204"/>
                <a:cs typeface="Times New Roman"/>
              </a:rPr>
              <a:t>Content:</a:t>
            </a:r>
            <a:r>
              <a:rPr lang="en-US" sz="2400" dirty="0">
                <a:latin typeface="Calibri"/>
                <a:ea typeface="Calibri" panose="020F0502020204030204"/>
                <a:cs typeface="Times New Roman"/>
              </a:rPr>
              <a:t> Varied representation, chunked material, scaffolded learning</a:t>
            </a:r>
            <a:endParaRPr lang="en-US" sz="2400" dirty="0">
              <a:latin typeface="Calibri"/>
              <a:ea typeface="Calibri"/>
              <a:cs typeface="Calibri"/>
            </a:endParaRPr>
          </a:p>
          <a:p>
            <a:pPr>
              <a:buFont typeface="Arial"/>
              <a:buChar char="•"/>
            </a:pPr>
            <a:r>
              <a:rPr lang="en-US" sz="2400" b="1" dirty="0">
                <a:latin typeface="Calibri"/>
                <a:ea typeface="Calibri" panose="020F0502020204030204"/>
                <a:cs typeface="Times New Roman"/>
              </a:rPr>
              <a:t>Assessments:</a:t>
            </a:r>
            <a:r>
              <a:rPr lang="en-US" sz="2400" dirty="0">
                <a:latin typeface="Calibri"/>
                <a:ea typeface="Calibri" panose="020F0502020204030204"/>
                <a:cs typeface="Times New Roman"/>
              </a:rPr>
              <a:t> Flexible options, authentic demonstrations of learning</a:t>
            </a:r>
            <a:endParaRPr lang="en-US" sz="2400" dirty="0">
              <a:latin typeface="Calibri"/>
              <a:ea typeface="Calibri"/>
              <a:cs typeface="Calibri"/>
            </a:endParaRPr>
          </a:p>
          <a:p>
            <a:pPr>
              <a:buFont typeface="Arial"/>
              <a:buChar char="•"/>
            </a:pPr>
            <a:r>
              <a:rPr lang="en-US" sz="2400" b="1" dirty="0">
                <a:latin typeface="Calibri"/>
                <a:ea typeface="Calibri" panose="020F0502020204030204"/>
                <a:cs typeface="Times New Roman"/>
              </a:rPr>
              <a:t>Engagement:</a:t>
            </a:r>
            <a:r>
              <a:rPr lang="en-US" sz="2400" dirty="0">
                <a:latin typeface="Calibri"/>
                <a:ea typeface="Calibri" panose="020F0502020204030204"/>
                <a:cs typeface="Times New Roman"/>
              </a:rPr>
              <a:t> Leveraging student interests and cultural backgrounds</a:t>
            </a:r>
            <a:endParaRPr lang="en-US" sz="2400" dirty="0">
              <a:latin typeface="Calibri"/>
              <a:ea typeface="Calibri"/>
              <a:cs typeface="Calibri"/>
            </a:endParaRPr>
          </a:p>
          <a:p>
            <a:pPr>
              <a:buFont typeface="Arial"/>
              <a:buChar char="•"/>
            </a:pPr>
            <a:r>
              <a:rPr lang="en-US" sz="2400" b="1" dirty="0">
                <a:latin typeface="Calibri"/>
                <a:ea typeface="Calibri" panose="020F0502020204030204"/>
                <a:cs typeface="Times New Roman"/>
              </a:rPr>
              <a:t>Executive Functioning:</a:t>
            </a:r>
            <a:r>
              <a:rPr lang="en-US" sz="2400" dirty="0">
                <a:latin typeface="Calibri"/>
                <a:ea typeface="Calibri" panose="020F0502020204030204"/>
                <a:cs typeface="Times New Roman"/>
              </a:rPr>
              <a:t> Templates, checklists, time management tools</a:t>
            </a:r>
            <a:endParaRPr lang="en-US" sz="2000" dirty="0">
              <a:ea typeface="Calibri" panose="020F0502020204030204"/>
              <a:cs typeface="Calibri" panose="020F0502020204030204"/>
            </a:endParaRPr>
          </a:p>
        </p:txBody>
      </p:sp>
    </p:spTree>
    <p:extLst>
      <p:ext uri="{BB962C8B-B14F-4D97-AF65-F5344CB8AC3E}">
        <p14:creationId xmlns:p14="http://schemas.microsoft.com/office/powerpoint/2010/main" val="4013691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7E433-B7D7-A524-9D92-49A89776BB4B}"/>
              </a:ext>
            </a:extLst>
          </p:cNvPr>
          <p:cNvSpPr>
            <a:spLocks noGrp="1"/>
          </p:cNvSpPr>
          <p:nvPr>
            <p:ph type="title"/>
          </p:nvPr>
        </p:nvSpPr>
        <p:spPr>
          <a:xfrm>
            <a:off x="4653887" y="609600"/>
            <a:ext cx="6564574" cy="1330518"/>
          </a:xfrm>
        </p:spPr>
        <p:txBody>
          <a:bodyPr>
            <a:normAutofit/>
          </a:bodyPr>
          <a:lstStyle/>
          <a:p>
            <a:r>
              <a:rPr lang="en-US" dirty="0">
                <a:ea typeface="+mj-lt"/>
                <a:cs typeface="+mj-lt"/>
              </a:rPr>
              <a:t>Building Community Through UDL</a:t>
            </a:r>
          </a:p>
        </p:txBody>
      </p:sp>
      <p:pic>
        <p:nvPicPr>
          <p:cNvPr id="5" name="Picture 4" descr="A group of people sitting around a table with their laptops in front of them.&#10;">
            <a:extLst>
              <a:ext uri="{FF2B5EF4-FFF2-40B4-BE49-F238E27FC236}">
                <a16:creationId xmlns:a16="http://schemas.microsoft.com/office/drawing/2014/main" id="{154F07B1-2ED7-3316-4878-933CFE765B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pic>
        <p:nvPicPr>
          <p:cNvPr id="4" name="Picture 3" descr="A person standing in front of a group of students who are taking notes with a pen and paper&#10;">
            <a:extLst>
              <a:ext uri="{FF2B5EF4-FFF2-40B4-BE49-F238E27FC236}">
                <a16:creationId xmlns:a16="http://schemas.microsoft.com/office/drawing/2014/main" id="{431CD0A2-8970-6578-F528-10ACA509E4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sp>
        <p:nvSpPr>
          <p:cNvPr id="3" name="Content Placeholder 2">
            <a:extLst>
              <a:ext uri="{FF2B5EF4-FFF2-40B4-BE49-F238E27FC236}">
                <a16:creationId xmlns:a16="http://schemas.microsoft.com/office/drawing/2014/main" id="{36484BE9-90DF-2E59-06D9-D2300A3169B9}"/>
              </a:ext>
            </a:extLst>
          </p:cNvPr>
          <p:cNvSpPr>
            <a:spLocks noGrp="1"/>
          </p:cNvSpPr>
          <p:nvPr>
            <p:ph idx="1"/>
          </p:nvPr>
        </p:nvSpPr>
        <p:spPr>
          <a:xfrm>
            <a:off x="4241714" y="2056127"/>
            <a:ext cx="7541342" cy="4511821"/>
          </a:xfrm>
        </p:spPr>
        <p:txBody>
          <a:bodyPr vert="horz" lIns="91440" tIns="45720" rIns="91440" bIns="45720" rtlCol="0">
            <a:noAutofit/>
          </a:bodyPr>
          <a:lstStyle/>
          <a:p>
            <a:pPr marL="0" indent="0">
              <a:buNone/>
            </a:pPr>
            <a:r>
              <a:rPr lang="en-US" sz="2400" b="1" dirty="0">
                <a:latin typeface="Calibri"/>
                <a:ea typeface="Calibri"/>
                <a:cs typeface="Times New Roman"/>
              </a:rPr>
              <a:t>Expanding Beyond Classrooms:</a:t>
            </a:r>
            <a:endParaRPr lang="en-US" sz="2400" dirty="0">
              <a:latin typeface="Calibri"/>
              <a:ea typeface="Calibri"/>
              <a:cs typeface="Calibri" panose="020F0502020204030204"/>
            </a:endParaRPr>
          </a:p>
          <a:p>
            <a:r>
              <a:rPr lang="en-US" sz="2400" b="1" dirty="0">
                <a:latin typeface="Calibri"/>
                <a:ea typeface="Calibri"/>
                <a:cs typeface="Times New Roman"/>
              </a:rPr>
              <a:t>Teaching Fellows Community:</a:t>
            </a:r>
            <a:r>
              <a:rPr lang="en-US" sz="2400" dirty="0">
                <a:latin typeface="Calibri"/>
                <a:ea typeface="Calibri"/>
                <a:cs typeface="Times New Roman"/>
              </a:rPr>
              <a:t> Ongoing collaboration and support</a:t>
            </a:r>
            <a:endParaRPr lang="en-US" sz="2400" dirty="0">
              <a:latin typeface="Calibri"/>
              <a:ea typeface="Calibri"/>
              <a:cs typeface="Calibri"/>
            </a:endParaRPr>
          </a:p>
          <a:p>
            <a:r>
              <a:rPr lang="en-US" sz="2400" b="1" dirty="0">
                <a:latin typeface="Calibri"/>
                <a:ea typeface="Calibri"/>
                <a:cs typeface="Times New Roman"/>
              </a:rPr>
              <a:t>9-in-9 Overtime Webinar Series:</a:t>
            </a:r>
            <a:r>
              <a:rPr lang="en-US" sz="2400" dirty="0">
                <a:latin typeface="Calibri"/>
                <a:ea typeface="Calibri"/>
                <a:cs typeface="Times New Roman"/>
              </a:rPr>
              <a:t> Monthly UDL insights</a:t>
            </a:r>
            <a:endParaRPr lang="en-US" sz="2400" dirty="0">
              <a:latin typeface="Calibri"/>
              <a:ea typeface="Calibri"/>
              <a:cs typeface="Calibri"/>
            </a:endParaRPr>
          </a:p>
          <a:p>
            <a:r>
              <a:rPr lang="en-US" sz="2400" b="1" dirty="0">
                <a:latin typeface="Calibri"/>
                <a:ea typeface="Calibri"/>
                <a:cs typeface="Times New Roman"/>
              </a:rPr>
              <a:t>UDL Podcast:</a:t>
            </a:r>
            <a:r>
              <a:rPr lang="en-US" sz="2400" dirty="0">
                <a:latin typeface="Calibri"/>
                <a:ea typeface="Calibri"/>
                <a:cs typeface="Times New Roman"/>
              </a:rPr>
              <a:t> Sharing stories of transformation</a:t>
            </a:r>
            <a:endParaRPr lang="en-US" sz="2400" dirty="0">
              <a:latin typeface="Calibri"/>
              <a:ea typeface="Calibri"/>
              <a:cs typeface="Calibri"/>
            </a:endParaRPr>
          </a:p>
          <a:p>
            <a:r>
              <a:rPr lang="en-US" sz="2400" b="1" dirty="0">
                <a:latin typeface="Calibri"/>
                <a:ea typeface="Calibri"/>
                <a:cs typeface="Times New Roman"/>
              </a:rPr>
              <a:t>Annual UDL Conference:</a:t>
            </a:r>
            <a:r>
              <a:rPr lang="en-US" sz="2400" dirty="0">
                <a:latin typeface="Calibri"/>
                <a:ea typeface="Calibri"/>
                <a:cs typeface="Times New Roman"/>
              </a:rPr>
              <a:t> "Agents of Learning: UDL 3.0 in Action"</a:t>
            </a:r>
            <a:endParaRPr lang="en-US" sz="2400" dirty="0">
              <a:latin typeface="Calibri"/>
              <a:ea typeface="Calibri"/>
              <a:cs typeface="Calibri"/>
            </a:endParaRPr>
          </a:p>
          <a:p>
            <a:r>
              <a:rPr lang="en-US" sz="2400" b="1" dirty="0">
                <a:latin typeface="Calibri"/>
                <a:ea typeface="Calibri"/>
                <a:cs typeface="Times New Roman"/>
              </a:rPr>
              <a:t>Cross-Institutional Partnerships:</a:t>
            </a:r>
            <a:r>
              <a:rPr lang="en-US" sz="2400" dirty="0">
                <a:latin typeface="Calibri"/>
                <a:ea typeface="Calibri"/>
                <a:cs typeface="Times New Roman"/>
              </a:rPr>
              <a:t> Implementation at partner educational institutions</a:t>
            </a:r>
          </a:p>
          <a:p>
            <a:pPr marL="0" indent="0">
              <a:buNone/>
            </a:pPr>
            <a:r>
              <a:rPr lang="en-US" sz="2400" i="1" dirty="0">
                <a:latin typeface="Calibri"/>
                <a:ea typeface="Calibri"/>
                <a:cs typeface="Times New Roman"/>
              </a:rPr>
              <a:t>A shared lexicon has emerged and UDL has been embraced as a conceptual framework across the university.</a:t>
            </a:r>
            <a:endParaRPr lang="en-US" sz="2400" dirty="0">
              <a:ea typeface="Calibri"/>
              <a:cs typeface="Calibri"/>
            </a:endParaRPr>
          </a:p>
        </p:txBody>
      </p:sp>
    </p:spTree>
    <p:extLst>
      <p:ext uri="{BB962C8B-B14F-4D97-AF65-F5344CB8AC3E}">
        <p14:creationId xmlns:p14="http://schemas.microsoft.com/office/powerpoint/2010/main" val="3246616480"/>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TotalTime>
  <Words>1066</Words>
  <Application>Microsoft Office PowerPoint</Application>
  <PresentationFormat>Widescreen</PresentationFormat>
  <Paragraphs>160</Paragraphs>
  <Slides>19</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ADLaM Display</vt:lpstr>
      <vt:lpstr>Arial</vt:lpstr>
      <vt:lpstr>Arial Rounded MT Bold</vt:lpstr>
      <vt:lpstr>Arial,Sans-Serif</vt:lpstr>
      <vt:lpstr>Calibri</vt:lpstr>
      <vt:lpstr>Calibri Light</vt:lpstr>
      <vt:lpstr>Open Sans Regular</vt:lpstr>
      <vt:lpstr>Times New Roman</vt:lpstr>
      <vt:lpstr>Office 2013 - 2022 Theme</vt:lpstr>
      <vt:lpstr>Universal Design for Learning Symposium</vt:lpstr>
      <vt:lpstr>About us</vt:lpstr>
      <vt:lpstr>Agenda for Session</vt:lpstr>
      <vt:lpstr>About Goodwin University</vt:lpstr>
      <vt:lpstr>UDL at</vt:lpstr>
      <vt:lpstr>UDL Faculty Institutes</vt:lpstr>
      <vt:lpstr>Faculty Transformation</vt:lpstr>
      <vt:lpstr>Impact on Course Design</vt:lpstr>
      <vt:lpstr>Building Community Through UDL</vt:lpstr>
      <vt:lpstr>Publications</vt:lpstr>
      <vt:lpstr>"Goodwin Teaches: Universal Design for Learning Stories in Higher Education" Podcast</vt:lpstr>
      <vt:lpstr>9 in 9 Webinar Series</vt:lpstr>
      <vt:lpstr>Annual National Conference</vt:lpstr>
      <vt:lpstr>Student Experiences </vt:lpstr>
      <vt:lpstr>Challenges and Lessons Learned</vt:lpstr>
      <vt:lpstr>Recommendations for Implementation</vt:lpstr>
      <vt:lpstr>Scaling Up UDL Institution-Wide</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Embracing the Digital Frontier: Bridging the Gap in Digital Literacy for All Learners </dc:title>
  <dc:creator>Annjanette Bennar</dc:creator>
  <cp:lastModifiedBy>Kylie Geard</cp:lastModifiedBy>
  <cp:revision>6</cp:revision>
  <cp:lastPrinted>2024-03-11T17:37:22Z</cp:lastPrinted>
  <dcterms:created xsi:type="dcterms:W3CDTF">2024-01-31T17:01:40Z</dcterms:created>
  <dcterms:modified xsi:type="dcterms:W3CDTF">2025-07-03T04:57:49Z</dcterms:modified>
</cp:coreProperties>
</file>