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4" r:id="rId4"/>
    <p:sldId id="258" r:id="rId5"/>
    <p:sldId id="259" r:id="rId6"/>
    <p:sldId id="260" r:id="rId7"/>
    <p:sldId id="267" r:id="rId8"/>
    <p:sldId id="261" r:id="rId9"/>
    <p:sldId id="269" r:id="rId10"/>
    <p:sldId id="271" r:id="rId11"/>
    <p:sldId id="270" r:id="rId12"/>
    <p:sldId id="272" r:id="rId13"/>
    <p:sldId id="275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/>
    <p:restoredTop sz="85995" autoAdjust="0"/>
  </p:normalViewPr>
  <p:slideViewPr>
    <p:cSldViewPr snapToGrid="0" snapToObjects="1">
      <p:cViewPr varScale="1">
        <p:scale>
          <a:sx n="88" d="100"/>
          <a:sy n="88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C8090-C9CC-E64D-B79A-BEAC0E7F6000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4984A-8E1D-1447-9BB9-3B01AA86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1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4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9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8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6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1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2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6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4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2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4984A-8E1D-1447-9BB9-3B01AA8641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8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0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8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8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7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55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erinleif/share-your-goal-g11ypah5ugpxsmm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2LX4jkDO3knBLfD4xTSuwgdLC7wNwvB/ed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leif@monash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gigliot@uow.edu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pXu5uUUUMi8qcxY1p3deMH2BgAVk6P54?usp=share_li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29185-59F0-2113-B60F-523C10742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99024"/>
            <a:ext cx="3076032" cy="3914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100" b="0" i="0" u="none" strike="noStrike" dirty="0">
                <a:effectLst/>
                <a:latin typeface="-webkit-standard"/>
              </a:rPr>
              <a:t>Toward an Institution-Wide Approach for Embedding UDL in Tertiary Education Settings</a:t>
            </a: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A7776-2795-08E5-A1D0-96C4569F9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624" y="4914199"/>
            <a:ext cx="2703583" cy="9654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dirty="0"/>
              <a:t>Erin Leif (Monash University) 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Amanda Gigliotti (University of Wollongong)</a:t>
            </a:r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loating letters on top of a stack of books">
            <a:extLst>
              <a:ext uri="{FF2B5EF4-FFF2-40B4-BE49-F238E27FC236}">
                <a16:creationId xmlns:a16="http://schemas.microsoft.com/office/drawing/2014/main" id="{CB8978DB-838E-CABD-18F3-72AD32D7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360887"/>
            <a:ext cx="7353299" cy="41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ACC0-C514-C820-9B01-B08C67023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 across Enablers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D32B-BC32-6558-0EF2-A3426E566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AU" dirty="0">
                <a:solidFill>
                  <a:srgbClr val="000000"/>
                </a:solidFill>
              </a:rPr>
              <a:t>E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nablers are </a:t>
            </a: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not isolated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, but </a:t>
            </a: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interconnected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. For example:</a:t>
            </a:r>
          </a:p>
          <a:p>
            <a:pPr lvl="1"/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Leadership strategies that incentivize collaboration.</a:t>
            </a:r>
          </a:p>
          <a:p>
            <a:pPr lvl="1"/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Monitoring that informs targeted professional learning.</a:t>
            </a:r>
          </a:p>
          <a:p>
            <a:pPr lvl="1"/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Student feedback that drives curriculum redesign.</a:t>
            </a:r>
          </a:p>
          <a:p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These enablers work in synergy - progress in one area can strengthen efforts across others</a:t>
            </a:r>
            <a:r>
              <a:rPr lang="en-AU" dirty="0">
                <a:solidFill>
                  <a:srgbClr val="000000"/>
                </a:solidFill>
              </a:rPr>
              <a:t>.</a:t>
            </a:r>
            <a:endParaRPr lang="en-AU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6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D638-3BBB-7B6E-2DAC-1BA05E3C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 #1 - Goal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F1CAD-2FA7-E84B-C13F-0860E483C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spend a few minutes reviewing some sample goals aligned to each enabler area on the </a:t>
            </a:r>
            <a:r>
              <a:rPr lang="en-US" b="1" dirty="0"/>
              <a:t>Example Goals for Embedding </a:t>
            </a:r>
            <a:r>
              <a:rPr lang="en-US" dirty="0"/>
              <a:t>UDL document</a:t>
            </a:r>
          </a:p>
          <a:p>
            <a:r>
              <a:rPr lang="en-US" dirty="0"/>
              <a:t>Next, spend a few minutes developing your own goal. What is one small thing you can do to start to embed UDL more systemically in your institution?</a:t>
            </a:r>
          </a:p>
        </p:txBody>
      </p:sp>
    </p:spTree>
    <p:extLst>
      <p:ext uri="{BB962C8B-B14F-4D97-AF65-F5344CB8AC3E}">
        <p14:creationId xmlns:p14="http://schemas.microsoft.com/office/powerpoint/2010/main" val="401995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CDEF-CAD0-08D9-7A28-4485147A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Goal!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5130FC-ACA8-3912-2C8C-4F8D5B623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7894" y="2221992"/>
            <a:ext cx="3744273" cy="37401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DAB69-E699-B69C-607F-E3159DE31BDF}"/>
              </a:ext>
            </a:extLst>
          </p:cNvPr>
          <p:cNvSpPr txBox="1"/>
          <p:nvPr/>
        </p:nvSpPr>
        <p:spPr>
          <a:xfrm>
            <a:off x="511015" y="3105834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https://padlet.com/erinleif/share-your-goal-g11ypah5ugpxsmmq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55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543C-8FED-7E38-937E-BFC75B6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#2: Strategy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49C1-898A-4567-ED7F-443D223C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a worked example together: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https://docs.google.com/document/d/1j2LX4jkDO3knBLfD4xTSuwgdLC7wNwvB/edit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169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D63A-675A-D132-EF5B-DCF46428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 – Open the Strategy Map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CBD9-4AB4-2CFB-F978-ECFBAF72C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b="1" dirty="0"/>
              <a:t>Step 1:</a:t>
            </a:r>
            <a:r>
              <a:rPr lang="en-AU" dirty="0"/>
              <a:t> Identify one goal area to adopt or scale UDL in your institution</a:t>
            </a:r>
          </a:p>
          <a:p>
            <a:r>
              <a:rPr lang="en-AU" b="1" dirty="0"/>
              <a:t>Step 2:</a:t>
            </a:r>
            <a:r>
              <a:rPr lang="en-AU" dirty="0"/>
              <a:t> Map enablers across the system by:</a:t>
            </a:r>
            <a:br>
              <a:rPr lang="en-AU" dirty="0"/>
            </a:br>
            <a:r>
              <a:rPr lang="en-AU" dirty="0"/>
              <a:t>• Reviewing each enabler area (Leadership, Learning, Curriculum, etc.)</a:t>
            </a:r>
            <a:br>
              <a:rPr lang="en-AU" dirty="0"/>
            </a:br>
            <a:r>
              <a:rPr lang="en-AU" dirty="0"/>
              <a:t>• Noting example enablers and adding your own actions or ideas</a:t>
            </a:r>
          </a:p>
          <a:p>
            <a:r>
              <a:rPr lang="en-AU" b="1" dirty="0"/>
              <a:t>Step 3:</a:t>
            </a:r>
            <a:r>
              <a:rPr lang="en-AU" dirty="0"/>
              <a:t> Develop strategies by outlining:</a:t>
            </a:r>
            <a:br>
              <a:rPr lang="en-AU" dirty="0"/>
            </a:br>
            <a:r>
              <a:rPr lang="en-AU" dirty="0"/>
              <a:t>• Short-term actions (next 6 months)</a:t>
            </a:r>
            <a:br>
              <a:rPr lang="en-AU" dirty="0"/>
            </a:br>
            <a:r>
              <a:rPr lang="en-AU" dirty="0"/>
              <a:t>• Long-term plans (1–2 years)</a:t>
            </a:r>
            <a:br>
              <a:rPr lang="en-AU" dirty="0"/>
            </a:br>
            <a:r>
              <a:rPr lang="en-AU" dirty="0"/>
              <a:t>• Needed resources or partnerships</a:t>
            </a:r>
          </a:p>
          <a:p>
            <a:r>
              <a:rPr lang="en-AU" b="1" dirty="0"/>
              <a:t>Step 4:</a:t>
            </a:r>
            <a:r>
              <a:rPr lang="en-AU" dirty="0"/>
              <a:t> Reflect on:</a:t>
            </a:r>
            <a:br>
              <a:rPr lang="en-AU" dirty="0"/>
            </a:br>
            <a:r>
              <a:rPr lang="en-AU" dirty="0"/>
              <a:t>• What interdependence means in your context and how to build it</a:t>
            </a:r>
            <a:br>
              <a:rPr lang="en-AU" dirty="0"/>
            </a:br>
            <a:r>
              <a:rPr lang="en-AU" dirty="0"/>
              <a:t>• How to foster collective learning to support UDL adoption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71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4828-DA28-52E6-E779-6A9B077F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424F-1ACE-143B-47F2-F5607E0E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Share 1–2 key reflection from your institutional enablers and strategy mapping activity</a:t>
            </a:r>
          </a:p>
          <a:p>
            <a:r>
              <a:rPr lang="en-AU" dirty="0"/>
              <a:t>What support or collaboration would help this succeed?</a:t>
            </a:r>
          </a:p>
          <a:p>
            <a:r>
              <a:rPr lang="en-AU" dirty="0"/>
              <a:t>What’s next?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5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earts from an open envelope">
            <a:extLst>
              <a:ext uri="{FF2B5EF4-FFF2-40B4-BE49-F238E27FC236}">
                <a16:creationId xmlns:a16="http://schemas.microsoft.com/office/drawing/2014/main" id="{A77BB73A-D35C-9ECE-E342-C0D74159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00" b="140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66C21-57D4-24E7-16E5-B904B714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244909"/>
            <a:ext cx="4693473" cy="3954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Thank You!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62D7D-7688-A2CD-A5FB-5581536BE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659052"/>
            <a:ext cx="5819775" cy="6709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Erin.Leif@monash.edu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agigliot@uow.edu.au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91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E63F-F305-9D1F-57DC-2BDA8C82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9DFE-C0A4-9D6D-B7D8-3F99DE06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Purpose</a:t>
            </a:r>
            <a:r>
              <a:rPr lang="en-AU" dirty="0"/>
              <a:t>: Explore institutional strategies for embedding UDL using principles of interdependence and collective learning.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Identify enablers and barriers to UDL adoption.</a:t>
            </a:r>
          </a:p>
          <a:p>
            <a:r>
              <a:rPr lang="en-AU" dirty="0"/>
              <a:t>Collaborate on strategies for systemic implementation.</a:t>
            </a:r>
          </a:p>
          <a:p>
            <a:r>
              <a:rPr lang="en-AU" dirty="0"/>
              <a:t>Reflect on your institutional context.</a:t>
            </a:r>
          </a:p>
        </p:txBody>
      </p:sp>
    </p:spTree>
    <p:extLst>
      <p:ext uri="{BB962C8B-B14F-4D97-AF65-F5344CB8AC3E}">
        <p14:creationId xmlns:p14="http://schemas.microsoft.com/office/powerpoint/2010/main" val="292416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6E91E-2DD3-95A8-4A31-22B872DF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400800" cy="1307592"/>
          </a:xfrm>
        </p:spPr>
        <p:txBody>
          <a:bodyPr>
            <a:normAutofit/>
          </a:bodyPr>
          <a:lstStyle/>
          <a:p>
            <a:r>
              <a:rPr lang="en-US" dirty="0"/>
              <a:t>Before we Begin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EA30-DFE5-346B-EAB2-E87800E05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1992"/>
            <a:ext cx="6400800" cy="37398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Use this link to access the PPT and handouts for this session. Please take a moment to download: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1. PPT Slides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2. Word Document Slides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3. Example Goals for Embedding UDL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4. Strategy Mapping Template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5. Strategy Mapping Worked Example 1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6. Strategy Mapping Worked Example 2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https://drive.google.com/drive/folders/1pXu5uUUUMi8qcxY1p3deMH2BgAVk6P54?usp=share_link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Picture 4" descr="QR code for Google docs&#10;&#10;">
            <a:extLst>
              <a:ext uri="{FF2B5EF4-FFF2-40B4-BE49-F238E27FC236}">
                <a16:creationId xmlns:a16="http://schemas.microsoft.com/office/drawing/2014/main" id="{FDE5B871-66CB-C938-82DF-923005E6E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920" y="2082643"/>
            <a:ext cx="3903980" cy="39235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5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5865-41BB-E12B-08B1-4137C22A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Actually is UDL?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2774-27C9-1F27-0015-7D6B09933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Universal Design for Learning (UDL)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 is:</a:t>
            </a:r>
          </a:p>
          <a:p>
            <a:pPr lvl="1"/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A </a:t>
            </a: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proactive planning framework</a:t>
            </a:r>
            <a:endParaRPr lang="en-AU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Focused on removing barriers to participation and learning</a:t>
            </a:r>
          </a:p>
          <a:p>
            <a:pPr lvl="1"/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Anchored in </a:t>
            </a: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flexibility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accessibility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, and </a:t>
            </a: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inclusivity</a:t>
            </a:r>
            <a:endParaRPr lang="en-AU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6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6611-214D-D6A5-1C5C-F342F25C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Institutional Approach?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DC7F6-0709-2338-DE65-AE41E798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UDL in higher education</a:t>
            </a:r>
            <a:r>
              <a:rPr lang="en-AU" dirty="0"/>
              <a:t> goes beyond individual practice</a:t>
            </a:r>
          </a:p>
          <a:p>
            <a:r>
              <a:rPr lang="en-AU" b="1" dirty="0"/>
              <a:t>Whole-of-institution implementation</a:t>
            </a:r>
            <a:r>
              <a:rPr lang="en-AU" dirty="0"/>
              <a:t> ensures:</a:t>
            </a:r>
          </a:p>
          <a:p>
            <a:pPr lvl="1"/>
            <a:r>
              <a:rPr lang="en-AU" dirty="0"/>
              <a:t>Consistent student experience</a:t>
            </a:r>
          </a:p>
          <a:p>
            <a:pPr lvl="1"/>
            <a:r>
              <a:rPr lang="en-AU" dirty="0"/>
              <a:t>Sustainability and scalability</a:t>
            </a:r>
          </a:p>
          <a:p>
            <a:pPr lvl="1"/>
            <a:r>
              <a:rPr lang="en-AU" dirty="0"/>
              <a:t>Shared responsibility and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0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4AF7-E7BF-A3B0-9574-BAE9A215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systems level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9D93-9AB9-9B7C-4250-98866386C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Interdependence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Mutual reliance across educators, leaders, support staff, and students</a:t>
            </a:r>
          </a:p>
          <a:p>
            <a:r>
              <a:rPr lang="en-AU" b="1" dirty="0"/>
              <a:t>Collective Learning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Cross-functional collaboration and reflective practice</a:t>
            </a:r>
          </a:p>
          <a:p>
            <a:pPr lvl="1"/>
            <a:r>
              <a:rPr lang="en-AU" dirty="0"/>
              <a:t>Building institutional knowledge and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6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192D-D8E3-BDCD-61BE-84379A9C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UDL Consideration 8.3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FBA67-DE28-D4A8-03D0-3E6E83B3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905000"/>
            <a:ext cx="10691265" cy="4056888"/>
          </a:xfrm>
        </p:spPr>
        <p:txBody>
          <a:bodyPr>
            <a:normAutofit/>
          </a:bodyPr>
          <a:lstStyle/>
          <a:p>
            <a:r>
              <a:rPr lang="en-AU" b="0" i="0" u="none" strike="noStrike" dirty="0">
                <a:solidFill>
                  <a:srgbClr val="262D34"/>
                </a:solidFill>
                <a:effectLst/>
              </a:rPr>
              <a:t>Foster </a:t>
            </a:r>
            <a:r>
              <a:rPr lang="en-AU" b="1" i="0" u="none" strike="noStrike" dirty="0">
                <a:solidFill>
                  <a:srgbClr val="262D34"/>
                </a:solidFill>
                <a:effectLst/>
              </a:rPr>
              <a:t>collaboration</a:t>
            </a:r>
            <a:r>
              <a:rPr lang="en-AU" b="0" i="0" u="none" strike="noStrike" dirty="0">
                <a:solidFill>
                  <a:srgbClr val="262D34"/>
                </a:solidFill>
                <a:effectLst/>
              </a:rPr>
              <a:t>, </a:t>
            </a:r>
            <a:r>
              <a:rPr lang="en-AU" b="1" i="0" u="none" strike="noStrike" dirty="0">
                <a:solidFill>
                  <a:srgbClr val="262D34"/>
                </a:solidFill>
                <a:effectLst/>
              </a:rPr>
              <a:t>interdependence</a:t>
            </a:r>
            <a:r>
              <a:rPr lang="en-AU" b="0" i="0" u="none" strike="noStrike" dirty="0">
                <a:solidFill>
                  <a:srgbClr val="262D34"/>
                </a:solidFill>
                <a:effectLst/>
              </a:rPr>
              <a:t>, and </a:t>
            </a:r>
            <a:r>
              <a:rPr lang="en-AU" b="1" i="0" u="none" strike="noStrike" dirty="0">
                <a:solidFill>
                  <a:srgbClr val="262D34"/>
                </a:solidFill>
                <a:effectLst/>
              </a:rPr>
              <a:t>collective learning</a:t>
            </a:r>
          </a:p>
          <a:p>
            <a:pPr lvl="1"/>
            <a:r>
              <a:rPr lang="en-AU" b="0" i="0" u="none" strike="noStrike" dirty="0">
                <a:solidFill>
                  <a:srgbClr val="262D34"/>
                </a:solidFill>
                <a:effectLst/>
              </a:rPr>
              <a:t>Collectively generating knowledge and learning from one another’s diversity of ideas, perspectives, and lived experiences is central to the learning process</a:t>
            </a:r>
          </a:p>
          <a:p>
            <a:pPr lvl="1"/>
            <a:r>
              <a:rPr lang="en-AU" b="0" i="0" u="none" strike="noStrike" dirty="0">
                <a:solidFill>
                  <a:srgbClr val="262D34"/>
                </a:solidFill>
                <a:effectLst/>
              </a:rPr>
              <a:t>Creating communities, teams, and partnerships that can push and extend each other’s thinking and practice care for one another is a powerful way to sustain effort and persistence, and to support learners to thrive more broadly</a:t>
            </a:r>
          </a:p>
          <a:p>
            <a:pPr lvl="1"/>
            <a:r>
              <a:rPr lang="en-AU" b="0" i="0" u="none" strike="noStrike" dirty="0">
                <a:solidFill>
                  <a:srgbClr val="262D34"/>
                </a:solidFill>
                <a:effectLst/>
              </a:rPr>
              <a:t>Connected to these notions of collaboration and collective learning is the idea of interdependence — a reminder that we are all interconnected, our decisions and actions impact others, and learners can support one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7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21EE-D51A-36C6-59A7-C200322E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Key Enabler Areas (Part 1)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CAAD1-B688-275A-2767-7C0830097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49821"/>
            <a:ext cx="10691265" cy="4112067"/>
          </a:xfrm>
        </p:spPr>
        <p:txBody>
          <a:bodyPr>
            <a:normAutofit/>
          </a:bodyPr>
          <a:lstStyle/>
          <a:p>
            <a:r>
              <a:rPr lang="en-AU" b="1" dirty="0"/>
              <a:t>Leadership and Strategy</a:t>
            </a:r>
            <a:br>
              <a:rPr lang="en-AU" dirty="0"/>
            </a:br>
            <a:r>
              <a:rPr lang="en-AU" dirty="0"/>
              <a:t>• Institutional policies, plans, and leadership priorities that support UDL adoption</a:t>
            </a:r>
            <a:br>
              <a:rPr lang="en-AU" dirty="0"/>
            </a:br>
            <a:r>
              <a:rPr lang="en-AU" dirty="0"/>
              <a:t>• Visible commitment from senior leaders and alignment with broader equity goals</a:t>
            </a:r>
          </a:p>
          <a:p>
            <a:r>
              <a:rPr lang="en-AU" b="1" dirty="0"/>
              <a:t>Professional Learning</a:t>
            </a:r>
            <a:br>
              <a:rPr lang="en-AU" dirty="0"/>
            </a:br>
            <a:r>
              <a:rPr lang="en-AU" dirty="0"/>
              <a:t>• Opportunities for staff to build UDL knowledge and skills</a:t>
            </a:r>
            <a:br>
              <a:rPr lang="en-AU" dirty="0"/>
            </a:br>
            <a:r>
              <a:rPr lang="en-AU" dirty="0"/>
              <a:t>• Access to training, mentoring, and inclusive teaching communities</a:t>
            </a:r>
          </a:p>
          <a:p>
            <a:r>
              <a:rPr lang="en-AU" b="1" dirty="0"/>
              <a:t>Curriculum and Pedagogy</a:t>
            </a:r>
            <a:br>
              <a:rPr lang="en-AU" dirty="0"/>
            </a:br>
            <a:r>
              <a:rPr lang="en-AU" dirty="0"/>
              <a:t>• Designing units and assessments with UDL principles in mind</a:t>
            </a:r>
            <a:br>
              <a:rPr lang="en-AU" dirty="0"/>
            </a:br>
            <a:r>
              <a:rPr lang="en-AU" dirty="0"/>
              <a:t>• Planning for multiple means of engagement, representation, and expression</a:t>
            </a:r>
          </a:p>
        </p:txBody>
      </p:sp>
    </p:spTree>
    <p:extLst>
      <p:ext uri="{BB962C8B-B14F-4D97-AF65-F5344CB8AC3E}">
        <p14:creationId xmlns:p14="http://schemas.microsoft.com/office/powerpoint/2010/main" val="228519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21EE-D51A-36C6-59A7-C200322E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Key Enabler Areas (Part 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CAAD1-B688-275A-2767-7C0830097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49821"/>
            <a:ext cx="10691265" cy="4112067"/>
          </a:xfrm>
        </p:spPr>
        <p:txBody>
          <a:bodyPr>
            <a:normAutofit/>
          </a:bodyPr>
          <a:lstStyle/>
          <a:p>
            <a:r>
              <a:rPr lang="en-AU" b="1" dirty="0"/>
              <a:t>Student Voice</a:t>
            </a:r>
            <a:br>
              <a:rPr lang="en-AU" dirty="0"/>
            </a:br>
            <a:r>
              <a:rPr lang="en-AU" dirty="0"/>
              <a:t>• Involving students in course design</a:t>
            </a:r>
            <a:br>
              <a:rPr lang="en-AU" dirty="0"/>
            </a:br>
            <a:r>
              <a:rPr lang="en-AU" dirty="0"/>
              <a:t>• Using student feedback to improve inclusive practices</a:t>
            </a:r>
          </a:p>
          <a:p>
            <a:r>
              <a:rPr lang="en-AU" b="1" dirty="0"/>
              <a:t>Culture and Collaboration</a:t>
            </a:r>
            <a:br>
              <a:rPr lang="en-AU" dirty="0"/>
            </a:br>
            <a:r>
              <a:rPr lang="en-AU" dirty="0"/>
              <a:t>• Building shared language, recognition, and interdepartmental partnerships</a:t>
            </a:r>
            <a:br>
              <a:rPr lang="en-AU" dirty="0"/>
            </a:br>
            <a:r>
              <a:rPr lang="en-AU" dirty="0"/>
              <a:t>• Encouraging collaboration across teaching, support, and leadership roles</a:t>
            </a:r>
          </a:p>
          <a:p>
            <a:r>
              <a:rPr lang="en-AU" b="1" dirty="0"/>
              <a:t>Monitoring Progress</a:t>
            </a:r>
            <a:br>
              <a:rPr lang="en-AU" dirty="0"/>
            </a:br>
            <a:r>
              <a:rPr lang="en-AU" dirty="0"/>
              <a:t>• Tracking, reviewing, and improving UDL practices and policies over time</a:t>
            </a:r>
            <a:br>
              <a:rPr lang="en-AU" dirty="0"/>
            </a:br>
            <a:r>
              <a:rPr lang="en-AU" dirty="0"/>
              <a:t>• Identifying barriers and using feedback loops for continuous improvement</a:t>
            </a:r>
            <a:endParaRPr lang="en-AU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062170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839</Words>
  <Application>Microsoft Office PowerPoint</Application>
  <PresentationFormat>Widescreen</PresentationFormat>
  <Paragraphs>88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Calisto MT</vt:lpstr>
      <vt:lpstr>Univers Condensed</vt:lpstr>
      <vt:lpstr>-webkit-standard</vt:lpstr>
      <vt:lpstr>ChronicleVTI</vt:lpstr>
      <vt:lpstr>Toward an Institution-Wide Approach for Embedding UDL in Tertiary Education Settings</vt:lpstr>
      <vt:lpstr>Workshop overview</vt:lpstr>
      <vt:lpstr>Before we Begin</vt:lpstr>
      <vt:lpstr>What Actually is UDL?</vt:lpstr>
      <vt:lpstr>Why An Institutional Approach?</vt:lpstr>
      <vt:lpstr>Principles for systems level change</vt:lpstr>
      <vt:lpstr>UDL Consideration 8.3</vt:lpstr>
      <vt:lpstr>Key Enabler Areas (Part 1)</vt:lpstr>
      <vt:lpstr>Key Enabler Areas (Part 2)</vt:lpstr>
      <vt:lpstr>Interdependence across Enablers</vt:lpstr>
      <vt:lpstr>Activity #1 - Goal Setting</vt:lpstr>
      <vt:lpstr>Share your Goal!</vt:lpstr>
      <vt:lpstr>ACTIVITY #2: Strategy Mapping</vt:lpstr>
      <vt:lpstr>Your Turn – Open the Strategy Map Template</vt:lpstr>
      <vt:lpstr>Discussion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an Institution-Wide Approach for Embedding UDL in Tertiary Education Settings</dc:title>
  <dc:creator>Erin Leif</dc:creator>
  <cp:lastModifiedBy>Kylie Geard</cp:lastModifiedBy>
  <cp:revision>27</cp:revision>
  <dcterms:created xsi:type="dcterms:W3CDTF">2025-05-27T01:05:19Z</dcterms:created>
  <dcterms:modified xsi:type="dcterms:W3CDTF">2025-06-23T13:09:05Z</dcterms:modified>
</cp:coreProperties>
</file>