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310" r:id="rId5"/>
    <p:sldId id="318" r:id="rId6"/>
    <p:sldId id="319" r:id="rId7"/>
    <p:sldId id="330" r:id="rId8"/>
    <p:sldId id="329" r:id="rId9"/>
    <p:sldId id="331" r:id="rId10"/>
    <p:sldId id="33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E4E4"/>
    <a:srgbClr val="D3C1E5"/>
    <a:srgbClr val="E8D2FA"/>
    <a:srgbClr val="AEC8E0"/>
    <a:srgbClr val="89CFEB"/>
    <a:srgbClr val="C58EF2"/>
    <a:srgbClr val="E2F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 autoAdjust="0"/>
    <p:restoredTop sz="87231" autoAdjust="0"/>
  </p:normalViewPr>
  <p:slideViewPr>
    <p:cSldViewPr snapToGrid="0">
      <p:cViewPr varScale="1">
        <p:scale>
          <a:sx n="76" d="100"/>
          <a:sy n="76" d="100"/>
        </p:scale>
        <p:origin x="126" y="3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9353A-77C0-4630-9CE6-10899F9E97FE}" type="datetimeFigureOut">
              <a:rPr lang="en-AU" smtClean="0"/>
              <a:t>10/06/2025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E3E64-D826-4F64-83B9-6E84BF4F95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727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1810E-B01B-0C4F-ACB1-45F22CEA44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7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1810E-B01B-0C4F-ACB1-45F22CEA44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63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3DEF-18FD-7DC6-EBA3-256490F39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8BD7BF-BF8E-0D6C-4BA2-672B01059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A51B71-D307-F3F1-6511-57E230A82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B1392-01B3-E3CE-9AF0-FF12A335D3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1810E-B01B-0C4F-ACB1-45F22CEA44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43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7F685-64DA-F392-09D0-1328BC62D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8106AD-E3B5-21C0-9BCE-7EBA84077B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9FC743-234D-F668-D4D0-CD3881E51A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98B2C-2CF8-CD7E-FD73-EA74ED6ACF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1810E-B01B-0C4F-ACB1-45F22CEA44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53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2B1F6-DA37-5061-2408-50DA2E757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742386-C718-AEC6-E4CA-5A6C8558D7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048F0-A7DB-2853-106C-19811A21F7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2AD92-AFF5-0590-6525-7A505C04FC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1810E-B01B-0C4F-ACB1-45F22CEA44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40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3789F-152C-7815-D85F-3F2DDAF35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788139-BD2D-FB12-F1D7-702F0AFCE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E55E0-D744-7B76-AD14-DDF5A2BAA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F9258-F1AE-F36B-0BC7-31170D0599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1810E-B01B-0C4F-ACB1-45F22CEA44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58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E3E64-D826-4F64-83B9-6E84BF4F9527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318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C940A-80A5-4E12-CEDF-B7BFFC849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17658-EA69-76D8-3F91-F41088ACB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423AD-53B4-226E-3587-4CF40C14D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57CB-2E5A-4E19-9882-8F65811CA1AC}" type="datetimeFigureOut">
              <a:rPr lang="en-AU" smtClean="0"/>
              <a:t>10/06/2025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476CD-AEA2-7AB4-F286-AD21172D4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4E802-26ED-6890-9C3D-1AAD95DBC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895A0-CEC9-4210-8490-47CE22C7F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0667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BCB5-1507-450D-AAB3-21915577B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03511-81A9-C410-E716-3C3F7E901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95CA4-580B-85EC-0793-7F585DC8A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57CB-2E5A-4E19-9882-8F65811CA1AC}" type="datetimeFigureOut">
              <a:rPr lang="en-AU" smtClean="0"/>
              <a:t>10/06/2025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310AA-A10F-8B1B-B4D7-F226B072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C1BB3-6403-6165-0514-BB55B0F8C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895A0-CEC9-4210-8490-47CE22C7F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80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38E344-85DA-7B27-0F73-BF86120D6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27CCA3-5D08-2025-7540-B9846A563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A2B42-F79A-8CCE-3FEB-FC80F644E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57CB-2E5A-4E19-9882-8F65811CA1AC}" type="datetimeFigureOut">
              <a:rPr lang="en-AU" smtClean="0"/>
              <a:t>10/06/2025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C6208-064A-D487-4238-1104F6795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05AC4-4579-D4D5-89D3-85C4B5FC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895A0-CEC9-4210-8490-47CE22C7F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062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Heading">
    <p:bg>
      <p:bgPr>
        <a:solidFill>
          <a:srgbClr val="4D4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28" y="3726171"/>
            <a:ext cx="1639277" cy="166615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7211" y="485775"/>
            <a:ext cx="10965663" cy="2943225"/>
          </a:xfrm>
          <a:prstGeom prst="rect">
            <a:avLst/>
          </a:prstGeom>
        </p:spPr>
        <p:txBody>
          <a:bodyPr lIns="0" tIns="0" anchor="b"/>
          <a:lstStyle>
            <a:lvl1pPr marL="0" indent="0">
              <a:lnSpc>
                <a:spcPct val="75000"/>
              </a:lnSpc>
              <a:buNone/>
              <a:defRPr sz="10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62" indent="0">
              <a:buNone/>
              <a:defRPr>
                <a:latin typeface="Helvetica Neue" charset="0"/>
                <a:ea typeface="Helvetica Neue" charset="0"/>
                <a:cs typeface="Helvetica Neue" charset="0"/>
              </a:defRPr>
            </a:lvl2pPr>
            <a:lvl3pPr marL="914325" indent="0">
              <a:buNone/>
              <a:defRPr>
                <a:latin typeface="Helvetica Neue" charset="0"/>
                <a:ea typeface="Helvetica Neue" charset="0"/>
                <a:cs typeface="Helvetica Neue" charset="0"/>
              </a:defRPr>
            </a:lvl3pPr>
            <a:lvl4pPr marL="1371487" indent="0">
              <a:buNone/>
              <a:defRPr>
                <a:latin typeface="Helvetica Neue" charset="0"/>
                <a:ea typeface="Helvetica Neue" charset="0"/>
                <a:cs typeface="Helvetica Neue" charset="0"/>
              </a:defRPr>
            </a:lvl4pPr>
            <a:lvl5pPr marL="1828649" indent="0">
              <a:buNone/>
              <a:defRPr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/>
              <a:t>ALTERNATIVE</a:t>
            </a:r>
            <a:br>
              <a:rPr lang="en-US"/>
            </a:br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736805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">
    <p:bg>
      <p:bgPr>
        <a:solidFill>
          <a:srgbClr val="35B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60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CB9C-0BD1-F45F-CCFB-205FCA60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3C7B9-1F3C-3206-2885-7A32F6C0F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FC275-D622-1645-943E-69B845381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57CB-2E5A-4E19-9882-8F65811CA1AC}" type="datetimeFigureOut">
              <a:rPr lang="en-AU" smtClean="0"/>
              <a:t>10/06/2025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299D0-CE75-85FF-5D75-37BBA82B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BDB-3731-42D2-68DF-7C0C1B27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895A0-CEC9-4210-8490-47CE22C7F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611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033DB-7C27-6292-F579-0F5B57F8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745AD-31BC-BD24-C7B9-A9A7CC6A3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A83C8-EE6F-5188-A62E-2D3018DD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57CB-2E5A-4E19-9882-8F65811CA1AC}" type="datetimeFigureOut">
              <a:rPr lang="en-AU" smtClean="0"/>
              <a:t>10/06/2025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8FC74-9E24-2DD2-8814-3831E949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AB0E4-56E4-880B-6515-7B141D3E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895A0-CEC9-4210-8490-47CE22C7F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687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A0E4E-4BD8-CEE3-EF6F-E1AB8DC9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667B1-FDCA-090A-76EC-3F93C364E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03FCF-91B0-E606-BA82-5B6829B21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F987B-9DB6-4237-FF8C-72D509645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57CB-2E5A-4E19-9882-8F65811CA1AC}" type="datetimeFigureOut">
              <a:rPr lang="en-AU" smtClean="0"/>
              <a:t>10/06/2025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89206-7C68-E30B-11D3-3846976CE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CE807-0252-504C-707D-9ED2EF518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895A0-CEC9-4210-8490-47CE22C7F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884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FD06-5430-E019-EF69-027C1AF0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13D00-4DE8-38C3-5049-E084F0C54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1D95A-45A3-40E4-0677-98AE41643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42774-80FF-EA70-B73C-9DF2B02EB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B429B-AB1C-B62A-49F2-E81689BDD9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7FA413-40D9-08C9-63AD-0AC740C6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57CB-2E5A-4E19-9882-8F65811CA1AC}" type="datetimeFigureOut">
              <a:rPr lang="en-AU" smtClean="0"/>
              <a:t>10/06/2025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CBC832-32B3-5909-7C29-8AB56EB2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2648F-C80F-436A-F950-4D13785A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895A0-CEC9-4210-8490-47CE22C7F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74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2F99-28EE-599A-A87F-447AA8F42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421DEB-1543-F02B-113B-242A64B7A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57CB-2E5A-4E19-9882-8F65811CA1AC}" type="datetimeFigureOut">
              <a:rPr lang="en-AU" smtClean="0"/>
              <a:t>10/06/2025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3C0598-E8A0-A244-6489-969E5E8A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2A56D-7C4E-35E1-FD00-20312B9A7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895A0-CEC9-4210-8490-47CE22C7F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0694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0BEAA1-ECFF-B17F-355C-F6ABCCD0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57CB-2E5A-4E19-9882-8F65811CA1AC}" type="datetimeFigureOut">
              <a:rPr lang="en-AU" smtClean="0"/>
              <a:t>10/06/2025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4D63E3-7370-12E3-CF2A-140DFA31E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89594-ADD4-A54A-ED7A-6CA8284F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895A0-CEC9-4210-8490-47CE22C7F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4830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26ED8-C419-B130-C83F-8A29F7F4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65E94-4E2F-ADF2-46F7-481C390D0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4703E-2A6C-BEBA-C331-091690BF4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93FAE-857B-EB06-05D1-3BD21B91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57CB-2E5A-4E19-9882-8F65811CA1AC}" type="datetimeFigureOut">
              <a:rPr lang="en-AU" smtClean="0"/>
              <a:t>10/06/2025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F5CAE-08DF-0602-09DF-81475DB8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A2355-ECB2-1FE2-BB6B-E7CF46D52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895A0-CEC9-4210-8490-47CE22C7F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063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C47DA-C22F-3D2F-7B77-3498CFA3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154C86-5A87-AB13-28F2-493CC30E68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901CB-70C3-2678-0406-B7C37D966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845223-6711-02DA-F40C-1202D784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57CB-2E5A-4E19-9882-8F65811CA1AC}" type="datetimeFigureOut">
              <a:rPr lang="en-AU" smtClean="0"/>
              <a:t>10/06/2025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3E17A-EA25-8364-DC91-70D37FD4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E6FF0-B082-2A9F-D437-AF1AA872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895A0-CEC9-4210-8490-47CE22C7F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704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811431-CE52-909E-7197-FBAC64CC1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27D01-E3A6-875B-0205-E91CA5F55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73DBE-97E2-C2D0-D59D-A14CB8201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D757CB-2E5A-4E19-9882-8F65811CA1AC}" type="datetimeFigureOut">
              <a:rPr lang="en-AU" smtClean="0"/>
              <a:t>10/06/2025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D1268-1A73-6B14-CEBD-A653F42FC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A74A9-BF4C-A179-C779-AD90C080E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B895A0-CEC9-4210-8490-47CE22C7F8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905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li.do/event/iZXN89knVC6M3opnwhcxb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li.do/event/gYBfAPJTXwZ59he7UD4Mu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li.do/event/kULhZkB6htD5ZWvhHx7M4Z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li.do/event/oSEzhoGsNPxdYqJD4rjKs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title" idx="4294967295"/>
          </p:nvPr>
        </p:nvSpPr>
        <p:spPr>
          <a:xfrm>
            <a:off x="355270" y="118739"/>
            <a:ext cx="11556875" cy="1727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5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Making the Potential of UDL a Reality</a:t>
            </a:r>
            <a:r>
              <a:rPr lang="en-AU" sz="5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br>
              <a:rPr lang="en-AU" sz="4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AU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Challenging Barriers to Institution-Wide UDL Adoption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4294967295"/>
          </p:nvPr>
        </p:nvSpPr>
        <p:spPr>
          <a:xfrm>
            <a:off x="273378" y="2058043"/>
            <a:ext cx="3374795" cy="144872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 charset="0"/>
                <a:cs typeface="Arial"/>
              </a:rPr>
              <a:t>Presenting Today: </a:t>
            </a:r>
            <a:b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 charset="0"/>
                <a:cs typeface="Arial"/>
              </a:rPr>
            </a:b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 charset="0"/>
                <a:cs typeface="Arial"/>
              </a:rPr>
              <a:t>Dr Katie Butler &amp; </a:t>
            </a:r>
            <a:b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 charset="0"/>
                <a:cs typeface="Arial"/>
              </a:rPr>
            </a:b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 charset="0"/>
                <a:cs typeface="Arial"/>
              </a:rPr>
              <a:t>Dr Carl Leonard</a:t>
            </a:r>
            <a:endParaRPr lang="en-US" sz="2600" b="1" dirty="0">
              <a:solidFill>
                <a:schemeClr val="bg1">
                  <a:lumMod val="95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36EEC5-C43B-F790-3EA9-7376FF1F0C29}"/>
              </a:ext>
            </a:extLst>
          </p:cNvPr>
          <p:cNvSpPr txBox="1"/>
          <p:nvPr/>
        </p:nvSpPr>
        <p:spPr>
          <a:xfrm>
            <a:off x="8333295" y="2076706"/>
            <a:ext cx="37707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Research team:  </a:t>
            </a:r>
            <a:br>
              <a:rPr lang="en-US" sz="1600" b="1" dirty="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</a:br>
            <a:r>
              <a:rPr lang="en-US" sz="1600" b="1" dirty="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Associate Professor Jill Duncan,  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Dr Katie Butler, 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Dr Carl Leonard,  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Dr Judith Foggett, 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Associate Professor Angela Page, 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Dr Laura Roche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The University of Newcastle | Equity, Diversity and Inclusion Unit and School of Education</a:t>
            </a:r>
          </a:p>
        </p:txBody>
      </p:sp>
    </p:spTree>
    <p:extLst>
      <p:ext uri="{BB962C8B-B14F-4D97-AF65-F5344CB8AC3E}">
        <p14:creationId xmlns:p14="http://schemas.microsoft.com/office/powerpoint/2010/main" val="999198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 txBox="1">
            <a:spLocks noGrp="1"/>
          </p:cNvSpPr>
          <p:nvPr>
            <p:ph type="title" idx="4294967295"/>
          </p:nvPr>
        </p:nvSpPr>
        <p:spPr>
          <a:xfrm>
            <a:off x="458218" y="500344"/>
            <a:ext cx="10503949" cy="12431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872" indent="-342872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89" indent="-285727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68" indent="-228581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30" indent="-228581" algn="l" defTabSz="45716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93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5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8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80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5000"/>
              </a:lnSpc>
              <a:buNone/>
              <a:defRPr/>
            </a:pPr>
            <a:r>
              <a:rPr lang="en-US" sz="6000" b="1" dirty="0">
                <a:latin typeface="Aptos"/>
                <a:ea typeface="Arial Black" charset="0"/>
                <a:cs typeface="Arial Black" charset="0"/>
              </a:rPr>
              <a:t>Study Overview </a:t>
            </a:r>
            <a:endParaRPr kumimoji="0" lang="en-US" sz="60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ptos"/>
              <a:ea typeface="Arial Black" charset="0"/>
              <a:cs typeface="Arial Black" charset="0"/>
            </a:endParaRPr>
          </a:p>
        </p:txBody>
      </p:sp>
      <p:sp>
        <p:nvSpPr>
          <p:cNvPr id="5" name="Text Placeholder 15"/>
          <p:cNvSpPr txBox="1">
            <a:spLocks/>
          </p:cNvSpPr>
          <p:nvPr/>
        </p:nvSpPr>
        <p:spPr>
          <a:xfrm>
            <a:off x="400838" y="1368171"/>
            <a:ext cx="11590811" cy="521937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72" indent="-342872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89" indent="-285727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68" indent="-228581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30" indent="-228581" algn="l" defTabSz="45716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93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5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8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80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600" b="1" dirty="0">
                <a:solidFill>
                  <a:schemeClr val="accent6">
                    <a:lumMod val="75000"/>
                  </a:schemeClr>
                </a:solidFill>
                <a:latin typeface="Aptos"/>
                <a:ea typeface="Helvetica Neue" charset="0"/>
                <a:cs typeface="Arial"/>
              </a:rPr>
              <a:t>We wanted to discover the current level of understanding of UDL among academics, as well as what influenced their ability to practice UDL in their teaching. </a:t>
            </a:r>
          </a:p>
          <a:p>
            <a:pPr marL="0" indent="0">
              <a:buNone/>
            </a:pPr>
            <a:endParaRPr lang="en-AU" sz="2600" b="1" dirty="0">
              <a:solidFill>
                <a:schemeClr val="accent6">
                  <a:lumMod val="75000"/>
                </a:schemeClr>
              </a:solidFill>
              <a:latin typeface="Aptos"/>
              <a:ea typeface="Helvetica Neue" charset="0"/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sz="2600" b="1" dirty="0">
                <a:solidFill>
                  <a:schemeClr val="accent6">
                    <a:lumMod val="75000"/>
                  </a:schemeClr>
                </a:solidFill>
                <a:latin typeface="Aptos"/>
                <a:ea typeface="Helvetica Neue" charset="0"/>
                <a:cs typeface="Arial"/>
              </a:rPr>
              <a:t>113 teaching academics from a </a:t>
            </a:r>
            <a:br>
              <a:rPr lang="en-AU" sz="2600" b="1" dirty="0">
                <a:solidFill>
                  <a:schemeClr val="accent6">
                    <a:lumMod val="75000"/>
                  </a:schemeClr>
                </a:solidFill>
                <a:latin typeface="Aptos"/>
                <a:ea typeface="Helvetica Neue" charset="0"/>
                <a:cs typeface="Arial"/>
              </a:rPr>
            </a:br>
            <a:r>
              <a:rPr lang="en-AU" sz="2600" b="1" dirty="0">
                <a:solidFill>
                  <a:schemeClr val="accent6">
                    <a:lumMod val="75000"/>
                  </a:schemeClr>
                </a:solidFill>
                <a:latin typeface="Aptos"/>
                <a:ea typeface="Helvetica Neue" charset="0"/>
                <a:cs typeface="Arial"/>
              </a:rPr>
              <a:t>regional university.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600" b="1" dirty="0">
                <a:solidFill>
                  <a:schemeClr val="accent6">
                    <a:lumMod val="75000"/>
                  </a:schemeClr>
                </a:solidFill>
                <a:latin typeface="Aptos"/>
                <a:ea typeface="Helvetica Neue" charset="0"/>
                <a:cs typeface="Arial"/>
              </a:rPr>
              <a:t>32% were somewhat familiar with UDL</a:t>
            </a:r>
            <a:br>
              <a:rPr lang="en-AU" sz="2600" b="1" dirty="0">
                <a:solidFill>
                  <a:schemeClr val="accent6">
                    <a:lumMod val="75000"/>
                  </a:schemeClr>
                </a:solidFill>
                <a:latin typeface="Aptos"/>
                <a:ea typeface="Helvetica Neue" charset="0"/>
                <a:cs typeface="Arial"/>
              </a:rPr>
            </a:br>
            <a:r>
              <a:rPr lang="en-AU" sz="2600" b="1" dirty="0">
                <a:solidFill>
                  <a:schemeClr val="accent6">
                    <a:lumMod val="75000"/>
                  </a:schemeClr>
                </a:solidFill>
                <a:latin typeface="Aptos"/>
                <a:ea typeface="Helvetica Neue" charset="0"/>
                <a:cs typeface="Arial"/>
              </a:rPr>
              <a:t>and 9.7% were very familiar.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600" b="1" dirty="0">
                <a:solidFill>
                  <a:schemeClr val="accent6">
                    <a:lumMod val="75000"/>
                  </a:schemeClr>
                </a:solidFill>
                <a:latin typeface="Aptos"/>
                <a:ea typeface="Helvetica Neue" charset="0"/>
                <a:cs typeface="Arial"/>
              </a:rPr>
              <a:t>31.1% had incorporated UDL into their </a:t>
            </a:r>
            <a:br>
              <a:rPr lang="en-AU" sz="2600" b="1" dirty="0">
                <a:solidFill>
                  <a:schemeClr val="accent6">
                    <a:lumMod val="75000"/>
                  </a:schemeClr>
                </a:solidFill>
                <a:latin typeface="Aptos"/>
                <a:ea typeface="Helvetica Neue" charset="0"/>
                <a:cs typeface="Arial"/>
              </a:rPr>
            </a:br>
            <a:r>
              <a:rPr lang="en-AU" sz="2600" b="1" dirty="0">
                <a:solidFill>
                  <a:schemeClr val="accent6">
                    <a:lumMod val="75000"/>
                  </a:schemeClr>
                </a:solidFill>
                <a:latin typeface="Aptos"/>
                <a:ea typeface="Helvetica Neue" charset="0"/>
                <a:cs typeface="Arial"/>
              </a:rPr>
              <a:t>teaching, with 9.5% incorporating UDL </a:t>
            </a:r>
            <a:br>
              <a:rPr lang="en-AU" sz="2600" b="1" dirty="0">
                <a:solidFill>
                  <a:schemeClr val="accent6">
                    <a:lumMod val="75000"/>
                  </a:schemeClr>
                </a:solidFill>
                <a:latin typeface="Aptos"/>
                <a:ea typeface="Helvetica Neue" charset="0"/>
                <a:cs typeface="Arial"/>
              </a:rPr>
            </a:br>
            <a:r>
              <a:rPr lang="en-AU" sz="2600" b="1" dirty="0">
                <a:solidFill>
                  <a:schemeClr val="accent6">
                    <a:lumMod val="75000"/>
                  </a:schemeClr>
                </a:solidFill>
                <a:latin typeface="Aptos"/>
                <a:ea typeface="Helvetica Neue" charset="0"/>
                <a:cs typeface="Arial"/>
              </a:rPr>
              <a:t>into all teaching activities.</a:t>
            </a:r>
          </a:p>
          <a:p>
            <a:pPr marL="0" indent="0">
              <a:buNone/>
            </a:pPr>
            <a:endParaRPr lang="en-AU" sz="2800" dirty="0">
              <a:solidFill>
                <a:schemeClr val="accent6">
                  <a:lumMod val="75000"/>
                </a:schemeClr>
              </a:solidFill>
              <a:latin typeface="Aptos"/>
              <a:ea typeface="Helvetica Neue" charset="0"/>
              <a:cs typeface="Arial"/>
            </a:endParaRPr>
          </a:p>
        </p:txBody>
      </p:sp>
      <p:pic>
        <p:nvPicPr>
          <p:cNvPr id="3" name="Picture 2" descr="Various people strolling in different directions around a University campus environment. There are buildings in the background and leafy trees and garden in the foreground. ">
            <a:extLst>
              <a:ext uri="{FF2B5EF4-FFF2-40B4-BE49-F238E27FC236}">
                <a16:creationId xmlns:a16="http://schemas.microsoft.com/office/drawing/2014/main" id="{5E45A66D-116C-1AF1-E7F3-1783F8BDA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205" y="2835093"/>
            <a:ext cx="5142795" cy="329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00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E8D2FA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A46550-B1AD-3CF9-17AD-F7A5983C8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50E3633-00C7-9B78-DCBD-86BE1100E50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8218" y="500344"/>
            <a:ext cx="11244156" cy="13770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872" indent="-342872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89" indent="-285727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68" indent="-228581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30" indent="-228581" algn="l" defTabSz="45716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93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5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8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80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5000"/>
              </a:lnSpc>
              <a:buNone/>
              <a:defRPr/>
            </a:pP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/>
                <a:ea typeface="Arial Black" charset="0"/>
                <a:cs typeface="Arial Black" charset="0"/>
              </a:rPr>
              <a:t>Finding the Time 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73F100C-5503-2804-8D28-B25A92AD1FC2}"/>
              </a:ext>
            </a:extLst>
          </p:cNvPr>
          <p:cNvSpPr txBox="1">
            <a:spLocks/>
          </p:cNvSpPr>
          <p:nvPr/>
        </p:nvSpPr>
        <p:spPr>
          <a:xfrm>
            <a:off x="697230" y="1419323"/>
            <a:ext cx="10881360" cy="492890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72" indent="-342872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89" indent="-285727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68" indent="-228581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30" indent="-228581" algn="l" defTabSz="45716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93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5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8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80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600" b="1" dirty="0">
                <a:latin typeface="Aptos"/>
                <a:ea typeface="Helvetica Neue" charset="0"/>
                <a:cs typeface="Arial"/>
              </a:rPr>
              <a:t>Resources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600" b="1" dirty="0">
                <a:latin typeface="Aptos"/>
                <a:ea typeface="Helvetica Neue" charset="0"/>
                <a:cs typeface="Arial"/>
              </a:rPr>
              <a:t>Support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600" b="1" dirty="0">
                <a:latin typeface="Aptos"/>
                <a:ea typeface="Helvetica Neue" charset="0"/>
                <a:cs typeface="Arial"/>
              </a:rPr>
              <a:t>Time restraints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600" b="1" dirty="0">
                <a:latin typeface="Aptos"/>
                <a:ea typeface="Helvetica Neue" charset="0"/>
                <a:cs typeface="Arial"/>
              </a:rPr>
              <a:t>Workload </a:t>
            </a:r>
          </a:p>
          <a:p>
            <a:pPr marL="0" indent="0">
              <a:buNone/>
            </a:pPr>
            <a:endParaRPr lang="en-AU" sz="2600" b="1" dirty="0">
              <a:latin typeface="Aptos"/>
              <a:ea typeface="Helvetica Neue" charset="0"/>
              <a:cs typeface="Arial"/>
            </a:endParaRPr>
          </a:p>
          <a:p>
            <a:pPr marL="0" indent="0">
              <a:buNone/>
            </a:pPr>
            <a:endParaRPr lang="en-AU" sz="26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6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6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6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r>
              <a:rPr lang="en-AU" b="1" dirty="0">
                <a:latin typeface="Aptos"/>
                <a:ea typeface="Helvetica Neue" charset="0"/>
                <a:cs typeface="Arial"/>
                <a:hlinkClick r:id="rId3"/>
              </a:rPr>
              <a:t>https://app.sli.do/event/iZXN89knVC6M3opnwhcxbf</a:t>
            </a:r>
            <a:endParaRPr lang="en-AU" b="1" dirty="0">
              <a:latin typeface="Aptos"/>
              <a:ea typeface="Helvetica Neue" charset="0"/>
              <a:cs typeface="Arial"/>
            </a:endParaRPr>
          </a:p>
          <a:p>
            <a:pPr marL="0" indent="0">
              <a:buNone/>
            </a:pPr>
            <a:endParaRPr lang="en-AU" sz="2600" b="1" dirty="0">
              <a:latin typeface="Aptos"/>
              <a:ea typeface="Helvetica Neue" charset="0"/>
              <a:cs typeface="Arial"/>
            </a:endParaRPr>
          </a:p>
        </p:txBody>
      </p:sp>
      <p:pic>
        <p:nvPicPr>
          <p:cNvPr id="3" name="Picture 2" descr="A male academic looking at his watch and appearing flustered is running to teach with books under an arm. ">
            <a:extLst>
              <a:ext uri="{FF2B5EF4-FFF2-40B4-BE49-F238E27FC236}">
                <a16:creationId xmlns:a16="http://schemas.microsoft.com/office/drawing/2014/main" id="{B64381CE-EF14-8750-6B20-D1C952AE8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475" y="1396318"/>
            <a:ext cx="4220074" cy="4220074"/>
          </a:xfrm>
          <a:prstGeom prst="rect">
            <a:avLst/>
          </a:prstGeom>
        </p:spPr>
      </p:pic>
      <p:pic>
        <p:nvPicPr>
          <p:cNvPr id="6" name="Picture 5" descr="QR code leading to the Finding the Time Slido">
            <a:extLst>
              <a:ext uri="{FF2B5EF4-FFF2-40B4-BE49-F238E27FC236}">
                <a16:creationId xmlns:a16="http://schemas.microsoft.com/office/drawing/2014/main" id="{53EFC68A-8817-4FF0-41E8-1FE82E1C1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9949" y="2805844"/>
            <a:ext cx="2606163" cy="260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47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EEF0FC"/>
            </a:gs>
            <a:gs pos="100000">
              <a:srgbClr val="86C6EC"/>
            </a:gs>
            <a:gs pos="100000">
              <a:schemeClr val="accent1">
                <a:lumMod val="5000"/>
                <a:lumOff val="95000"/>
              </a:schemeClr>
            </a:gs>
            <a:gs pos="74000">
              <a:srgbClr val="89CFEB"/>
            </a:gs>
            <a:gs pos="71000">
              <a:schemeClr val="accent1">
                <a:lumMod val="45000"/>
                <a:lumOff val="55000"/>
              </a:schemeClr>
            </a:gs>
            <a:gs pos="69000">
              <a:srgbClr val="AEC8E0"/>
            </a:gs>
            <a:gs pos="22000">
              <a:schemeClr val="bg1"/>
            </a:gs>
            <a:gs pos="1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9DB751-8B7A-AAB7-4700-55ACD216D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95BED73-E883-4240-BDCE-E1A2ACA0E0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8218" y="500344"/>
            <a:ext cx="11410694" cy="9375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872" indent="-342872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89" indent="-285727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68" indent="-228581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30" indent="-228581" algn="l" defTabSz="45716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93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5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8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80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5000"/>
              </a:lnSpc>
              <a:buNone/>
              <a:defRPr/>
            </a:pPr>
            <a:r>
              <a:rPr lang="en-AU" sz="6000" b="1" dirty="0">
                <a:latin typeface="Aptos"/>
                <a:ea typeface="Helvetica Neue" charset="0"/>
                <a:cs typeface="Arial"/>
              </a:rPr>
              <a:t>Learning how to Implement UDL</a:t>
            </a:r>
            <a:endParaRPr kumimoji="0" lang="en-US" sz="6000" b="1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ptos"/>
              <a:ea typeface="Arial Black" charset="0"/>
              <a:cs typeface="Arial Black" charset="0"/>
            </a:endParaRP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65729DB1-B068-2593-3151-DEDDE18EF79B}"/>
              </a:ext>
            </a:extLst>
          </p:cNvPr>
          <p:cNvSpPr txBox="1">
            <a:spLocks/>
          </p:cNvSpPr>
          <p:nvPr/>
        </p:nvSpPr>
        <p:spPr>
          <a:xfrm>
            <a:off x="697229" y="1437894"/>
            <a:ext cx="10895003" cy="492890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72" indent="-342872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89" indent="-285727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68" indent="-228581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30" indent="-228581" algn="l" defTabSz="45716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93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5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8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80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600" b="1" dirty="0">
                <a:latin typeface="Aptos"/>
                <a:ea typeface="Helvetica Neue" charset="0"/>
                <a:cs typeface="Arial"/>
              </a:rPr>
              <a:t>Familiarity with UDL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600" b="1" dirty="0">
                <a:latin typeface="Aptos"/>
                <a:ea typeface="Helvetica Neue" charset="0"/>
                <a:cs typeface="Arial"/>
              </a:rPr>
              <a:t>Implementation uncertainty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600" b="1" dirty="0">
                <a:latin typeface="Aptos"/>
                <a:ea typeface="Helvetica Neue" charset="0"/>
                <a:cs typeface="Arial"/>
              </a:rPr>
              <a:t>Formal training needs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600" b="1" dirty="0">
                <a:latin typeface="Aptos"/>
                <a:ea typeface="Helvetica Neue" charset="0"/>
                <a:cs typeface="Arial"/>
              </a:rPr>
              <a:t>Membership and community </a:t>
            </a:r>
          </a:p>
          <a:p>
            <a:pPr marL="0" indent="0">
              <a:buNone/>
            </a:pPr>
            <a:endParaRPr lang="en-AU" sz="26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6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6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6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6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r>
              <a:rPr lang="en-AU" b="1" dirty="0">
                <a:latin typeface="Aptos"/>
                <a:ea typeface="Helvetica Neue" charset="0"/>
                <a:cs typeface="Arial"/>
                <a:hlinkClick r:id="rId3"/>
              </a:rPr>
              <a:t>https://app.sli.do/event/gYBfAPJTXwZ59he7UD4Mu2</a:t>
            </a:r>
            <a:r>
              <a:rPr lang="en-AU" b="1" dirty="0">
                <a:latin typeface="Aptos"/>
                <a:ea typeface="Helvetica Neue" charset="0"/>
                <a:cs typeface="Arial"/>
              </a:rPr>
              <a:t> </a:t>
            </a:r>
          </a:p>
        </p:txBody>
      </p:sp>
      <p:pic>
        <p:nvPicPr>
          <p:cNvPr id="6" name="Picture 5" descr="QR code to Slido on Learning how to Implement UDL">
            <a:extLst>
              <a:ext uri="{FF2B5EF4-FFF2-40B4-BE49-F238E27FC236}">
                <a16:creationId xmlns:a16="http://schemas.microsoft.com/office/drawing/2014/main" id="{3A9AD8EF-3DAD-3666-F467-0FD13C4E4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85" y="3429000"/>
            <a:ext cx="2215331" cy="2215331"/>
          </a:xfrm>
          <a:prstGeom prst="rect">
            <a:avLst/>
          </a:prstGeom>
        </p:spPr>
      </p:pic>
      <p:pic>
        <p:nvPicPr>
          <p:cNvPr id="8" name="Picture 7" descr="An academic sits in front of their computer typing with a slight frown. They are clearly concentrating. To the left of their keyboard is a book with 'Universal Design Learning' titled on the front. ">
            <a:extLst>
              <a:ext uri="{FF2B5EF4-FFF2-40B4-BE49-F238E27FC236}">
                <a16:creationId xmlns:a16="http://schemas.microsoft.com/office/drawing/2014/main" id="{D9AE5E09-C822-3BE2-958B-B19B0E94B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132" y="1875453"/>
            <a:ext cx="4446639" cy="296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04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EEF0FC"/>
            </a:gs>
            <a:gs pos="29000">
              <a:srgbClr val="86C6EC"/>
            </a:gs>
            <a:gs pos="41000">
              <a:srgbClr val="C58EF2"/>
            </a:gs>
            <a:gs pos="100000">
              <a:schemeClr val="accent1">
                <a:lumMod val="5000"/>
                <a:lumOff val="95000"/>
              </a:schemeClr>
            </a:gs>
            <a:gs pos="74000">
              <a:srgbClr val="89CFEB"/>
            </a:gs>
            <a:gs pos="83000">
              <a:schemeClr val="accent1">
                <a:lumMod val="45000"/>
                <a:lumOff val="55000"/>
              </a:schemeClr>
            </a:gs>
            <a:gs pos="69000">
              <a:schemeClr val="bg1"/>
            </a:gs>
            <a:gs pos="22000">
              <a:schemeClr val="bg1"/>
            </a:gs>
            <a:gs pos="8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5F738F-8C78-E926-38D1-8B7B11470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07A9A041-348C-13E4-5F44-18C7EADB14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1168" y="228600"/>
            <a:ext cx="11850624" cy="107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872" indent="-342872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89" indent="-285727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68" indent="-228581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30" indent="-228581" algn="l" defTabSz="45716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93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5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8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80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5000"/>
              </a:lnSpc>
              <a:buNone/>
              <a:defRPr/>
            </a:pPr>
            <a:r>
              <a:rPr lang="en-AU" sz="6000" b="1" dirty="0">
                <a:latin typeface="Aptos"/>
                <a:ea typeface="Helvetica Neue" charset="0"/>
                <a:cs typeface="Arial"/>
              </a:rPr>
              <a:t>Overcoming Institutional Barriers </a:t>
            </a:r>
            <a:endParaRPr kumimoji="0" lang="en-US" sz="6000" b="1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ptos"/>
              <a:ea typeface="Arial Black" charset="0"/>
              <a:cs typeface="Arial Black" charset="0"/>
            </a:endParaRP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0C63EBEC-AF62-C6AF-97B6-E22D352A957A}"/>
              </a:ext>
            </a:extLst>
          </p:cNvPr>
          <p:cNvSpPr txBox="1">
            <a:spLocks/>
          </p:cNvSpPr>
          <p:nvPr/>
        </p:nvSpPr>
        <p:spPr>
          <a:xfrm>
            <a:off x="452487" y="1194417"/>
            <a:ext cx="11035879" cy="507992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72" indent="-342872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89" indent="-285727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68" indent="-228581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30" indent="-228581" algn="l" defTabSz="45716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93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5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8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80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b="1" dirty="0">
                <a:latin typeface="Aptos"/>
                <a:ea typeface="Helvetica Neue" charset="0"/>
                <a:cs typeface="Arial"/>
              </a:rPr>
              <a:t>Skill limitations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b="1" dirty="0">
                <a:latin typeface="Aptos"/>
                <a:ea typeface="Helvetica Neue" charset="0"/>
                <a:cs typeface="Arial"/>
              </a:rPr>
              <a:t>Tool adequacy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b="1" dirty="0">
                <a:latin typeface="Aptos"/>
                <a:ea typeface="Helvetica Neue" charset="0"/>
                <a:cs typeface="Arial"/>
              </a:rPr>
              <a:t>Policy restrictions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b="1" dirty="0">
                <a:latin typeface="Aptos"/>
                <a:ea typeface="Helvetica Neue" charset="0"/>
                <a:cs typeface="Arial"/>
              </a:rPr>
              <a:t>Class sizes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b="1" dirty="0">
                <a:latin typeface="Aptos"/>
                <a:ea typeface="Helvetica Neue" charset="0"/>
                <a:cs typeface="Arial"/>
              </a:rPr>
              <a:t>Course design and control </a:t>
            </a:r>
          </a:p>
          <a:p>
            <a:pPr marL="0" indent="0">
              <a:buNone/>
            </a:pPr>
            <a:endParaRPr lang="en-AU" sz="2400" b="1" dirty="0">
              <a:latin typeface="Aptos"/>
              <a:ea typeface="Helvetica Neue" charset="0"/>
              <a:cs typeface="Arial"/>
            </a:endParaRPr>
          </a:p>
          <a:p>
            <a:pPr marL="0" indent="0">
              <a:buNone/>
            </a:pPr>
            <a:endParaRPr lang="en-AU" sz="2400" b="1" dirty="0">
              <a:solidFill>
                <a:schemeClr val="accent6">
                  <a:lumMod val="75000"/>
                </a:schemeClr>
              </a:solidFill>
              <a:latin typeface="Aptos"/>
              <a:ea typeface="Helvetica Neue" charset="0"/>
              <a:cs typeface="Arial"/>
            </a:endParaRPr>
          </a:p>
          <a:p>
            <a:pPr marL="0" indent="0">
              <a:buNone/>
            </a:pPr>
            <a:endParaRPr lang="en-AU" sz="2400" b="1" dirty="0">
              <a:solidFill>
                <a:schemeClr val="accent6">
                  <a:lumMod val="75000"/>
                </a:schemeClr>
              </a:solidFill>
              <a:latin typeface="Aptos"/>
              <a:ea typeface="Helvetica Neue" charset="0"/>
              <a:cs typeface="Arial"/>
            </a:endParaRPr>
          </a:p>
          <a:p>
            <a:pPr marL="0" indent="0">
              <a:buNone/>
            </a:pPr>
            <a:endParaRPr lang="en-AU" sz="2400" b="1" dirty="0">
              <a:solidFill>
                <a:schemeClr val="accent6">
                  <a:lumMod val="75000"/>
                </a:schemeClr>
              </a:solidFill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400" b="1" dirty="0">
              <a:solidFill>
                <a:schemeClr val="accent6">
                  <a:lumMod val="75000"/>
                </a:schemeClr>
              </a:solidFill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400" b="1" dirty="0">
              <a:solidFill>
                <a:schemeClr val="accent6">
                  <a:lumMod val="75000"/>
                </a:schemeClr>
              </a:solidFill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r>
              <a:rPr lang="en-AU" b="1" dirty="0">
                <a:solidFill>
                  <a:schemeClr val="accent6">
                    <a:lumMod val="75000"/>
                  </a:schemeClr>
                </a:solidFill>
                <a:latin typeface="Aptos"/>
                <a:ea typeface="Helvetica Neue" charset="0"/>
                <a:cs typeface="Arial"/>
                <a:hlinkClick r:id="rId3"/>
              </a:rPr>
              <a:t>https://app.sli.do/event/kULhZkB6htD5ZWvhHx7M4Z</a:t>
            </a:r>
            <a:endParaRPr lang="en-AU" b="1" dirty="0">
              <a:solidFill>
                <a:schemeClr val="accent6">
                  <a:lumMod val="75000"/>
                </a:schemeClr>
              </a:solidFill>
              <a:latin typeface="Aptos"/>
              <a:ea typeface="Helvetica Neue" charset="0"/>
              <a:cs typeface="Arial"/>
            </a:endParaRPr>
          </a:p>
        </p:txBody>
      </p:sp>
      <p:pic>
        <p:nvPicPr>
          <p:cNvPr id="6" name="Picture 5" descr="QR code to join overcoming institutional barriers slido">
            <a:extLst>
              <a:ext uri="{FF2B5EF4-FFF2-40B4-BE49-F238E27FC236}">
                <a16:creationId xmlns:a16="http://schemas.microsoft.com/office/drawing/2014/main" id="{24F5051A-EDCE-A003-0DEE-1EC218BBC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34" y="3543041"/>
            <a:ext cx="2421916" cy="2421916"/>
          </a:xfrm>
          <a:prstGeom prst="rect">
            <a:avLst/>
          </a:prstGeom>
        </p:spPr>
      </p:pic>
      <p:pic>
        <p:nvPicPr>
          <p:cNvPr id="3" name="Picture 2" descr="A female academic teaches a very large number of students in a lecture theatre. She is explaining a concept with her hands out in front of her.">
            <a:extLst>
              <a:ext uri="{FF2B5EF4-FFF2-40B4-BE49-F238E27FC236}">
                <a16:creationId xmlns:a16="http://schemas.microsoft.com/office/drawing/2014/main" id="{042F0B29-232D-1CE9-0E37-7866C1F4A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960" y="1194417"/>
            <a:ext cx="4469166" cy="44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1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22">
              <a:schemeClr val="accent1">
                <a:lumMod val="30000"/>
                <a:lumOff val="70000"/>
              </a:schemeClr>
            </a:gs>
            <a:gs pos="39000">
              <a:srgbClr val="EEF0FC"/>
            </a:gs>
            <a:gs pos="10000">
              <a:srgbClr val="E8D2FA"/>
            </a:gs>
            <a:gs pos="95000">
              <a:srgbClr val="C189F7"/>
            </a:gs>
            <a:gs pos="22000">
              <a:schemeClr val="accent1">
                <a:lumMod val="5000"/>
                <a:lumOff val="95000"/>
              </a:schemeClr>
            </a:gs>
            <a:gs pos="84000">
              <a:srgbClr val="F6C3FF"/>
            </a:gs>
            <a:gs pos="71000">
              <a:srgbClr val="D3C1E5"/>
            </a:gs>
            <a:gs pos="43000">
              <a:srgbClr val="AEC8E0"/>
            </a:gs>
            <a:gs pos="22000">
              <a:schemeClr val="bg1"/>
            </a:gs>
            <a:gs pos="1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C08E7F-C404-65BA-B1E2-001436FEC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7F8E2F6-05F6-BFE5-AAA4-02EC2447958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8217" y="500344"/>
            <a:ext cx="11419555" cy="8853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872" indent="-342872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89" indent="-285727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68" indent="-228581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30" indent="-228581" algn="l" defTabSz="45716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93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5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8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80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5000"/>
              </a:lnSpc>
              <a:buNone/>
              <a:defRPr/>
            </a:pP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/>
                <a:ea typeface="Arial Black" charset="0"/>
                <a:cs typeface="Arial Black" charset="0"/>
              </a:rPr>
              <a:t>Addressing Implementation </a:t>
            </a:r>
            <a:endParaRPr kumimoji="0" lang="en-US" sz="3700" b="1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ptos"/>
              <a:ea typeface="Arial Black" charset="0"/>
              <a:cs typeface="Arial Black" charset="0"/>
            </a:endParaRP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414EABD4-5682-0775-8F78-E9F60628771A}"/>
              </a:ext>
            </a:extLst>
          </p:cNvPr>
          <p:cNvSpPr txBox="1">
            <a:spLocks/>
          </p:cNvSpPr>
          <p:nvPr/>
        </p:nvSpPr>
        <p:spPr>
          <a:xfrm>
            <a:off x="458217" y="1385740"/>
            <a:ext cx="11030149" cy="48886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72" indent="-342872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89" indent="-285727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68" indent="-228581" algn="l" defTabSz="45716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30" indent="-228581" algn="l" defTabSz="45716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93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5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8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80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b="1" dirty="0">
                <a:latin typeface="Aptos"/>
                <a:ea typeface="Helvetica Neue" charset="0"/>
                <a:cs typeface="Arial"/>
              </a:rPr>
              <a:t>Framework navigation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b="1" dirty="0">
                <a:latin typeface="Aptos"/>
                <a:ea typeface="Helvetica Neue" charset="0"/>
                <a:cs typeface="Arial"/>
              </a:rPr>
              <a:t>Effectiveness assurance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b="1" dirty="0">
                <a:latin typeface="Aptos"/>
                <a:ea typeface="Helvetica Neue" charset="0"/>
                <a:cs typeface="Arial"/>
              </a:rPr>
              <a:t>Student engagement and inclusivity efforts </a:t>
            </a:r>
          </a:p>
          <a:p>
            <a:pPr marL="0" indent="0">
              <a:buNone/>
            </a:pPr>
            <a:endParaRPr lang="en-AU" sz="24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4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4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4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4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4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endParaRPr lang="en-AU" sz="2400" b="1" dirty="0">
              <a:latin typeface="Aptos"/>
              <a:ea typeface="Helvetica Neue" charset="0"/>
              <a:cs typeface="Arial"/>
              <a:hlinkClick r:id="rId3"/>
            </a:endParaRPr>
          </a:p>
          <a:p>
            <a:pPr marL="0" indent="0">
              <a:buNone/>
            </a:pPr>
            <a:r>
              <a:rPr lang="en-AU" b="1" dirty="0">
                <a:latin typeface="Aptos"/>
                <a:ea typeface="Helvetica Neue" charset="0"/>
                <a:cs typeface="Arial"/>
                <a:hlinkClick r:id="rId3"/>
              </a:rPr>
              <a:t>https://app.sli.do/event/oSEzhoGsNPxdYqJD4rjKsu</a:t>
            </a:r>
            <a:endParaRPr lang="en-AU" b="1" dirty="0">
              <a:latin typeface="Aptos"/>
              <a:ea typeface="Helvetica Neue" charset="0"/>
              <a:cs typeface="Arial"/>
            </a:endParaRPr>
          </a:p>
          <a:p>
            <a:pPr marL="0" indent="0">
              <a:buNone/>
            </a:pPr>
            <a:endParaRPr lang="en-AU" sz="2400" b="1" dirty="0">
              <a:latin typeface="Aptos"/>
              <a:ea typeface="Helvetica Neue" charset="0"/>
              <a:cs typeface="Arial"/>
            </a:endParaRPr>
          </a:p>
          <a:p>
            <a:pPr marL="0" indent="0">
              <a:buNone/>
            </a:pPr>
            <a:endParaRPr lang="en-AU" sz="2400" dirty="0">
              <a:solidFill>
                <a:schemeClr val="accent6">
                  <a:lumMod val="75000"/>
                </a:schemeClr>
              </a:solidFill>
              <a:latin typeface="Aptos"/>
              <a:ea typeface="Helvetica Neue" charset="0"/>
              <a:cs typeface="Arial"/>
            </a:endParaRPr>
          </a:p>
        </p:txBody>
      </p:sp>
      <p:pic>
        <p:nvPicPr>
          <p:cNvPr id="8" name="Picture 7" descr="Students are studying at group work tables in a modern open space. ">
            <a:extLst>
              <a:ext uri="{FF2B5EF4-FFF2-40B4-BE49-F238E27FC236}">
                <a16:creationId xmlns:a16="http://schemas.microsoft.com/office/drawing/2014/main" id="{ADDE3D42-854C-AD30-9CB4-30F9CBFAA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94" y="2848519"/>
            <a:ext cx="4333906" cy="2882047"/>
          </a:xfrm>
          <a:prstGeom prst="rect">
            <a:avLst/>
          </a:prstGeom>
        </p:spPr>
      </p:pic>
      <p:pic>
        <p:nvPicPr>
          <p:cNvPr id="6" name="Picture 5" descr="QR code to go to Addressing Implementation Slido ">
            <a:extLst>
              <a:ext uri="{FF2B5EF4-FFF2-40B4-BE49-F238E27FC236}">
                <a16:creationId xmlns:a16="http://schemas.microsoft.com/office/drawing/2014/main" id="{6B501C97-F8E5-DEC9-AA06-67E9A4DFB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011" y="1668412"/>
            <a:ext cx="2854427" cy="28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18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63000">
              <a:schemeClr val="accent1">
                <a:lumMod val="45000"/>
                <a:lumOff val="55000"/>
              </a:schemeClr>
            </a:gs>
            <a:gs pos="100000">
              <a:srgbClr val="80E4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2C03B-DCFB-B387-DE41-F404B483F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256" y="1"/>
            <a:ext cx="10299192" cy="2962656"/>
          </a:xfrm>
        </p:spPr>
        <p:txBody>
          <a:bodyPr>
            <a:normAutofit/>
          </a:bodyPr>
          <a:lstStyle/>
          <a:p>
            <a:pPr algn="ctr"/>
            <a:r>
              <a:rPr lang="en-AU" sz="6000" b="1" dirty="0"/>
              <a:t>Q&amp;A </a:t>
            </a:r>
            <a:br>
              <a:rPr lang="en-AU" b="1" dirty="0"/>
            </a:br>
            <a:br>
              <a:rPr lang="en-AU" b="1" dirty="0"/>
            </a:br>
            <a:r>
              <a:rPr lang="en-AU" b="1" dirty="0"/>
              <a:t>and, stay up-to-date with our 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F13F0-47A5-9CAC-F0CF-66B00B011344}"/>
              </a:ext>
            </a:extLst>
          </p:cNvPr>
          <p:cNvSpPr txBox="1"/>
          <p:nvPr/>
        </p:nvSpPr>
        <p:spPr>
          <a:xfrm>
            <a:off x="197799" y="4263997"/>
            <a:ext cx="435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https://forms.office.com/r/szaCgVeTxE</a:t>
            </a:r>
          </a:p>
        </p:txBody>
      </p:sp>
      <p:pic>
        <p:nvPicPr>
          <p:cNvPr id="5" name="Picture 4" descr="QR to go to Form to stay up to date with our research. ">
            <a:extLst>
              <a:ext uri="{FF2B5EF4-FFF2-40B4-BE49-F238E27FC236}">
                <a16:creationId xmlns:a16="http://schemas.microsoft.com/office/drawing/2014/main" id="{6056CED4-F6C2-916A-15FB-9199D9D9C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12" y="2502087"/>
            <a:ext cx="4355913" cy="435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92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19ccc7-b673-4022-8ef5-0d187dde37d2">
      <Terms xmlns="http://schemas.microsoft.com/office/infopath/2007/PartnerControls"/>
    </lcf76f155ced4ddcb4097134ff3c332f>
    <TaxCatchAll xmlns="fb2be7c2-4215-401f-a5ec-a40e666698e2" xsi:nil="true"/>
    <Typeofdata xmlns="1419ccc7-b673-4022-8ef5-0d187dde37d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CB5F80F8669040AD90F445F9907940" ma:contentTypeVersion="14" ma:contentTypeDescription="Create a new document." ma:contentTypeScope="" ma:versionID="14ed55f729e391c25fb8bae072f7a9f7">
  <xsd:schema xmlns:xsd="http://www.w3.org/2001/XMLSchema" xmlns:xs="http://www.w3.org/2001/XMLSchema" xmlns:p="http://schemas.microsoft.com/office/2006/metadata/properties" xmlns:ns2="1419ccc7-b673-4022-8ef5-0d187dde37d2" xmlns:ns3="fb2be7c2-4215-401f-a5ec-a40e666698e2" targetNamespace="http://schemas.microsoft.com/office/2006/metadata/properties" ma:root="true" ma:fieldsID="eeb84fb56e167f850ce8b94dd0ff8c7c" ns2:_="" ns3:_="">
    <xsd:import namespace="1419ccc7-b673-4022-8ef5-0d187dde37d2"/>
    <xsd:import namespace="fb2be7c2-4215-401f-a5ec-a40e666698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Typeof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9ccc7-b673-4022-8ef5-0d187dde37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Typeofdata" ma:index="12" nillable="true" ma:displayName="Type of data" ma:format="Dropdown" ma:internalName="Typeofdata">
      <xsd:simpleType>
        <xsd:restriction base="dms:Text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3abdcd4-f995-4be8-8c9c-da1b1eb6b5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2be7c2-4215-401f-a5ec-a40e666698e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f8767590-4f40-4888-967d-e153274addce}" ma:internalName="TaxCatchAll" ma:showField="CatchAllData" ma:web="fb2be7c2-4215-401f-a5ec-a40e666698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1EB192-F617-444A-8E82-D3A75C8E0EAB}">
  <ds:schemaRefs>
    <ds:schemaRef ds:uri="fb2be7c2-4215-401f-a5ec-a40e666698e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419ccc7-b673-4022-8ef5-0d187dde37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C0941A6-A849-442C-B271-20EB06EC0666}">
  <ds:schemaRefs>
    <ds:schemaRef ds:uri="1419ccc7-b673-4022-8ef5-0d187dde37d2"/>
    <ds:schemaRef ds:uri="fb2be7c2-4215-401f-a5ec-a40e666698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65AABFE-799B-4943-B319-C4A353EB42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270</Words>
  <Application>Microsoft Office PowerPoint</Application>
  <PresentationFormat>Widescreen</PresentationFormat>
  <Paragraphs>71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Arial Black</vt:lpstr>
      <vt:lpstr>Helvetica Neue</vt:lpstr>
      <vt:lpstr>Office Theme</vt:lpstr>
      <vt:lpstr>Making the Potential of UDL a Reality:  Challenging Barriers to Institution-Wide UDL Adoption </vt:lpstr>
      <vt:lpstr>Study Overview </vt:lpstr>
      <vt:lpstr>Finding the Time </vt:lpstr>
      <vt:lpstr>Learning how to Implement UDL</vt:lpstr>
      <vt:lpstr>Overcoming Institutional Barriers </vt:lpstr>
      <vt:lpstr>Addressing Implementation </vt:lpstr>
      <vt:lpstr>Q&amp;A   and, stay up-to-date with our research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Butler</dc:creator>
  <cp:lastModifiedBy>Kylie Geard</cp:lastModifiedBy>
  <cp:revision>5</cp:revision>
  <dcterms:created xsi:type="dcterms:W3CDTF">2025-02-03T03:17:46Z</dcterms:created>
  <dcterms:modified xsi:type="dcterms:W3CDTF">2025-06-10T04:09:25Z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0x01010052CB5F80F8669040AD90F445F9907940</vt:lpwstr>
  </property>
  <property fmtid="{D5CDD505-2E9C-101B-9397-08002B2CF9AE}" pid="3" name="MediaServiceImageTags">
    <vt:lpwstr/>
  </property>
</Properties>
</file>