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2"/>
  </p:notesMasterIdLst>
  <p:sldIdLst>
    <p:sldId id="257" r:id="rId3"/>
    <p:sldId id="379" r:id="rId4"/>
    <p:sldId id="273" r:id="rId5"/>
    <p:sldId id="478" r:id="rId6"/>
    <p:sldId id="513" r:id="rId7"/>
    <p:sldId id="288" r:id="rId8"/>
    <p:sldId id="543" r:id="rId9"/>
    <p:sldId id="544" r:id="rId10"/>
    <p:sldId id="548" r:id="rId11"/>
    <p:sldId id="549" r:id="rId12"/>
    <p:sldId id="550" r:id="rId13"/>
    <p:sldId id="565" r:id="rId14"/>
    <p:sldId id="552" r:id="rId15"/>
    <p:sldId id="554" r:id="rId16"/>
    <p:sldId id="557" r:id="rId17"/>
    <p:sldId id="545" r:id="rId18"/>
    <p:sldId id="566" r:id="rId19"/>
    <p:sldId id="559" r:id="rId20"/>
    <p:sldId id="558" r:id="rId21"/>
    <p:sldId id="560" r:id="rId22"/>
    <p:sldId id="551" r:id="rId23"/>
    <p:sldId id="562" r:id="rId24"/>
    <p:sldId id="546" r:id="rId25"/>
    <p:sldId id="547" r:id="rId26"/>
    <p:sldId id="553" r:id="rId27"/>
    <p:sldId id="564" r:id="rId28"/>
    <p:sldId id="497" r:id="rId29"/>
    <p:sldId id="498" r:id="rId30"/>
    <p:sldId id="499"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24" autoAdjust="0"/>
  </p:normalViewPr>
  <p:slideViewPr>
    <p:cSldViewPr snapToGrid="0">
      <p:cViewPr varScale="1">
        <p:scale>
          <a:sx n="88" d="100"/>
          <a:sy n="88" d="100"/>
        </p:scale>
        <p:origin x="90" y="22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0A6659-0F04-446C-8655-29DF8C025461}" type="datetimeFigureOut">
              <a:rPr lang="en-US" smtClean="0"/>
              <a:t>6/17/2025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AB2A57-FE3A-4AC3-B2BA-075BB7133E6D}" type="slidenum">
              <a:rPr lang="en-US" smtClean="0"/>
              <a:t>‹#›</a:t>
            </a:fld>
            <a:endParaRPr lang="en-US"/>
          </a:p>
        </p:txBody>
      </p:sp>
    </p:spTree>
    <p:extLst>
      <p:ext uri="{BB962C8B-B14F-4D97-AF65-F5344CB8AC3E}">
        <p14:creationId xmlns:p14="http://schemas.microsoft.com/office/powerpoint/2010/main" val="3256503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AB2A57-FE3A-4AC3-B2BA-075BB7133E6D}" type="slidenum">
              <a:rPr lang="en-US" smtClean="0"/>
              <a:t>7</a:t>
            </a:fld>
            <a:endParaRPr lang="en-US"/>
          </a:p>
        </p:txBody>
      </p:sp>
    </p:spTree>
    <p:extLst>
      <p:ext uri="{BB962C8B-B14F-4D97-AF65-F5344CB8AC3E}">
        <p14:creationId xmlns:p14="http://schemas.microsoft.com/office/powerpoint/2010/main" val="893239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6ECFF"/>
                </a:solidFill>
              </a:rPr>
              <a:pPr/>
              <a:t>6/17/2025</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20682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6ECFF"/>
                </a:solidFill>
              </a:rPr>
              <a:pPr/>
              <a:t>6/17/2025</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9295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6ECFF"/>
                </a:solidFill>
              </a:rPr>
              <a:pPr/>
              <a:t>6/17/2025</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2768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77CA0979-F579-4E9B-A675-1F5ABBFF00DB}" type="datetimeFigureOut">
              <a:rPr lang="en-US" dirty="0"/>
              <a:t>6/17/2025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216028606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3E7156E-175E-4DBA-9D21-B772C320F342}" type="datetimeFigureOut">
              <a:rPr lang="en-US" dirty="0"/>
              <a:t>6/17/2025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4063952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04895F6E-3D02-4292-95D1-C62B3126321B}" type="datetimeFigureOut">
              <a:rPr lang="en-US" dirty="0"/>
              <a:t>6/17/2025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1096635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DCB5ACB-D10C-44A8-9570-124370F4CB38}" type="datetimeFigureOut">
              <a:rPr lang="en-US" dirty="0"/>
              <a:t>6/17/2025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709980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AB8D84F4-0E7A-4BDE-98C6-AE68FB974645}" type="datetimeFigureOut">
              <a:rPr lang="en-US" dirty="0"/>
              <a:t>6/17/2025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
              </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2383724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CBEFF1D8-9801-4C4B-92F3-66C9A863BD74}" type="datetimeFigureOut">
              <a:rPr lang="en-US" dirty="0"/>
              <a:t>6/17/2025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
              </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2123424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61FE8FD-B23E-4E1A-83EF-0847EBEA0105}" type="datetimeFigureOut">
              <a:rPr lang="en-US" dirty="0"/>
              <a:t>6/17/2025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2481604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8DDF891E-A7C2-465C-AD39-8EDCB0F58E3C}" type="datetimeFigureOut">
              <a:rPr lang="en-US" dirty="0"/>
              <a:t>6/17/2025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160173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6ECFF"/>
                </a:solidFill>
              </a:rPr>
              <a:pPr/>
              <a:t>6/17/2025</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3562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9571C769-CEC8-962A-01E6-15B0E056791E}"/>
              </a:ext>
            </a:extLst>
          </p:cNvPr>
          <p:cNvSpPr>
            <a:spLocks noGrp="1" noChangeAspect="1"/>
          </p:cNvSpPr>
          <p:nvPr>
            <p:ph type="pic" idx="1"/>
          </p:nvPr>
        </p:nvSpPr>
        <p:spPr>
          <a:xfrm>
            <a:off x="5063319" y="657103"/>
            <a:ext cx="6483687" cy="555590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F39F93E5-AFB6-485C-8E3C-32F92A07875F}" type="datetimeFigureOut">
              <a:rPr lang="en-US" dirty="0"/>
              <a:t>6/17/2025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3093393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F7E76D0F-5A12-4D0A-80B0-1A6122B61E7B}" type="datetimeFigureOut">
              <a:rPr lang="en-US" dirty="0"/>
              <a:t>6/17/2025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236026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8B9E8C84-89CA-44AB-B0BE-5C91BAF75478}" type="datetimeFigureOut">
              <a:rPr lang="en-US" dirty="0"/>
              <a:t>6/17/2025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dirty="0"/>
              <a:t>‹#›</a:t>
            </a:fld>
            <a:endParaRPr lang="en-US"/>
          </a:p>
        </p:txBody>
      </p:sp>
    </p:spTree>
    <p:extLst>
      <p:ext uri="{BB962C8B-B14F-4D97-AF65-F5344CB8AC3E}">
        <p14:creationId xmlns:p14="http://schemas.microsoft.com/office/powerpoint/2010/main" val="2337198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6ECFF"/>
                </a:solidFill>
              </a:rPr>
              <a:pPr/>
              <a:t>6/17/2025</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5850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6ECFF"/>
                </a:solidFill>
              </a:rPr>
              <a:pPr/>
              <a:t>6/17/2025</a:t>
            </a:fld>
            <a:endParaRPr lang="en-US">
              <a:solidFill>
                <a:srgbClr val="D6ECFF"/>
              </a:solidFill>
            </a:endParaRPr>
          </a:p>
        </p:txBody>
      </p:sp>
      <p:sp>
        <p:nvSpPr>
          <p:cNvPr id="6" name="Footer Placeholder 5"/>
          <p:cNvSpPr>
            <a:spLocks noGrp="1"/>
          </p:cNvSpPr>
          <p:nvPr>
            <p:ph type="ftr" sz="quarter" idx="11"/>
          </p:nvPr>
        </p:nvSpPr>
        <p:spPr/>
        <p:txBody>
          <a:bodyPr/>
          <a:lstStyle/>
          <a:p>
            <a:endParaRPr lang="en-US">
              <a:solidFill>
                <a:srgbClr val="D6ECFF"/>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3299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D6ECFF"/>
                </a:solidFill>
              </a:rPr>
              <a:pPr/>
              <a:t>6/17/2025</a:t>
            </a:fld>
            <a:endParaRPr lang="en-US">
              <a:solidFill>
                <a:srgbClr val="D6ECFF"/>
              </a:solidFill>
            </a:endParaRPr>
          </a:p>
        </p:txBody>
      </p:sp>
      <p:sp>
        <p:nvSpPr>
          <p:cNvPr id="8" name="Footer Placeholder 7"/>
          <p:cNvSpPr>
            <a:spLocks noGrp="1"/>
          </p:cNvSpPr>
          <p:nvPr>
            <p:ph type="ftr" sz="quarter" idx="11"/>
          </p:nvPr>
        </p:nvSpPr>
        <p:spPr/>
        <p:txBody>
          <a:bodyPr/>
          <a:lstStyle/>
          <a:p>
            <a:endParaRPr lang="en-US">
              <a:solidFill>
                <a:srgbClr val="D6ECFF"/>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942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D6ECFF"/>
                </a:solidFill>
              </a:rPr>
              <a:pPr/>
              <a:t>6/17/2025</a:t>
            </a:fld>
            <a:endParaRPr lang="en-US">
              <a:solidFill>
                <a:srgbClr val="D6ECFF"/>
              </a:solidFill>
            </a:endParaRPr>
          </a:p>
        </p:txBody>
      </p:sp>
      <p:sp>
        <p:nvSpPr>
          <p:cNvPr id="4" name="Footer Placeholder 3"/>
          <p:cNvSpPr>
            <a:spLocks noGrp="1"/>
          </p:cNvSpPr>
          <p:nvPr>
            <p:ph type="ftr" sz="quarter" idx="11"/>
          </p:nvPr>
        </p:nvSpPr>
        <p:spPr/>
        <p:txBody>
          <a:bodyPr/>
          <a:lstStyle/>
          <a:p>
            <a:endParaRPr lang="en-US">
              <a:solidFill>
                <a:srgbClr val="D6ECFF"/>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764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D6ECFF"/>
                </a:solidFill>
              </a:rPr>
              <a:pPr/>
              <a:t>6/17/2025</a:t>
            </a:fld>
            <a:endParaRPr lang="en-US">
              <a:solidFill>
                <a:srgbClr val="D6ECFF"/>
              </a:solidFill>
            </a:endParaRPr>
          </a:p>
        </p:txBody>
      </p:sp>
      <p:sp>
        <p:nvSpPr>
          <p:cNvPr id="3" name="Footer Placeholder 2"/>
          <p:cNvSpPr>
            <a:spLocks noGrp="1"/>
          </p:cNvSpPr>
          <p:nvPr>
            <p:ph type="ftr" sz="quarter" idx="11"/>
          </p:nvPr>
        </p:nvSpPr>
        <p:spPr/>
        <p:txBody>
          <a:bodyPr/>
          <a:lstStyle/>
          <a:p>
            <a:endParaRPr lang="en-US">
              <a:solidFill>
                <a:srgbClr val="D6ECFF"/>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1552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6ECFF"/>
                </a:solidFill>
              </a:rPr>
              <a:pPr/>
              <a:t>6/17/2025</a:t>
            </a:fld>
            <a:endParaRPr lang="en-US">
              <a:solidFill>
                <a:srgbClr val="D6ECFF"/>
              </a:solidFill>
            </a:endParaRPr>
          </a:p>
        </p:txBody>
      </p:sp>
      <p:sp>
        <p:nvSpPr>
          <p:cNvPr id="6" name="Footer Placeholder 5"/>
          <p:cNvSpPr>
            <a:spLocks noGrp="1"/>
          </p:cNvSpPr>
          <p:nvPr>
            <p:ph type="ftr" sz="quarter" idx="11"/>
          </p:nvPr>
        </p:nvSpPr>
        <p:spPr/>
        <p:txBody>
          <a:bodyPr/>
          <a:lstStyle/>
          <a:p>
            <a:endParaRPr lang="en-US">
              <a:solidFill>
                <a:srgbClr val="D6ECFF"/>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622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solidFill>
                  <a:srgbClr val="D6ECFF"/>
                </a:solidFill>
              </a:rPr>
              <a:pPr/>
              <a:t>6/17/2025</a:t>
            </a:fld>
            <a:endParaRPr lang="en-US">
              <a:solidFill>
                <a:srgbClr val="D6ECFF"/>
              </a:solidFill>
            </a:endParaRPr>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solidFill>
                <a:srgbClr val="D6ECFF"/>
              </a:solidFill>
            </a:endParaRPr>
          </a:p>
        </p:txBody>
      </p:sp>
    </p:spTree>
    <p:extLst>
      <p:ext uri="{BB962C8B-B14F-4D97-AF65-F5344CB8AC3E}">
        <p14:creationId xmlns:p14="http://schemas.microsoft.com/office/powerpoint/2010/main" val="2748293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solidFill>
                <a:srgbClr val="D6ECFF"/>
              </a:solidFill>
            </a:endParaRPr>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solidFill>
                  <a:srgbClr val="D6ECFF"/>
                </a:solidFill>
              </a:rPr>
              <a:pPr/>
              <a:t>6/17/2025</a:t>
            </a:fld>
            <a:endParaRPr lang="en-US">
              <a:solidFill>
                <a:srgbClr val="D6ECFF"/>
              </a:solidFill>
            </a:endParaRPr>
          </a:p>
        </p:txBody>
      </p:sp>
    </p:spTree>
    <p:extLst>
      <p:ext uri="{BB962C8B-B14F-4D97-AF65-F5344CB8AC3E}">
        <p14:creationId xmlns:p14="http://schemas.microsoft.com/office/powerpoint/2010/main" val="286893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3A332BE1-279E-4118-9FE3-7952B079A510}" type="datetimeFigureOut">
              <a:rPr lang="en-US" dirty="0"/>
              <a:t>6/17/2025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r>
              <a:rPr lang="en-US"/>
              <a:t>
              </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dirty="0"/>
              <a:t>‹#›</a:t>
            </a:fld>
            <a:endParaRPr lang="en-US"/>
          </a:p>
        </p:txBody>
      </p:sp>
    </p:spTree>
    <p:extLst>
      <p:ext uri="{BB962C8B-B14F-4D97-AF65-F5344CB8AC3E}">
        <p14:creationId xmlns:p14="http://schemas.microsoft.com/office/powerpoint/2010/main" val="25823078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edswgrad.padlet.org/ffovet1/adcet-workshop-activity-on-emerging-themes-4ejv2p1tdxexv1s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implementudl.com/"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hyperlink" Target="https://www.ahead.ie/journal/Exploring-the-Student-Voice-within-Universal-Design-for-learning-Work" TargetMode="External"/><Relationship Id="rId2" Type="http://schemas.openxmlformats.org/officeDocument/2006/relationships/hyperlink" Target="https://doi.org/10.1515/cti-2018-0026"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ric.ed.gov/?id=EJ1028772" TargetMode="External"/><Relationship Id="rId2" Type="http://schemas.openxmlformats.org/officeDocument/2006/relationships/hyperlink" Target="https://dsq-sds.org/article/view/6557/5413" TargetMode="External"/><Relationship Id="rId1" Type="http://schemas.openxmlformats.org/officeDocument/2006/relationships/slideLayout" Target="../slideLayouts/slideLayout2.xml"/><Relationship Id="rId5" Type="http://schemas.openxmlformats.org/officeDocument/2006/relationships/hyperlink" Target="https://doi.org/10.1080/13562517.2015.1122585" TargetMode="External"/><Relationship Id="rId4" Type="http://schemas.openxmlformats.org/officeDocument/2006/relationships/hyperlink" Target="https://doi.org/10.1007/s41297-022-00180-w"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dx.doi.org/10.24059/olj.v23i1.1407" TargetMode="External"/><Relationship Id="rId2" Type="http://schemas.openxmlformats.org/officeDocument/2006/relationships/hyperlink" Target="https://doi.org/10.1186/s40594-019-0161-8" TargetMode="External"/><Relationship Id="rId1" Type="http://schemas.openxmlformats.org/officeDocument/2006/relationships/slideLayout" Target="../slideLayouts/slideLayout2.xml"/><Relationship Id="rId4" Type="http://schemas.openxmlformats.org/officeDocument/2006/relationships/hyperlink" Target="http://dx.doi.org/10.3390/ijerph182111667"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kamino.tru.ca/experts/home/main/bio.php?id=Ffovet"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twosolitudes.ca/index.html"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67391"/>
            <a:ext cx="10058400" cy="2593975"/>
          </a:xfrm>
        </p:spPr>
        <p:txBody>
          <a:bodyPr/>
          <a:lstStyle/>
          <a:p>
            <a:r>
              <a:rPr lang="en-US" sz="3600" dirty="0">
                <a:solidFill>
                  <a:schemeClr val="accent4">
                    <a:lumMod val="75000"/>
                  </a:schemeClr>
                </a:solidFill>
              </a:rPr>
              <a:t>Growth of UDL Implementation among faculty: Understanding the risks that lead to instructors losing momentum </a:t>
            </a:r>
            <a:endParaRPr lang="fr-CA" sz="3600" dirty="0">
              <a:solidFill>
                <a:schemeClr val="accent4">
                  <a:lumMod val="75000"/>
                </a:schemeClr>
              </a:solidFill>
            </a:endParaRPr>
          </a:p>
        </p:txBody>
      </p:sp>
      <p:sp>
        <p:nvSpPr>
          <p:cNvPr id="3" name="Subtitle 2"/>
          <p:cNvSpPr>
            <a:spLocks noGrp="1"/>
          </p:cNvSpPr>
          <p:nvPr>
            <p:ph type="subTitle" idx="1"/>
          </p:nvPr>
        </p:nvSpPr>
        <p:spPr>
          <a:xfrm>
            <a:off x="914400" y="4610636"/>
            <a:ext cx="8615680" cy="1715519"/>
          </a:xfrm>
        </p:spPr>
        <p:txBody>
          <a:bodyPr>
            <a:normAutofit fontScale="92500" lnSpcReduction="20000"/>
          </a:bodyPr>
          <a:lstStyle/>
          <a:p>
            <a:pPr lvl="0">
              <a:buClr>
                <a:srgbClr val="98C723"/>
              </a:buClr>
            </a:pPr>
            <a:r>
              <a:rPr lang="en-US" sz="2400" b="1" kern="50" dirty="0">
                <a:solidFill>
                  <a:schemeClr val="bg1">
                    <a:lumMod val="50000"/>
                  </a:schemeClr>
                </a:solidFill>
                <a:latin typeface="Arial Narrow"/>
                <a:ea typeface="Times New Roman"/>
                <a:cs typeface="Arial"/>
              </a:rPr>
              <a:t>Dr. Frederic Fovet</a:t>
            </a:r>
          </a:p>
          <a:p>
            <a:pPr lvl="0">
              <a:buClr>
                <a:srgbClr val="98C723"/>
              </a:buClr>
            </a:pPr>
            <a:r>
              <a:rPr lang="en-US" sz="2400" b="1" kern="50" dirty="0">
                <a:solidFill>
                  <a:schemeClr val="bg1">
                    <a:lumMod val="50000"/>
                  </a:schemeClr>
                </a:solidFill>
                <a:latin typeface="Arial Narrow"/>
                <a:ea typeface="Times New Roman"/>
                <a:cs typeface="Arial"/>
              </a:rPr>
              <a:t>School of Education, Faculty of Education and Social Work</a:t>
            </a:r>
          </a:p>
          <a:p>
            <a:pPr lvl="0">
              <a:buClr>
                <a:srgbClr val="98C723"/>
              </a:buClr>
            </a:pPr>
            <a:r>
              <a:rPr lang="en-US" sz="2400" b="1" kern="50" dirty="0">
                <a:solidFill>
                  <a:schemeClr val="bg1">
                    <a:lumMod val="50000"/>
                  </a:schemeClr>
                </a:solidFill>
                <a:latin typeface="Arial Narrow"/>
                <a:ea typeface="Times New Roman"/>
                <a:cs typeface="Arial"/>
              </a:rPr>
              <a:t>Thompson Rivers University, BC, Canada</a:t>
            </a:r>
          </a:p>
          <a:p>
            <a:pPr lvl="0">
              <a:buClr>
                <a:srgbClr val="98C723"/>
              </a:buClr>
            </a:pPr>
            <a:r>
              <a:rPr lang="en-US" sz="2400" b="1" kern="50" dirty="0">
                <a:solidFill>
                  <a:schemeClr val="bg1">
                    <a:lumMod val="50000"/>
                  </a:schemeClr>
                </a:solidFill>
                <a:latin typeface="Arial Narrow"/>
                <a:ea typeface="Times New Roman"/>
                <a:cs typeface="Arial"/>
              </a:rPr>
              <a:t>ADCET UDL Symposium</a:t>
            </a:r>
          </a:p>
          <a:p>
            <a:pPr lvl="0">
              <a:buClr>
                <a:srgbClr val="98C723"/>
              </a:buClr>
            </a:pPr>
            <a:r>
              <a:rPr lang="en-US" sz="2400" b="1" kern="50" dirty="0">
                <a:solidFill>
                  <a:schemeClr val="bg1">
                    <a:lumMod val="50000"/>
                  </a:schemeClr>
                </a:solidFill>
                <a:latin typeface="Arial Narrow"/>
                <a:ea typeface="Times New Roman"/>
                <a:cs typeface="Arial"/>
              </a:rPr>
              <a:t>June 25</a:t>
            </a:r>
            <a:r>
              <a:rPr lang="en-US" sz="2400" b="1" kern="50" baseline="30000" dirty="0">
                <a:solidFill>
                  <a:schemeClr val="bg1">
                    <a:lumMod val="50000"/>
                  </a:schemeClr>
                </a:solidFill>
                <a:latin typeface="Arial Narrow"/>
                <a:ea typeface="Times New Roman"/>
                <a:cs typeface="Arial"/>
              </a:rPr>
              <a:t>th</a:t>
            </a:r>
            <a:r>
              <a:rPr lang="en-US" sz="2400" b="1" kern="50" dirty="0">
                <a:solidFill>
                  <a:schemeClr val="bg1">
                    <a:lumMod val="50000"/>
                  </a:schemeClr>
                </a:solidFill>
                <a:latin typeface="Arial Narrow"/>
                <a:ea typeface="Times New Roman"/>
                <a:cs typeface="Arial"/>
              </a:rPr>
              <a:t>-26th, 2025</a:t>
            </a:r>
          </a:p>
        </p:txBody>
      </p:sp>
      <p:pic>
        <p:nvPicPr>
          <p:cNvPr id="4" name="Picture 3" descr="Logo of the ADCET UDL Symposium">
            <a:extLst>
              <a:ext uri="{FF2B5EF4-FFF2-40B4-BE49-F238E27FC236}">
                <a16:creationId xmlns:a16="http://schemas.microsoft.com/office/drawing/2014/main" id="{F04C2708-D005-21C3-1A89-23BF200DB7E4}"/>
              </a:ext>
            </a:extLst>
          </p:cNvPr>
          <p:cNvPicPr>
            <a:picLocks noChangeAspect="1"/>
          </p:cNvPicPr>
          <p:nvPr/>
        </p:nvPicPr>
        <p:blipFill>
          <a:blip r:embed="rId2"/>
          <a:stretch>
            <a:fillRect/>
          </a:stretch>
        </p:blipFill>
        <p:spPr>
          <a:xfrm>
            <a:off x="1097904" y="1148766"/>
            <a:ext cx="4845696" cy="1211424"/>
          </a:xfrm>
          <a:prstGeom prst="rect">
            <a:avLst/>
          </a:prstGeom>
        </p:spPr>
      </p:pic>
      <p:pic>
        <p:nvPicPr>
          <p:cNvPr id="5" name="Picture 4" descr="Thompson Rivers University logo">
            <a:extLst>
              <a:ext uri="{FF2B5EF4-FFF2-40B4-BE49-F238E27FC236}">
                <a16:creationId xmlns:a16="http://schemas.microsoft.com/office/drawing/2014/main" id="{5C4496F1-2FE8-8D63-FD6D-1E9B4F608777}"/>
              </a:ext>
            </a:extLst>
          </p:cNvPr>
          <p:cNvPicPr>
            <a:picLocks noChangeAspect="1"/>
          </p:cNvPicPr>
          <p:nvPr/>
        </p:nvPicPr>
        <p:blipFill>
          <a:blip r:embed="rId3"/>
          <a:stretch>
            <a:fillRect/>
          </a:stretch>
        </p:blipFill>
        <p:spPr>
          <a:xfrm>
            <a:off x="7423375" y="982953"/>
            <a:ext cx="2962275" cy="1543050"/>
          </a:xfrm>
          <a:prstGeom prst="rect">
            <a:avLst/>
          </a:prstGeom>
        </p:spPr>
      </p:pic>
      <p:pic>
        <p:nvPicPr>
          <p:cNvPr id="7" name="Picture 6" descr="The logo for Frederic's consultancy business: implement UDL">
            <a:extLst>
              <a:ext uri="{FF2B5EF4-FFF2-40B4-BE49-F238E27FC236}">
                <a16:creationId xmlns:a16="http://schemas.microsoft.com/office/drawing/2014/main" id="{81A477CF-634C-4FA1-2E9B-91FCC2CCAF31}"/>
              </a:ext>
            </a:extLst>
          </p:cNvPr>
          <p:cNvPicPr>
            <a:picLocks noChangeAspect="1"/>
          </p:cNvPicPr>
          <p:nvPr/>
        </p:nvPicPr>
        <p:blipFill>
          <a:blip r:embed="rId4"/>
          <a:stretch>
            <a:fillRect/>
          </a:stretch>
        </p:blipFill>
        <p:spPr>
          <a:xfrm>
            <a:off x="7093812" y="5454068"/>
            <a:ext cx="2847079" cy="1213209"/>
          </a:xfrm>
          <a:prstGeom prst="rect">
            <a:avLst/>
          </a:prstGeom>
        </p:spPr>
      </p:pic>
    </p:spTree>
    <p:extLst>
      <p:ext uri="{BB962C8B-B14F-4D97-AF65-F5344CB8AC3E}">
        <p14:creationId xmlns:p14="http://schemas.microsoft.com/office/powerpoint/2010/main" val="451346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09FC0-01EE-FCBC-1E49-03E33A1E517D}"/>
              </a:ext>
            </a:extLst>
          </p:cNvPr>
          <p:cNvSpPr>
            <a:spLocks noGrp="1"/>
          </p:cNvSpPr>
          <p:nvPr>
            <p:ph type="title"/>
          </p:nvPr>
        </p:nvSpPr>
        <p:spPr>
          <a:xfrm>
            <a:off x="609600" y="274638"/>
            <a:ext cx="10160000" cy="1143000"/>
          </a:xfrm>
        </p:spPr>
        <p:txBody>
          <a:bodyPr anchor="ctr">
            <a:normAutofit/>
          </a:bodyPr>
          <a:lstStyle/>
          <a:p>
            <a:r>
              <a:rPr lang="en-US" dirty="0">
                <a:solidFill>
                  <a:schemeClr val="accent4">
                    <a:lumMod val="75000"/>
                  </a:schemeClr>
                </a:solidFill>
              </a:rPr>
              <a:t>Second workshop activity</a:t>
            </a:r>
          </a:p>
        </p:txBody>
      </p:sp>
      <p:sp>
        <p:nvSpPr>
          <p:cNvPr id="3" name="Content Placeholder 2">
            <a:extLst>
              <a:ext uri="{FF2B5EF4-FFF2-40B4-BE49-F238E27FC236}">
                <a16:creationId xmlns:a16="http://schemas.microsoft.com/office/drawing/2014/main" id="{64036865-249E-CCB9-4B4D-2BCB192540A6}"/>
              </a:ext>
            </a:extLst>
          </p:cNvPr>
          <p:cNvSpPr>
            <a:spLocks noGrp="1"/>
          </p:cNvSpPr>
          <p:nvPr>
            <p:ph sz="half" idx="1"/>
          </p:nvPr>
        </p:nvSpPr>
        <p:spPr>
          <a:xfrm>
            <a:off x="609600" y="1536192"/>
            <a:ext cx="4876800" cy="4590288"/>
          </a:xfrm>
        </p:spPr>
        <p:txBody>
          <a:bodyPr>
            <a:normAutofit lnSpcReduction="10000"/>
          </a:bodyPr>
          <a:lstStyle/>
          <a:p>
            <a:pPr>
              <a:lnSpc>
                <a:spcPct val="90000"/>
              </a:lnSpc>
            </a:pPr>
            <a:r>
              <a:rPr lang="en-US" dirty="0">
                <a:solidFill>
                  <a:schemeClr val="tx1">
                    <a:lumMod val="50000"/>
                    <a:lumOff val="50000"/>
                  </a:schemeClr>
                </a:solidFill>
              </a:rPr>
              <a:t>In dialogue with the colleagues at your table, please now consider this second question for discussion:</a:t>
            </a:r>
          </a:p>
          <a:p>
            <a:pPr>
              <a:lnSpc>
                <a:spcPct val="90000"/>
              </a:lnSpc>
            </a:pPr>
            <a:r>
              <a:rPr lang="en-US" dirty="0">
                <a:solidFill>
                  <a:schemeClr val="tx1">
                    <a:lumMod val="50000"/>
                    <a:lumOff val="50000"/>
                  </a:schemeClr>
                </a:solidFill>
              </a:rPr>
              <a:t>Beyond individual trajectories, what is the mental map or construct we develop to picture/ forecast the development of UDL across our HE institutions? [5 to 7 minutes]</a:t>
            </a:r>
          </a:p>
        </p:txBody>
      </p:sp>
      <p:pic>
        <p:nvPicPr>
          <p:cNvPr id="4" name="Picture 3" descr="A group of people sitting around a table, around a table, with a lightbulb over their heads  Suggests group brainstorming session">
            <a:extLst>
              <a:ext uri="{FF2B5EF4-FFF2-40B4-BE49-F238E27FC236}">
                <a16:creationId xmlns:a16="http://schemas.microsoft.com/office/drawing/2014/main" id="{A8EE7721-196E-CEC9-849B-29E4D5255CAD}"/>
              </a:ext>
            </a:extLst>
          </p:cNvPr>
          <p:cNvPicPr>
            <a:picLocks noChangeAspect="1"/>
          </p:cNvPicPr>
          <p:nvPr/>
        </p:nvPicPr>
        <p:blipFill>
          <a:blip r:embed="rId2"/>
          <a:stretch>
            <a:fillRect/>
          </a:stretch>
        </p:blipFill>
        <p:spPr>
          <a:xfrm>
            <a:off x="6036056" y="1536192"/>
            <a:ext cx="4590288" cy="4590288"/>
          </a:xfrm>
          <a:prstGeom prst="rect">
            <a:avLst/>
          </a:prstGeom>
          <a:noFill/>
        </p:spPr>
      </p:pic>
    </p:spTree>
    <p:extLst>
      <p:ext uri="{BB962C8B-B14F-4D97-AF65-F5344CB8AC3E}">
        <p14:creationId xmlns:p14="http://schemas.microsoft.com/office/powerpoint/2010/main" val="2177016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679A-8893-D183-9003-706223585533}"/>
              </a:ext>
            </a:extLst>
          </p:cNvPr>
          <p:cNvSpPr>
            <a:spLocks noGrp="1"/>
          </p:cNvSpPr>
          <p:nvPr>
            <p:ph type="title"/>
          </p:nvPr>
        </p:nvSpPr>
        <p:spPr/>
        <p:txBody>
          <a:bodyPr/>
          <a:lstStyle/>
          <a:p>
            <a:r>
              <a:rPr lang="en-US" dirty="0">
                <a:solidFill>
                  <a:schemeClr val="accent4">
                    <a:lumMod val="75000"/>
                  </a:schemeClr>
                </a:solidFill>
              </a:rPr>
              <a:t>Collective debrief on second activity</a:t>
            </a:r>
          </a:p>
        </p:txBody>
      </p:sp>
      <p:pic>
        <p:nvPicPr>
          <p:cNvPr id="4" name="Content Placeholder 3" descr="Vusal graph of Rogers' Innovation Diffusion Model">
            <a:extLst>
              <a:ext uri="{FF2B5EF4-FFF2-40B4-BE49-F238E27FC236}">
                <a16:creationId xmlns:a16="http://schemas.microsoft.com/office/drawing/2014/main" id="{D0F277CC-5C47-39CE-0F25-6AE54B27E0AE}"/>
              </a:ext>
            </a:extLst>
          </p:cNvPr>
          <p:cNvPicPr>
            <a:picLocks noGrp="1" noChangeAspect="1"/>
          </p:cNvPicPr>
          <p:nvPr>
            <p:ph idx="1"/>
          </p:nvPr>
        </p:nvPicPr>
        <p:blipFill>
          <a:blip r:embed="rId2"/>
          <a:stretch>
            <a:fillRect/>
          </a:stretch>
        </p:blipFill>
        <p:spPr>
          <a:xfrm>
            <a:off x="813916" y="1999623"/>
            <a:ext cx="9706708" cy="3406390"/>
          </a:xfrm>
          <a:prstGeom prst="rect">
            <a:avLst/>
          </a:prstGeom>
        </p:spPr>
      </p:pic>
      <p:sp>
        <p:nvSpPr>
          <p:cNvPr id="5" name="Rectangle 4">
            <a:extLst>
              <a:ext uri="{FF2B5EF4-FFF2-40B4-BE49-F238E27FC236}">
                <a16:creationId xmlns:a16="http://schemas.microsoft.com/office/drawing/2014/main" id="{6CD86B1D-F061-D3FB-87D5-0ED5A320B870}"/>
              </a:ext>
            </a:extLst>
          </p:cNvPr>
          <p:cNvSpPr/>
          <p:nvPr/>
        </p:nvSpPr>
        <p:spPr>
          <a:xfrm>
            <a:off x="6179736" y="5828044"/>
            <a:ext cx="3798277" cy="6732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0" i="0" dirty="0">
                <a:solidFill>
                  <a:schemeClr val="tx1">
                    <a:lumMod val="50000"/>
                    <a:lumOff val="50000"/>
                  </a:schemeClr>
                </a:solidFill>
                <a:effectLst/>
                <a:latin typeface="Inter Var"/>
              </a:rPr>
              <a:t>Rogers' diffusion for the innovation adoption (Rogers Everett 1995) </a:t>
            </a:r>
            <a:endParaRPr lang="en-US" dirty="0">
              <a:solidFill>
                <a:schemeClr val="tx1">
                  <a:lumMod val="50000"/>
                  <a:lumOff val="50000"/>
                </a:schemeClr>
              </a:solidFill>
            </a:endParaRPr>
          </a:p>
        </p:txBody>
      </p:sp>
    </p:spTree>
    <p:extLst>
      <p:ext uri="{BB962C8B-B14F-4D97-AF65-F5344CB8AC3E}">
        <p14:creationId xmlns:p14="http://schemas.microsoft.com/office/powerpoint/2010/main" val="2856281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9512F-2836-26EA-04F3-F7E2485793EC}"/>
              </a:ext>
            </a:extLst>
          </p:cNvPr>
          <p:cNvSpPr>
            <a:spLocks noGrp="1"/>
          </p:cNvSpPr>
          <p:nvPr>
            <p:ph type="title"/>
          </p:nvPr>
        </p:nvSpPr>
        <p:spPr/>
        <p:txBody>
          <a:bodyPr/>
          <a:lstStyle/>
          <a:p>
            <a:r>
              <a:rPr kumimoji="0" lang="en-US" sz="4600" b="0" i="0" u="none" strike="noStrike" kern="1200" cap="none" spc="-100" normalizeH="0" baseline="0" noProof="0" dirty="0">
                <a:ln>
                  <a:noFill/>
                </a:ln>
                <a:solidFill>
                  <a:srgbClr val="00ADDC">
                    <a:lumMod val="75000"/>
                  </a:srgbClr>
                </a:solidFill>
                <a:effectLst/>
                <a:uLnTx/>
                <a:uFillTx/>
                <a:latin typeface="Cambria"/>
                <a:ea typeface="+mj-ea"/>
                <a:cs typeface="+mj-cs"/>
              </a:rPr>
              <a:t>Collective debrief on second activity cont.</a:t>
            </a:r>
            <a:endParaRPr lang="en-CA" dirty="0"/>
          </a:p>
        </p:txBody>
      </p:sp>
      <p:sp>
        <p:nvSpPr>
          <p:cNvPr id="3" name="Content Placeholder 2">
            <a:extLst>
              <a:ext uri="{FF2B5EF4-FFF2-40B4-BE49-F238E27FC236}">
                <a16:creationId xmlns:a16="http://schemas.microsoft.com/office/drawing/2014/main" id="{22697235-BBD6-C921-4352-C7465613C74E}"/>
              </a:ext>
            </a:extLst>
          </p:cNvPr>
          <p:cNvSpPr>
            <a:spLocks noGrp="1"/>
          </p:cNvSpPr>
          <p:nvPr>
            <p:ph idx="1"/>
          </p:nvPr>
        </p:nvSpPr>
        <p:spPr/>
        <p:txBody>
          <a:bodyPr>
            <a:normAutofit/>
          </a:bodyPr>
          <a:lstStyle/>
          <a:p>
            <a:r>
              <a:rPr lang="en-US" sz="2400" dirty="0">
                <a:solidFill>
                  <a:schemeClr val="tx1">
                    <a:lumMod val="50000"/>
                    <a:lumOff val="50000"/>
                  </a:schemeClr>
                </a:solidFill>
              </a:rPr>
              <a:t>Epistemological assumptions here are problematic</a:t>
            </a:r>
          </a:p>
          <a:p>
            <a:r>
              <a:rPr lang="en-US" sz="2400" dirty="0">
                <a:solidFill>
                  <a:schemeClr val="tx1">
                    <a:lumMod val="50000"/>
                    <a:lumOff val="50000"/>
                  </a:schemeClr>
                </a:solidFill>
              </a:rPr>
              <a:t>The reality on the ground does not seem to support the validity of this model/ representation</a:t>
            </a:r>
          </a:p>
          <a:p>
            <a:r>
              <a:rPr lang="en-US" sz="2400" dirty="0">
                <a:solidFill>
                  <a:schemeClr val="tx1">
                    <a:lumMod val="50000"/>
                    <a:lumOff val="50000"/>
                  </a:schemeClr>
                </a:solidFill>
              </a:rPr>
              <a:t>Much more unpredictable, non-linear, and challenging as a process of change  </a:t>
            </a:r>
          </a:p>
          <a:p>
            <a:r>
              <a:rPr lang="en-US" sz="2400" dirty="0">
                <a:solidFill>
                  <a:schemeClr val="tx1">
                    <a:lumMod val="50000"/>
                    <a:lumOff val="50000"/>
                  </a:schemeClr>
                </a:solidFill>
              </a:rPr>
              <a:t>Considerable issue as we deploy resources/ plan training/ examine instructor mindset from this model exclusively.</a:t>
            </a:r>
          </a:p>
          <a:p>
            <a:r>
              <a:rPr lang="en-US" sz="2400" dirty="0">
                <a:solidFill>
                  <a:schemeClr val="tx1">
                    <a:lumMod val="50000"/>
                    <a:lumOff val="50000"/>
                  </a:schemeClr>
                </a:solidFill>
              </a:rPr>
              <a:t>The reality of the implementation process may be far more complex.</a:t>
            </a:r>
          </a:p>
          <a:p>
            <a:r>
              <a:rPr lang="en-US" sz="2400" dirty="0">
                <a:solidFill>
                  <a:schemeClr val="tx1">
                    <a:lumMod val="50000"/>
                    <a:lumOff val="50000"/>
                  </a:schemeClr>
                </a:solidFill>
              </a:rPr>
              <a:t>The substance of our ‘preparedness’ as institutions will have to be far more nuanced</a:t>
            </a:r>
            <a:endParaRPr lang="en-CA" sz="2400" dirty="0">
              <a:solidFill>
                <a:schemeClr val="tx1">
                  <a:lumMod val="50000"/>
                  <a:lumOff val="50000"/>
                </a:schemeClr>
              </a:solidFill>
            </a:endParaRPr>
          </a:p>
        </p:txBody>
      </p:sp>
      <p:pic>
        <p:nvPicPr>
          <p:cNvPr id="4" name="Picture 3" descr="Image of a thorny twig">
            <a:extLst>
              <a:ext uri="{FF2B5EF4-FFF2-40B4-BE49-F238E27FC236}">
                <a16:creationId xmlns:a16="http://schemas.microsoft.com/office/drawing/2014/main" id="{A81F4977-2B3A-87A4-F08A-28FEB5001B3B}"/>
              </a:ext>
            </a:extLst>
          </p:cNvPr>
          <p:cNvPicPr>
            <a:picLocks noChangeAspect="1"/>
          </p:cNvPicPr>
          <p:nvPr/>
        </p:nvPicPr>
        <p:blipFill>
          <a:blip r:embed="rId2"/>
          <a:stretch>
            <a:fillRect/>
          </a:stretch>
        </p:blipFill>
        <p:spPr>
          <a:xfrm>
            <a:off x="4713514" y="5030787"/>
            <a:ext cx="5395233" cy="1552575"/>
          </a:xfrm>
          <a:prstGeom prst="rect">
            <a:avLst/>
          </a:prstGeom>
        </p:spPr>
      </p:pic>
    </p:spTree>
    <p:extLst>
      <p:ext uri="{BB962C8B-B14F-4D97-AF65-F5344CB8AC3E}">
        <p14:creationId xmlns:p14="http://schemas.microsoft.com/office/powerpoint/2010/main" val="2748329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09ACE-22DE-B334-7704-BB9539723530}"/>
              </a:ext>
            </a:extLst>
          </p:cNvPr>
          <p:cNvSpPr>
            <a:spLocks noGrp="1"/>
          </p:cNvSpPr>
          <p:nvPr>
            <p:ph type="title"/>
          </p:nvPr>
        </p:nvSpPr>
        <p:spPr/>
        <p:txBody>
          <a:bodyPr/>
          <a:lstStyle/>
          <a:p>
            <a:r>
              <a:rPr lang="en-US" sz="3600" dirty="0">
                <a:solidFill>
                  <a:schemeClr val="accent4">
                    <a:lumMod val="75000"/>
                  </a:schemeClr>
                </a:solidFill>
              </a:rPr>
              <a:t>Short window into the study which serves as a basis for the articulation of the workshop </a:t>
            </a:r>
          </a:p>
        </p:txBody>
      </p:sp>
      <p:sp>
        <p:nvSpPr>
          <p:cNvPr id="3" name="Content Placeholder 2">
            <a:extLst>
              <a:ext uri="{FF2B5EF4-FFF2-40B4-BE49-F238E27FC236}">
                <a16:creationId xmlns:a16="http://schemas.microsoft.com/office/drawing/2014/main" id="{CA8AF371-F8AB-01DA-7B9D-7397BE0C6E38}"/>
              </a:ext>
            </a:extLst>
          </p:cNvPr>
          <p:cNvSpPr>
            <a:spLocks noGrp="1"/>
          </p:cNvSpPr>
          <p:nvPr>
            <p:ph idx="1"/>
          </p:nvPr>
        </p:nvSpPr>
        <p:spPr/>
        <p:txBody>
          <a:bodyPr/>
          <a:lstStyle/>
          <a:p>
            <a:r>
              <a:rPr lang="en-US" dirty="0">
                <a:solidFill>
                  <a:schemeClr val="tx1">
                    <a:lumMod val="50000"/>
                    <a:lumOff val="50000"/>
                  </a:schemeClr>
                </a:solidFill>
              </a:rPr>
              <a:t>The study detailed here serves as a canvas for the development of this workshop.</a:t>
            </a:r>
          </a:p>
          <a:p>
            <a:r>
              <a:rPr lang="en-US" b="1" dirty="0">
                <a:solidFill>
                  <a:schemeClr val="tx1">
                    <a:lumMod val="50000"/>
                    <a:lumOff val="50000"/>
                  </a:schemeClr>
                </a:solidFill>
              </a:rPr>
              <a:t>Objective:</a:t>
            </a:r>
            <a:r>
              <a:rPr lang="en-US" dirty="0">
                <a:solidFill>
                  <a:schemeClr val="tx1">
                    <a:lumMod val="50000"/>
                    <a:lumOff val="50000"/>
                  </a:schemeClr>
                </a:solidFill>
              </a:rPr>
              <a:t> Examine the factors that support long-term resilience with UDL and the stressors which hinder persistence with the exploration of UDL.</a:t>
            </a:r>
          </a:p>
          <a:p>
            <a:r>
              <a:rPr lang="en-US" b="1" dirty="0">
                <a:solidFill>
                  <a:schemeClr val="tx1">
                    <a:lumMod val="50000"/>
                    <a:lumOff val="50000"/>
                  </a:schemeClr>
                </a:solidFill>
              </a:rPr>
              <a:t>Theory: </a:t>
            </a:r>
            <a:r>
              <a:rPr lang="en-US" dirty="0">
                <a:solidFill>
                  <a:schemeClr val="tx1">
                    <a:lumMod val="50000"/>
                    <a:lumOff val="50000"/>
                  </a:schemeClr>
                </a:solidFill>
              </a:rPr>
              <a:t>Social Model/ Ecological theory as applied to organizational/ institutional and strategic dimensions </a:t>
            </a:r>
          </a:p>
          <a:p>
            <a:r>
              <a:rPr lang="en-US" b="1" dirty="0">
                <a:solidFill>
                  <a:schemeClr val="tx1">
                    <a:lumMod val="50000"/>
                    <a:lumOff val="50000"/>
                  </a:schemeClr>
                </a:solidFill>
              </a:rPr>
              <a:t>Methodology:</a:t>
            </a:r>
            <a:r>
              <a:rPr lang="en-US" dirty="0">
                <a:solidFill>
                  <a:schemeClr val="tx1">
                    <a:lumMod val="50000"/>
                    <a:lumOff val="50000"/>
                  </a:schemeClr>
                </a:solidFill>
              </a:rPr>
              <a:t> to engage in semi-directive interviews with 40 or so instructors having undertaken an initial PD piece and having engaged with UDL implementation for a period (UDL Facilitator Digital Badge holders or John Kelly Award applicants) across the tertiary Irish landscape– Phenomenological stance</a:t>
            </a:r>
          </a:p>
          <a:p>
            <a:r>
              <a:rPr lang="en-US" b="1" dirty="0">
                <a:solidFill>
                  <a:schemeClr val="tx1">
                    <a:lumMod val="50000"/>
                    <a:lumOff val="50000"/>
                  </a:schemeClr>
                </a:solidFill>
              </a:rPr>
              <a:t>Targeted outcome: </a:t>
            </a:r>
            <a:r>
              <a:rPr lang="en-US" dirty="0">
                <a:solidFill>
                  <a:schemeClr val="tx1">
                    <a:lumMod val="50000"/>
                    <a:lumOff val="50000"/>
                  </a:schemeClr>
                </a:solidFill>
              </a:rPr>
              <a:t>to map stressors and facilitators to enable institutions to gauge best practices for successful, longitudinal, sustainable UDL implementation. </a:t>
            </a:r>
          </a:p>
        </p:txBody>
      </p:sp>
    </p:spTree>
    <p:extLst>
      <p:ext uri="{BB962C8B-B14F-4D97-AF65-F5344CB8AC3E}">
        <p14:creationId xmlns:p14="http://schemas.microsoft.com/office/powerpoint/2010/main" val="3538446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F04D7-E4A0-7A6A-45ED-3A0F8410BE12}"/>
              </a:ext>
            </a:extLst>
          </p:cNvPr>
          <p:cNvSpPr>
            <a:spLocks noGrp="1"/>
          </p:cNvSpPr>
          <p:nvPr>
            <p:ph type="title"/>
          </p:nvPr>
        </p:nvSpPr>
        <p:spPr/>
        <p:txBody>
          <a:bodyPr/>
          <a:lstStyle/>
          <a:p>
            <a:r>
              <a:rPr lang="en-US"/>
              <a:t>Interactive polling: Identifying the main stressors</a:t>
            </a:r>
            <a:endParaRPr lang="en-US" dirty="0"/>
          </a:p>
        </p:txBody>
      </p:sp>
      <p:sp>
        <p:nvSpPr>
          <p:cNvPr id="3" name="Content Placeholder 2">
            <a:extLst>
              <a:ext uri="{FF2B5EF4-FFF2-40B4-BE49-F238E27FC236}">
                <a16:creationId xmlns:a16="http://schemas.microsoft.com/office/drawing/2014/main" id="{D7218141-C24C-0CAD-0927-FCE5E33FF205}"/>
              </a:ext>
            </a:extLst>
          </p:cNvPr>
          <p:cNvSpPr>
            <a:spLocks noGrp="1"/>
          </p:cNvSpPr>
          <p:nvPr>
            <p:ph idx="1"/>
          </p:nvPr>
        </p:nvSpPr>
        <p:spPr/>
        <p:txBody>
          <a:bodyPr/>
          <a:lstStyle/>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200" b="0" i="0" u="none" strike="noStrike" kern="1200" cap="none" spc="0" normalizeH="0" baseline="0" noProof="0">
                <a:ln>
                  <a:noFill/>
                </a:ln>
                <a:solidFill>
                  <a:prstClr val="black">
                    <a:lumMod val="50000"/>
                    <a:lumOff val="50000"/>
                  </a:prstClr>
                </a:solidFill>
                <a:effectLst/>
                <a:uLnTx/>
                <a:uFillTx/>
                <a:latin typeface="Calibri"/>
                <a:ea typeface="+mn-ea"/>
                <a:cs typeface="+mn-cs"/>
              </a:rPr>
              <a:t>What do you feel, from your own experience with UDL implementation, might be the most profound stressors for instructors, and those that most hinder successful persistence with implementation?  </a:t>
            </a:r>
            <a:r>
              <a:rPr lang="en-US">
                <a:solidFill>
                  <a:prstClr val="black">
                    <a:lumMod val="50000"/>
                    <a:lumOff val="50000"/>
                  </a:prstClr>
                </a:solidFill>
                <a:latin typeface="Calibri"/>
              </a:rPr>
              <a:t>Below are the main deductive codes used in the analysis of the data [themes that appear in the literature and that we knew would come up]</a:t>
            </a:r>
            <a:endParaRPr kumimoji="0" lang="en-US" sz="22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200" b="0" i="0" u="none" strike="noStrike" kern="1200" cap="none" spc="0" normalizeH="0" baseline="0" noProof="0">
                <a:ln>
                  <a:noFill/>
                </a:ln>
                <a:solidFill>
                  <a:prstClr val="black">
                    <a:lumMod val="50000"/>
                    <a:lumOff val="50000"/>
                  </a:prstClr>
                </a:solidFill>
                <a:effectLst/>
                <a:uLnTx/>
                <a:uFillTx/>
                <a:latin typeface="Calibri"/>
                <a:ea typeface="+mn-ea"/>
                <a:cs typeface="+mn-cs"/>
              </a:rPr>
              <a:t>Funding</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200" b="0" i="0" u="none" strike="noStrike" kern="1200" cap="none" spc="0" normalizeH="0" baseline="0" noProof="0">
                <a:ln>
                  <a:noFill/>
                </a:ln>
                <a:solidFill>
                  <a:prstClr val="black">
                    <a:lumMod val="50000"/>
                    <a:lumOff val="50000"/>
                  </a:prstClr>
                </a:solidFill>
                <a:effectLst/>
                <a:uLnTx/>
                <a:uFillTx/>
                <a:latin typeface="Calibri"/>
                <a:ea typeface="+mn-ea"/>
                <a:cs typeface="+mn-cs"/>
              </a:rPr>
              <a:t>Leadership support</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200" b="0" i="0" u="none" strike="noStrike" kern="1200" cap="none" spc="0" normalizeH="0" baseline="0" noProof="0">
                <a:ln>
                  <a:noFill/>
                </a:ln>
                <a:solidFill>
                  <a:prstClr val="black">
                    <a:lumMod val="50000"/>
                    <a:lumOff val="50000"/>
                  </a:prstClr>
                </a:solidFill>
                <a:effectLst/>
                <a:uLnTx/>
                <a:uFillTx/>
                <a:latin typeface="Calibri"/>
                <a:ea typeface="+mn-ea"/>
                <a:cs typeface="+mn-cs"/>
              </a:rPr>
              <a:t>Lack of ongoing PD opportunities</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200" b="0" i="0" u="none" strike="noStrike" kern="1200" cap="none" spc="0" normalizeH="0" baseline="0" noProof="0">
                <a:ln>
                  <a:noFill/>
                </a:ln>
                <a:solidFill>
                  <a:prstClr val="black">
                    <a:lumMod val="50000"/>
                    <a:lumOff val="50000"/>
                  </a:prstClr>
                </a:solidFill>
                <a:effectLst/>
                <a:uLnTx/>
                <a:uFillTx/>
                <a:latin typeface="Calibri"/>
                <a:ea typeface="+mn-ea"/>
                <a:cs typeface="+mn-cs"/>
              </a:rPr>
              <a:t>Networks and collegiate support</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200" b="0" i="0" u="none" strike="noStrike" kern="1200" cap="none" spc="0" normalizeH="0" baseline="0" noProof="0">
                <a:ln>
                  <a:noFill/>
                </a:ln>
                <a:solidFill>
                  <a:prstClr val="black">
                    <a:lumMod val="50000"/>
                    <a:lumOff val="50000"/>
                  </a:prstClr>
                </a:solidFill>
                <a:effectLst/>
                <a:uLnTx/>
                <a:uFillTx/>
                <a:latin typeface="Calibri"/>
                <a:ea typeface="+mn-ea"/>
                <a:cs typeface="+mn-cs"/>
              </a:rPr>
              <a:t>Workload recognition</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200" b="0" i="0" u="none" strike="noStrike" kern="1200" cap="none" spc="0" normalizeH="0" baseline="0" noProof="0">
                <a:ln>
                  <a:noFill/>
                </a:ln>
                <a:solidFill>
                  <a:prstClr val="black">
                    <a:lumMod val="50000"/>
                    <a:lumOff val="50000"/>
                  </a:prstClr>
                </a:solidFill>
                <a:effectLst/>
                <a:uLnTx/>
                <a:uFillTx/>
                <a:latin typeface="Calibri"/>
                <a:ea typeface="+mn-ea"/>
                <a:cs typeface="+mn-cs"/>
              </a:rPr>
              <a:t>Validation</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200" b="0" i="0" u="none" strike="noStrike" kern="1200" cap="none" spc="0" normalizeH="0" baseline="0" noProof="0">
                <a:ln>
                  <a:noFill/>
                </a:ln>
                <a:solidFill>
                  <a:prstClr val="black">
                    <a:lumMod val="50000"/>
                    <a:lumOff val="50000"/>
                  </a:prstClr>
                </a:solidFill>
                <a:effectLst/>
                <a:uLnTx/>
                <a:uFillTx/>
                <a:latin typeface="Calibri"/>
                <a:ea typeface="+mn-ea"/>
                <a:cs typeface="+mn-cs"/>
              </a:rPr>
              <a:t>Resource personnel</a:t>
            </a:r>
            <a:endParaRPr lang="en-US" dirty="0"/>
          </a:p>
        </p:txBody>
      </p:sp>
      <p:pic>
        <p:nvPicPr>
          <p:cNvPr id="4" name="Picture 3" descr="Logo of Menti">
            <a:extLst>
              <a:ext uri="{FF2B5EF4-FFF2-40B4-BE49-F238E27FC236}">
                <a16:creationId xmlns:a16="http://schemas.microsoft.com/office/drawing/2014/main" id="{87B4C1C6-FAAF-1BAE-518D-3099631B80E9}"/>
              </a:ext>
            </a:extLst>
          </p:cNvPr>
          <p:cNvPicPr>
            <a:picLocks noChangeAspect="1"/>
          </p:cNvPicPr>
          <p:nvPr/>
        </p:nvPicPr>
        <p:blipFill>
          <a:blip r:embed="rId2"/>
          <a:stretch>
            <a:fillRect/>
          </a:stretch>
        </p:blipFill>
        <p:spPr>
          <a:xfrm>
            <a:off x="6096000" y="3934853"/>
            <a:ext cx="4536835" cy="1742466"/>
          </a:xfrm>
          <a:prstGeom prst="rect">
            <a:avLst/>
          </a:prstGeom>
        </p:spPr>
      </p:pic>
    </p:spTree>
    <p:extLst>
      <p:ext uri="{BB962C8B-B14F-4D97-AF65-F5344CB8AC3E}">
        <p14:creationId xmlns:p14="http://schemas.microsoft.com/office/powerpoint/2010/main" val="3642963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811BE-19E6-D895-D43D-DFCE813C46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80B869-C09C-EE02-10B1-58BF2E021C17}"/>
              </a:ext>
            </a:extLst>
          </p:cNvPr>
          <p:cNvSpPr>
            <a:spLocks noGrp="1"/>
          </p:cNvSpPr>
          <p:nvPr>
            <p:ph type="title"/>
          </p:nvPr>
        </p:nvSpPr>
        <p:spPr/>
        <p:txBody>
          <a:bodyPr/>
          <a:lstStyle/>
          <a:p>
            <a:r>
              <a:rPr lang="en-US" dirty="0">
                <a:solidFill>
                  <a:schemeClr val="accent4">
                    <a:lumMod val="75000"/>
                  </a:schemeClr>
                </a:solidFill>
              </a:rPr>
              <a:t>Debrief on the polling activity</a:t>
            </a:r>
          </a:p>
        </p:txBody>
      </p:sp>
      <p:sp>
        <p:nvSpPr>
          <p:cNvPr id="5" name="Content Placeholder 4">
            <a:extLst>
              <a:ext uri="{FF2B5EF4-FFF2-40B4-BE49-F238E27FC236}">
                <a16:creationId xmlns:a16="http://schemas.microsoft.com/office/drawing/2014/main" id="{9C6144F6-663B-047B-50B5-D34F5AEBE352}"/>
              </a:ext>
            </a:extLst>
          </p:cNvPr>
          <p:cNvSpPr>
            <a:spLocks noGrp="1"/>
          </p:cNvSpPr>
          <p:nvPr>
            <p:ph idx="1"/>
          </p:nvPr>
        </p:nvSpPr>
        <p:spPr/>
        <p:txBody>
          <a:bodyPr/>
          <a:lstStyle/>
          <a:p>
            <a:r>
              <a:rPr lang="en-US" dirty="0">
                <a:solidFill>
                  <a:schemeClr val="tx1">
                    <a:lumMod val="50000"/>
                    <a:lumOff val="50000"/>
                  </a:schemeClr>
                </a:solidFill>
              </a:rPr>
              <a:t>All of these factors have come up so far in the data collection and analysis</a:t>
            </a:r>
          </a:p>
          <a:p>
            <a:r>
              <a:rPr lang="en-US" dirty="0">
                <a:solidFill>
                  <a:schemeClr val="tx1">
                    <a:lumMod val="50000"/>
                    <a:lumOff val="50000"/>
                  </a:schemeClr>
                </a:solidFill>
              </a:rPr>
              <a:t>Difficult to quantify them as being more pressing one than the other</a:t>
            </a:r>
          </a:p>
          <a:p>
            <a:r>
              <a:rPr lang="en-US" dirty="0">
                <a:solidFill>
                  <a:schemeClr val="tx1">
                    <a:lumMod val="50000"/>
                    <a:lumOff val="50000"/>
                  </a:schemeClr>
                </a:solidFill>
              </a:rPr>
              <a:t>Importance of recognizing the diversity and complexity of the tertiary sector: no two sectors resembles each other</a:t>
            </a:r>
          </a:p>
          <a:p>
            <a:r>
              <a:rPr lang="en-US" dirty="0">
                <a:solidFill>
                  <a:schemeClr val="tx1">
                    <a:lumMod val="50000"/>
                    <a:lumOff val="50000"/>
                  </a:schemeClr>
                </a:solidFill>
              </a:rPr>
              <a:t>Added complexity in the Irish sector of the FET/ higher education dichotomy/ gap.</a:t>
            </a:r>
          </a:p>
          <a:p>
            <a:r>
              <a:rPr lang="en-US" dirty="0">
                <a:solidFill>
                  <a:schemeClr val="tx1">
                    <a:lumMod val="50000"/>
                    <a:lumOff val="50000"/>
                  </a:schemeClr>
                </a:solidFill>
              </a:rPr>
              <a:t>Size of institutions and historical mindset have come through as enormously relevant in terms of the factors that impact the UDL journey of instructors. </a:t>
            </a:r>
          </a:p>
          <a:p>
            <a:r>
              <a:rPr lang="en-US" dirty="0">
                <a:solidFill>
                  <a:schemeClr val="tx1">
                    <a:lumMod val="50000"/>
                    <a:lumOff val="50000"/>
                  </a:schemeClr>
                </a:solidFill>
              </a:rPr>
              <a:t>There may also be individual divergences in relation to persistence and resilience within the UDL implementation process.</a:t>
            </a:r>
          </a:p>
        </p:txBody>
      </p:sp>
      <p:pic>
        <p:nvPicPr>
          <p:cNvPr id="3" name="Picture 2" descr="Word 'Debrief' on a piece of paper">
            <a:extLst>
              <a:ext uri="{FF2B5EF4-FFF2-40B4-BE49-F238E27FC236}">
                <a16:creationId xmlns:a16="http://schemas.microsoft.com/office/drawing/2014/main" id="{FE43170C-01A1-6B9B-4708-8B6B61EB5F9B}"/>
              </a:ext>
            </a:extLst>
          </p:cNvPr>
          <p:cNvPicPr>
            <a:picLocks noChangeAspect="1"/>
          </p:cNvPicPr>
          <p:nvPr/>
        </p:nvPicPr>
        <p:blipFill>
          <a:blip r:embed="rId2"/>
          <a:stretch>
            <a:fillRect/>
          </a:stretch>
        </p:blipFill>
        <p:spPr>
          <a:xfrm>
            <a:off x="6629400" y="4847448"/>
            <a:ext cx="3644576" cy="1809750"/>
          </a:xfrm>
          <a:prstGeom prst="rect">
            <a:avLst/>
          </a:prstGeom>
        </p:spPr>
      </p:pic>
    </p:spTree>
    <p:extLst>
      <p:ext uri="{BB962C8B-B14F-4D97-AF65-F5344CB8AC3E}">
        <p14:creationId xmlns:p14="http://schemas.microsoft.com/office/powerpoint/2010/main" val="101153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7EDB0-BF30-BAE2-6D34-9EA1DC29C1DB}"/>
              </a:ext>
            </a:extLst>
          </p:cNvPr>
          <p:cNvSpPr>
            <a:spLocks noGrp="1"/>
          </p:cNvSpPr>
          <p:nvPr>
            <p:ph type="title"/>
          </p:nvPr>
        </p:nvSpPr>
        <p:spPr/>
        <p:txBody>
          <a:bodyPr/>
          <a:lstStyle/>
          <a:p>
            <a:r>
              <a:rPr lang="en-US">
                <a:solidFill>
                  <a:schemeClr val="accent4">
                    <a:lumMod val="75000"/>
                  </a:schemeClr>
                </a:solidFill>
              </a:rPr>
              <a:t>Third round table activity</a:t>
            </a:r>
            <a:endParaRPr lang="en-US" dirty="0">
              <a:solidFill>
                <a:schemeClr val="accent4">
                  <a:lumMod val="75000"/>
                </a:schemeClr>
              </a:solidFill>
            </a:endParaRPr>
          </a:p>
        </p:txBody>
      </p:sp>
      <p:sp>
        <p:nvSpPr>
          <p:cNvPr id="3" name="Content Placeholder 2">
            <a:extLst>
              <a:ext uri="{FF2B5EF4-FFF2-40B4-BE49-F238E27FC236}">
                <a16:creationId xmlns:a16="http://schemas.microsoft.com/office/drawing/2014/main" id="{755BDD3E-7C1C-98C2-077D-FD044AEA5917}"/>
              </a:ext>
            </a:extLst>
          </p:cNvPr>
          <p:cNvSpPr>
            <a:spLocks noGrp="1"/>
          </p:cNvSpPr>
          <p:nvPr>
            <p:ph idx="1"/>
          </p:nvPr>
        </p:nvSpPr>
        <p:spPr/>
        <p:txBody>
          <a:bodyPr>
            <a:normAutofit/>
          </a:bodyPr>
          <a:lstStyle/>
          <a:p>
            <a:r>
              <a:rPr lang="en-US" sz="2400" dirty="0">
                <a:solidFill>
                  <a:schemeClr val="tx1">
                    <a:lumMod val="50000"/>
                    <a:lumOff val="50000"/>
                  </a:schemeClr>
                </a:solidFill>
              </a:rPr>
              <a:t>There were other themes that emerged in the study (inductive codes), some more nuanced and inconspicuous.  These appear in the next three slides; I will offer a rapid overview.  They also appear on a Padlet you will be able to access with your device.  Please select two emerging themes and discuss them at your table.  To what extent do these surprise you?  Are these pertinent within your institution?  We will debrief as a whole room with each table offering an oral summary of its discussions but please also add your thoughts to the Padlet my adding a reply comment under each of the themes you discussed.  [15 minutes – Table discussion with Padlet interactions]</a:t>
            </a:r>
          </a:p>
          <a:p>
            <a:r>
              <a:rPr lang="en-US" dirty="0">
                <a:hlinkClick r:id="rId2"/>
              </a:rPr>
              <a:t>https://edswgrad.padlet.org/ffovet1/adcet-workshop-activity-on-emerging-themes-4ejv2p1tdxexv1si</a:t>
            </a:r>
            <a:r>
              <a:rPr lang="en-US" dirty="0"/>
              <a:t> </a:t>
            </a:r>
          </a:p>
        </p:txBody>
      </p:sp>
      <p:pic>
        <p:nvPicPr>
          <p:cNvPr id="4" name="Picture 3" descr="Logo of Padlet">
            <a:extLst>
              <a:ext uri="{FF2B5EF4-FFF2-40B4-BE49-F238E27FC236}">
                <a16:creationId xmlns:a16="http://schemas.microsoft.com/office/drawing/2014/main" id="{FF2389D6-848E-898D-7623-11C443345B74}"/>
              </a:ext>
            </a:extLst>
          </p:cNvPr>
          <p:cNvPicPr>
            <a:picLocks noChangeAspect="1"/>
          </p:cNvPicPr>
          <p:nvPr/>
        </p:nvPicPr>
        <p:blipFill>
          <a:blip r:embed="rId3"/>
          <a:stretch>
            <a:fillRect/>
          </a:stretch>
        </p:blipFill>
        <p:spPr>
          <a:xfrm>
            <a:off x="8450036" y="5617029"/>
            <a:ext cx="2171700" cy="1099457"/>
          </a:xfrm>
          <a:prstGeom prst="rect">
            <a:avLst/>
          </a:prstGeom>
        </p:spPr>
      </p:pic>
    </p:spTree>
    <p:extLst>
      <p:ext uri="{BB962C8B-B14F-4D97-AF65-F5344CB8AC3E}">
        <p14:creationId xmlns:p14="http://schemas.microsoft.com/office/powerpoint/2010/main" val="832067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BA5-6E7C-26F4-4085-760EB4A71D7F}"/>
              </a:ext>
            </a:extLst>
          </p:cNvPr>
          <p:cNvSpPr>
            <a:spLocks noGrp="1"/>
          </p:cNvSpPr>
          <p:nvPr>
            <p:ph type="title"/>
          </p:nvPr>
        </p:nvSpPr>
        <p:spPr/>
        <p:txBody>
          <a:bodyPr/>
          <a:lstStyle/>
          <a:p>
            <a:r>
              <a:rPr lang="en-US" dirty="0">
                <a:solidFill>
                  <a:schemeClr val="accent4">
                    <a:lumMod val="75000"/>
                  </a:schemeClr>
                </a:solidFill>
              </a:rPr>
              <a:t>QR code for the Padlet</a:t>
            </a:r>
            <a:endParaRPr lang="en-CA" dirty="0">
              <a:solidFill>
                <a:schemeClr val="accent4">
                  <a:lumMod val="75000"/>
                </a:schemeClr>
              </a:solidFill>
            </a:endParaRPr>
          </a:p>
        </p:txBody>
      </p:sp>
      <p:pic>
        <p:nvPicPr>
          <p:cNvPr id="4" name="Content Placeholder 3" descr="QR code for the Padlet activity">
            <a:extLst>
              <a:ext uri="{FF2B5EF4-FFF2-40B4-BE49-F238E27FC236}">
                <a16:creationId xmlns:a16="http://schemas.microsoft.com/office/drawing/2014/main" id="{BA5FBC84-BFDA-D4C0-94DE-85EE8E4D3A0B}"/>
              </a:ext>
            </a:extLst>
          </p:cNvPr>
          <p:cNvPicPr>
            <a:picLocks noGrp="1" noChangeAspect="1"/>
          </p:cNvPicPr>
          <p:nvPr>
            <p:ph idx="1"/>
          </p:nvPr>
        </p:nvPicPr>
        <p:blipFill>
          <a:blip r:embed="rId2"/>
          <a:stretch>
            <a:fillRect/>
          </a:stretch>
        </p:blipFill>
        <p:spPr>
          <a:xfrm>
            <a:off x="3289300" y="1600200"/>
            <a:ext cx="4800600" cy="4800600"/>
          </a:xfrm>
          <a:prstGeom prst="rect">
            <a:avLst/>
          </a:prstGeom>
        </p:spPr>
      </p:pic>
    </p:spTree>
    <p:extLst>
      <p:ext uri="{BB962C8B-B14F-4D97-AF65-F5344CB8AC3E}">
        <p14:creationId xmlns:p14="http://schemas.microsoft.com/office/powerpoint/2010/main" val="2139442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345A5-9185-5081-622F-F2B0BA54A3C9}"/>
              </a:ext>
            </a:extLst>
          </p:cNvPr>
          <p:cNvSpPr>
            <a:spLocks noGrp="1"/>
          </p:cNvSpPr>
          <p:nvPr>
            <p:ph type="title"/>
          </p:nvPr>
        </p:nvSpPr>
        <p:spPr/>
        <p:txBody>
          <a:bodyPr/>
          <a:lstStyle/>
          <a:p>
            <a:r>
              <a:rPr lang="en-US" dirty="0">
                <a:solidFill>
                  <a:schemeClr val="accent4">
                    <a:lumMod val="75000"/>
                  </a:schemeClr>
                </a:solidFill>
              </a:rPr>
              <a:t>Emerging themes for discussion with your table (Part 1)</a:t>
            </a:r>
          </a:p>
        </p:txBody>
      </p:sp>
      <p:sp>
        <p:nvSpPr>
          <p:cNvPr id="3" name="Content Placeholder 2">
            <a:extLst>
              <a:ext uri="{FF2B5EF4-FFF2-40B4-BE49-F238E27FC236}">
                <a16:creationId xmlns:a16="http://schemas.microsoft.com/office/drawing/2014/main" id="{6D24BFDB-6A7C-9384-9B25-6CA3FFBFC4AE}"/>
              </a:ext>
            </a:extLst>
          </p:cNvPr>
          <p:cNvSpPr>
            <a:spLocks noGrp="1"/>
          </p:cNvSpPr>
          <p:nvPr>
            <p:ph idx="1"/>
          </p:nvPr>
        </p:nvSpPr>
        <p:spPr/>
        <p:txBody>
          <a:bodyPr/>
          <a:lstStyle/>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200" b="0" i="0" u="none" strike="noStrike" kern="1200" cap="none" spc="0" normalizeH="0" baseline="0" noProof="0" dirty="0">
                <a:ln>
                  <a:noFill/>
                </a:ln>
                <a:solidFill>
                  <a:schemeClr val="tx1">
                    <a:lumMod val="50000"/>
                    <a:lumOff val="50000"/>
                  </a:schemeClr>
                </a:solidFill>
                <a:effectLst/>
                <a:uLnTx/>
                <a:uFillTx/>
                <a:latin typeface="Calibri"/>
                <a:ea typeface="+mn-ea"/>
                <a:cs typeface="+mn-cs"/>
              </a:rPr>
              <a:t> Initiative overload’: Challenges in juggling competing institutional priorities: UDL, EDI, sustainability, AI, etc.</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endParaRPr kumimoji="0" lang="en-US" sz="2200" b="0" i="0" u="none" strike="noStrike" kern="1200" cap="none" spc="0" normalizeH="0" baseline="0" noProof="0" dirty="0">
              <a:ln>
                <a:noFill/>
              </a:ln>
              <a:solidFill>
                <a:schemeClr val="tx1">
                  <a:lumMod val="50000"/>
                  <a:lumOff val="50000"/>
                </a:schemeClr>
              </a:solidFill>
              <a:effectLst/>
              <a:uLnTx/>
              <a:uFillTx/>
              <a:latin typeface="Calibri"/>
              <a:ea typeface="+mn-ea"/>
              <a:cs typeface="+mn-cs"/>
            </a:endParaRP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200" b="0" i="0" u="none" strike="noStrike" kern="1200" cap="none" spc="0" normalizeH="0" baseline="0" noProof="0" dirty="0">
                <a:ln>
                  <a:noFill/>
                </a:ln>
                <a:solidFill>
                  <a:schemeClr val="tx1">
                    <a:lumMod val="50000"/>
                    <a:lumOff val="50000"/>
                  </a:schemeClr>
                </a:solidFill>
                <a:effectLst/>
                <a:uLnTx/>
                <a:uFillTx/>
                <a:latin typeface="Calibri"/>
                <a:ea typeface="+mn-ea"/>
                <a:cs typeface="+mn-cs"/>
              </a:rPr>
              <a:t>Challenges in dealing with the unpredictability of student reactions, variation in student cohorts.</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endParaRPr kumimoji="0" lang="en-US" sz="2200" b="0" i="0" u="none" strike="noStrike" kern="1200" cap="none" spc="0" normalizeH="0" baseline="0" noProof="0" dirty="0">
              <a:ln>
                <a:noFill/>
              </a:ln>
              <a:solidFill>
                <a:schemeClr val="tx1">
                  <a:lumMod val="50000"/>
                  <a:lumOff val="50000"/>
                </a:schemeClr>
              </a:solidFill>
              <a:effectLst/>
              <a:uLnTx/>
              <a:uFillTx/>
              <a:latin typeface="Calibri"/>
              <a:ea typeface="+mn-ea"/>
              <a:cs typeface="+mn-cs"/>
            </a:endParaRP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200" b="0" i="0" u="none" strike="noStrike" kern="1200" cap="none" spc="0" normalizeH="0" baseline="0" noProof="0" dirty="0">
                <a:ln>
                  <a:noFill/>
                </a:ln>
                <a:solidFill>
                  <a:schemeClr val="tx1">
                    <a:lumMod val="50000"/>
                    <a:lumOff val="50000"/>
                  </a:schemeClr>
                </a:solidFill>
                <a:effectLst/>
                <a:uLnTx/>
                <a:uFillTx/>
                <a:latin typeface="Calibri"/>
                <a:ea typeface="+mn-ea"/>
                <a:cs typeface="+mn-cs"/>
              </a:rPr>
              <a:t>Issues with the packaging/ branding of UDL (novelty versus organic reflection): too closely connected with neoliberal ‘bling’</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endParaRPr kumimoji="0" lang="en-US" sz="2200" b="0" i="0" u="none" strike="noStrike" kern="1200" cap="none" spc="0" normalizeH="0" baseline="0" noProof="0" dirty="0">
              <a:ln>
                <a:noFill/>
              </a:ln>
              <a:solidFill>
                <a:schemeClr val="tx1">
                  <a:lumMod val="50000"/>
                  <a:lumOff val="50000"/>
                </a:schemeClr>
              </a:solidFill>
              <a:effectLst/>
              <a:uLnTx/>
              <a:uFillTx/>
              <a:latin typeface="Calibri"/>
              <a:ea typeface="+mn-ea"/>
              <a:cs typeface="+mn-cs"/>
            </a:endParaRP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200" b="0" i="0" u="none" strike="noStrike" kern="1200" cap="none" spc="0" normalizeH="0" baseline="0" noProof="0" dirty="0">
                <a:ln>
                  <a:noFill/>
                </a:ln>
                <a:solidFill>
                  <a:schemeClr val="tx1">
                    <a:lumMod val="50000"/>
                    <a:lumOff val="50000"/>
                  </a:schemeClr>
                </a:solidFill>
                <a:effectLst/>
                <a:uLnTx/>
                <a:uFillTx/>
                <a:latin typeface="Calibri"/>
                <a:ea typeface="+mn-ea"/>
                <a:cs typeface="+mn-cs"/>
              </a:rPr>
              <a:t>Post-COVID dynamics</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endParaRPr kumimoji="0" lang="en-US" sz="2200" b="0" i="0" u="none" strike="noStrike" kern="1200" cap="none" spc="0" normalizeH="0" baseline="0" noProof="0" dirty="0">
              <a:ln>
                <a:noFill/>
              </a:ln>
              <a:solidFill>
                <a:schemeClr val="tx1">
                  <a:lumMod val="50000"/>
                  <a:lumOff val="50000"/>
                </a:schemeClr>
              </a:solidFill>
              <a:effectLst/>
              <a:uLnTx/>
              <a:uFillTx/>
              <a:latin typeface="Calibri"/>
              <a:ea typeface="+mn-ea"/>
              <a:cs typeface="+mn-cs"/>
            </a:endParaRP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200" b="0" i="0" u="none" strike="noStrike" kern="1200" cap="none" spc="0" normalizeH="0" baseline="0" noProof="0" dirty="0">
                <a:ln>
                  <a:noFill/>
                </a:ln>
                <a:solidFill>
                  <a:schemeClr val="tx1">
                    <a:lumMod val="50000"/>
                    <a:lumOff val="50000"/>
                  </a:schemeClr>
                </a:solidFill>
                <a:effectLst/>
                <a:uLnTx/>
                <a:uFillTx/>
                <a:latin typeface="Calibri"/>
                <a:ea typeface="+mn-ea"/>
                <a:cs typeface="+mn-cs"/>
              </a:rPr>
              <a:t>Fear of workload increase directly connected to sophisticated redesign</a:t>
            </a:r>
            <a:endParaRPr lang="en-US" dirty="0"/>
          </a:p>
        </p:txBody>
      </p:sp>
    </p:spTree>
    <p:extLst>
      <p:ext uri="{BB962C8B-B14F-4D97-AF65-F5344CB8AC3E}">
        <p14:creationId xmlns:p14="http://schemas.microsoft.com/office/powerpoint/2010/main" val="1153689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878C9-4FF3-7AFF-8524-EC4E5AF48667}"/>
              </a:ext>
            </a:extLst>
          </p:cNvPr>
          <p:cNvSpPr>
            <a:spLocks noGrp="1"/>
          </p:cNvSpPr>
          <p:nvPr>
            <p:ph type="title"/>
          </p:nvPr>
        </p:nvSpPr>
        <p:spPr/>
        <p:txBody>
          <a:bodyPr/>
          <a:lstStyle/>
          <a:p>
            <a:r>
              <a:rPr lang="en-US" dirty="0">
                <a:solidFill>
                  <a:schemeClr val="accent4">
                    <a:lumMod val="75000"/>
                  </a:schemeClr>
                </a:solidFill>
              </a:rPr>
              <a:t>Emerging themes for discussion with your table (Part 2)</a:t>
            </a:r>
          </a:p>
        </p:txBody>
      </p:sp>
      <p:sp>
        <p:nvSpPr>
          <p:cNvPr id="3" name="Content Placeholder 2">
            <a:extLst>
              <a:ext uri="{FF2B5EF4-FFF2-40B4-BE49-F238E27FC236}">
                <a16:creationId xmlns:a16="http://schemas.microsoft.com/office/drawing/2014/main" id="{BB89E90C-FF1D-2560-8B97-C16DD9FA1EB5}"/>
              </a:ext>
            </a:extLst>
          </p:cNvPr>
          <p:cNvSpPr>
            <a:spLocks noGrp="1"/>
          </p:cNvSpPr>
          <p:nvPr>
            <p:ph idx="1"/>
          </p:nvPr>
        </p:nvSpPr>
        <p:spPr/>
        <p:txBody>
          <a:bodyPr/>
          <a:lstStyle/>
          <a:p>
            <a:r>
              <a:rPr lang="en-US" dirty="0">
                <a:solidFill>
                  <a:schemeClr val="tx1">
                    <a:lumMod val="50000"/>
                    <a:lumOff val="50000"/>
                  </a:schemeClr>
                </a:solidFill>
              </a:rPr>
              <a:t>Intrinsic commitment to the development of T&amp;L versus stand-alone positioning of UDL: Resilience with UDL seems correlated to a wider, life-long engagement with </a:t>
            </a:r>
            <a:r>
              <a:rPr lang="en-US" dirty="0" err="1">
                <a:solidFill>
                  <a:schemeClr val="tx1">
                    <a:lumMod val="50000"/>
                    <a:lumOff val="50000"/>
                  </a:schemeClr>
                </a:solidFill>
              </a:rPr>
              <a:t>SoTL</a:t>
            </a:r>
            <a:r>
              <a:rPr lang="en-US" dirty="0">
                <a:solidFill>
                  <a:schemeClr val="tx1">
                    <a:lumMod val="50000"/>
                    <a:lumOff val="50000"/>
                  </a:schemeClr>
                </a:solidFill>
              </a:rPr>
              <a:t> </a:t>
            </a:r>
          </a:p>
          <a:p>
            <a:endParaRPr lang="en-US" dirty="0">
              <a:solidFill>
                <a:schemeClr val="tx1">
                  <a:lumMod val="50000"/>
                  <a:lumOff val="50000"/>
                </a:schemeClr>
              </a:solidFill>
            </a:endParaRPr>
          </a:p>
          <a:p>
            <a:r>
              <a:rPr lang="en-US" dirty="0">
                <a:solidFill>
                  <a:schemeClr val="tx1">
                    <a:lumMod val="50000"/>
                    <a:lumOff val="50000"/>
                  </a:schemeClr>
                </a:solidFill>
              </a:rPr>
              <a:t>Challenges in connecting UDL to other pressing </a:t>
            </a:r>
            <a:r>
              <a:rPr lang="en-US" dirty="0" err="1">
                <a:solidFill>
                  <a:schemeClr val="tx1">
                    <a:lumMod val="50000"/>
                    <a:lumOff val="50000"/>
                  </a:schemeClr>
                </a:solidFill>
              </a:rPr>
              <a:t>SoTL</a:t>
            </a:r>
            <a:r>
              <a:rPr lang="en-US" dirty="0">
                <a:solidFill>
                  <a:schemeClr val="tx1">
                    <a:lumMod val="50000"/>
                    <a:lumOff val="50000"/>
                  </a:schemeClr>
                </a:solidFill>
              </a:rPr>
              <a:t> (issues around the insularity of UDL literature)</a:t>
            </a:r>
          </a:p>
          <a:p>
            <a:endParaRPr lang="en-US" dirty="0">
              <a:solidFill>
                <a:schemeClr val="tx1">
                  <a:lumMod val="50000"/>
                  <a:lumOff val="50000"/>
                </a:schemeClr>
              </a:solidFill>
            </a:endParaRPr>
          </a:p>
          <a:p>
            <a:r>
              <a:rPr lang="en-US" dirty="0">
                <a:solidFill>
                  <a:schemeClr val="tx1">
                    <a:lumMod val="50000"/>
                    <a:lumOff val="50000"/>
                  </a:schemeClr>
                </a:solidFill>
              </a:rPr>
              <a:t>Wider issue of </a:t>
            </a:r>
            <a:r>
              <a:rPr lang="en-US" dirty="0" err="1">
                <a:solidFill>
                  <a:schemeClr val="tx1">
                    <a:lumMod val="50000"/>
                    <a:lumOff val="50000"/>
                  </a:schemeClr>
                </a:solidFill>
              </a:rPr>
              <a:t>SoTL</a:t>
            </a:r>
            <a:r>
              <a:rPr lang="en-US" dirty="0">
                <a:solidFill>
                  <a:schemeClr val="tx1">
                    <a:lumMod val="50000"/>
                    <a:lumOff val="50000"/>
                  </a:schemeClr>
                </a:solidFill>
              </a:rPr>
              <a:t> scholarship as motivational lever in a shifting tertiary landscape</a:t>
            </a:r>
          </a:p>
          <a:p>
            <a:endParaRPr lang="en-US" dirty="0">
              <a:solidFill>
                <a:schemeClr val="tx1">
                  <a:lumMod val="50000"/>
                  <a:lumOff val="50000"/>
                </a:schemeClr>
              </a:solidFill>
            </a:endParaRPr>
          </a:p>
          <a:p>
            <a:r>
              <a:rPr lang="en-US" dirty="0">
                <a:solidFill>
                  <a:schemeClr val="tx1">
                    <a:lumMod val="50000"/>
                    <a:lumOff val="50000"/>
                  </a:schemeClr>
                </a:solidFill>
              </a:rPr>
              <a:t>Resilience with UDL seems directed connected to personal lived experiences of diversity or encounters with the lived experiences of diverse learners</a:t>
            </a:r>
            <a:endParaRPr lang="en-US" dirty="0"/>
          </a:p>
        </p:txBody>
      </p:sp>
    </p:spTree>
    <p:extLst>
      <p:ext uri="{BB962C8B-B14F-4D97-AF65-F5344CB8AC3E}">
        <p14:creationId xmlns:p14="http://schemas.microsoft.com/office/powerpoint/2010/main" val="4184543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1143000"/>
          </a:xfrm>
        </p:spPr>
        <p:txBody>
          <a:bodyPr anchor="ctr">
            <a:normAutofit/>
          </a:bodyPr>
          <a:lstStyle/>
          <a:p>
            <a:r>
              <a:rPr lang="en-CA" dirty="0">
                <a:solidFill>
                  <a:schemeClr val="accent4">
                    <a:lumMod val="75000"/>
                  </a:schemeClr>
                </a:solidFill>
              </a:rPr>
              <a:t>Land Acknowledgement</a:t>
            </a:r>
            <a:endParaRPr lang="fr-CA" dirty="0">
              <a:solidFill>
                <a:schemeClr val="accent4">
                  <a:lumMod val="75000"/>
                </a:schemeClr>
              </a:solidFill>
            </a:endParaRPr>
          </a:p>
        </p:txBody>
      </p:sp>
      <p:sp>
        <p:nvSpPr>
          <p:cNvPr id="5" name="Content Placeholder 4"/>
          <p:cNvSpPr>
            <a:spLocks noGrp="1"/>
          </p:cNvSpPr>
          <p:nvPr>
            <p:ph sz="half" idx="1"/>
          </p:nvPr>
        </p:nvSpPr>
        <p:spPr>
          <a:xfrm>
            <a:off x="609600" y="1536192"/>
            <a:ext cx="4876800" cy="4590288"/>
          </a:xfrm>
        </p:spPr>
        <p:txBody>
          <a:bodyPr>
            <a:normAutofit fontScale="92500" lnSpcReduction="20000"/>
          </a:bodyPr>
          <a:lstStyle/>
          <a:p>
            <a:r>
              <a:rPr lang="fr-CA" dirty="0">
                <a:solidFill>
                  <a:schemeClr val="tx1">
                    <a:lumMod val="50000"/>
                    <a:lumOff val="50000"/>
                  </a:schemeClr>
                </a:solidFill>
              </a:rPr>
              <a:t>Thompson Rivers </a:t>
            </a:r>
            <a:r>
              <a:rPr lang="fr-CA" dirty="0" err="1">
                <a:solidFill>
                  <a:schemeClr val="tx1">
                    <a:lumMod val="50000"/>
                    <a:lumOff val="50000"/>
                  </a:schemeClr>
                </a:solidFill>
              </a:rPr>
              <a:t>University</a:t>
            </a:r>
            <a:r>
              <a:rPr lang="fr-CA" dirty="0">
                <a:solidFill>
                  <a:schemeClr val="tx1">
                    <a:lumMod val="50000"/>
                    <a:lumOff val="50000"/>
                  </a:schemeClr>
                </a:solidFill>
              </a:rPr>
              <a:t> </a:t>
            </a:r>
            <a:r>
              <a:rPr lang="fr-CA" dirty="0" err="1">
                <a:solidFill>
                  <a:schemeClr val="tx1">
                    <a:lumMod val="50000"/>
                    <a:lumOff val="50000"/>
                  </a:schemeClr>
                </a:solidFill>
              </a:rPr>
              <a:t>campuses</a:t>
            </a:r>
            <a:r>
              <a:rPr lang="fr-CA" dirty="0">
                <a:solidFill>
                  <a:schemeClr val="tx1">
                    <a:lumMod val="50000"/>
                    <a:lumOff val="50000"/>
                  </a:schemeClr>
                </a:solidFill>
              </a:rPr>
              <a:t> are on the </a:t>
            </a:r>
            <a:r>
              <a:rPr lang="fr-CA" dirty="0" err="1">
                <a:solidFill>
                  <a:schemeClr val="tx1">
                    <a:lumMod val="50000"/>
                    <a:lumOff val="50000"/>
                  </a:schemeClr>
                </a:solidFill>
              </a:rPr>
              <a:t>traditional</a:t>
            </a:r>
            <a:r>
              <a:rPr lang="fr-CA" dirty="0">
                <a:solidFill>
                  <a:schemeClr val="tx1">
                    <a:lumMod val="50000"/>
                    <a:lumOff val="50000"/>
                  </a:schemeClr>
                </a:solidFill>
              </a:rPr>
              <a:t> lands of the </a:t>
            </a:r>
            <a:r>
              <a:rPr lang="fr-CA" dirty="0" err="1">
                <a:solidFill>
                  <a:schemeClr val="tx1">
                    <a:lumMod val="50000"/>
                    <a:lumOff val="50000"/>
                  </a:schemeClr>
                </a:solidFill>
              </a:rPr>
              <a:t>Tk'emlúps</a:t>
            </a:r>
            <a:r>
              <a:rPr lang="fr-CA" dirty="0">
                <a:solidFill>
                  <a:schemeClr val="tx1">
                    <a:lumMod val="50000"/>
                    <a:lumOff val="50000"/>
                  </a:schemeClr>
                </a:solidFill>
              </a:rPr>
              <a:t> te </a:t>
            </a:r>
            <a:r>
              <a:rPr lang="fr-CA" dirty="0" err="1">
                <a:solidFill>
                  <a:schemeClr val="tx1">
                    <a:lumMod val="50000"/>
                    <a:lumOff val="50000"/>
                  </a:schemeClr>
                </a:solidFill>
              </a:rPr>
              <a:t>Secwépemc</a:t>
            </a:r>
            <a:r>
              <a:rPr lang="fr-CA" dirty="0">
                <a:solidFill>
                  <a:schemeClr val="tx1">
                    <a:lumMod val="50000"/>
                    <a:lumOff val="50000"/>
                  </a:schemeClr>
                </a:solidFill>
              </a:rPr>
              <a:t> (Kamloops campus) and the T’</a:t>
            </a:r>
            <a:r>
              <a:rPr lang="fr-CA" dirty="0" err="1">
                <a:solidFill>
                  <a:schemeClr val="tx1">
                    <a:lumMod val="50000"/>
                    <a:lumOff val="50000"/>
                  </a:schemeClr>
                </a:solidFill>
              </a:rPr>
              <a:t>exelc</a:t>
            </a:r>
            <a:r>
              <a:rPr lang="fr-CA" dirty="0">
                <a:solidFill>
                  <a:schemeClr val="tx1">
                    <a:lumMod val="50000"/>
                    <a:lumOff val="50000"/>
                  </a:schemeClr>
                </a:solidFill>
              </a:rPr>
              <a:t> (Williams Lake campus) </a:t>
            </a:r>
            <a:r>
              <a:rPr lang="fr-CA" dirty="0" err="1">
                <a:solidFill>
                  <a:schemeClr val="tx1">
                    <a:lumMod val="50000"/>
                    <a:lumOff val="50000"/>
                  </a:schemeClr>
                </a:solidFill>
              </a:rPr>
              <a:t>within</a:t>
            </a:r>
            <a:r>
              <a:rPr lang="fr-CA" dirty="0">
                <a:solidFill>
                  <a:schemeClr val="tx1">
                    <a:lumMod val="50000"/>
                    <a:lumOff val="50000"/>
                  </a:schemeClr>
                </a:solidFill>
              </a:rPr>
              <a:t> </a:t>
            </a:r>
            <a:r>
              <a:rPr lang="fr-CA" dirty="0" err="1">
                <a:solidFill>
                  <a:schemeClr val="tx1">
                    <a:lumMod val="50000"/>
                    <a:lumOff val="50000"/>
                  </a:schemeClr>
                </a:solidFill>
              </a:rPr>
              <a:t>Secwépemc'ulucw</a:t>
            </a:r>
            <a:r>
              <a:rPr lang="fr-CA" dirty="0">
                <a:solidFill>
                  <a:schemeClr val="tx1">
                    <a:lumMod val="50000"/>
                    <a:lumOff val="50000"/>
                  </a:schemeClr>
                </a:solidFill>
              </a:rPr>
              <a:t>, the </a:t>
            </a:r>
            <a:r>
              <a:rPr lang="fr-CA" dirty="0" err="1">
                <a:solidFill>
                  <a:schemeClr val="tx1">
                    <a:lumMod val="50000"/>
                    <a:lumOff val="50000"/>
                  </a:schemeClr>
                </a:solidFill>
              </a:rPr>
              <a:t>traditional</a:t>
            </a:r>
            <a:r>
              <a:rPr lang="fr-CA" dirty="0">
                <a:solidFill>
                  <a:schemeClr val="tx1">
                    <a:lumMod val="50000"/>
                    <a:lumOff val="50000"/>
                  </a:schemeClr>
                </a:solidFill>
              </a:rPr>
              <a:t> and </a:t>
            </a:r>
            <a:r>
              <a:rPr lang="fr-CA" dirty="0" err="1">
                <a:solidFill>
                  <a:schemeClr val="tx1">
                    <a:lumMod val="50000"/>
                    <a:lumOff val="50000"/>
                  </a:schemeClr>
                </a:solidFill>
              </a:rPr>
              <a:t>unceded</a:t>
            </a:r>
            <a:r>
              <a:rPr lang="fr-CA" dirty="0">
                <a:solidFill>
                  <a:schemeClr val="tx1">
                    <a:lumMod val="50000"/>
                    <a:lumOff val="50000"/>
                  </a:schemeClr>
                </a:solidFill>
              </a:rPr>
              <a:t> </a:t>
            </a:r>
            <a:r>
              <a:rPr lang="fr-CA" dirty="0" err="1">
                <a:solidFill>
                  <a:schemeClr val="tx1">
                    <a:lumMod val="50000"/>
                    <a:lumOff val="50000"/>
                  </a:schemeClr>
                </a:solidFill>
              </a:rPr>
              <a:t>territory</a:t>
            </a:r>
            <a:r>
              <a:rPr lang="fr-CA" dirty="0">
                <a:solidFill>
                  <a:schemeClr val="tx1">
                    <a:lumMod val="50000"/>
                    <a:lumOff val="50000"/>
                  </a:schemeClr>
                </a:solidFill>
              </a:rPr>
              <a:t> of the </a:t>
            </a:r>
            <a:r>
              <a:rPr lang="fr-CA" dirty="0" err="1">
                <a:solidFill>
                  <a:schemeClr val="tx1">
                    <a:lumMod val="50000"/>
                    <a:lumOff val="50000"/>
                  </a:schemeClr>
                </a:solidFill>
              </a:rPr>
              <a:t>Secwépemc</a:t>
            </a:r>
            <a:r>
              <a:rPr lang="fr-CA" dirty="0">
                <a:solidFill>
                  <a:schemeClr val="tx1">
                    <a:lumMod val="50000"/>
                    <a:lumOff val="50000"/>
                  </a:schemeClr>
                </a:solidFill>
              </a:rPr>
              <a:t>. The </a:t>
            </a:r>
            <a:r>
              <a:rPr lang="fr-CA" dirty="0" err="1">
                <a:solidFill>
                  <a:schemeClr val="tx1">
                    <a:lumMod val="50000"/>
                    <a:lumOff val="50000"/>
                  </a:schemeClr>
                </a:solidFill>
              </a:rPr>
              <a:t>region</a:t>
            </a:r>
            <a:r>
              <a:rPr lang="fr-CA" dirty="0">
                <a:solidFill>
                  <a:schemeClr val="tx1">
                    <a:lumMod val="50000"/>
                    <a:lumOff val="50000"/>
                  </a:schemeClr>
                </a:solidFill>
              </a:rPr>
              <a:t> TRU serves </a:t>
            </a:r>
            <a:r>
              <a:rPr lang="fr-CA" dirty="0" err="1">
                <a:solidFill>
                  <a:schemeClr val="tx1">
                    <a:lumMod val="50000"/>
                    <a:lumOff val="50000"/>
                  </a:schemeClr>
                </a:solidFill>
              </a:rPr>
              <a:t>also</a:t>
            </a:r>
            <a:r>
              <a:rPr lang="fr-CA" dirty="0">
                <a:solidFill>
                  <a:schemeClr val="tx1">
                    <a:lumMod val="50000"/>
                    <a:lumOff val="50000"/>
                  </a:schemeClr>
                </a:solidFill>
              </a:rPr>
              <a:t> </a:t>
            </a:r>
            <a:r>
              <a:rPr lang="fr-CA" dirty="0" err="1">
                <a:solidFill>
                  <a:schemeClr val="tx1">
                    <a:lumMod val="50000"/>
                    <a:lumOff val="50000"/>
                  </a:schemeClr>
                </a:solidFill>
              </a:rPr>
              <a:t>extends</a:t>
            </a:r>
            <a:r>
              <a:rPr lang="fr-CA" dirty="0">
                <a:solidFill>
                  <a:schemeClr val="tx1">
                    <a:lumMod val="50000"/>
                    <a:lumOff val="50000"/>
                  </a:schemeClr>
                </a:solidFill>
              </a:rPr>
              <a:t> </a:t>
            </a:r>
            <a:r>
              <a:rPr lang="fr-CA" dirty="0" err="1">
                <a:solidFill>
                  <a:schemeClr val="tx1">
                    <a:lumMod val="50000"/>
                    <a:lumOff val="50000"/>
                  </a:schemeClr>
                </a:solidFill>
              </a:rPr>
              <a:t>into</a:t>
            </a:r>
            <a:r>
              <a:rPr lang="fr-CA" dirty="0">
                <a:solidFill>
                  <a:schemeClr val="tx1">
                    <a:lumMod val="50000"/>
                    <a:lumOff val="50000"/>
                  </a:schemeClr>
                </a:solidFill>
              </a:rPr>
              <a:t> the </a:t>
            </a:r>
            <a:r>
              <a:rPr lang="fr-CA" dirty="0" err="1">
                <a:solidFill>
                  <a:schemeClr val="tx1">
                    <a:lumMod val="50000"/>
                    <a:lumOff val="50000"/>
                  </a:schemeClr>
                </a:solidFill>
              </a:rPr>
              <a:t>territories</a:t>
            </a:r>
            <a:r>
              <a:rPr lang="fr-CA" dirty="0">
                <a:solidFill>
                  <a:schemeClr val="tx1">
                    <a:lumMod val="50000"/>
                    <a:lumOff val="50000"/>
                  </a:schemeClr>
                </a:solidFill>
              </a:rPr>
              <a:t> of the </a:t>
            </a:r>
            <a:r>
              <a:rPr lang="fr-CA" dirty="0" err="1">
                <a:solidFill>
                  <a:schemeClr val="tx1">
                    <a:lumMod val="50000"/>
                    <a:lumOff val="50000"/>
                  </a:schemeClr>
                </a:solidFill>
              </a:rPr>
              <a:t>St’át’imc</a:t>
            </a:r>
            <a:r>
              <a:rPr lang="fr-CA" dirty="0">
                <a:solidFill>
                  <a:schemeClr val="tx1">
                    <a:lumMod val="50000"/>
                    <a:lumOff val="50000"/>
                  </a:schemeClr>
                </a:solidFill>
              </a:rPr>
              <a:t>, </a:t>
            </a:r>
            <a:r>
              <a:rPr lang="fr-CA" dirty="0" err="1">
                <a:solidFill>
                  <a:schemeClr val="tx1">
                    <a:lumMod val="50000"/>
                    <a:lumOff val="50000"/>
                  </a:schemeClr>
                </a:solidFill>
              </a:rPr>
              <a:t>Nlaka’pamux</a:t>
            </a:r>
            <a:r>
              <a:rPr lang="fr-CA" dirty="0">
                <a:solidFill>
                  <a:schemeClr val="tx1">
                    <a:lumMod val="50000"/>
                    <a:lumOff val="50000"/>
                  </a:schemeClr>
                </a:solidFill>
              </a:rPr>
              <a:t>, </a:t>
            </a:r>
            <a:r>
              <a:rPr lang="fr-CA" dirty="0" err="1">
                <a:solidFill>
                  <a:schemeClr val="tx1">
                    <a:lumMod val="50000"/>
                    <a:lumOff val="50000"/>
                  </a:schemeClr>
                </a:solidFill>
              </a:rPr>
              <a:t>Tŝilhqot'in</a:t>
            </a:r>
            <a:r>
              <a:rPr lang="fr-CA" dirty="0">
                <a:solidFill>
                  <a:schemeClr val="tx1">
                    <a:lumMod val="50000"/>
                    <a:lumOff val="50000"/>
                  </a:schemeClr>
                </a:solidFill>
              </a:rPr>
              <a:t>, Nuxalk, and Dakelh</a:t>
            </a:r>
          </a:p>
        </p:txBody>
      </p:sp>
      <p:pic>
        <p:nvPicPr>
          <p:cNvPr id="3" name="Picture 2" descr="Image of Indigenous territory outside Kamloops taken by Frederic, showing the valley of the Thompson rivers from Lac du Bois">
            <a:extLst>
              <a:ext uri="{FF2B5EF4-FFF2-40B4-BE49-F238E27FC236}">
                <a16:creationId xmlns:a16="http://schemas.microsoft.com/office/drawing/2014/main" id="{D3F93AF7-9D6B-5379-43FF-7E27DCFCBE94}"/>
              </a:ext>
            </a:extLst>
          </p:cNvPr>
          <p:cNvPicPr>
            <a:picLocks noChangeAspect="1"/>
          </p:cNvPicPr>
          <p:nvPr/>
        </p:nvPicPr>
        <p:blipFill rotWithShape="1">
          <a:blip r:embed="rId2"/>
          <a:srcRect l="12576" r="7743"/>
          <a:stretch/>
        </p:blipFill>
        <p:spPr>
          <a:xfrm>
            <a:off x="5892800" y="1536192"/>
            <a:ext cx="4876800" cy="4590288"/>
          </a:xfrm>
          <a:prstGeom prst="rect">
            <a:avLst/>
          </a:prstGeom>
          <a:noFill/>
        </p:spPr>
      </p:pic>
    </p:spTree>
    <p:extLst>
      <p:ext uri="{BB962C8B-B14F-4D97-AF65-F5344CB8AC3E}">
        <p14:creationId xmlns:p14="http://schemas.microsoft.com/office/powerpoint/2010/main" val="1893255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9EF9DB-63E4-6B72-B1F6-C084CD934D52}"/>
              </a:ext>
            </a:extLst>
          </p:cNvPr>
          <p:cNvSpPr>
            <a:spLocks noGrp="1"/>
          </p:cNvSpPr>
          <p:nvPr>
            <p:ph type="title"/>
          </p:nvPr>
        </p:nvSpPr>
        <p:spPr/>
        <p:txBody>
          <a:bodyPr/>
          <a:lstStyle/>
          <a:p>
            <a:r>
              <a:rPr lang="en-US" dirty="0">
                <a:solidFill>
                  <a:schemeClr val="accent4">
                    <a:lumMod val="75000"/>
                  </a:schemeClr>
                </a:solidFill>
              </a:rPr>
              <a:t>Emerging themes for discussion with your table (Part 3)</a:t>
            </a:r>
          </a:p>
        </p:txBody>
      </p:sp>
      <p:sp>
        <p:nvSpPr>
          <p:cNvPr id="8" name="Content Placeholder 7">
            <a:extLst>
              <a:ext uri="{FF2B5EF4-FFF2-40B4-BE49-F238E27FC236}">
                <a16:creationId xmlns:a16="http://schemas.microsoft.com/office/drawing/2014/main" id="{4A71D4F2-3E9E-35B4-B527-2F207BCEA4BF}"/>
              </a:ext>
            </a:extLst>
          </p:cNvPr>
          <p:cNvSpPr>
            <a:spLocks noGrp="1"/>
          </p:cNvSpPr>
          <p:nvPr>
            <p:ph idx="1"/>
          </p:nvPr>
        </p:nvSpPr>
        <p:spPr/>
        <p:txBody>
          <a:bodyPr>
            <a:normAutofit fontScale="92500"/>
          </a:bodyPr>
          <a:lstStyle/>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4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Acknowledgement of complexity of T&amp;L transformation (example of bureaucratic processes that take years to edit – course evaluation, tenure and promotion criteria, etc.)</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endParaRPr kumimoji="0" lang="en-US" sz="24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4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Issues related to overly enthusiastic approach to UDL implementation: lack of spaces to candidly discuss the complexity of the process, isolation of practitioners</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endParaRPr kumimoji="0" lang="en-US" sz="24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4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Urgent need for the documentation of failures/ design fails</a:t>
            </a: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endParaRPr kumimoji="0" lang="en-US" sz="24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a:p>
            <a:pPr marL="342900" marR="0" lvl="0" indent="-228600" algn="l" defTabSz="914400" rtl="0" eaLnBrk="1" fontAlgn="auto" latinLnBrk="0" hangingPunct="1">
              <a:lnSpc>
                <a:spcPct val="100000"/>
              </a:lnSpc>
              <a:spcBef>
                <a:spcPct val="20000"/>
              </a:spcBef>
              <a:spcAft>
                <a:spcPts val="0"/>
              </a:spcAft>
              <a:buClr>
                <a:srgbClr val="7FD13B"/>
              </a:buClr>
              <a:buSzTx/>
              <a:buFont typeface="Arial" pitchFamily="34" charset="0"/>
              <a:buChar char="•"/>
              <a:tabLst/>
              <a:defRPr/>
            </a:pPr>
            <a:r>
              <a:rPr kumimoji="0" lang="en-US" sz="2400" b="0" i="0" u="none" strike="noStrike" kern="1200" cap="none" spc="0" normalizeH="0" baseline="0" noProof="0" dirty="0">
                <a:ln>
                  <a:noFill/>
                </a:ln>
                <a:solidFill>
                  <a:prstClr val="black">
                    <a:lumMod val="50000"/>
                    <a:lumOff val="50000"/>
                  </a:prstClr>
                </a:solidFill>
                <a:effectLst/>
                <a:uLnTx/>
                <a:uFillTx/>
                <a:latin typeface="Calibri"/>
                <a:ea typeface="+mn-ea"/>
                <a:cs typeface="+mn-cs"/>
              </a:rPr>
              <a:t>Need for a wider reflection around scope and implications of diversity in a changing post-secondary landscape (particularly complex now within the EDI pushback)</a:t>
            </a:r>
            <a:endParaRPr lang="en-US" dirty="0"/>
          </a:p>
        </p:txBody>
      </p:sp>
    </p:spTree>
    <p:extLst>
      <p:ext uri="{BB962C8B-B14F-4D97-AF65-F5344CB8AC3E}">
        <p14:creationId xmlns:p14="http://schemas.microsoft.com/office/powerpoint/2010/main" val="1602124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B18E7-111B-D3E3-9D64-8C19932FB72C}"/>
              </a:ext>
            </a:extLst>
          </p:cNvPr>
          <p:cNvSpPr>
            <a:spLocks noGrp="1"/>
          </p:cNvSpPr>
          <p:nvPr>
            <p:ph type="title"/>
          </p:nvPr>
        </p:nvSpPr>
        <p:spPr>
          <a:xfrm>
            <a:off x="609600" y="274638"/>
            <a:ext cx="10160000" cy="1143000"/>
          </a:xfrm>
        </p:spPr>
        <p:txBody>
          <a:bodyPr anchor="ctr">
            <a:normAutofit/>
          </a:bodyPr>
          <a:lstStyle/>
          <a:p>
            <a:r>
              <a:rPr lang="en-US" dirty="0">
                <a:solidFill>
                  <a:schemeClr val="accent4">
                    <a:lumMod val="75000"/>
                  </a:schemeClr>
                </a:solidFill>
              </a:rPr>
              <a:t>Collective debrief on third activity</a:t>
            </a:r>
          </a:p>
        </p:txBody>
      </p:sp>
      <p:sp>
        <p:nvSpPr>
          <p:cNvPr id="3" name="Content Placeholder 2">
            <a:extLst>
              <a:ext uri="{FF2B5EF4-FFF2-40B4-BE49-F238E27FC236}">
                <a16:creationId xmlns:a16="http://schemas.microsoft.com/office/drawing/2014/main" id="{70DA9EF3-015A-58F3-F25B-B27BF8E6A555}"/>
              </a:ext>
            </a:extLst>
          </p:cNvPr>
          <p:cNvSpPr>
            <a:spLocks noGrp="1"/>
          </p:cNvSpPr>
          <p:nvPr>
            <p:ph sz="half" idx="1"/>
          </p:nvPr>
        </p:nvSpPr>
        <p:spPr>
          <a:xfrm>
            <a:off x="272143" y="1306286"/>
            <a:ext cx="5620657" cy="5277076"/>
          </a:xfrm>
        </p:spPr>
        <p:txBody>
          <a:bodyPr>
            <a:normAutofit fontScale="92500"/>
          </a:bodyPr>
          <a:lstStyle/>
          <a:p>
            <a:pPr>
              <a:lnSpc>
                <a:spcPct val="90000"/>
              </a:lnSpc>
            </a:pPr>
            <a:r>
              <a:rPr lang="en-US" sz="2400" dirty="0">
                <a:solidFill>
                  <a:schemeClr val="tx1">
                    <a:lumMod val="50000"/>
                    <a:lumOff val="50000"/>
                  </a:schemeClr>
                </a:solidFill>
              </a:rPr>
              <a:t>We’re very far from the simplicity of Roger’s model of Innovation Diffusion</a:t>
            </a:r>
          </a:p>
          <a:p>
            <a:pPr>
              <a:lnSpc>
                <a:spcPct val="90000"/>
              </a:lnSpc>
            </a:pPr>
            <a:r>
              <a:rPr lang="en-US" sz="2400" dirty="0">
                <a:solidFill>
                  <a:schemeClr val="tx1">
                    <a:lumMod val="50000"/>
                    <a:lumOff val="50000"/>
                  </a:schemeClr>
                </a:solidFill>
              </a:rPr>
              <a:t>Complex and subtle landscape of faculty willingness vs. complex tertiary intricacies</a:t>
            </a:r>
          </a:p>
          <a:p>
            <a:pPr>
              <a:lnSpc>
                <a:spcPct val="90000"/>
              </a:lnSpc>
            </a:pPr>
            <a:r>
              <a:rPr lang="en-US" sz="2400" dirty="0">
                <a:solidFill>
                  <a:schemeClr val="tx1">
                    <a:lumMod val="50000"/>
                    <a:lumOff val="50000"/>
                  </a:schemeClr>
                </a:solidFill>
              </a:rPr>
              <a:t>Quite likely many faculty dip a toe and move on because the factors of resistance and friction outbalance the concerns</a:t>
            </a:r>
          </a:p>
          <a:p>
            <a:pPr>
              <a:lnSpc>
                <a:spcPct val="90000"/>
              </a:lnSpc>
            </a:pPr>
            <a:r>
              <a:rPr lang="en-US" sz="2400" dirty="0">
                <a:solidFill>
                  <a:schemeClr val="tx1">
                    <a:lumMod val="50000"/>
                    <a:lumOff val="50000"/>
                  </a:schemeClr>
                </a:solidFill>
              </a:rPr>
              <a:t>These concerns may have nothing to do with their faith in the benefits of UDL</a:t>
            </a:r>
          </a:p>
          <a:p>
            <a:pPr>
              <a:lnSpc>
                <a:spcPct val="90000"/>
              </a:lnSpc>
            </a:pPr>
            <a:r>
              <a:rPr lang="en-US" sz="2400" dirty="0">
                <a:solidFill>
                  <a:schemeClr val="tx1">
                    <a:lumMod val="50000"/>
                    <a:lumOff val="50000"/>
                  </a:schemeClr>
                </a:solidFill>
              </a:rPr>
              <a:t>We are at risk of misunderstanding faculty ambivalence for a lack of commitment to equity.</a:t>
            </a:r>
          </a:p>
          <a:p>
            <a:pPr>
              <a:lnSpc>
                <a:spcPct val="90000"/>
              </a:lnSpc>
            </a:pPr>
            <a:r>
              <a:rPr lang="en-US" sz="2400" dirty="0">
                <a:solidFill>
                  <a:schemeClr val="tx1">
                    <a:lumMod val="50000"/>
                    <a:lumOff val="50000"/>
                  </a:schemeClr>
                </a:solidFill>
              </a:rPr>
              <a:t>This has immediate implication on institutional readiness and preparedness for change in relation to UDL implementation</a:t>
            </a:r>
          </a:p>
        </p:txBody>
      </p:sp>
      <p:pic>
        <p:nvPicPr>
          <p:cNvPr id="4" name="Picture 3" descr="Image of a labyrinth suggesting a tortuous journey">
            <a:extLst>
              <a:ext uri="{FF2B5EF4-FFF2-40B4-BE49-F238E27FC236}">
                <a16:creationId xmlns:a16="http://schemas.microsoft.com/office/drawing/2014/main" id="{61F87109-FF35-1CFA-6120-E8A30B0DCBBC}"/>
              </a:ext>
            </a:extLst>
          </p:cNvPr>
          <p:cNvPicPr>
            <a:picLocks noChangeAspect="1"/>
          </p:cNvPicPr>
          <p:nvPr/>
        </p:nvPicPr>
        <p:blipFill>
          <a:blip r:embed="rId2"/>
          <a:stretch>
            <a:fillRect/>
          </a:stretch>
        </p:blipFill>
        <p:spPr>
          <a:xfrm>
            <a:off x="5892800" y="2417891"/>
            <a:ext cx="4876800" cy="2826890"/>
          </a:xfrm>
          <a:prstGeom prst="rect">
            <a:avLst/>
          </a:prstGeom>
          <a:noFill/>
        </p:spPr>
      </p:pic>
    </p:spTree>
    <p:extLst>
      <p:ext uri="{BB962C8B-B14F-4D97-AF65-F5344CB8AC3E}">
        <p14:creationId xmlns:p14="http://schemas.microsoft.com/office/powerpoint/2010/main" val="1584189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88355-13F1-6624-7937-629DCD31E2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DFBF4A-5A8F-02FC-E936-585447786F75}"/>
              </a:ext>
            </a:extLst>
          </p:cNvPr>
          <p:cNvSpPr>
            <a:spLocks noGrp="1"/>
          </p:cNvSpPr>
          <p:nvPr>
            <p:ph type="title"/>
          </p:nvPr>
        </p:nvSpPr>
        <p:spPr/>
        <p:txBody>
          <a:bodyPr/>
          <a:lstStyle/>
          <a:p>
            <a:r>
              <a:rPr lang="en-US" dirty="0">
                <a:solidFill>
                  <a:schemeClr val="accent4">
                    <a:lumMod val="75000"/>
                  </a:schemeClr>
                </a:solidFill>
              </a:rPr>
              <a:t>Reflection around the methodological process</a:t>
            </a:r>
          </a:p>
        </p:txBody>
      </p:sp>
      <p:sp>
        <p:nvSpPr>
          <p:cNvPr id="3" name="Content Placeholder 2">
            <a:extLst>
              <a:ext uri="{FF2B5EF4-FFF2-40B4-BE49-F238E27FC236}">
                <a16:creationId xmlns:a16="http://schemas.microsoft.com/office/drawing/2014/main" id="{A3B283B2-D523-9ED9-6EE2-C2BD81CE77F6}"/>
              </a:ext>
            </a:extLst>
          </p:cNvPr>
          <p:cNvSpPr>
            <a:spLocks noGrp="1"/>
          </p:cNvSpPr>
          <p:nvPr>
            <p:ph idx="1"/>
          </p:nvPr>
        </p:nvSpPr>
        <p:spPr/>
        <p:txBody>
          <a:bodyPr/>
          <a:lstStyle/>
          <a:p>
            <a:r>
              <a:rPr lang="en-US" dirty="0">
                <a:solidFill>
                  <a:schemeClr val="tx1">
                    <a:lumMod val="50000"/>
                    <a:lumOff val="50000"/>
                  </a:schemeClr>
                </a:solidFill>
              </a:rPr>
              <a:t>There is almost an action-research </a:t>
            </a:r>
            <a:r>
              <a:rPr lang="en-US" dirty="0" err="1">
                <a:solidFill>
                  <a:schemeClr val="tx1">
                    <a:lumMod val="50000"/>
                    <a:lumOff val="50000"/>
                  </a:schemeClr>
                </a:solidFill>
              </a:rPr>
              <a:t>flavour</a:t>
            </a:r>
            <a:r>
              <a:rPr lang="en-US" dirty="0">
                <a:solidFill>
                  <a:schemeClr val="tx1">
                    <a:lumMod val="50000"/>
                    <a:lumOff val="50000"/>
                  </a:schemeClr>
                </a:solidFill>
              </a:rPr>
              <a:t> to the interviewing</a:t>
            </a:r>
          </a:p>
          <a:p>
            <a:r>
              <a:rPr lang="en-US" dirty="0">
                <a:solidFill>
                  <a:schemeClr val="tx1">
                    <a:lumMod val="50000"/>
                    <a:lumOff val="50000"/>
                  </a:schemeClr>
                </a:solidFill>
              </a:rPr>
              <a:t>The story telling/ narrative enquiry dimension of this large qualitative process is central part of the process</a:t>
            </a:r>
          </a:p>
          <a:p>
            <a:r>
              <a:rPr lang="en-US" dirty="0">
                <a:solidFill>
                  <a:schemeClr val="tx1">
                    <a:lumMod val="50000"/>
                    <a:lumOff val="50000"/>
                  </a:schemeClr>
                </a:solidFill>
              </a:rPr>
              <a:t>Many stakeholders clearly have few opportunities to discuss these fears/ concerns and take great satisfaction in the dialogue</a:t>
            </a:r>
          </a:p>
          <a:p>
            <a:r>
              <a:rPr lang="en-US" dirty="0">
                <a:solidFill>
                  <a:schemeClr val="tx1">
                    <a:lumMod val="50000"/>
                    <a:lumOff val="50000"/>
                  </a:schemeClr>
                </a:solidFill>
              </a:rPr>
              <a:t>A current issue with the UDL momentum currently may be the inherent lack of space/ opportunities for the authentic sharing of challenges and concerns.  </a:t>
            </a:r>
          </a:p>
          <a:p>
            <a:r>
              <a:rPr lang="en-US" b="1" dirty="0">
                <a:solidFill>
                  <a:schemeClr val="tx1">
                    <a:lumMod val="50000"/>
                    <a:lumOff val="50000"/>
                  </a:schemeClr>
                </a:solidFill>
              </a:rPr>
              <a:t>Call to action: </a:t>
            </a:r>
            <a:r>
              <a:rPr lang="en-US" dirty="0">
                <a:solidFill>
                  <a:schemeClr val="tx1">
                    <a:lumMod val="50000"/>
                    <a:lumOff val="50000"/>
                  </a:schemeClr>
                </a:solidFill>
              </a:rPr>
              <a:t>creating candid and frank spaces to acknowledge frustration and concerns.</a:t>
            </a:r>
          </a:p>
        </p:txBody>
      </p:sp>
      <p:pic>
        <p:nvPicPr>
          <p:cNvPr id="4" name="Picture 3" descr="Generic images of faces with speech bubbles, suggesting dialogue">
            <a:extLst>
              <a:ext uri="{FF2B5EF4-FFF2-40B4-BE49-F238E27FC236}">
                <a16:creationId xmlns:a16="http://schemas.microsoft.com/office/drawing/2014/main" id="{16EF9100-8E6D-8B35-E9C7-2D1A4151A7E5}"/>
              </a:ext>
            </a:extLst>
          </p:cNvPr>
          <p:cNvPicPr>
            <a:picLocks noChangeAspect="1"/>
          </p:cNvPicPr>
          <p:nvPr/>
        </p:nvPicPr>
        <p:blipFill>
          <a:blip r:embed="rId2"/>
          <a:stretch>
            <a:fillRect/>
          </a:stretch>
        </p:blipFill>
        <p:spPr>
          <a:xfrm>
            <a:off x="6572251" y="4705738"/>
            <a:ext cx="3796684" cy="2076450"/>
          </a:xfrm>
          <a:prstGeom prst="rect">
            <a:avLst/>
          </a:prstGeom>
        </p:spPr>
      </p:pic>
    </p:spTree>
    <p:extLst>
      <p:ext uri="{BB962C8B-B14F-4D97-AF65-F5344CB8AC3E}">
        <p14:creationId xmlns:p14="http://schemas.microsoft.com/office/powerpoint/2010/main" val="2037105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DD198-4B33-8938-D726-24EFAB10BD08}"/>
              </a:ext>
            </a:extLst>
          </p:cNvPr>
          <p:cNvSpPr>
            <a:spLocks noGrp="1"/>
          </p:cNvSpPr>
          <p:nvPr>
            <p:ph type="title"/>
          </p:nvPr>
        </p:nvSpPr>
        <p:spPr>
          <a:xfrm>
            <a:off x="609600" y="274638"/>
            <a:ext cx="10160000" cy="1143000"/>
          </a:xfrm>
        </p:spPr>
        <p:txBody>
          <a:bodyPr anchor="ctr">
            <a:normAutofit/>
          </a:bodyPr>
          <a:lstStyle/>
          <a:p>
            <a:r>
              <a:rPr lang="en-US" dirty="0">
                <a:solidFill>
                  <a:schemeClr val="accent4">
                    <a:lumMod val="75000"/>
                  </a:schemeClr>
                </a:solidFill>
              </a:rPr>
              <a:t>Identifying actionable goals</a:t>
            </a:r>
          </a:p>
        </p:txBody>
      </p:sp>
      <p:sp>
        <p:nvSpPr>
          <p:cNvPr id="3" name="Content Placeholder 2">
            <a:extLst>
              <a:ext uri="{FF2B5EF4-FFF2-40B4-BE49-F238E27FC236}">
                <a16:creationId xmlns:a16="http://schemas.microsoft.com/office/drawing/2014/main" id="{572AE558-D9DF-01C5-D6CD-CAB3E9151A99}"/>
              </a:ext>
            </a:extLst>
          </p:cNvPr>
          <p:cNvSpPr>
            <a:spLocks noGrp="1"/>
          </p:cNvSpPr>
          <p:nvPr>
            <p:ph sz="half" idx="1"/>
          </p:nvPr>
        </p:nvSpPr>
        <p:spPr>
          <a:xfrm>
            <a:off x="609600" y="1536192"/>
            <a:ext cx="4876800" cy="4590288"/>
          </a:xfrm>
        </p:spPr>
        <p:txBody>
          <a:bodyPr>
            <a:normAutofit/>
          </a:bodyPr>
          <a:lstStyle/>
          <a:p>
            <a:pPr>
              <a:lnSpc>
                <a:spcPct val="90000"/>
              </a:lnSpc>
            </a:pPr>
            <a:r>
              <a:rPr lang="en-US" sz="2400" dirty="0">
                <a:solidFill>
                  <a:schemeClr val="tx1">
                    <a:lumMod val="50000"/>
                    <a:lumOff val="50000"/>
                  </a:schemeClr>
                </a:solidFill>
              </a:rPr>
              <a:t>No workshop is complete without participants being given a chance to reflect on their take aways and to identify items that will have immediate implications for them.  What would be the one actionable step you identify as being urgent in your context, in light of the content we discussed today.  We will archive these through an open wall </a:t>
            </a:r>
            <a:r>
              <a:rPr lang="en-US" sz="2400" dirty="0" err="1">
                <a:solidFill>
                  <a:schemeClr val="tx1">
                    <a:lumMod val="50000"/>
                    <a:lumOff val="50000"/>
                  </a:schemeClr>
                </a:solidFill>
              </a:rPr>
              <a:t>Menti</a:t>
            </a:r>
            <a:r>
              <a:rPr lang="en-US" sz="2400" dirty="0">
                <a:solidFill>
                  <a:schemeClr val="tx1">
                    <a:lumMod val="50000"/>
                    <a:lumOff val="50000"/>
                  </a:schemeClr>
                </a:solidFill>
              </a:rPr>
              <a:t> activity.</a:t>
            </a:r>
          </a:p>
        </p:txBody>
      </p:sp>
      <p:pic>
        <p:nvPicPr>
          <p:cNvPr id="4" name="Picture 3">
            <a:extLst>
              <a:ext uri="{FF2B5EF4-FFF2-40B4-BE49-F238E27FC236}">
                <a16:creationId xmlns:a16="http://schemas.microsoft.com/office/drawing/2014/main" id="{1FF7126F-821B-2941-1BD4-D9A43C508348}"/>
              </a:ext>
              <a:ext uri="{C183D7F6-B498-43B3-948B-1728B52AA6E4}">
                <adec:decorative xmlns:adec="http://schemas.microsoft.com/office/drawing/2017/decorative" val="1"/>
              </a:ext>
            </a:extLst>
          </p:cNvPr>
          <p:cNvPicPr>
            <a:picLocks noChangeAspect="1"/>
          </p:cNvPicPr>
          <p:nvPr/>
        </p:nvPicPr>
        <p:blipFill>
          <a:blip r:embed="rId2"/>
          <a:srcRect l="7181" r="245" b="2"/>
          <a:stretch>
            <a:fillRect/>
          </a:stretch>
        </p:blipFill>
        <p:spPr>
          <a:xfrm>
            <a:off x="5892800" y="1536192"/>
            <a:ext cx="4876800" cy="4590288"/>
          </a:xfrm>
          <a:prstGeom prst="rect">
            <a:avLst/>
          </a:prstGeom>
          <a:noFill/>
        </p:spPr>
      </p:pic>
    </p:spTree>
    <p:extLst>
      <p:ext uri="{BB962C8B-B14F-4D97-AF65-F5344CB8AC3E}">
        <p14:creationId xmlns:p14="http://schemas.microsoft.com/office/powerpoint/2010/main" val="2018340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43352-F8A9-583D-E162-4AA26D559512}"/>
              </a:ext>
            </a:extLst>
          </p:cNvPr>
          <p:cNvSpPr>
            <a:spLocks noGrp="1"/>
          </p:cNvSpPr>
          <p:nvPr>
            <p:ph type="title"/>
          </p:nvPr>
        </p:nvSpPr>
        <p:spPr/>
        <p:txBody>
          <a:bodyPr/>
          <a:lstStyle/>
          <a:p>
            <a:r>
              <a:rPr lang="en-US" dirty="0">
                <a:solidFill>
                  <a:schemeClr val="accent4">
                    <a:lumMod val="75000"/>
                  </a:schemeClr>
                </a:solidFill>
              </a:rPr>
              <a:t>Ancillary findings emerging from the study and possible implications</a:t>
            </a:r>
          </a:p>
        </p:txBody>
      </p:sp>
      <p:sp>
        <p:nvSpPr>
          <p:cNvPr id="3" name="Content Placeholder 2">
            <a:extLst>
              <a:ext uri="{FF2B5EF4-FFF2-40B4-BE49-F238E27FC236}">
                <a16:creationId xmlns:a16="http://schemas.microsoft.com/office/drawing/2014/main" id="{46AEB672-D780-2A9E-E11C-526A1A26EF0F}"/>
              </a:ext>
            </a:extLst>
          </p:cNvPr>
          <p:cNvSpPr>
            <a:spLocks noGrp="1"/>
          </p:cNvSpPr>
          <p:nvPr>
            <p:ph idx="1"/>
          </p:nvPr>
        </p:nvSpPr>
        <p:spPr/>
        <p:txBody>
          <a:bodyPr>
            <a:normAutofit lnSpcReduction="10000"/>
          </a:bodyPr>
          <a:lstStyle/>
          <a:p>
            <a:r>
              <a:rPr lang="en-US" dirty="0">
                <a:solidFill>
                  <a:schemeClr val="tx1">
                    <a:lumMod val="50000"/>
                    <a:lumOff val="50000"/>
                  </a:schemeClr>
                </a:solidFill>
              </a:rPr>
              <a:t>More systemic whole institution UDL implementation in rural contexts</a:t>
            </a:r>
          </a:p>
          <a:p>
            <a:r>
              <a:rPr lang="en-US" dirty="0">
                <a:solidFill>
                  <a:schemeClr val="tx1">
                    <a:lumMod val="50000"/>
                    <a:lumOff val="50000"/>
                  </a:schemeClr>
                </a:solidFill>
              </a:rPr>
              <a:t>More willingness to consider the impact and benefit of UDL beyond disability in these rural settings</a:t>
            </a:r>
          </a:p>
          <a:p>
            <a:r>
              <a:rPr lang="en-US" dirty="0">
                <a:solidFill>
                  <a:schemeClr val="tx1">
                    <a:lumMod val="50000"/>
                    <a:lumOff val="50000"/>
                  </a:schemeClr>
                </a:solidFill>
              </a:rPr>
              <a:t>Widely diverging needs in relation to UDL implementation, expressed by formal Higher Ed instructors and trades/ vocational/ technical instructors (would be the equivalent of university/ college dichotomy in Canada)</a:t>
            </a:r>
          </a:p>
          <a:p>
            <a:r>
              <a:rPr lang="en-US" dirty="0">
                <a:solidFill>
                  <a:schemeClr val="tx1">
                    <a:lumMod val="50000"/>
                    <a:lumOff val="50000"/>
                  </a:schemeClr>
                </a:solidFill>
              </a:rPr>
              <a:t>Very little ‘lateral’ sharing among institutions: each seem to be ‘reinventing the wheel’ within a competitive neoliberal climate</a:t>
            </a:r>
          </a:p>
          <a:p>
            <a:r>
              <a:rPr lang="en-US" dirty="0">
                <a:solidFill>
                  <a:schemeClr val="tx1">
                    <a:lumMod val="50000"/>
                    <a:lumOff val="50000"/>
                  </a:schemeClr>
                </a:solidFill>
              </a:rPr>
              <a:t>Necessity to create archives around UDL implementation as process of management of change </a:t>
            </a:r>
          </a:p>
          <a:p>
            <a:endParaRPr lang="en-US" dirty="0">
              <a:solidFill>
                <a:schemeClr val="tx1">
                  <a:lumMod val="50000"/>
                  <a:lumOff val="50000"/>
                </a:schemeClr>
              </a:solidFill>
            </a:endParaRPr>
          </a:p>
          <a:p>
            <a:r>
              <a:rPr lang="en-US" b="1" dirty="0">
                <a:solidFill>
                  <a:schemeClr val="tx1">
                    <a:lumMod val="50000"/>
                    <a:lumOff val="50000"/>
                  </a:schemeClr>
                </a:solidFill>
              </a:rPr>
              <a:t>What is the impact of these findings on our own reflection/ preparedness? </a:t>
            </a:r>
            <a:r>
              <a:rPr lang="en-US" dirty="0">
                <a:solidFill>
                  <a:schemeClr val="tx1">
                    <a:lumMod val="50000"/>
                    <a:lumOff val="50000"/>
                  </a:schemeClr>
                </a:solidFill>
              </a:rPr>
              <a:t>[Whole room dialogue]</a:t>
            </a:r>
            <a:endParaRPr lang="en-US" dirty="0"/>
          </a:p>
        </p:txBody>
      </p:sp>
    </p:spTree>
    <p:extLst>
      <p:ext uri="{BB962C8B-B14F-4D97-AF65-F5344CB8AC3E}">
        <p14:creationId xmlns:p14="http://schemas.microsoft.com/office/powerpoint/2010/main" val="3689262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2DF13-7885-1E3A-ECBA-00901191F2E6}"/>
              </a:ext>
            </a:extLst>
          </p:cNvPr>
          <p:cNvSpPr>
            <a:spLocks noGrp="1"/>
          </p:cNvSpPr>
          <p:nvPr>
            <p:ph type="title"/>
          </p:nvPr>
        </p:nvSpPr>
        <p:spPr>
          <a:xfrm>
            <a:off x="609600" y="274638"/>
            <a:ext cx="10160000" cy="1143000"/>
          </a:xfrm>
        </p:spPr>
        <p:txBody>
          <a:bodyPr anchor="ctr">
            <a:normAutofit/>
          </a:bodyPr>
          <a:lstStyle/>
          <a:p>
            <a:r>
              <a:rPr lang="en-US" dirty="0">
                <a:solidFill>
                  <a:schemeClr val="accent4">
                    <a:lumMod val="75000"/>
                  </a:schemeClr>
                </a:solidFill>
              </a:rPr>
              <a:t>Interactive space for questions</a:t>
            </a:r>
          </a:p>
        </p:txBody>
      </p:sp>
      <p:pic>
        <p:nvPicPr>
          <p:cNvPr id="4" name="Content Placeholder 3" descr="A page of post-its with question marks on all of them, suggesting a question and answer period.  ">
            <a:extLst>
              <a:ext uri="{FF2B5EF4-FFF2-40B4-BE49-F238E27FC236}">
                <a16:creationId xmlns:a16="http://schemas.microsoft.com/office/drawing/2014/main" id="{D0FBBE38-CB48-0739-F1C9-6A0F43CF524E}"/>
              </a:ext>
            </a:extLst>
          </p:cNvPr>
          <p:cNvPicPr>
            <a:picLocks noGrp="1" noChangeAspect="1"/>
          </p:cNvPicPr>
          <p:nvPr>
            <p:ph idx="1"/>
          </p:nvPr>
        </p:nvPicPr>
        <p:blipFill>
          <a:blip r:embed="rId2"/>
          <a:srcRect t="7569" b="8056"/>
          <a:stretch>
            <a:fillRect/>
          </a:stretch>
        </p:blipFill>
        <p:spPr>
          <a:xfrm>
            <a:off x="609600" y="1600200"/>
            <a:ext cx="10160000" cy="4800600"/>
          </a:xfrm>
          <a:prstGeom prst="rect">
            <a:avLst/>
          </a:prstGeom>
          <a:noFill/>
        </p:spPr>
      </p:pic>
    </p:spTree>
    <p:extLst>
      <p:ext uri="{BB962C8B-B14F-4D97-AF65-F5344CB8AC3E}">
        <p14:creationId xmlns:p14="http://schemas.microsoft.com/office/powerpoint/2010/main" val="1474519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D5A1E-CCC2-1E7B-A670-DB5040EE36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3CA6E3-50D5-2B65-61DA-797742F55513}"/>
              </a:ext>
            </a:extLst>
          </p:cNvPr>
          <p:cNvSpPr>
            <a:spLocks noGrp="1"/>
          </p:cNvSpPr>
          <p:nvPr>
            <p:ph type="title"/>
          </p:nvPr>
        </p:nvSpPr>
        <p:spPr/>
        <p:txBody>
          <a:bodyPr/>
          <a:lstStyle/>
          <a:p>
            <a:r>
              <a:rPr lang="fr-CA" dirty="0">
                <a:solidFill>
                  <a:schemeClr val="accent4">
                    <a:lumMod val="75000"/>
                  </a:schemeClr>
                </a:solidFill>
              </a:rPr>
              <a:t>Contact </a:t>
            </a:r>
            <a:r>
              <a:rPr lang="fr-CA" dirty="0" err="1">
                <a:solidFill>
                  <a:schemeClr val="accent4">
                    <a:lumMod val="75000"/>
                  </a:schemeClr>
                </a:solidFill>
              </a:rPr>
              <a:t>details</a:t>
            </a:r>
            <a:endParaRPr lang="fr-CA" dirty="0">
              <a:solidFill>
                <a:schemeClr val="accent4">
                  <a:lumMod val="75000"/>
                </a:schemeClr>
              </a:solidFill>
            </a:endParaRPr>
          </a:p>
        </p:txBody>
      </p:sp>
      <p:sp>
        <p:nvSpPr>
          <p:cNvPr id="3" name="Content Placeholder 2">
            <a:extLst>
              <a:ext uri="{FF2B5EF4-FFF2-40B4-BE49-F238E27FC236}">
                <a16:creationId xmlns:a16="http://schemas.microsoft.com/office/drawing/2014/main" id="{6AE0DBAF-C49A-3441-02D4-E8958077EA86}"/>
              </a:ext>
            </a:extLst>
          </p:cNvPr>
          <p:cNvSpPr>
            <a:spLocks noGrp="1"/>
          </p:cNvSpPr>
          <p:nvPr>
            <p:ph idx="1"/>
          </p:nvPr>
        </p:nvSpPr>
        <p:spPr/>
        <p:txBody>
          <a:bodyPr/>
          <a:lstStyle/>
          <a:p>
            <a:pPr lvl="0">
              <a:buClr>
                <a:srgbClr val="7FD13B"/>
              </a:buClr>
            </a:pPr>
            <a:r>
              <a:rPr lang="fr-CA" sz="2400" dirty="0">
                <a:solidFill>
                  <a:prstClr val="black">
                    <a:lumMod val="50000"/>
                    <a:lumOff val="50000"/>
                  </a:prstClr>
                </a:solidFill>
              </a:rPr>
              <a:t>Frederic Fovet (PhD.)</a:t>
            </a:r>
          </a:p>
          <a:p>
            <a:pPr lvl="0">
              <a:buClr>
                <a:srgbClr val="7FD13B"/>
              </a:buClr>
            </a:pPr>
            <a:r>
              <a:rPr lang="fr-CA" sz="2400" dirty="0">
                <a:solidFill>
                  <a:prstClr val="black">
                    <a:lumMod val="50000"/>
                    <a:lumOff val="50000"/>
                  </a:prstClr>
                </a:solidFill>
              </a:rPr>
              <a:t>Assistant Professor, </a:t>
            </a:r>
            <a:r>
              <a:rPr lang="fr-CA" sz="2400" dirty="0" err="1">
                <a:solidFill>
                  <a:prstClr val="black">
                    <a:lumMod val="50000"/>
                    <a:lumOff val="50000"/>
                  </a:prstClr>
                </a:solidFill>
              </a:rPr>
              <a:t>School</a:t>
            </a:r>
            <a:r>
              <a:rPr lang="fr-CA" sz="2400" dirty="0">
                <a:solidFill>
                  <a:prstClr val="black">
                    <a:lumMod val="50000"/>
                    <a:lumOff val="50000"/>
                  </a:prstClr>
                </a:solidFill>
              </a:rPr>
              <a:t> of </a:t>
            </a:r>
            <a:r>
              <a:rPr lang="fr-CA" sz="2400" dirty="0" err="1">
                <a:solidFill>
                  <a:prstClr val="black">
                    <a:lumMod val="50000"/>
                    <a:lumOff val="50000"/>
                  </a:prstClr>
                </a:solidFill>
              </a:rPr>
              <a:t>Education</a:t>
            </a:r>
            <a:r>
              <a:rPr lang="fr-CA" sz="2400" dirty="0">
                <a:solidFill>
                  <a:prstClr val="black">
                    <a:lumMod val="50000"/>
                    <a:lumOff val="50000"/>
                  </a:prstClr>
                </a:solidFill>
              </a:rPr>
              <a:t>, Thompson Rivers </a:t>
            </a:r>
            <a:r>
              <a:rPr lang="fr-CA" sz="2400" dirty="0" err="1">
                <a:solidFill>
                  <a:prstClr val="black">
                    <a:lumMod val="50000"/>
                    <a:lumOff val="50000"/>
                  </a:prstClr>
                </a:solidFill>
              </a:rPr>
              <a:t>University</a:t>
            </a:r>
            <a:endParaRPr lang="fr-CA" sz="2400" dirty="0">
              <a:solidFill>
                <a:prstClr val="black">
                  <a:lumMod val="50000"/>
                  <a:lumOff val="50000"/>
                </a:prstClr>
              </a:solidFill>
            </a:endParaRPr>
          </a:p>
          <a:p>
            <a:pPr lvl="0">
              <a:buClr>
                <a:srgbClr val="7FD13B"/>
              </a:buClr>
            </a:pPr>
            <a:r>
              <a:rPr lang="fr-CA" sz="2400" dirty="0">
                <a:solidFill>
                  <a:prstClr val="black">
                    <a:lumMod val="50000"/>
                    <a:lumOff val="50000"/>
                  </a:prstClr>
                </a:solidFill>
              </a:rPr>
              <a:t>ffovet@tru.ca</a:t>
            </a:r>
          </a:p>
          <a:p>
            <a:pPr lvl="0">
              <a:buClr>
                <a:srgbClr val="7FD13B"/>
              </a:buClr>
            </a:pPr>
            <a:r>
              <a:rPr lang="fr-CA" sz="2400" dirty="0">
                <a:solidFill>
                  <a:prstClr val="black">
                    <a:lumMod val="50000"/>
                    <a:lumOff val="50000"/>
                  </a:prstClr>
                </a:solidFill>
              </a:rPr>
              <a:t>UDL and Inclusion Consultant</a:t>
            </a:r>
          </a:p>
          <a:p>
            <a:pPr lvl="0">
              <a:buClr>
                <a:srgbClr val="7FD13B"/>
              </a:buClr>
            </a:pPr>
            <a:r>
              <a:rPr lang="fr-CA" sz="2400" dirty="0">
                <a:solidFill>
                  <a:prstClr val="black">
                    <a:lumMod val="50000"/>
                    <a:lumOff val="50000"/>
                  </a:prstClr>
                </a:solidFill>
              </a:rPr>
              <a:t>@Ffovet</a:t>
            </a:r>
          </a:p>
          <a:p>
            <a:pPr lvl="0">
              <a:buClr>
                <a:srgbClr val="7FD13B"/>
              </a:buClr>
            </a:pPr>
            <a:r>
              <a:rPr lang="fr-CA" sz="2400" dirty="0">
                <a:solidFill>
                  <a:prstClr val="black">
                    <a:lumMod val="50000"/>
                    <a:lumOff val="50000"/>
                  </a:prstClr>
                </a:solidFill>
                <a:hlinkClick r:id="rId2"/>
              </a:rPr>
              <a:t>www.implementudl.com</a:t>
            </a:r>
            <a:endParaRPr lang="fr-CA" sz="2400" dirty="0">
              <a:solidFill>
                <a:prstClr val="black">
                  <a:lumMod val="50000"/>
                  <a:lumOff val="50000"/>
                </a:prstClr>
              </a:solidFill>
            </a:endParaRPr>
          </a:p>
        </p:txBody>
      </p:sp>
      <p:pic>
        <p:nvPicPr>
          <p:cNvPr id="5" name="Picture 4" descr="Logo on 'Implement udl' which is Frederic's consultancy business">
            <a:extLst>
              <a:ext uri="{FF2B5EF4-FFF2-40B4-BE49-F238E27FC236}">
                <a16:creationId xmlns:a16="http://schemas.microsoft.com/office/drawing/2014/main" id="{0FC3D4BF-419F-87F4-E543-F060A95B8B18}"/>
              </a:ext>
            </a:extLst>
          </p:cNvPr>
          <p:cNvPicPr>
            <a:picLocks noChangeAspect="1"/>
          </p:cNvPicPr>
          <p:nvPr/>
        </p:nvPicPr>
        <p:blipFill>
          <a:blip r:embed="rId3"/>
          <a:stretch>
            <a:fillRect/>
          </a:stretch>
        </p:blipFill>
        <p:spPr>
          <a:xfrm>
            <a:off x="952514" y="4772493"/>
            <a:ext cx="2847079" cy="1213209"/>
          </a:xfrm>
          <a:prstGeom prst="rect">
            <a:avLst/>
          </a:prstGeom>
        </p:spPr>
      </p:pic>
      <p:pic>
        <p:nvPicPr>
          <p:cNvPr id="4" name="Picture 3" descr="Thompson Rivers University logo">
            <a:extLst>
              <a:ext uri="{FF2B5EF4-FFF2-40B4-BE49-F238E27FC236}">
                <a16:creationId xmlns:a16="http://schemas.microsoft.com/office/drawing/2014/main" id="{0467A202-5AA7-BFDC-6EB2-28710DD921C1}"/>
              </a:ext>
            </a:extLst>
          </p:cNvPr>
          <p:cNvPicPr>
            <a:picLocks noChangeAspect="1"/>
          </p:cNvPicPr>
          <p:nvPr/>
        </p:nvPicPr>
        <p:blipFill>
          <a:blip r:embed="rId4"/>
          <a:stretch>
            <a:fillRect/>
          </a:stretch>
        </p:blipFill>
        <p:spPr>
          <a:xfrm>
            <a:off x="6985003" y="4772493"/>
            <a:ext cx="2971800" cy="1543050"/>
          </a:xfrm>
          <a:prstGeom prst="rect">
            <a:avLst/>
          </a:prstGeom>
        </p:spPr>
      </p:pic>
    </p:spTree>
    <p:extLst>
      <p:ext uri="{BB962C8B-B14F-4D97-AF65-F5344CB8AC3E}">
        <p14:creationId xmlns:p14="http://schemas.microsoft.com/office/powerpoint/2010/main" val="2354051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accent4">
                    <a:lumMod val="75000"/>
                  </a:schemeClr>
                </a:solidFill>
              </a:rPr>
              <a:t>Resources</a:t>
            </a:r>
            <a:endParaRPr lang="fr-CA" dirty="0">
              <a:solidFill>
                <a:schemeClr val="accent4">
                  <a:lumMod val="75000"/>
                </a:schemeClr>
              </a:solidFill>
            </a:endParaRPr>
          </a:p>
        </p:txBody>
      </p:sp>
      <p:sp>
        <p:nvSpPr>
          <p:cNvPr id="3" name="Content Placeholder 2"/>
          <p:cNvSpPr>
            <a:spLocks noGrp="1"/>
          </p:cNvSpPr>
          <p:nvPr>
            <p:ph idx="1"/>
          </p:nvPr>
        </p:nvSpPr>
        <p:spPr/>
        <p:txBody>
          <a:bodyPr>
            <a:normAutofit fontScale="77500" lnSpcReduction="20000"/>
          </a:bodyPr>
          <a:lstStyle/>
          <a:p>
            <a:pPr marL="0" marR="0">
              <a:lnSpc>
                <a:spcPct val="107000"/>
              </a:lnSpc>
              <a:spcBef>
                <a:spcPts val="0"/>
              </a:spcBef>
              <a:spcAft>
                <a:spcPts val="800"/>
              </a:spcAft>
            </a:pPr>
            <a:r>
              <a:rPr lang="en-CA"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Baumann, T. &amp; </a:t>
            </a:r>
            <a:r>
              <a:rPr lang="en-CA" sz="2400" dirty="0" err="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Melle</a:t>
            </a:r>
            <a:r>
              <a:rPr lang="en-CA"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I. (2019). Evaluation of a digital UDL-based learning environment in inclusive chemistry education. </a:t>
            </a:r>
            <a:r>
              <a:rPr lang="en-CA" sz="2400" i="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Chemistry Teacher International, 1</a:t>
            </a:r>
            <a:r>
              <a:rPr lang="en-CA"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(2).  </a:t>
            </a:r>
            <a:r>
              <a:rPr lang="en-CA" sz="2400" u="sng"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https://doi.org/10.1515/cti-2018-0026</a:t>
            </a:r>
            <a:r>
              <a:rPr lang="en-CA"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2400" dirty="0" err="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Burgstahler</a:t>
            </a:r>
            <a:r>
              <a:rPr lang="en-CA"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S. E. (2015). Universal design in higher education. In S. E. </a:t>
            </a:r>
            <a:r>
              <a:rPr lang="en-CA" sz="2400" dirty="0" err="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Burgstahler</a:t>
            </a:r>
            <a:r>
              <a:rPr lang="en-CA"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(Ed.), </a:t>
            </a:r>
            <a:r>
              <a:rPr lang="en-CA" sz="2400" i="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Universal design in higher education (</a:t>
            </a:r>
            <a:r>
              <a:rPr lang="en-CA"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2nd ed., pp.3-28). Harvard Education Press. https://www.washington.edu/doit/resources/books/universal-design-higher-education-promising-practices</a:t>
            </a:r>
            <a:endParaRPr lang="en-US"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Dalton, E. M., </a:t>
            </a:r>
            <a:r>
              <a:rPr lang="en-CA" sz="2400" dirty="0" err="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Lyner</a:t>
            </a:r>
            <a:r>
              <a:rPr lang="en-CA"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-Cleophas, M., Ferguson, B. T., &amp; McKenzie, J. (2019). Inclusion, universal design and universal design for learning in higher education: South Africa and the United States. </a:t>
            </a:r>
            <a:r>
              <a:rPr lang="en-CA" sz="2400" i="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African Journal of Disability, 8,</a:t>
            </a:r>
            <a:r>
              <a:rPr lang="en-CA"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519. </a:t>
            </a:r>
            <a:r>
              <a:rPr lang="en-CA" sz="2400" dirty="0" err="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doi</a:t>
            </a:r>
            <a:r>
              <a:rPr lang="en-CA"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10.4102/ajod.v8i0.519</a:t>
            </a:r>
            <a:endParaRPr lang="en-US"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Darrow, A.-A. (2015). Differentiated Instruction for Students With Disabilities: Using DI in the Music Classroom. </a:t>
            </a:r>
            <a:r>
              <a:rPr lang="en-CA" sz="2400" i="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General Music Today, 28</a:t>
            </a:r>
            <a:r>
              <a:rPr lang="en-CA"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(2), 29–32 </a:t>
            </a:r>
            <a:endParaRPr lang="en-US"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Fovet, F. (2018) Exploring the Student Voice within Universal Design for Learning Work.  </a:t>
            </a:r>
            <a:r>
              <a:rPr lang="en-CA" sz="2400" i="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The AHEAD Journal, 8</a:t>
            </a:r>
            <a:r>
              <a:rPr lang="en-CA"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CA" sz="2400" u="sng"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https://www.ahead.ie/journal/Exploring-the-Student-Voice-within-Universal-Design-for-learning-Work</a:t>
            </a:r>
            <a:r>
              <a:rPr lang="en-CA"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Fovet, F. (2014) Social model as catalyst for innovation in design and pedagogical change.   </a:t>
            </a:r>
            <a:r>
              <a:rPr lang="en-CA" sz="2400" i="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Widening Participation through Curriculum Open University 2014 Conference Proceedings</a:t>
            </a:r>
            <a:r>
              <a:rPr lang="en-CA"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135-139</a:t>
            </a:r>
            <a:endParaRPr lang="en-US"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0909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7E959-61BA-5115-4C13-5A0F5DFC011E}"/>
              </a:ext>
            </a:extLst>
          </p:cNvPr>
          <p:cNvSpPr>
            <a:spLocks noGrp="1"/>
          </p:cNvSpPr>
          <p:nvPr>
            <p:ph type="title"/>
          </p:nvPr>
        </p:nvSpPr>
        <p:spPr/>
        <p:txBody>
          <a:bodyPr/>
          <a:lstStyle/>
          <a:p>
            <a:r>
              <a:rPr lang="en-US" dirty="0">
                <a:solidFill>
                  <a:schemeClr val="accent4">
                    <a:lumMod val="75000"/>
                  </a:schemeClr>
                </a:solidFill>
              </a:rPr>
              <a:t>Resources (contd.)</a:t>
            </a:r>
          </a:p>
        </p:txBody>
      </p:sp>
      <p:sp>
        <p:nvSpPr>
          <p:cNvPr id="3" name="Content Placeholder 2">
            <a:extLst>
              <a:ext uri="{FF2B5EF4-FFF2-40B4-BE49-F238E27FC236}">
                <a16:creationId xmlns:a16="http://schemas.microsoft.com/office/drawing/2014/main" id="{0E61218C-62CD-5A84-3474-8AB9BA02697A}"/>
              </a:ext>
            </a:extLst>
          </p:cNvPr>
          <p:cNvSpPr>
            <a:spLocks noGrp="1"/>
          </p:cNvSpPr>
          <p:nvPr>
            <p:ph idx="1"/>
          </p:nvPr>
        </p:nvSpPr>
        <p:spPr/>
        <p:txBody>
          <a:bodyPr>
            <a:normAutofit fontScale="85000" lnSpcReduction="10000"/>
          </a:bodyPr>
          <a:lstStyle/>
          <a:p>
            <a:pPr marL="0" marR="0">
              <a:lnSpc>
                <a:spcPct val="107000"/>
              </a:lnSpc>
              <a:spcBef>
                <a:spcPts val="0"/>
              </a:spcBef>
              <a:spcAft>
                <a:spcPts val="800"/>
              </a:spcAft>
            </a:pPr>
            <a:r>
              <a:rPr lang="en-CA"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Krebs, E. (2019) Baccalaureates or burdens?  Complicating ‘reasonable accommodations’ for American college students with disabilities.  </a:t>
            </a:r>
            <a:r>
              <a:rPr lang="en-CA" sz="2400" i="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Disability studies Quarterly, 39</a:t>
            </a:r>
            <a:r>
              <a:rPr lang="en-CA"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(3). </a:t>
            </a:r>
            <a:r>
              <a:rPr lang="en-CA" sz="2400" u="sng"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https://dsq-sds.org/article/view/6557/5413</a:t>
            </a:r>
            <a:r>
              <a:rPr lang="en-CA"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Kumar, K.L., &amp; Wideman, M. (2014) Accessible by Design: Applying UDL Principles in a First Year Undergraduate Course</a:t>
            </a:r>
            <a:r>
              <a:rPr lang="en-CA" sz="2400" i="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Canadian Journal of Higher Education, 44</a:t>
            </a:r>
            <a:r>
              <a:rPr lang="en-CA"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(1), 125-147. </a:t>
            </a:r>
            <a:r>
              <a:rPr lang="en-CA" sz="2400" u="sng"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https://eric.ed.gov/?id=EJ1028772</a:t>
            </a:r>
            <a:r>
              <a:rPr lang="en-CA"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2400" dirty="0" err="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Lubicz-Nawrocka</a:t>
            </a:r>
            <a:r>
              <a:rPr lang="en-CA"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T. (2022) Conceptualisations of curriculum co-creation: ‘it’s not them and us, it’s just us’. </a:t>
            </a:r>
            <a:r>
              <a:rPr lang="fr-CA" sz="2400" i="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Curriculum Perspectives</a:t>
            </a:r>
            <a:r>
              <a:rPr lang="fr-CA"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CA" sz="2400" u="sng"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https://doi.org/10.1007/s41297-022-00180-w</a:t>
            </a:r>
            <a:r>
              <a:rPr lang="fr-CA"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CA" sz="2400" dirty="0" err="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Masika</a:t>
            </a:r>
            <a:r>
              <a:rPr lang="fr-CA"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R., &amp; Jones, J. (2016). </a:t>
            </a:r>
            <a:r>
              <a:rPr lang="en-CA"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Building student belonging and engagement: Insights into higher education students’ experiences of participating and learning together. </a:t>
            </a:r>
            <a:r>
              <a:rPr lang="en-CA" sz="2400" i="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Teaching in Higher Education, 21</a:t>
            </a:r>
            <a:r>
              <a:rPr lang="en-CA"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(2), 138–150. </a:t>
            </a:r>
            <a:r>
              <a:rPr lang="en-CA" sz="2400" u="sng"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https://doi.org/10.1080/13562517.2015.1122585</a:t>
            </a:r>
            <a:r>
              <a:rPr lang="en-CA"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Mole, H. (2013). A US model for inclusion of disabled students in higher education settings: The social model of disability and Universal Design. </a:t>
            </a:r>
            <a:r>
              <a:rPr lang="en-CA" sz="2400" i="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Widening participation and lifelong learning, 14</a:t>
            </a:r>
            <a:r>
              <a:rPr lang="en-CA"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62-86. </a:t>
            </a:r>
            <a:endParaRPr lang="en-US" sz="24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08959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2A37B-57F3-EF88-D8F1-D8896CC83535}"/>
              </a:ext>
            </a:extLst>
          </p:cNvPr>
          <p:cNvSpPr>
            <a:spLocks noGrp="1"/>
          </p:cNvSpPr>
          <p:nvPr>
            <p:ph type="title"/>
          </p:nvPr>
        </p:nvSpPr>
        <p:spPr/>
        <p:txBody>
          <a:bodyPr/>
          <a:lstStyle/>
          <a:p>
            <a:r>
              <a:rPr kumimoji="0" lang="en-US" sz="4600" b="0" i="0" u="none" strike="noStrike" kern="1200" cap="none" spc="-100" normalizeH="0" baseline="0" noProof="0" dirty="0">
                <a:ln>
                  <a:noFill/>
                </a:ln>
                <a:solidFill>
                  <a:srgbClr val="00ADDC">
                    <a:lumMod val="75000"/>
                  </a:srgbClr>
                </a:solidFill>
                <a:effectLst/>
                <a:uLnTx/>
                <a:uFillTx/>
                <a:latin typeface="Cambria"/>
                <a:ea typeface="+mj-ea"/>
                <a:cs typeface="+mj-cs"/>
              </a:rPr>
              <a:t>Resources (contd.)</a:t>
            </a:r>
            <a:endParaRPr lang="en-US" dirty="0"/>
          </a:p>
        </p:txBody>
      </p:sp>
      <p:sp>
        <p:nvSpPr>
          <p:cNvPr id="3" name="Content Placeholder 2">
            <a:extLst>
              <a:ext uri="{FF2B5EF4-FFF2-40B4-BE49-F238E27FC236}">
                <a16:creationId xmlns:a16="http://schemas.microsoft.com/office/drawing/2014/main" id="{CF3677B3-C4E0-B948-6372-FA4C4480B905}"/>
              </a:ext>
            </a:extLst>
          </p:cNvPr>
          <p:cNvSpPr>
            <a:spLocks noGrp="1"/>
          </p:cNvSpPr>
          <p:nvPr>
            <p:ph idx="1"/>
          </p:nvPr>
        </p:nvSpPr>
        <p:spPr/>
        <p:txBody>
          <a:bodyPr>
            <a:normAutofit/>
          </a:bodyPr>
          <a:lstStyle/>
          <a:p>
            <a:pPr marL="0" marR="0">
              <a:lnSpc>
                <a:spcPct val="107000"/>
              </a:lnSpc>
              <a:spcBef>
                <a:spcPts val="0"/>
              </a:spcBef>
              <a:spcAft>
                <a:spcPts val="800"/>
              </a:spcAft>
            </a:pPr>
            <a:r>
              <a:rPr lang="en-CA" sz="2000" dirty="0" err="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Schreffler</a:t>
            </a:r>
            <a:r>
              <a:rPr lang="en-CA" sz="2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J., Vasquez III, E., </a:t>
            </a:r>
            <a:r>
              <a:rPr lang="en-CA" sz="2000" dirty="0" err="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Chini</a:t>
            </a:r>
            <a:r>
              <a:rPr lang="en-CA" sz="2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J., &amp; Westley. J. (2019). Universal Design for Learning in postsecondary STEM education for students with disabilities: A systematic literature review. </a:t>
            </a:r>
            <a:r>
              <a:rPr lang="en-CA" sz="2000" i="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International Journal of STEM Education, 6</a:t>
            </a:r>
            <a:r>
              <a:rPr lang="en-CA" sz="2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(8). </a:t>
            </a:r>
            <a:r>
              <a:rPr lang="en-CA" sz="2000" u="sng"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https://doi.org/10.1186/s40594-019-0161-8</a:t>
            </a:r>
            <a:r>
              <a:rPr lang="en-CA" sz="2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2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Singleton, K., </a:t>
            </a:r>
            <a:r>
              <a:rPr lang="en-CA" sz="2000" dirty="0" err="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Evmenova</a:t>
            </a:r>
            <a:r>
              <a:rPr lang="en-CA" sz="2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A., </a:t>
            </a:r>
            <a:r>
              <a:rPr lang="en-CA" sz="2000" dirty="0" err="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Jerom</a:t>
            </a:r>
            <a:r>
              <a:rPr lang="en-CA" sz="2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M., &amp; Clark, K. (2019) Integrating UDL Strategies into the Online Course Development Process: Instructional Designers' Perspectives. </a:t>
            </a:r>
            <a:r>
              <a:rPr lang="en-CA" sz="2000" i="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Online Learning, 1</a:t>
            </a:r>
            <a:r>
              <a:rPr lang="en-CA" sz="2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(23).  </a:t>
            </a:r>
            <a:r>
              <a:rPr lang="en-CA" sz="2000" u="sng"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http://dx.doi.org/10.24059/olj.v23i1.1407</a:t>
            </a:r>
            <a:r>
              <a:rPr lang="en-CA" sz="2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CA" sz="2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Valle-</a:t>
            </a:r>
            <a:r>
              <a:rPr lang="en-CA" sz="2000" dirty="0" err="1">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Flórez</a:t>
            </a:r>
            <a:r>
              <a:rPr lang="en-CA" sz="2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R.-E., de Caso Fuertes, A. M., Baelo, R., &amp; García-Martín, S. (2021). Faculty of Education Professors’ Perception about the Inclusion of University Students with Disabilities. </a:t>
            </a:r>
            <a:r>
              <a:rPr lang="en-CA" sz="2000" i="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International Journal of Environmental Research and Public Health, 18(</a:t>
            </a:r>
            <a:r>
              <a:rPr lang="en-CA" sz="20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21). </a:t>
            </a:r>
            <a:r>
              <a:rPr lang="en-CA" sz="2000" u="sng"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http://dx.doi.org/10.3390/ijerph182111667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87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314A4-7A70-D40E-F207-B56CB7516AE3}"/>
              </a:ext>
            </a:extLst>
          </p:cNvPr>
          <p:cNvSpPr>
            <a:spLocks noGrp="1"/>
          </p:cNvSpPr>
          <p:nvPr>
            <p:ph type="title"/>
          </p:nvPr>
        </p:nvSpPr>
        <p:spPr>
          <a:xfrm>
            <a:off x="612648" y="548640"/>
            <a:ext cx="10741152" cy="1132258"/>
          </a:xfrm>
        </p:spPr>
        <p:txBody>
          <a:bodyPr vert="horz" lIns="91440" tIns="45720" rIns="91440" bIns="45720" rtlCol="0" anchor="t">
            <a:normAutofit/>
          </a:bodyPr>
          <a:lstStyle/>
          <a:p>
            <a:r>
              <a:rPr lang="en-US" b="1" dirty="0">
                <a:solidFill>
                  <a:srgbClr val="0070C0"/>
                </a:solidFill>
                <a:latin typeface="Calibri" panose="020F0502020204030204" pitchFamily="34" charset="0"/>
                <a:ea typeface="Calibri" panose="020F0502020204030204" pitchFamily="34" charset="0"/>
                <a:cs typeface="Calibri" panose="020F0502020204030204" pitchFamily="34" charset="0"/>
              </a:rPr>
              <a:t>Acknowledgment of </a:t>
            </a:r>
            <a:br>
              <a:rPr lang="en-US" b="1" dirty="0">
                <a:solidFill>
                  <a:srgbClr val="0070C0"/>
                </a:solidFill>
                <a:latin typeface="Calibri" panose="020F0502020204030204" pitchFamily="34" charset="0"/>
                <a:ea typeface="Calibri" panose="020F0502020204030204" pitchFamily="34" charset="0"/>
                <a:cs typeface="Calibri" panose="020F0502020204030204" pitchFamily="34" charset="0"/>
              </a:rPr>
            </a:br>
            <a:r>
              <a:rPr lang="en-US" b="1" dirty="0">
                <a:solidFill>
                  <a:srgbClr val="0070C0"/>
                </a:solidFill>
                <a:latin typeface="Calibri" panose="020F0502020204030204" pitchFamily="34" charset="0"/>
                <a:ea typeface="Calibri" panose="020F0502020204030204" pitchFamily="34" charset="0"/>
                <a:cs typeface="Calibri" panose="020F0502020204030204" pitchFamily="34" charset="0"/>
              </a:rPr>
              <a:t>Country</a:t>
            </a:r>
          </a:p>
        </p:txBody>
      </p:sp>
      <p:sp>
        <p:nvSpPr>
          <p:cNvPr id="3" name="Content Placeholder 2">
            <a:extLst>
              <a:ext uri="{FF2B5EF4-FFF2-40B4-BE49-F238E27FC236}">
                <a16:creationId xmlns:a16="http://schemas.microsoft.com/office/drawing/2014/main" id="{0C07BB9B-3921-52FE-2692-43E68DA297FD}"/>
              </a:ext>
            </a:extLst>
          </p:cNvPr>
          <p:cNvSpPr>
            <a:spLocks noGrp="1"/>
          </p:cNvSpPr>
          <p:nvPr>
            <p:ph sz="half" idx="1"/>
          </p:nvPr>
        </p:nvSpPr>
        <p:spPr>
          <a:xfrm>
            <a:off x="697230" y="1680898"/>
            <a:ext cx="5097018" cy="4496065"/>
          </a:xfrm>
        </p:spPr>
        <p:txBody>
          <a:bodyPr vert="horz" lIns="91440" tIns="45720" rIns="91440" bIns="45720" rtlCol="0">
            <a:normAutofit/>
          </a:bodyPr>
          <a:lstStyle/>
          <a:p>
            <a:pPr marL="0" indent="0">
              <a:buNone/>
            </a:pPr>
            <a:r>
              <a:rPr lang="en-US" sz="2400" dirty="0">
                <a:solidFill>
                  <a:schemeClr val="tx1">
                    <a:lumMod val="50000"/>
                    <a:lumOff val="50000"/>
                  </a:schemeClr>
                </a:solidFill>
                <a:latin typeface="Calibri" panose="020F0502020204030204" pitchFamily="34" charset="0"/>
                <a:ea typeface="Calibri" panose="020F0502020204030204" pitchFamily="34" charset="0"/>
                <a:cs typeface="Calibri" panose="020F0502020204030204" pitchFamily="34" charset="0"/>
              </a:rPr>
              <a:t>I would like to acknowledge and pay respect to the Gadigal people of the Eora Nation, the traditional owners and custodians of the land on which the University of Sydney has been built, and which were taken from them without their consent, treaty or compensation.  We pay respect to Elders past and present. </a:t>
            </a:r>
          </a:p>
        </p:txBody>
      </p:sp>
      <p:pic>
        <p:nvPicPr>
          <p:cNvPr id="1028" name="Picture 4" descr="Image of aboriginal art">
            <a:extLst>
              <a:ext uri="{FF2B5EF4-FFF2-40B4-BE49-F238E27FC236}">
                <a16:creationId xmlns:a16="http://schemas.microsoft.com/office/drawing/2014/main" id="{6CB02CC7-06DF-E2E0-62ED-E4B54AB8DCA1}"/>
              </a:ex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5202" y="783118"/>
            <a:ext cx="5488657" cy="5290272"/>
          </a:xfrm>
          <a:prstGeom prst="rect">
            <a:avLst/>
          </a:prstGeom>
          <a:solidFill>
            <a:srgbClr val="FFFFFF"/>
          </a:solidFill>
        </p:spPr>
      </p:pic>
      <p:sp>
        <p:nvSpPr>
          <p:cNvPr id="1033" name="Date Placeholder 4">
            <a:extLst>
              <a:ext uri="{FF2B5EF4-FFF2-40B4-BE49-F238E27FC236}">
                <a16:creationId xmlns:a16="http://schemas.microsoft.com/office/drawing/2014/main" id="{31E3521F-DDC7-9BC3-ACEF-7DB77F7C4A5F}"/>
              </a:ext>
            </a:extLst>
          </p:cNvPr>
          <p:cNvSpPr>
            <a:spLocks noGrp="1"/>
          </p:cNvSpPr>
          <p:nvPr>
            <p:ph type="dt" sz="half" idx="10"/>
          </p:nvPr>
        </p:nvSpPr>
        <p:spPr>
          <a:xfrm>
            <a:off x="137160" y="6453002"/>
            <a:ext cx="3494314" cy="36512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EE16FAF3-D1AE-4211-8D96-CA823ADC6D98}" type="datetime1">
              <a:rPr kumimoji="0" lang="en-US" sz="900" b="0" i="0" u="none" strike="noStrike" kern="1200" cap="none" spc="0" normalizeH="0" baseline="0" noProof="0">
                <a:ln>
                  <a:noFill/>
                </a:ln>
                <a:solidFill>
                  <a:prstClr val="black"/>
                </a:solidFill>
                <a:effectLst/>
                <a:uLnTx/>
                <a:uFillTx/>
                <a:latin typeface="Neue Haas Grotesk Text Pro"/>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6/17/2025</a:t>
            </a:fld>
            <a:endParaRPr kumimoji="0" lang="en-US" sz="900" b="0" i="0" u="none" strike="noStrike" kern="1200" cap="none" spc="0" normalizeH="0" baseline="0" noProof="0">
              <a:ln>
                <a:noFill/>
              </a:ln>
              <a:solidFill>
                <a:prstClr val="black"/>
              </a:solidFill>
              <a:effectLst/>
              <a:uLnTx/>
              <a:uFillTx/>
              <a:latin typeface="Neue Haas Grotesk Text Pro"/>
              <a:ea typeface="+mn-ea"/>
              <a:cs typeface="+mn-cs"/>
            </a:endParaRPr>
          </a:p>
        </p:txBody>
      </p:sp>
      <p:sp>
        <p:nvSpPr>
          <p:cNvPr id="1037" name="Slide Number Placeholder 6">
            <a:extLst>
              <a:ext uri="{FF2B5EF4-FFF2-40B4-BE49-F238E27FC236}">
                <a16:creationId xmlns:a16="http://schemas.microsoft.com/office/drawing/2014/main" id="{EE7863FD-15F1-9E19-B145-5BD697E29B12}"/>
              </a:ext>
            </a:extLst>
          </p:cNvPr>
          <p:cNvSpPr>
            <a:spLocks noGrp="1"/>
          </p:cNvSpPr>
          <p:nvPr>
            <p:ph type="sldNum" sz="quarter" idx="12"/>
          </p:nvPr>
        </p:nvSpPr>
        <p:spPr>
          <a:xfrm>
            <a:off x="11632162" y="6453002"/>
            <a:ext cx="429207"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C057153-B650-4DEB-B370-79DDCFDCE934}" type="slidenum">
              <a:rPr kumimoji="0" lang="en-US" sz="900" b="0" i="0" u="none" strike="noStrike" kern="1200" cap="none" spc="0" normalizeH="0" baseline="0" noProof="0" dirty="0">
                <a:ln>
                  <a:noFill/>
                </a:ln>
                <a:solidFill>
                  <a:prstClr val="black"/>
                </a:solidFill>
                <a:effectLst/>
                <a:uLnTx/>
                <a:uFillTx/>
                <a:latin typeface="Neue Haas Grotesk Tex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900" b="0" i="0" u="none" strike="noStrike" kern="1200" cap="none" spc="0" normalizeH="0" baseline="0" noProof="0">
              <a:ln>
                <a:noFill/>
              </a:ln>
              <a:solidFill>
                <a:prstClr val="black"/>
              </a:solidFill>
              <a:effectLst/>
              <a:uLnTx/>
              <a:uFillTx/>
              <a:latin typeface="Neue Haas Grotesk Text Pro"/>
              <a:ea typeface="+mn-ea"/>
              <a:cs typeface="+mn-cs"/>
            </a:endParaRPr>
          </a:p>
        </p:txBody>
      </p:sp>
    </p:spTree>
    <p:extLst>
      <p:ext uri="{BB962C8B-B14F-4D97-AF65-F5344CB8AC3E}">
        <p14:creationId xmlns:p14="http://schemas.microsoft.com/office/powerpoint/2010/main" val="1864473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B79F02-583E-B7A8-9D91-E977876B2D1B}"/>
              </a:ext>
            </a:extLst>
          </p:cNvPr>
          <p:cNvSpPr>
            <a:spLocks noGrp="1"/>
          </p:cNvSpPr>
          <p:nvPr>
            <p:ph type="title"/>
          </p:nvPr>
        </p:nvSpPr>
        <p:spPr>
          <a:xfrm>
            <a:off x="609600" y="274638"/>
            <a:ext cx="10160000" cy="1143000"/>
          </a:xfrm>
        </p:spPr>
        <p:txBody>
          <a:bodyPr anchor="ctr">
            <a:normAutofit/>
          </a:bodyPr>
          <a:lstStyle/>
          <a:p>
            <a:r>
              <a:rPr lang="en-CA" dirty="0">
                <a:solidFill>
                  <a:schemeClr val="accent4">
                    <a:lumMod val="75000"/>
                  </a:schemeClr>
                </a:solidFill>
              </a:rPr>
              <a:t>Personal introduction</a:t>
            </a:r>
          </a:p>
        </p:txBody>
      </p:sp>
      <p:sp>
        <p:nvSpPr>
          <p:cNvPr id="11" name="Content Placeholder 2">
            <a:extLst>
              <a:ext uri="{FF2B5EF4-FFF2-40B4-BE49-F238E27FC236}">
                <a16:creationId xmlns:a16="http://schemas.microsoft.com/office/drawing/2014/main" id="{C1A00E67-AFA4-6B14-0AE1-D37C26F42C66}"/>
              </a:ext>
            </a:extLst>
          </p:cNvPr>
          <p:cNvSpPr>
            <a:spLocks noGrp="1"/>
          </p:cNvSpPr>
          <p:nvPr>
            <p:ph sz="half" idx="1"/>
          </p:nvPr>
        </p:nvSpPr>
        <p:spPr>
          <a:xfrm>
            <a:off x="609600" y="1536192"/>
            <a:ext cx="4876800" cy="4590288"/>
          </a:xfrm>
        </p:spPr>
        <p:txBody>
          <a:bodyPr>
            <a:normAutofit fontScale="77500" lnSpcReduction="20000"/>
          </a:bodyPr>
          <a:lstStyle/>
          <a:p>
            <a:r>
              <a:rPr lang="en-US" dirty="0">
                <a:solidFill>
                  <a:schemeClr val="tx1">
                    <a:lumMod val="50000"/>
                    <a:lumOff val="50000"/>
                  </a:schemeClr>
                </a:solidFill>
              </a:rPr>
              <a:t>Frederic is an Assistant Professor in the School of Education at Thompson Rivers University in BC, Canada</a:t>
            </a:r>
          </a:p>
          <a:p>
            <a:r>
              <a:rPr lang="en-US" dirty="0">
                <a:solidFill>
                  <a:schemeClr val="tx1">
                    <a:lumMod val="50000"/>
                    <a:lumOff val="50000"/>
                  </a:schemeClr>
                </a:solidFill>
              </a:rPr>
              <a:t>The focus of his research is inclusion, UDL, accessibility, and social justice in teaching and learning</a:t>
            </a:r>
          </a:p>
          <a:p>
            <a:r>
              <a:rPr lang="en-US" dirty="0">
                <a:solidFill>
                  <a:schemeClr val="tx1">
                    <a:lumMod val="50000"/>
                    <a:lumOff val="50000"/>
                  </a:schemeClr>
                </a:solidFill>
              </a:rPr>
              <a:t>He is a UDL and inclusion consultant – both domestically and internationally supporting tertiary organizations and K-12 schools and school boards.</a:t>
            </a:r>
          </a:p>
          <a:p>
            <a:r>
              <a:rPr lang="en-US" dirty="0">
                <a:solidFill>
                  <a:schemeClr val="tx1">
                    <a:lumMod val="50000"/>
                    <a:lumOff val="50000"/>
                  </a:schemeClr>
                </a:solidFill>
                <a:hlinkClick r:id="rId2"/>
              </a:rPr>
              <a:t>https://kamino.tru.ca/experts/home/main/bio.php?id=Ffovet</a:t>
            </a:r>
            <a:r>
              <a:rPr lang="en-US" dirty="0">
                <a:solidFill>
                  <a:schemeClr val="tx1">
                    <a:lumMod val="50000"/>
                    <a:lumOff val="50000"/>
                  </a:schemeClr>
                </a:solidFill>
              </a:rPr>
              <a:t> </a:t>
            </a:r>
          </a:p>
        </p:txBody>
      </p:sp>
      <p:pic>
        <p:nvPicPr>
          <p:cNvPr id="2" name="Picture 1" descr="Portrait image of Frederic">
            <a:extLst>
              <a:ext uri="{FF2B5EF4-FFF2-40B4-BE49-F238E27FC236}">
                <a16:creationId xmlns:a16="http://schemas.microsoft.com/office/drawing/2014/main" id="{1FD92349-31A9-AC2C-C6B8-D18FE8325090}"/>
              </a:ext>
            </a:extLst>
          </p:cNvPr>
          <p:cNvPicPr>
            <a:picLocks noChangeAspect="1"/>
          </p:cNvPicPr>
          <p:nvPr/>
        </p:nvPicPr>
        <p:blipFill rotWithShape="1">
          <a:blip r:embed="rId3"/>
          <a:srcRect l="6791" r="3513"/>
          <a:stretch/>
        </p:blipFill>
        <p:spPr>
          <a:xfrm>
            <a:off x="5892800" y="1536192"/>
            <a:ext cx="4876800" cy="4590288"/>
          </a:xfrm>
          <a:prstGeom prst="rect">
            <a:avLst/>
          </a:prstGeom>
          <a:noFill/>
        </p:spPr>
      </p:pic>
    </p:spTree>
    <p:extLst>
      <p:ext uri="{BB962C8B-B14F-4D97-AF65-F5344CB8AC3E}">
        <p14:creationId xmlns:p14="http://schemas.microsoft.com/office/powerpoint/2010/main" val="1394758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E35DD-6E71-4ACC-FAE8-2F7B1ADD2D93}"/>
              </a:ext>
            </a:extLst>
          </p:cNvPr>
          <p:cNvSpPr>
            <a:spLocks noGrp="1"/>
          </p:cNvSpPr>
          <p:nvPr>
            <p:ph type="title"/>
          </p:nvPr>
        </p:nvSpPr>
        <p:spPr/>
        <p:txBody>
          <a:bodyPr/>
          <a:lstStyle/>
          <a:p>
            <a:r>
              <a:rPr lang="en-US" dirty="0">
                <a:solidFill>
                  <a:schemeClr val="accent4">
                    <a:lumMod val="75000"/>
                  </a:schemeClr>
                </a:solidFill>
              </a:rPr>
              <a:t>Reflecting on UDL in our workshop processes and format</a:t>
            </a:r>
          </a:p>
        </p:txBody>
      </p:sp>
      <p:sp>
        <p:nvSpPr>
          <p:cNvPr id="5" name="Content Placeholder 4">
            <a:extLst>
              <a:ext uri="{FF2B5EF4-FFF2-40B4-BE49-F238E27FC236}">
                <a16:creationId xmlns:a16="http://schemas.microsoft.com/office/drawing/2014/main" id="{1FB1FF3E-FCC3-175D-66A4-39EDA2731D03}"/>
              </a:ext>
            </a:extLst>
          </p:cNvPr>
          <p:cNvSpPr>
            <a:spLocks noGrp="1"/>
          </p:cNvSpPr>
          <p:nvPr>
            <p:ph idx="1"/>
          </p:nvPr>
        </p:nvSpPr>
        <p:spPr/>
        <p:txBody>
          <a:bodyPr>
            <a:normAutofit/>
          </a:bodyPr>
          <a:lstStyle/>
          <a:p>
            <a:r>
              <a:rPr lang="en-US" sz="2400" dirty="0">
                <a:solidFill>
                  <a:schemeClr val="tx1">
                    <a:lumMod val="50000"/>
                    <a:lumOff val="50000"/>
                  </a:schemeClr>
                </a:solidFill>
              </a:rPr>
              <a:t>In order to offer participants multiple means of engagement/ action and expression:</a:t>
            </a:r>
          </a:p>
          <a:p>
            <a:r>
              <a:rPr lang="en-US" sz="2400" dirty="0">
                <a:solidFill>
                  <a:schemeClr val="tx1">
                    <a:lumMod val="50000"/>
                    <a:lumOff val="50000"/>
                  </a:schemeClr>
                </a:solidFill>
              </a:rPr>
              <a:t>We will use two </a:t>
            </a:r>
            <a:r>
              <a:rPr lang="en-US" sz="2400" dirty="0" err="1">
                <a:solidFill>
                  <a:schemeClr val="tx1">
                    <a:lumMod val="50000"/>
                    <a:lumOff val="50000"/>
                  </a:schemeClr>
                </a:solidFill>
              </a:rPr>
              <a:t>Menti</a:t>
            </a:r>
            <a:r>
              <a:rPr lang="en-US" sz="2400" dirty="0">
                <a:solidFill>
                  <a:schemeClr val="tx1">
                    <a:lumMod val="50000"/>
                    <a:lumOff val="50000"/>
                  </a:schemeClr>
                </a:solidFill>
              </a:rPr>
              <a:t> Activities through the session</a:t>
            </a:r>
          </a:p>
          <a:p>
            <a:r>
              <a:rPr lang="en-US" sz="2400" dirty="0">
                <a:solidFill>
                  <a:schemeClr val="tx1">
                    <a:lumMod val="50000"/>
                    <a:lumOff val="50000"/>
                  </a:schemeClr>
                </a:solidFill>
              </a:rPr>
              <a:t>I have created a Padlet to engage all participants during one of the table discussions and to archive the groups’ reflections </a:t>
            </a:r>
          </a:p>
          <a:p>
            <a:r>
              <a:rPr lang="en-US" sz="2400" dirty="0">
                <a:solidFill>
                  <a:schemeClr val="tx1">
                    <a:lumMod val="50000"/>
                    <a:lumOff val="50000"/>
                  </a:schemeClr>
                </a:solidFill>
              </a:rPr>
              <a:t>I will share my </a:t>
            </a:r>
            <a:r>
              <a:rPr lang="en-US" sz="2400" dirty="0" err="1">
                <a:solidFill>
                  <a:schemeClr val="tx1">
                    <a:lumMod val="50000"/>
                    <a:lumOff val="50000"/>
                  </a:schemeClr>
                </a:solidFill>
              </a:rPr>
              <a:t>slidedeck</a:t>
            </a:r>
            <a:r>
              <a:rPr lang="en-US" sz="2400" dirty="0">
                <a:solidFill>
                  <a:schemeClr val="tx1">
                    <a:lumMod val="50000"/>
                    <a:lumOff val="50000"/>
                  </a:schemeClr>
                </a:solidFill>
              </a:rPr>
              <a:t> (including the </a:t>
            </a:r>
            <a:r>
              <a:rPr lang="en-US" sz="2400" dirty="0" err="1">
                <a:solidFill>
                  <a:schemeClr val="tx1">
                    <a:lumMod val="50000"/>
                    <a:lumOff val="50000"/>
                  </a:schemeClr>
                </a:solidFill>
              </a:rPr>
              <a:t>Menti</a:t>
            </a:r>
            <a:r>
              <a:rPr lang="en-US" sz="2400" dirty="0">
                <a:solidFill>
                  <a:schemeClr val="tx1">
                    <a:lumMod val="50000"/>
                    <a:lumOff val="50000"/>
                  </a:schemeClr>
                </a:solidFill>
              </a:rPr>
              <a:t> slides) tonight on LinkedIn and Bluesky through SlideShare</a:t>
            </a:r>
          </a:p>
          <a:p>
            <a:r>
              <a:rPr lang="en-US" sz="2400" dirty="0">
                <a:solidFill>
                  <a:schemeClr val="tx1">
                    <a:lumMod val="50000"/>
                    <a:lumOff val="50000"/>
                  </a:schemeClr>
                </a:solidFill>
              </a:rPr>
              <a:t>If you have any further questions about the paper, you can also contact me on ffovet@tru.ca or via social media </a:t>
            </a:r>
          </a:p>
        </p:txBody>
      </p:sp>
    </p:spTree>
    <p:extLst>
      <p:ext uri="{BB962C8B-B14F-4D97-AF65-F5344CB8AC3E}">
        <p14:creationId xmlns:p14="http://schemas.microsoft.com/office/powerpoint/2010/main" val="238536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BAEAC-FC14-75CF-7321-6EB74E0177A2}"/>
              </a:ext>
            </a:extLst>
          </p:cNvPr>
          <p:cNvSpPr>
            <a:spLocks noGrp="1"/>
          </p:cNvSpPr>
          <p:nvPr>
            <p:ph type="title"/>
          </p:nvPr>
        </p:nvSpPr>
        <p:spPr/>
        <p:txBody>
          <a:bodyPr/>
          <a:lstStyle/>
          <a:p>
            <a:r>
              <a:rPr lang="en-CA" dirty="0">
                <a:solidFill>
                  <a:schemeClr val="accent4">
                    <a:lumMod val="75000"/>
                  </a:schemeClr>
                </a:solidFill>
              </a:rPr>
              <a:t>Outcomes of the session</a:t>
            </a:r>
          </a:p>
        </p:txBody>
      </p:sp>
      <p:sp>
        <p:nvSpPr>
          <p:cNvPr id="3" name="Content Placeholder 2">
            <a:extLst>
              <a:ext uri="{FF2B5EF4-FFF2-40B4-BE49-F238E27FC236}">
                <a16:creationId xmlns:a16="http://schemas.microsoft.com/office/drawing/2014/main" id="{3ABF2261-DC76-9B96-6A7F-98FFBD465558}"/>
              </a:ext>
            </a:extLst>
          </p:cNvPr>
          <p:cNvSpPr>
            <a:spLocks noGrp="1"/>
          </p:cNvSpPr>
          <p:nvPr>
            <p:ph idx="1"/>
          </p:nvPr>
        </p:nvSpPr>
        <p:spPr/>
        <p:txBody>
          <a:bodyPr>
            <a:normAutofit/>
          </a:bodyPr>
          <a:lstStyle/>
          <a:p>
            <a:pPr marL="114300" indent="0">
              <a:buNone/>
            </a:pPr>
            <a:r>
              <a:rPr lang="en-US" sz="2400" dirty="0">
                <a:solidFill>
                  <a:schemeClr val="tx1">
                    <a:lumMod val="50000"/>
                    <a:lumOff val="50000"/>
                  </a:schemeClr>
                </a:solidFill>
              </a:rPr>
              <a:t>Participants will:</a:t>
            </a:r>
          </a:p>
          <a:p>
            <a:r>
              <a:rPr lang="en-US" sz="2400" dirty="0">
                <a:solidFill>
                  <a:schemeClr val="tx1">
                    <a:lumMod val="50000"/>
                    <a:lumOff val="50000"/>
                  </a:schemeClr>
                </a:solidFill>
              </a:rPr>
              <a:t>Reflect on factors that impact instructors’ journey with UDL implementation</a:t>
            </a:r>
          </a:p>
          <a:p>
            <a:r>
              <a:rPr lang="en-US" sz="2400" dirty="0">
                <a:solidFill>
                  <a:schemeClr val="tx1">
                    <a:lumMod val="50000"/>
                    <a:lumOff val="50000"/>
                  </a:schemeClr>
                </a:solidFill>
              </a:rPr>
              <a:t>Examine which of these variables are most pertinent to their own institutional context</a:t>
            </a:r>
          </a:p>
          <a:p>
            <a:r>
              <a:rPr lang="en-US" sz="2400" dirty="0">
                <a:solidFill>
                  <a:schemeClr val="tx1">
                    <a:lumMod val="50000"/>
                    <a:lumOff val="50000"/>
                  </a:schemeClr>
                </a:solidFill>
              </a:rPr>
              <a:t>Consider implications in terms of developing sustainable UDL growth strategies across institutions </a:t>
            </a:r>
            <a:endParaRPr lang="en-CA" sz="2400" dirty="0">
              <a:solidFill>
                <a:schemeClr val="tx1">
                  <a:lumMod val="50000"/>
                  <a:lumOff val="50000"/>
                </a:schemeClr>
              </a:solidFill>
            </a:endParaRPr>
          </a:p>
        </p:txBody>
      </p:sp>
      <p:pic>
        <p:nvPicPr>
          <p:cNvPr id="4" name="Picture 3" descr="Generic image of a target">
            <a:extLst>
              <a:ext uri="{FF2B5EF4-FFF2-40B4-BE49-F238E27FC236}">
                <a16:creationId xmlns:a16="http://schemas.microsoft.com/office/drawing/2014/main" id="{E138B540-517E-B63A-2955-164DE48BDF36}"/>
              </a:ext>
            </a:extLst>
          </p:cNvPr>
          <p:cNvPicPr>
            <a:picLocks noChangeAspect="1"/>
          </p:cNvPicPr>
          <p:nvPr/>
        </p:nvPicPr>
        <p:blipFill>
          <a:blip r:embed="rId2"/>
          <a:stretch>
            <a:fillRect/>
          </a:stretch>
        </p:blipFill>
        <p:spPr>
          <a:xfrm>
            <a:off x="5932714" y="4734593"/>
            <a:ext cx="4386943" cy="1755318"/>
          </a:xfrm>
          <a:prstGeom prst="rect">
            <a:avLst/>
          </a:prstGeom>
        </p:spPr>
      </p:pic>
    </p:spTree>
    <p:extLst>
      <p:ext uri="{BB962C8B-B14F-4D97-AF65-F5344CB8AC3E}">
        <p14:creationId xmlns:p14="http://schemas.microsoft.com/office/powerpoint/2010/main" val="126651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20309-C8E8-E70A-6399-5BEE75EC431F}"/>
              </a:ext>
            </a:extLst>
          </p:cNvPr>
          <p:cNvSpPr>
            <a:spLocks noGrp="1"/>
          </p:cNvSpPr>
          <p:nvPr>
            <p:ph type="title"/>
          </p:nvPr>
        </p:nvSpPr>
        <p:spPr>
          <a:xfrm>
            <a:off x="812800" y="393192"/>
            <a:ext cx="10160000" cy="1143000"/>
          </a:xfrm>
        </p:spPr>
        <p:txBody>
          <a:bodyPr anchor="ctr">
            <a:normAutofit/>
          </a:bodyPr>
          <a:lstStyle/>
          <a:p>
            <a:pPr>
              <a:lnSpc>
                <a:spcPct val="90000"/>
              </a:lnSpc>
            </a:pPr>
            <a:r>
              <a:rPr lang="en-US" sz="3600" dirty="0">
                <a:solidFill>
                  <a:schemeClr val="accent4">
                    <a:lumMod val="75000"/>
                  </a:schemeClr>
                </a:solidFill>
              </a:rPr>
              <a:t>Context – A narrative to highlight current challenges</a:t>
            </a:r>
          </a:p>
        </p:txBody>
      </p:sp>
      <p:sp>
        <p:nvSpPr>
          <p:cNvPr id="3" name="Content Placeholder 2">
            <a:extLst>
              <a:ext uri="{FF2B5EF4-FFF2-40B4-BE49-F238E27FC236}">
                <a16:creationId xmlns:a16="http://schemas.microsoft.com/office/drawing/2014/main" id="{EDAD08DC-1A03-60DD-5C8F-B3BB672C82B9}"/>
              </a:ext>
            </a:extLst>
          </p:cNvPr>
          <p:cNvSpPr>
            <a:spLocks noGrp="1"/>
          </p:cNvSpPr>
          <p:nvPr>
            <p:ph sz="half" idx="1"/>
          </p:nvPr>
        </p:nvSpPr>
        <p:spPr>
          <a:xfrm>
            <a:off x="609600" y="1536192"/>
            <a:ext cx="4876800" cy="4590288"/>
          </a:xfrm>
        </p:spPr>
        <p:txBody>
          <a:bodyPr>
            <a:normAutofit/>
          </a:bodyPr>
          <a:lstStyle/>
          <a:p>
            <a:r>
              <a:rPr lang="en-US" dirty="0">
                <a:solidFill>
                  <a:schemeClr val="tx1">
                    <a:lumMod val="50000"/>
                    <a:lumOff val="50000"/>
                  </a:schemeClr>
                </a:solidFill>
              </a:rPr>
              <a:t>Frederic will use story telling to explain what led him to this topic and to the idea of organizing this workshop. </a:t>
            </a:r>
          </a:p>
        </p:txBody>
      </p:sp>
      <p:pic>
        <p:nvPicPr>
          <p:cNvPr id="4" name="Picture 3" descr="Generic image of a book opened with a variety of images floating away from it; suggests storytelling">
            <a:extLst>
              <a:ext uri="{FF2B5EF4-FFF2-40B4-BE49-F238E27FC236}">
                <a16:creationId xmlns:a16="http://schemas.microsoft.com/office/drawing/2014/main" id="{3620C191-35FB-57BF-A4E4-95DF3FADD46F}"/>
              </a:ext>
            </a:extLst>
          </p:cNvPr>
          <p:cNvPicPr>
            <a:picLocks noChangeAspect="1"/>
          </p:cNvPicPr>
          <p:nvPr/>
        </p:nvPicPr>
        <p:blipFill>
          <a:blip r:embed="rId3"/>
          <a:stretch>
            <a:fillRect/>
          </a:stretch>
        </p:blipFill>
        <p:spPr>
          <a:xfrm>
            <a:off x="5892800" y="2105278"/>
            <a:ext cx="4876800" cy="3452116"/>
          </a:xfrm>
          <a:prstGeom prst="rect">
            <a:avLst/>
          </a:prstGeom>
          <a:noFill/>
        </p:spPr>
      </p:pic>
    </p:spTree>
    <p:extLst>
      <p:ext uri="{BB962C8B-B14F-4D97-AF65-F5344CB8AC3E}">
        <p14:creationId xmlns:p14="http://schemas.microsoft.com/office/powerpoint/2010/main" val="1380806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A3ED3-ABCC-F6F4-CDF1-613C997E3AE6}"/>
              </a:ext>
            </a:extLst>
          </p:cNvPr>
          <p:cNvSpPr>
            <a:spLocks noGrp="1"/>
          </p:cNvSpPr>
          <p:nvPr>
            <p:ph type="title"/>
          </p:nvPr>
        </p:nvSpPr>
        <p:spPr>
          <a:xfrm>
            <a:off x="609600" y="274638"/>
            <a:ext cx="10160000" cy="1143000"/>
          </a:xfrm>
        </p:spPr>
        <p:txBody>
          <a:bodyPr anchor="ctr">
            <a:normAutofit/>
          </a:bodyPr>
          <a:lstStyle/>
          <a:p>
            <a:r>
              <a:rPr lang="en-US" dirty="0">
                <a:solidFill>
                  <a:schemeClr val="accent4">
                    <a:lumMod val="75000"/>
                  </a:schemeClr>
                </a:solidFill>
              </a:rPr>
              <a:t>First workshop activity</a:t>
            </a:r>
          </a:p>
        </p:txBody>
      </p:sp>
      <p:sp>
        <p:nvSpPr>
          <p:cNvPr id="3" name="Content Placeholder 2">
            <a:extLst>
              <a:ext uri="{FF2B5EF4-FFF2-40B4-BE49-F238E27FC236}">
                <a16:creationId xmlns:a16="http://schemas.microsoft.com/office/drawing/2014/main" id="{F0254BD1-034F-1F67-3875-551981D3B683}"/>
              </a:ext>
            </a:extLst>
          </p:cNvPr>
          <p:cNvSpPr>
            <a:spLocks noGrp="1"/>
          </p:cNvSpPr>
          <p:nvPr>
            <p:ph sz="half" idx="1"/>
          </p:nvPr>
        </p:nvSpPr>
        <p:spPr>
          <a:xfrm>
            <a:off x="609600" y="1536192"/>
            <a:ext cx="4876800" cy="4590288"/>
          </a:xfrm>
        </p:spPr>
        <p:txBody>
          <a:bodyPr>
            <a:normAutofit/>
          </a:bodyPr>
          <a:lstStyle/>
          <a:p>
            <a:pPr>
              <a:lnSpc>
                <a:spcPct val="90000"/>
              </a:lnSpc>
            </a:pPr>
            <a:r>
              <a:rPr lang="en-US" sz="2600" dirty="0">
                <a:solidFill>
                  <a:schemeClr val="tx1">
                    <a:lumMod val="50000"/>
                    <a:lumOff val="50000"/>
                  </a:schemeClr>
                </a:solidFill>
              </a:rPr>
              <a:t>Introduce yourself to your partners at your table.</a:t>
            </a:r>
          </a:p>
          <a:p>
            <a:pPr>
              <a:lnSpc>
                <a:spcPct val="90000"/>
              </a:lnSpc>
            </a:pPr>
            <a:r>
              <a:rPr lang="en-US" sz="2600" dirty="0">
                <a:solidFill>
                  <a:schemeClr val="tx1">
                    <a:lumMod val="50000"/>
                    <a:lumOff val="50000"/>
                  </a:schemeClr>
                </a:solidFill>
              </a:rPr>
              <a:t>Clarify your current role and the type of institution in which you are employed.</a:t>
            </a:r>
          </a:p>
          <a:p>
            <a:pPr>
              <a:lnSpc>
                <a:spcPct val="90000"/>
              </a:lnSpc>
            </a:pPr>
            <a:r>
              <a:rPr lang="en-US" sz="2600" dirty="0">
                <a:solidFill>
                  <a:schemeClr val="tx1">
                    <a:lumMod val="50000"/>
                    <a:lumOff val="50000"/>
                  </a:schemeClr>
                </a:solidFill>
              </a:rPr>
              <a:t>Consider the following question:  “What are expectations we have of instructors’ journey with UDL? How do we picture the way they might become familiar with UDL?” [5 to 7 minutes]  </a:t>
            </a:r>
          </a:p>
        </p:txBody>
      </p:sp>
      <p:pic>
        <p:nvPicPr>
          <p:cNvPr id="4" name="Picture 3" descr="Image of silhouettes around a table with speech bubbles above their heads; suggests a dialogue session">
            <a:extLst>
              <a:ext uri="{FF2B5EF4-FFF2-40B4-BE49-F238E27FC236}">
                <a16:creationId xmlns:a16="http://schemas.microsoft.com/office/drawing/2014/main" id="{430E28A3-9D5D-7782-CC74-7619CE0A3984}"/>
              </a:ext>
            </a:extLst>
          </p:cNvPr>
          <p:cNvPicPr>
            <a:picLocks noChangeAspect="1"/>
          </p:cNvPicPr>
          <p:nvPr/>
        </p:nvPicPr>
        <p:blipFill>
          <a:blip r:embed="rId2"/>
          <a:srcRect l="19179" r="24067" b="2"/>
          <a:stretch>
            <a:fillRect/>
          </a:stretch>
        </p:blipFill>
        <p:spPr>
          <a:xfrm>
            <a:off x="5892800" y="1536192"/>
            <a:ext cx="4876800" cy="4590288"/>
          </a:xfrm>
          <a:prstGeom prst="rect">
            <a:avLst/>
          </a:prstGeom>
          <a:noFill/>
        </p:spPr>
      </p:pic>
    </p:spTree>
    <p:extLst>
      <p:ext uri="{BB962C8B-B14F-4D97-AF65-F5344CB8AC3E}">
        <p14:creationId xmlns:p14="http://schemas.microsoft.com/office/powerpoint/2010/main" val="4252174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30B4A-202A-C39F-8E3B-19A2003BC549}"/>
              </a:ext>
            </a:extLst>
          </p:cNvPr>
          <p:cNvSpPr>
            <a:spLocks noGrp="1"/>
          </p:cNvSpPr>
          <p:nvPr>
            <p:ph type="title"/>
          </p:nvPr>
        </p:nvSpPr>
        <p:spPr>
          <a:xfrm>
            <a:off x="609600" y="274638"/>
            <a:ext cx="10160000" cy="1143000"/>
          </a:xfrm>
        </p:spPr>
        <p:txBody>
          <a:bodyPr anchor="ctr">
            <a:normAutofit/>
          </a:bodyPr>
          <a:lstStyle/>
          <a:p>
            <a:r>
              <a:rPr lang="en-US" dirty="0">
                <a:solidFill>
                  <a:schemeClr val="accent4">
                    <a:lumMod val="75000"/>
                  </a:schemeClr>
                </a:solidFill>
              </a:rPr>
              <a:t>Debrief on first activity</a:t>
            </a:r>
          </a:p>
        </p:txBody>
      </p:sp>
      <p:sp>
        <p:nvSpPr>
          <p:cNvPr id="3" name="Content Placeholder 2">
            <a:extLst>
              <a:ext uri="{FF2B5EF4-FFF2-40B4-BE49-F238E27FC236}">
                <a16:creationId xmlns:a16="http://schemas.microsoft.com/office/drawing/2014/main" id="{FC2DC010-4B45-8722-C9F5-BD9853128F9E}"/>
              </a:ext>
            </a:extLst>
          </p:cNvPr>
          <p:cNvSpPr>
            <a:spLocks noGrp="1"/>
          </p:cNvSpPr>
          <p:nvPr>
            <p:ph sz="half" idx="2"/>
          </p:nvPr>
        </p:nvSpPr>
        <p:spPr>
          <a:xfrm>
            <a:off x="147484" y="1417638"/>
            <a:ext cx="5338916" cy="5297794"/>
          </a:xfrm>
        </p:spPr>
        <p:txBody>
          <a:bodyPr>
            <a:noAutofit/>
          </a:bodyPr>
          <a:lstStyle/>
          <a:p>
            <a:pPr>
              <a:lnSpc>
                <a:spcPct val="90000"/>
              </a:lnSpc>
            </a:pPr>
            <a:r>
              <a:rPr lang="en-US" dirty="0">
                <a:solidFill>
                  <a:schemeClr val="tx1">
                    <a:lumMod val="50000"/>
                    <a:lumOff val="50000"/>
                  </a:schemeClr>
                </a:solidFill>
              </a:rPr>
              <a:t>The field has adopted siloed approaches to UDL implementation.</a:t>
            </a:r>
          </a:p>
          <a:p>
            <a:pPr>
              <a:lnSpc>
                <a:spcPct val="90000"/>
              </a:lnSpc>
            </a:pPr>
            <a:r>
              <a:rPr lang="en-US" dirty="0">
                <a:solidFill>
                  <a:schemeClr val="tx1">
                    <a:lumMod val="50000"/>
                    <a:lumOff val="50000"/>
                  </a:schemeClr>
                </a:solidFill>
              </a:rPr>
              <a:t>This is reductionist and counter-productive: us vs. them </a:t>
            </a:r>
          </a:p>
          <a:p>
            <a:pPr>
              <a:lnSpc>
                <a:spcPct val="90000"/>
              </a:lnSpc>
            </a:pPr>
            <a:r>
              <a:rPr lang="en-US" dirty="0">
                <a:solidFill>
                  <a:schemeClr val="tx1">
                    <a:lumMod val="50000"/>
                    <a:lumOff val="50000"/>
                  </a:schemeClr>
                </a:solidFill>
              </a:rPr>
              <a:t>Tackling the Two Solitudes. Bridging the Conflicting Lived Realities of Faculty and Accessibility Personnel within UDL Implementation: </a:t>
            </a:r>
            <a:r>
              <a:rPr lang="en-US" dirty="0">
                <a:solidFill>
                  <a:schemeClr val="tx1">
                    <a:lumMod val="50000"/>
                    <a:lumOff val="50000"/>
                  </a:schemeClr>
                </a:solidFill>
                <a:hlinkClick r:id="rId2">
                  <a:extLst>
                    <a:ext uri="{A12FA001-AC4F-418D-AE19-62706E023703}">
                      <ahyp:hlinkClr xmlns:ahyp="http://schemas.microsoft.com/office/drawing/2018/hyperlinkcolor" val="tx"/>
                    </a:ext>
                  </a:extLst>
                </a:hlinkClick>
              </a:rPr>
              <a:t>http://www.twosolitudes.ca/index.html</a:t>
            </a:r>
            <a:r>
              <a:rPr lang="en-US" dirty="0">
                <a:solidFill>
                  <a:schemeClr val="tx1">
                    <a:lumMod val="50000"/>
                    <a:lumOff val="50000"/>
                  </a:schemeClr>
                </a:solidFill>
              </a:rPr>
              <a:t> </a:t>
            </a:r>
          </a:p>
          <a:p>
            <a:pPr>
              <a:lnSpc>
                <a:spcPct val="90000"/>
              </a:lnSpc>
            </a:pPr>
            <a:r>
              <a:rPr lang="en-US" dirty="0">
                <a:solidFill>
                  <a:schemeClr val="tx1">
                    <a:lumMod val="50000"/>
                    <a:lumOff val="50000"/>
                  </a:schemeClr>
                </a:solidFill>
              </a:rPr>
              <a:t>Urgent need for more nuanced approaches to instructor mindset and to the constructs the field is developing around faculty trajectories with UDL.</a:t>
            </a:r>
          </a:p>
        </p:txBody>
      </p:sp>
      <p:pic>
        <p:nvPicPr>
          <p:cNvPr id="4" name="Picture 3" descr="Image of a lecturer in a lecture hall">
            <a:extLst>
              <a:ext uri="{FF2B5EF4-FFF2-40B4-BE49-F238E27FC236}">
                <a16:creationId xmlns:a16="http://schemas.microsoft.com/office/drawing/2014/main" id="{5BAB5BC2-86C9-2D37-31B7-62DBD03D3C37}"/>
              </a:ext>
            </a:extLst>
          </p:cNvPr>
          <p:cNvPicPr>
            <a:picLocks noChangeAspect="1"/>
          </p:cNvPicPr>
          <p:nvPr/>
        </p:nvPicPr>
        <p:blipFill>
          <a:blip r:embed="rId3"/>
          <a:stretch>
            <a:fillRect/>
          </a:stretch>
        </p:blipFill>
        <p:spPr>
          <a:xfrm>
            <a:off x="5892800" y="2622620"/>
            <a:ext cx="4876800" cy="2372699"/>
          </a:xfrm>
          <a:prstGeom prst="rect">
            <a:avLst/>
          </a:prstGeom>
          <a:noFill/>
        </p:spPr>
      </p:pic>
    </p:spTree>
    <p:extLst>
      <p:ext uri="{BB962C8B-B14F-4D97-AF65-F5344CB8AC3E}">
        <p14:creationId xmlns:p14="http://schemas.microsoft.com/office/powerpoint/2010/main" val="41424842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VanillaVTI">
  <a:themeElements>
    <a:clrScheme name="VanillaVTI">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VanillaVTI">
      <a:majorFont>
        <a:latin typeface="Neue Haas Grotesk Text Pro"/>
        <a:ea typeface=""/>
        <a:cs typeface=""/>
      </a:majorFont>
      <a:minorFont>
        <a:latin typeface="Neue Haas Grotesk Text Pro"/>
        <a:ea typeface=""/>
        <a:cs typeface=""/>
      </a:minorFont>
    </a:fontScheme>
    <a:fmtScheme name="Vanilla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AACC6CF0-9F86-48CC-9C4E-CA578EE0A0A0}" vid="{3BDE51FE-56D6-4100-AFB5-5B4AEDCE2EF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8847</TotalTime>
  <Words>2528</Words>
  <Application>Microsoft Office PowerPoint</Application>
  <PresentationFormat>Widescreen</PresentationFormat>
  <Paragraphs>152</Paragraphs>
  <Slides>29</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Aptos</vt:lpstr>
      <vt:lpstr>Arial</vt:lpstr>
      <vt:lpstr>Arial Narrow</vt:lpstr>
      <vt:lpstr>Calibri</vt:lpstr>
      <vt:lpstr>Cambria</vt:lpstr>
      <vt:lpstr>Inter Var</vt:lpstr>
      <vt:lpstr>Neue Haas Grotesk Text Pro</vt:lpstr>
      <vt:lpstr>Adjacency</vt:lpstr>
      <vt:lpstr>VanillaVTI</vt:lpstr>
      <vt:lpstr>Growth of UDL Implementation among faculty: Understanding the risks that lead to instructors losing momentum </vt:lpstr>
      <vt:lpstr>Land Acknowledgement</vt:lpstr>
      <vt:lpstr>Acknowledgment of  Country</vt:lpstr>
      <vt:lpstr>Personal introduction</vt:lpstr>
      <vt:lpstr>Reflecting on UDL in our workshop processes and format</vt:lpstr>
      <vt:lpstr>Outcomes of the session</vt:lpstr>
      <vt:lpstr>Context – A narrative to highlight current challenges</vt:lpstr>
      <vt:lpstr>First workshop activity</vt:lpstr>
      <vt:lpstr>Debrief on first activity</vt:lpstr>
      <vt:lpstr>Second workshop activity</vt:lpstr>
      <vt:lpstr>Collective debrief on second activity</vt:lpstr>
      <vt:lpstr>Collective debrief on second activity cont.</vt:lpstr>
      <vt:lpstr>Short window into the study which serves as a basis for the articulation of the workshop </vt:lpstr>
      <vt:lpstr>Interactive polling: Identifying the main stressors</vt:lpstr>
      <vt:lpstr>Debrief on the polling activity</vt:lpstr>
      <vt:lpstr>Third round table activity</vt:lpstr>
      <vt:lpstr>QR code for the Padlet</vt:lpstr>
      <vt:lpstr>Emerging themes for discussion with your table (Part 1)</vt:lpstr>
      <vt:lpstr>Emerging themes for discussion with your table (Part 2)</vt:lpstr>
      <vt:lpstr>Emerging themes for discussion with your table (Part 3)</vt:lpstr>
      <vt:lpstr>Collective debrief on third activity</vt:lpstr>
      <vt:lpstr>Reflection around the methodological process</vt:lpstr>
      <vt:lpstr>Identifying actionable goals</vt:lpstr>
      <vt:lpstr>Ancillary findings emerging from the study and possible implications</vt:lpstr>
      <vt:lpstr>Interactive space for questions</vt:lpstr>
      <vt:lpstr>Contact details</vt:lpstr>
      <vt:lpstr>Resources</vt:lpstr>
      <vt:lpstr>Resources (contd.)</vt:lpstr>
      <vt:lpstr>Resources (contd.)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FOVET</dc:creator>
  <cp:lastModifiedBy>Kylie Geard</cp:lastModifiedBy>
  <cp:revision>93</cp:revision>
  <dcterms:created xsi:type="dcterms:W3CDTF">2016-01-05T17:31:38Z</dcterms:created>
  <dcterms:modified xsi:type="dcterms:W3CDTF">2025-06-17T06:06:25Z</dcterms:modified>
</cp:coreProperties>
</file>