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6"/>
  </p:notesMasterIdLst>
  <p:sldIdLst>
    <p:sldId id="273" r:id="rId3"/>
    <p:sldId id="257" r:id="rId4"/>
    <p:sldId id="274" r:id="rId5"/>
    <p:sldId id="301" r:id="rId6"/>
    <p:sldId id="266" r:id="rId7"/>
    <p:sldId id="276" r:id="rId8"/>
    <p:sldId id="277" r:id="rId9"/>
    <p:sldId id="264" r:id="rId10"/>
    <p:sldId id="297" r:id="rId11"/>
    <p:sldId id="283" r:id="rId12"/>
    <p:sldId id="302" r:id="rId13"/>
    <p:sldId id="299" r:id="rId14"/>
    <p:sldId id="292" r:id="rId15"/>
    <p:sldId id="272" r:id="rId16"/>
    <p:sldId id="270" r:id="rId17"/>
    <p:sldId id="307" r:id="rId18"/>
    <p:sldId id="293" r:id="rId19"/>
    <p:sldId id="309" r:id="rId20"/>
    <p:sldId id="305" r:id="rId21"/>
    <p:sldId id="303" r:id="rId22"/>
    <p:sldId id="311" r:id="rId23"/>
    <p:sldId id="310" r:id="rId24"/>
    <p:sldId id="306" r:id="rId25"/>
    <p:sldId id="304" r:id="rId26"/>
    <p:sldId id="312" r:id="rId27"/>
    <p:sldId id="287" r:id="rId28"/>
    <p:sldId id="316" r:id="rId29"/>
    <p:sldId id="313" r:id="rId30"/>
    <p:sldId id="300" r:id="rId31"/>
    <p:sldId id="268" r:id="rId32"/>
    <p:sldId id="285" r:id="rId33"/>
    <p:sldId id="314" r:id="rId34"/>
    <p:sldId id="31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65" autoAdjust="0"/>
    <p:restoredTop sz="94634" autoAdjust="0"/>
  </p:normalViewPr>
  <p:slideViewPr>
    <p:cSldViewPr snapToGrid="0">
      <p:cViewPr varScale="1">
        <p:scale>
          <a:sx n="97" d="100"/>
          <a:sy n="97" d="100"/>
        </p:scale>
        <p:origin x="366" y="7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9T01:31:48.96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15002 3175 16383 0 0,'5'0'0'0'0,"7"0"0"0"0,6 0 0 0 0,5 0 0 0 0,8 0 0 0 0,5 0 0 0 0,0 0 0 0 0,0 0 0 0 0,-1 0 0 0 0,-3 0 0 0 0,5 0 0 0 0,5 0 0 0 0,0 0 0 0 0,-1 0 0 0 0,-3 0 0 0 0,2 0 0 0 0,-1 0 0 0 0,-2 0 0 0 0,-2 0 0 0 0,-2 0 0 0 0,-2 0 0 0 0,-1 0 0 0 0,0 0 0 0 0,-1 0 0 0 0,0 0 0 0 0,0 0 0 0 0,0 0 0 0 0,0 0 0 0 0,0 0 0 0 0,0 0 0 0 0,1 0 0 0 0,-1 0 0 0 0,0 0 0 0 0,1 0 0 0 0,-1 0 0 0 0,1 0 0 0 0,-1 0 0 0 0,1 0 0 0 0,-1 0 0 0 0,0 0 0 0 0,6 0 0 0 0,1 0 0 0 0,5 0 0 0 0,0 0 0 0 0,-2 0 0 0 0,-2 0 0 0 0,-3 0 0 0 0,-2 0 0 0 0,-1 0 0 0 0,-2 0 0 0 0,1 0 0 0 0,-2 0 0 0 0,1 0 0 0 0,0 0 0 0 0,0 0 0 0 0,1 0 0 0 0,-1 0 0 0 0,0 0 0 0 0,1 0 0 0 0,-1 0 0 0 0,0 0 0 0 0,1 0 0 0 0,-1 0 0 0 0,1 0 0 0 0,4 0 0 0 0,2 0 0 0 0,0 0 0 0 0,-2 0 0 0 0,-1 0 0 0 0,-1 0 0 0 0,-1 0 0 0 0,-1 0 0 0 0,-1 0 0 0 0,0 0 0 0 0,0 0 0 0 0,0 0 0 0 0,1 0 0 0 0,-1 0 0 0 0,0 0 0 0 0,0 0 0 0 0,1 0 0 0 0,-1 0 0 0 0,1 0 0 0 0,-1 0 0 0 0,0 0 0 0 0,-4 0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9T01:31:48.96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22675 3219 16383 0 0,'5'0'0'0'0,"6"0"0"0"0,7 0 0 0 0,6 0 0 0 0,2 0 0 0 0,3 0 0 0 0,1 0 0 0 0,1 0 0 0 0,0 0 0 0 0,4 0 0 0 0,2 0 0 0 0,-1 0 0 0 0,-1 0 0 0 0,-2 0 0 0 0,-1 0 0 0 0,-1 0 0 0 0,-2 0 0 0 0,1 0 0 0 0,-1 0 0 0 0,0 0 0 0 0,5 0 0 0 0,2 0 0 0 0,-1 0 0 0 0,0 0 0 0 0,-2 0 0 0 0,-2 0 0 0 0,0 0 0 0 0,-1 0 0 0 0,-1 0 0 0 0,1-5 0 0 0,-1-1 0 0 0,0-1 0 0 0,0 2 0 0 0,0 2 0 0 0,0-5 0 0 0,1 0 0 0 0,-1 2 0 0 0,6 0 0 0 0,1 3 0 0 0,-1 1 0 0 0,0 1 0 0 0,-2 1 0 0 0,4 0 0 0 0,0 0 0 0 0,-1 1 0 0 0,4-6 0 0 0,4-1 0 0 0,5-1 0 0 0,0 2 0 0 0,-4 2 0 0 0,-5 1 0 0 0,-4 0 0 0 0,-3 2 0 0 0,-2 0 0 0 0,-2 0 0 0 0,0 0 0 0 0,5 1 0 0 0,1-1 0 0 0,0 0 0 0 0,-1 0 0 0 0,-1 0 0 0 0,-2 0 0 0 0,0 0 0 0 0,-2 0 0 0 0,1 0 0 0 0,-1 0 0 0 0,0 0 0 0 0,0 0 0 0 0,1 0 0 0 0,-6-5 0 0 0,-1-2 0 0 0,0 1 0 0 0,1 1 0 0 0,2 1 0 0 0,1 2 0 0 0,1 1 0 0 0,1 0 0 0 0,-5-4 0 0 0,-1-1 0 0 0,1 0 0 0 0,0 1 0 0 0,2-3 0 0 0,1-1 0 0 0,2 1 0 0 0,0 3 0 0 0,0 1 0 0 0,1 2 0 0 0,-1 1 0 0 0,1 1 0 0 0,0 0 0 0 0,-1 1 0 0 0,1-1 0 0 0,-1 0 0 0 0,1 1 0 0 0,-1-1 0 0 0,0 0 0 0 0,1 0 0 0 0,-1 0 0 0 0,1 0 0 0 0,-1 0 0 0 0,0 0 0 0 0,1 0 0 0 0,-1 0 0 0 0,1 5 0 0 0,-1 2 0 0 0,0-1 0 0 0,1-1 0 0 0,-1-1 0 0 0,1-2 0 0 0,-6 4 0 0 0,-1 1 0 0 0,0 0 0 0 0,1-3 0 0 0,2 0 0 0 0,1-2 0 0 0,1-1 0 0 0,-4 4 0 0 0,-1 2 0 0 0,5-1 0 0 0,3-1 0 0 0,2-2 0 0 0,-1-1 0 0 0,0-1 0 0 0,-1-1 0 0 0,0 0 0 0 0,-1 0 0 0 0,0 0 0 0 0,-1 0 0 0 0,1-1 0 0 0,-1 1 0 0 0,0 0 0 0 0,0 0 0 0 0,1 0 0 0 0,-1 0 0 0 0,0 0 0 0 0,1 0 0 0 0,-1 0 0 0 0,1 0 0 0 0,-6 0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6-19T01:31:48.96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28310 3231 16383 0 0,'10'0'0'0'0,"9"0"0"0"0,5 0 0 0 0,9 0 0 0 0,9 0 0 0 0,7 0 0 0 0,11 0 0 0 0,-1 0 0 0 0,1 0 0 0 0,-1 0 0 0 0,0 0 0 0 0,-5 0 0 0 0,-7 0 0 0 0,-1 0 0 0 0,1 0 0 0 0,-1 0 0 0 0,-5 0 0 0 0,-4 0 0 0 0,-3 0 0 0 0,-2 0 0 0 0,-2 5 0 0 0,-1 2 0 0 0,-1-1 0 0 0,1-1 0 0 0,0-1 0 0 0,5-2 0 0 0,6-1 0 0 0,2 0 0 0 0,-1-1 0 0 0,-3-1 0 0 0,3 1 0 0 0,-2 0 0 0 0,-1 0 0 0 0,-3 0 0 0 0,-2-1 0 0 0,-2 6 0 0 0,-1 2 0 0 0,-1-1 0 0 0,0-1 0 0 0,0-1 0 0 0,0-2 0 0 0,0 0 0 0 0,0-2 0 0 0,0 0 0 0 0,1 0 0 0 0,-1 0 0 0 0,1-1 0 0 0,-1 1 0 0 0,0 0 0 0 0,1 0 0 0 0,-1 0 0 0 0,1 0 0 0 0,-1 0 0 0 0,5 0 0 0 0,2 0 0 0 0,0-5 0 0 0,-1-2 0 0 0,-2 1 0 0 0,3 1 0 0 0,2 1 0 0 0,-2 2 0 0 0,-2 1 0 0 0,-1 0 0 0 0,-1 1 0 0 0,-2 0 0 0 0,0 1 0 0 0,-1-1 0 0 0,0 0 0 0 0,0 0 0 0 0,0 0 0 0 0,0 0 0 0 0,0 0 0 0 0,1 0 0 0 0,-1 0 0 0 0,1 0 0 0 0,-1 0 0 0 0,-5-5 0 0 0,-1-1 0 0 0,0-1 0 0 0,1 2 0 0 0,2 2 0 0 0,6 0 0 0 0,3 2 0 0 0,0 1 0 0 0,0 0 0 0 0,-2 0 0 0 0,-1 0 0 0 0,-1 0 0 0 0,-1 1 0 0 0,0-1 0 0 0,-1 0 0 0 0,0 0 0 0 0,0 0 0 0 0,0 0 0 0 0,1-5 0 0 0,-1-2 0 0 0,0 1 0 0 0,1 1 0 0 0,-1 1 0 0 0,0 2 0 0 0,1 1 0 0 0,-6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010C50-CDEB-4927-A8CE-D85E7E6E709D}" type="datetimeFigureOut">
              <a:rPr lang="en-GB" smtClean="0"/>
              <a:t>24/06/2025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EEF805-2989-4570-86D4-83280FE0ECFB}" type="slidenum">
              <a:rPr lang="en-GB" smtClean="0"/>
              <a:t>‹#›</a:t>
            </a:fld>
            <a:endParaRPr lang="en-GB"/>
          </a:p>
        </p:txBody>
      </p:sp>
    </p:spTree>
    <p:extLst>
      <p:ext uri="{BB962C8B-B14F-4D97-AF65-F5344CB8AC3E}">
        <p14:creationId xmlns:p14="http://schemas.microsoft.com/office/powerpoint/2010/main" val="3797610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704088" y="889820"/>
            <a:ext cx="9989574" cy="3598606"/>
          </a:xfrm>
        </p:spPr>
        <p:txBody>
          <a:bodyPr anchor="t">
            <a:normAutofit/>
          </a:bodyPr>
          <a:lstStyle>
            <a:lvl1pPr algn="l">
              <a:defRPr sz="5400"/>
            </a:lvl1pPr>
          </a:lstStyle>
          <a:p>
            <a:r>
              <a:rPr lang="en-US"/>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704088" y="4488426"/>
            <a:ext cx="6991776" cy="1302774"/>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D1D1EADE-8E88-4C7C-8AC5-FB148DE4940E}" type="datetime1">
              <a:rPr lang="en-US" smtClean="0"/>
              <a:t>6/24/2025</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69003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EC3C8B9C-477D-492A-96AD-1FC2CC997A73}" type="datetime1">
              <a:rPr lang="en-US" smtClean="0"/>
              <a:t>6/24/2025</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214329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9242322" y="997974"/>
            <a:ext cx="2349043" cy="498495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768927" y="997973"/>
            <a:ext cx="8473395" cy="498495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42D3AED5-E26D-4E29-B1B3-7847B6779594}" type="datetime1">
              <a:rPr lang="en-US" smtClean="0"/>
              <a:t>6/24/2025</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30628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grpSp>
        <p:nvGrpSpPr>
          <p:cNvPr id="4" name="Group 3" descr="Standard co-branded logo for ACSES (Australian Centre for Student Equity and Success) and Curtin University ">
            <a:extLst>
              <a:ext uri="{FF2B5EF4-FFF2-40B4-BE49-F238E27FC236}">
                <a16:creationId xmlns:a16="http://schemas.microsoft.com/office/drawing/2014/main" id="{906E49FC-1416-A2F6-4188-A5A5D53702B9}"/>
              </a:ext>
            </a:extLst>
          </p:cNvPr>
          <p:cNvGrpSpPr/>
          <p:nvPr userDrawn="1"/>
        </p:nvGrpSpPr>
        <p:grpSpPr>
          <a:xfrm>
            <a:off x="662993" y="604202"/>
            <a:ext cx="6216778" cy="722481"/>
            <a:chOff x="4697985" y="501357"/>
            <a:chExt cx="7494015" cy="870915"/>
          </a:xfrm>
        </p:grpSpPr>
        <p:pic>
          <p:nvPicPr>
            <p:cNvPr id="5" name="Picture 4">
              <a:extLst>
                <a:ext uri="{FF2B5EF4-FFF2-40B4-BE49-F238E27FC236}">
                  <a16:creationId xmlns:a16="http://schemas.microsoft.com/office/drawing/2014/main" id="{78B35BC5-A2D3-5F6E-90B7-74FADCC731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7985" y="537683"/>
              <a:ext cx="7494015" cy="693042"/>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A94993B1-C3F8-07BE-36C8-2932DE921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995" y="501357"/>
              <a:ext cx="2784475" cy="870915"/>
            </a:xfrm>
            <a:prstGeom prst="rect">
              <a:avLst/>
            </a:prstGeom>
          </p:spPr>
        </p:pic>
      </p:grpSp>
      <p:sp>
        <p:nvSpPr>
          <p:cNvPr id="11" name="Title Placeholder 1">
            <a:extLst>
              <a:ext uri="{FF2B5EF4-FFF2-40B4-BE49-F238E27FC236}">
                <a16:creationId xmlns:a16="http://schemas.microsoft.com/office/drawing/2014/main" id="{3EE04632-E36B-1A5D-656D-D164A7C4394B}"/>
              </a:ext>
            </a:extLst>
          </p:cNvPr>
          <p:cNvSpPr>
            <a:spLocks noGrp="1"/>
          </p:cNvSpPr>
          <p:nvPr>
            <p:ph type="title"/>
          </p:nvPr>
        </p:nvSpPr>
        <p:spPr>
          <a:xfrm>
            <a:off x="598503" y="2361460"/>
            <a:ext cx="10515600" cy="1757314"/>
          </a:xfrm>
          <a:prstGeom prst="rect">
            <a:avLst/>
          </a:prstGeom>
        </p:spPr>
        <p:txBody>
          <a:bodyPr vert="horz" lIns="91440" tIns="45720" rIns="91440" bIns="45720" rtlCol="0" anchor="ctr">
            <a:normAutofit/>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12" name="Text Placeholder 2">
            <a:extLst>
              <a:ext uri="{FF2B5EF4-FFF2-40B4-BE49-F238E27FC236}">
                <a16:creationId xmlns:a16="http://schemas.microsoft.com/office/drawing/2014/main" id="{26ACC95E-53EA-3A02-FFB9-CE38E62B57F4}"/>
              </a:ext>
            </a:extLst>
          </p:cNvPr>
          <p:cNvSpPr>
            <a:spLocks noGrp="1"/>
          </p:cNvSpPr>
          <p:nvPr>
            <p:ph type="body" idx="1"/>
          </p:nvPr>
        </p:nvSpPr>
        <p:spPr>
          <a:xfrm>
            <a:off x="598503" y="4330200"/>
            <a:ext cx="7344494" cy="830011"/>
          </a:xfrm>
        </p:spPr>
        <p:txBody>
          <a:bodyPr>
            <a:normAutofit/>
          </a:bodyPr>
          <a:lstStyle>
            <a:lvl1pPr marL="0" indent="0">
              <a:buNone/>
              <a:defRPr sz="1600">
                <a:solidFill>
                  <a:schemeClr val="tx2"/>
                </a:solidFill>
                <a:latin typeface="Arial" panose="020B0604020202020204" pitchFamily="34" charset="0"/>
                <a:cs typeface="Arial" panose="020B060402020202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grpSp>
        <p:nvGrpSpPr>
          <p:cNvPr id="31" name="Group 30">
            <a:extLst>
              <a:ext uri="{FF2B5EF4-FFF2-40B4-BE49-F238E27FC236}">
                <a16:creationId xmlns:a16="http://schemas.microsoft.com/office/drawing/2014/main" id="{718B0A67-08AC-E403-3FDD-F022A31D4F2B}"/>
              </a:ext>
            </a:extLst>
          </p:cNvPr>
          <p:cNvGrpSpPr/>
          <p:nvPr userDrawn="1"/>
        </p:nvGrpSpPr>
        <p:grpSpPr>
          <a:xfrm>
            <a:off x="0" y="0"/>
            <a:ext cx="12192001" cy="6901030"/>
            <a:chOff x="0" y="0"/>
            <a:chExt cx="12192001" cy="6901030"/>
          </a:xfrm>
        </p:grpSpPr>
        <p:grpSp>
          <p:nvGrpSpPr>
            <p:cNvPr id="24" name="Group 2">
              <a:extLst>
                <a:ext uri="{FF2B5EF4-FFF2-40B4-BE49-F238E27FC236}">
                  <a16:creationId xmlns:a16="http://schemas.microsoft.com/office/drawing/2014/main" id="{475AE2A2-DEDF-C09B-341C-B7369B2C2702}"/>
                </a:ext>
              </a:extLst>
            </p:cNvPr>
            <p:cNvGrpSpPr/>
            <p:nvPr userDrawn="1"/>
          </p:nvGrpSpPr>
          <p:grpSpPr>
            <a:xfrm>
              <a:off x="0" y="5839485"/>
              <a:ext cx="9325069" cy="1018515"/>
              <a:chOff x="0" y="0"/>
              <a:chExt cx="5218480" cy="568025"/>
            </a:xfrm>
          </p:grpSpPr>
          <p:sp>
            <p:nvSpPr>
              <p:cNvPr id="25" name="Freeform 3">
                <a:extLst>
                  <a:ext uri="{FF2B5EF4-FFF2-40B4-BE49-F238E27FC236}">
                    <a16:creationId xmlns:a16="http://schemas.microsoft.com/office/drawing/2014/main" id="{8DA223E7-8D7E-3AB1-885E-CC1857EF5177}"/>
                  </a:ext>
                </a:extLst>
              </p:cNvPr>
              <p:cNvSpPr/>
              <p:nvPr/>
            </p:nvSpPr>
            <p:spPr>
              <a:xfrm>
                <a:off x="0" y="0"/>
                <a:ext cx="5218480" cy="568025"/>
              </a:xfrm>
              <a:custGeom>
                <a:avLst/>
                <a:gdLst/>
                <a:ahLst/>
                <a:cxnLst/>
                <a:rect l="l" t="t" r="r" b="b"/>
                <a:pathLst>
                  <a:path w="5218480" h="568025">
                    <a:moveTo>
                      <a:pt x="0" y="0"/>
                    </a:moveTo>
                    <a:lnTo>
                      <a:pt x="5218480" y="0"/>
                    </a:lnTo>
                    <a:lnTo>
                      <a:pt x="5218480" y="568025"/>
                    </a:lnTo>
                    <a:lnTo>
                      <a:pt x="0" y="568025"/>
                    </a:lnTo>
                    <a:close/>
                  </a:path>
                </a:pathLst>
              </a:custGeom>
              <a:solidFill>
                <a:srgbClr val="EDE8E0"/>
              </a:solid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4">
                <a:extLst>
                  <a:ext uri="{FF2B5EF4-FFF2-40B4-BE49-F238E27FC236}">
                    <a16:creationId xmlns:a16="http://schemas.microsoft.com/office/drawing/2014/main" id="{46F4191F-9F4D-833B-184A-2E18C40E39ED}"/>
                  </a:ext>
                </a:extLst>
              </p:cNvPr>
              <p:cNvSpPr txBox="1"/>
              <p:nvPr/>
            </p:nvSpPr>
            <p:spPr>
              <a:xfrm>
                <a:off x="0" y="-38100"/>
                <a:ext cx="5218480" cy="606125"/>
              </a:xfrm>
              <a:prstGeom prst="rect">
                <a:avLst/>
              </a:prstGeom>
            </p:spPr>
            <p:txBody>
              <a:bodyPr lIns="25400" tIns="25400" rIns="25400" bIns="25400" rtlCol="0" anchor="ctr"/>
              <a:lstStyle/>
              <a:p>
                <a:pPr marL="0" marR="0" lvl="0" indent="0" algn="ctr" defTabSz="457200" rtl="0" eaLnBrk="1" fontAlgn="auto" latinLnBrk="0" hangingPunct="1">
                  <a:lnSpc>
                    <a:spcPts val="1330"/>
                  </a:lnSpc>
                  <a:spcBef>
                    <a:spcPct val="0"/>
                  </a:spcBef>
                  <a:spcAft>
                    <a:spcPts val="0"/>
                  </a:spcAft>
                  <a:buClrTx/>
                  <a:buSzTx/>
                  <a:buFontTx/>
                  <a:buNone/>
                  <a:tabLst/>
                  <a:defRPr/>
                </a:pPr>
                <a:endParaRPr kumimoji="0" sz="45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Shape 26">
              <a:extLst>
                <a:ext uri="{FF2B5EF4-FFF2-40B4-BE49-F238E27FC236}">
                  <a16:creationId xmlns:a16="http://schemas.microsoft.com/office/drawing/2014/main" id="{6F1FCD38-DE4D-C63B-0306-6FC5067CE5F1}"/>
                </a:ext>
              </a:extLst>
            </p:cNvPr>
            <p:cNvSpPr/>
            <p:nvPr userDrawn="1"/>
          </p:nvSpPr>
          <p:spPr>
            <a:xfrm>
              <a:off x="8565230" y="5839485"/>
              <a:ext cx="3626770" cy="1018515"/>
            </a:xfrm>
            <a:custGeom>
              <a:avLst/>
              <a:gdLst>
                <a:gd name="connsiteX0" fmla="*/ 498486 w 2407570"/>
                <a:gd name="connsiteY0" fmla="*/ 0 h 737103"/>
                <a:gd name="connsiteX1" fmla="*/ 2407570 w 2407570"/>
                <a:gd name="connsiteY1" fmla="*/ 0 h 737103"/>
                <a:gd name="connsiteX2" fmla="*/ 2407570 w 2407570"/>
                <a:gd name="connsiteY2" fmla="*/ 737103 h 737103"/>
                <a:gd name="connsiteX3" fmla="*/ 0 w 2407570"/>
                <a:gd name="connsiteY3" fmla="*/ 737103 h 737103"/>
              </a:gdLst>
              <a:ahLst/>
              <a:cxnLst>
                <a:cxn ang="0">
                  <a:pos x="connsiteX0" y="connsiteY0"/>
                </a:cxn>
                <a:cxn ang="0">
                  <a:pos x="connsiteX1" y="connsiteY1"/>
                </a:cxn>
                <a:cxn ang="0">
                  <a:pos x="connsiteX2" y="connsiteY2"/>
                </a:cxn>
                <a:cxn ang="0">
                  <a:pos x="connsiteX3" y="connsiteY3"/>
                </a:cxn>
              </a:cxnLst>
              <a:rect l="l" t="t" r="r" b="b"/>
              <a:pathLst>
                <a:path w="2407570" h="737103">
                  <a:moveTo>
                    <a:pt x="498486" y="0"/>
                  </a:moveTo>
                  <a:lnTo>
                    <a:pt x="2407570" y="0"/>
                  </a:lnTo>
                  <a:lnTo>
                    <a:pt x="2407570" y="737103"/>
                  </a:lnTo>
                  <a:lnTo>
                    <a:pt x="0" y="737103"/>
                  </a:lnTo>
                  <a:close/>
                </a:path>
              </a:pathLst>
            </a:custGeom>
            <a:solidFill>
              <a:srgbClr val="78DED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900" b="0" i="0" u="none" strike="noStrike" kern="1200" cap="none" spc="0" normalizeH="0" baseline="0" noProof="0">
                <a:ln>
                  <a:noFill/>
                </a:ln>
                <a:solidFill>
                  <a:prstClr val="white"/>
                </a:solidFill>
                <a:effectLst/>
                <a:uLnTx/>
                <a:uFillTx/>
                <a:latin typeface="Calibri"/>
                <a:ea typeface="+mn-ea"/>
                <a:cs typeface="+mn-cs"/>
              </a:endParaRPr>
            </a:p>
          </p:txBody>
        </p:sp>
        <p:sp>
          <p:nvSpPr>
            <p:cNvPr id="28" name="TextBox 17">
              <a:extLst>
                <a:ext uri="{FF2B5EF4-FFF2-40B4-BE49-F238E27FC236}">
                  <a16:creationId xmlns:a16="http://schemas.microsoft.com/office/drawing/2014/main" id="{841FF2FB-CBAA-049F-FE3A-E6CB9FCC5678}"/>
                </a:ext>
              </a:extLst>
            </p:cNvPr>
            <p:cNvSpPr txBox="1"/>
            <p:nvPr userDrawn="1"/>
          </p:nvSpPr>
          <p:spPr>
            <a:xfrm>
              <a:off x="9026305" y="6269319"/>
              <a:ext cx="3165695" cy="312586"/>
            </a:xfrm>
            <a:prstGeom prst="rect">
              <a:avLst/>
            </a:prstGeom>
          </p:spPr>
          <p:txBody>
            <a:bodyPr wrap="square" lIns="0" tIns="0" rIns="0" bIns="0" rtlCol="0" anchor="ctr">
              <a:spAutoFit/>
            </a:bodyPr>
            <a:lstStyle/>
            <a:p>
              <a:pPr marL="0" marR="0" lvl="0" indent="0" algn="ctr" defTabSz="457200" rtl="0" eaLnBrk="1" fontAlgn="auto" latinLnBrk="0" hangingPunct="1">
                <a:lnSpc>
                  <a:spcPts val="238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Universities For All</a:t>
              </a:r>
            </a:p>
          </p:txBody>
        </p:sp>
        <p:sp>
          <p:nvSpPr>
            <p:cNvPr id="29" name="AutoShape 6">
              <a:extLst>
                <a:ext uri="{FF2B5EF4-FFF2-40B4-BE49-F238E27FC236}">
                  <a16:creationId xmlns:a16="http://schemas.microsoft.com/office/drawing/2014/main" id="{C23F8A5B-938C-7FA8-486B-0AC8D1657EF1}"/>
                </a:ext>
              </a:extLst>
            </p:cNvPr>
            <p:cNvSpPr/>
            <p:nvPr userDrawn="1"/>
          </p:nvSpPr>
          <p:spPr>
            <a:xfrm>
              <a:off x="9982201" y="0"/>
              <a:ext cx="2209800" cy="1855960"/>
            </a:xfrm>
            <a:prstGeom prst="line">
              <a:avLst/>
            </a:prstGeom>
            <a:ln>
              <a:headEnd type="none" w="sm" len="sm"/>
              <a:tailEnd type="none" w="sm" len="sm"/>
            </a:ln>
          </p:spPr>
          <p:style>
            <a:lnRef idx="3">
              <a:schemeClr val="accent3"/>
            </a:lnRef>
            <a:fillRef idx="0">
              <a:schemeClr val="accent3"/>
            </a:fillRef>
            <a:effectRef idx="2">
              <a:schemeClr val="accent3"/>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solidFill>
                <a:effectLst/>
                <a:uLnTx/>
                <a:uFillTx/>
                <a:latin typeface="Calibri"/>
                <a:ea typeface="+mn-ea"/>
                <a:cs typeface="+mn-cs"/>
              </a:endParaRPr>
            </a:p>
          </p:txBody>
        </p:sp>
        <p:sp>
          <p:nvSpPr>
            <p:cNvPr id="30" name="AutoShape 13" descr="A group of shapes. Bottom left corner of page is off white rectangle that extends along the bottom of the slide. On the right, it is overlayed by a light blue shape with a diagonal border between the two. The words &quot;Universities For All&quot; written on the blue background. An orange line runs from the bottom of the page diagonally up to the right border of the page and then on a 90 degree angle up to the top of the page.">
              <a:extLst>
                <a:ext uri="{FF2B5EF4-FFF2-40B4-BE49-F238E27FC236}">
                  <a16:creationId xmlns:a16="http://schemas.microsoft.com/office/drawing/2014/main" id="{44EA43A9-F384-85DE-32FD-B55A9A758191}"/>
                </a:ext>
              </a:extLst>
            </p:cNvPr>
            <p:cNvSpPr/>
            <p:nvPr userDrawn="1"/>
          </p:nvSpPr>
          <p:spPr>
            <a:xfrm flipH="1">
              <a:off x="8541500" y="1855959"/>
              <a:ext cx="3650500" cy="5045071"/>
            </a:xfrm>
            <a:prstGeom prst="line">
              <a:avLst/>
            </a:prstGeom>
            <a:ln>
              <a:headEnd type="none" w="sm" len="sm"/>
              <a:tailEnd type="none" w="sm" len="sm"/>
            </a:ln>
          </p:spPr>
          <p:style>
            <a:lnRef idx="3">
              <a:schemeClr val="accent3"/>
            </a:lnRef>
            <a:fillRef idx="0">
              <a:schemeClr val="accent3"/>
            </a:fillRef>
            <a:effectRef idx="2">
              <a:schemeClr val="accent3"/>
            </a:effectRef>
            <a:fontRef idx="minor">
              <a:schemeClr val="tx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45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2295296874"/>
      </p:ext>
    </p:extLst>
  </p:cSld>
  <p:clrMapOvr>
    <a:overrideClrMapping bg1="dk1" tx1="lt1" bg2="dk2" tx2="lt2" accent1="accent1" accent2="accent2" accent3="accent3" accent4="accent4" accent5="accent5" accent6="accent6" hlink="hlink" folHlink="folHlink"/>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brand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47A2-6BF2-7C9F-4B5D-DD1EAB3D6A1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9164441-D7DB-E797-08A3-DF676F3EE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5" name="Picture 4" descr="Standard co-branded logo for ACSES (Australian Centre for Student Equity and Success) and Curtin University ">
            <a:extLst>
              <a:ext uri="{FF2B5EF4-FFF2-40B4-BE49-F238E27FC236}">
                <a16:creationId xmlns:a16="http://schemas.microsoft.com/office/drawing/2014/main" id="{37A2C422-3AF8-BA76-8809-67A5999F4C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81240" y="208879"/>
            <a:ext cx="4663440" cy="432110"/>
          </a:xfrm>
          <a:prstGeom prst="rect">
            <a:avLst/>
          </a:prstGeom>
        </p:spPr>
      </p:pic>
    </p:spTree>
    <p:extLst>
      <p:ext uri="{BB962C8B-B14F-4D97-AF65-F5344CB8AC3E}">
        <p14:creationId xmlns:p14="http://schemas.microsoft.com/office/powerpoint/2010/main" val="4276670094"/>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CSES logo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47A2-6BF2-7C9F-4B5D-DD1EAB3D6A1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9164441-D7DB-E797-08A3-DF676F3EE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10" name="Graphic 9" descr="Standard ACSES logo ">
            <a:extLst>
              <a:ext uri="{FF2B5EF4-FFF2-40B4-BE49-F238E27FC236}">
                <a16:creationId xmlns:a16="http://schemas.microsoft.com/office/drawing/2014/main" id="{3C3A8968-F25D-11E3-586E-F36979E905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2981" y="6299151"/>
            <a:ext cx="1625276" cy="380369"/>
          </a:xfrm>
          <a:prstGeom prst="rect">
            <a:avLst/>
          </a:prstGeom>
        </p:spPr>
      </p:pic>
    </p:spTree>
    <p:extLst>
      <p:ext uri="{BB962C8B-B14F-4D97-AF65-F5344CB8AC3E}">
        <p14:creationId xmlns:p14="http://schemas.microsoft.com/office/powerpoint/2010/main" val="64529086"/>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B47A2-6BF2-7C9F-4B5D-DD1EAB3D6A1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49164441-D7DB-E797-08A3-DF676F3EE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Tree>
    <p:extLst>
      <p:ext uri="{BB962C8B-B14F-4D97-AF65-F5344CB8AC3E}">
        <p14:creationId xmlns:p14="http://schemas.microsoft.com/office/powerpoint/2010/main" val="1599579174"/>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6A0A4-C836-1CB9-CD97-84A7D6AEBB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E2E3DC06-51BF-A31C-A5CE-C269C89CC2BE}"/>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Tree>
    <p:extLst>
      <p:ext uri="{BB962C8B-B14F-4D97-AF65-F5344CB8AC3E}">
        <p14:creationId xmlns:p14="http://schemas.microsoft.com/office/powerpoint/2010/main" val="1202073983"/>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2BD58E-9AB8-A2B3-BC76-6A93E5FEB16B}"/>
              </a:ext>
            </a:extLst>
          </p:cNvPr>
          <p:cNvSpPr>
            <a:spLocks noGrp="1"/>
          </p:cNvSpPr>
          <p:nvPr>
            <p:ph type="title"/>
          </p:nvPr>
        </p:nvSpPr>
        <p:spPr/>
        <p:txBody>
          <a:bodyPr/>
          <a:lstStyle/>
          <a:p>
            <a:r>
              <a:rPr lang="en-US"/>
              <a:t>Click to edit Master title style</a:t>
            </a:r>
            <a:endParaRPr lang="en-AU" dirty="0"/>
          </a:p>
        </p:txBody>
      </p:sp>
      <p:sp>
        <p:nvSpPr>
          <p:cNvPr id="3" name="Content Placeholder 2">
            <a:extLst>
              <a:ext uri="{FF2B5EF4-FFF2-40B4-BE49-F238E27FC236}">
                <a16:creationId xmlns:a16="http://schemas.microsoft.com/office/drawing/2014/main" id="{CD0B0034-D601-19DC-F0EF-1427C28469B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1F2EF86-97E0-EEFF-5318-F99F07E6C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467422011"/>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89410-B927-4BD0-8544-D8D1773948C1}"/>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14F43A0-DE0D-4D2D-7237-09A39F47BC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67AD72-E09E-AD93-AEA2-FC46905BB4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8FB8E279-343E-B4EB-61BC-7C723CD75A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A32546-3942-5B54-3237-079C650082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502597796"/>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558FA-6418-7FB5-82B0-4F0628DD545A}"/>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4502598"/>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157B6794-849E-4626-908B-D15793550EFB}" type="datetime1">
              <a:rPr lang="en-US" smtClean="0"/>
              <a:t>6/24/2025</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836005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003113"/>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0F44E-91E9-0AAA-859C-CD53A6FB6B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FDFB854-7ACF-1B92-7FDF-6D364FEAD3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87EED3F-FF11-424C-2BD5-9847153BD1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63643483"/>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20D96-344D-0CE9-CDF3-3B370F767F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F7072A67-1C18-0A69-12FB-481C2EC53C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AU"/>
          </a:p>
        </p:txBody>
      </p:sp>
      <p:sp>
        <p:nvSpPr>
          <p:cNvPr id="4" name="Text Placeholder 3">
            <a:extLst>
              <a:ext uri="{FF2B5EF4-FFF2-40B4-BE49-F238E27FC236}">
                <a16:creationId xmlns:a16="http://schemas.microsoft.com/office/drawing/2014/main" id="{D41B4492-B37D-6FBA-1B94-AB64C3B152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6690293"/>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DAB09-9A05-2428-8704-0EF2E41C46B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CB73A00-E851-E42C-87A6-49EEFC4EC07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632460564"/>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DA722E8-F333-F14C-3600-55CB1F8675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AB8B43D-A0D8-61DB-BC8E-522B5F8F24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279664340"/>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Page One Slide">
    <p:bg>
      <p:bgRef idx="1001">
        <a:schemeClr val="bg2"/>
      </p:bgRef>
    </p:bg>
    <p:spTree>
      <p:nvGrpSpPr>
        <p:cNvPr id="1" name=""/>
        <p:cNvGrpSpPr/>
        <p:nvPr/>
      </p:nvGrpSpPr>
      <p:grpSpPr>
        <a:xfrm>
          <a:off x="0" y="0"/>
          <a:ext cx="0" cy="0"/>
          <a:chOff x="0" y="0"/>
          <a:chExt cx="0" cy="0"/>
        </a:xfrm>
      </p:grpSpPr>
      <p:sp>
        <p:nvSpPr>
          <p:cNvPr id="12" name="Slide Number Placeholder 1"/>
          <p:cNvSpPr txBox="1">
            <a:spLocks/>
          </p:cNvSpPr>
          <p:nvPr userDrawn="1"/>
        </p:nvSpPr>
        <p:spPr>
          <a:xfrm>
            <a:off x="3228701" y="613912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SansaSoft Pro SemiBold" panose="02000603080000020004" pitchFamily="50" charset="0"/>
            </a:endParaRPr>
          </a:p>
        </p:txBody>
      </p:sp>
      <p:sp>
        <p:nvSpPr>
          <p:cNvPr id="15" name="Text Placeholder 7"/>
          <p:cNvSpPr txBox="1">
            <a:spLocks/>
          </p:cNvSpPr>
          <p:nvPr userDrawn="1"/>
        </p:nvSpPr>
        <p:spPr>
          <a:xfrm>
            <a:off x="8244653" y="4834058"/>
            <a:ext cx="1613317" cy="36493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bg1">
                    <a:lumMod val="50000"/>
                  </a:schemeClr>
                </a:solidFill>
                <a:latin typeface="SansaSoft Pro Normal" panose="0200060308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1600" dirty="0">
                <a:solidFill>
                  <a:schemeClr val="bg1"/>
                </a:solidFill>
              </a:rPr>
              <a:t>2022</a:t>
            </a:r>
          </a:p>
        </p:txBody>
      </p:sp>
      <p:sp>
        <p:nvSpPr>
          <p:cNvPr id="21" name="Title 20"/>
          <p:cNvSpPr>
            <a:spLocks noGrp="1"/>
          </p:cNvSpPr>
          <p:nvPr>
            <p:ph type="title" hasCustomPrompt="1"/>
          </p:nvPr>
        </p:nvSpPr>
        <p:spPr>
          <a:xfrm>
            <a:off x="1047567" y="1747176"/>
            <a:ext cx="10515600" cy="1325563"/>
          </a:xfrm>
        </p:spPr>
        <p:txBody>
          <a:bodyPr>
            <a:normAutofit/>
          </a:bodyPr>
          <a:lstStyle>
            <a:lvl1pPr algn="l">
              <a:defRPr sz="4000">
                <a:solidFill>
                  <a:schemeClr val="tx1"/>
                </a:solidFill>
                <a:latin typeface="Inter Light" panose="02000503000000020004" pitchFamily="2" charset="0"/>
                <a:ea typeface="Inter Light" panose="02000503000000020004" pitchFamily="2" charset="0"/>
              </a:defRPr>
            </a:lvl1pPr>
          </a:lstStyle>
          <a:p>
            <a:r>
              <a:rPr lang="en-US" dirty="0"/>
              <a:t>Thank you!</a:t>
            </a:r>
            <a:endParaRPr lang="en-AU" dirty="0"/>
          </a:p>
        </p:txBody>
      </p:sp>
      <p:sp>
        <p:nvSpPr>
          <p:cNvPr id="9" name="Rectangle 8">
            <a:extLst>
              <a:ext uri="{FF2B5EF4-FFF2-40B4-BE49-F238E27FC236}">
                <a16:creationId xmlns:a16="http://schemas.microsoft.com/office/drawing/2014/main" id="{F3E5356E-A384-BFAB-7F29-D5C819DD40FE}"/>
              </a:ext>
            </a:extLst>
          </p:cNvPr>
          <p:cNvSpPr/>
          <p:nvPr userDrawn="1"/>
        </p:nvSpPr>
        <p:spPr>
          <a:xfrm>
            <a:off x="1012055" y="4124121"/>
            <a:ext cx="3888420" cy="100904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3" name="Group 2">
            <a:extLst>
              <a:ext uri="{FF2B5EF4-FFF2-40B4-BE49-F238E27FC236}">
                <a16:creationId xmlns:a16="http://schemas.microsoft.com/office/drawing/2014/main" id="{558DFCDB-AE10-0DDC-CF23-52CB5FF8653B}"/>
              </a:ext>
            </a:extLst>
          </p:cNvPr>
          <p:cNvGrpSpPr/>
          <p:nvPr userDrawn="1"/>
        </p:nvGrpSpPr>
        <p:grpSpPr>
          <a:xfrm>
            <a:off x="5778296" y="5840839"/>
            <a:ext cx="6216778" cy="722481"/>
            <a:chOff x="4697985" y="501357"/>
            <a:chExt cx="7494015" cy="870915"/>
          </a:xfrm>
        </p:grpSpPr>
        <p:pic>
          <p:nvPicPr>
            <p:cNvPr id="4" name="Picture 3">
              <a:extLst>
                <a:ext uri="{FF2B5EF4-FFF2-40B4-BE49-F238E27FC236}">
                  <a16:creationId xmlns:a16="http://schemas.microsoft.com/office/drawing/2014/main" id="{CE0B42B2-51C7-3168-354E-B93043F80B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97985" y="537683"/>
              <a:ext cx="7494015" cy="693042"/>
            </a:xfrm>
            <a:prstGeom prst="rect">
              <a:avLst/>
            </a:prstGeom>
          </p:spPr>
        </p:pic>
        <p:pic>
          <p:nvPicPr>
            <p:cNvPr id="5" name="Picture 4" descr="A black background with white text&#10;&#10;Description automatically generated">
              <a:extLst>
                <a:ext uri="{FF2B5EF4-FFF2-40B4-BE49-F238E27FC236}">
                  <a16:creationId xmlns:a16="http://schemas.microsoft.com/office/drawing/2014/main" id="{191E5976-C158-C703-1689-987A9EC0D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7995" y="501357"/>
              <a:ext cx="2784475" cy="870915"/>
            </a:xfrm>
            <a:prstGeom prst="rect">
              <a:avLst/>
            </a:prstGeom>
          </p:spPr>
        </p:pic>
      </p:grpSp>
      <p:sp>
        <p:nvSpPr>
          <p:cNvPr id="10" name="Rectangle 9">
            <a:extLst>
              <a:ext uri="{FF2B5EF4-FFF2-40B4-BE49-F238E27FC236}">
                <a16:creationId xmlns:a16="http://schemas.microsoft.com/office/drawing/2014/main" id="{6DDA8A06-F86A-141E-2AD9-7EC53F40925F}"/>
              </a:ext>
            </a:extLst>
          </p:cNvPr>
          <p:cNvSpPr/>
          <p:nvPr userDrawn="1"/>
        </p:nvSpPr>
        <p:spPr>
          <a:xfrm>
            <a:off x="0" y="4124121"/>
            <a:ext cx="1012055" cy="100904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Box 12">
            <a:extLst>
              <a:ext uri="{FF2B5EF4-FFF2-40B4-BE49-F238E27FC236}">
                <a16:creationId xmlns:a16="http://schemas.microsoft.com/office/drawing/2014/main" id="{E43210D2-05E3-A813-F36D-5CDB8AC05EF8}"/>
              </a:ext>
            </a:extLst>
          </p:cNvPr>
          <p:cNvSpPr txBox="1"/>
          <p:nvPr userDrawn="1"/>
        </p:nvSpPr>
        <p:spPr>
          <a:xfrm>
            <a:off x="1012055" y="3667134"/>
            <a:ext cx="6099048" cy="369332"/>
          </a:xfrm>
          <a:prstGeom prst="rect">
            <a:avLst/>
          </a:prstGeom>
          <a:noFill/>
        </p:spPr>
        <p:txBody>
          <a:bodyPr wrap="square">
            <a:spAutoFit/>
          </a:bodyPr>
          <a:lstStyle/>
          <a:p>
            <a:pPr algn="l">
              <a:spcAft>
                <a:spcPts val="1200"/>
              </a:spcAft>
            </a:pPr>
            <a:r>
              <a:rPr lang="en-AU" sz="1800" dirty="0">
                <a:latin typeface="Inter" panose="02000503000000020004" pitchFamily="2" charset="0"/>
                <a:ea typeface="Inter" panose="02000503000000020004" pitchFamily="2" charset="0"/>
              </a:rPr>
              <a:t>Connect with us: </a:t>
            </a:r>
            <a:endParaRPr lang="en-AU" sz="1800" dirty="0"/>
          </a:p>
        </p:txBody>
      </p:sp>
      <p:sp>
        <p:nvSpPr>
          <p:cNvPr id="8" name="TextBox 7">
            <a:extLst>
              <a:ext uri="{FF2B5EF4-FFF2-40B4-BE49-F238E27FC236}">
                <a16:creationId xmlns:a16="http://schemas.microsoft.com/office/drawing/2014/main" id="{4432BBFA-94BA-01BD-647C-317477940470}"/>
              </a:ext>
            </a:extLst>
          </p:cNvPr>
          <p:cNvSpPr txBox="1"/>
          <p:nvPr userDrawn="1"/>
        </p:nvSpPr>
        <p:spPr>
          <a:xfrm>
            <a:off x="686083" y="4120369"/>
            <a:ext cx="3888420" cy="1015663"/>
          </a:xfrm>
          <a:prstGeom prst="rect">
            <a:avLst/>
          </a:prstGeom>
          <a:noFill/>
        </p:spPr>
        <p:txBody>
          <a:bodyPr wrap="square" rtlCol="0">
            <a:spAutoFit/>
          </a:bodyPr>
          <a:lstStyle/>
          <a:p>
            <a:pPr marL="342900" indent="-342900" algn="l">
              <a:buClr>
                <a:schemeClr val="tx1"/>
              </a:buClr>
              <a:buSzPct val="150000"/>
              <a:buFont typeface="Inter Light" panose="02000503000000020004" pitchFamily="2" charset="0"/>
              <a:buChar char="‣"/>
            </a:pPr>
            <a:r>
              <a:rPr lang="en-AU" sz="2000" b="1" dirty="0">
                <a:solidFill>
                  <a:schemeClr val="bg1"/>
                </a:solidFill>
              </a:rPr>
              <a:t>Web: </a:t>
            </a:r>
            <a:r>
              <a:rPr lang="en-AU" sz="2000" dirty="0">
                <a:solidFill>
                  <a:schemeClr val="bg1"/>
                </a:solidFill>
              </a:rPr>
              <a:t>acses.edu.au</a:t>
            </a:r>
          </a:p>
          <a:p>
            <a:pPr marL="342900" indent="-342900" algn="l">
              <a:buClr>
                <a:schemeClr val="tx1"/>
              </a:buClr>
              <a:buSzPct val="150000"/>
              <a:buFont typeface="Inter Light" panose="02000503000000020004" pitchFamily="2" charset="0"/>
              <a:buChar char="‣"/>
            </a:pPr>
            <a:r>
              <a:rPr lang="en-AU" sz="2000" b="1" dirty="0">
                <a:solidFill>
                  <a:schemeClr val="bg1"/>
                </a:solidFill>
              </a:rPr>
              <a:t>Socials:</a:t>
            </a:r>
            <a:r>
              <a:rPr lang="en-AU" sz="2000" dirty="0">
                <a:solidFill>
                  <a:schemeClr val="bg1"/>
                </a:solidFill>
              </a:rPr>
              <a:t> @acsesedu</a:t>
            </a:r>
          </a:p>
          <a:p>
            <a:pPr marL="342900" indent="-342900" algn="l">
              <a:buClr>
                <a:schemeClr val="tx1"/>
              </a:buClr>
              <a:buSzPct val="150000"/>
              <a:buFont typeface="Inter Light" panose="02000503000000020004" pitchFamily="2" charset="0"/>
              <a:buChar char="‣"/>
            </a:pPr>
            <a:r>
              <a:rPr lang="en-AU" sz="2000" b="1" dirty="0">
                <a:solidFill>
                  <a:schemeClr val="bg1"/>
                </a:solidFill>
              </a:rPr>
              <a:t>Email: </a:t>
            </a:r>
            <a:r>
              <a:rPr lang="en-AU" sz="2000" dirty="0">
                <a:solidFill>
                  <a:schemeClr val="bg1"/>
                </a:solidFill>
              </a:rPr>
              <a:t>acses@curtin.edu.au</a:t>
            </a:r>
            <a:endParaRPr lang="en-AU" sz="2000" dirty="0"/>
          </a:p>
        </p:txBody>
      </p:sp>
      <p:pic>
        <p:nvPicPr>
          <p:cNvPr id="16" name="Picture 15" descr="A black background with a black square&#10;&#10;Description automatically generated with medium confidence">
            <a:extLst>
              <a:ext uri="{FF2B5EF4-FFF2-40B4-BE49-F238E27FC236}">
                <a16:creationId xmlns:a16="http://schemas.microsoft.com/office/drawing/2014/main" id="{8A089789-A5AD-7671-D3A2-ECD3FE7120E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10293724" y="0"/>
            <a:ext cx="1898276" cy="3967420"/>
          </a:xfrm>
          <a:prstGeom prst="rect">
            <a:avLst/>
          </a:prstGeom>
        </p:spPr>
      </p:pic>
    </p:spTree>
    <p:extLst>
      <p:ext uri="{BB962C8B-B14F-4D97-AF65-F5344CB8AC3E}">
        <p14:creationId xmlns:p14="http://schemas.microsoft.com/office/powerpoint/2010/main" val="77574400"/>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715383" y="1709738"/>
            <a:ext cx="10632067"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715383" y="4589463"/>
            <a:ext cx="10632067"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63DB64E7-5594-42A3-ADBF-E95A7ACEAD64}" type="datetime1">
              <a:rPr lang="en-US" smtClean="0"/>
              <a:t>6/24/2025</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637313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700635" y="914400"/>
            <a:ext cx="10691265" cy="130759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704088"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6181344" y="2221992"/>
            <a:ext cx="5212080" cy="37398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18462B0B-D248-4FFB-8695-AD7FA4B1284A}" type="datetime1">
              <a:rPr lang="en-US" smtClean="0"/>
              <a:t>6/24/2025</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395990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704087" y="929147"/>
            <a:ext cx="10689336" cy="798451"/>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704088"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704088"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6181344" y="1756538"/>
            <a:ext cx="5212080" cy="657225"/>
          </a:xfrm>
        </p:spPr>
        <p:txBody>
          <a:bodyPr anchor="b">
            <a:normAutofit/>
          </a:bodyPr>
          <a:lstStyle>
            <a:lvl1pPr marL="0" indent="0">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6181344" y="2442702"/>
            <a:ext cx="5212080" cy="35191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D0378EFB-9159-4510-B73F-4F0409ADE937}" type="datetime1">
              <a:rPr lang="en-US" smtClean="0"/>
              <a:t>6/24/2025</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886080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89BC9412-2452-4BED-A324-9D8C115361AD}" type="datetime1">
              <a:rPr lang="en-US" smtClean="0"/>
              <a:t>6/24/2025</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2211884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F5318F62-D251-40E8-A23C-F4CFE9FEAB41}" type="datetime1">
              <a:rPr lang="en-US" smtClean="0"/>
              <a:t>6/24/2025</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1977736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704088" y="1069848"/>
            <a:ext cx="4093599" cy="1316736"/>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5183188" y="1069848"/>
            <a:ext cx="6172200" cy="47912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704088" y="2551176"/>
            <a:ext cx="4093599" cy="33192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44F76144-149E-4874-93A5-554A0357CF82}" type="datetime1">
              <a:rPr lang="en-US" smtClean="0"/>
              <a:t>6/24/2025</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993080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704088" y="1066800"/>
            <a:ext cx="4103431" cy="131752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5183188" y="1066800"/>
            <a:ext cx="6172200" cy="4794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704088" y="2552700"/>
            <a:ext cx="4103431" cy="33162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50BA65D8-0540-4835-AE5C-25D29DBA01BE}" type="datetime1">
              <a:rPr lang="en-US" smtClean="0"/>
              <a:t>6/24/2025</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87E7843D-FF13-4365-9478-9625B70A2705}" type="slidenum">
              <a:rPr lang="en-US" smtClean="0"/>
              <a:t>‹#›</a:t>
            </a:fld>
            <a:endParaRPr lang="en-US"/>
          </a:p>
        </p:txBody>
      </p:sp>
    </p:spTree>
    <p:extLst>
      <p:ext uri="{BB962C8B-B14F-4D97-AF65-F5344CB8AC3E}">
        <p14:creationId xmlns:p14="http://schemas.microsoft.com/office/powerpoint/2010/main" val="3369548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700635" y="914400"/>
            <a:ext cx="10691265" cy="130759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700635" y="2221992"/>
            <a:ext cx="10691265" cy="3739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8369448" y="6356350"/>
            <a:ext cx="2549564" cy="365125"/>
          </a:xfrm>
          <a:prstGeom prst="rect">
            <a:avLst/>
          </a:prstGeom>
        </p:spPr>
        <p:txBody>
          <a:bodyPr vert="horz" lIns="91440" tIns="45720" rIns="91440" bIns="45720" rtlCol="0" anchor="ctr"/>
          <a:lstStyle>
            <a:lvl1pPr algn="r">
              <a:defRPr sz="1050">
                <a:solidFill>
                  <a:schemeClr val="tx1"/>
                </a:solidFill>
                <a:latin typeface="+mj-lt"/>
              </a:defRPr>
            </a:lvl1pPr>
          </a:lstStyle>
          <a:p>
            <a:fld id="{E31BA835-12AC-4E8F-955A-EA3F4DE2791F}" type="datetime1">
              <a:rPr lang="en-US" smtClean="0"/>
              <a:t>6/24/2025</a:t>
            </a:fld>
            <a:endParaRPr lang="en-US"/>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704088" y="6356350"/>
            <a:ext cx="4539727" cy="365125"/>
          </a:xfrm>
          <a:prstGeom prst="rect">
            <a:avLst/>
          </a:prstGeom>
        </p:spPr>
        <p:txBody>
          <a:bodyPr vert="horz" lIns="91440" tIns="45720" rIns="91440" bIns="45720" rtlCol="0" anchor="ctr"/>
          <a:lstStyle>
            <a:lvl1pPr algn="l">
              <a:defRPr sz="1050">
                <a:solidFill>
                  <a:schemeClr val="tx1"/>
                </a:solidFill>
                <a:latin typeface="+mj-lt"/>
              </a:defRPr>
            </a:lvl1pPr>
          </a:lstStyle>
          <a:p>
            <a:endParaRPr lang="en-US"/>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10919012" y="6356350"/>
            <a:ext cx="672354" cy="365125"/>
          </a:xfrm>
          <a:prstGeom prst="rect">
            <a:avLst/>
          </a:prstGeom>
        </p:spPr>
        <p:txBody>
          <a:bodyPr vert="horz" lIns="91440" tIns="45720" rIns="91440" bIns="45720" rtlCol="0" anchor="ctr"/>
          <a:lstStyle>
            <a:lvl1pPr algn="r">
              <a:defRPr sz="1800">
                <a:solidFill>
                  <a:schemeClr val="tx1"/>
                </a:solidFill>
              </a:defRPr>
            </a:lvl1pPr>
          </a:lstStyle>
          <a:p>
            <a:fld id="{87E7843D-FF13-4365-9478-9625B70A2705}" type="slidenum">
              <a:rPr lang="en-US" smtClean="0"/>
              <a:t>‹#›</a:t>
            </a:fld>
            <a:endParaRPr lang="en-US"/>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81760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F83345-2DD3-0AE0-DB78-9C3DB0F70698}"/>
              </a:ext>
            </a:extLst>
          </p:cNvPr>
          <p:cNvSpPr>
            <a:spLocks noGrp="1"/>
          </p:cNvSpPr>
          <p:nvPr>
            <p:ph type="title"/>
          </p:nvPr>
        </p:nvSpPr>
        <p:spPr>
          <a:xfrm>
            <a:off x="838200" y="729110"/>
            <a:ext cx="10515600" cy="953637"/>
          </a:xfrm>
          <a:prstGeom prst="rect">
            <a:avLst/>
          </a:prstGeom>
        </p:spPr>
        <p:txBody>
          <a:bodyPr vert="horz" lIns="91440" tIns="45720" rIns="91440" bIns="45720" rtlCol="0" anchor="ctr">
            <a:normAutofit/>
          </a:bodyPr>
          <a:lstStyle/>
          <a:p>
            <a:r>
              <a:rPr lang="en-US"/>
              <a:t>Click to edit Master title style</a:t>
            </a:r>
            <a:endParaRPr lang="en-AU" dirty="0"/>
          </a:p>
        </p:txBody>
      </p:sp>
      <p:sp>
        <p:nvSpPr>
          <p:cNvPr id="3" name="Text Placeholder 2">
            <a:extLst>
              <a:ext uri="{FF2B5EF4-FFF2-40B4-BE49-F238E27FC236}">
                <a16:creationId xmlns:a16="http://schemas.microsoft.com/office/drawing/2014/main" id="{2632522E-73F3-E28A-7464-4F6AD974478A}"/>
              </a:ext>
            </a:extLst>
          </p:cNvPr>
          <p:cNvSpPr>
            <a:spLocks noGrp="1"/>
          </p:cNvSpPr>
          <p:nvPr>
            <p:ph type="body" idx="1"/>
          </p:nvPr>
        </p:nvSpPr>
        <p:spPr>
          <a:xfrm>
            <a:off x="838200" y="191271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pic>
        <p:nvPicPr>
          <p:cNvPr id="5" name="Picture 4" descr="A transparent background with orange lines - the corner of an orange outlined rectangle cut off">
            <a:extLst>
              <a:ext uri="{FF2B5EF4-FFF2-40B4-BE49-F238E27FC236}">
                <a16:creationId xmlns:a16="http://schemas.microsoft.com/office/drawing/2014/main" id="{F706DC4B-95B8-23F4-17B4-9FE12A5C0D2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p:blipFill>
        <p:spPr>
          <a:xfrm>
            <a:off x="4141694" y="5701015"/>
            <a:ext cx="8164606" cy="1156985"/>
          </a:xfrm>
          <a:prstGeom prst="rect">
            <a:avLst/>
          </a:prstGeom>
        </p:spPr>
      </p:pic>
    </p:spTree>
    <p:extLst>
      <p:ext uri="{BB962C8B-B14F-4D97-AF65-F5344CB8AC3E}">
        <p14:creationId xmlns:p14="http://schemas.microsoft.com/office/powerpoint/2010/main" val="28135197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dt="0"/>
  <p:txStyles>
    <p:title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324000" algn="l" defTabSz="914400" rtl="0" eaLnBrk="1" latinLnBrk="0" hangingPunct="1">
        <a:lnSpc>
          <a:spcPct val="114000"/>
        </a:lnSpc>
        <a:spcBef>
          <a:spcPts val="1000"/>
        </a:spcBef>
        <a:spcAft>
          <a:spcPts val="600"/>
        </a:spcAft>
        <a:buClr>
          <a:schemeClr val="accent1"/>
        </a:buClr>
        <a:buSzPct val="130000"/>
        <a:buFont typeface="Inter" panose="02000503000000020004" pitchFamily="2"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324000" algn="l" defTabSz="914400" rtl="0" eaLnBrk="1" latinLnBrk="0" hangingPunct="1">
        <a:lnSpc>
          <a:spcPct val="114000"/>
        </a:lnSpc>
        <a:spcBef>
          <a:spcPts val="500"/>
        </a:spcBef>
        <a:spcAft>
          <a:spcPts val="600"/>
        </a:spcAft>
        <a:buClr>
          <a:schemeClr val="accent1"/>
        </a:buClr>
        <a:buSzPct val="130000"/>
        <a:buFont typeface="Inter" panose="02000503000000020004" pitchFamily="2"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324000" algn="l" defTabSz="914400" rtl="0" eaLnBrk="1" latinLnBrk="0" hangingPunct="1">
        <a:lnSpc>
          <a:spcPct val="114000"/>
        </a:lnSpc>
        <a:spcBef>
          <a:spcPts val="500"/>
        </a:spcBef>
        <a:spcAft>
          <a:spcPts val="600"/>
        </a:spcAft>
        <a:buClr>
          <a:schemeClr val="accent1"/>
        </a:buClr>
        <a:buSzPct val="130000"/>
        <a:buFont typeface="Inter" panose="02000503000000020004" pitchFamily="2"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324000" algn="l" defTabSz="914400" rtl="0" eaLnBrk="1" latinLnBrk="0" hangingPunct="1">
        <a:lnSpc>
          <a:spcPct val="114000"/>
        </a:lnSpc>
        <a:spcBef>
          <a:spcPts val="500"/>
        </a:spcBef>
        <a:spcAft>
          <a:spcPts val="600"/>
        </a:spcAft>
        <a:buClr>
          <a:schemeClr val="accent1"/>
        </a:buClr>
        <a:buSzPct val="130000"/>
        <a:buFont typeface="Inter" panose="02000503000000020004" pitchFamily="2"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324000" algn="l" defTabSz="914400" rtl="0" eaLnBrk="1" latinLnBrk="0" hangingPunct="1">
        <a:lnSpc>
          <a:spcPct val="114000"/>
        </a:lnSpc>
        <a:spcBef>
          <a:spcPts val="500"/>
        </a:spcBef>
        <a:spcAft>
          <a:spcPts val="600"/>
        </a:spcAft>
        <a:buClr>
          <a:schemeClr val="accent1"/>
        </a:buClr>
        <a:buSzPct val="130000"/>
        <a:buFont typeface="Inter" panose="02000503000000020004" pitchFamily="2"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universaldesignaustralia.net.au/7-principles-of-universal-design/"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customXml" Target="../ink/ink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link.springer.com/article/10.1007/s10734-022-00822-y" TargetMode="External"/><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sydney.edu.au/news-opinion/news/2025/06/03/cogniti-an-ai-stunt-double-for-teachers-wins-afr-ai-award.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hyperlink" Target="https://worc.summon.serialssolutions.com/2.0.0/link/0/eLvHCXMwhV1La9tAEB4S-5BAKemLOHXKnhtkex-SVqfi5oFTKLEhbXITK42Wpji26tg1_vfdWUkOyaE5SQi0h9nZee3M9wFI0RsEz2yCthpFlKsCB1YkiCbMYqMQnfvWRhvum36jyffo5jYa78CkGY2pt7uxkt504zynqnnfKRuhqQuuvpR_AuKRovvWhlTD1GQL6M60y8N2oe2cO9ctaH8dj04n2zoM4ZEIT3DpnJ8OaE61uvyUhI3X_zY6vx73fgp-GfeUSuRT9_UYk-6tZqXZrM10WvVRevd0cQCv67iSDStFeAM7xewtUTLX7RvvICWQbla1dbDtd-bxVQtkdP2zZC4aZENPoVg1zW7Y3LIKjZRdlRSqr2YegpWd-fFGZtiYqtD3d_l7-HFxfn06Cmp2hSAndM4gc5FMZEUmVSaQcOO4LoyN0eQuipMmidDlUonkVosskYPE2Azdm-XunywWUn6AV4a68GdLP62Hh8CU1c4IWLRxhkoJNDYMC1OEOsk5qoHpwOdGemlZoWmkLgvxok5__yqWZfpX8Ls4JVF3oNvIN60P1kP6uOkdONnK_OXFjv6_2EfYpycVi0XYhdZysSqOobWeL_JPtcb8A6NX1KY" TargetMode="External"/><Relationship Id="rId2" Type="http://schemas.openxmlformats.org/officeDocument/2006/relationships/hyperlink" Target="https://www.education.gov.au/support-students-policy" TargetMode="External"/><Relationship Id="rId1" Type="http://schemas.openxmlformats.org/officeDocument/2006/relationships/slideLayout" Target="../slideLayouts/slideLayout2.xml"/><Relationship Id="rId4" Type="http://schemas.openxmlformats.org/officeDocument/2006/relationships/hyperlink" Target="https://www.acses.edu.au/publication/data-insights-students-with-disabilit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csehe.edu.au/app/uploads/2022/03/Pitman_Curtin_EquityFellowship_FINAL.pdf" TargetMode="External"/><Relationship Id="rId2" Type="http://schemas.openxmlformats.org/officeDocument/2006/relationships/hyperlink" Target="https://doi.org/10.1080/1360080X.2025.2478537"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plato.stanford.edu/entries/authenticity/"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35A8B9ED-4476-44C5-9209-0146C28B5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F0C34567-6096-4347-8107-EC8D2AEFA3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039C108-ED63-4645-9FC8-D00CC583D3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33B02C81-6804-FEEA-D660-B1B531F33119}"/>
              </a:ext>
            </a:extLst>
          </p:cNvPr>
          <p:cNvSpPr txBox="1">
            <a:spLocks noGrp="1"/>
          </p:cNvSpPr>
          <p:nvPr>
            <p:ph type="title" idx="4294967295"/>
          </p:nvPr>
        </p:nvSpPr>
        <p:spPr>
          <a:xfrm>
            <a:off x="474247" y="2786338"/>
            <a:ext cx="1130029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33864"/>
                </a:solidFill>
                <a:effectLst/>
                <a:uLnTx/>
                <a:uFillTx/>
                <a:latin typeface="Lato"/>
                <a:ea typeface="Lato"/>
                <a:cs typeface="Lato"/>
              </a:rPr>
              <a:t>Turbocharging Accessibility? Negotiating Paradigm Shifts for Inclusive Learning, Teaching and Assessment</a:t>
            </a:r>
            <a:endParaRPr kumimoji="0" lang="en-US" sz="3600" b="0" i="0" u="none" strike="noStrike" kern="1200" cap="none" spc="0" normalizeH="0" baseline="0" noProof="0" dirty="0">
              <a:ln>
                <a:noFill/>
              </a:ln>
              <a:solidFill>
                <a:schemeClr val="tx1"/>
              </a:solidFill>
              <a:effectLst/>
              <a:uLnTx/>
              <a:uFillTx/>
              <a:latin typeface="+mn-lt"/>
              <a:ea typeface="+mn-ea"/>
              <a:cs typeface="+mn-cs"/>
            </a:endParaRPr>
          </a:p>
        </p:txBody>
      </p:sp>
      <p:pic>
        <p:nvPicPr>
          <p:cNvPr id="13" name="Picture 12" descr="University of Sydney Logo">
            <a:extLst>
              <a:ext uri="{FF2B5EF4-FFF2-40B4-BE49-F238E27FC236}">
                <a16:creationId xmlns:a16="http://schemas.microsoft.com/office/drawing/2014/main" id="{90CFCA6E-65AC-CA1E-C20A-E94CDC02990B}"/>
              </a:ext>
            </a:extLst>
          </p:cNvPr>
          <p:cNvPicPr>
            <a:picLocks noChangeAspect="1"/>
          </p:cNvPicPr>
          <p:nvPr/>
        </p:nvPicPr>
        <p:blipFill>
          <a:blip r:embed="rId2">
            <a:extLst>
              <a:ext uri="{28A0092B-C50C-407E-A947-70E740481C1C}">
                <a14:useLocalDpi xmlns:a14="http://schemas.microsoft.com/office/drawing/2010/main" val="0"/>
              </a:ext>
            </a:extLst>
          </a:blip>
          <a:srcRect t="20543" r="1930" b="25969"/>
          <a:stretch>
            <a:fillRect/>
          </a:stretch>
        </p:blipFill>
        <p:spPr>
          <a:xfrm>
            <a:off x="0" y="418885"/>
            <a:ext cx="2690232" cy="1467297"/>
          </a:xfrm>
          <a:prstGeom prst="rect">
            <a:avLst/>
          </a:prstGeom>
        </p:spPr>
      </p:pic>
      <p:pic>
        <p:nvPicPr>
          <p:cNvPr id="2" name="Picture 1" descr="Inclusive Teaching - Specific Disabilities - ADCET logo">
            <a:extLst>
              <a:ext uri="{FF2B5EF4-FFF2-40B4-BE49-F238E27FC236}">
                <a16:creationId xmlns:a16="http://schemas.microsoft.com/office/drawing/2014/main" id="{30755904-7E15-30A7-F361-A90DAF0F4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441" y="778748"/>
            <a:ext cx="5008033" cy="1428001"/>
          </a:xfrm>
          <a:prstGeom prst="rect">
            <a:avLst/>
          </a:prstGeom>
        </p:spPr>
      </p:pic>
      <p:pic>
        <p:nvPicPr>
          <p:cNvPr id="4" name="Content Placeholder 3" descr="University of Worcester logo a shield of lions and the river Severn and black pears">
            <a:extLst>
              <a:ext uri="{FF2B5EF4-FFF2-40B4-BE49-F238E27FC236}">
                <a16:creationId xmlns:a16="http://schemas.microsoft.com/office/drawing/2014/main" id="{3DB14412-E9E8-07AD-0D97-E8B4D2C9BC21}"/>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084640" y="357154"/>
            <a:ext cx="2109120" cy="2075777"/>
          </a:xfrm>
          <a:prstGeom prst="rect">
            <a:avLst/>
          </a:prstGeom>
        </p:spPr>
      </p:pic>
      <p:sp>
        <p:nvSpPr>
          <p:cNvPr id="7" name="TextBox 6">
            <a:extLst>
              <a:ext uri="{FF2B5EF4-FFF2-40B4-BE49-F238E27FC236}">
                <a16:creationId xmlns:a16="http://schemas.microsoft.com/office/drawing/2014/main" id="{CD848B7E-63CB-51A8-F05B-68E451CC7247}"/>
              </a:ext>
            </a:extLst>
          </p:cNvPr>
          <p:cNvSpPr txBox="1"/>
          <p:nvPr/>
        </p:nvSpPr>
        <p:spPr>
          <a:xfrm>
            <a:off x="680803" y="4047267"/>
            <a:ext cx="110903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t>Dr Seán Bracken, PFHEA, Principal Lecturer, Centre for Education and </a:t>
            </a:r>
            <a:r>
              <a:rPr lang="en-US" sz="2400" b="1"/>
              <a:t>Inclusion, Doctoral Programme Lead College of Education, Culture and Society University of </a:t>
            </a:r>
            <a:r>
              <a:rPr lang="en-US" sz="2400" b="1" dirty="0"/>
              <a:t>Worcester, Adjunct Professor Curtin University </a:t>
            </a:r>
          </a:p>
        </p:txBody>
      </p:sp>
      <p:pic>
        <p:nvPicPr>
          <p:cNvPr id="19" name="Picture 18" descr="ACSES logo">
            <a:extLst>
              <a:ext uri="{FF2B5EF4-FFF2-40B4-BE49-F238E27FC236}">
                <a16:creationId xmlns:a16="http://schemas.microsoft.com/office/drawing/2014/main" id="{AE60CEE6-F923-DACD-40BA-1BC63F4427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5728" y="5312614"/>
            <a:ext cx="6138054" cy="847905"/>
          </a:xfrm>
          <a:prstGeom prst="rect">
            <a:avLst/>
          </a:prstGeom>
        </p:spPr>
      </p:pic>
    </p:spTree>
    <p:extLst>
      <p:ext uri="{BB962C8B-B14F-4D97-AF65-F5344CB8AC3E}">
        <p14:creationId xmlns:p14="http://schemas.microsoft.com/office/powerpoint/2010/main" val="592576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AE9D5-73AD-ABC8-3744-9CAE1D9BA0B7}"/>
              </a:ext>
            </a:extLst>
          </p:cNvPr>
          <p:cNvSpPr>
            <a:spLocks noGrp="1"/>
          </p:cNvSpPr>
          <p:nvPr>
            <p:ph type="title"/>
          </p:nvPr>
        </p:nvSpPr>
        <p:spPr>
          <a:xfrm>
            <a:off x="704088" y="4296094"/>
            <a:ext cx="10782299" cy="1100621"/>
          </a:xfrm>
        </p:spPr>
        <p:txBody>
          <a:bodyPr vert="horz" lIns="91440" tIns="45720" rIns="91440" bIns="45720" rtlCol="0" anchor="t">
            <a:normAutofit/>
          </a:bodyPr>
          <a:lstStyle/>
          <a:p>
            <a:r>
              <a:rPr lang="en-US" sz="5400"/>
              <a:t>Guiding global considerations</a:t>
            </a:r>
          </a:p>
        </p:txBody>
      </p:sp>
      <p:pic>
        <p:nvPicPr>
          <p:cNvPr id="4" name="Content Placeholder 3" descr="A screenshot of SDG 4">
            <a:extLst>
              <a:ext uri="{FF2B5EF4-FFF2-40B4-BE49-F238E27FC236}">
                <a16:creationId xmlns:a16="http://schemas.microsoft.com/office/drawing/2014/main" id="{9787DC3A-B16D-5D82-BAAD-18A19B1E6E7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r="-3"/>
          <a:stretch/>
        </p:blipFill>
        <p:spPr>
          <a:xfrm>
            <a:off x="800100" y="727189"/>
            <a:ext cx="5177366" cy="3070938"/>
          </a:xfrm>
          <a:prstGeom prst="rect">
            <a:avLst/>
          </a:prstGeom>
        </p:spPr>
      </p:pic>
      <p:pic>
        <p:nvPicPr>
          <p:cNvPr id="5" name="Picture 4" descr="A screenshot of the UN's Convention on the Rights of Persons with Disabilities">
            <a:extLst>
              <a:ext uri="{FF2B5EF4-FFF2-40B4-BE49-F238E27FC236}">
                <a16:creationId xmlns:a16="http://schemas.microsoft.com/office/drawing/2014/main" id="{924AB852-9BB2-1FBF-F944-E3B44E789A1B}"/>
              </a:ext>
            </a:extLst>
          </p:cNvPr>
          <p:cNvPicPr>
            <a:picLocks noChangeAspect="1"/>
          </p:cNvPicPr>
          <p:nvPr/>
        </p:nvPicPr>
        <p:blipFill>
          <a:blip r:embed="rId3">
            <a:extLst>
              <a:ext uri="{28A0092B-C50C-407E-A947-70E740481C1C}">
                <a14:useLocalDpi xmlns:a14="http://schemas.microsoft.com/office/drawing/2010/main" val="0"/>
              </a:ext>
            </a:extLst>
          </a:blip>
          <a:srcRect r="-1" b="3205"/>
          <a:stretch/>
        </p:blipFill>
        <p:spPr>
          <a:xfrm>
            <a:off x="6147858" y="727189"/>
            <a:ext cx="5244042" cy="3070938"/>
          </a:xfrm>
          <a:prstGeom prst="rect">
            <a:avLst/>
          </a:prstGeom>
        </p:spPr>
      </p:pic>
      <p:cxnSp>
        <p:nvCxnSpPr>
          <p:cNvPr id="38" name="Straight Connector 37">
            <a:extLst>
              <a:ext uri="{FF2B5EF4-FFF2-40B4-BE49-F238E27FC236}">
                <a16:creationId xmlns:a16="http://schemas.microsoft.com/office/drawing/2014/main" id="{5FBDBD30-F250-4D5E-925B-4796AFC99B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4144434"/>
            <a:ext cx="10629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57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digital spiral image in blue background">
            <a:extLst>
              <a:ext uri="{FF2B5EF4-FFF2-40B4-BE49-F238E27FC236}">
                <a16:creationId xmlns:a16="http://schemas.microsoft.com/office/drawing/2014/main" id="{512CDFF6-D2FF-690D-53DB-7929DC5234A2}"/>
              </a:ext>
            </a:extLst>
          </p:cNvPr>
          <p:cNvPicPr>
            <a:picLocks noChangeAspect="1"/>
          </p:cNvPicPr>
          <p:nvPr/>
        </p:nvPicPr>
        <p:blipFill>
          <a:blip r:embed="rId2">
            <a:extLst>
              <a:ext uri="{28A0092B-C50C-407E-A947-70E740481C1C}">
                <a14:useLocalDpi xmlns:a14="http://schemas.microsoft.com/office/drawing/2010/main" val="0"/>
              </a:ext>
            </a:extLst>
          </a:blip>
          <a:srcRect r="-2" b="-2"/>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6BB6B482-ACCA-4938-8AEA-49D525C172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6905" y="46904"/>
            <a:ext cx="6865150" cy="6771342"/>
          </a:xfrm>
          <a:prstGeom prst="rect">
            <a:avLst/>
          </a:prstGeom>
          <a:gradFill>
            <a:gsLst>
              <a:gs pos="42000">
                <a:srgbClr val="000000">
                  <a:alpha val="18000"/>
                </a:srgbClr>
              </a:gs>
              <a:gs pos="0">
                <a:srgbClr val="000000">
                  <a:alpha val="0"/>
                </a:srgb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2911FC4-87E1-BC9A-7BB2-28AFD8DFA25E}"/>
              </a:ext>
            </a:extLst>
          </p:cNvPr>
          <p:cNvSpPr>
            <a:spLocks noGrp="1"/>
          </p:cNvSpPr>
          <p:nvPr>
            <p:ph type="title"/>
          </p:nvPr>
        </p:nvSpPr>
        <p:spPr>
          <a:xfrm>
            <a:off x="704088" y="2244909"/>
            <a:ext cx="4693473" cy="3954040"/>
          </a:xfrm>
        </p:spPr>
        <p:txBody>
          <a:bodyPr vert="horz" lIns="91440" tIns="45720" rIns="91440" bIns="45720" rtlCol="0" anchor="b">
            <a:normAutofit/>
          </a:bodyPr>
          <a:lstStyle/>
          <a:p>
            <a:r>
              <a:rPr lang="en-US" sz="5400">
                <a:solidFill>
                  <a:srgbClr val="FFFFFF"/>
                </a:solidFill>
              </a:rPr>
              <a:t>A triple helix approach</a:t>
            </a:r>
          </a:p>
        </p:txBody>
      </p:sp>
      <p:cxnSp>
        <p:nvCxnSpPr>
          <p:cNvPr id="17" name="Straight Connector 16">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1447800"/>
            <a:ext cx="1638300" cy="0"/>
          </a:xfrm>
          <a:prstGeom prst="line">
            <a:avLst/>
          </a:prstGeom>
          <a:ln w="44450">
            <a:solidFill>
              <a:srgbClr val="FFFFFF"/>
            </a:solidFill>
          </a:ln>
          <a:effectLst>
            <a:outerShdw blurRad="50800" dist="38100" dir="2700000" algn="tl" rotWithShape="0">
              <a:prstClr val="black">
                <a:alpha val="13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46860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B21687-D939-A38E-2006-3176A7FC0351}"/>
              </a:ext>
            </a:extLst>
          </p:cNvPr>
          <p:cNvSpPr>
            <a:spLocks noGrp="1"/>
          </p:cNvSpPr>
          <p:nvPr>
            <p:ph type="title"/>
          </p:nvPr>
        </p:nvSpPr>
        <p:spPr>
          <a:xfrm>
            <a:off x="200882" y="914400"/>
            <a:ext cx="3957051" cy="1520549"/>
          </a:xfrm>
        </p:spPr>
        <p:txBody>
          <a:bodyPr anchor="t">
            <a:normAutofit/>
          </a:bodyPr>
          <a:lstStyle/>
          <a:p>
            <a:pPr>
              <a:lnSpc>
                <a:spcPct val="90000"/>
              </a:lnSpc>
            </a:pPr>
            <a:r>
              <a:rPr lang="en-US" sz="2500"/>
              <a:t>Creating cohesive systemic inclusion at a  time of seismic change</a:t>
            </a:r>
          </a:p>
        </p:txBody>
      </p:sp>
      <p:cxnSp>
        <p:nvCxnSpPr>
          <p:cNvPr id="13" name="Straight Connector 12">
            <a:extLst>
              <a:ext uri="{FF2B5EF4-FFF2-40B4-BE49-F238E27FC236}">
                <a16:creationId xmlns:a16="http://schemas.microsoft.com/office/drawing/2014/main" id="{A7C10D4C-8DED-200E-3237-3345F3F2A1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4F2E7E6F-6D7F-CC0E-03F0-66B015E8CFBF}"/>
              </a:ext>
            </a:extLst>
          </p:cNvPr>
          <p:cNvSpPr>
            <a:spLocks noGrp="1"/>
          </p:cNvSpPr>
          <p:nvPr>
            <p:ph idx="1"/>
          </p:nvPr>
        </p:nvSpPr>
        <p:spPr>
          <a:xfrm>
            <a:off x="4051972" y="914721"/>
            <a:ext cx="8142564" cy="1592114"/>
          </a:xfrm>
        </p:spPr>
        <p:txBody>
          <a:bodyPr anchor="t">
            <a:normAutofit fontScale="85000" lnSpcReduction="10000"/>
          </a:bodyPr>
          <a:lstStyle/>
          <a:p>
            <a:r>
              <a:rPr lang="en-US"/>
              <a:t>Socially just, authentic learning and assessment</a:t>
            </a:r>
          </a:p>
          <a:p>
            <a:r>
              <a:rPr lang="en-US"/>
              <a:t>Integrating generative technologies as part of teacher/learner/machine co-designing</a:t>
            </a:r>
          </a:p>
          <a:p>
            <a:r>
              <a:rPr lang="en-US"/>
              <a:t>Providing a shared conceptual perspective using UD and UDL (open to contestation)</a:t>
            </a:r>
            <a:endParaRPr lang="en-US" dirty="0"/>
          </a:p>
        </p:txBody>
      </p:sp>
      <p:cxnSp>
        <p:nvCxnSpPr>
          <p:cNvPr id="15" name="Straight Connector 14">
            <a:extLst>
              <a:ext uri="{FF2B5EF4-FFF2-40B4-BE49-F238E27FC236}">
                <a16:creationId xmlns:a16="http://schemas.microsoft.com/office/drawing/2014/main" id="{E8F7F80F-9EDD-0EEA-B6D7-E116EBA4FA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2497143"/>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Picture 2, Picture">
            <a:extLst>
              <a:ext uri="{FF2B5EF4-FFF2-40B4-BE49-F238E27FC236}">
                <a16:creationId xmlns:a16="http://schemas.microsoft.com/office/drawing/2014/main" id="{EAC77763-FECA-7FF3-5B8B-24D9A367A65A}"/>
              </a:ext>
            </a:extLst>
          </p:cNvPr>
          <p:cNvPicPr>
            <a:picLocks noChangeAspect="1"/>
          </p:cNvPicPr>
          <p:nvPr/>
        </p:nvPicPr>
        <p:blipFill>
          <a:blip r:embed="rId2">
            <a:extLst>
              <a:ext uri="{28A0092B-C50C-407E-A947-70E740481C1C}">
                <a14:useLocalDpi xmlns:a14="http://schemas.microsoft.com/office/drawing/2010/main" val="0"/>
              </a:ext>
            </a:extLst>
          </a:blip>
          <a:srcRect t="18592" b="23427"/>
          <a:stretch>
            <a:fillRect/>
          </a:stretch>
        </p:blipFill>
        <p:spPr>
          <a:xfrm>
            <a:off x="20" y="2863970"/>
            <a:ext cx="12191980" cy="3994030"/>
          </a:xfrm>
          <a:prstGeom prst="rect">
            <a:avLst/>
          </a:prstGeom>
        </p:spPr>
      </p:pic>
    </p:spTree>
    <p:extLst>
      <p:ext uri="{BB962C8B-B14F-4D97-AF65-F5344CB8AC3E}">
        <p14:creationId xmlns:p14="http://schemas.microsoft.com/office/powerpoint/2010/main" val="30055314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A1FFFD-1867-85DC-1033-76C65EE7540D}"/>
              </a:ext>
            </a:extLst>
          </p:cNvPr>
          <p:cNvSpPr>
            <a:spLocks noGrp="1"/>
          </p:cNvSpPr>
          <p:nvPr>
            <p:ph type="title"/>
          </p:nvPr>
        </p:nvSpPr>
        <p:spPr>
          <a:xfrm>
            <a:off x="700088" y="909637"/>
            <a:ext cx="7852632" cy="967486"/>
          </a:xfrm>
        </p:spPr>
        <p:txBody>
          <a:bodyPr vert="horz" lIns="91440" tIns="45720" rIns="91440" bIns="45720" rtlCol="0" anchor="t">
            <a:normAutofit/>
          </a:bodyPr>
          <a:lstStyle/>
          <a:p>
            <a:r>
              <a:rPr lang="en-US"/>
              <a:t>Principles of Universal design</a:t>
            </a:r>
          </a:p>
        </p:txBody>
      </p:sp>
      <p:cxnSp>
        <p:nvCxnSpPr>
          <p:cNvPr id="14" name="Straight Connector 13">
            <a:extLst>
              <a:ext uri="{FF2B5EF4-FFF2-40B4-BE49-F238E27FC236}">
                <a16:creationId xmlns:a16="http://schemas.microsoft.com/office/drawing/2014/main" id="{799A8EBD-049C-48E6-97ED-C9102D78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2376"/>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5E64275-51F3-2B93-1C79-2B804AF7A2C6}"/>
              </a:ext>
            </a:extLst>
          </p:cNvPr>
          <p:cNvSpPr txBox="1"/>
          <p:nvPr/>
        </p:nvSpPr>
        <p:spPr>
          <a:xfrm>
            <a:off x="700088" y="1875418"/>
            <a:ext cx="7588048" cy="4072942"/>
          </a:xfrm>
          <a:prstGeom prst="rect">
            <a:avLst/>
          </a:prstGeom>
        </p:spPr>
        <p:txBody>
          <a:bodyPr vert="horz" lIns="91440" tIns="45720" rIns="91440" bIns="45720" rtlCol="0" anchor="t">
            <a:normAutofit lnSpcReduction="10000"/>
          </a:bodyPr>
          <a:lstStyle/>
          <a:p>
            <a:pPr indent="-228600" fontAlgn="base">
              <a:lnSpc>
                <a:spcPct val="110000"/>
              </a:lnSpc>
              <a:spcAft>
                <a:spcPts val="600"/>
              </a:spcAft>
              <a:buFont typeface="Arial" panose="020B0604020202020204" pitchFamily="34" charset="0"/>
              <a:buChar char="•"/>
            </a:pPr>
            <a:r>
              <a:rPr lang="en-US" sz="2400" b="0" i="0" dirty="0">
                <a:effectLst/>
              </a:rPr>
              <a:t>Equitable Use</a:t>
            </a:r>
          </a:p>
          <a:p>
            <a:pPr indent="-228600" fontAlgn="base">
              <a:lnSpc>
                <a:spcPct val="110000"/>
              </a:lnSpc>
              <a:spcAft>
                <a:spcPts val="600"/>
              </a:spcAft>
              <a:buFont typeface="Arial" panose="020B0604020202020204" pitchFamily="34" charset="0"/>
              <a:buChar char="•"/>
            </a:pPr>
            <a:r>
              <a:rPr lang="en-US" sz="2400" b="0" i="0" dirty="0">
                <a:effectLst/>
              </a:rPr>
              <a:t>Flexibility in Use</a:t>
            </a:r>
          </a:p>
          <a:p>
            <a:pPr indent="-228600" fontAlgn="base">
              <a:lnSpc>
                <a:spcPct val="110000"/>
              </a:lnSpc>
              <a:spcAft>
                <a:spcPts val="600"/>
              </a:spcAft>
              <a:buFont typeface="Arial" panose="020B0604020202020204" pitchFamily="34" charset="0"/>
              <a:buChar char="•"/>
            </a:pPr>
            <a:r>
              <a:rPr lang="en-US" sz="2400" b="0" i="0" dirty="0">
                <a:effectLst/>
              </a:rPr>
              <a:t>Simple and Intuitive to Use</a:t>
            </a:r>
          </a:p>
          <a:p>
            <a:pPr indent="-228600" fontAlgn="base">
              <a:lnSpc>
                <a:spcPct val="110000"/>
              </a:lnSpc>
              <a:spcAft>
                <a:spcPts val="600"/>
              </a:spcAft>
              <a:buFont typeface="Arial" panose="020B0604020202020204" pitchFamily="34" charset="0"/>
              <a:buChar char="•"/>
            </a:pPr>
            <a:r>
              <a:rPr lang="en-US" sz="2400" b="0" i="0" dirty="0">
                <a:effectLst/>
              </a:rPr>
              <a:t>Perceptible Information</a:t>
            </a:r>
          </a:p>
          <a:p>
            <a:pPr indent="-228600" fontAlgn="base">
              <a:lnSpc>
                <a:spcPct val="110000"/>
              </a:lnSpc>
              <a:spcAft>
                <a:spcPts val="600"/>
              </a:spcAft>
              <a:buFont typeface="Arial" panose="020B0604020202020204" pitchFamily="34" charset="0"/>
              <a:buChar char="•"/>
            </a:pPr>
            <a:r>
              <a:rPr lang="en-US" sz="2400" b="0" i="0" dirty="0">
                <a:effectLst/>
              </a:rPr>
              <a:t>Tolerance for Error</a:t>
            </a:r>
          </a:p>
          <a:p>
            <a:pPr indent="-228600" fontAlgn="base">
              <a:lnSpc>
                <a:spcPct val="110000"/>
              </a:lnSpc>
              <a:spcAft>
                <a:spcPts val="600"/>
              </a:spcAft>
              <a:buFont typeface="Arial" panose="020B0604020202020204" pitchFamily="34" charset="0"/>
              <a:buChar char="•"/>
            </a:pPr>
            <a:r>
              <a:rPr lang="en-US" sz="2400" b="0" i="0" dirty="0">
                <a:effectLst/>
              </a:rPr>
              <a:t>Low Physical Effort</a:t>
            </a:r>
          </a:p>
          <a:p>
            <a:pPr indent="-228600" fontAlgn="base">
              <a:lnSpc>
                <a:spcPct val="110000"/>
              </a:lnSpc>
              <a:spcAft>
                <a:spcPts val="600"/>
              </a:spcAft>
              <a:buFont typeface="Arial" panose="020B0604020202020204" pitchFamily="34" charset="0"/>
              <a:buChar char="•"/>
            </a:pPr>
            <a:r>
              <a:rPr lang="en-US" sz="2400" b="0" i="0" dirty="0">
                <a:effectLst/>
              </a:rPr>
              <a:t>Size and Space for Approach and Use</a:t>
            </a:r>
          </a:p>
          <a:p>
            <a:pPr lvl="1" indent="-228600">
              <a:lnSpc>
                <a:spcPct val="110000"/>
              </a:lnSpc>
              <a:spcAft>
                <a:spcPts val="600"/>
              </a:spcAft>
              <a:buFont typeface="Courier New" panose="020B0604020202020204" pitchFamily="34" charset="0"/>
              <a:buChar char="o"/>
            </a:pPr>
            <a:r>
              <a:rPr lang="en-US" sz="2400"/>
              <a:t>Somewhat dated perhaps: Biophilic design / wellbeing</a:t>
            </a:r>
            <a:endParaRPr lang="en-US" sz="2400" dirty="0"/>
          </a:p>
        </p:txBody>
      </p:sp>
      <p:pic>
        <p:nvPicPr>
          <p:cNvPr id="4" name="Content Placeholder 3" descr="Photo or Ron Mace">
            <a:extLst>
              <a:ext uri="{FF2B5EF4-FFF2-40B4-BE49-F238E27FC236}">
                <a16:creationId xmlns:a16="http://schemas.microsoft.com/office/drawing/2014/main" id="{48704AD4-2B1C-ECBB-B2CB-32690293A3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53646" y="767526"/>
            <a:ext cx="2392647" cy="3442755"/>
          </a:xfrm>
          <a:prstGeom prst="rect">
            <a:avLst/>
          </a:prstGeom>
        </p:spPr>
      </p:pic>
      <p:cxnSp>
        <p:nvCxnSpPr>
          <p:cNvPr id="16" name="Straight Connector 15">
            <a:extLst>
              <a:ext uri="{FF2B5EF4-FFF2-40B4-BE49-F238E27FC236}">
                <a16:creationId xmlns:a16="http://schemas.microsoft.com/office/drawing/2014/main" id="{07AB7C5C-C091-4C25-B1BD-93E2F6948C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descr="Logo for the Centre for Universal Design Australia">
            <a:hlinkClick r:id="rId3"/>
            <a:extLst>
              <a:ext uri="{FF2B5EF4-FFF2-40B4-BE49-F238E27FC236}">
                <a16:creationId xmlns:a16="http://schemas.microsoft.com/office/drawing/2014/main" id="{9F31C932-C2FB-899E-3A62-109B554AE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3645" y="3789634"/>
            <a:ext cx="2392647" cy="2392647"/>
          </a:xfrm>
          <a:prstGeom prst="rect">
            <a:avLst/>
          </a:prstGeom>
        </p:spPr>
      </p:pic>
    </p:spTree>
    <p:extLst>
      <p:ext uri="{BB962C8B-B14F-4D97-AF65-F5344CB8AC3E}">
        <p14:creationId xmlns:p14="http://schemas.microsoft.com/office/powerpoint/2010/main" val="3826209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97215483-AD0C-4E00-BF87-04C4DA6ACE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F423BF-0BF9-EAD7-D124-2CEE1736ABEF}"/>
              </a:ext>
            </a:extLst>
          </p:cNvPr>
          <p:cNvSpPr>
            <a:spLocks noGrp="1"/>
          </p:cNvSpPr>
          <p:nvPr>
            <p:ph type="title"/>
          </p:nvPr>
        </p:nvSpPr>
        <p:spPr>
          <a:xfrm>
            <a:off x="212502" y="790678"/>
            <a:ext cx="11982246" cy="1473588"/>
          </a:xfrm>
        </p:spPr>
        <p:txBody>
          <a:bodyPr vert="horz" lIns="91440" tIns="45720" rIns="91440" bIns="45720" rtlCol="0" anchor="t">
            <a:normAutofit fontScale="90000"/>
          </a:bodyPr>
          <a:lstStyle/>
          <a:p>
            <a:r>
              <a:rPr lang="en-US" dirty="0"/>
              <a:t>Learning from architecture: </a:t>
            </a:r>
            <a:r>
              <a:rPr lang="en-US" dirty="0">
                <a:highlight>
                  <a:srgbClr val="FFFF00"/>
                </a:highlight>
              </a:rPr>
              <a:t>anticipatory inclusive design </a:t>
            </a:r>
            <a:r>
              <a:rPr lang="en-US"/>
              <a:t>or retrofitting – the role of UD / UDL</a:t>
            </a:r>
          </a:p>
        </p:txBody>
      </p:sp>
      <p:cxnSp>
        <p:nvCxnSpPr>
          <p:cNvPr id="16" name="Straight Connector 15">
            <a:extLst>
              <a:ext uri="{FF2B5EF4-FFF2-40B4-BE49-F238E27FC236}">
                <a16:creationId xmlns:a16="http://schemas.microsoft.com/office/drawing/2014/main" id="{87F9F470-C7B7-4B96-90CD-6D53EA0200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crosswalk being illustrated for its multiple means of engagement with users, tactile, sight and sound. this is analogous of anticipatory inclusive design in the environment.">
            <a:extLst>
              <a:ext uri="{FF2B5EF4-FFF2-40B4-BE49-F238E27FC236}">
                <a16:creationId xmlns:a16="http://schemas.microsoft.com/office/drawing/2014/main" id="{8BF981A3-DC07-C79C-F985-4F2B9061197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rot="5400000">
            <a:off x="953924" y="1703966"/>
            <a:ext cx="4200106" cy="6107959"/>
          </a:xfrm>
          <a:prstGeom prst="rect">
            <a:avLst/>
          </a:prstGeom>
        </p:spPr>
      </p:pic>
      <p:pic>
        <p:nvPicPr>
          <p:cNvPr id="5" name="Picture 4" descr="A building in the brutalist style with a retrofitted lift for wheelchair users.">
            <a:extLst>
              <a:ext uri="{FF2B5EF4-FFF2-40B4-BE49-F238E27FC236}">
                <a16:creationId xmlns:a16="http://schemas.microsoft.com/office/drawing/2014/main" id="{1F03EE8B-9E6F-97BD-6FAE-50E8D533646B}"/>
              </a:ext>
            </a:extLst>
          </p:cNvPr>
          <p:cNvPicPr>
            <a:picLocks noChangeAspect="1"/>
          </p:cNvPicPr>
          <p:nvPr/>
        </p:nvPicPr>
        <p:blipFill>
          <a:blip r:embed="rId3">
            <a:extLst>
              <a:ext uri="{28A0092B-C50C-407E-A947-70E740481C1C}">
                <a14:useLocalDpi xmlns:a14="http://schemas.microsoft.com/office/drawing/2010/main" val="0"/>
              </a:ext>
            </a:extLst>
          </a:blip>
          <a:srcRect b="-1"/>
          <a:stretch/>
        </p:blipFill>
        <p:spPr>
          <a:xfrm rot="5400000">
            <a:off x="7049926" y="1715925"/>
            <a:ext cx="4200106" cy="6084042"/>
          </a:xfrm>
          <a:prstGeom prst="rect">
            <a:avLst/>
          </a:prstGeom>
        </p:spPr>
      </p:pic>
    </p:spTree>
    <p:extLst>
      <p:ext uri="{BB962C8B-B14F-4D97-AF65-F5344CB8AC3E}">
        <p14:creationId xmlns:p14="http://schemas.microsoft.com/office/powerpoint/2010/main" val="4170389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8" name="Rectangle 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11C051E-63B3-D500-CAFD-C384E8DC3AB7}"/>
              </a:ext>
            </a:extLst>
          </p:cNvPr>
          <p:cNvSpPr>
            <a:spLocks noGrp="1"/>
          </p:cNvSpPr>
          <p:nvPr>
            <p:ph type="title"/>
          </p:nvPr>
        </p:nvSpPr>
        <p:spPr>
          <a:xfrm>
            <a:off x="402572" y="2046963"/>
            <a:ext cx="3076032" cy="3914947"/>
          </a:xfrm>
        </p:spPr>
        <p:txBody>
          <a:bodyPr vert="horz" lIns="91440" tIns="45720" rIns="91440" bIns="45720" rtlCol="0" anchor="t">
            <a:normAutofit/>
          </a:bodyPr>
          <a:lstStyle/>
          <a:p>
            <a:r>
              <a:rPr lang="en-US"/>
              <a:t>So what’s UDL all about? </a:t>
            </a:r>
          </a:p>
        </p:txBody>
      </p:sp>
      <p:cxnSp>
        <p:nvCxnSpPr>
          <p:cNvPr id="11" name="Straight Connector 10">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creengrab of the new UDL guidelines 3.0 with the goals of learner agency, resourcefulness and authenticity and action oriented highlighted at the outset.">
            <a:extLst>
              <a:ext uri="{FF2B5EF4-FFF2-40B4-BE49-F238E27FC236}">
                <a16:creationId xmlns:a16="http://schemas.microsoft.com/office/drawing/2014/main" id="{818513B3-1B92-E6FF-91EE-3E0ACEC4AF0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7400" y="75366"/>
            <a:ext cx="9094600" cy="6707267"/>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DE540114-7AD5-5F4F-6E8F-ACB612F57F22}"/>
                  </a:ext>
                  <a:ext uri="{C183D7F6-B498-43B3-948B-1728B52AA6E4}">
                    <adec:decorative xmlns:adec="http://schemas.microsoft.com/office/drawing/2017/decorative" val="1"/>
                  </a:ext>
                </a:extLst>
              </p14:cNvPr>
              <p14:cNvContentPartPr/>
              <p14:nvPr/>
            </p14:nvContentPartPr>
            <p14:xfrm>
              <a:off x="5016500" y="698499"/>
              <a:ext cx="961902" cy="10583"/>
            </p14:xfrm>
          </p:contentPart>
        </mc:Choice>
        <mc:Fallback>
          <p:pic>
            <p:nvPicPr>
              <p:cNvPr id="4" name="Ink 3">
                <a:extLst>
                  <a:ext uri="{FF2B5EF4-FFF2-40B4-BE49-F238E27FC236}">
                    <a16:creationId xmlns:a16="http://schemas.microsoft.com/office/drawing/2014/main" id="{DE540114-7AD5-5F4F-6E8F-ACB612F57F22}"/>
                  </a:ext>
                  <a:ext uri="{C183D7F6-B498-43B3-948B-1728B52AA6E4}">
                    <adec:decorative xmlns:adec="http://schemas.microsoft.com/office/drawing/2017/decorative" val="1"/>
                  </a:ext>
                </a:extLst>
              </p:cNvPr>
              <p:cNvPicPr/>
              <p:nvPr/>
            </p:nvPicPr>
            <p:blipFill>
              <a:blip r:embed="rId4"/>
              <a:stretch>
                <a:fillRect/>
              </a:stretch>
            </p:blipFill>
            <p:spPr>
              <a:xfrm>
                <a:off x="4962521" y="-2476401"/>
                <a:ext cx="1069500" cy="634980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6" name="Ink 5">
                <a:extLst>
                  <a:ext uri="{FF2B5EF4-FFF2-40B4-BE49-F238E27FC236}">
                    <a16:creationId xmlns:a16="http://schemas.microsoft.com/office/drawing/2014/main" id="{A7193AA7-8933-388A-53AF-06B9A09FA6DD}"/>
                  </a:ext>
                  <a:ext uri="{C183D7F6-B498-43B3-948B-1728B52AA6E4}">
                    <adec:decorative xmlns:adec="http://schemas.microsoft.com/office/drawing/2017/decorative" val="1"/>
                  </a:ext>
                </a:extLst>
              </p14:cNvPr>
              <p14:cNvContentPartPr/>
              <p14:nvPr/>
            </p14:nvContentPartPr>
            <p14:xfrm>
              <a:off x="8085666" y="644957"/>
              <a:ext cx="1501650" cy="64125"/>
            </p14:xfrm>
          </p:contentPart>
        </mc:Choice>
        <mc:Fallback>
          <p:pic>
            <p:nvPicPr>
              <p:cNvPr id="6" name="Ink 5">
                <a:extLst>
                  <a:ext uri="{FF2B5EF4-FFF2-40B4-BE49-F238E27FC236}">
                    <a16:creationId xmlns:a16="http://schemas.microsoft.com/office/drawing/2014/main" id="{A7193AA7-8933-388A-53AF-06B9A09FA6DD}"/>
                  </a:ext>
                  <a:ext uri="{C183D7F6-B498-43B3-948B-1728B52AA6E4}">
                    <adec:decorative xmlns:adec="http://schemas.microsoft.com/office/drawing/2017/decorative" val="1"/>
                  </a:ext>
                </a:extLst>
              </p:cNvPr>
              <p:cNvPicPr/>
              <p:nvPr/>
            </p:nvPicPr>
            <p:blipFill>
              <a:blip r:embed="rId6"/>
              <a:stretch>
                <a:fillRect/>
              </a:stretch>
            </p:blipFill>
            <p:spPr>
              <a:xfrm>
                <a:off x="8031676" y="537485"/>
                <a:ext cx="1609271" cy="278711"/>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9" name="Ink 8">
                <a:extLst>
                  <a:ext uri="{FF2B5EF4-FFF2-40B4-BE49-F238E27FC236}">
                    <a16:creationId xmlns:a16="http://schemas.microsoft.com/office/drawing/2014/main" id="{BF2746EF-C814-FBBE-A670-51B59C81C4E0}"/>
                  </a:ext>
                  <a:ext uri="{C183D7F6-B498-43B3-948B-1728B52AA6E4}">
                    <adec:decorative xmlns:adec="http://schemas.microsoft.com/office/drawing/2017/decorative" val="1"/>
                  </a:ext>
                </a:extLst>
              </p14:cNvPr>
              <p14:cNvContentPartPr/>
              <p14:nvPr/>
            </p14:nvContentPartPr>
            <p14:xfrm>
              <a:off x="10339916" y="708628"/>
              <a:ext cx="1226481" cy="32666"/>
            </p14:xfrm>
          </p:contentPart>
        </mc:Choice>
        <mc:Fallback>
          <p:pic>
            <p:nvPicPr>
              <p:cNvPr id="9" name="Ink 8">
                <a:extLst>
                  <a:ext uri="{FF2B5EF4-FFF2-40B4-BE49-F238E27FC236}">
                    <a16:creationId xmlns:a16="http://schemas.microsoft.com/office/drawing/2014/main" id="{BF2746EF-C814-FBBE-A670-51B59C81C4E0}"/>
                  </a:ext>
                  <a:ext uri="{C183D7F6-B498-43B3-948B-1728B52AA6E4}">
                    <adec:decorative xmlns:adec="http://schemas.microsoft.com/office/drawing/2017/decorative" val="1"/>
                  </a:ext>
                </a:extLst>
              </p:cNvPr>
              <p:cNvPicPr/>
              <p:nvPr/>
            </p:nvPicPr>
            <p:blipFill>
              <a:blip r:embed="rId8"/>
              <a:stretch>
                <a:fillRect/>
              </a:stretch>
            </p:blipFill>
            <p:spPr>
              <a:xfrm>
                <a:off x="10285934" y="602108"/>
                <a:ext cx="1334086" cy="245350"/>
              </a:xfrm>
              <a:prstGeom prst="rect">
                <a:avLst/>
              </a:prstGeom>
            </p:spPr>
          </p:pic>
        </mc:Fallback>
      </mc:AlternateContent>
    </p:spTree>
    <p:extLst>
      <p:ext uri="{BB962C8B-B14F-4D97-AF65-F5344CB8AC3E}">
        <p14:creationId xmlns:p14="http://schemas.microsoft.com/office/powerpoint/2010/main" val="2344986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4E600E-3593-7114-0A2E-EB57BC3D0A37}"/>
              </a:ext>
            </a:extLst>
          </p:cNvPr>
          <p:cNvSpPr>
            <a:spLocks noGrp="1"/>
          </p:cNvSpPr>
          <p:nvPr>
            <p:ph type="title"/>
          </p:nvPr>
        </p:nvSpPr>
        <p:spPr>
          <a:xfrm>
            <a:off x="4750635" y="1398469"/>
            <a:ext cx="6840731" cy="1677495"/>
          </a:xfrm>
        </p:spPr>
        <p:txBody>
          <a:bodyPr>
            <a:normAutofit fontScale="90000"/>
          </a:bodyPr>
          <a:lstStyle/>
          <a:p>
            <a:pPr>
              <a:lnSpc>
                <a:spcPct val="90000"/>
              </a:lnSpc>
            </a:pPr>
            <a:r>
              <a:rPr lang="en-US" sz="2800" dirty="0"/>
              <a:t>What do you understand by the  expressions 'authentic learning' or 'Authentic assessment' How are they </a:t>
            </a:r>
            <a:r>
              <a:rPr lang="en-US" sz="2800"/>
              <a:t>manifested in your discipline or setting?</a:t>
            </a:r>
          </a:p>
        </p:txBody>
      </p:sp>
      <p:pic>
        <p:nvPicPr>
          <p:cNvPr id="7" name="Graphic 6" descr="Fingerprint">
            <a:extLst>
              <a:ext uri="{FF2B5EF4-FFF2-40B4-BE49-F238E27FC236}">
                <a16:creationId xmlns:a16="http://schemas.microsoft.com/office/drawing/2014/main" id="{A4E37BA9-8495-72C7-BCC0-D3C3325CB45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14478" y="802071"/>
            <a:ext cx="4455010" cy="4455010"/>
          </a:xfrm>
          <a:prstGeom prst="rect">
            <a:avLst/>
          </a:prstGeom>
        </p:spPr>
      </p:pic>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80661" y="723900"/>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D020C80-0365-DA5D-8A50-A3F92373C966}"/>
              </a:ext>
            </a:extLst>
          </p:cNvPr>
          <p:cNvSpPr>
            <a:spLocks noGrp="1"/>
          </p:cNvSpPr>
          <p:nvPr>
            <p:ph idx="1"/>
          </p:nvPr>
        </p:nvSpPr>
        <p:spPr>
          <a:xfrm>
            <a:off x="5742672" y="3024097"/>
            <a:ext cx="5848694" cy="3885027"/>
          </a:xfrm>
        </p:spPr>
        <p:txBody>
          <a:bodyPr vert="horz" lIns="91440" tIns="45720" rIns="91440" bIns="45720" rtlCol="0" anchor="t">
            <a:normAutofit/>
          </a:bodyPr>
          <a:lstStyle/>
          <a:p>
            <a:r>
              <a:rPr lang="en-US"/>
              <a:t>Take 7 minutes to reflect and note some insights from current, or possible future, practice.</a:t>
            </a:r>
          </a:p>
        </p:txBody>
      </p:sp>
    </p:spTree>
    <p:extLst>
      <p:ext uri="{BB962C8B-B14F-4D97-AF65-F5344CB8AC3E}">
        <p14:creationId xmlns:p14="http://schemas.microsoft.com/office/powerpoint/2010/main" val="3646258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21F4C6-184A-A855-9EAC-76D651D4D88E}"/>
              </a:ext>
            </a:extLst>
          </p:cNvPr>
          <p:cNvSpPr>
            <a:spLocks noGrp="1"/>
          </p:cNvSpPr>
          <p:nvPr>
            <p:ph type="title"/>
          </p:nvPr>
        </p:nvSpPr>
        <p:spPr>
          <a:xfrm>
            <a:off x="801014" y="778495"/>
            <a:ext cx="8303417" cy="1693730"/>
          </a:xfrm>
        </p:spPr>
        <p:txBody>
          <a:bodyPr vert="horz" lIns="91440" tIns="45720" rIns="91440" bIns="45720" rtlCol="0" anchor="t">
            <a:normAutofit fontScale="90000"/>
          </a:bodyPr>
          <a:lstStyle/>
          <a:p>
            <a:r>
              <a:rPr lang="en-US" sz="5400"/>
              <a:t>Let's explore learning and assessment authenticity</a:t>
            </a:r>
          </a:p>
        </p:txBody>
      </p:sp>
      <p:cxnSp>
        <p:nvCxnSpPr>
          <p:cNvPr id="15" name="Straight Connector 14">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4100"/>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Photo of Professor Jan McArthur ">
            <a:extLst>
              <a:ext uri="{FF2B5EF4-FFF2-40B4-BE49-F238E27FC236}">
                <a16:creationId xmlns:a16="http://schemas.microsoft.com/office/drawing/2014/main" id="{7D012969-BF1D-C3B1-0B83-E7B4455D293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240252" y="859970"/>
            <a:ext cx="2151648" cy="2843464"/>
          </a:xfrm>
          <a:prstGeom prst="rect">
            <a:avLst/>
          </a:prstGeom>
        </p:spPr>
      </p:pic>
      <p:sp>
        <p:nvSpPr>
          <p:cNvPr id="7" name="TextBox 6">
            <a:extLst>
              <a:ext uri="{FF2B5EF4-FFF2-40B4-BE49-F238E27FC236}">
                <a16:creationId xmlns:a16="http://schemas.microsoft.com/office/drawing/2014/main" id="{AB93B589-A375-708E-9F73-BF0D7EE48F64}"/>
              </a:ext>
            </a:extLst>
          </p:cNvPr>
          <p:cNvSpPr txBox="1"/>
          <p:nvPr/>
        </p:nvSpPr>
        <p:spPr>
          <a:xfrm>
            <a:off x="802106" y="2285998"/>
            <a:ext cx="844215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i="1" dirty="0">
                <a:latin typeface="Aptos"/>
                <a:ea typeface="+mn-lt"/>
                <a:cs typeface="+mn-lt"/>
              </a:rPr>
              <a:t>"I suggest we move from simply focusing on the authentic task to considering why that task matters? This then enables a shift from the student in isolation to the student as a member of society. Senses of achievement can become richer, thus enhancing the students’ sense </a:t>
            </a:r>
            <a:r>
              <a:rPr lang="en-GB" sz="2000" i="1">
                <a:latin typeface="Aptos"/>
                <a:ea typeface="+mn-lt"/>
                <a:cs typeface="+mn-lt"/>
              </a:rPr>
              <a:t>of self, self-worth, and well-being"</a:t>
            </a:r>
            <a:endParaRPr lang="en-US" sz="2000" i="1">
              <a:latin typeface="Aptos"/>
              <a:ea typeface="+mn-lt"/>
              <a:cs typeface="+mn-lt"/>
            </a:endParaRPr>
          </a:p>
          <a:p>
            <a:endParaRPr lang="en-US" b="1" dirty="0">
              <a:ea typeface="+mn-lt"/>
              <a:cs typeface="+mn-lt"/>
            </a:endParaRPr>
          </a:p>
          <a:p>
            <a:r>
              <a:rPr lang="en-US" b="1">
                <a:ea typeface="+mn-lt"/>
                <a:cs typeface="+mn-lt"/>
              </a:rPr>
              <a:t>Three Core Principles</a:t>
            </a:r>
            <a:r>
              <a:rPr lang="en-US" dirty="0">
                <a:ea typeface="+mn-lt"/>
                <a:cs typeface="+mn-lt"/>
              </a:rPr>
              <a:t> </a:t>
            </a:r>
            <a:endParaRPr lang="en-US"/>
          </a:p>
          <a:p>
            <a:pPr marL="742950" lvl="1" indent="-285750">
              <a:buFont typeface="Arial"/>
              <a:buChar char="•"/>
            </a:pPr>
            <a:r>
              <a:rPr lang="en-US">
                <a:ea typeface="+mn-lt"/>
                <a:cs typeface="+mn-lt"/>
              </a:rPr>
              <a:t>Society-focused learning rather than just workforce preparation. </a:t>
            </a:r>
            <a:endParaRPr lang="en-US"/>
          </a:p>
          <a:p>
            <a:pPr marL="742950" lvl="1" indent="-285750">
              <a:buFont typeface="Arial"/>
              <a:buChar char="•"/>
            </a:pPr>
            <a:r>
              <a:rPr lang="en-US">
                <a:ea typeface="+mn-lt"/>
                <a:cs typeface="+mn-lt"/>
              </a:rPr>
              <a:t>Emphasizing the reason behind tasks to validate social belonging. </a:t>
            </a:r>
            <a:endParaRPr lang="en-US"/>
          </a:p>
          <a:p>
            <a:pPr marL="742950" lvl="1" indent="-285750">
              <a:buFont typeface="Arial"/>
              <a:buChar char="•"/>
            </a:pPr>
            <a:r>
              <a:rPr lang="en-US">
                <a:ea typeface="+mn-lt"/>
                <a:cs typeface="+mn-lt"/>
              </a:rPr>
              <a:t>Utilizing authentic assessment for transformative social change. </a:t>
            </a:r>
            <a:endParaRPr lang="en-US"/>
          </a:p>
          <a:p>
            <a:pPr marL="742950" lvl="1" indent="-285750" algn="l">
              <a:buFont typeface="Arial"/>
              <a:buChar char="•"/>
            </a:pPr>
            <a:endParaRPr lang="en-US" dirty="0"/>
          </a:p>
          <a:p>
            <a:r>
              <a:rPr lang="en-US"/>
              <a:t>Jan McArthur </a:t>
            </a:r>
            <a:r>
              <a:rPr lang="en-US">
                <a:latin typeface="Calisto MT"/>
              </a:rPr>
              <a:t>(2022)</a:t>
            </a:r>
            <a:r>
              <a:rPr lang="en-US" sz="2000" dirty="0">
                <a:latin typeface="Calisto MT"/>
              </a:rPr>
              <a:t> </a:t>
            </a:r>
            <a:r>
              <a:rPr lang="en-GB" sz="2000" u="sng" dirty="0">
                <a:latin typeface="Aptos"/>
                <a:hlinkClick r:id="rId3"/>
              </a:rPr>
              <a:t>Rethinking authentic assessment: work, well-being, and society | Higher Education</a:t>
            </a:r>
            <a:r>
              <a:rPr lang="en-GB" sz="2000" dirty="0">
                <a:latin typeface="Aptos"/>
              </a:rPr>
              <a:t> </a:t>
            </a:r>
            <a:endParaRPr lang="en-GB" sz="2000" b="1" dirty="0">
              <a:latin typeface="Aptos"/>
            </a:endParaRPr>
          </a:p>
        </p:txBody>
      </p:sp>
    </p:spTree>
    <p:extLst>
      <p:ext uri="{BB962C8B-B14F-4D97-AF65-F5344CB8AC3E}">
        <p14:creationId xmlns:p14="http://schemas.microsoft.com/office/powerpoint/2010/main" val="2821978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C8C6E0-4539-C22E-759E-8E14DC8DCB99}"/>
              </a:ext>
            </a:extLst>
          </p:cNvPr>
          <p:cNvSpPr>
            <a:spLocks noGrp="1"/>
          </p:cNvSpPr>
          <p:nvPr>
            <p:ph type="title"/>
          </p:nvPr>
        </p:nvSpPr>
        <p:spPr>
          <a:xfrm>
            <a:off x="704088" y="914400"/>
            <a:ext cx="10687812" cy="798194"/>
          </a:xfrm>
        </p:spPr>
        <p:txBody>
          <a:bodyPr>
            <a:normAutofit/>
          </a:bodyPr>
          <a:lstStyle/>
          <a:p>
            <a:r>
              <a:rPr lang="en-US" dirty="0"/>
              <a:t>We don't have all the answers just  yet</a:t>
            </a:r>
          </a:p>
        </p:txBody>
      </p:sp>
      <p:cxnSp>
        <p:nvCxnSpPr>
          <p:cNvPr id="12" name="Straight Connector 11">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descr="Group Brainstorm">
            <a:extLst>
              <a:ext uri="{FF2B5EF4-FFF2-40B4-BE49-F238E27FC236}">
                <a16:creationId xmlns:a16="http://schemas.microsoft.com/office/drawing/2014/main" id="{BA59315D-A166-9B1A-9739-B20F8ABCD71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0131" y="1719760"/>
            <a:ext cx="4139625" cy="4139625"/>
          </a:xfrm>
          <a:prstGeom prst="rect">
            <a:avLst/>
          </a:prstGeom>
        </p:spPr>
      </p:pic>
      <p:sp>
        <p:nvSpPr>
          <p:cNvPr id="3" name="Content Placeholder 2">
            <a:extLst>
              <a:ext uri="{FF2B5EF4-FFF2-40B4-BE49-F238E27FC236}">
                <a16:creationId xmlns:a16="http://schemas.microsoft.com/office/drawing/2014/main" id="{9D83B923-4DA0-4D90-94DB-AA3724A1C43C}"/>
              </a:ext>
            </a:extLst>
          </p:cNvPr>
          <p:cNvSpPr>
            <a:spLocks noGrp="1"/>
          </p:cNvSpPr>
          <p:nvPr>
            <p:ph idx="1"/>
          </p:nvPr>
        </p:nvSpPr>
        <p:spPr>
          <a:xfrm>
            <a:off x="6625036" y="1713820"/>
            <a:ext cx="4780472" cy="3927817"/>
          </a:xfrm>
        </p:spPr>
        <p:txBody>
          <a:bodyPr vert="horz" lIns="91440" tIns="45720" rIns="91440" bIns="45720" rtlCol="0" anchor="b">
            <a:noAutofit/>
          </a:bodyPr>
          <a:lstStyle/>
          <a:p>
            <a:r>
              <a:rPr lang="en-GB" sz="2400" i="1" dirty="0">
                <a:latin typeface="Aptos"/>
              </a:rPr>
              <a:t>Rather than automatically making assessment inclusive, authenticity in assessment opens up possibilities to discuss messy, ethical and complex ideas in relation to the relevance of assessment to broader personal, social and professional contexts. </a:t>
            </a:r>
            <a:r>
              <a:rPr lang="en-GB" sz="2400" dirty="0">
                <a:latin typeface="Aptos"/>
              </a:rPr>
              <a:t>(</a:t>
            </a:r>
            <a:r>
              <a:rPr lang="en-GB" sz="2400" dirty="0" err="1">
                <a:latin typeface="Aptos"/>
              </a:rPr>
              <a:t>Fawnes</a:t>
            </a:r>
            <a:r>
              <a:rPr lang="en-GB" sz="2400" dirty="0">
                <a:latin typeface="Aptos"/>
              </a:rPr>
              <a:t> et al, 2025)</a:t>
            </a:r>
            <a:endParaRPr lang="en-US" sz="2400" dirty="0">
              <a:latin typeface="Aptos"/>
            </a:endParaRPr>
          </a:p>
        </p:txBody>
      </p:sp>
      <p:cxnSp>
        <p:nvCxnSpPr>
          <p:cNvPr id="14" name="Straight Connector 13">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076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53615EE-C559-4E03-999B-5477F1626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ADC09B-D68F-DC55-0BC2-73EF14BE200F}"/>
              </a:ext>
            </a:extLst>
          </p:cNvPr>
          <p:cNvSpPr>
            <a:spLocks noGrp="1"/>
          </p:cNvSpPr>
          <p:nvPr>
            <p:ph type="title"/>
          </p:nvPr>
        </p:nvSpPr>
        <p:spPr>
          <a:xfrm>
            <a:off x="700088" y="719137"/>
            <a:ext cx="5958216" cy="1670521"/>
          </a:xfrm>
        </p:spPr>
        <p:txBody>
          <a:bodyPr>
            <a:normAutofit fontScale="90000"/>
          </a:bodyPr>
          <a:lstStyle/>
          <a:p>
            <a:pPr>
              <a:lnSpc>
                <a:spcPct val="90000"/>
              </a:lnSpc>
            </a:pPr>
            <a:r>
              <a:rPr lang="en-US" sz="3400" b="1" dirty="0">
                <a:latin typeface="Calisto MT"/>
              </a:rPr>
              <a:t>But there's lots of scope for </a:t>
            </a:r>
            <a:r>
              <a:rPr lang="en-US" sz="3400" b="1">
                <a:latin typeface="Calisto MT"/>
              </a:rPr>
              <a:t>design-based</a:t>
            </a:r>
            <a:r>
              <a:rPr lang="en-US" sz="3400" b="1" dirty="0">
                <a:latin typeface="Calisto MT"/>
              </a:rPr>
              <a:t> </a:t>
            </a:r>
            <a:r>
              <a:rPr lang="en-US" sz="3400" b="1">
                <a:latin typeface="Calisto MT"/>
              </a:rPr>
              <a:t>planning differently for diversity</a:t>
            </a:r>
            <a:endParaRPr lang="en-US" sz="3400" b="1" dirty="0">
              <a:latin typeface="Calisto MT"/>
            </a:endParaRPr>
          </a:p>
        </p:txBody>
      </p:sp>
      <p:cxnSp>
        <p:nvCxnSpPr>
          <p:cNvPr id="31" name="Straight Connector 30">
            <a:extLst>
              <a:ext uri="{FF2B5EF4-FFF2-40B4-BE49-F238E27FC236}">
                <a16:creationId xmlns:a16="http://schemas.microsoft.com/office/drawing/2014/main" id="{799A8EBD-049C-48E6-97ED-C9102D78FC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2376"/>
            <a:ext cx="57150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B925E20-6169-6344-F1D9-2FE1F7BF00DA}"/>
              </a:ext>
            </a:extLst>
          </p:cNvPr>
          <p:cNvSpPr>
            <a:spLocks noGrp="1"/>
          </p:cNvSpPr>
          <p:nvPr>
            <p:ph idx="1"/>
          </p:nvPr>
        </p:nvSpPr>
        <p:spPr>
          <a:xfrm>
            <a:off x="700088" y="2565403"/>
            <a:ext cx="6218900" cy="3382957"/>
          </a:xfrm>
        </p:spPr>
        <p:txBody>
          <a:bodyPr vert="horz" lIns="91440" tIns="45720" rIns="91440" bIns="45720" rtlCol="0" anchor="t">
            <a:normAutofit/>
          </a:bodyPr>
          <a:lstStyle/>
          <a:p>
            <a:endParaRPr lang="en-US" dirty="0"/>
          </a:p>
          <a:p>
            <a:pPr lvl="1"/>
            <a:r>
              <a:rPr lang="en-US" sz="2000" dirty="0">
                <a:ea typeface="+mn-lt"/>
                <a:cs typeface="+mn-lt"/>
              </a:rPr>
              <a:t>Addressing the challenge of changing institutional norms. </a:t>
            </a:r>
            <a:endParaRPr lang="en-US" sz="2000" dirty="0"/>
          </a:p>
          <a:p>
            <a:pPr lvl="1"/>
            <a:r>
              <a:rPr lang="en-US" sz="2000" dirty="0">
                <a:ea typeface="+mn-lt"/>
                <a:cs typeface="+mn-lt"/>
              </a:rPr>
              <a:t>Incorporating inclusivity, social justice, and decolonial perspectives</a:t>
            </a:r>
          </a:p>
          <a:p>
            <a:pPr lvl="1"/>
            <a:r>
              <a:rPr lang="en-US" sz="2000" dirty="0">
                <a:ea typeface="+mn-lt"/>
                <a:cs typeface="+mn-lt"/>
              </a:rPr>
              <a:t>Exploring boundaries – enabling inclusive assessment, reenvisioning  PhD </a:t>
            </a:r>
            <a:r>
              <a:rPr lang="en-US" sz="2000" dirty="0" err="1">
                <a:ea typeface="+mn-lt"/>
                <a:cs typeface="+mn-lt"/>
              </a:rPr>
              <a:t>vivas</a:t>
            </a:r>
            <a:r>
              <a:rPr lang="en-US" sz="2000" dirty="0">
                <a:ea typeface="+mn-lt"/>
                <a:cs typeface="+mn-lt"/>
              </a:rPr>
              <a:t> (ideas welcome).</a:t>
            </a:r>
            <a:endParaRPr lang="en-US" dirty="0"/>
          </a:p>
        </p:txBody>
      </p:sp>
      <p:pic>
        <p:nvPicPr>
          <p:cNvPr id="4" name="Picture 3" descr="A screenshot of a journal article by Bukola Oyinloye called Towards an Omoluabi code of research ethics applying a situated participant centred virtue ethics framework ">
            <a:extLst>
              <a:ext uri="{FF2B5EF4-FFF2-40B4-BE49-F238E27FC236}">
                <a16:creationId xmlns:a16="http://schemas.microsoft.com/office/drawing/2014/main" id="{6EEFE675-51B8-2EF0-D43A-0833BBAC0F56}"/>
              </a:ext>
            </a:extLst>
          </p:cNvPr>
          <p:cNvPicPr>
            <a:picLocks noChangeAspect="1"/>
          </p:cNvPicPr>
          <p:nvPr/>
        </p:nvPicPr>
        <p:blipFill>
          <a:blip r:embed="rId2">
            <a:extLst>
              <a:ext uri="{28A0092B-C50C-407E-A947-70E740481C1C}">
                <a14:useLocalDpi xmlns:a14="http://schemas.microsoft.com/office/drawing/2010/main" val="0"/>
              </a:ext>
            </a:extLst>
          </a:blip>
          <a:srcRect r="-2"/>
          <a:stretch>
            <a:fillRect/>
          </a:stretch>
        </p:blipFill>
        <p:spPr>
          <a:xfrm>
            <a:off x="7315200" y="730925"/>
            <a:ext cx="4076700" cy="2573616"/>
          </a:xfrm>
          <a:prstGeom prst="rect">
            <a:avLst/>
          </a:prstGeom>
        </p:spPr>
      </p:pic>
      <p:cxnSp>
        <p:nvCxnSpPr>
          <p:cNvPr id="29" name="Straight Connector 28">
            <a:extLst>
              <a:ext uri="{FF2B5EF4-FFF2-40B4-BE49-F238E27FC236}">
                <a16:creationId xmlns:a16="http://schemas.microsoft.com/office/drawing/2014/main" id="{07AB7C5C-C091-4C25-B1BD-93E2F6948C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38546"/>
            <a:ext cx="5715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9D81BF-711E-ACA2-31DE-83FAE54316E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r="10504" b="3"/>
          <a:stretch>
            <a:fillRect/>
          </a:stretch>
        </p:blipFill>
        <p:spPr>
          <a:xfrm>
            <a:off x="7345095" y="3602695"/>
            <a:ext cx="4016909" cy="2535851"/>
          </a:xfrm>
          <a:prstGeom prst="rect">
            <a:avLst/>
          </a:prstGeom>
        </p:spPr>
      </p:pic>
    </p:spTree>
    <p:extLst>
      <p:ext uri="{BB962C8B-B14F-4D97-AF65-F5344CB8AC3E}">
        <p14:creationId xmlns:p14="http://schemas.microsoft.com/office/powerpoint/2010/main" val="33425413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255AA-34BB-78CB-7993-1C62F23AAC2F}"/>
              </a:ext>
            </a:extLst>
          </p:cNvPr>
          <p:cNvSpPr>
            <a:spLocks noGrp="1"/>
          </p:cNvSpPr>
          <p:nvPr>
            <p:ph type="title"/>
          </p:nvPr>
        </p:nvSpPr>
        <p:spPr>
          <a:xfrm>
            <a:off x="586335" y="714375"/>
            <a:ext cx="10691265" cy="942975"/>
          </a:xfrm>
        </p:spPr>
        <p:txBody>
          <a:bodyPr/>
          <a:lstStyle/>
          <a:p>
            <a:r>
              <a:rPr lang="en-GB" dirty="0"/>
              <a:t>Objectives</a:t>
            </a:r>
          </a:p>
        </p:txBody>
      </p:sp>
      <p:sp>
        <p:nvSpPr>
          <p:cNvPr id="3" name="Content Placeholder 2">
            <a:extLst>
              <a:ext uri="{FF2B5EF4-FFF2-40B4-BE49-F238E27FC236}">
                <a16:creationId xmlns:a16="http://schemas.microsoft.com/office/drawing/2014/main" id="{FA87317B-419F-848F-35E4-1853EAF30423}"/>
              </a:ext>
            </a:extLst>
          </p:cNvPr>
          <p:cNvSpPr>
            <a:spLocks noGrp="1"/>
          </p:cNvSpPr>
          <p:nvPr>
            <p:ph idx="1"/>
          </p:nvPr>
        </p:nvSpPr>
        <p:spPr>
          <a:xfrm>
            <a:off x="681585" y="1188509"/>
            <a:ext cx="11424690" cy="5259915"/>
          </a:xfrm>
        </p:spPr>
        <p:txBody>
          <a:bodyPr vert="horz" lIns="91440" tIns="45720" rIns="91440" bIns="45720" rtlCol="0" anchor="t">
            <a:noAutofit/>
          </a:bodyPr>
          <a:lstStyle/>
          <a:p>
            <a:pPr marL="342900" indent="-342900" fontAlgn="base">
              <a:lnSpc>
                <a:spcPct val="150000"/>
              </a:lnSpc>
              <a:buFont typeface="+mj-lt"/>
              <a:buAutoNum type="arabicPeriod"/>
            </a:pPr>
            <a:r>
              <a:rPr lang="en-GB" sz="2400" dirty="0">
                <a:solidFill>
                  <a:srgbClr val="000000"/>
                </a:solidFill>
                <a:latin typeface="Arial"/>
                <a:cs typeface="Arial"/>
              </a:rPr>
              <a:t>Know a little more about me, and how UD and UDL have informed, my  professional experiences.  </a:t>
            </a:r>
            <a:endParaRPr lang="en-US" sz="2400" dirty="0">
              <a:solidFill>
                <a:srgbClr val="000000"/>
              </a:solidFill>
              <a:latin typeface="Arial"/>
              <a:cs typeface="Arial"/>
            </a:endParaRPr>
          </a:p>
          <a:p>
            <a:pPr marL="342900" indent="-342900">
              <a:lnSpc>
                <a:spcPct val="150000"/>
              </a:lnSpc>
              <a:buAutoNum type="arabicPeriod"/>
            </a:pPr>
            <a:r>
              <a:rPr lang="en-GB" sz="2400" dirty="0">
                <a:solidFill>
                  <a:srgbClr val="000000"/>
                </a:solidFill>
                <a:latin typeface="Arial"/>
                <a:cs typeface="Arial"/>
              </a:rPr>
              <a:t>Identify current  Australian, UK and Ireland based contextual legislative and policy developments driving interconnections between UDL, authentic learning and assessment, and GAI.</a:t>
            </a:r>
            <a:r>
              <a:rPr lang="en-US" sz="2400" dirty="0">
                <a:solidFill>
                  <a:srgbClr val="000000"/>
                </a:solidFill>
                <a:latin typeface="Arial"/>
                <a:cs typeface="Arial"/>
              </a:rPr>
              <a:t> </a:t>
            </a:r>
          </a:p>
          <a:p>
            <a:pPr marL="342900" indent="-342900" fontAlgn="base">
              <a:lnSpc>
                <a:spcPct val="160000"/>
              </a:lnSpc>
              <a:buFont typeface="+mj-lt"/>
              <a:buAutoNum type="arabicPeriod"/>
            </a:pPr>
            <a:r>
              <a:rPr lang="en-GB" sz="2400" dirty="0">
                <a:solidFill>
                  <a:srgbClr val="000000"/>
                </a:solidFill>
                <a:latin typeface="Arial"/>
                <a:cs typeface="Arial"/>
              </a:rPr>
              <a:t>Propose strategies to ensure collaborative and systemic institutional and sector changes.</a:t>
            </a:r>
            <a:r>
              <a:rPr lang="en-US" sz="2400" dirty="0">
                <a:solidFill>
                  <a:srgbClr val="000000"/>
                </a:solidFill>
                <a:latin typeface="Arial"/>
                <a:cs typeface="Arial"/>
              </a:rPr>
              <a:t> </a:t>
            </a:r>
          </a:p>
          <a:p>
            <a:pPr marL="342900" indent="-342900">
              <a:lnSpc>
                <a:spcPct val="160000"/>
              </a:lnSpc>
              <a:buAutoNum type="arabicPeriod"/>
            </a:pPr>
            <a:r>
              <a:rPr lang="en-US" sz="2400" dirty="0">
                <a:solidFill>
                  <a:srgbClr val="000000"/>
                </a:solidFill>
                <a:latin typeface="Arial"/>
                <a:cs typeface="Arial"/>
              </a:rPr>
              <a:t>Learn from one another's experiences.</a:t>
            </a:r>
          </a:p>
        </p:txBody>
      </p:sp>
    </p:spTree>
    <p:extLst>
      <p:ext uri="{BB962C8B-B14F-4D97-AF65-F5344CB8AC3E}">
        <p14:creationId xmlns:p14="http://schemas.microsoft.com/office/powerpoint/2010/main" val="1591099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25EC51-0A3C-A183-DF81-F2FCA3FD2E57}"/>
              </a:ext>
            </a:extLst>
          </p:cNvPr>
          <p:cNvSpPr>
            <a:spLocks noGrp="1"/>
          </p:cNvSpPr>
          <p:nvPr>
            <p:ph type="title"/>
          </p:nvPr>
        </p:nvSpPr>
        <p:spPr>
          <a:xfrm>
            <a:off x="704088" y="914400"/>
            <a:ext cx="10687812" cy="798194"/>
          </a:xfrm>
        </p:spPr>
        <p:txBody>
          <a:bodyPr>
            <a:normAutofit/>
          </a:bodyPr>
          <a:lstStyle/>
          <a:p>
            <a:r>
              <a:rPr lang="en-US"/>
              <a:t>Radically changing learning terrain</a:t>
            </a:r>
          </a:p>
        </p:txBody>
      </p:sp>
      <p:cxnSp>
        <p:nvCxnSpPr>
          <p:cNvPr id="16" name="Straight Connector 15">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3900"/>
            <a:ext cx="10588752"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descr="A teacher and pupils wearing virtual reality goggles. The cover for the OECD report on artifical intelligence and education and skills&#10;&#10;">
            <a:extLst>
              <a:ext uri="{FF2B5EF4-FFF2-40B4-BE49-F238E27FC236}">
                <a16:creationId xmlns:a16="http://schemas.microsoft.com/office/drawing/2014/main" id="{73FC11AF-924B-77C3-4C2B-D78C4F2E8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2238765"/>
            <a:ext cx="6388489" cy="3741545"/>
          </a:xfrm>
          <a:prstGeom prst="rect">
            <a:avLst/>
          </a:prstGeom>
        </p:spPr>
      </p:pic>
      <p:sp>
        <p:nvSpPr>
          <p:cNvPr id="3" name="Content Placeholder 2">
            <a:extLst>
              <a:ext uri="{FF2B5EF4-FFF2-40B4-BE49-F238E27FC236}">
                <a16:creationId xmlns:a16="http://schemas.microsoft.com/office/drawing/2014/main" id="{7FD036DE-1EC5-B383-9736-BBCFBF93663C}"/>
              </a:ext>
            </a:extLst>
          </p:cNvPr>
          <p:cNvSpPr>
            <a:spLocks noGrp="1"/>
          </p:cNvSpPr>
          <p:nvPr>
            <p:ph idx="1"/>
          </p:nvPr>
        </p:nvSpPr>
        <p:spPr>
          <a:xfrm>
            <a:off x="7200900" y="1777235"/>
            <a:ext cx="4953001" cy="3741545"/>
          </a:xfrm>
        </p:spPr>
        <p:txBody>
          <a:bodyPr vert="horz" lIns="91440" tIns="45720" rIns="91440" bIns="45720" rtlCol="0" anchor="b">
            <a:noAutofit/>
          </a:bodyPr>
          <a:lstStyle/>
          <a:p>
            <a:pPr marL="0" indent="0">
              <a:buNone/>
            </a:pPr>
            <a:r>
              <a:rPr lang="en-US" sz="3200" dirty="0">
                <a:ea typeface="+mn-lt"/>
                <a:cs typeface="+mn-lt"/>
              </a:rPr>
              <a:t>The changes that AI is ushering in requires a “transformation in our approaches to teaching, pedagogy and assessment” (OECD, 2023)</a:t>
            </a:r>
            <a:endParaRPr lang="en-US" dirty="0"/>
          </a:p>
        </p:txBody>
      </p:sp>
      <p:cxnSp>
        <p:nvCxnSpPr>
          <p:cNvPr id="14" name="Straight Connector 13">
            <a:extLst>
              <a:ext uri="{FF2B5EF4-FFF2-40B4-BE49-F238E27FC236}">
                <a16:creationId xmlns:a16="http://schemas.microsoft.com/office/drawing/2014/main" id="{8E0104E4-99BC-494F-8342-F250828E57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9065" y="6145599"/>
            <a:ext cx="1058283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93521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67C5F0-8E0B-00E2-92EB-A17D59115E7C}"/>
              </a:ext>
            </a:extLst>
          </p:cNvPr>
          <p:cNvSpPr>
            <a:spLocks noGrp="1"/>
          </p:cNvSpPr>
          <p:nvPr>
            <p:ph type="title"/>
          </p:nvPr>
        </p:nvSpPr>
        <p:spPr>
          <a:xfrm>
            <a:off x="6696186" y="909637"/>
            <a:ext cx="4800600" cy="1307592"/>
          </a:xfrm>
        </p:spPr>
        <p:txBody>
          <a:bodyPr>
            <a:normAutofit/>
          </a:bodyPr>
          <a:lstStyle/>
          <a:p>
            <a:pPr>
              <a:lnSpc>
                <a:spcPct val="90000"/>
              </a:lnSpc>
            </a:pPr>
            <a:r>
              <a:rPr lang="en-US"/>
              <a:t>Where are you at with AI?</a:t>
            </a:r>
          </a:p>
        </p:txBody>
      </p:sp>
      <p:pic>
        <p:nvPicPr>
          <p:cNvPr id="15" name="Picture 14" descr="Wood human figure">
            <a:extLst>
              <a:ext uri="{FF2B5EF4-FFF2-40B4-BE49-F238E27FC236}">
                <a16:creationId xmlns:a16="http://schemas.microsoft.com/office/drawing/2014/main" id="{ED347002-0FEE-7CF7-F63A-199728A5C809}"/>
              </a:ext>
            </a:extLst>
          </p:cNvPr>
          <p:cNvPicPr>
            <a:picLocks noChangeAspect="1"/>
          </p:cNvPicPr>
          <p:nvPr/>
        </p:nvPicPr>
        <p:blipFill>
          <a:blip r:embed="rId2">
            <a:extLst>
              <a:ext uri="{28A0092B-C50C-407E-A947-70E740481C1C}">
                <a14:useLocalDpi xmlns:a14="http://schemas.microsoft.com/office/drawing/2010/main" val="0"/>
              </a:ext>
            </a:extLst>
          </a:blip>
          <a:srcRect b="-3"/>
          <a:stretch>
            <a:fillRect/>
          </a:stretch>
        </p:blipFill>
        <p:spPr>
          <a:xfrm>
            <a:off x="20" y="10"/>
            <a:ext cx="6044164" cy="6857990"/>
          </a:xfrm>
          <a:prstGeom prst="rect">
            <a:avLst/>
          </a:prstGeom>
        </p:spPr>
      </p:pic>
      <p:cxnSp>
        <p:nvCxnSpPr>
          <p:cNvPr id="16" name="Straight Connector 15">
            <a:extLst>
              <a:ext uri="{FF2B5EF4-FFF2-40B4-BE49-F238E27FC236}">
                <a16:creationId xmlns:a16="http://schemas.microsoft.com/office/drawing/2014/main" id="{511FC409-B3C2-4F68-865C-C5333D6F27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5AFB6B4-7C30-B4E2-257A-536A3E8CB2D6}"/>
              </a:ext>
            </a:extLst>
          </p:cNvPr>
          <p:cNvSpPr>
            <a:spLocks noGrp="1"/>
          </p:cNvSpPr>
          <p:nvPr>
            <p:ph idx="1"/>
          </p:nvPr>
        </p:nvSpPr>
        <p:spPr>
          <a:xfrm>
            <a:off x="6696186" y="2221992"/>
            <a:ext cx="4800600" cy="3739896"/>
          </a:xfrm>
        </p:spPr>
        <p:txBody>
          <a:bodyPr vert="horz" lIns="91440" tIns="45720" rIns="91440" bIns="45720" rtlCol="0" anchor="t">
            <a:normAutofit/>
          </a:bodyPr>
          <a:lstStyle/>
          <a:p>
            <a:r>
              <a:rPr lang="en-US"/>
              <a:t>On a continuum, where would you place yourself in terms of your active engagement with Generative Artificial Intelligence, especially as it pertains to advancing inclusive praxis or assessment.</a:t>
            </a:r>
          </a:p>
        </p:txBody>
      </p:sp>
      <p:cxnSp>
        <p:nvCxnSpPr>
          <p:cNvPr id="13" name="Straight Connector 12">
            <a:extLst>
              <a:ext uri="{FF2B5EF4-FFF2-40B4-BE49-F238E27FC236}">
                <a16:creationId xmlns:a16="http://schemas.microsoft.com/office/drawing/2014/main" id="{B810270D-76A7-44B3-9746-7EDF5788602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4747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46B14-7CA1-36B5-CDB1-F557CE1273DE}"/>
              </a:ext>
            </a:extLst>
          </p:cNvPr>
          <p:cNvSpPr>
            <a:spLocks noGrp="1"/>
          </p:cNvSpPr>
          <p:nvPr>
            <p:ph type="title"/>
          </p:nvPr>
        </p:nvSpPr>
        <p:spPr>
          <a:xfrm>
            <a:off x="700635" y="914400"/>
            <a:ext cx="11276372" cy="1307592"/>
          </a:xfrm>
        </p:spPr>
        <p:txBody>
          <a:bodyPr>
            <a:normAutofit fontScale="90000"/>
          </a:bodyPr>
          <a:lstStyle/>
          <a:p>
            <a:r>
              <a:rPr lang="en-US"/>
              <a:t>Personalising  </a:t>
            </a:r>
            <a:r>
              <a:rPr lang="en-US" dirty="0">
                <a:hlinkClick r:id="rId2"/>
              </a:rPr>
              <a:t>LEARNING AT UNIVERSITY</a:t>
            </a:r>
            <a:r>
              <a:rPr lang="en-US" dirty="0">
                <a:hlinkClick r:id="rId2">
                  <a:extLst>
                    <a:ext uri="{A12FA001-AC4F-418D-AE19-62706E023703}">
                      <ahyp:hlinkClr xmlns:ahyp="http://schemas.microsoft.com/office/drawing/2018/hyperlinkcolor" val="tx"/>
                    </a:ext>
                  </a:extLst>
                </a:hlinkClick>
              </a:rPr>
              <a:t> </a:t>
            </a:r>
            <a:r>
              <a:rPr lang="en-US" dirty="0">
                <a:hlinkClick r:id="rId2"/>
              </a:rPr>
              <a:t>of Sydney</a:t>
            </a:r>
            <a:endParaRPr lang="en-US"/>
          </a:p>
        </p:txBody>
      </p:sp>
      <p:pic>
        <p:nvPicPr>
          <p:cNvPr id="4" name="Content Placeholder 3" descr="Screengrab of a webpage for Cogniti at University of Sydney an AI learning assistant to promote student confidence in their learning. A person sitting at a desk looking at a computer">
            <a:extLst>
              <a:ext uri="{FF2B5EF4-FFF2-40B4-BE49-F238E27FC236}">
                <a16:creationId xmlns:a16="http://schemas.microsoft.com/office/drawing/2014/main" id="{F8CD35F6-E55F-1B50-86F7-FB5E5330B17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82564" y="1568849"/>
            <a:ext cx="7072208" cy="4415631"/>
          </a:xfrm>
        </p:spPr>
      </p:pic>
    </p:spTree>
    <p:extLst>
      <p:ext uri="{BB962C8B-B14F-4D97-AF65-F5344CB8AC3E}">
        <p14:creationId xmlns:p14="http://schemas.microsoft.com/office/powerpoint/2010/main" val="3340012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FDA35-EAD5-B515-95C0-CE532EBF3A1A}"/>
              </a:ext>
            </a:extLst>
          </p:cNvPr>
          <p:cNvSpPr>
            <a:spLocks noGrp="1"/>
          </p:cNvSpPr>
          <p:nvPr>
            <p:ph type="title"/>
          </p:nvPr>
        </p:nvSpPr>
        <p:spPr/>
        <p:txBody>
          <a:bodyPr/>
          <a:lstStyle/>
          <a:p>
            <a:r>
              <a:rPr lang="en-US"/>
              <a:t>The  yin and yang of GAI</a:t>
            </a:r>
          </a:p>
        </p:txBody>
      </p:sp>
      <p:pic>
        <p:nvPicPr>
          <p:cNvPr id="4" name="Content Placeholder 3">
            <a:extLst>
              <a:ext uri="{FF2B5EF4-FFF2-40B4-BE49-F238E27FC236}">
                <a16:creationId xmlns:a16="http://schemas.microsoft.com/office/drawing/2014/main" id="{D3F57011-3248-8FD7-6D15-D299302CF2D7}"/>
              </a:ext>
              <a:ext uri="{C183D7F6-B498-43B3-948B-1728B52AA6E4}">
                <adec:decorative xmlns:adec="http://schemas.microsoft.com/office/drawing/2017/decorative" val="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440" y="1957524"/>
            <a:ext cx="3392156" cy="4056198"/>
          </a:xfrm>
        </p:spPr>
      </p:pic>
      <p:sp>
        <p:nvSpPr>
          <p:cNvPr id="5" name="TextBox 4">
            <a:extLst>
              <a:ext uri="{FF2B5EF4-FFF2-40B4-BE49-F238E27FC236}">
                <a16:creationId xmlns:a16="http://schemas.microsoft.com/office/drawing/2014/main" id="{952D2E25-40D7-8CE8-8B57-8F0A583D492A}"/>
              </a:ext>
            </a:extLst>
          </p:cNvPr>
          <p:cNvSpPr txBox="1"/>
          <p:nvPr/>
        </p:nvSpPr>
        <p:spPr>
          <a:xfrm>
            <a:off x="4658263" y="1574321"/>
            <a:ext cx="7204082"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31F20"/>
                </a:solidFill>
                <a:ea typeface="+mn-lt"/>
                <a:cs typeface="+mn-lt"/>
              </a:rPr>
              <a:t>While AI assistants might be attractive, they might not actually </a:t>
            </a:r>
            <a:r>
              <a:rPr lang="en-US" sz="2400">
                <a:solidFill>
                  <a:srgbClr val="231F20"/>
                </a:solidFill>
                <a:ea typeface="+mn-lt"/>
                <a:cs typeface="+mn-lt"/>
              </a:rPr>
              <a:t>help with learning and might reduce rather than improve </a:t>
            </a:r>
            <a:r>
              <a:rPr lang="en-US" sz="2400" dirty="0">
                <a:solidFill>
                  <a:srgbClr val="231F20"/>
                </a:solidFill>
                <a:ea typeface="+mn-lt"/>
                <a:cs typeface="+mn-lt"/>
              </a:rPr>
              <a:t>student agency (Darvishi et al., 2024). Early experiments reveal that approaches grounded in pedagogy are most effective and that the human-in-the-loop is essential to ensure that students learn rather than take shortcuts. The evidence indicates that when learners use GAI tools without guidance it can lead to cognitive offloading (Lehmann et al., 2024), a false sense of cognitive ease (Stadler et al., 2024), a false sense of mastery (Bastani et al., 2024), and overreliance on the tool (Klingbeil et al., 2024).</a:t>
            </a:r>
            <a:endParaRPr lang="en-US" sz="2400" dirty="0"/>
          </a:p>
          <a:p>
            <a:pPr algn="l"/>
            <a:endParaRPr lang="en-US" dirty="0"/>
          </a:p>
        </p:txBody>
      </p:sp>
    </p:spTree>
    <p:extLst>
      <p:ext uri="{BB962C8B-B14F-4D97-AF65-F5344CB8AC3E}">
        <p14:creationId xmlns:p14="http://schemas.microsoft.com/office/powerpoint/2010/main" val="35104370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D90F8F-CE56-8836-1BBD-D66186A95FAD}"/>
              </a:ext>
            </a:extLst>
          </p:cNvPr>
          <p:cNvSpPr>
            <a:spLocks noGrp="1"/>
          </p:cNvSpPr>
          <p:nvPr>
            <p:ph type="title"/>
          </p:nvPr>
        </p:nvSpPr>
        <p:spPr>
          <a:xfrm>
            <a:off x="704088" y="914400"/>
            <a:ext cx="6001512" cy="1307592"/>
          </a:xfrm>
        </p:spPr>
        <p:txBody>
          <a:bodyPr>
            <a:normAutofit/>
          </a:bodyPr>
          <a:lstStyle/>
          <a:p>
            <a:r>
              <a:rPr lang="en-US"/>
              <a:t>No surprises</a:t>
            </a:r>
          </a:p>
        </p:txBody>
      </p:sp>
      <p:cxnSp>
        <p:nvCxnSpPr>
          <p:cNvPr id="11" name="Straight Connector 10">
            <a:extLst>
              <a:ext uri="{FF2B5EF4-FFF2-40B4-BE49-F238E27FC236}">
                <a16:creationId xmlns:a16="http://schemas.microsoft.com/office/drawing/2014/main" id="{4583FD9E-C5A7-96F7-951D-7D292013CD5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38454B4-0A83-5192-534E-D5DAA23A09B1}"/>
              </a:ext>
            </a:extLst>
          </p:cNvPr>
          <p:cNvSpPr>
            <a:spLocks noGrp="1"/>
          </p:cNvSpPr>
          <p:nvPr>
            <p:ph idx="1"/>
          </p:nvPr>
        </p:nvSpPr>
        <p:spPr>
          <a:xfrm>
            <a:off x="704088" y="2231136"/>
            <a:ext cx="6001512" cy="3931920"/>
          </a:xfrm>
        </p:spPr>
        <p:txBody>
          <a:bodyPr vert="horz" lIns="91440" tIns="45720" rIns="91440" bIns="45720" rtlCol="0" anchor="t">
            <a:normAutofit/>
          </a:bodyPr>
          <a:lstStyle/>
          <a:p>
            <a:pPr marL="0" indent="0">
              <a:buNone/>
            </a:pPr>
            <a:r>
              <a:rPr lang="en-US" sz="2800">
                <a:ea typeface="+mn-lt"/>
                <a:cs typeface="+mn-lt"/>
              </a:rPr>
              <a:t>"A need for open dialogue and joint working between “digital” and “pedagogy” at every level of the institution – often requiring the dismantling of long-established silos and distinctive ways of working between those two domains". </a:t>
            </a:r>
            <a:endParaRPr lang="en-US" sz="2800"/>
          </a:p>
        </p:txBody>
      </p:sp>
      <p:pic>
        <p:nvPicPr>
          <p:cNvPr id="4" name="Picture 3" descr="Cover of Capability for Change document preparing for digital learning futures">
            <a:extLst>
              <a:ext uri="{FF2B5EF4-FFF2-40B4-BE49-F238E27FC236}">
                <a16:creationId xmlns:a16="http://schemas.microsoft.com/office/drawing/2014/main" id="{4253B9CA-CA85-B03A-C557-BE9D8F85A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4560" y="868306"/>
            <a:ext cx="4202057" cy="5285606"/>
          </a:xfrm>
          <a:prstGeom prst="rect">
            <a:avLst/>
          </a:prstGeom>
        </p:spPr>
      </p:pic>
    </p:spTree>
    <p:extLst>
      <p:ext uri="{BB962C8B-B14F-4D97-AF65-F5344CB8AC3E}">
        <p14:creationId xmlns:p14="http://schemas.microsoft.com/office/powerpoint/2010/main" val="187399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hite arrows painted on the asphalt">
            <a:extLst>
              <a:ext uri="{FF2B5EF4-FFF2-40B4-BE49-F238E27FC236}">
                <a16:creationId xmlns:a16="http://schemas.microsoft.com/office/drawing/2014/main" id="{21AFFD9B-4038-8CAE-D8FC-542CC493093A}"/>
              </a:ext>
            </a:extLst>
          </p:cNvPr>
          <p:cNvPicPr>
            <a:picLocks noChangeAspect="1"/>
          </p:cNvPicPr>
          <p:nvPr/>
        </p:nvPicPr>
        <p:blipFill>
          <a:blip r:embed="rId2">
            <a:extLst>
              <a:ext uri="{28A0092B-C50C-407E-A947-70E740481C1C}">
                <a14:useLocalDpi xmlns:a14="http://schemas.microsoft.com/office/drawing/2010/main" val="0"/>
              </a:ext>
            </a:extLst>
          </a:blip>
          <a:srcRect r="-2"/>
          <a:stretch>
            <a:fillRect/>
          </a:stretch>
        </p:blipFill>
        <p:spPr>
          <a:xfrm>
            <a:off x="20" y="1"/>
            <a:ext cx="12191980" cy="6858000"/>
          </a:xfrm>
          <a:prstGeom prst="rect">
            <a:avLst/>
          </a:prstGeom>
        </p:spPr>
      </p:pic>
      <p:sp>
        <p:nvSpPr>
          <p:cNvPr id="15" name="Rectangle 14">
            <a:extLst>
              <a:ext uri="{FF2B5EF4-FFF2-40B4-BE49-F238E27FC236}">
                <a16:creationId xmlns:a16="http://schemas.microsoft.com/office/drawing/2014/main" id="{B1ACE4AF-84DA-48B2-A249-C353FC933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2432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007571-037A-346D-DF51-EE7D5C70B2D1}"/>
              </a:ext>
            </a:extLst>
          </p:cNvPr>
          <p:cNvSpPr>
            <a:spLocks noGrp="1"/>
          </p:cNvSpPr>
          <p:nvPr>
            <p:ph type="title"/>
          </p:nvPr>
        </p:nvSpPr>
        <p:spPr>
          <a:xfrm>
            <a:off x="704088" y="908794"/>
            <a:ext cx="10835191" cy="806297"/>
          </a:xfrm>
        </p:spPr>
        <p:txBody>
          <a:bodyPr vert="horz" lIns="91440" tIns="45720" rIns="91440" bIns="45720" rtlCol="0" anchor="t">
            <a:normAutofit/>
          </a:bodyPr>
          <a:lstStyle/>
          <a:p>
            <a:r>
              <a:rPr lang="en-US"/>
              <a:t>Possible roadmaps for convergence</a:t>
            </a:r>
          </a:p>
        </p:txBody>
      </p:sp>
      <p:cxnSp>
        <p:nvCxnSpPr>
          <p:cNvPr id="17" name="Straight Connector 16">
            <a:extLst>
              <a:ext uri="{FF2B5EF4-FFF2-40B4-BE49-F238E27FC236}">
                <a16:creationId xmlns:a16="http://schemas.microsoft.com/office/drawing/2014/main" id="{68AD3D95-31CF-4915-A025-B56738D8CC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8638"/>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2899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0EB578-C970-4186-B93C-45851BBC6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49D0C5-EB45-84BE-3A50-92F090D4D5D0}"/>
              </a:ext>
            </a:extLst>
          </p:cNvPr>
          <p:cNvSpPr>
            <a:spLocks noGrp="1"/>
          </p:cNvSpPr>
          <p:nvPr>
            <p:ph type="title"/>
          </p:nvPr>
        </p:nvSpPr>
        <p:spPr>
          <a:xfrm>
            <a:off x="4866968" y="914400"/>
            <a:ext cx="6627924" cy="1307592"/>
          </a:xfrm>
        </p:spPr>
        <p:txBody>
          <a:bodyPr>
            <a:normAutofit/>
          </a:bodyPr>
          <a:lstStyle/>
          <a:p>
            <a:pPr>
              <a:lnSpc>
                <a:spcPct val="90000"/>
              </a:lnSpc>
            </a:pPr>
            <a:r>
              <a:rPr lang="en-GB" sz="3100" dirty="0"/>
              <a:t>The importance of networks for addressing complex challenges</a:t>
            </a:r>
          </a:p>
        </p:txBody>
      </p:sp>
      <p:pic>
        <p:nvPicPr>
          <p:cNvPr id="5" name="Picture 4" descr="A 3D pattern of ring shapes connected by lines">
            <a:extLst>
              <a:ext uri="{FF2B5EF4-FFF2-40B4-BE49-F238E27FC236}">
                <a16:creationId xmlns:a16="http://schemas.microsoft.com/office/drawing/2014/main" id="{F15E036B-CAF3-D658-86D4-F9048012A2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20" y="-17929"/>
            <a:ext cx="4206220" cy="6875929"/>
          </a:xfrm>
          <a:prstGeom prst="rect">
            <a:avLst/>
          </a:prstGeom>
        </p:spPr>
      </p:pic>
      <p:cxnSp>
        <p:nvCxnSpPr>
          <p:cNvPr id="11" name="Straight Connector 10">
            <a:extLst>
              <a:ext uri="{FF2B5EF4-FFF2-40B4-BE49-F238E27FC236}">
                <a16:creationId xmlns:a16="http://schemas.microsoft.com/office/drawing/2014/main" id="{CDF57B02-07BB-407B-BB36-06D9C64A673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722376"/>
            <a:ext cx="6476356"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38F6CC2-F22A-EAEE-4059-B7C6CCF0411A}"/>
              </a:ext>
            </a:extLst>
          </p:cNvPr>
          <p:cNvSpPr>
            <a:spLocks noGrp="1"/>
          </p:cNvSpPr>
          <p:nvPr>
            <p:ph idx="1"/>
          </p:nvPr>
        </p:nvSpPr>
        <p:spPr>
          <a:xfrm>
            <a:off x="4921395" y="1824722"/>
            <a:ext cx="6980771" cy="4374693"/>
          </a:xfrm>
        </p:spPr>
        <p:txBody>
          <a:bodyPr vert="horz" lIns="91440" tIns="45720" rIns="91440" bIns="45720" rtlCol="0" anchor="t">
            <a:normAutofit fontScale="92500" lnSpcReduction="20000"/>
          </a:bodyPr>
          <a:lstStyle/>
          <a:p>
            <a:pPr marL="0" indent="0">
              <a:buNone/>
            </a:pPr>
            <a:r>
              <a:rPr lang="en-GB" sz="1800" b="1" i="0" dirty="0">
                <a:solidFill>
                  <a:srgbClr val="001D35"/>
                </a:solidFill>
                <a:effectLst/>
                <a:latin typeface="Arial" panose="020B0604020202020204" pitchFamily="34" charset="0"/>
              </a:rPr>
              <a:t>A Universal Design and Ecological Approach to Leadership:</a:t>
            </a:r>
            <a:endParaRPr lang="en-GB" sz="1800" b="1" i="0">
              <a:solidFill>
                <a:srgbClr val="001D35"/>
              </a:solidFill>
              <a:effectLst/>
              <a:latin typeface="Arial" panose="020B0604020202020204" pitchFamily="34" charset="0"/>
              <a:cs typeface="Arial"/>
            </a:endParaRPr>
          </a:p>
          <a:p>
            <a:pPr marL="0" indent="0">
              <a:buNone/>
            </a:pPr>
            <a:r>
              <a:rPr lang="en-GB" sz="1800" b="1" i="0" dirty="0">
                <a:solidFill>
                  <a:srgbClr val="001D35"/>
                </a:solidFill>
                <a:effectLst/>
                <a:latin typeface="Arial"/>
                <a:cs typeface="Arial"/>
              </a:rPr>
              <a:t>A leadership development ecosystem</a:t>
            </a:r>
            <a:r>
              <a:rPr lang="en-GB" sz="1800" b="0" i="0" dirty="0">
                <a:solidFill>
                  <a:srgbClr val="001D35"/>
                </a:solidFill>
                <a:effectLst/>
                <a:latin typeface="Arial"/>
                <a:cs typeface="Arial"/>
              </a:rPr>
              <a:t> focuses on creating a holistic and </a:t>
            </a:r>
            <a:r>
              <a:rPr lang="en-GB" sz="1800" b="1" i="0" dirty="0">
                <a:solidFill>
                  <a:srgbClr val="001D35"/>
                </a:solidFill>
                <a:effectLst/>
                <a:latin typeface="Arial"/>
                <a:cs typeface="Arial"/>
              </a:rPr>
              <a:t>collaborative environment</a:t>
            </a:r>
            <a:r>
              <a:rPr lang="en-GB" sz="1800" b="0" i="0" dirty="0">
                <a:solidFill>
                  <a:srgbClr val="001D35"/>
                </a:solidFill>
                <a:effectLst/>
                <a:latin typeface="Arial"/>
                <a:cs typeface="Arial"/>
              </a:rPr>
              <a:t> where leaders, lecturers, service providers and students can mutually grow and learn. It operates </a:t>
            </a:r>
            <a:r>
              <a:rPr lang="en-GB" sz="1800" b="1" i="0" dirty="0">
                <a:solidFill>
                  <a:srgbClr val="001D35"/>
                </a:solidFill>
                <a:effectLst/>
                <a:latin typeface="Arial"/>
                <a:cs typeface="Arial"/>
              </a:rPr>
              <a:t>mindful of internal and external enabling and constraining policies and resources</a:t>
            </a:r>
            <a:r>
              <a:rPr lang="en-GB" sz="1800" b="0" i="0" dirty="0">
                <a:solidFill>
                  <a:srgbClr val="001D35"/>
                </a:solidFill>
                <a:effectLst/>
                <a:latin typeface="Arial"/>
                <a:cs typeface="Arial"/>
              </a:rPr>
              <a:t>. It seeks to influence these and bring about positive change by purposefully incorporating diverse thought and</a:t>
            </a:r>
            <a:r>
              <a:rPr lang="en-GB" sz="1800" b="1" i="0" dirty="0">
                <a:solidFill>
                  <a:srgbClr val="001D35"/>
                </a:solidFill>
                <a:effectLst/>
                <a:latin typeface="Arial"/>
                <a:cs typeface="Arial"/>
              </a:rPr>
              <a:t> action-oriented connections</a:t>
            </a:r>
            <a:r>
              <a:rPr lang="en-GB" sz="1800" b="0" i="0" dirty="0">
                <a:solidFill>
                  <a:srgbClr val="001D35"/>
                </a:solidFill>
                <a:effectLst/>
                <a:latin typeface="Arial"/>
                <a:cs typeface="Arial"/>
              </a:rPr>
              <a:t>. The ecosystem flourishes by fostering a shared purpose and a culture of development within, what is at once, </a:t>
            </a:r>
            <a:r>
              <a:rPr lang="en-GB" sz="1800" b="1" i="0" dirty="0">
                <a:solidFill>
                  <a:srgbClr val="001D35"/>
                </a:solidFill>
                <a:effectLst/>
                <a:latin typeface="Arial"/>
                <a:cs typeface="Arial"/>
              </a:rPr>
              <a:t>a learning promotion and learning engendering organisation</a:t>
            </a:r>
            <a:r>
              <a:rPr lang="en-GB" sz="1800" b="0" i="0" dirty="0">
                <a:solidFill>
                  <a:srgbClr val="001D35"/>
                </a:solidFill>
                <a:effectLst/>
                <a:latin typeface="Arial"/>
                <a:cs typeface="Arial"/>
              </a:rPr>
              <a:t>. This conceptual positioning recognises that leadership development isn't just about individual skills, but also about how those skills are applied within a broader network of peers and stakeholders</a:t>
            </a:r>
            <a:r>
              <a:rPr lang="en-GB" sz="1800" dirty="0">
                <a:solidFill>
                  <a:srgbClr val="001D35"/>
                </a:solidFill>
                <a:latin typeface="Arial"/>
                <a:cs typeface="Arial"/>
              </a:rPr>
              <a:t> (</a:t>
            </a:r>
            <a:r>
              <a:rPr lang="en-GB" sz="1800" b="1" dirty="0">
                <a:solidFill>
                  <a:srgbClr val="001D35"/>
                </a:solidFill>
                <a:latin typeface="Arial"/>
                <a:cs typeface="Arial"/>
              </a:rPr>
              <a:t>communities of praxis influencing wider communities</a:t>
            </a:r>
            <a:r>
              <a:rPr lang="en-GB" sz="1800">
                <a:solidFill>
                  <a:srgbClr val="001D35"/>
                </a:solidFill>
                <a:latin typeface="Arial"/>
                <a:cs typeface="Arial"/>
              </a:rPr>
              <a:t>).</a:t>
            </a:r>
            <a:r>
              <a:rPr lang="en-GB" sz="1800" b="0" i="0">
                <a:solidFill>
                  <a:srgbClr val="001D35"/>
                </a:solidFill>
                <a:effectLst/>
                <a:latin typeface="Arial"/>
                <a:cs typeface="Arial"/>
              </a:rPr>
              <a:t> </a:t>
            </a:r>
            <a:r>
              <a:rPr lang="en-GB" sz="1800">
                <a:solidFill>
                  <a:srgbClr val="001D35"/>
                </a:solidFill>
                <a:latin typeface="Arial"/>
                <a:cs typeface="Arial"/>
              </a:rPr>
              <a:t>The approach </a:t>
            </a:r>
            <a:r>
              <a:rPr lang="en-GB" sz="1800" dirty="0">
                <a:solidFill>
                  <a:srgbClr val="001D35"/>
                </a:solidFill>
                <a:latin typeface="Arial"/>
                <a:cs typeface="Arial"/>
              </a:rPr>
              <a:t>is</a:t>
            </a:r>
            <a:r>
              <a:rPr lang="en-GB" sz="1800" b="0" i="0" dirty="0">
                <a:solidFill>
                  <a:srgbClr val="001D35"/>
                </a:solidFill>
                <a:effectLst/>
                <a:latin typeface="Arial"/>
                <a:cs typeface="Arial"/>
              </a:rPr>
              <a:t> cognisant of the necessity to provide </a:t>
            </a:r>
            <a:r>
              <a:rPr lang="en-GB" sz="1800" b="1" i="0" dirty="0">
                <a:solidFill>
                  <a:srgbClr val="001D35"/>
                </a:solidFill>
                <a:effectLst/>
                <a:latin typeface="Arial"/>
                <a:cs typeface="Arial"/>
              </a:rPr>
              <a:t>recognition and agency</a:t>
            </a:r>
            <a:r>
              <a:rPr lang="en-GB" sz="1800" b="0" i="0" dirty="0">
                <a:solidFill>
                  <a:srgbClr val="001D35"/>
                </a:solidFill>
                <a:effectLst/>
                <a:latin typeface="Arial"/>
                <a:cs typeface="Arial"/>
              </a:rPr>
              <a:t> based on the lived and learned experiences of </a:t>
            </a:r>
            <a:r>
              <a:rPr lang="en-GB" sz="1800" b="1" i="0" dirty="0">
                <a:solidFill>
                  <a:srgbClr val="001D35"/>
                </a:solidFill>
                <a:effectLst/>
                <a:latin typeface="Arial"/>
                <a:cs typeface="Arial"/>
              </a:rPr>
              <a:t>diverse and disabled </a:t>
            </a:r>
            <a:r>
              <a:rPr lang="en-GB" sz="1800" b="1" dirty="0">
                <a:solidFill>
                  <a:srgbClr val="001D35"/>
                </a:solidFill>
                <a:latin typeface="Arial"/>
                <a:cs typeface="Arial"/>
              </a:rPr>
              <a:t>staff and </a:t>
            </a:r>
            <a:r>
              <a:rPr lang="en-GB" sz="1800" b="1" i="0" dirty="0">
                <a:solidFill>
                  <a:srgbClr val="001D35"/>
                </a:solidFill>
                <a:effectLst/>
                <a:latin typeface="Arial"/>
                <a:cs typeface="Arial"/>
              </a:rPr>
              <a:t>students</a:t>
            </a:r>
            <a:r>
              <a:rPr lang="en-GB" sz="1800" b="0" i="0" dirty="0">
                <a:solidFill>
                  <a:srgbClr val="001D35"/>
                </a:solidFill>
                <a:effectLst/>
                <a:latin typeface="Arial"/>
                <a:cs typeface="Arial"/>
              </a:rPr>
              <a:t>. </a:t>
            </a:r>
            <a:endParaRPr lang="en-GB" dirty="0">
              <a:latin typeface="Arial"/>
              <a:cs typeface="Arial"/>
            </a:endParaRPr>
          </a:p>
        </p:txBody>
      </p:sp>
      <p:cxnSp>
        <p:nvCxnSpPr>
          <p:cNvPr id="13" name="Straight Connector 12">
            <a:extLst>
              <a:ext uri="{FF2B5EF4-FFF2-40B4-BE49-F238E27FC236}">
                <a16:creationId xmlns:a16="http://schemas.microsoft.com/office/drawing/2014/main" id="{C6855964-C920-48EB-8804-74291211C8A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7665" y="6144768"/>
            <a:ext cx="647635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6703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E0C26F-E109-92A6-186B-D37BA436242A}"/>
              </a:ext>
            </a:extLst>
          </p:cNvPr>
          <p:cNvSpPr>
            <a:spLocks noGrp="1"/>
          </p:cNvSpPr>
          <p:nvPr>
            <p:ph type="title"/>
          </p:nvPr>
        </p:nvSpPr>
        <p:spPr>
          <a:xfrm>
            <a:off x="704088" y="914400"/>
            <a:ext cx="10780776" cy="1180210"/>
          </a:xfrm>
        </p:spPr>
        <p:txBody>
          <a:bodyPr>
            <a:normAutofit/>
          </a:bodyPr>
          <a:lstStyle/>
          <a:p>
            <a:r>
              <a:rPr lang="en-US"/>
              <a:t>Need for additional research</a:t>
            </a:r>
          </a:p>
        </p:txBody>
      </p:sp>
      <p:cxnSp>
        <p:nvCxnSpPr>
          <p:cNvPr id="14" name="Straight Connector 13">
            <a:extLst>
              <a:ext uri="{FF2B5EF4-FFF2-40B4-BE49-F238E27FC236}">
                <a16:creationId xmlns:a16="http://schemas.microsoft.com/office/drawing/2014/main" id="{4E495065-8864-87FB-2BCC-254769963E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descr="International Journal for Universal Design and Universal Design for Learning Logo">
            <a:extLst>
              <a:ext uri="{FF2B5EF4-FFF2-40B4-BE49-F238E27FC236}">
                <a16:creationId xmlns:a16="http://schemas.microsoft.com/office/drawing/2014/main" id="{DAFB6EEE-9DDC-DD6F-4D98-8EA7BC5E02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098" y="2224436"/>
            <a:ext cx="5549902" cy="3593560"/>
          </a:xfrm>
          <a:prstGeom prst="rect">
            <a:avLst/>
          </a:prstGeom>
        </p:spPr>
      </p:pic>
      <p:sp>
        <p:nvSpPr>
          <p:cNvPr id="3" name="Content Placeholder 2">
            <a:extLst>
              <a:ext uri="{FF2B5EF4-FFF2-40B4-BE49-F238E27FC236}">
                <a16:creationId xmlns:a16="http://schemas.microsoft.com/office/drawing/2014/main" id="{FA2A94E4-BEA4-4B1D-C35F-308214E8BC11}"/>
              </a:ext>
            </a:extLst>
          </p:cNvPr>
          <p:cNvSpPr>
            <a:spLocks noGrp="1"/>
          </p:cNvSpPr>
          <p:nvPr>
            <p:ph idx="1"/>
          </p:nvPr>
        </p:nvSpPr>
        <p:spPr>
          <a:xfrm>
            <a:off x="6664960" y="2346960"/>
            <a:ext cx="4819903" cy="3775456"/>
          </a:xfrm>
        </p:spPr>
        <p:txBody>
          <a:bodyPr vert="horz" lIns="91440" tIns="45720" rIns="91440" bIns="45720" rtlCol="0" anchor="t">
            <a:normAutofit fontScale="92500"/>
          </a:bodyPr>
          <a:lstStyle/>
          <a:p>
            <a:pPr marL="0" indent="0">
              <a:buNone/>
            </a:pPr>
            <a:r>
              <a:rPr lang="en-US" sz="2800" dirty="0"/>
              <a:t>Consider publishing with us peer reviewed, open access, zero cost, hosted by Ministry for Higher Education in </a:t>
            </a:r>
            <a:r>
              <a:rPr lang="en-US" sz="2800"/>
              <a:t>Morocco. </a:t>
            </a:r>
            <a:endParaRPr lang="en-US"/>
          </a:p>
          <a:p>
            <a:pPr marL="0" indent="0">
              <a:buNone/>
            </a:pPr>
            <a:r>
              <a:rPr lang="en-US" sz="2800" dirty="0"/>
              <a:t>Become part of INCLUDE, reach out to a wider network of UD / UDL practitioners and </a:t>
            </a:r>
            <a:r>
              <a:rPr lang="en-US" sz="2800"/>
              <a:t>researchers.</a:t>
            </a:r>
            <a:endParaRPr lang="en-US"/>
          </a:p>
        </p:txBody>
      </p:sp>
    </p:spTree>
    <p:extLst>
      <p:ext uri="{BB962C8B-B14F-4D97-AF65-F5344CB8AC3E}">
        <p14:creationId xmlns:p14="http://schemas.microsoft.com/office/powerpoint/2010/main" val="11332905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1EB710-E797-3F6B-4DCF-A3765F1840EE}"/>
              </a:ext>
            </a:extLst>
          </p:cNvPr>
          <p:cNvSpPr>
            <a:spLocks noGrp="1"/>
          </p:cNvSpPr>
          <p:nvPr>
            <p:ph type="title"/>
          </p:nvPr>
        </p:nvSpPr>
        <p:spPr>
          <a:xfrm>
            <a:off x="5742672" y="909638"/>
            <a:ext cx="5848694" cy="1318062"/>
          </a:xfrm>
        </p:spPr>
        <p:txBody>
          <a:bodyPr>
            <a:normAutofit/>
          </a:bodyPr>
          <a:lstStyle/>
          <a:p>
            <a:r>
              <a:rPr lang="en-US"/>
              <a:t>What is your + one ?</a:t>
            </a:r>
          </a:p>
        </p:txBody>
      </p:sp>
      <p:pic>
        <p:nvPicPr>
          <p:cNvPr id="7" name="Graphic 6" descr="Moustache Face with Solid Fill">
            <a:extLst>
              <a:ext uri="{FF2B5EF4-FFF2-40B4-BE49-F238E27FC236}">
                <a16:creationId xmlns:a16="http://schemas.microsoft.com/office/drawing/2014/main" id="{D0CD73B3-64FF-DB5D-E7A2-4E6A91B4C19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0101" y="1679090"/>
            <a:ext cx="4455010" cy="4455010"/>
          </a:xfrm>
          <a:prstGeom prst="rect">
            <a:avLst/>
          </a:prstGeom>
        </p:spPr>
      </p:pic>
      <p:cxnSp>
        <p:nvCxnSpPr>
          <p:cNvPr id="33" name="Straight Connector 3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80661" y="723900"/>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3E80F72-D232-A8A9-B299-D8E916FFC79C}"/>
              </a:ext>
            </a:extLst>
          </p:cNvPr>
          <p:cNvSpPr>
            <a:spLocks noGrp="1"/>
          </p:cNvSpPr>
          <p:nvPr>
            <p:ph idx="1"/>
          </p:nvPr>
        </p:nvSpPr>
        <p:spPr>
          <a:xfrm>
            <a:off x="5742672" y="2276474"/>
            <a:ext cx="5848694" cy="3885027"/>
          </a:xfrm>
        </p:spPr>
        <p:txBody>
          <a:bodyPr vert="horz" lIns="91440" tIns="45720" rIns="91440" bIns="45720" rtlCol="0" anchor="t">
            <a:normAutofit/>
          </a:bodyPr>
          <a:lstStyle/>
          <a:p>
            <a:r>
              <a:rPr lang="en-US"/>
              <a:t>How will you change an element of your practice as a consequence of this hour of learning?</a:t>
            </a:r>
          </a:p>
        </p:txBody>
      </p:sp>
    </p:spTree>
    <p:extLst>
      <p:ext uri="{BB962C8B-B14F-4D97-AF65-F5344CB8AC3E}">
        <p14:creationId xmlns:p14="http://schemas.microsoft.com/office/powerpoint/2010/main" val="39314915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C9618A-13D9-4010-2D56-911E482036F7}"/>
              </a:ext>
            </a:extLst>
          </p:cNvPr>
          <p:cNvSpPr>
            <a:spLocks noGrp="1"/>
          </p:cNvSpPr>
          <p:nvPr>
            <p:ph type="title"/>
          </p:nvPr>
        </p:nvSpPr>
        <p:spPr>
          <a:xfrm>
            <a:off x="704088" y="914400"/>
            <a:ext cx="3799763" cy="1473200"/>
          </a:xfrm>
        </p:spPr>
        <p:txBody>
          <a:bodyPr>
            <a:normAutofit/>
          </a:bodyPr>
          <a:lstStyle/>
          <a:p>
            <a:r>
              <a:rPr lang="en-US" sz="3600" dirty="0"/>
              <a:t>Back to my biography</a:t>
            </a:r>
          </a:p>
        </p:txBody>
      </p:sp>
      <p:cxnSp>
        <p:nvCxnSpPr>
          <p:cNvPr id="13" name="Straight Connector 1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72" y="722376"/>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187896EB-1AB0-9F17-8FA4-73A3E6E2A6FC}"/>
              </a:ext>
            </a:extLst>
          </p:cNvPr>
          <p:cNvSpPr>
            <a:spLocks noGrp="1"/>
          </p:cNvSpPr>
          <p:nvPr>
            <p:ph idx="1"/>
          </p:nvPr>
        </p:nvSpPr>
        <p:spPr>
          <a:xfrm>
            <a:off x="704088" y="2387600"/>
            <a:ext cx="3799763" cy="3767328"/>
          </a:xfrm>
        </p:spPr>
        <p:txBody>
          <a:bodyPr vert="horz" lIns="91440" tIns="45720" rIns="91440" bIns="45720" rtlCol="0" anchor="t">
            <a:normAutofit/>
          </a:bodyPr>
          <a:lstStyle/>
          <a:p>
            <a:r>
              <a:rPr lang="en-US" sz="2400" dirty="0"/>
              <a:t>A lifetime of learning disruption and innovation</a:t>
            </a:r>
          </a:p>
        </p:txBody>
      </p:sp>
      <p:pic>
        <p:nvPicPr>
          <p:cNvPr id="4" name="Content Placeholder 3" descr="A child sitting at a desk in a classroom">
            <a:extLst>
              <a:ext uri="{FF2B5EF4-FFF2-40B4-BE49-F238E27FC236}">
                <a16:creationId xmlns:a16="http://schemas.microsoft.com/office/drawing/2014/main" id="{CE363516-C813-E82D-54CE-5E08DC867FE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4981575" y="735286"/>
            <a:ext cx="6495042" cy="5419642"/>
          </a:xfrm>
          <a:prstGeom prst="rect">
            <a:avLst/>
          </a:prstGeom>
        </p:spPr>
      </p:pic>
    </p:spTree>
    <p:extLst>
      <p:ext uri="{BB962C8B-B14F-4D97-AF65-F5344CB8AC3E}">
        <p14:creationId xmlns:p14="http://schemas.microsoft.com/office/powerpoint/2010/main" val="2448125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883F-A23B-D54E-0940-4BA56CF92177}"/>
              </a:ext>
            </a:extLst>
          </p:cNvPr>
          <p:cNvSpPr>
            <a:spLocks noGrp="1"/>
          </p:cNvSpPr>
          <p:nvPr>
            <p:ph type="title"/>
          </p:nvPr>
        </p:nvSpPr>
        <p:spPr>
          <a:xfrm>
            <a:off x="289241" y="914400"/>
            <a:ext cx="11102659" cy="1307592"/>
          </a:xfrm>
        </p:spPr>
        <p:txBody>
          <a:bodyPr/>
          <a:lstStyle/>
          <a:p>
            <a:r>
              <a:rPr lang="en-US"/>
              <a:t>Brief biography</a:t>
            </a:r>
          </a:p>
        </p:txBody>
      </p:sp>
      <p:pic>
        <p:nvPicPr>
          <p:cNvPr id="4" name="Content Placeholder 3" descr="A logo of the International Collaboratory for Leadership in Universally Designed Education">
            <a:extLst>
              <a:ext uri="{FF2B5EF4-FFF2-40B4-BE49-F238E27FC236}">
                <a16:creationId xmlns:a16="http://schemas.microsoft.com/office/drawing/2014/main" id="{C8F9F5E8-CF2C-F40E-C320-A2F1DB17AF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6666" y="1490026"/>
            <a:ext cx="4445928" cy="2051621"/>
          </a:xfrm>
        </p:spPr>
      </p:pic>
      <p:pic>
        <p:nvPicPr>
          <p:cNvPr id="5" name="Picture 4" descr="A black and white logo of the Inclusion by Design research group at UW">
            <a:extLst>
              <a:ext uri="{FF2B5EF4-FFF2-40B4-BE49-F238E27FC236}">
                <a16:creationId xmlns:a16="http://schemas.microsoft.com/office/drawing/2014/main" id="{1FA619C4-BFE8-2279-13E2-BC309EF82F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476" y="1490653"/>
            <a:ext cx="2355860" cy="2006883"/>
          </a:xfrm>
          <a:prstGeom prst="rect">
            <a:avLst/>
          </a:prstGeom>
        </p:spPr>
      </p:pic>
      <p:pic>
        <p:nvPicPr>
          <p:cNvPr id="9" name="Picture 8" descr="A screenshot of a computer showing the Mandatory qualification for SENCOs, a course I led at UW for 11 years">
            <a:extLst>
              <a:ext uri="{FF2B5EF4-FFF2-40B4-BE49-F238E27FC236}">
                <a16:creationId xmlns:a16="http://schemas.microsoft.com/office/drawing/2014/main" id="{1A3D9A9D-F9EF-D5F3-2216-D352D14E9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6139" y="1405089"/>
            <a:ext cx="4827696" cy="1949461"/>
          </a:xfrm>
          <a:prstGeom prst="rect">
            <a:avLst/>
          </a:prstGeom>
        </p:spPr>
      </p:pic>
      <p:pic>
        <p:nvPicPr>
          <p:cNvPr id="6" name="Picture 5" descr="I picture from Tuasivi college in Samoa where I began my teaching career">
            <a:extLst>
              <a:ext uri="{FF2B5EF4-FFF2-40B4-BE49-F238E27FC236}">
                <a16:creationId xmlns:a16="http://schemas.microsoft.com/office/drawing/2014/main" id="{A9BB70D5-305C-DA98-F6E7-A517EE0A2A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41" y="3425223"/>
            <a:ext cx="3621265" cy="2679701"/>
          </a:xfrm>
          <a:prstGeom prst="rect">
            <a:avLst/>
          </a:prstGeom>
        </p:spPr>
      </p:pic>
      <p:pic>
        <p:nvPicPr>
          <p:cNvPr id="7" name="Picture 6" descr="Screen Shot of Public School 217 in Brooklyn where I was an elementary school teacher">
            <a:extLst>
              <a:ext uri="{FF2B5EF4-FFF2-40B4-BE49-F238E27FC236}">
                <a16:creationId xmlns:a16="http://schemas.microsoft.com/office/drawing/2014/main" id="{BE461E51-9E8A-CC33-B7F1-FF95AED70B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1546" y="3398661"/>
            <a:ext cx="3505201" cy="2686051"/>
          </a:xfrm>
          <a:prstGeom prst="rect">
            <a:avLst/>
          </a:prstGeom>
        </p:spPr>
      </p:pic>
      <p:pic>
        <p:nvPicPr>
          <p:cNvPr id="8" name="Picture 7" descr="Screen Shot  of the university of the south pacific in Port Vila Vanuatu where I lectured in history">
            <a:extLst>
              <a:ext uri="{FF2B5EF4-FFF2-40B4-BE49-F238E27FC236}">
                <a16:creationId xmlns:a16="http://schemas.microsoft.com/office/drawing/2014/main" id="{051B8FD0-89D6-C65A-7CD0-2E675EEB7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6747" y="3401408"/>
            <a:ext cx="3841749" cy="2683931"/>
          </a:xfrm>
          <a:prstGeom prst="rect">
            <a:avLst/>
          </a:prstGeom>
        </p:spPr>
      </p:pic>
    </p:spTree>
    <p:extLst>
      <p:ext uri="{BB962C8B-B14F-4D97-AF65-F5344CB8AC3E}">
        <p14:creationId xmlns:p14="http://schemas.microsoft.com/office/powerpoint/2010/main" val="2047928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59F6-EC5F-EF7C-18AB-2087D67DB67F}"/>
              </a:ext>
            </a:extLst>
          </p:cNvPr>
          <p:cNvSpPr>
            <a:spLocks noGrp="1"/>
          </p:cNvSpPr>
          <p:nvPr>
            <p:ph type="title"/>
          </p:nvPr>
        </p:nvSpPr>
        <p:spPr/>
        <p:txBody>
          <a:bodyPr/>
          <a:lstStyle/>
          <a:p>
            <a:r>
              <a:rPr lang="en-GB" dirty="0"/>
              <a:t>References and additional reading</a:t>
            </a:r>
          </a:p>
        </p:txBody>
      </p:sp>
      <p:sp>
        <p:nvSpPr>
          <p:cNvPr id="3" name="Content Placeholder 2">
            <a:extLst>
              <a:ext uri="{FF2B5EF4-FFF2-40B4-BE49-F238E27FC236}">
                <a16:creationId xmlns:a16="http://schemas.microsoft.com/office/drawing/2014/main" id="{17D6F360-2E0E-9456-9CD3-E35D19A6EF5B}"/>
              </a:ext>
              <a:ext uri="{C183D7F6-B498-43B3-948B-1728B52AA6E4}">
                <adec:decorative xmlns:adec="http://schemas.microsoft.com/office/drawing/2017/decorative" val="1"/>
              </a:ext>
            </a:extLst>
          </p:cNvPr>
          <p:cNvSpPr>
            <a:spLocks noGrp="1"/>
          </p:cNvSpPr>
          <p:nvPr>
            <p:ph idx="1"/>
          </p:nvPr>
        </p:nvSpPr>
        <p:spPr>
          <a:xfrm>
            <a:off x="700635" y="1622270"/>
            <a:ext cx="10691265" cy="4339618"/>
          </a:xfrm>
        </p:spPr>
        <p:txBody>
          <a:bodyPr vert="horz" lIns="91440" tIns="45720" rIns="91440" bIns="45720" rtlCol="0" anchor="t">
            <a:noAutofit/>
          </a:bodyPr>
          <a:lstStyle/>
          <a:p>
            <a:pPr>
              <a:lnSpc>
                <a:spcPct val="100000"/>
              </a:lnSpc>
              <a:spcAft>
                <a:spcPts val="600"/>
              </a:spcAft>
            </a:pPr>
            <a:endParaRPr lang="en-GB" sz="1000" dirty="0"/>
          </a:p>
          <a:p>
            <a:pPr marL="0" indent="0">
              <a:buNone/>
            </a:pPr>
            <a:endParaRPr lang="en-GB" dirty="0"/>
          </a:p>
        </p:txBody>
      </p:sp>
      <p:sp>
        <p:nvSpPr>
          <p:cNvPr id="4" name="TextBox 3">
            <a:extLst>
              <a:ext uri="{FF2B5EF4-FFF2-40B4-BE49-F238E27FC236}">
                <a16:creationId xmlns:a16="http://schemas.microsoft.com/office/drawing/2014/main" id="{98A8C100-59C5-0DE4-DE66-0DEB4A323908}"/>
              </a:ext>
            </a:extLst>
          </p:cNvPr>
          <p:cNvSpPr txBox="1"/>
          <p:nvPr/>
        </p:nvSpPr>
        <p:spPr>
          <a:xfrm>
            <a:off x="855578" y="1604210"/>
            <a:ext cx="10520947"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Department of Education (2024) Support for Students Policy, Australian Government, Available from </a:t>
            </a:r>
            <a:r>
              <a:rPr lang="en-GB" dirty="0">
                <a:ea typeface="+mn-lt"/>
                <a:cs typeface="+mn-lt"/>
                <a:hlinkClick r:id="rId2"/>
              </a:rPr>
              <a:t>https://www.education.gov.au/support-students-policy</a:t>
            </a:r>
            <a:r>
              <a:rPr lang="en-US" dirty="0">
                <a:ea typeface="+mn-lt"/>
                <a:cs typeface="+mn-lt"/>
              </a:rPr>
              <a:t> Accessed 05/05/25</a:t>
            </a:r>
            <a:r>
              <a:rPr lang="en-US" dirty="0">
                <a:latin typeface="Arial"/>
                <a:cs typeface="Arial"/>
              </a:rPr>
              <a:t> </a:t>
            </a:r>
            <a:endParaRPr lang="en-US" dirty="0"/>
          </a:p>
          <a:p>
            <a:r>
              <a:rPr lang="en-US" dirty="0">
                <a:ea typeface="+mn-lt"/>
                <a:cs typeface="+mn-lt"/>
              </a:rPr>
              <a:t>Bracken, S., &amp; Novak, K. (Eds.). (2019). Transforming higher education through universal design for learning: An international perspective. Routledge.</a:t>
            </a:r>
            <a:r>
              <a:rPr lang="en-US" dirty="0">
                <a:latin typeface="Arial"/>
                <a:cs typeface="Arial"/>
              </a:rPr>
              <a:t> </a:t>
            </a:r>
            <a:endParaRPr lang="en-US" dirty="0"/>
          </a:p>
          <a:p>
            <a:r>
              <a:rPr lang="en-US" dirty="0">
                <a:ea typeface="+mn-lt"/>
                <a:cs typeface="+mn-lt"/>
              </a:rPr>
              <a:t>Burgstahler, S. (2021) ‘What Higher Education Learned About the Accessibility of Online Opportunities During a Pandemic’, Journal of higher education theory and practice, 21(7), pp. 160–170.</a:t>
            </a:r>
            <a:r>
              <a:rPr lang="en-US" dirty="0">
                <a:ea typeface="+mn-lt"/>
                <a:cs typeface="+mn-lt"/>
                <a:hlinkClick r:id="rId3"/>
              </a:rPr>
              <a:t>Link</a:t>
            </a:r>
            <a:r>
              <a:rPr lang="en-US" dirty="0">
                <a:latin typeface="Arial"/>
                <a:cs typeface="Arial"/>
              </a:rPr>
              <a:t> </a:t>
            </a:r>
            <a:endParaRPr lang="en-US" dirty="0"/>
          </a:p>
          <a:p>
            <a:r>
              <a:rPr lang="en-US" dirty="0">
                <a:ea typeface="+mn-lt"/>
                <a:cs typeface="+mn-lt"/>
              </a:rPr>
              <a:t>Hanesworth, P., Bracken, S. and Elkington, S. (2019) ‘A typology for a social justice approach to assessment: learning from universal design and culturally sustaining pedagogy’, Teaching in higher education, 24(1), pp. 98–114.</a:t>
            </a:r>
            <a:r>
              <a:rPr lang="en-US" dirty="0">
                <a:latin typeface="Arial"/>
                <a:cs typeface="Arial"/>
              </a:rPr>
              <a:t> </a:t>
            </a:r>
            <a:endParaRPr lang="en-US" dirty="0"/>
          </a:p>
          <a:p>
            <a:r>
              <a:rPr lang="en-US" dirty="0" err="1">
                <a:ea typeface="+mn-lt"/>
                <a:cs typeface="+mn-lt"/>
              </a:rPr>
              <a:t>AdvanceHE</a:t>
            </a:r>
            <a:r>
              <a:rPr lang="en-US" dirty="0">
                <a:ea typeface="+mn-lt"/>
                <a:cs typeface="+mn-lt"/>
              </a:rPr>
              <a:t> (2023). The Disabled Student Commitment. Available from </a:t>
            </a:r>
            <a:r>
              <a:rPr lang="en-US" dirty="0" err="1">
                <a:ea typeface="+mn-lt"/>
                <a:cs typeface="+mn-lt"/>
              </a:rPr>
              <a:t>AdvanceHE</a:t>
            </a:r>
            <a:r>
              <a:rPr lang="en-US" dirty="0">
                <a:ea typeface="+mn-lt"/>
                <a:cs typeface="+mn-lt"/>
              </a:rPr>
              <a:t>.</a:t>
            </a:r>
            <a:r>
              <a:rPr lang="en-US" dirty="0">
                <a:latin typeface="Arial"/>
                <a:cs typeface="Arial"/>
              </a:rPr>
              <a:t> </a:t>
            </a:r>
            <a:endParaRPr lang="en-US" dirty="0"/>
          </a:p>
          <a:p>
            <a:r>
              <a:rPr lang="en-US" dirty="0">
                <a:ea typeface="+mn-lt"/>
                <a:cs typeface="+mn-lt"/>
              </a:rPr>
              <a:t>Braun, V., &amp; Clarke, V. (2023). Toward good practice in thematic analysis: Avoiding common problems and be (com) </a:t>
            </a:r>
            <a:r>
              <a:rPr lang="en-US" dirty="0" err="1">
                <a:ea typeface="+mn-lt"/>
                <a:cs typeface="+mn-lt"/>
              </a:rPr>
              <a:t>ing</a:t>
            </a:r>
            <a:r>
              <a:rPr lang="en-US" dirty="0">
                <a:ea typeface="+mn-lt"/>
                <a:cs typeface="+mn-lt"/>
              </a:rPr>
              <a:t> a knowing researcher. International journal of transgender health, 24(1), 1-6.</a:t>
            </a:r>
            <a:r>
              <a:rPr lang="en-US" dirty="0">
                <a:latin typeface="Arial"/>
                <a:cs typeface="Arial"/>
              </a:rPr>
              <a:t> </a:t>
            </a:r>
            <a:endParaRPr lang="en-US" dirty="0"/>
          </a:p>
          <a:p>
            <a:r>
              <a:rPr lang="en-US" dirty="0">
                <a:ea typeface="+mn-lt"/>
                <a:cs typeface="+mn-lt"/>
              </a:rPr>
              <a:t>CAST (2024). The UDL Framework 3.0. Available from CAST.</a:t>
            </a:r>
            <a:r>
              <a:rPr lang="en-US" dirty="0">
                <a:latin typeface="Arial"/>
                <a:cs typeface="Arial"/>
              </a:rPr>
              <a:t> </a:t>
            </a:r>
            <a:endParaRPr lang="en-US" dirty="0"/>
          </a:p>
          <a:p>
            <a:r>
              <a:rPr lang="en-US" dirty="0">
                <a:ea typeface="+mn-lt"/>
                <a:cs typeface="+mn-lt"/>
              </a:rPr>
              <a:t>Cadby, G., Pitman, T., and P. Koshy, Students with disability in Australian higher education: An overview. ACSES Data Insights Series, Report 1, September 2024. Available from </a:t>
            </a:r>
            <a:r>
              <a:rPr lang="en-US" dirty="0">
                <a:ea typeface="+mn-lt"/>
                <a:cs typeface="+mn-lt"/>
                <a:hlinkClick r:id="rId4"/>
              </a:rPr>
              <a:t>Students with disability in Australian higher education: An overview - ACSES</a:t>
            </a:r>
            <a:r>
              <a:rPr lang="en-US" dirty="0">
                <a:ea typeface="+mn-lt"/>
                <a:cs typeface="+mn-lt"/>
              </a:rPr>
              <a:t> Accessed 08/05/2025</a:t>
            </a:r>
            <a:endParaRPr lang="en-US" dirty="0"/>
          </a:p>
          <a:p>
            <a:pPr algn="l"/>
            <a:endParaRPr lang="en-US" dirty="0"/>
          </a:p>
        </p:txBody>
      </p:sp>
    </p:spTree>
    <p:extLst>
      <p:ext uri="{BB962C8B-B14F-4D97-AF65-F5344CB8AC3E}">
        <p14:creationId xmlns:p14="http://schemas.microsoft.com/office/powerpoint/2010/main" val="1894094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99A0E-31F6-709E-2767-4E87E93ED5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A740C4-8C52-C790-B69A-A78E5B7263FA}"/>
              </a:ext>
            </a:extLst>
          </p:cNvPr>
          <p:cNvSpPr>
            <a:spLocks noGrp="1"/>
          </p:cNvSpPr>
          <p:nvPr>
            <p:ph type="title"/>
          </p:nvPr>
        </p:nvSpPr>
        <p:spPr/>
        <p:txBody>
          <a:bodyPr/>
          <a:lstStyle/>
          <a:p>
            <a:r>
              <a:rPr lang="en-GB"/>
              <a:t>References and additional reading</a:t>
            </a:r>
          </a:p>
        </p:txBody>
      </p:sp>
      <p:sp>
        <p:nvSpPr>
          <p:cNvPr id="3" name="Content Placeholder 2">
            <a:extLst>
              <a:ext uri="{FF2B5EF4-FFF2-40B4-BE49-F238E27FC236}">
                <a16:creationId xmlns:a16="http://schemas.microsoft.com/office/drawing/2014/main" id="{65A53CB5-A2ED-223C-A3DF-416FD5098AED}"/>
              </a:ext>
              <a:ext uri="{C183D7F6-B498-43B3-948B-1728B52AA6E4}">
                <adec:decorative xmlns:adec="http://schemas.microsoft.com/office/drawing/2017/decorative" val="1"/>
              </a:ext>
            </a:extLst>
          </p:cNvPr>
          <p:cNvSpPr>
            <a:spLocks noGrp="1"/>
          </p:cNvSpPr>
          <p:nvPr>
            <p:ph idx="1"/>
          </p:nvPr>
        </p:nvSpPr>
        <p:spPr>
          <a:xfrm>
            <a:off x="700635" y="1622270"/>
            <a:ext cx="10691265" cy="4339618"/>
          </a:xfrm>
        </p:spPr>
        <p:txBody>
          <a:bodyPr vert="horz" lIns="91440" tIns="45720" rIns="91440" bIns="45720" rtlCol="0" anchor="t">
            <a:noAutofit/>
          </a:bodyPr>
          <a:lstStyle/>
          <a:p>
            <a:pPr>
              <a:lnSpc>
                <a:spcPct val="100000"/>
              </a:lnSpc>
              <a:spcAft>
                <a:spcPts val="600"/>
              </a:spcAft>
            </a:pPr>
            <a:endParaRPr lang="en-GB" sz="1000" dirty="0"/>
          </a:p>
          <a:p>
            <a:endParaRPr lang="en-GB" dirty="0"/>
          </a:p>
        </p:txBody>
      </p:sp>
      <p:sp>
        <p:nvSpPr>
          <p:cNvPr id="4" name="TextBox 3">
            <a:extLst>
              <a:ext uri="{FF2B5EF4-FFF2-40B4-BE49-F238E27FC236}">
                <a16:creationId xmlns:a16="http://schemas.microsoft.com/office/drawing/2014/main" id="{EA0BBB15-70F2-4F52-9A85-1C42EFEDE301}"/>
              </a:ext>
            </a:extLst>
          </p:cNvPr>
          <p:cNvSpPr txBox="1"/>
          <p:nvPr/>
        </p:nvSpPr>
        <p:spPr>
          <a:xfrm>
            <a:off x="855578" y="1604210"/>
            <a:ext cx="1052094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Harpur, P., Stafford, L., &amp; Ellis, K. (2025). A disability-led disability inclusion strategy for the higher education sector. </a:t>
            </a:r>
            <a:r>
              <a:rPr lang="en-US" i="1" dirty="0">
                <a:ea typeface="+mn-lt"/>
                <a:cs typeface="+mn-lt"/>
              </a:rPr>
              <a:t>Journal of Higher Education Policy and Management</a:t>
            </a:r>
            <a:r>
              <a:rPr lang="en-US" dirty="0">
                <a:ea typeface="+mn-lt"/>
                <a:cs typeface="+mn-lt"/>
              </a:rPr>
              <a:t>, 1–18. </a:t>
            </a:r>
            <a:r>
              <a:rPr lang="en-US" dirty="0">
                <a:ea typeface="+mn-lt"/>
                <a:cs typeface="+mn-lt"/>
                <a:hlinkClick r:id="rId2"/>
              </a:rPr>
              <a:t>https://doi.org/10.1080/1360080X.2025.2478537</a:t>
            </a:r>
            <a:endParaRPr lang="en-US" dirty="0"/>
          </a:p>
          <a:p>
            <a:r>
              <a:rPr lang="en-US" dirty="0">
                <a:ea typeface="+mn-lt"/>
                <a:cs typeface="+mn-lt"/>
              </a:rPr>
              <a:t>Herrington, N., &amp; Coogan, J. (2011). Q methodology: an overview. Research in Teacher Education, 1(2), 24-28.</a:t>
            </a:r>
            <a:r>
              <a:rPr lang="en-US" dirty="0">
                <a:latin typeface="Arial"/>
                <a:cs typeface="Arial"/>
              </a:rPr>
              <a:t> </a:t>
            </a:r>
            <a:endParaRPr lang="en-US" dirty="0"/>
          </a:p>
          <a:p>
            <a:r>
              <a:rPr lang="en-US" dirty="0">
                <a:ea typeface="+mn-lt"/>
                <a:cs typeface="+mn-lt"/>
              </a:rPr>
              <a:t>McKim, C. (2023). Meaningful member-checking: a structured approach to member-checking. American Journal of Qualitative Research, 7(2), 41-52.</a:t>
            </a:r>
            <a:r>
              <a:rPr lang="en-US" dirty="0">
                <a:latin typeface="Arial"/>
                <a:cs typeface="Arial"/>
              </a:rPr>
              <a:t> </a:t>
            </a:r>
            <a:endParaRPr lang="en-US" dirty="0"/>
          </a:p>
          <a:p>
            <a:r>
              <a:rPr lang="en-US" dirty="0">
                <a:ea typeface="+mn-lt"/>
                <a:cs typeface="+mn-lt"/>
              </a:rPr>
              <a:t>Ørngreen, R., &amp; Levinsen, K. T. (2017). Workshops as a research methodology. Electronic Journal of E-learning, 15(1), 70-81.</a:t>
            </a:r>
            <a:r>
              <a:rPr lang="en-US" dirty="0">
                <a:latin typeface="Arial"/>
                <a:cs typeface="Arial"/>
              </a:rPr>
              <a:t> </a:t>
            </a:r>
            <a:endParaRPr lang="en-US" dirty="0"/>
          </a:p>
          <a:p>
            <a:r>
              <a:rPr lang="en-US" dirty="0">
                <a:ea typeface="+mn-lt"/>
                <a:cs typeface="+mn-lt"/>
              </a:rPr>
              <a:t>Pitman, T. (2022). Supporting persons with disabilities to succeed in higher education: Final report. National Centre for Student Equity in Higher Education. </a:t>
            </a:r>
            <a:r>
              <a:rPr lang="en-US" dirty="0">
                <a:ea typeface="+mn-lt"/>
                <a:cs typeface="+mn-lt"/>
                <a:hlinkClick r:id="rId3"/>
              </a:rPr>
              <a:t>https://www.ncsehe.edu.au/app/uploads/2022/03/Pitman_Curtin_EquityFellowship_FINAL.pdf</a:t>
            </a:r>
            <a:endParaRPr lang="en-US" dirty="0"/>
          </a:p>
          <a:p>
            <a:r>
              <a:rPr lang="en-US" dirty="0" err="1">
                <a:ea typeface="+mn-lt"/>
                <a:cs typeface="+mn-lt"/>
              </a:rPr>
              <a:t>Thoring</a:t>
            </a:r>
            <a:r>
              <a:rPr lang="en-US" dirty="0">
                <a:ea typeface="+mn-lt"/>
                <a:cs typeface="+mn-lt"/>
              </a:rPr>
              <a:t>, K., Mueller, R., &amp; Badke-Schaub, P. (2020). Workshops as a research method: Guidelines for designing and evaluating artifacts through workshops.</a:t>
            </a:r>
            <a:r>
              <a:rPr lang="en-US" dirty="0">
                <a:latin typeface="Arial"/>
                <a:cs typeface="Arial"/>
              </a:rPr>
              <a:t> </a:t>
            </a:r>
            <a:endParaRPr lang="en-US" dirty="0"/>
          </a:p>
          <a:p>
            <a:r>
              <a:rPr lang="en-US" dirty="0">
                <a:ea typeface="+mn-lt"/>
                <a:cs typeface="+mn-lt"/>
              </a:rPr>
              <a:t>Watts, S. (N.D.) How to Develop a Q Methodology. Available from: Cardiff University</a:t>
            </a:r>
          </a:p>
        </p:txBody>
      </p:sp>
    </p:spTree>
    <p:extLst>
      <p:ext uri="{BB962C8B-B14F-4D97-AF65-F5344CB8AC3E}">
        <p14:creationId xmlns:p14="http://schemas.microsoft.com/office/powerpoint/2010/main" val="4178688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DB80-96B3-3071-7D4C-DBEB1C32F517}"/>
              </a:ext>
            </a:extLst>
          </p:cNvPr>
          <p:cNvSpPr>
            <a:spLocks noGrp="1"/>
          </p:cNvSpPr>
          <p:nvPr>
            <p:ph type="title"/>
          </p:nvPr>
        </p:nvSpPr>
        <p:spPr/>
        <p:txBody>
          <a:bodyPr/>
          <a:lstStyle/>
          <a:p>
            <a:r>
              <a:rPr lang="en-US"/>
              <a:t>References and additional reading</a:t>
            </a:r>
          </a:p>
        </p:txBody>
      </p:sp>
      <p:sp>
        <p:nvSpPr>
          <p:cNvPr id="3" name="Content Placeholder 2">
            <a:extLst>
              <a:ext uri="{FF2B5EF4-FFF2-40B4-BE49-F238E27FC236}">
                <a16:creationId xmlns:a16="http://schemas.microsoft.com/office/drawing/2014/main" id="{A9BAC1C6-7AF1-AA64-7C0B-0D59D949F11B}"/>
              </a:ext>
            </a:extLst>
          </p:cNvPr>
          <p:cNvSpPr>
            <a:spLocks noGrp="1"/>
          </p:cNvSpPr>
          <p:nvPr>
            <p:ph idx="1"/>
          </p:nvPr>
        </p:nvSpPr>
        <p:spPr/>
        <p:txBody>
          <a:bodyPr vert="horz" lIns="91440" tIns="45720" rIns="91440" bIns="45720" rtlCol="0" anchor="t">
            <a:normAutofit fontScale="85000" lnSpcReduction="10000"/>
          </a:bodyPr>
          <a:lstStyle/>
          <a:p>
            <a:r>
              <a:rPr lang="en-US" dirty="0">
                <a:ea typeface="+mn-lt"/>
                <a:cs typeface="+mn-lt"/>
              </a:rPr>
              <a:t>Corbin, T., Dawson, P., Nicola-Richmond, K., &amp; Partridge, H. (2025). ‘Where’s the line? It’s an absurd line’: towards a framework for acceptable uses of AI in assessment. Assessment &amp; Evaluation in Higher Education, 1–13.</a:t>
            </a:r>
            <a:endParaRPr lang="en-US" dirty="0"/>
          </a:p>
          <a:p>
            <a:r>
              <a:rPr lang="en-US" dirty="0">
                <a:ea typeface="+mn-lt"/>
                <a:cs typeface="+mn-lt"/>
              </a:rPr>
              <a:t>Corbin, T., Tai, J., &amp; </a:t>
            </a:r>
            <a:r>
              <a:rPr lang="en-US" dirty="0" err="1">
                <a:ea typeface="+mn-lt"/>
                <a:cs typeface="+mn-lt"/>
              </a:rPr>
              <a:t>Flenady</a:t>
            </a:r>
            <a:r>
              <a:rPr lang="en-US" dirty="0">
                <a:ea typeface="+mn-lt"/>
                <a:cs typeface="+mn-lt"/>
              </a:rPr>
              <a:t>, G. (2025). Understanding the place and value of GenAI feedback: a recognition-based framework. Assessment &amp; Evaluation in Higher Education. DOI: 10.1080/02602938.2025.2459641</a:t>
            </a:r>
            <a:endParaRPr lang="en-US" dirty="0"/>
          </a:p>
          <a:p>
            <a:r>
              <a:rPr lang="en-US" dirty="0">
                <a:ea typeface="+mn-lt"/>
                <a:cs typeface="+mn-lt"/>
              </a:rPr>
              <a:t>Fawns, T., Bearman, M., Dawson, P., Nieminen, J. H., Ashford-Rowe, K., Willey, &amp; Press, N. (2025). Authentic assessment: from panacea to criticality. Assessment &amp; Evaluation in Higher Education, 50(3), 396–408.</a:t>
            </a:r>
            <a:endParaRPr lang="en-US" dirty="0"/>
          </a:p>
          <a:p>
            <a:r>
              <a:rPr lang="en-US" dirty="0">
                <a:ea typeface="+mn-lt"/>
                <a:cs typeface="+mn-lt"/>
              </a:rPr>
              <a:t>Hanafin, J., Shevlin, M., Kenny, M., &amp; Neela, E. M. (2007). Including young people with disabilities: Assessment challenges in higher education. </a:t>
            </a:r>
            <a:r>
              <a:rPr lang="en-US" i="1" dirty="0">
                <a:ea typeface="+mn-lt"/>
                <a:cs typeface="+mn-lt"/>
              </a:rPr>
              <a:t>Higher education</a:t>
            </a:r>
            <a:r>
              <a:rPr lang="en-US" dirty="0">
                <a:ea typeface="+mn-lt"/>
                <a:cs typeface="+mn-lt"/>
              </a:rPr>
              <a:t>, </a:t>
            </a:r>
            <a:r>
              <a:rPr lang="en-US" i="1" dirty="0">
                <a:ea typeface="+mn-lt"/>
                <a:cs typeface="+mn-lt"/>
              </a:rPr>
              <a:t>54</a:t>
            </a:r>
            <a:r>
              <a:rPr lang="en-US" dirty="0">
                <a:ea typeface="+mn-lt"/>
                <a:cs typeface="+mn-lt"/>
              </a:rPr>
              <a:t>, 435-448.</a:t>
            </a:r>
            <a:endParaRPr lang="en-US" dirty="0"/>
          </a:p>
          <a:p>
            <a:r>
              <a:rPr lang="en-US" dirty="0">
                <a:ea typeface="+mn-lt"/>
                <a:cs typeface="+mn-lt"/>
              </a:rPr>
              <a:t>Forsyth, H., &amp; Evans, J. (2019). Authentic assessment for a more inclusive history. </a:t>
            </a:r>
            <a:r>
              <a:rPr lang="en-US" i="1" dirty="0">
                <a:ea typeface="+mn-lt"/>
                <a:cs typeface="+mn-lt"/>
              </a:rPr>
              <a:t>Higher Education Research &amp; Development</a:t>
            </a:r>
            <a:r>
              <a:rPr lang="en-US" dirty="0">
                <a:ea typeface="+mn-lt"/>
                <a:cs typeface="+mn-lt"/>
              </a:rPr>
              <a:t>, </a:t>
            </a:r>
            <a:r>
              <a:rPr lang="en-US" i="1" dirty="0">
                <a:ea typeface="+mn-lt"/>
                <a:cs typeface="+mn-lt"/>
              </a:rPr>
              <a:t>38</a:t>
            </a:r>
            <a:r>
              <a:rPr lang="en-US" dirty="0">
                <a:ea typeface="+mn-lt"/>
                <a:cs typeface="+mn-lt"/>
              </a:rPr>
              <a:t>(4), 748-761.</a:t>
            </a:r>
            <a:endParaRPr lang="en-US" dirty="0"/>
          </a:p>
        </p:txBody>
      </p:sp>
    </p:spTree>
    <p:extLst>
      <p:ext uri="{BB962C8B-B14F-4D97-AF65-F5344CB8AC3E}">
        <p14:creationId xmlns:p14="http://schemas.microsoft.com/office/powerpoint/2010/main" val="3309954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FA6E-0EB8-71EB-8DD4-333859955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E2400E-CA00-D56D-3D9D-6ECBEAEC980B}"/>
              </a:ext>
            </a:extLst>
          </p:cNvPr>
          <p:cNvSpPr>
            <a:spLocks noGrp="1"/>
          </p:cNvSpPr>
          <p:nvPr>
            <p:ph type="title"/>
          </p:nvPr>
        </p:nvSpPr>
        <p:spPr/>
        <p:txBody>
          <a:bodyPr/>
          <a:lstStyle/>
          <a:p>
            <a:r>
              <a:rPr lang="en-GB" dirty="0"/>
              <a:t>References and additional reading</a:t>
            </a:r>
          </a:p>
        </p:txBody>
      </p:sp>
      <p:sp>
        <p:nvSpPr>
          <p:cNvPr id="3" name="Content Placeholder 2">
            <a:extLst>
              <a:ext uri="{FF2B5EF4-FFF2-40B4-BE49-F238E27FC236}">
                <a16:creationId xmlns:a16="http://schemas.microsoft.com/office/drawing/2014/main" id="{920B2C8C-6D3A-AA1E-F7B7-4F606BE28C0A}"/>
              </a:ext>
              <a:ext uri="{C183D7F6-B498-43B3-948B-1728B52AA6E4}">
                <adec:decorative xmlns:adec="http://schemas.microsoft.com/office/drawing/2017/decorative" val="1"/>
              </a:ext>
            </a:extLst>
          </p:cNvPr>
          <p:cNvSpPr>
            <a:spLocks noGrp="1"/>
          </p:cNvSpPr>
          <p:nvPr>
            <p:ph idx="1"/>
          </p:nvPr>
        </p:nvSpPr>
        <p:spPr>
          <a:xfrm>
            <a:off x="700635" y="1622270"/>
            <a:ext cx="10691265" cy="4339618"/>
          </a:xfrm>
        </p:spPr>
        <p:txBody>
          <a:bodyPr vert="horz" lIns="91440" tIns="45720" rIns="91440" bIns="45720" rtlCol="0" anchor="t">
            <a:noAutofit/>
          </a:bodyPr>
          <a:lstStyle/>
          <a:p>
            <a:pPr>
              <a:lnSpc>
                <a:spcPct val="100000"/>
              </a:lnSpc>
              <a:spcAft>
                <a:spcPts val="600"/>
              </a:spcAft>
            </a:pPr>
            <a:endParaRPr lang="en-GB" sz="1000" dirty="0"/>
          </a:p>
          <a:p>
            <a:endParaRPr lang="en-GB"/>
          </a:p>
        </p:txBody>
      </p:sp>
      <p:sp>
        <p:nvSpPr>
          <p:cNvPr id="5" name="TextBox 4">
            <a:extLst>
              <a:ext uri="{FF2B5EF4-FFF2-40B4-BE49-F238E27FC236}">
                <a16:creationId xmlns:a16="http://schemas.microsoft.com/office/drawing/2014/main" id="{7E72D5F3-23B2-95CB-BB53-5B7A63E7FFA3}"/>
              </a:ext>
            </a:extLst>
          </p:cNvPr>
          <p:cNvSpPr txBox="1"/>
          <p:nvPr/>
        </p:nvSpPr>
        <p:spPr>
          <a:xfrm>
            <a:off x="966107" y="1687285"/>
            <a:ext cx="9837964"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mn-lt"/>
                <a:cs typeface="+mn-lt"/>
              </a:rPr>
              <a:t>Nieminen, J. H. (2024). The paradox of inclusive assessment. Assessment &amp; Evaluation in Higher Education, 1–13.</a:t>
            </a:r>
            <a:endParaRPr lang="en-US"/>
          </a:p>
          <a:p>
            <a:r>
              <a:rPr lang="pt-BR">
                <a:ea typeface="+mn-lt"/>
                <a:cs typeface="+mn-lt"/>
              </a:rPr>
              <a:t>Ramezandadeh, A., Zareian, G., Reza Adel, S. M., &amp; Ramezanzadeh, R. (2017). </a:t>
            </a:r>
            <a:r>
              <a:rPr lang="en-US">
                <a:ea typeface="+mn-lt"/>
                <a:cs typeface="+mn-lt"/>
              </a:rPr>
              <a:t>Authenticity in teaching: A constant process of becoming. Higher Education, 73, 299–315.</a:t>
            </a:r>
            <a:endParaRPr lang="en-US"/>
          </a:p>
          <a:p>
            <a:r>
              <a:rPr lang="en-US">
                <a:ea typeface="+mn-lt"/>
                <a:cs typeface="+mn-lt"/>
              </a:rPr>
              <a:t>Stanford Encyclopedia of Philosophy. (2014/2020). Authenticity. Retrieved from </a:t>
            </a:r>
            <a:r>
              <a:rPr lang="en-US" dirty="0">
                <a:ea typeface="+mn-lt"/>
                <a:cs typeface="+mn-lt"/>
                <a:hlinkClick r:id="rId2"/>
              </a:rPr>
              <a:t>https://plato.stanford.edu/entries/authenticity/</a:t>
            </a:r>
            <a:r>
              <a:rPr lang="en-US" dirty="0">
                <a:ea typeface="+mn-lt"/>
                <a:cs typeface="+mn-lt"/>
              </a:rPr>
              <a:t> </a:t>
            </a:r>
            <a:endParaRPr lang="en-US" dirty="0"/>
          </a:p>
          <a:p>
            <a:r>
              <a:rPr lang="en-US">
                <a:ea typeface="+mn-lt"/>
                <a:cs typeface="+mn-lt"/>
              </a:rPr>
              <a:t>St-Onge, C (2025). Embracing the next frontier in assessment. Canadian Medical Education Journal, 16(2), 1.</a:t>
            </a:r>
            <a:endParaRPr lang="en-US"/>
          </a:p>
          <a:p>
            <a:r>
              <a:rPr lang="en-US">
                <a:ea typeface="+mn-lt"/>
                <a:cs typeface="+mn-lt"/>
              </a:rPr>
              <a:t>Vu, T. T., &amp; Dall’Alba, G. (2014). Authentic assessment for student learning: An ontological conception. Educational Philosophy and Theory, 46(7), 778–791.</a:t>
            </a:r>
            <a:endParaRPr lang="en-US"/>
          </a:p>
          <a:p>
            <a:pPr algn="l"/>
            <a:endParaRPr lang="en-US" dirty="0"/>
          </a:p>
        </p:txBody>
      </p:sp>
    </p:spTree>
    <p:extLst>
      <p:ext uri="{BB962C8B-B14F-4D97-AF65-F5344CB8AC3E}">
        <p14:creationId xmlns:p14="http://schemas.microsoft.com/office/powerpoint/2010/main" val="2501220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B1B6B1-8BB9-EB8E-4A62-0913F791B6CC}"/>
              </a:ext>
            </a:extLst>
          </p:cNvPr>
          <p:cNvSpPr>
            <a:spLocks noGrp="1"/>
          </p:cNvSpPr>
          <p:nvPr>
            <p:ph type="title"/>
          </p:nvPr>
        </p:nvSpPr>
        <p:spPr>
          <a:xfrm>
            <a:off x="685800" y="899024"/>
            <a:ext cx="3076032" cy="3914947"/>
          </a:xfrm>
        </p:spPr>
        <p:txBody>
          <a:bodyPr vert="horz" lIns="91440" tIns="45720" rIns="91440" bIns="45720" rtlCol="0" anchor="t">
            <a:normAutofit/>
          </a:bodyPr>
          <a:lstStyle/>
          <a:p>
            <a:r>
              <a:rPr lang="en-US"/>
              <a:t>The imperative for change</a:t>
            </a:r>
          </a:p>
        </p:txBody>
      </p:sp>
      <p:cxnSp>
        <p:nvCxnSpPr>
          <p:cNvPr id="16" name="Straight Connector 15">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Graphic 6" descr="Head with Gears">
            <a:extLst>
              <a:ext uri="{FF2B5EF4-FFF2-40B4-BE49-F238E27FC236}">
                <a16:creationId xmlns:a16="http://schemas.microsoft.com/office/drawing/2014/main" id="{FA6BBEB4-7677-9B49-1A0A-FCDA0E78F59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10149" y="723901"/>
            <a:ext cx="5410200" cy="5410200"/>
          </a:xfrm>
          <a:prstGeom prst="rect">
            <a:avLst/>
          </a:prstGeom>
        </p:spPr>
      </p:pic>
    </p:spTree>
    <p:extLst>
      <p:ext uri="{BB962C8B-B14F-4D97-AF65-F5344CB8AC3E}">
        <p14:creationId xmlns:p14="http://schemas.microsoft.com/office/powerpoint/2010/main" val="968314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8285E-3CDE-66A9-3DDB-5C8866EF376E}"/>
              </a:ext>
            </a:extLst>
          </p:cNvPr>
          <p:cNvSpPr>
            <a:spLocks noGrp="1"/>
          </p:cNvSpPr>
          <p:nvPr>
            <p:ph type="title"/>
          </p:nvPr>
        </p:nvSpPr>
        <p:spPr>
          <a:xfrm>
            <a:off x="750367" y="854426"/>
            <a:ext cx="10691265" cy="1051560"/>
          </a:xfrm>
        </p:spPr>
        <p:txBody>
          <a:bodyPr>
            <a:normAutofit fontScale="90000"/>
          </a:bodyPr>
          <a:lstStyle/>
          <a:p>
            <a:r>
              <a:rPr lang="en-GB"/>
              <a:t>Changing demographics</a:t>
            </a:r>
            <a:r>
              <a:rPr lang="en-GB" dirty="0"/>
              <a:t> - Addressing the retention crisis</a:t>
            </a:r>
          </a:p>
        </p:txBody>
      </p:sp>
      <p:sp>
        <p:nvSpPr>
          <p:cNvPr id="3" name="Content Placeholder 2">
            <a:extLst>
              <a:ext uri="{FF2B5EF4-FFF2-40B4-BE49-F238E27FC236}">
                <a16:creationId xmlns:a16="http://schemas.microsoft.com/office/drawing/2014/main" id="{E2FAFBFC-7B74-139C-C572-5617D068DE80}"/>
              </a:ext>
            </a:extLst>
          </p:cNvPr>
          <p:cNvSpPr>
            <a:spLocks noGrp="1"/>
          </p:cNvSpPr>
          <p:nvPr>
            <p:ph idx="1"/>
          </p:nvPr>
        </p:nvSpPr>
        <p:spPr>
          <a:xfrm>
            <a:off x="750367" y="2110740"/>
            <a:ext cx="10691265" cy="4376928"/>
          </a:xfrm>
        </p:spPr>
        <p:txBody>
          <a:bodyPr>
            <a:normAutofit/>
          </a:bodyPr>
          <a:lstStyle/>
          <a:p>
            <a:pPr algn="l">
              <a:buNone/>
            </a:pPr>
            <a:r>
              <a:rPr lang="en-GB" b="0" i="0" dirty="0">
                <a:solidFill>
                  <a:srgbClr val="40474F"/>
                </a:solidFill>
                <a:effectLst/>
                <a:latin typeface="Roboto" panose="02000000000000000000" pitchFamily="2" charset="0"/>
              </a:rPr>
              <a:t>The requirement for higher education providers to have a </a:t>
            </a:r>
            <a:r>
              <a:rPr lang="en-GB" b="1" i="0" dirty="0">
                <a:solidFill>
                  <a:srgbClr val="40474F"/>
                </a:solidFill>
                <a:effectLst/>
                <a:latin typeface="Roboto" panose="02000000000000000000" pitchFamily="2" charset="0"/>
              </a:rPr>
              <a:t>Support for Students Policy </a:t>
            </a:r>
            <a:r>
              <a:rPr lang="en-GB" b="0" i="0" dirty="0">
                <a:solidFill>
                  <a:srgbClr val="40474F"/>
                </a:solidFill>
                <a:effectLst/>
                <a:latin typeface="Roboto" panose="02000000000000000000" pitchFamily="2" charset="0"/>
              </a:rPr>
              <a:t>is set out in section 19-43 of HESA. Providers are required to meet three requirements:</a:t>
            </a:r>
          </a:p>
          <a:p>
            <a:pPr algn="l">
              <a:buFont typeface="+mj-lt"/>
              <a:buAutoNum type="arabicPeriod"/>
            </a:pPr>
            <a:r>
              <a:rPr lang="en-GB" b="0" i="0" dirty="0">
                <a:solidFill>
                  <a:srgbClr val="40474F"/>
                </a:solidFill>
                <a:effectLst/>
                <a:highlight>
                  <a:srgbClr val="FFFF00"/>
                </a:highlight>
                <a:latin typeface="Roboto" panose="02000000000000000000" pitchFamily="2" charset="0"/>
              </a:rPr>
              <a:t>providers must have a </a:t>
            </a:r>
            <a:r>
              <a:rPr lang="en-GB" b="1" i="0" dirty="0">
                <a:solidFill>
                  <a:srgbClr val="40474F"/>
                </a:solidFill>
                <a:effectLst/>
                <a:highlight>
                  <a:srgbClr val="FFFF00"/>
                </a:highlight>
                <a:latin typeface="Roboto" panose="02000000000000000000" pitchFamily="2" charset="0"/>
              </a:rPr>
              <a:t>Support for Students Policy </a:t>
            </a:r>
            <a:r>
              <a:rPr lang="en-GB" b="0" i="0" dirty="0">
                <a:solidFill>
                  <a:srgbClr val="40474F"/>
                </a:solidFill>
                <a:effectLst/>
                <a:highlight>
                  <a:srgbClr val="FFFF00"/>
                </a:highlight>
                <a:latin typeface="Roboto" panose="02000000000000000000" pitchFamily="2" charset="0"/>
              </a:rPr>
              <a:t>that </a:t>
            </a:r>
            <a:r>
              <a:rPr lang="en-GB" b="1" i="0" dirty="0">
                <a:solidFill>
                  <a:srgbClr val="40474F"/>
                </a:solidFill>
                <a:effectLst/>
                <a:highlight>
                  <a:srgbClr val="FFFF00"/>
                </a:highlight>
                <a:latin typeface="Roboto" panose="02000000000000000000" pitchFamily="2" charset="0"/>
              </a:rPr>
              <a:t>details the support made available </a:t>
            </a:r>
            <a:r>
              <a:rPr lang="en-GB" b="0" i="0" dirty="0">
                <a:solidFill>
                  <a:srgbClr val="40474F"/>
                </a:solidFill>
                <a:effectLst/>
                <a:highlight>
                  <a:srgbClr val="FFFF00"/>
                </a:highlight>
                <a:latin typeface="Roboto" panose="02000000000000000000" pitchFamily="2" charset="0"/>
              </a:rPr>
              <a:t>to the provider’s students </a:t>
            </a:r>
            <a:r>
              <a:rPr lang="en-GB" b="1" i="0" dirty="0">
                <a:solidFill>
                  <a:srgbClr val="40474F"/>
                </a:solidFill>
                <a:effectLst/>
                <a:highlight>
                  <a:srgbClr val="FFFF00"/>
                </a:highlight>
                <a:latin typeface="Roboto" panose="02000000000000000000" pitchFamily="2" charset="0"/>
              </a:rPr>
              <a:t>to assist them to successfully complete the units of study </a:t>
            </a:r>
            <a:r>
              <a:rPr lang="en-GB" b="0" i="0" dirty="0">
                <a:solidFill>
                  <a:srgbClr val="40474F"/>
                </a:solidFill>
                <a:effectLst/>
                <a:latin typeface="Roboto" panose="02000000000000000000" pitchFamily="2" charset="0"/>
              </a:rPr>
              <a:t>in which they are enrolled;</a:t>
            </a:r>
          </a:p>
          <a:p>
            <a:pPr algn="l">
              <a:buFont typeface="+mj-lt"/>
              <a:buAutoNum type="arabicPeriod"/>
            </a:pPr>
            <a:r>
              <a:rPr lang="en-GB" b="0" i="0" dirty="0">
                <a:solidFill>
                  <a:srgbClr val="40474F"/>
                </a:solidFill>
                <a:effectLst/>
                <a:latin typeface="Roboto" panose="02000000000000000000" pitchFamily="2" charset="0"/>
              </a:rPr>
              <a:t>the provider’s Support for Students Policy must include information on:</a:t>
            </a:r>
          </a:p>
          <a:p>
            <a:pPr marL="742950" lvl="1" indent="-285750" algn="l">
              <a:buFont typeface="+mj-lt"/>
              <a:buAutoNum type="arabicPeriod"/>
            </a:pPr>
            <a:r>
              <a:rPr lang="en-GB" b="0" i="0" dirty="0">
                <a:solidFill>
                  <a:srgbClr val="40474F"/>
                </a:solidFill>
                <a:effectLst/>
                <a:latin typeface="Roboto" panose="02000000000000000000" pitchFamily="2" charset="0"/>
              </a:rPr>
              <a:t>the provider’s processes for identifying students that are at risk of not successfully completing their units of study; and</a:t>
            </a:r>
          </a:p>
          <a:p>
            <a:pPr marL="742950" lvl="1" indent="-285750" algn="l">
              <a:buFont typeface="+mj-lt"/>
              <a:buAutoNum type="arabicPeriod"/>
            </a:pPr>
            <a:r>
              <a:rPr lang="en-GB" b="0" i="0" dirty="0">
                <a:solidFill>
                  <a:srgbClr val="40474F"/>
                </a:solidFill>
                <a:effectLst/>
                <a:highlight>
                  <a:srgbClr val="FFFF00"/>
                </a:highlight>
                <a:latin typeface="Roboto" panose="02000000000000000000" pitchFamily="2" charset="0"/>
              </a:rPr>
              <a:t>the supports available to assist students to successfully complete the units of study in which they are enrolled;</a:t>
            </a:r>
          </a:p>
        </p:txBody>
      </p:sp>
    </p:spTree>
    <p:extLst>
      <p:ext uri="{BB962C8B-B14F-4D97-AF65-F5344CB8AC3E}">
        <p14:creationId xmlns:p14="http://schemas.microsoft.com/office/powerpoint/2010/main" val="786570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F64F9B95-9045-48D2-B9F3-2927E98F54A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85AA86F-6A4D-4BCB-A045-D992CDC295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6" name="Rectangle 35">
            <a:extLst>
              <a:ext uri="{FF2B5EF4-FFF2-40B4-BE49-F238E27FC236}">
                <a16:creationId xmlns:a16="http://schemas.microsoft.com/office/drawing/2014/main" id="{341BFA31-6544-45C2-9DA0-9E1C5E0B1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DC36F877-5419-44C1-A2CD-376BDDDC3E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358817" y="2454085"/>
            <a:ext cx="16383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627BA23-7DF9-C105-0684-4871C5983EC6}"/>
              </a:ext>
            </a:extLst>
          </p:cNvPr>
          <p:cNvSpPr>
            <a:spLocks noGrp="1"/>
          </p:cNvSpPr>
          <p:nvPr>
            <p:ph type="title"/>
          </p:nvPr>
        </p:nvSpPr>
        <p:spPr>
          <a:xfrm>
            <a:off x="700635" y="-1307592"/>
            <a:ext cx="10691265" cy="1307592"/>
          </a:xfrm>
        </p:spPr>
        <p:txBody>
          <a:bodyPr vert="horz" lIns="91440" tIns="45720" rIns="91440" bIns="45720" rtlCol="0" anchor="b">
            <a:normAutofit/>
          </a:bodyPr>
          <a:lstStyle/>
          <a:p>
            <a:r>
              <a:rPr lang="en-AU" sz="2800" dirty="0"/>
              <a:t>Overall representation of students with disability in higher education</a:t>
            </a:r>
          </a:p>
        </p:txBody>
      </p:sp>
      <p:pic>
        <p:nvPicPr>
          <p:cNvPr id="7" name="Picture 6" descr="A graph with a line going up indicating that there is now in 2023 a little over 12% of students in Australian universities with a disability">
            <a:extLst>
              <a:ext uri="{FF2B5EF4-FFF2-40B4-BE49-F238E27FC236}">
                <a16:creationId xmlns:a16="http://schemas.microsoft.com/office/drawing/2014/main" id="{F0FE487C-7B44-6002-8924-41091782D7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47" y="1905"/>
            <a:ext cx="8425679" cy="6140688"/>
          </a:xfrm>
          <a:prstGeom prst="rect">
            <a:avLst/>
          </a:prstGeom>
        </p:spPr>
      </p:pic>
      <p:pic>
        <p:nvPicPr>
          <p:cNvPr id="5" name="Picture 4" descr="Screengrab of Title of the ACSES Report Students with Disability in Australian Higher Education Nov 2024 update, with authors Cadby, Pitman and Koshy Nov 28">
            <a:extLst>
              <a:ext uri="{FF2B5EF4-FFF2-40B4-BE49-F238E27FC236}">
                <a16:creationId xmlns:a16="http://schemas.microsoft.com/office/drawing/2014/main" id="{3528F5A8-E7A6-195E-4C0C-2B07A3C69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4821" y="2827679"/>
            <a:ext cx="5194883" cy="1805222"/>
          </a:xfrm>
          <a:prstGeom prst="rect">
            <a:avLst/>
          </a:prstGeom>
        </p:spPr>
      </p:pic>
    </p:spTree>
    <p:extLst>
      <p:ext uri="{BB962C8B-B14F-4D97-AF65-F5344CB8AC3E}">
        <p14:creationId xmlns:p14="http://schemas.microsoft.com/office/powerpoint/2010/main" val="1137704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CE694-645E-ABB4-F425-700E6D030F14}"/>
              </a:ext>
            </a:extLst>
          </p:cNvPr>
          <p:cNvSpPr>
            <a:spLocks noGrp="1"/>
          </p:cNvSpPr>
          <p:nvPr>
            <p:ph type="title"/>
          </p:nvPr>
        </p:nvSpPr>
        <p:spPr>
          <a:xfrm>
            <a:off x="328411" y="61877"/>
            <a:ext cx="11687578" cy="666893"/>
          </a:xfrm>
        </p:spPr>
        <p:txBody>
          <a:bodyPr>
            <a:normAutofit fontScale="90000"/>
          </a:bodyPr>
          <a:lstStyle/>
          <a:p>
            <a:r>
              <a:rPr lang="en-GB"/>
              <a:t>UK Higher Education Statistics Agency (HESA) 2023/24 </a:t>
            </a:r>
          </a:p>
        </p:txBody>
      </p:sp>
      <p:graphicFrame>
        <p:nvGraphicFramePr>
          <p:cNvPr id="4" name="Content Placeholder 3" descr="A table from HESA data in the UK indicating there are some 468,830 students with disabilities (122,430 have indicated that they have a mental health condition, 140,000 have a SPLD some 4,300 have a visual impairment or are blind)">
            <a:extLst>
              <a:ext uri="{FF2B5EF4-FFF2-40B4-BE49-F238E27FC236}">
                <a16:creationId xmlns:a16="http://schemas.microsoft.com/office/drawing/2014/main" id="{BDE015B7-2963-2B0C-B43C-A98EF60BAACC}"/>
              </a:ext>
            </a:extLst>
          </p:cNvPr>
          <p:cNvGraphicFramePr>
            <a:graphicFrameLocks noGrp="1"/>
          </p:cNvGraphicFramePr>
          <p:nvPr>
            <p:ph idx="1"/>
            <p:extLst>
              <p:ext uri="{D42A27DB-BD31-4B8C-83A1-F6EECF244321}">
                <p14:modId xmlns:p14="http://schemas.microsoft.com/office/powerpoint/2010/main" val="1862398687"/>
              </p:ext>
            </p:extLst>
          </p:nvPr>
        </p:nvGraphicFramePr>
        <p:xfrm>
          <a:off x="444500" y="666750"/>
          <a:ext cx="11401775" cy="6127721"/>
        </p:xfrm>
        <a:graphic>
          <a:graphicData uri="http://schemas.openxmlformats.org/drawingml/2006/table">
            <a:tbl>
              <a:tblPr firstRow="1"/>
              <a:tblGrid>
                <a:gridCol w="7334248">
                  <a:extLst>
                    <a:ext uri="{9D8B030D-6E8A-4147-A177-3AD203B41FA5}">
                      <a16:colId xmlns:a16="http://schemas.microsoft.com/office/drawing/2014/main" val="3979072226"/>
                    </a:ext>
                  </a:extLst>
                </a:gridCol>
                <a:gridCol w="1037166">
                  <a:extLst>
                    <a:ext uri="{9D8B030D-6E8A-4147-A177-3AD203B41FA5}">
                      <a16:colId xmlns:a16="http://schemas.microsoft.com/office/drawing/2014/main" val="926296485"/>
                    </a:ext>
                  </a:extLst>
                </a:gridCol>
                <a:gridCol w="1040643">
                  <a:extLst>
                    <a:ext uri="{9D8B030D-6E8A-4147-A177-3AD203B41FA5}">
                      <a16:colId xmlns:a16="http://schemas.microsoft.com/office/drawing/2014/main" val="3255727385"/>
                    </a:ext>
                  </a:extLst>
                </a:gridCol>
                <a:gridCol w="928027">
                  <a:extLst>
                    <a:ext uri="{9D8B030D-6E8A-4147-A177-3AD203B41FA5}">
                      <a16:colId xmlns:a16="http://schemas.microsoft.com/office/drawing/2014/main" val="86634675"/>
                    </a:ext>
                  </a:extLst>
                </a:gridCol>
                <a:gridCol w="1061691">
                  <a:extLst>
                    <a:ext uri="{9D8B030D-6E8A-4147-A177-3AD203B41FA5}">
                      <a16:colId xmlns:a16="http://schemas.microsoft.com/office/drawing/2014/main" val="2325574690"/>
                    </a:ext>
                  </a:extLst>
                </a:gridCol>
              </a:tblGrid>
              <a:tr h="137345">
                <a:tc>
                  <a:txBody>
                    <a:bodyPr/>
                    <a:lstStyle/>
                    <a:p>
                      <a:pPr algn="l" fontAlgn="b"/>
                      <a:endParaRPr lang="en-GB" sz="600" b="0" i="0" u="none" strike="noStrike">
                        <a:solidFill>
                          <a:srgbClr val="000000"/>
                        </a:solidFill>
                        <a:effectLst/>
                        <a:latin typeface="Aptos Narrow" panose="020B0004020202020204" pitchFamily="34" charset="0"/>
                      </a:endParaRPr>
                    </a:p>
                  </a:txBody>
                  <a:tcPr marL="5372" marR="5372" marT="5372" marB="0" anchor="b">
                    <a:lnL>
                      <a:noFill/>
                    </a:lnL>
                    <a:lnR>
                      <a:noFill/>
                    </a:lnR>
                    <a:lnT>
                      <a:noFill/>
                    </a:lnT>
                    <a:lnB>
                      <a:noFill/>
                    </a:lnB>
                    <a:noFill/>
                  </a:tcPr>
                </a:tc>
                <a:tc>
                  <a:txBody>
                    <a:bodyPr/>
                    <a:lstStyle/>
                    <a:p>
                      <a:pPr algn="l" fontAlgn="b"/>
                      <a:endParaRPr lang="en-GB" sz="600" b="0" i="0" u="none" strike="noStrike">
                        <a:solidFill>
                          <a:srgbClr val="000000"/>
                        </a:solidFill>
                        <a:effectLst/>
                        <a:latin typeface="Aptos Narrow" panose="020B0004020202020204" pitchFamily="34" charset="0"/>
                      </a:endParaRPr>
                    </a:p>
                  </a:txBody>
                  <a:tcPr marL="5372" marR="5372" marT="5372" marB="0" anchor="b">
                    <a:lnL>
                      <a:noFill/>
                    </a:lnL>
                    <a:lnR>
                      <a:noFill/>
                    </a:lnR>
                    <a:lnT>
                      <a:noFill/>
                    </a:lnT>
                    <a:lnB>
                      <a:noFill/>
                    </a:lnB>
                    <a:noFill/>
                  </a:tcPr>
                </a:tc>
                <a:tc>
                  <a:txBody>
                    <a:bodyPr/>
                    <a:lstStyle/>
                    <a:p>
                      <a:pPr algn="l" fontAlgn="b"/>
                      <a:endParaRPr lang="en-GB" sz="600" b="0" i="0" u="none" strike="noStrike">
                        <a:solidFill>
                          <a:srgbClr val="000000"/>
                        </a:solidFill>
                        <a:effectLst/>
                        <a:latin typeface="Aptos Narrow" panose="020B0004020202020204" pitchFamily="34" charset="0"/>
                      </a:endParaRPr>
                    </a:p>
                  </a:txBody>
                  <a:tcPr marL="5372" marR="5372" marT="5372" marB="0" anchor="b">
                    <a:lnL>
                      <a:noFill/>
                    </a:lnL>
                    <a:lnR>
                      <a:noFill/>
                    </a:lnR>
                    <a:lnT>
                      <a:noFill/>
                    </a:lnT>
                    <a:lnB>
                      <a:noFill/>
                    </a:lnB>
                    <a:noFill/>
                  </a:tcPr>
                </a:tc>
                <a:tc>
                  <a:txBody>
                    <a:bodyPr/>
                    <a:lstStyle/>
                    <a:p>
                      <a:pPr algn="l" fontAlgn="b"/>
                      <a:endParaRPr lang="en-GB" sz="600" b="0" i="0" u="none" strike="noStrike">
                        <a:solidFill>
                          <a:srgbClr val="000000"/>
                        </a:solidFill>
                        <a:effectLst/>
                        <a:latin typeface="Aptos Narrow" panose="020B0004020202020204" pitchFamily="34" charset="0"/>
                      </a:endParaRPr>
                    </a:p>
                  </a:txBody>
                  <a:tcPr marL="5372" marR="5372" marT="5372" marB="0" anchor="b">
                    <a:lnL>
                      <a:noFill/>
                    </a:lnL>
                    <a:lnR>
                      <a:noFill/>
                    </a:lnR>
                    <a:lnT>
                      <a:noFill/>
                    </a:lnT>
                    <a:lnB>
                      <a:noFill/>
                    </a:lnB>
                    <a:noFill/>
                  </a:tcPr>
                </a:tc>
                <a:tc>
                  <a:txBody>
                    <a:bodyPr/>
                    <a:lstStyle/>
                    <a:p>
                      <a:pPr algn="l" fontAlgn="b"/>
                      <a:endParaRPr lang="en-GB" sz="600" b="0" i="0" u="none" strike="noStrike">
                        <a:solidFill>
                          <a:srgbClr val="000000"/>
                        </a:solidFill>
                        <a:effectLst/>
                        <a:latin typeface="Aptos Narrow" panose="020B0004020202020204" pitchFamily="34" charset="0"/>
                      </a:endParaRPr>
                    </a:p>
                  </a:txBody>
                  <a:tcPr marL="5372" marR="5372" marT="5372" marB="0" anchor="b">
                    <a:lnL>
                      <a:noFill/>
                    </a:lnL>
                    <a:lnR>
                      <a:noFill/>
                    </a:lnR>
                    <a:lnT>
                      <a:noFill/>
                    </a:lnT>
                    <a:lnB>
                      <a:noFill/>
                    </a:lnB>
                    <a:noFill/>
                  </a:tcPr>
                </a:tc>
                <a:extLst>
                  <a:ext uri="{0D108BD9-81ED-4DB2-BD59-A6C34878D82A}">
                    <a16:rowId xmlns:a16="http://schemas.microsoft.com/office/drawing/2014/main" val="1171867300"/>
                  </a:ext>
                </a:extLst>
              </a:tr>
              <a:tr h="285256">
                <a:tc>
                  <a:txBody>
                    <a:bodyPr/>
                    <a:lstStyle/>
                    <a:p>
                      <a:pPr algn="l" fontAlgn="b"/>
                      <a:r>
                        <a:rPr lang="en-GB" sz="1800" b="1" i="0" u="none" strike="noStrike" dirty="0">
                          <a:solidFill>
                            <a:srgbClr val="000000"/>
                          </a:solidFill>
                          <a:effectLst/>
                          <a:latin typeface="Aptos Narrow"/>
                        </a:rPr>
                        <a:t>Disability</a:t>
                      </a:r>
                    </a:p>
                  </a:txBody>
                  <a:tcPr marL="5372" marR="5372" marT="5372" marB="0" anchor="b">
                    <a:lnL>
                      <a:noFill/>
                    </a:lnL>
                    <a:lnR>
                      <a:noFill/>
                    </a:lnR>
                    <a:lnT>
                      <a:noFill/>
                    </a:lnT>
                    <a:lnB>
                      <a:noFill/>
                    </a:lnB>
                    <a:noFill/>
                  </a:tcPr>
                </a:tc>
                <a:tc>
                  <a:txBody>
                    <a:bodyPr/>
                    <a:lstStyle/>
                    <a:p>
                      <a:pPr algn="r" fontAlgn="b"/>
                      <a:r>
                        <a:rPr lang="en-GB" sz="1600" b="1" i="0" u="none" strike="noStrike" dirty="0">
                          <a:solidFill>
                            <a:srgbClr val="000000"/>
                          </a:solidFill>
                          <a:effectLst/>
                          <a:latin typeface="Aptos Narrow"/>
                        </a:rPr>
                        <a:t>Female</a:t>
                      </a:r>
                    </a:p>
                  </a:txBody>
                  <a:tcPr marL="5372" marR="5372" marT="5372" marB="0" anchor="b">
                    <a:lnL>
                      <a:noFill/>
                    </a:lnL>
                    <a:lnR>
                      <a:noFill/>
                    </a:lnR>
                    <a:lnT>
                      <a:noFill/>
                    </a:lnT>
                    <a:lnB>
                      <a:noFill/>
                    </a:lnB>
                    <a:noFill/>
                  </a:tcPr>
                </a:tc>
                <a:tc>
                  <a:txBody>
                    <a:bodyPr/>
                    <a:lstStyle/>
                    <a:p>
                      <a:pPr algn="r" fontAlgn="b"/>
                      <a:r>
                        <a:rPr lang="en-GB" sz="1600" b="1" i="0" u="none" strike="noStrike" dirty="0">
                          <a:solidFill>
                            <a:srgbClr val="000000"/>
                          </a:solidFill>
                          <a:effectLst/>
                          <a:latin typeface="Aptos Narrow"/>
                        </a:rPr>
                        <a:t>Male</a:t>
                      </a:r>
                    </a:p>
                  </a:txBody>
                  <a:tcPr marL="5372" marR="5372" marT="5372" marB="0" anchor="b">
                    <a:lnL>
                      <a:noFill/>
                    </a:lnL>
                    <a:lnR>
                      <a:noFill/>
                    </a:lnR>
                    <a:lnT>
                      <a:noFill/>
                    </a:lnT>
                    <a:lnB>
                      <a:noFill/>
                    </a:lnB>
                    <a:noFill/>
                  </a:tcPr>
                </a:tc>
                <a:tc>
                  <a:txBody>
                    <a:bodyPr/>
                    <a:lstStyle/>
                    <a:p>
                      <a:pPr algn="r" fontAlgn="b"/>
                      <a:r>
                        <a:rPr lang="en-GB" sz="1600" b="1" i="0" u="none" strike="noStrike" dirty="0">
                          <a:solidFill>
                            <a:srgbClr val="000000"/>
                          </a:solidFill>
                          <a:effectLst/>
                          <a:latin typeface="Aptos Narrow"/>
                        </a:rPr>
                        <a:t>Unknown</a:t>
                      </a:r>
                    </a:p>
                  </a:txBody>
                  <a:tcPr marL="5372" marR="5372" marT="5372" marB="0" anchor="b">
                    <a:lnL>
                      <a:noFill/>
                    </a:lnL>
                    <a:lnR>
                      <a:noFill/>
                    </a:lnR>
                    <a:lnT>
                      <a:noFill/>
                    </a:lnT>
                    <a:lnB>
                      <a:noFill/>
                    </a:lnB>
                    <a:noFill/>
                  </a:tcPr>
                </a:tc>
                <a:tc>
                  <a:txBody>
                    <a:bodyPr/>
                    <a:lstStyle/>
                    <a:p>
                      <a:pPr algn="r" fontAlgn="b"/>
                      <a:r>
                        <a:rPr lang="en-GB" sz="1600" b="1" i="0" u="none" strike="noStrike" dirty="0">
                          <a:solidFill>
                            <a:srgbClr val="000000"/>
                          </a:solidFill>
                          <a:effectLst/>
                          <a:latin typeface="Aptos Narrow"/>
                        </a:rPr>
                        <a:t>Total</a:t>
                      </a:r>
                    </a:p>
                  </a:txBody>
                  <a:tcPr marL="5372" marR="5372" marT="5372" marB="0" anchor="b">
                    <a:lnL>
                      <a:noFill/>
                    </a:lnL>
                    <a:lnR>
                      <a:noFill/>
                    </a:lnR>
                    <a:lnT>
                      <a:noFill/>
                    </a:lnT>
                    <a:lnB>
                      <a:noFill/>
                    </a:lnB>
                    <a:noFill/>
                  </a:tcPr>
                </a:tc>
                <a:extLst>
                  <a:ext uri="{0D108BD9-81ED-4DB2-BD59-A6C34878D82A}">
                    <a16:rowId xmlns:a16="http://schemas.microsoft.com/office/drawing/2014/main" val="1050320071"/>
                  </a:ext>
                </a:extLst>
              </a:tr>
              <a:tr h="295821">
                <a:tc>
                  <a:txBody>
                    <a:bodyPr/>
                    <a:lstStyle/>
                    <a:p>
                      <a:pPr algn="l" fontAlgn="b"/>
                      <a:r>
                        <a:rPr lang="en-GB" sz="1800" b="0" i="0" u="none" strike="noStrike" dirty="0">
                          <a:solidFill>
                            <a:srgbClr val="000000"/>
                          </a:solidFill>
                          <a:effectLst/>
                          <a:latin typeface="Aptos Narrow"/>
                        </a:rPr>
                        <a:t>Blind or have a visual impairment uncorrected by glasses</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2,115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2,175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4,305</a:t>
                      </a:r>
                    </a:p>
                  </a:txBody>
                  <a:tcPr marL="5372" marR="5372" marT="5372" marB="0" anchor="b">
                    <a:lnL>
                      <a:noFill/>
                    </a:lnL>
                    <a:lnR>
                      <a:noFill/>
                    </a:lnR>
                    <a:lnT>
                      <a:noFill/>
                    </a:lnT>
                    <a:lnB>
                      <a:noFill/>
                    </a:lnB>
                    <a:noFill/>
                  </a:tcPr>
                </a:tc>
                <a:extLst>
                  <a:ext uri="{0D108BD9-81ED-4DB2-BD59-A6C34878D82A}">
                    <a16:rowId xmlns:a16="http://schemas.microsoft.com/office/drawing/2014/main" val="825622240"/>
                  </a:ext>
                </a:extLst>
              </a:tr>
              <a:tr h="285256">
                <a:tc>
                  <a:txBody>
                    <a:bodyPr/>
                    <a:lstStyle/>
                    <a:p>
                      <a:pPr algn="l" fontAlgn="b"/>
                      <a:r>
                        <a:rPr lang="en-GB" sz="1800" b="0" i="0" u="none" strike="noStrike" dirty="0">
                          <a:solidFill>
                            <a:srgbClr val="000000"/>
                          </a:solidFill>
                          <a:effectLst/>
                          <a:latin typeface="Aptos Narrow"/>
                        </a:rPr>
                        <a:t>D/deaf or have a hearing impairment</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4,825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2,775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40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7,640</a:t>
                      </a:r>
                    </a:p>
                  </a:txBody>
                  <a:tcPr marL="5372" marR="5372" marT="5372" marB="0" anchor="b">
                    <a:lnL>
                      <a:noFill/>
                    </a:lnL>
                    <a:lnR>
                      <a:noFill/>
                    </a:lnR>
                    <a:lnT>
                      <a:noFill/>
                    </a:lnT>
                    <a:lnB>
                      <a:noFill/>
                    </a:lnB>
                    <a:noFill/>
                  </a:tcPr>
                </a:tc>
                <a:extLst>
                  <a:ext uri="{0D108BD9-81ED-4DB2-BD59-A6C34878D82A}">
                    <a16:rowId xmlns:a16="http://schemas.microsoft.com/office/drawing/2014/main" val="2239651663"/>
                  </a:ext>
                </a:extLst>
              </a:tr>
              <a:tr h="581077">
                <a:tc>
                  <a:txBody>
                    <a:bodyPr/>
                    <a:lstStyle/>
                    <a:p>
                      <a:pPr algn="l" fontAlgn="b"/>
                      <a:r>
                        <a:rPr lang="en-GB" sz="1800" b="0" i="0" u="none" strike="noStrike" dirty="0">
                          <a:solidFill>
                            <a:srgbClr val="000000"/>
                          </a:solidFill>
                          <a:effectLst/>
                          <a:latin typeface="Aptos Narrow"/>
                        </a:rPr>
                        <a:t>Development condition that you have had since childhood which affects motor, cognitive, social and emotional skills, and speech and language</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310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305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620</a:t>
                      </a:r>
                    </a:p>
                  </a:txBody>
                  <a:tcPr marL="5372" marR="5372" marT="5372" marB="0" anchor="b">
                    <a:lnL>
                      <a:noFill/>
                    </a:lnL>
                    <a:lnR>
                      <a:noFill/>
                    </a:lnR>
                    <a:lnT>
                      <a:noFill/>
                    </a:lnT>
                    <a:lnB>
                      <a:noFill/>
                    </a:lnB>
                    <a:noFill/>
                  </a:tcPr>
                </a:tc>
                <a:extLst>
                  <a:ext uri="{0D108BD9-81ED-4DB2-BD59-A6C34878D82A}">
                    <a16:rowId xmlns:a16="http://schemas.microsoft.com/office/drawing/2014/main" val="3789267448"/>
                  </a:ext>
                </a:extLst>
              </a:tr>
              <a:tr h="295821">
                <a:tc>
                  <a:txBody>
                    <a:bodyPr/>
                    <a:lstStyle/>
                    <a:p>
                      <a:pPr algn="l" fontAlgn="b"/>
                      <a:r>
                        <a:rPr lang="en-GB" sz="1800" b="0" i="0" u="none" strike="noStrike" dirty="0">
                          <a:solidFill>
                            <a:srgbClr val="000000"/>
                          </a:solidFill>
                          <a:effectLst/>
                          <a:highlight>
                            <a:srgbClr val="FFFF00"/>
                          </a:highlight>
                          <a:latin typeface="Aptos Narrow"/>
                        </a:rPr>
                        <a:t>Learning difference such as dyslexia, dyspraxia or AD(H)D</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85,200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54,640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905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140,745</a:t>
                      </a:r>
                    </a:p>
                  </a:txBody>
                  <a:tcPr marL="5372" marR="5372" marT="5372" marB="0" anchor="b">
                    <a:lnL>
                      <a:noFill/>
                    </a:lnL>
                    <a:lnR>
                      <a:noFill/>
                    </a:lnR>
                    <a:lnT>
                      <a:noFill/>
                    </a:lnT>
                    <a:lnB>
                      <a:noFill/>
                    </a:lnB>
                    <a:noFill/>
                  </a:tcPr>
                </a:tc>
                <a:extLst>
                  <a:ext uri="{0D108BD9-81ED-4DB2-BD59-A6C34878D82A}">
                    <a16:rowId xmlns:a16="http://schemas.microsoft.com/office/drawing/2014/main" val="480477983"/>
                  </a:ext>
                </a:extLst>
              </a:tr>
              <a:tr h="559947">
                <a:tc>
                  <a:txBody>
                    <a:bodyPr/>
                    <a:lstStyle/>
                    <a:p>
                      <a:pPr algn="l" fontAlgn="b"/>
                      <a:r>
                        <a:rPr lang="en-GB" sz="1800" b="0" i="0" u="none" strike="noStrike" dirty="0">
                          <a:solidFill>
                            <a:srgbClr val="000000"/>
                          </a:solidFill>
                          <a:effectLst/>
                          <a:latin typeface="Aptos Narrow"/>
                        </a:rPr>
                        <a:t>Long-term illness or health condition such as cancer, HIV, diabetes, chronic heart disease, or epilepsy</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23,965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12,400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135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36,500</a:t>
                      </a:r>
                    </a:p>
                  </a:txBody>
                  <a:tcPr marL="5372" marR="5372" marT="5372" marB="0" anchor="b">
                    <a:lnL>
                      <a:noFill/>
                    </a:lnL>
                    <a:lnR>
                      <a:noFill/>
                    </a:lnR>
                    <a:lnT>
                      <a:noFill/>
                    </a:lnT>
                    <a:lnB>
                      <a:noFill/>
                    </a:lnB>
                    <a:noFill/>
                  </a:tcPr>
                </a:tc>
                <a:extLst>
                  <a:ext uri="{0D108BD9-81ED-4DB2-BD59-A6C34878D82A}">
                    <a16:rowId xmlns:a16="http://schemas.microsoft.com/office/drawing/2014/main" val="2276620656"/>
                  </a:ext>
                </a:extLst>
              </a:tr>
              <a:tr h="559947">
                <a:tc>
                  <a:txBody>
                    <a:bodyPr/>
                    <a:lstStyle/>
                    <a:p>
                      <a:pPr algn="l" fontAlgn="b"/>
                      <a:r>
                        <a:rPr lang="en-GB" sz="1800" b="0" i="0" u="none" strike="noStrike" dirty="0">
                          <a:solidFill>
                            <a:srgbClr val="000000"/>
                          </a:solidFill>
                          <a:effectLst/>
                          <a:highlight>
                            <a:srgbClr val="FFFF00"/>
                          </a:highlight>
                          <a:latin typeface="Aptos Narrow"/>
                        </a:rPr>
                        <a:t>Mental health condition, challenge or disorder, such as depression, schizophrenia or anxiety</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92,050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29,235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1,145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122,430</a:t>
                      </a:r>
                    </a:p>
                  </a:txBody>
                  <a:tcPr marL="5372" marR="5372" marT="5372" marB="0" anchor="b">
                    <a:lnL>
                      <a:noFill/>
                    </a:lnL>
                    <a:lnR>
                      <a:noFill/>
                    </a:lnR>
                    <a:lnT>
                      <a:noFill/>
                    </a:lnT>
                    <a:lnB>
                      <a:noFill/>
                    </a:lnB>
                    <a:noFill/>
                  </a:tcPr>
                </a:tc>
                <a:extLst>
                  <a:ext uri="{0D108BD9-81ED-4DB2-BD59-A6C34878D82A}">
                    <a16:rowId xmlns:a16="http://schemas.microsoft.com/office/drawing/2014/main" val="1917307495"/>
                  </a:ext>
                </a:extLst>
              </a:tr>
              <a:tr h="581077">
                <a:tc>
                  <a:txBody>
                    <a:bodyPr/>
                    <a:lstStyle/>
                    <a:p>
                      <a:pPr algn="l" fontAlgn="b"/>
                      <a:r>
                        <a:rPr lang="en-GB" sz="1800" b="0" i="0" u="none" strike="noStrike" dirty="0">
                          <a:solidFill>
                            <a:srgbClr val="000000"/>
                          </a:solidFill>
                          <a:effectLst/>
                          <a:latin typeface="Aptos Narrow"/>
                        </a:rPr>
                        <a:t>Physical impairment (a condition that substantially limits one or more basic physical activities such as walking, climbing stairs, lifting or carrying)</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7,095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3,915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65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11,075</a:t>
                      </a:r>
                    </a:p>
                  </a:txBody>
                  <a:tcPr marL="5372" marR="5372" marT="5372" marB="0" anchor="b">
                    <a:lnL>
                      <a:noFill/>
                    </a:lnL>
                    <a:lnR>
                      <a:noFill/>
                    </a:lnR>
                    <a:lnT>
                      <a:noFill/>
                    </a:lnT>
                    <a:lnB>
                      <a:noFill/>
                    </a:lnB>
                    <a:noFill/>
                  </a:tcPr>
                </a:tc>
                <a:extLst>
                  <a:ext uri="{0D108BD9-81ED-4DB2-BD59-A6C34878D82A}">
                    <a16:rowId xmlns:a16="http://schemas.microsoft.com/office/drawing/2014/main" val="1097072097"/>
                  </a:ext>
                </a:extLst>
              </a:tr>
              <a:tr h="559947">
                <a:tc>
                  <a:txBody>
                    <a:bodyPr/>
                    <a:lstStyle/>
                    <a:p>
                      <a:pPr algn="l" fontAlgn="b"/>
                      <a:r>
                        <a:rPr lang="en-GB" sz="1800" b="0" i="0" u="none" strike="noStrike" dirty="0">
                          <a:solidFill>
                            <a:srgbClr val="000000"/>
                          </a:solidFill>
                          <a:effectLst/>
                          <a:highlight>
                            <a:srgbClr val="FFFF00"/>
                          </a:highlight>
                          <a:latin typeface="Aptos Narrow"/>
                        </a:rPr>
                        <a:t>Social/communication conditions such as a speech and language impairment or an autistic spectrum condition</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9,225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12,920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415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highlight>
                            <a:srgbClr val="FFFF00"/>
                          </a:highlight>
                          <a:latin typeface="Aptos Narrow"/>
                        </a:rPr>
                        <a:t>22,560</a:t>
                      </a:r>
                    </a:p>
                  </a:txBody>
                  <a:tcPr marL="5372" marR="5372" marT="5372" marB="0" anchor="b">
                    <a:lnL>
                      <a:noFill/>
                    </a:lnL>
                    <a:lnR>
                      <a:noFill/>
                    </a:lnR>
                    <a:lnT>
                      <a:noFill/>
                    </a:lnT>
                    <a:lnB>
                      <a:noFill/>
                    </a:lnB>
                    <a:noFill/>
                  </a:tcPr>
                </a:tc>
                <a:extLst>
                  <a:ext uri="{0D108BD9-81ED-4DB2-BD59-A6C34878D82A}">
                    <a16:rowId xmlns:a16="http://schemas.microsoft.com/office/drawing/2014/main" val="2940154694"/>
                  </a:ext>
                </a:extLst>
              </a:tr>
              <a:tr h="295821">
                <a:tc>
                  <a:txBody>
                    <a:bodyPr/>
                    <a:lstStyle/>
                    <a:p>
                      <a:pPr algn="l" fontAlgn="b"/>
                      <a:r>
                        <a:rPr lang="en-GB" sz="1800" b="0" i="0" u="none" strike="noStrike" dirty="0">
                          <a:solidFill>
                            <a:srgbClr val="000000"/>
                          </a:solidFill>
                          <a:effectLst/>
                          <a:latin typeface="Aptos Narrow"/>
                        </a:rPr>
                        <a:t>An impairment, health condition or learning difference not listed</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21,690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10,520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210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32,420</a:t>
                      </a:r>
                    </a:p>
                  </a:txBody>
                  <a:tcPr marL="5372" marR="5372" marT="5372" marB="0" anchor="b">
                    <a:lnL>
                      <a:noFill/>
                    </a:lnL>
                    <a:lnR>
                      <a:noFill/>
                    </a:lnR>
                    <a:lnT>
                      <a:noFill/>
                    </a:lnT>
                    <a:lnB>
                      <a:noFill/>
                    </a:lnB>
                    <a:noFill/>
                  </a:tcPr>
                </a:tc>
                <a:extLst>
                  <a:ext uri="{0D108BD9-81ED-4DB2-BD59-A6C34878D82A}">
                    <a16:rowId xmlns:a16="http://schemas.microsoft.com/office/drawing/2014/main" val="1516258933"/>
                  </a:ext>
                </a:extLst>
              </a:tr>
              <a:tr h="295821">
                <a:tc>
                  <a:txBody>
                    <a:bodyPr/>
                    <a:lstStyle/>
                    <a:p>
                      <a:pPr algn="l" fontAlgn="b"/>
                      <a:r>
                        <a:rPr lang="en-GB" sz="1800" b="0" i="0" u="none" strike="noStrike" dirty="0">
                          <a:solidFill>
                            <a:srgbClr val="000000"/>
                          </a:solidFill>
                          <a:effectLst/>
                          <a:latin typeface="Aptos Narrow"/>
                        </a:rPr>
                        <a:t>Multiple impairments, health conditions or learning differences</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62,640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26,155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1,745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90,535</a:t>
                      </a:r>
                    </a:p>
                  </a:txBody>
                  <a:tcPr marL="5372" marR="5372" marT="5372" marB="0" anchor="b">
                    <a:lnL>
                      <a:noFill/>
                    </a:lnL>
                    <a:lnR>
                      <a:noFill/>
                    </a:lnR>
                    <a:lnT>
                      <a:noFill/>
                    </a:lnT>
                    <a:lnB>
                      <a:noFill/>
                    </a:lnB>
                    <a:noFill/>
                  </a:tcPr>
                </a:tc>
                <a:extLst>
                  <a:ext uri="{0D108BD9-81ED-4DB2-BD59-A6C34878D82A}">
                    <a16:rowId xmlns:a16="http://schemas.microsoft.com/office/drawing/2014/main" val="3659592258"/>
                  </a:ext>
                </a:extLst>
              </a:tr>
              <a:tr h="285256">
                <a:tc>
                  <a:txBody>
                    <a:bodyPr/>
                    <a:lstStyle/>
                    <a:p>
                      <a:pPr algn="l" fontAlgn="b"/>
                      <a:endParaRPr lang="en-GB" sz="1800" b="0" i="0" u="none" strike="noStrike" dirty="0">
                        <a:solidFill>
                          <a:srgbClr val="000000"/>
                        </a:solidFill>
                        <a:effectLst/>
                        <a:latin typeface="Aptos Narrow"/>
                      </a:endParaRPr>
                    </a:p>
                  </a:txBody>
                  <a:tcPr marL="5372" marR="5372" marT="5372" marB="0" anchor="b">
                    <a:lnL>
                      <a:noFill/>
                    </a:lnL>
                    <a:lnR>
                      <a:noFill/>
                    </a:lnR>
                    <a:lnT>
                      <a:noFill/>
                    </a:lnT>
                    <a:lnB>
                      <a:noFill/>
                    </a:lnB>
                    <a:noFill/>
                  </a:tcPr>
                </a:tc>
                <a:tc>
                  <a:txBody>
                    <a:bodyPr/>
                    <a:lstStyle/>
                    <a:p>
                      <a:pPr algn="l" fontAlgn="b"/>
                      <a:endParaRPr lang="en-GB" sz="1800" b="0" i="0" u="none" strike="noStrike" dirty="0">
                        <a:solidFill>
                          <a:srgbClr val="000000"/>
                        </a:solidFill>
                        <a:effectLst/>
                        <a:latin typeface="Aptos Narrow"/>
                      </a:endParaRPr>
                    </a:p>
                  </a:txBody>
                  <a:tcPr marL="5372" marR="5372" marT="5372" marB="0" anchor="b">
                    <a:lnL>
                      <a:noFill/>
                    </a:lnL>
                    <a:lnR>
                      <a:noFill/>
                    </a:lnR>
                    <a:lnT>
                      <a:noFill/>
                    </a:lnT>
                    <a:lnB>
                      <a:noFill/>
                    </a:lnB>
                    <a:noFill/>
                  </a:tcPr>
                </a:tc>
                <a:tc>
                  <a:txBody>
                    <a:bodyPr/>
                    <a:lstStyle/>
                    <a:p>
                      <a:pPr algn="l" fontAlgn="b"/>
                      <a:endParaRPr lang="en-GB" sz="1800" b="0" i="0" u="none" strike="noStrike" dirty="0">
                        <a:solidFill>
                          <a:srgbClr val="000000"/>
                        </a:solidFill>
                        <a:effectLst/>
                        <a:latin typeface="Aptos Narrow"/>
                      </a:endParaRPr>
                    </a:p>
                  </a:txBody>
                  <a:tcPr marL="5372" marR="5372" marT="5372" marB="0" anchor="b">
                    <a:lnL>
                      <a:noFill/>
                    </a:lnL>
                    <a:lnR>
                      <a:noFill/>
                    </a:lnR>
                    <a:lnT>
                      <a:noFill/>
                    </a:lnT>
                    <a:lnB>
                      <a:noFill/>
                    </a:lnB>
                    <a:noFill/>
                  </a:tcPr>
                </a:tc>
                <a:tc>
                  <a:txBody>
                    <a:bodyPr/>
                    <a:lstStyle/>
                    <a:p>
                      <a:pPr algn="l" fontAlgn="b"/>
                      <a:endParaRPr lang="en-GB" sz="1800" b="0" i="0" u="none" strike="noStrike" dirty="0">
                        <a:solidFill>
                          <a:srgbClr val="000000"/>
                        </a:solidFill>
                        <a:effectLst/>
                        <a:latin typeface="Aptos Narrow"/>
                      </a:endParaRPr>
                    </a:p>
                  </a:txBody>
                  <a:tcPr marL="5372" marR="5372" marT="5372" marB="0" anchor="b">
                    <a:lnL>
                      <a:noFill/>
                    </a:lnL>
                    <a:lnR>
                      <a:noFill/>
                    </a:lnR>
                    <a:lnT>
                      <a:noFill/>
                    </a:lnT>
                    <a:lnB>
                      <a:noFill/>
                    </a:lnB>
                    <a:noFill/>
                  </a:tcPr>
                </a:tc>
                <a:tc>
                  <a:txBody>
                    <a:bodyPr/>
                    <a:lstStyle/>
                    <a:p>
                      <a:pPr algn="r" fontAlgn="b"/>
                      <a:r>
                        <a:rPr lang="en-GB" sz="1800" b="1" i="0" u="none" strike="noStrike" dirty="0">
                          <a:solidFill>
                            <a:srgbClr val="000000"/>
                          </a:solidFill>
                          <a:effectLst/>
                          <a:highlight>
                            <a:srgbClr val="FFFF00"/>
                          </a:highlight>
                          <a:latin typeface="Aptos Narrow"/>
                        </a:rPr>
                        <a:t>468,830</a:t>
                      </a:r>
                    </a:p>
                  </a:txBody>
                  <a:tcPr marL="5372" marR="5372" marT="5372" marB="0" anchor="b">
                    <a:lnL>
                      <a:noFill/>
                    </a:lnL>
                    <a:lnR>
                      <a:noFill/>
                    </a:lnR>
                    <a:lnT>
                      <a:noFill/>
                    </a:lnT>
                    <a:lnB>
                      <a:noFill/>
                    </a:lnB>
                    <a:noFill/>
                  </a:tcPr>
                </a:tc>
                <a:extLst>
                  <a:ext uri="{0D108BD9-81ED-4DB2-BD59-A6C34878D82A}">
                    <a16:rowId xmlns:a16="http://schemas.microsoft.com/office/drawing/2014/main" val="1647820408"/>
                  </a:ext>
                </a:extLst>
              </a:tr>
              <a:tr h="549382">
                <a:tc>
                  <a:txBody>
                    <a:bodyPr/>
                    <a:lstStyle/>
                    <a:p>
                      <a:pPr algn="l" fontAlgn="b"/>
                      <a:r>
                        <a:rPr lang="en-GB" sz="1800" b="0" i="0" u="none" strike="noStrike" dirty="0">
                          <a:solidFill>
                            <a:srgbClr val="000000"/>
                          </a:solidFill>
                          <a:effectLst/>
                          <a:latin typeface="Aptos Narrow"/>
                        </a:rPr>
                        <a:t>No known impairment, health condition or learning difference</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964,605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729,225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5,400</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1,699,230</a:t>
                      </a:r>
                    </a:p>
                  </a:txBody>
                  <a:tcPr marL="5372" marR="5372" marT="5372" marB="0" anchor="b">
                    <a:lnL>
                      <a:noFill/>
                    </a:lnL>
                    <a:lnR>
                      <a:noFill/>
                    </a:lnR>
                    <a:lnT>
                      <a:noFill/>
                    </a:lnT>
                    <a:lnB>
                      <a:noFill/>
                    </a:lnB>
                    <a:noFill/>
                  </a:tcPr>
                </a:tc>
                <a:extLst>
                  <a:ext uri="{0D108BD9-81ED-4DB2-BD59-A6C34878D82A}">
                    <a16:rowId xmlns:a16="http://schemas.microsoft.com/office/drawing/2014/main" val="250030810"/>
                  </a:ext>
                </a:extLst>
              </a:tr>
              <a:tr h="559947">
                <a:tc>
                  <a:txBody>
                    <a:bodyPr/>
                    <a:lstStyle/>
                    <a:p>
                      <a:pPr algn="l" fontAlgn="b"/>
                      <a:r>
                        <a:rPr lang="en-GB" sz="600" b="0" i="0" u="none" strike="noStrike" dirty="0">
                          <a:solidFill>
                            <a:srgbClr val="000000"/>
                          </a:solidFill>
                          <a:effectLst/>
                          <a:latin typeface="Aptos Narrow"/>
                        </a:rPr>
                        <a:t>Total</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1,273,725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884,255</a:t>
                      </a:r>
                    </a:p>
                  </a:txBody>
                  <a:tcPr marL="5372" marR="5372" marT="5372" marB="0" anchor="b">
                    <a:lnL>
                      <a:noFill/>
                    </a:lnL>
                    <a:lnR>
                      <a:noFill/>
                    </a:lnR>
                    <a:lnT>
                      <a:noFill/>
                    </a:lnT>
                    <a:lnB>
                      <a:noFill/>
                    </a:lnB>
                    <a:noFill/>
                  </a:tcPr>
                </a:tc>
                <a:tc>
                  <a:txBody>
                    <a:bodyPr/>
                    <a:lstStyle/>
                    <a:p>
                      <a:pPr algn="r" fontAlgn="b"/>
                      <a:r>
                        <a:rPr lang="en-GB" sz="1800" b="0" i="0" u="none" strike="noStrike" dirty="0">
                          <a:solidFill>
                            <a:srgbClr val="000000"/>
                          </a:solidFill>
                          <a:effectLst/>
                          <a:latin typeface="Aptos Narrow"/>
                        </a:rPr>
                        <a:t>10,075</a:t>
                      </a:r>
                    </a:p>
                  </a:txBody>
                  <a:tcPr marL="5372" marR="5372" marT="5372" marB="0" anchor="b">
                    <a:lnL>
                      <a:noFill/>
                    </a:lnL>
                    <a:lnR>
                      <a:noFill/>
                    </a:lnR>
                    <a:lnT>
                      <a:noFill/>
                    </a:lnT>
                    <a:lnB>
                      <a:noFill/>
                    </a:lnB>
                    <a:noFill/>
                  </a:tcPr>
                </a:tc>
                <a:tc>
                  <a:txBody>
                    <a:bodyPr/>
                    <a:lstStyle/>
                    <a:p>
                      <a:pPr algn="r" fontAlgn="b"/>
                      <a:r>
                        <a:rPr lang="en-GB" sz="1800" b="1" i="0" u="none" strike="noStrike" dirty="0">
                          <a:solidFill>
                            <a:srgbClr val="000000"/>
                          </a:solidFill>
                          <a:effectLst/>
                          <a:latin typeface="Aptos Narrow"/>
                        </a:rPr>
                        <a:t>2,168,060</a:t>
                      </a:r>
                    </a:p>
                  </a:txBody>
                  <a:tcPr marL="5372" marR="5372" marT="5372" marB="0" anchor="b">
                    <a:lnL>
                      <a:noFill/>
                    </a:lnL>
                    <a:lnR>
                      <a:noFill/>
                    </a:lnR>
                    <a:lnT>
                      <a:noFill/>
                    </a:lnT>
                    <a:lnB>
                      <a:noFill/>
                    </a:lnB>
                    <a:noFill/>
                  </a:tcPr>
                </a:tc>
                <a:extLst>
                  <a:ext uri="{0D108BD9-81ED-4DB2-BD59-A6C34878D82A}">
                    <a16:rowId xmlns:a16="http://schemas.microsoft.com/office/drawing/2014/main" val="1630401594"/>
                  </a:ext>
                </a:extLst>
              </a:tr>
            </a:tbl>
          </a:graphicData>
        </a:graphic>
      </p:graphicFrame>
    </p:spTree>
    <p:extLst>
      <p:ext uri="{BB962C8B-B14F-4D97-AF65-F5344CB8AC3E}">
        <p14:creationId xmlns:p14="http://schemas.microsoft.com/office/powerpoint/2010/main" val="2587511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49D7415-2F11-44C2-B6AA-13A25B681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63395F-F75B-277E-E275-67B739C81321}"/>
              </a:ext>
            </a:extLst>
          </p:cNvPr>
          <p:cNvSpPr>
            <a:spLocks noGrp="1"/>
          </p:cNvSpPr>
          <p:nvPr>
            <p:ph type="title"/>
          </p:nvPr>
        </p:nvSpPr>
        <p:spPr>
          <a:xfrm>
            <a:off x="5742672" y="909638"/>
            <a:ext cx="5848694" cy="1318062"/>
          </a:xfrm>
        </p:spPr>
        <p:txBody>
          <a:bodyPr vert="horz" lIns="91440" tIns="45720" rIns="91440" bIns="45720" rtlCol="0" anchor="t">
            <a:normAutofit/>
          </a:bodyPr>
          <a:lstStyle/>
          <a:p>
            <a:r>
              <a:rPr lang="en-US"/>
              <a:t>Getting a policy steer</a:t>
            </a:r>
          </a:p>
        </p:txBody>
      </p:sp>
      <p:pic>
        <p:nvPicPr>
          <p:cNvPr id="5" name="Content Placeholder 4" descr="The book cover of the Disabled Student Commitment in the UK">
            <a:extLst>
              <a:ext uri="{FF2B5EF4-FFF2-40B4-BE49-F238E27FC236}">
                <a16:creationId xmlns:a16="http://schemas.microsoft.com/office/drawing/2014/main" id="{714B0E50-F018-F57A-0D06-6727F0E47B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00222" y="723900"/>
            <a:ext cx="3854767" cy="5410200"/>
          </a:xfrm>
          <a:prstGeom prst="rect">
            <a:avLst/>
          </a:prstGeom>
        </p:spPr>
      </p:pic>
      <p:cxnSp>
        <p:nvCxnSpPr>
          <p:cNvPr id="13" name="Straight Connector 12">
            <a:extLst>
              <a:ext uri="{FF2B5EF4-FFF2-40B4-BE49-F238E27FC236}">
                <a16:creationId xmlns:a16="http://schemas.microsoft.com/office/drawing/2014/main" id="{D2E57F3D-33BE-4306-87E6-2457637195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80661" y="723900"/>
            <a:ext cx="16002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EB44602-A0B0-DCD9-37F7-585A1D709C9E}"/>
              </a:ext>
            </a:extLst>
          </p:cNvPr>
          <p:cNvSpPr txBox="1"/>
          <p:nvPr/>
        </p:nvSpPr>
        <p:spPr>
          <a:xfrm>
            <a:off x="5814558" y="1629294"/>
            <a:ext cx="6124060" cy="5158022"/>
          </a:xfrm>
          <a:prstGeom prst="rect">
            <a:avLst/>
          </a:prstGeom>
        </p:spPr>
        <p:txBody>
          <a:bodyPr vert="horz" lIns="91440" tIns="45720" rIns="91440" bIns="45720" rtlCol="0" anchor="t">
            <a:noAutofit/>
          </a:bodyPr>
          <a:lstStyle/>
          <a:p>
            <a:pPr>
              <a:lnSpc>
                <a:spcPct val="110000"/>
              </a:lnSpc>
              <a:spcAft>
                <a:spcPts val="600"/>
              </a:spcAft>
            </a:pPr>
            <a:r>
              <a:rPr lang="en-US" sz="2000"/>
              <a:t>In future…areas of focussed work could include (but not limited to) the following:  </a:t>
            </a:r>
          </a:p>
          <a:p>
            <a:pPr marL="342900" indent="-228600">
              <a:lnSpc>
                <a:spcPct val="110000"/>
              </a:lnSpc>
              <a:spcAft>
                <a:spcPts val="600"/>
              </a:spcAft>
              <a:buFont typeface="Arial" panose="020B0604020202020204" pitchFamily="34" charset="0"/>
              <a:buChar char="•"/>
            </a:pPr>
            <a:r>
              <a:rPr lang="en-US" sz="2000"/>
              <a:t>Transition to HE </a:t>
            </a:r>
          </a:p>
          <a:p>
            <a:pPr marL="342900" indent="-228600">
              <a:lnSpc>
                <a:spcPct val="110000"/>
              </a:lnSpc>
              <a:spcAft>
                <a:spcPts val="600"/>
              </a:spcAft>
              <a:buFont typeface="Arial" panose="020B0604020202020204" pitchFamily="34" charset="0"/>
              <a:buChar char="•"/>
            </a:pPr>
            <a:r>
              <a:rPr lang="en-US" sz="2000"/>
              <a:t>Competence standards and the anticipatory duty </a:t>
            </a:r>
          </a:p>
          <a:p>
            <a:pPr marL="342900" indent="-228600">
              <a:lnSpc>
                <a:spcPct val="110000"/>
              </a:lnSpc>
              <a:spcAft>
                <a:spcPts val="600"/>
              </a:spcAft>
              <a:buFont typeface="Arial" panose="020B0604020202020204" pitchFamily="34" charset="0"/>
              <a:buChar char="•"/>
            </a:pPr>
            <a:r>
              <a:rPr lang="en-US" sz="2000"/>
              <a:t>Student and staff disability frameworks in HE </a:t>
            </a:r>
          </a:p>
          <a:p>
            <a:pPr marL="342900" indent="-228600">
              <a:lnSpc>
                <a:spcPct val="110000"/>
              </a:lnSpc>
              <a:spcAft>
                <a:spcPts val="600"/>
              </a:spcAft>
              <a:buFont typeface="Arial" panose="020B0604020202020204" pitchFamily="34" charset="0"/>
              <a:buChar char="•"/>
            </a:pPr>
            <a:r>
              <a:rPr lang="en-US" sz="2000"/>
              <a:t>Student advocacy and knowledge of rights</a:t>
            </a:r>
          </a:p>
          <a:p>
            <a:pPr marL="342900" indent="-228600">
              <a:lnSpc>
                <a:spcPct val="110000"/>
              </a:lnSpc>
              <a:spcAft>
                <a:spcPts val="600"/>
              </a:spcAft>
              <a:buFont typeface="Arial" panose="020B0604020202020204" pitchFamily="34" charset="0"/>
              <a:buChar char="•"/>
            </a:pPr>
            <a:r>
              <a:rPr lang="en-US" sz="2000">
                <a:highlight>
                  <a:srgbClr val="FFFF00"/>
                </a:highlight>
              </a:rPr>
              <a:t>Technology in education </a:t>
            </a:r>
          </a:p>
          <a:p>
            <a:pPr marL="342900" indent="-228600">
              <a:lnSpc>
                <a:spcPct val="110000"/>
              </a:lnSpc>
              <a:spcAft>
                <a:spcPts val="600"/>
              </a:spcAft>
              <a:buFont typeface="Arial" panose="020B0604020202020204" pitchFamily="34" charset="0"/>
              <a:buChar char="•"/>
            </a:pPr>
            <a:r>
              <a:rPr lang="en-US" sz="2000">
                <a:highlight>
                  <a:srgbClr val="FFFF00"/>
                </a:highlight>
              </a:rPr>
              <a:t>Inclusive practice, including alternative assessment methods and </a:t>
            </a:r>
          </a:p>
          <a:p>
            <a:pPr marL="342900" indent="-228600">
              <a:lnSpc>
                <a:spcPct val="110000"/>
              </a:lnSpc>
              <a:spcAft>
                <a:spcPts val="600"/>
              </a:spcAft>
              <a:buFont typeface="Arial" panose="020B0604020202020204" pitchFamily="34" charset="0"/>
              <a:buChar char="•"/>
            </a:pPr>
            <a:r>
              <a:rPr lang="en-US" sz="2000">
                <a:highlight>
                  <a:srgbClr val="FFFF00"/>
                </a:highlight>
              </a:rPr>
              <a:t>Universal Design for Learning</a:t>
            </a:r>
            <a:endParaRPr lang="en-US" sz="2000"/>
          </a:p>
        </p:txBody>
      </p:sp>
    </p:spTree>
    <p:extLst>
      <p:ext uri="{BB962C8B-B14F-4D97-AF65-F5344CB8AC3E}">
        <p14:creationId xmlns:p14="http://schemas.microsoft.com/office/powerpoint/2010/main" val="843527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DDA1-DEF9-E54B-0048-37E8D9AC66D8}"/>
              </a:ext>
            </a:extLst>
          </p:cNvPr>
          <p:cNvSpPr>
            <a:spLocks noGrp="1"/>
          </p:cNvSpPr>
          <p:nvPr>
            <p:ph type="title"/>
          </p:nvPr>
        </p:nvSpPr>
        <p:spPr>
          <a:xfrm>
            <a:off x="617644" y="914400"/>
            <a:ext cx="11176423" cy="1307592"/>
          </a:xfrm>
        </p:spPr>
        <p:txBody>
          <a:bodyPr>
            <a:normAutofit/>
          </a:bodyPr>
          <a:lstStyle/>
          <a:p>
            <a:r>
              <a:rPr lang="en-GB"/>
              <a:t>Learning from altitude in Ireland</a:t>
            </a:r>
          </a:p>
        </p:txBody>
      </p:sp>
      <p:pic>
        <p:nvPicPr>
          <p:cNvPr id="4" name="Content Placeholder 3" descr="This is a ">
            <a:extLst>
              <a:ext uri="{FF2B5EF4-FFF2-40B4-BE49-F238E27FC236}">
                <a16:creationId xmlns:a16="http://schemas.microsoft.com/office/drawing/2014/main" id="{8CBF7934-115A-8F2F-684D-F02B209CADF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bwMode="auto">
          <a:xfrm>
            <a:off x="1844040" y="1457201"/>
            <a:ext cx="8213033" cy="5401645"/>
          </a:xfrm>
          <a:prstGeom prst="rect">
            <a:avLst/>
          </a:prstGeom>
          <a:noFill/>
          <a:ln>
            <a:noFill/>
          </a:ln>
        </p:spPr>
      </p:pic>
    </p:spTree>
    <p:extLst>
      <p:ext uri="{BB962C8B-B14F-4D97-AF65-F5344CB8AC3E}">
        <p14:creationId xmlns:p14="http://schemas.microsoft.com/office/powerpoint/2010/main" val="3150239694"/>
      </p:ext>
    </p:extLst>
  </p:cSld>
  <p:clrMapOvr>
    <a:masterClrMapping/>
  </p:clrMapOvr>
</p:sld>
</file>

<file path=ppt/theme/theme1.xml><?xml version="1.0" encoding="utf-8"?>
<a:theme xmlns:a="http://schemas.openxmlformats.org/drawingml/2006/main" name="ChronicleVTI">
  <a:themeElements>
    <a:clrScheme name="Chronicle">
      <a:dk1>
        <a:srgbClr val="000000"/>
      </a:dk1>
      <a:lt1>
        <a:srgbClr val="FFFFFF"/>
      </a:lt1>
      <a:dk2>
        <a:srgbClr val="1C1C32"/>
      </a:dk2>
      <a:lt2>
        <a:srgbClr val="F8F4F1"/>
      </a:lt2>
      <a:accent1>
        <a:srgbClr val="734B67"/>
      </a:accent1>
      <a:accent2>
        <a:srgbClr val="959EBB"/>
      </a:accent2>
      <a:accent3>
        <a:srgbClr val="596781"/>
      </a:accent3>
      <a:accent4>
        <a:srgbClr val="7F6E8C"/>
      </a:accent4>
      <a:accent5>
        <a:srgbClr val="DB9A8F"/>
      </a:accent5>
      <a:accent6>
        <a:srgbClr val="C29AB1"/>
      </a:accent6>
      <a:hlink>
        <a:srgbClr val="778BA2"/>
      </a:hlink>
      <a:folHlink>
        <a:srgbClr val="A27C99"/>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2.xml><?xml version="1.0" encoding="utf-8"?>
<a:theme xmlns:a="http://schemas.openxmlformats.org/drawingml/2006/main" name="ACSES brand colours and font">
  <a:themeElements>
    <a:clrScheme name="ACSES">
      <a:dk1>
        <a:srgbClr val="351C26"/>
      </a:dk1>
      <a:lt1>
        <a:srgbClr val="EDE8E0"/>
      </a:lt1>
      <a:dk2>
        <a:srgbClr val="351C26"/>
      </a:dk2>
      <a:lt2>
        <a:srgbClr val="EDE8E0"/>
      </a:lt2>
      <a:accent1>
        <a:srgbClr val="78DED9"/>
      </a:accent1>
      <a:accent2>
        <a:srgbClr val="6B3B57"/>
      </a:accent2>
      <a:accent3>
        <a:srgbClr val="FCAB63"/>
      </a:accent3>
      <a:accent4>
        <a:srgbClr val="D6D4D1"/>
      </a:accent4>
      <a:accent5>
        <a:srgbClr val="FCAB63"/>
      </a:accent5>
      <a:accent6>
        <a:srgbClr val="A8E3E0"/>
      </a:accent6>
      <a:hlink>
        <a:srgbClr val="73D1CC"/>
      </a:hlink>
      <a:folHlink>
        <a:srgbClr val="FCBF86"/>
      </a:folHlink>
    </a:clrScheme>
    <a:fontScheme name="ACSES Inter">
      <a:majorFont>
        <a:latin typeface="Inter Medium"/>
        <a:ea typeface=""/>
        <a:cs typeface=""/>
      </a:majorFont>
      <a:minorFont>
        <a:latin typeface="Inter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EF1A1125-CEF8-40B3-9F9B-A8AC7ED941A9}" vid="{65E89C7D-A80D-49DA-905C-B55C02CBD66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63388041-0329-433c-a4b1-19a28fce31c6}" enabled="0" method="" siteId="{63388041-0329-433c-a4b1-19a28fce31c6}" removed="1"/>
</clbl:labelList>
</file>

<file path=docProps/app.xml><?xml version="1.0" encoding="utf-8"?>
<Properties xmlns="http://schemas.openxmlformats.org/officeDocument/2006/extended-properties" xmlns:vt="http://schemas.openxmlformats.org/officeDocument/2006/docPropsVTypes">
  <TotalTime>659</TotalTime>
  <Words>2245</Words>
  <Application>Microsoft Office PowerPoint</Application>
  <PresentationFormat>Widescreen</PresentationFormat>
  <Paragraphs>177</Paragraphs>
  <Slides>33</Slides>
  <Notes>0</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33</vt:i4>
      </vt:variant>
    </vt:vector>
  </HeadingPairs>
  <TitlesOfParts>
    <vt:vector size="47" baseType="lpstr">
      <vt:lpstr>Aptos</vt:lpstr>
      <vt:lpstr>Aptos Narrow</vt:lpstr>
      <vt:lpstr>Arial</vt:lpstr>
      <vt:lpstr>Calibri</vt:lpstr>
      <vt:lpstr>Calisto MT</vt:lpstr>
      <vt:lpstr>Courier New</vt:lpstr>
      <vt:lpstr>Inter</vt:lpstr>
      <vt:lpstr>Inter Light</vt:lpstr>
      <vt:lpstr>Lato</vt:lpstr>
      <vt:lpstr>Roboto</vt:lpstr>
      <vt:lpstr>SansaSoft Pro SemiBold</vt:lpstr>
      <vt:lpstr>Univers Condensed</vt:lpstr>
      <vt:lpstr>ChronicleVTI</vt:lpstr>
      <vt:lpstr>ACSES brand colours and font</vt:lpstr>
      <vt:lpstr>Turbocharging Accessibility? Negotiating Paradigm Shifts for Inclusive Learning, Teaching and Assessment</vt:lpstr>
      <vt:lpstr>Objectives</vt:lpstr>
      <vt:lpstr>Brief biography</vt:lpstr>
      <vt:lpstr>The imperative for change</vt:lpstr>
      <vt:lpstr>Changing demographics - Addressing the retention crisis</vt:lpstr>
      <vt:lpstr>Overall representation of students with disability in higher education</vt:lpstr>
      <vt:lpstr>UK Higher Education Statistics Agency (HESA) 2023/24 </vt:lpstr>
      <vt:lpstr>Getting a policy steer</vt:lpstr>
      <vt:lpstr>Learning from altitude in Ireland</vt:lpstr>
      <vt:lpstr>Guiding global considerations</vt:lpstr>
      <vt:lpstr>A triple helix approach</vt:lpstr>
      <vt:lpstr>Creating cohesive systemic inclusion at a  time of seismic change</vt:lpstr>
      <vt:lpstr>Principles of Universal design</vt:lpstr>
      <vt:lpstr>Learning from architecture: anticipatory inclusive design or retrofitting – the role of UD / UDL</vt:lpstr>
      <vt:lpstr>So what’s UDL all about? </vt:lpstr>
      <vt:lpstr>What do you understand by the  expressions 'authentic learning' or 'Authentic assessment' How are they manifested in your discipline or setting?</vt:lpstr>
      <vt:lpstr>Let's explore learning and assessment authenticity</vt:lpstr>
      <vt:lpstr>We don't have all the answers just  yet</vt:lpstr>
      <vt:lpstr>But there's lots of scope for design-based planning differently for diversity</vt:lpstr>
      <vt:lpstr>Radically changing learning terrain</vt:lpstr>
      <vt:lpstr>Where are you at with AI?</vt:lpstr>
      <vt:lpstr>Personalising  LEARNING AT UNIVERSITY of Sydney</vt:lpstr>
      <vt:lpstr>The  yin and yang of GAI</vt:lpstr>
      <vt:lpstr>No surprises</vt:lpstr>
      <vt:lpstr>Possible roadmaps for convergence</vt:lpstr>
      <vt:lpstr>The importance of networks for addressing complex challenges</vt:lpstr>
      <vt:lpstr>Need for additional research</vt:lpstr>
      <vt:lpstr>What is your + one ?</vt:lpstr>
      <vt:lpstr>Back to my biography</vt:lpstr>
      <vt:lpstr>References and additional reading</vt:lpstr>
      <vt:lpstr>References and additional reading</vt:lpstr>
      <vt:lpstr>References and additional reading</vt:lpstr>
      <vt:lpstr>References and additional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Sean Bracken</dc:creator>
  <cp:lastModifiedBy>Kylie Geard</cp:lastModifiedBy>
  <cp:revision>917</cp:revision>
  <dcterms:created xsi:type="dcterms:W3CDTF">2025-04-10T07:55:22Z</dcterms:created>
  <dcterms:modified xsi:type="dcterms:W3CDTF">2025-06-24T03:47:17Z</dcterms:modified>
</cp:coreProperties>
</file>