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7"/>
  </p:notesMasterIdLst>
  <p:sldIdLst>
    <p:sldId id="256" r:id="rId5"/>
    <p:sldId id="301" r:id="rId6"/>
    <p:sldId id="276" r:id="rId7"/>
    <p:sldId id="333" r:id="rId8"/>
    <p:sldId id="347" r:id="rId9"/>
    <p:sldId id="285" r:id="rId10"/>
    <p:sldId id="334" r:id="rId11"/>
    <p:sldId id="257" r:id="rId12"/>
    <p:sldId id="282" r:id="rId13"/>
    <p:sldId id="307" r:id="rId14"/>
    <p:sldId id="308" r:id="rId15"/>
    <p:sldId id="309" r:id="rId16"/>
    <p:sldId id="330" r:id="rId17"/>
    <p:sldId id="331" r:id="rId18"/>
    <p:sldId id="332" r:id="rId19"/>
    <p:sldId id="329" r:id="rId20"/>
    <p:sldId id="335" r:id="rId21"/>
    <p:sldId id="313" r:id="rId22"/>
    <p:sldId id="336" r:id="rId23"/>
    <p:sldId id="337" r:id="rId24"/>
    <p:sldId id="338" r:id="rId25"/>
    <p:sldId id="339" r:id="rId26"/>
    <p:sldId id="340" r:id="rId27"/>
    <p:sldId id="341" r:id="rId28"/>
    <p:sldId id="342" r:id="rId29"/>
    <p:sldId id="343" r:id="rId30"/>
    <p:sldId id="344" r:id="rId31"/>
    <p:sldId id="345" r:id="rId32"/>
    <p:sldId id="346" r:id="rId33"/>
    <p:sldId id="328" r:id="rId34"/>
    <p:sldId id="300" r:id="rId35"/>
    <p:sldId id="275" r:id="rId36"/>
  </p:sldIdLst>
  <p:sldSz cx="12192000" cy="6858000"/>
  <p:notesSz cx="6858000" cy="9144000"/>
  <p:embeddedFontLst>
    <p:embeddedFont>
      <p:font typeface="Aptos Narrow" panose="020B0004020202020204" pitchFamily="34" charset="0"/>
      <p:regular r:id="rId38"/>
      <p:bold r:id="rId39"/>
      <p:italic r:id="rId40"/>
      <p:boldItalic r:id="rId41"/>
    </p:embeddedFont>
    <p:embeddedFont>
      <p:font typeface="Caveat" panose="020B0604020202020204" charset="0"/>
      <p:regular r:id="rId42"/>
      <p:bold r:id="rId43"/>
    </p:embeddedFont>
    <p:embeddedFont>
      <p:font typeface="Lato" panose="020F0502020204030203" pitchFamily="34" charset="0"/>
      <p:regular r:id="rId44"/>
      <p:bold r:id="rId45"/>
      <p:italic r:id="rId46"/>
      <p:boldItalic r:id="rId47"/>
    </p:embeddedFont>
    <p:embeddedFont>
      <p:font typeface="Lato Semibold" panose="020F0502020204030203" pitchFamily="34" charset="0"/>
      <p:bold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ED8"/>
    <a:srgbClr val="003368"/>
    <a:srgbClr val="2D6975"/>
    <a:srgbClr val="2352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1DA61-0BCC-4CC4-A373-505D41D95E65}" v="19" dt="2025-05-27T05:48:05.306"/>
    <p1510:client id="{98028835-9D07-48EA-A0A3-BB93B9A7D497}" v="315" dt="2025-05-27T23:28:45.497"/>
    <p1510:client id="{AB988E7A-33D6-4F6B-8EDD-14ECB5219010}" v="4" dt="2025-05-27T01:51:18.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8" autoAdjust="0"/>
    <p:restoredTop sz="86346" autoAdjust="0"/>
  </p:normalViewPr>
  <p:slideViewPr>
    <p:cSldViewPr snapToGrid="0">
      <p:cViewPr varScale="1">
        <p:scale>
          <a:sx n="86" d="100"/>
          <a:sy n="86" d="100"/>
        </p:scale>
        <p:origin x="180" y="84"/>
      </p:cViewPr>
      <p:guideLst/>
    </p:cSldViewPr>
  </p:slideViewPr>
  <p:outlineViewPr>
    <p:cViewPr>
      <p:scale>
        <a:sx n="33" d="100"/>
        <a:sy n="33" d="100"/>
      </p:scale>
      <p:origin x="0" y="-7044"/>
    </p:cViewPr>
  </p:outlineViewPr>
  <p:notesTextViewPr>
    <p:cViewPr>
      <p:scale>
        <a:sx n="1" d="1"/>
        <a:sy n="1" d="1"/>
      </p:scale>
      <p:origin x="0" y="0"/>
    </p:cViewPr>
  </p:notesTextViewPr>
  <p:sorterViewPr>
    <p:cViewPr>
      <p:scale>
        <a:sx n="100" d="100"/>
        <a:sy n="100" d="100"/>
      </p:scale>
      <p:origin x="0" y="-2796"/>
    </p:cViewPr>
  </p:sorterViewPr>
  <p:notesViewPr>
    <p:cSldViewPr snapToGrid="0">
      <p:cViewPr varScale="1">
        <p:scale>
          <a:sx n="103" d="100"/>
          <a:sy n="103" d="100"/>
        </p:scale>
        <p:origin x="3798"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ie Geard" userId="b930dff3-5db0-4b18-9d4c-f929b90677dc" providerId="ADAL" clId="{AB988E7A-33D6-4F6B-8EDD-14ECB5219010}"/>
    <pc:docChg chg="custSel modSld">
      <pc:chgData name="Kylie Geard" userId="b930dff3-5db0-4b18-9d4c-f929b90677dc" providerId="ADAL" clId="{AB988E7A-33D6-4F6B-8EDD-14ECB5219010}" dt="2025-05-27T01:58:17.908" v="74" actId="20577"/>
      <pc:docMkLst>
        <pc:docMk/>
      </pc:docMkLst>
      <pc:sldChg chg="modSp">
        <pc:chgData name="Kylie Geard" userId="b930dff3-5db0-4b18-9d4c-f929b90677dc" providerId="ADAL" clId="{AB988E7A-33D6-4F6B-8EDD-14ECB5219010}" dt="2025-05-27T01:51:18.082" v="72" actId="20577"/>
        <pc:sldMkLst>
          <pc:docMk/>
          <pc:sldMk cId="1294704843" sldId="275"/>
        </pc:sldMkLst>
        <pc:spChg chg="mod">
          <ac:chgData name="Kylie Geard" userId="b930dff3-5db0-4b18-9d4c-f929b90677dc" providerId="ADAL" clId="{AB988E7A-33D6-4F6B-8EDD-14ECB5219010}" dt="2025-05-27T01:51:18.082" v="72" actId="20577"/>
          <ac:spMkLst>
            <pc:docMk/>
            <pc:sldMk cId="1294704843" sldId="275"/>
            <ac:spMk id="5" creationId="{AE607A5E-044B-81B2-B04A-A20B48CB24CD}"/>
          </ac:spMkLst>
        </pc:spChg>
      </pc:sldChg>
      <pc:sldChg chg="modSp mod">
        <pc:chgData name="Kylie Geard" userId="b930dff3-5db0-4b18-9d4c-f929b90677dc" providerId="ADAL" clId="{AB988E7A-33D6-4F6B-8EDD-14ECB5219010}" dt="2025-05-27T01:45:24.010" v="57" actId="20577"/>
        <pc:sldMkLst>
          <pc:docMk/>
          <pc:sldMk cId="1641456696" sldId="276"/>
        </pc:sldMkLst>
        <pc:spChg chg="mod">
          <ac:chgData name="Kylie Geard" userId="b930dff3-5db0-4b18-9d4c-f929b90677dc" providerId="ADAL" clId="{AB988E7A-33D6-4F6B-8EDD-14ECB5219010}" dt="2025-05-27T01:44:45.678" v="47" actId="1036"/>
          <ac:spMkLst>
            <pc:docMk/>
            <pc:sldMk cId="1641456696" sldId="276"/>
            <ac:spMk id="3" creationId="{AE840ED6-DA80-73D8-C49B-4175E26DE760}"/>
          </ac:spMkLst>
        </pc:spChg>
        <pc:spChg chg="mod">
          <ac:chgData name="Kylie Geard" userId="b930dff3-5db0-4b18-9d4c-f929b90677dc" providerId="ADAL" clId="{AB988E7A-33D6-4F6B-8EDD-14ECB5219010}" dt="2025-05-27T01:45:24.010" v="57" actId="20577"/>
          <ac:spMkLst>
            <pc:docMk/>
            <pc:sldMk cId="1641456696" sldId="276"/>
            <ac:spMk id="7" creationId="{1C29E552-988C-9010-5268-07C4CE4DD3CE}"/>
          </ac:spMkLst>
        </pc:spChg>
      </pc:sldChg>
      <pc:sldChg chg="modSp mod">
        <pc:chgData name="Kylie Geard" userId="b930dff3-5db0-4b18-9d4c-f929b90677dc" providerId="ADAL" clId="{AB988E7A-33D6-4F6B-8EDD-14ECB5219010}" dt="2025-05-27T01:58:17.908" v="74" actId="20577"/>
        <pc:sldMkLst>
          <pc:docMk/>
          <pc:sldMk cId="3262565227" sldId="300"/>
        </pc:sldMkLst>
        <pc:spChg chg="mod">
          <ac:chgData name="Kylie Geard" userId="b930dff3-5db0-4b18-9d4c-f929b90677dc" providerId="ADAL" clId="{AB988E7A-33D6-4F6B-8EDD-14ECB5219010}" dt="2025-05-27T01:58:17.908" v="74" actId="20577"/>
          <ac:spMkLst>
            <pc:docMk/>
            <pc:sldMk cId="3262565227" sldId="300"/>
            <ac:spMk id="6" creationId="{C461BE01-A458-74EF-342E-5ECD9E9094C3}"/>
          </ac:spMkLst>
        </pc:spChg>
      </pc:sldChg>
      <pc:sldChg chg="modSp">
        <pc:chgData name="Kylie Geard" userId="b930dff3-5db0-4b18-9d4c-f929b90677dc" providerId="ADAL" clId="{AB988E7A-33D6-4F6B-8EDD-14ECB5219010}" dt="2025-05-27T01:51:08.075" v="71" actId="20577"/>
        <pc:sldMkLst>
          <pc:docMk/>
          <pc:sldMk cId="946536335" sldId="328"/>
        </pc:sldMkLst>
        <pc:spChg chg="mod">
          <ac:chgData name="Kylie Geard" userId="b930dff3-5db0-4b18-9d4c-f929b90677dc" providerId="ADAL" clId="{AB988E7A-33D6-4F6B-8EDD-14ECB5219010}" dt="2025-05-27T01:51:08.075" v="71" actId="20577"/>
          <ac:spMkLst>
            <pc:docMk/>
            <pc:sldMk cId="946536335" sldId="328"/>
            <ac:spMk id="3" creationId="{AE840ED6-DA80-73D8-C49B-4175E26DE760}"/>
          </ac:spMkLst>
        </pc:spChg>
      </pc:sldChg>
      <pc:sldChg chg="modSp">
        <pc:chgData name="Kylie Geard" userId="b930dff3-5db0-4b18-9d4c-f929b90677dc" providerId="ADAL" clId="{AB988E7A-33D6-4F6B-8EDD-14ECB5219010}" dt="2025-05-27T01:50:55.636" v="69" actId="6549"/>
        <pc:sldMkLst>
          <pc:docMk/>
          <pc:sldMk cId="1455980180" sldId="329"/>
        </pc:sldMkLst>
        <pc:spChg chg="mod">
          <ac:chgData name="Kylie Geard" userId="b930dff3-5db0-4b18-9d4c-f929b90677dc" providerId="ADAL" clId="{AB988E7A-33D6-4F6B-8EDD-14ECB5219010}" dt="2025-05-27T01:50:55.636" v="69" actId="6549"/>
          <ac:spMkLst>
            <pc:docMk/>
            <pc:sldMk cId="1455980180" sldId="329"/>
            <ac:spMk id="5" creationId="{AE607A5E-044B-81B2-B04A-A20B48CB24CD}"/>
          </ac:spMkLst>
        </pc:spChg>
      </pc:sldChg>
      <pc:sldChg chg="modSp mod">
        <pc:chgData name="Kylie Geard" userId="b930dff3-5db0-4b18-9d4c-f929b90677dc" providerId="ADAL" clId="{AB988E7A-33D6-4F6B-8EDD-14ECB5219010}" dt="2025-05-27T01:45:34.307" v="68" actId="1035"/>
        <pc:sldMkLst>
          <pc:docMk/>
          <pc:sldMk cId="20855997" sldId="333"/>
        </pc:sldMkLst>
        <pc:spChg chg="mod">
          <ac:chgData name="Kylie Geard" userId="b930dff3-5db0-4b18-9d4c-f929b90677dc" providerId="ADAL" clId="{AB988E7A-33D6-4F6B-8EDD-14ECB5219010}" dt="2025-05-27T01:45:34.307" v="68" actId="1035"/>
          <ac:spMkLst>
            <pc:docMk/>
            <pc:sldMk cId="20855997" sldId="333"/>
            <ac:spMk id="3" creationId="{74AA533D-36FA-882D-E06C-B765E9E5FEE2}"/>
          </ac:spMkLst>
        </pc:spChg>
      </pc:sldChg>
    </pc:docChg>
  </pc:docChgLst>
  <pc:docChgLst>
    <pc:chgData name="Darren Britten" userId="S::darren.britten@utas.edu.au::63388241-b276-48b3-b093-66a84b9fb54e" providerId="AD" clId="Web-{0A61DA61-0BCC-4CC4-A373-505D41D95E65}"/>
    <pc:docChg chg="addSld modSld">
      <pc:chgData name="Darren Britten" userId="S::darren.britten@utas.edu.au::63388241-b276-48b3-b093-66a84b9fb54e" providerId="AD" clId="Web-{0A61DA61-0BCC-4CC4-A373-505D41D95E65}" dt="2025-05-27T05:48:05.150" v="14" actId="20577"/>
      <pc:docMkLst>
        <pc:docMk/>
      </pc:docMkLst>
      <pc:sldChg chg="modSp">
        <pc:chgData name="Darren Britten" userId="S::darren.britten@utas.edu.au::63388241-b276-48b3-b093-66a84b9fb54e" providerId="AD" clId="Web-{0A61DA61-0BCC-4CC4-A373-505D41D95E65}" dt="2025-05-27T05:47:39.493" v="2" actId="20577"/>
        <pc:sldMkLst>
          <pc:docMk/>
          <pc:sldMk cId="20855997" sldId="333"/>
        </pc:sldMkLst>
        <pc:spChg chg="mod">
          <ac:chgData name="Darren Britten" userId="S::darren.britten@utas.edu.au::63388241-b276-48b3-b093-66a84b9fb54e" providerId="AD" clId="Web-{0A61DA61-0BCC-4CC4-A373-505D41D95E65}" dt="2025-05-27T05:47:39.493" v="2" actId="20577"/>
          <ac:spMkLst>
            <pc:docMk/>
            <pc:sldMk cId="20855997" sldId="333"/>
            <ac:spMk id="7" creationId="{DCBC496C-CCCD-DE9B-D15B-07381ADBEEDE}"/>
          </ac:spMkLst>
        </pc:spChg>
      </pc:sldChg>
      <pc:sldChg chg="modSp add replId">
        <pc:chgData name="Darren Britten" userId="S::darren.britten@utas.edu.au::63388241-b276-48b3-b093-66a84b9fb54e" providerId="AD" clId="Web-{0A61DA61-0BCC-4CC4-A373-505D41D95E65}" dt="2025-05-27T05:48:05.150" v="14" actId="20577"/>
        <pc:sldMkLst>
          <pc:docMk/>
          <pc:sldMk cId="4233540505" sldId="347"/>
        </pc:sldMkLst>
        <pc:spChg chg="mod">
          <ac:chgData name="Darren Britten" userId="S::darren.britten@utas.edu.au::63388241-b276-48b3-b093-66a84b9fb54e" providerId="AD" clId="Web-{0A61DA61-0BCC-4CC4-A373-505D41D95E65}" dt="2025-05-27T05:47:49.946" v="7" actId="20577"/>
          <ac:spMkLst>
            <pc:docMk/>
            <pc:sldMk cId="4233540505" sldId="347"/>
            <ac:spMk id="3" creationId="{49E966A5-2F32-A43D-EA7B-E21E4275EE3D}"/>
          </ac:spMkLst>
        </pc:spChg>
        <pc:spChg chg="mod">
          <ac:chgData name="Darren Britten" userId="S::darren.britten@utas.edu.au::63388241-b276-48b3-b093-66a84b9fb54e" providerId="AD" clId="Web-{0A61DA61-0BCC-4CC4-A373-505D41D95E65}" dt="2025-05-27T05:48:05.150" v="14" actId="20577"/>
          <ac:spMkLst>
            <pc:docMk/>
            <pc:sldMk cId="4233540505" sldId="347"/>
            <ac:spMk id="7" creationId="{5EB9FC80-AC49-7E5C-8F92-4303669AE543}"/>
          </ac:spMkLst>
        </pc:spChg>
      </pc:sldChg>
    </pc:docChg>
  </pc:docChgLst>
  <pc:docChgLst>
    <pc:chgData name="Darren Britten" userId="S::darren.britten@utas.edu.au::63388241-b276-48b3-b093-66a84b9fb54e" providerId="AD" clId="Web-{98028835-9D07-48EA-A0A3-BB93B9A7D497}"/>
    <pc:docChg chg="modSld">
      <pc:chgData name="Darren Britten" userId="S::darren.britten@utas.edu.au::63388241-b276-48b3-b093-66a84b9fb54e" providerId="AD" clId="Web-{98028835-9D07-48EA-A0A3-BB93B9A7D497}" dt="2025-05-27T23:28:45.497" v="306" actId="1076"/>
      <pc:docMkLst>
        <pc:docMk/>
      </pc:docMkLst>
      <pc:sldChg chg="modSp">
        <pc:chgData name="Darren Britten" userId="S::darren.britten@utas.edu.au::63388241-b276-48b3-b093-66a84b9fb54e" providerId="AD" clId="Web-{98028835-9D07-48EA-A0A3-BB93B9A7D497}" dt="2025-05-27T23:23:11.724" v="243" actId="14100"/>
        <pc:sldMkLst>
          <pc:docMk/>
          <pc:sldMk cId="20855997" sldId="333"/>
        </pc:sldMkLst>
        <pc:spChg chg="mod">
          <ac:chgData name="Darren Britten" userId="S::darren.britten@utas.edu.au::63388241-b276-48b3-b093-66a84b9fb54e" providerId="AD" clId="Web-{98028835-9D07-48EA-A0A3-BB93B9A7D497}" dt="2025-05-27T23:13:00.756" v="10" actId="20577"/>
          <ac:spMkLst>
            <pc:docMk/>
            <pc:sldMk cId="20855997" sldId="333"/>
            <ac:spMk id="3" creationId="{74AA533D-36FA-882D-E06C-B765E9E5FEE2}"/>
          </ac:spMkLst>
        </pc:spChg>
        <pc:spChg chg="mod">
          <ac:chgData name="Darren Britten" userId="S::darren.britten@utas.edu.au::63388241-b276-48b3-b093-66a84b9fb54e" providerId="AD" clId="Web-{98028835-9D07-48EA-A0A3-BB93B9A7D497}" dt="2025-05-27T23:23:11.724" v="243" actId="14100"/>
          <ac:spMkLst>
            <pc:docMk/>
            <pc:sldMk cId="20855997" sldId="333"/>
            <ac:spMk id="7" creationId="{DCBC496C-CCCD-DE9B-D15B-07381ADBEEDE}"/>
          </ac:spMkLst>
        </pc:spChg>
      </pc:sldChg>
      <pc:sldChg chg="modSp">
        <pc:chgData name="Darren Britten" userId="S::darren.britten@utas.edu.au::63388241-b276-48b3-b093-66a84b9fb54e" providerId="AD" clId="Web-{98028835-9D07-48EA-A0A3-BB93B9A7D497}" dt="2025-05-27T23:28:45.497" v="306" actId="1076"/>
        <pc:sldMkLst>
          <pc:docMk/>
          <pc:sldMk cId="4233540505" sldId="347"/>
        </pc:sldMkLst>
        <pc:spChg chg="mod">
          <ac:chgData name="Darren Britten" userId="S::darren.britten@utas.edu.au::63388241-b276-48b3-b093-66a84b9fb54e" providerId="AD" clId="Web-{98028835-9D07-48EA-A0A3-BB93B9A7D497}" dt="2025-05-27T23:28:45.497" v="306" actId="1076"/>
          <ac:spMkLst>
            <pc:docMk/>
            <pc:sldMk cId="4233540505" sldId="347"/>
            <ac:spMk id="7" creationId="{5EB9FC80-AC49-7E5C-8F92-4303669AE54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857A1-FFFD-4CEC-871C-E7065200EC0C}" type="datetimeFigureOut">
              <a:rPr lang="en-AU" smtClean="0"/>
              <a:t>5/06/2025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70E5F-527F-4574-8986-ABC10532EBFD}" type="slidenum">
              <a:rPr lang="en-AU" smtClean="0"/>
              <a:t>‹#›</a:t>
            </a:fld>
            <a:endParaRPr lang="en-AU"/>
          </a:p>
        </p:txBody>
      </p:sp>
    </p:spTree>
    <p:extLst>
      <p:ext uri="{BB962C8B-B14F-4D97-AF65-F5344CB8AC3E}">
        <p14:creationId xmlns:p14="http://schemas.microsoft.com/office/powerpoint/2010/main" val="21092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a:t>
            </a:fld>
            <a:endParaRPr lang="en-AU"/>
          </a:p>
        </p:txBody>
      </p:sp>
    </p:spTree>
    <p:extLst>
      <p:ext uri="{BB962C8B-B14F-4D97-AF65-F5344CB8AC3E}">
        <p14:creationId xmlns:p14="http://schemas.microsoft.com/office/powerpoint/2010/main" val="422944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Jacinta has clearly made a massive impact at RMIT for both students and staff over a range of different events and programs.</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10</a:t>
            </a:fld>
            <a:endParaRPr lang="en-AU"/>
          </a:p>
        </p:txBody>
      </p:sp>
    </p:spTree>
    <p:extLst>
      <p:ext uri="{BB962C8B-B14F-4D97-AF65-F5344CB8AC3E}">
        <p14:creationId xmlns:p14="http://schemas.microsoft.com/office/powerpoint/2010/main" val="32369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Transition support for 1st yr students with autism is an excellent initiative that responds to relevant needs of higher education students and plays an important role in retention and early intervention for students that may otherwise experience isolation and disconnection to services and support - this pilot contributes significantly to student success.</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11</a:t>
            </a:fld>
            <a:endParaRPr lang="en-AU"/>
          </a:p>
        </p:txBody>
      </p:sp>
    </p:spTree>
    <p:extLst>
      <p:ext uri="{BB962C8B-B14F-4D97-AF65-F5344CB8AC3E}">
        <p14:creationId xmlns:p14="http://schemas.microsoft.com/office/powerpoint/2010/main" val="126049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An innovative and practical tool that uplifts equity and inclusion in an </a:t>
            </a:r>
            <a:r>
              <a:rPr lang="en-GB" b="0" i="0">
                <a:solidFill>
                  <a:srgbClr val="000000"/>
                </a:solidFill>
                <a:effectLst/>
                <a:latin typeface="Aptos Narrow" panose="020B0004020202020204" pitchFamily="34" charset="0"/>
              </a:rPr>
              <a:t>academic environment </a:t>
            </a:r>
            <a:r>
              <a:rPr lang="en-GB" b="0" i="0" dirty="0">
                <a:solidFill>
                  <a:srgbClr val="000000"/>
                </a:solidFill>
                <a:effectLst/>
                <a:latin typeface="Aptos Narrow" panose="020B0004020202020204" pitchFamily="34" charset="0"/>
              </a:rPr>
              <a:t>that poses significant challenges for studying with disability.</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12</a:t>
            </a:fld>
            <a:endParaRPr lang="en-AU"/>
          </a:p>
        </p:txBody>
      </p:sp>
    </p:spTree>
    <p:extLst>
      <p:ext uri="{BB962C8B-B14F-4D97-AF65-F5344CB8AC3E}">
        <p14:creationId xmlns:p14="http://schemas.microsoft.com/office/powerpoint/2010/main" val="1447630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6597-52CD-F7CA-C78F-9209F0444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47D1C-1247-07BF-3160-E535D1A8D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C8255-0BA3-0569-4077-D6854F099222}"/>
              </a:ext>
            </a:extLst>
          </p:cNvPr>
          <p:cNvSpPr>
            <a:spLocks noGrp="1"/>
          </p:cNvSpPr>
          <p:nvPr>
            <p:ph type="body" idx="1"/>
          </p:nvPr>
        </p:nvSpPr>
        <p:spPr/>
        <p:txBody>
          <a:bodyPr/>
          <a:lstStyle/>
          <a:p>
            <a:r>
              <a:rPr lang="en-GB" b="0" i="0" dirty="0">
                <a:solidFill>
                  <a:srgbClr val="000000"/>
                </a:solidFill>
                <a:effectLst/>
                <a:latin typeface="Aptos Narrow" panose="020B0004020202020204" pitchFamily="34" charset="0"/>
              </a:rPr>
              <a:t>I love that Tiana is focusing on neurodiverse students who cannot afford a formal diagnosis. I think it helps to break down the financial barrier that is often not talked about when it comes to disability. I also appreciate her understanding of co-morbidities with neurodivergence, such as auditory processing issues and hypermobility. </a:t>
            </a:r>
            <a:endParaRPr lang="en-AU" dirty="0"/>
          </a:p>
        </p:txBody>
      </p:sp>
      <p:sp>
        <p:nvSpPr>
          <p:cNvPr id="4" name="Slide Number Placeholder 3">
            <a:extLst>
              <a:ext uri="{FF2B5EF4-FFF2-40B4-BE49-F238E27FC236}">
                <a16:creationId xmlns:a16="http://schemas.microsoft.com/office/drawing/2014/main" id="{CE2DD011-6A81-E35A-C67F-1AA5A40D9442}"/>
              </a:ext>
            </a:extLst>
          </p:cNvPr>
          <p:cNvSpPr>
            <a:spLocks noGrp="1"/>
          </p:cNvSpPr>
          <p:nvPr>
            <p:ph type="sldNum" sz="quarter" idx="5"/>
          </p:nvPr>
        </p:nvSpPr>
        <p:spPr/>
        <p:txBody>
          <a:bodyPr/>
          <a:lstStyle/>
          <a:p>
            <a:fld id="{E2E70E5F-527F-4574-8986-ABC10532EBFD}" type="slidenum">
              <a:rPr lang="en-AU" smtClean="0"/>
              <a:t>13</a:t>
            </a:fld>
            <a:endParaRPr lang="en-AU"/>
          </a:p>
        </p:txBody>
      </p:sp>
    </p:spTree>
    <p:extLst>
      <p:ext uri="{BB962C8B-B14F-4D97-AF65-F5344CB8AC3E}">
        <p14:creationId xmlns:p14="http://schemas.microsoft.com/office/powerpoint/2010/main" val="4212131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387B3-9458-960C-E63D-5E9D800F8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75198-C4E4-8B29-B8DC-D5E008504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EB349-4630-31E7-239E-24D117952320}"/>
              </a:ext>
            </a:extLst>
          </p:cNvPr>
          <p:cNvSpPr>
            <a:spLocks noGrp="1"/>
          </p:cNvSpPr>
          <p:nvPr>
            <p:ph type="body" idx="1"/>
          </p:nvPr>
        </p:nvSpPr>
        <p:spPr/>
        <p:txBody>
          <a:bodyPr/>
          <a:lstStyle/>
          <a:p>
            <a:r>
              <a:rPr lang="en-GB" b="0" i="0" dirty="0">
                <a:solidFill>
                  <a:srgbClr val="000000"/>
                </a:solidFill>
                <a:effectLst/>
                <a:latin typeface="Aptos Narrow" panose="020B0004020202020204" pitchFamily="34" charset="0"/>
              </a:rPr>
              <a:t>Incredible to see the comprehensive range of impacts Brooke has had, from setting up communities, advocating for accessibility and inclusion awareness, and doing so within and beyond their institution.</a:t>
            </a:r>
            <a:endParaRPr lang="en-AU" dirty="0"/>
          </a:p>
        </p:txBody>
      </p:sp>
      <p:sp>
        <p:nvSpPr>
          <p:cNvPr id="4" name="Slide Number Placeholder 3">
            <a:extLst>
              <a:ext uri="{FF2B5EF4-FFF2-40B4-BE49-F238E27FC236}">
                <a16:creationId xmlns:a16="http://schemas.microsoft.com/office/drawing/2014/main" id="{3FB1CECE-93D1-D98C-2910-E8AF8A7509CF}"/>
              </a:ext>
            </a:extLst>
          </p:cNvPr>
          <p:cNvSpPr>
            <a:spLocks noGrp="1"/>
          </p:cNvSpPr>
          <p:nvPr>
            <p:ph type="sldNum" sz="quarter" idx="5"/>
          </p:nvPr>
        </p:nvSpPr>
        <p:spPr/>
        <p:txBody>
          <a:bodyPr/>
          <a:lstStyle/>
          <a:p>
            <a:fld id="{E2E70E5F-527F-4574-8986-ABC10532EBFD}" type="slidenum">
              <a:rPr lang="en-AU" smtClean="0"/>
              <a:t>14</a:t>
            </a:fld>
            <a:endParaRPr lang="en-AU"/>
          </a:p>
        </p:txBody>
      </p:sp>
    </p:spTree>
    <p:extLst>
      <p:ext uri="{BB962C8B-B14F-4D97-AF65-F5344CB8AC3E}">
        <p14:creationId xmlns:p14="http://schemas.microsoft.com/office/powerpoint/2010/main" val="4081058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77F55-7785-9F21-6F5D-908BECA78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57BD2-D6AD-35C6-AD7C-8C12F5754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597C1-FF18-15DD-EFFD-DB8E4D2CD077}"/>
              </a:ext>
            </a:extLst>
          </p:cNvPr>
          <p:cNvSpPr>
            <a:spLocks noGrp="1"/>
          </p:cNvSpPr>
          <p:nvPr>
            <p:ph type="body" idx="1"/>
          </p:nvPr>
        </p:nvSpPr>
        <p:spPr/>
        <p:txBody>
          <a:bodyPr/>
          <a:lstStyle/>
          <a:p>
            <a:r>
              <a:rPr lang="en-GB" b="0" i="0" dirty="0">
                <a:solidFill>
                  <a:srgbClr val="000000"/>
                </a:solidFill>
                <a:effectLst/>
                <a:latin typeface="Aptos Narrow" panose="020B0004020202020204" pitchFamily="34" charset="0"/>
              </a:rPr>
              <a:t>Joe-Anne is clearly dedicated to helping d/Deaf and hard of hearing students in the digital world of tertiary study. I'm very glad to see a disabled staff member on this list, as it brings a unique and imperative perspective to how we can integrate accessibility into the tertiary sector.</a:t>
            </a:r>
            <a:endParaRPr lang="en-AU" dirty="0"/>
          </a:p>
        </p:txBody>
      </p:sp>
      <p:sp>
        <p:nvSpPr>
          <p:cNvPr id="4" name="Slide Number Placeholder 3">
            <a:extLst>
              <a:ext uri="{FF2B5EF4-FFF2-40B4-BE49-F238E27FC236}">
                <a16:creationId xmlns:a16="http://schemas.microsoft.com/office/drawing/2014/main" id="{ADFB4C15-69B9-5350-3E4E-11DA1DED5776}"/>
              </a:ext>
            </a:extLst>
          </p:cNvPr>
          <p:cNvSpPr>
            <a:spLocks noGrp="1"/>
          </p:cNvSpPr>
          <p:nvPr>
            <p:ph type="sldNum" sz="quarter" idx="5"/>
          </p:nvPr>
        </p:nvSpPr>
        <p:spPr/>
        <p:txBody>
          <a:bodyPr/>
          <a:lstStyle/>
          <a:p>
            <a:fld id="{E2E70E5F-527F-4574-8986-ABC10532EBFD}" type="slidenum">
              <a:rPr lang="en-AU" smtClean="0"/>
              <a:t>15</a:t>
            </a:fld>
            <a:endParaRPr lang="en-AU"/>
          </a:p>
        </p:txBody>
      </p:sp>
    </p:spTree>
    <p:extLst>
      <p:ext uri="{BB962C8B-B14F-4D97-AF65-F5344CB8AC3E}">
        <p14:creationId xmlns:p14="http://schemas.microsoft.com/office/powerpoint/2010/main" val="2062461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16</a:t>
            </a:fld>
            <a:endParaRPr lang="en-AU"/>
          </a:p>
        </p:txBody>
      </p:sp>
    </p:spTree>
    <p:extLst>
      <p:ext uri="{BB962C8B-B14F-4D97-AF65-F5344CB8AC3E}">
        <p14:creationId xmlns:p14="http://schemas.microsoft.com/office/powerpoint/2010/main" val="3781832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4D062-D5D0-78E1-2A11-B017C7170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FBDBD-D1E7-32D6-1F0A-78987424B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58074-E175-97B3-B5CC-87E0117FAFE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15DFE89-11A5-9982-81A1-6B89A546F768}"/>
              </a:ext>
            </a:extLst>
          </p:cNvPr>
          <p:cNvSpPr>
            <a:spLocks noGrp="1"/>
          </p:cNvSpPr>
          <p:nvPr>
            <p:ph type="sldNum" sz="quarter" idx="5"/>
          </p:nvPr>
        </p:nvSpPr>
        <p:spPr/>
        <p:txBody>
          <a:bodyPr/>
          <a:lstStyle/>
          <a:p>
            <a:fld id="{E2E70E5F-527F-4574-8986-ABC10532EBFD}" type="slidenum">
              <a:rPr lang="en-AU" smtClean="0"/>
              <a:t>17</a:t>
            </a:fld>
            <a:endParaRPr lang="en-AU"/>
          </a:p>
        </p:txBody>
      </p:sp>
    </p:spTree>
    <p:extLst>
      <p:ext uri="{BB962C8B-B14F-4D97-AF65-F5344CB8AC3E}">
        <p14:creationId xmlns:p14="http://schemas.microsoft.com/office/powerpoint/2010/main" val="3565983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Assessment is a key area that is overlooked in terms of accessible design. It is wonderful to have training and support that provides opportunity for educators to deeply engage with this and design inclusive assessments.</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19</a:t>
            </a:fld>
            <a:endParaRPr lang="en-AU"/>
          </a:p>
        </p:txBody>
      </p:sp>
    </p:spTree>
    <p:extLst>
      <p:ext uri="{BB962C8B-B14F-4D97-AF65-F5344CB8AC3E}">
        <p14:creationId xmlns:p14="http://schemas.microsoft.com/office/powerpoint/2010/main" val="3681782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University-wide cultural, digital, and physical accessibility improvements with strong student voice and measurable outcomes.</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20</a:t>
            </a:fld>
            <a:endParaRPr lang="en-AU"/>
          </a:p>
        </p:txBody>
      </p:sp>
    </p:spTree>
    <p:extLst>
      <p:ext uri="{BB962C8B-B14F-4D97-AF65-F5344CB8AC3E}">
        <p14:creationId xmlns:p14="http://schemas.microsoft.com/office/powerpoint/2010/main" val="1320532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a:t>
            </a:fld>
            <a:endParaRPr lang="en-AU"/>
          </a:p>
        </p:txBody>
      </p:sp>
    </p:spTree>
    <p:extLst>
      <p:ext uri="{BB962C8B-B14F-4D97-AF65-F5344CB8AC3E}">
        <p14:creationId xmlns:p14="http://schemas.microsoft.com/office/powerpoint/2010/main" val="2626743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Refreshing to see </a:t>
            </a:r>
            <a:r>
              <a:rPr lang="en-GB" b="0" i="0" dirty="0" err="1">
                <a:solidFill>
                  <a:srgbClr val="000000"/>
                </a:solidFill>
                <a:effectLst/>
                <a:latin typeface="Aptos Narrow" panose="020B0004020202020204" pitchFamily="34" charset="0"/>
              </a:rPr>
              <a:t>accessibiity</a:t>
            </a:r>
            <a:r>
              <a:rPr lang="en-GB" b="0" i="0" dirty="0">
                <a:solidFill>
                  <a:srgbClr val="000000"/>
                </a:solidFill>
                <a:effectLst/>
                <a:latin typeface="Aptos Narrow" panose="020B0004020202020204" pitchFamily="34" charset="0"/>
              </a:rPr>
              <a:t> in action through curriculum, the empathy building, capability building and positive impact this initiative brings to allied health practices and education. </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21</a:t>
            </a:fld>
            <a:endParaRPr lang="en-AU"/>
          </a:p>
        </p:txBody>
      </p:sp>
    </p:spTree>
    <p:extLst>
      <p:ext uri="{BB962C8B-B14F-4D97-AF65-F5344CB8AC3E}">
        <p14:creationId xmlns:p14="http://schemas.microsoft.com/office/powerpoint/2010/main" val="419895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Accessibility considerations which address a range of barriers to full, inclusive, and safe graduation attendance. What a great example for other events and other universities!</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22</a:t>
            </a:fld>
            <a:endParaRPr lang="en-AU"/>
          </a:p>
        </p:txBody>
      </p:sp>
    </p:spTree>
    <p:extLst>
      <p:ext uri="{BB962C8B-B14F-4D97-AF65-F5344CB8AC3E}">
        <p14:creationId xmlns:p14="http://schemas.microsoft.com/office/powerpoint/2010/main" val="1678053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I appreciate how they acknowledged how they had difficulties in the past and how they improved them for accessibility purposes. I hope that more educators get on board for this.</a:t>
            </a:r>
            <a:br>
              <a:rPr lang="en-GB" b="0" i="0" dirty="0">
                <a:solidFill>
                  <a:srgbClr val="000000"/>
                </a:solidFill>
                <a:effectLst/>
                <a:latin typeface="Aptos Narrow" panose="020B0004020202020204" pitchFamily="34" charset="0"/>
              </a:rPr>
            </a:br>
            <a:br>
              <a:rPr lang="en-GB" b="0" i="0" dirty="0">
                <a:solidFill>
                  <a:srgbClr val="000000"/>
                </a:solidFill>
                <a:effectLst/>
                <a:latin typeface="Aptos Narrow" panose="020B0004020202020204" pitchFamily="34" charset="0"/>
              </a:rPr>
            </a:br>
            <a:r>
              <a:rPr lang="en-GB" b="0" i="0" dirty="0">
                <a:solidFill>
                  <a:srgbClr val="000000"/>
                </a:solidFill>
                <a:effectLst/>
                <a:latin typeface="Aptos Narrow" panose="020B0004020202020204" pitchFamily="34" charset="0"/>
              </a:rPr>
              <a:t>And</a:t>
            </a:r>
            <a:br>
              <a:rPr lang="en-GB" b="0" i="0" dirty="0">
                <a:solidFill>
                  <a:srgbClr val="000000"/>
                </a:solidFill>
                <a:effectLst/>
                <a:latin typeface="Aptos Narrow" panose="020B0004020202020204" pitchFamily="34" charset="0"/>
              </a:rPr>
            </a:br>
            <a:br>
              <a:rPr lang="en-GB" b="0" i="0" dirty="0">
                <a:solidFill>
                  <a:srgbClr val="000000"/>
                </a:solidFill>
                <a:effectLst/>
                <a:latin typeface="Aptos Narrow" panose="020B0004020202020204" pitchFamily="34" charset="0"/>
              </a:rPr>
            </a:br>
            <a:r>
              <a:rPr lang="en-GB" b="0" i="0" dirty="0">
                <a:solidFill>
                  <a:srgbClr val="000000"/>
                </a:solidFill>
                <a:effectLst/>
                <a:latin typeface="Aptos Narrow" panose="020B0004020202020204" pitchFamily="34" charset="0"/>
              </a:rPr>
              <a:t>This is a fantastic effort by the team to ensure equitable access to information by supporting professional captioning. I hope other universities follow suit!</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23</a:t>
            </a:fld>
            <a:endParaRPr lang="en-AU"/>
          </a:p>
        </p:txBody>
      </p:sp>
    </p:spTree>
    <p:extLst>
      <p:ext uri="{BB962C8B-B14F-4D97-AF65-F5344CB8AC3E}">
        <p14:creationId xmlns:p14="http://schemas.microsoft.com/office/powerpoint/2010/main" val="1256069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I really like the student to mentor ratio, I think it is beneficial for both parties, both to not overload the mentors with too many mentees, and to keep the mentees with familiar people. I also like that they have a common space for them to meet and spend time, as well as special interest groups within the program.</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24</a:t>
            </a:fld>
            <a:endParaRPr lang="en-AU"/>
          </a:p>
        </p:txBody>
      </p:sp>
    </p:spTree>
    <p:extLst>
      <p:ext uri="{BB962C8B-B14F-4D97-AF65-F5344CB8AC3E}">
        <p14:creationId xmlns:p14="http://schemas.microsoft.com/office/powerpoint/2010/main" val="2609535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This team demonstrates what is possible when we consider accessibility and deeply consider how individuals engage with concepts and lab work beyond simply visual material. An inspiration to other teams!</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25</a:t>
            </a:fld>
            <a:endParaRPr lang="en-AU"/>
          </a:p>
        </p:txBody>
      </p:sp>
    </p:spTree>
    <p:extLst>
      <p:ext uri="{BB962C8B-B14F-4D97-AF65-F5344CB8AC3E}">
        <p14:creationId xmlns:p14="http://schemas.microsoft.com/office/powerpoint/2010/main" val="2611136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Great to see an employability focused initiative that incorporates codesign, lived experience of disability, intersectional disadvantage, staff engagement, ways to focus on inclusive employers, employer engagement and user testing to build organisational capacity for participation of staff with disability. </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26</a:t>
            </a:fld>
            <a:endParaRPr lang="en-AU"/>
          </a:p>
        </p:txBody>
      </p:sp>
    </p:spTree>
    <p:extLst>
      <p:ext uri="{BB962C8B-B14F-4D97-AF65-F5344CB8AC3E}">
        <p14:creationId xmlns:p14="http://schemas.microsoft.com/office/powerpoint/2010/main" val="616197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Rich self-service staff resources and tools, great institutional embedding and support for systemic change.</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27</a:t>
            </a:fld>
            <a:endParaRPr lang="en-AU"/>
          </a:p>
        </p:txBody>
      </p:sp>
    </p:spTree>
    <p:extLst>
      <p:ext uri="{BB962C8B-B14F-4D97-AF65-F5344CB8AC3E}">
        <p14:creationId xmlns:p14="http://schemas.microsoft.com/office/powerpoint/2010/main" val="1006859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Level up UDL is a strategic framework that provides an iterative and accumulative methodology to building capability for embedding UDL principles and accessible practices for staff, which when implemented would address accessibility barriers in teaching and learning. </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28</a:t>
            </a:fld>
            <a:endParaRPr lang="en-AU"/>
          </a:p>
        </p:txBody>
      </p:sp>
    </p:spTree>
    <p:extLst>
      <p:ext uri="{BB962C8B-B14F-4D97-AF65-F5344CB8AC3E}">
        <p14:creationId xmlns:p14="http://schemas.microsoft.com/office/powerpoint/2010/main" val="1834544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Multiple programs, Navigate, body double, sensory mapping, low </a:t>
            </a:r>
            <a:r>
              <a:rPr lang="en-GB" b="0" i="0">
                <a:solidFill>
                  <a:srgbClr val="000000"/>
                </a:solidFill>
                <a:effectLst/>
                <a:latin typeface="Aptos Narrow" panose="020B0004020202020204" pitchFamily="34" charset="0"/>
              </a:rPr>
              <a:t>sensory orientation </a:t>
            </a:r>
            <a:r>
              <a:rPr lang="en-GB" b="0" i="0" dirty="0">
                <a:solidFill>
                  <a:srgbClr val="000000"/>
                </a:solidFill>
                <a:effectLst/>
                <a:latin typeface="Aptos Narrow" panose="020B0004020202020204" pitchFamily="34" charset="0"/>
              </a:rPr>
              <a:t>to address multiple barriers </a:t>
            </a:r>
            <a:r>
              <a:rPr lang="en-GB" b="0" i="0">
                <a:solidFill>
                  <a:srgbClr val="000000"/>
                </a:solidFill>
                <a:effectLst/>
                <a:latin typeface="Aptos Narrow" panose="020B0004020202020204" pitchFamily="34" charset="0"/>
              </a:rPr>
              <a:t>to study. </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29</a:t>
            </a:fld>
            <a:endParaRPr lang="en-AU"/>
          </a:p>
        </p:txBody>
      </p:sp>
    </p:spTree>
    <p:extLst>
      <p:ext uri="{BB962C8B-B14F-4D97-AF65-F5344CB8AC3E}">
        <p14:creationId xmlns:p14="http://schemas.microsoft.com/office/powerpoint/2010/main" val="142414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E70E5F-527F-4574-8986-ABC10532EBFD}" type="slidenum">
              <a:rPr lang="en-AU" smtClean="0"/>
              <a:t>3</a:t>
            </a:fld>
            <a:endParaRPr lang="en-AU"/>
          </a:p>
        </p:txBody>
      </p:sp>
    </p:spTree>
    <p:extLst>
      <p:ext uri="{BB962C8B-B14F-4D97-AF65-F5344CB8AC3E}">
        <p14:creationId xmlns:p14="http://schemas.microsoft.com/office/powerpoint/2010/main" val="376707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B6D01-F5F6-5C1A-305F-35B42B551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5881A-C3AF-95B9-C7F1-2063E2128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920E6-DA96-4DA3-D365-C9DAD9F4E6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04251C-9547-B633-04DE-4452506B0AF0}"/>
              </a:ext>
            </a:extLst>
          </p:cNvPr>
          <p:cNvSpPr>
            <a:spLocks noGrp="1"/>
          </p:cNvSpPr>
          <p:nvPr>
            <p:ph type="sldNum" sz="quarter" idx="5"/>
          </p:nvPr>
        </p:nvSpPr>
        <p:spPr/>
        <p:txBody>
          <a:bodyPr/>
          <a:lstStyle/>
          <a:p>
            <a:fld id="{E2E70E5F-527F-4574-8986-ABC10532EBFD}" type="slidenum">
              <a:rPr lang="en-AU" smtClean="0"/>
              <a:t>4</a:t>
            </a:fld>
            <a:endParaRPr lang="en-AU"/>
          </a:p>
        </p:txBody>
      </p:sp>
    </p:spTree>
    <p:extLst>
      <p:ext uri="{BB962C8B-B14F-4D97-AF65-F5344CB8AC3E}">
        <p14:creationId xmlns:p14="http://schemas.microsoft.com/office/powerpoint/2010/main" val="265049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56CDA-D77F-4CBE-9154-CB99FF2BE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DC3DA-EEF3-C0E2-2E14-0B0BA41C2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B4E9B-5866-6ABA-98D9-0E9A2E4736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018D4FF-0AD8-EDF1-9591-B482F64B3396}"/>
              </a:ext>
            </a:extLst>
          </p:cNvPr>
          <p:cNvSpPr>
            <a:spLocks noGrp="1"/>
          </p:cNvSpPr>
          <p:nvPr>
            <p:ph type="sldNum" sz="quarter" idx="5"/>
          </p:nvPr>
        </p:nvSpPr>
        <p:spPr/>
        <p:txBody>
          <a:bodyPr/>
          <a:lstStyle/>
          <a:p>
            <a:fld id="{E2E70E5F-527F-4574-8986-ABC10532EBFD}" type="slidenum">
              <a:rPr lang="en-AU" smtClean="0"/>
              <a:t>5</a:t>
            </a:fld>
            <a:endParaRPr lang="en-AU"/>
          </a:p>
        </p:txBody>
      </p:sp>
    </p:spTree>
    <p:extLst>
      <p:ext uri="{BB962C8B-B14F-4D97-AF65-F5344CB8AC3E}">
        <p14:creationId xmlns:p14="http://schemas.microsoft.com/office/powerpoint/2010/main" val="6564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Accessible careers programs are critical to shifting the dial on workforce participation, and Deakin's equity -capable careers </a:t>
            </a:r>
            <a:r>
              <a:rPr lang="en-GB" b="0" i="0" dirty="0" err="1">
                <a:solidFill>
                  <a:srgbClr val="000000"/>
                </a:solidFill>
                <a:effectLst/>
                <a:latin typeface="Aptos Narrow" panose="020B0004020202020204" pitchFamily="34" charset="0"/>
              </a:rPr>
              <a:t>intitiative</a:t>
            </a:r>
            <a:r>
              <a:rPr lang="en-GB" b="0" i="0" dirty="0">
                <a:solidFill>
                  <a:srgbClr val="000000"/>
                </a:solidFill>
                <a:effectLst/>
                <a:latin typeface="Aptos Narrow" panose="020B0004020202020204" pitchFamily="34" charset="0"/>
              </a:rPr>
              <a:t> is an effective step to support students during their </a:t>
            </a:r>
            <a:r>
              <a:rPr lang="en-GB" b="0" i="0" dirty="0" err="1">
                <a:solidFill>
                  <a:srgbClr val="000000"/>
                </a:solidFill>
                <a:effectLst/>
                <a:latin typeface="Aptos Narrow" panose="020B0004020202020204" pitchFamily="34" charset="0"/>
              </a:rPr>
              <a:t>aacdemic</a:t>
            </a:r>
            <a:r>
              <a:rPr lang="en-GB" b="0" i="0" dirty="0">
                <a:solidFill>
                  <a:srgbClr val="000000"/>
                </a:solidFill>
                <a:effectLst/>
                <a:latin typeface="Aptos Narrow" panose="020B0004020202020204" pitchFamily="34" charset="0"/>
              </a:rPr>
              <a:t> journey. A wholistic approach is evident in this program which enables proactive participation by several equity groups that are typically excluded from careers services and programs. This initiative stands as an excellent model for all </a:t>
            </a:r>
            <a:r>
              <a:rPr lang="en-GB" b="0" i="0" dirty="0" err="1">
                <a:solidFill>
                  <a:srgbClr val="000000"/>
                </a:solidFill>
                <a:effectLst/>
                <a:latin typeface="Aptos Narrow" panose="020B0004020202020204" pitchFamily="34" charset="0"/>
              </a:rPr>
              <a:t>higer</a:t>
            </a:r>
            <a:r>
              <a:rPr lang="en-GB" b="0" i="0" dirty="0">
                <a:solidFill>
                  <a:srgbClr val="000000"/>
                </a:solidFill>
                <a:effectLst/>
                <a:latin typeface="Aptos Narrow" panose="020B0004020202020204" pitchFamily="34" charset="0"/>
              </a:rPr>
              <a:t> education careers services.</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6</a:t>
            </a:fld>
            <a:endParaRPr lang="en-AU"/>
          </a:p>
        </p:txBody>
      </p:sp>
    </p:spTree>
    <p:extLst>
      <p:ext uri="{BB962C8B-B14F-4D97-AF65-F5344CB8AC3E}">
        <p14:creationId xmlns:p14="http://schemas.microsoft.com/office/powerpoint/2010/main" val="464673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A significant impact for access to assessment is evident in this initiative and the collaboration across faculties and engagement with students in the design of accessible and inclusive assessment templates in commendable. Assessment impacts all students and the reach of beneficiaries that this imitative has is vast.</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7</a:t>
            </a:fld>
            <a:endParaRPr lang="en-AU"/>
          </a:p>
        </p:txBody>
      </p:sp>
    </p:spTree>
    <p:extLst>
      <p:ext uri="{BB962C8B-B14F-4D97-AF65-F5344CB8AC3E}">
        <p14:creationId xmlns:p14="http://schemas.microsoft.com/office/powerpoint/2010/main" val="407870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8</a:t>
            </a:fld>
            <a:endParaRPr lang="en-AU"/>
          </a:p>
        </p:txBody>
      </p:sp>
    </p:spTree>
    <p:extLst>
      <p:ext uri="{BB962C8B-B14F-4D97-AF65-F5344CB8AC3E}">
        <p14:creationId xmlns:p14="http://schemas.microsoft.com/office/powerpoint/2010/main" val="106550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Narrow" panose="020B0004020202020204" pitchFamily="34" charset="0"/>
              </a:rPr>
              <a:t>This is a very comprehensive list of achievements! Trina is clearly committed to bringing accessibility and inclusion to the forefront of TAFE SA, and she has proven that over and over again.</a:t>
            </a: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9</a:t>
            </a:fld>
            <a:endParaRPr lang="en-AU"/>
          </a:p>
        </p:txBody>
      </p:sp>
    </p:spTree>
    <p:extLst>
      <p:ext uri="{BB962C8B-B14F-4D97-AF65-F5344CB8AC3E}">
        <p14:creationId xmlns:p14="http://schemas.microsoft.com/office/powerpoint/2010/main" val="166242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675-84F1-9C69-3268-394B7D6547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BC93CFF-CE6C-FE39-DBBF-02DF88725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E0D68FF-F0E7-8279-6130-CF6814504E29}"/>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5" name="Footer Placeholder 4">
            <a:extLst>
              <a:ext uri="{FF2B5EF4-FFF2-40B4-BE49-F238E27FC236}">
                <a16:creationId xmlns:a16="http://schemas.microsoft.com/office/drawing/2014/main" id="{8B71A0A2-181E-D827-1D17-AA8046F3AFE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D95E44-4BA6-E70D-D408-054B04C20DF8}"/>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71516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5E98-1E66-6734-F6FA-AD82A1513A1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958FD20-78F8-4595-D58B-C2981CDC48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FB94EC6-EBAE-680E-528B-EC0ED6176130}"/>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5" name="Footer Placeholder 4">
            <a:extLst>
              <a:ext uri="{FF2B5EF4-FFF2-40B4-BE49-F238E27FC236}">
                <a16:creationId xmlns:a16="http://schemas.microsoft.com/office/drawing/2014/main" id="{99B91807-72E0-8915-62CC-AA6833DE59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7F08A3B-8E38-045D-F372-D76279E591E6}"/>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292990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5BDD4-9277-7F0D-E101-D5CEB90355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A67C486-BF3A-6569-CE6B-8867D3833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F9748D-D82F-B73B-A8CA-57EE0700FAC4}"/>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5" name="Footer Placeholder 4">
            <a:extLst>
              <a:ext uri="{FF2B5EF4-FFF2-40B4-BE49-F238E27FC236}">
                <a16:creationId xmlns:a16="http://schemas.microsoft.com/office/drawing/2014/main" id="{64A14A44-58EB-CA2E-4C46-286600227BA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6F41795-D945-9FB2-E147-7168DC8994A8}"/>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62602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F707-1FE4-3E69-67B2-13DD1C03DB8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F38842B-41EE-0EC6-2F32-1DFD35E1A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3CA238E-A556-59F7-3136-9D252EB24753}"/>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5" name="Footer Placeholder 4">
            <a:extLst>
              <a:ext uri="{FF2B5EF4-FFF2-40B4-BE49-F238E27FC236}">
                <a16:creationId xmlns:a16="http://schemas.microsoft.com/office/drawing/2014/main" id="{47B120FD-BF60-DA63-C232-E490ABEE12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588938A-F707-C021-258F-017249826417}"/>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389257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0242-E206-1860-6A5B-B43A19DED8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392E386-B0B6-F0BE-E639-C8744E30DD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BE24B5-65D8-91D2-EC43-CDF15587739A}"/>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5" name="Footer Placeholder 4">
            <a:extLst>
              <a:ext uri="{FF2B5EF4-FFF2-40B4-BE49-F238E27FC236}">
                <a16:creationId xmlns:a16="http://schemas.microsoft.com/office/drawing/2014/main" id="{03192AA7-499A-E2CE-19B2-AF1C34F083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54FE7C-27D7-8A3B-6629-95CB0D5C8F4C}"/>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146486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DFCD-A636-BAD8-8F69-D3A9FA20645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DAD7790-102E-8090-25A4-0584199DC5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ACEFD2D-A545-DE17-A31C-995B55A580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FA67BB1-0F11-6158-ED21-C9C02216563F}"/>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6" name="Footer Placeholder 5">
            <a:extLst>
              <a:ext uri="{FF2B5EF4-FFF2-40B4-BE49-F238E27FC236}">
                <a16:creationId xmlns:a16="http://schemas.microsoft.com/office/drawing/2014/main" id="{50C36DB7-74C4-112E-6207-57C9EBE2EA3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A145B3B-E783-941C-BEBA-CA364983C7DD}"/>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6088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7B47-EB3F-1661-4566-7E13199D655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FE496DC-BD80-5A3B-4873-35DF035BF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6E38B1-D28B-7827-7B5D-7EBBEE843C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6BC53B0-9408-43E1-FDDD-3932B2420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5C69F7-56AC-BC82-FC86-F4B19A391D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E2913B1-BB4D-DB7B-9646-CA0531268110}"/>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8" name="Footer Placeholder 7">
            <a:extLst>
              <a:ext uri="{FF2B5EF4-FFF2-40B4-BE49-F238E27FC236}">
                <a16:creationId xmlns:a16="http://schemas.microsoft.com/office/drawing/2014/main" id="{0CD7D0C4-E200-8D40-7E88-987239E6617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E4E5F4F-8E54-97C1-2E46-330972737C5D}"/>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206803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87E5-910E-B679-BC6B-EB30B109229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633560F-88A4-566D-FB74-37688C34C600}"/>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4" name="Footer Placeholder 3">
            <a:extLst>
              <a:ext uri="{FF2B5EF4-FFF2-40B4-BE49-F238E27FC236}">
                <a16:creationId xmlns:a16="http://schemas.microsoft.com/office/drawing/2014/main" id="{20AD1339-A58B-E51E-F1EF-5BA12FC8E74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C605292-0072-222B-9DB2-93F4A93640C9}"/>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2709767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82DDE-707E-1289-CBB4-F1000A99EB8B}"/>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3" name="Footer Placeholder 2">
            <a:extLst>
              <a:ext uri="{FF2B5EF4-FFF2-40B4-BE49-F238E27FC236}">
                <a16:creationId xmlns:a16="http://schemas.microsoft.com/office/drawing/2014/main" id="{4BF14DFA-38B1-E672-C2E3-3CD3327D858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61B548C-EA75-0D54-24C1-D55CDCEC23CB}"/>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30350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4A16-A13C-2810-9160-BB7DBAF0E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AF965AE-8223-50AB-4EF0-08909BF978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9F60DAE-1EA6-2C84-B33E-67B56ED65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187BB7-3A7B-AC39-A2FC-FDC09143360D}"/>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6" name="Footer Placeholder 5">
            <a:extLst>
              <a:ext uri="{FF2B5EF4-FFF2-40B4-BE49-F238E27FC236}">
                <a16:creationId xmlns:a16="http://schemas.microsoft.com/office/drawing/2014/main" id="{F5632EE3-7E3F-A039-9F7C-BDE8502EC7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C36B727-4BAE-E204-B0AB-784907891710}"/>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6244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127D-6FBD-9B5E-01EE-3A0035D93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72964BD-3638-EDC4-9E0B-FA56E52B1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E491523-C3E8-78EA-EE76-8A07EFD3F2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AFBF2-CC26-7677-BB01-A0ABEC00753D}"/>
              </a:ext>
            </a:extLst>
          </p:cNvPr>
          <p:cNvSpPr>
            <a:spLocks noGrp="1"/>
          </p:cNvSpPr>
          <p:nvPr>
            <p:ph type="dt" sz="half" idx="10"/>
          </p:nvPr>
        </p:nvSpPr>
        <p:spPr/>
        <p:txBody>
          <a:bodyPr/>
          <a:lstStyle/>
          <a:p>
            <a:fld id="{BB929F1D-D169-4F40-AA5A-E13400AA3B7A}" type="datetimeFigureOut">
              <a:rPr lang="en-AU" smtClean="0"/>
              <a:t>5/06/2025</a:t>
            </a:fld>
            <a:endParaRPr lang="en-AU"/>
          </a:p>
        </p:txBody>
      </p:sp>
      <p:sp>
        <p:nvSpPr>
          <p:cNvPr id="6" name="Footer Placeholder 5">
            <a:extLst>
              <a:ext uri="{FF2B5EF4-FFF2-40B4-BE49-F238E27FC236}">
                <a16:creationId xmlns:a16="http://schemas.microsoft.com/office/drawing/2014/main" id="{E8501D2F-4EEB-F6E6-6AB0-7AD231FAACB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EE07AEA-7E7F-6C1B-74B0-41E7A3D6B6E3}"/>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4042044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CBB04-135B-DBF5-AE48-71F50DAFBF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9EF73E4-859B-4A43-80F0-8C4815821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4B69BB4-7281-CADC-4DE9-C9714B2145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29F1D-D169-4F40-AA5A-E13400AA3B7A}" type="datetimeFigureOut">
              <a:rPr lang="en-AU" smtClean="0"/>
              <a:t>5/06/2025</a:t>
            </a:fld>
            <a:endParaRPr lang="en-AU"/>
          </a:p>
        </p:txBody>
      </p:sp>
      <p:sp>
        <p:nvSpPr>
          <p:cNvPr id="5" name="Footer Placeholder 4">
            <a:extLst>
              <a:ext uri="{FF2B5EF4-FFF2-40B4-BE49-F238E27FC236}">
                <a16:creationId xmlns:a16="http://schemas.microsoft.com/office/drawing/2014/main" id="{194DF28C-D12E-C15B-CBBB-AA41F9B4D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C9999B1-2BB6-F4C3-9872-4BAC8B834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87DA80-A855-4CE4-A69A-791DFC86B2D7}" type="slidenum">
              <a:rPr lang="en-AU" smtClean="0"/>
              <a:t>‹#›</a:t>
            </a:fld>
            <a:endParaRPr lang="en-AU"/>
          </a:p>
        </p:txBody>
      </p:sp>
    </p:spTree>
    <p:extLst>
      <p:ext uri="{BB962C8B-B14F-4D97-AF65-F5344CB8AC3E}">
        <p14:creationId xmlns:p14="http://schemas.microsoft.com/office/powerpoint/2010/main" val="46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aiatsis.gov.au/explore/map-indigenous-australia"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7805-F79A-7DB5-15E8-9CD848660C5B}"/>
              </a:ext>
            </a:extLst>
          </p:cNvPr>
          <p:cNvSpPr>
            <a:spLocks noGrp="1"/>
          </p:cNvSpPr>
          <p:nvPr>
            <p:ph type="ctrTitle"/>
          </p:nvPr>
        </p:nvSpPr>
        <p:spPr>
          <a:xfrm>
            <a:off x="0" y="1419914"/>
            <a:ext cx="12192000" cy="3464818"/>
          </a:xfrm>
        </p:spPr>
        <p:txBody>
          <a:bodyPr>
            <a:noAutofit/>
          </a:bodyPr>
          <a:lstStyle/>
          <a:p>
            <a:r>
              <a:rPr lang="en-AU" b="1" dirty="0">
                <a:solidFill>
                  <a:schemeClr val="bg1"/>
                </a:solidFill>
                <a:latin typeface="Lato" panose="020F0502020204030203" pitchFamily="34" charset="0"/>
                <a:ea typeface="Lato" panose="020F0502020204030203" pitchFamily="34" charset="0"/>
                <a:cs typeface="Lato" panose="020F0502020204030203" pitchFamily="34" charset="0"/>
              </a:rPr>
              <a:t>2025</a:t>
            </a:r>
            <a:br>
              <a:rPr lang="en-AU" b="1" dirty="0">
                <a:solidFill>
                  <a:schemeClr val="bg1"/>
                </a:solidFill>
                <a:latin typeface="Lato" panose="020F0502020204030203" pitchFamily="34" charset="0"/>
                <a:ea typeface="Lato" panose="020F0502020204030203" pitchFamily="34" charset="0"/>
                <a:cs typeface="Lato" panose="020F0502020204030203" pitchFamily="34" charset="0"/>
              </a:rPr>
            </a:br>
            <a:r>
              <a:rPr lang="en-AU" b="1" dirty="0">
                <a:solidFill>
                  <a:schemeClr val="bg1"/>
                </a:solidFill>
                <a:latin typeface="Lato" panose="020F0502020204030203" pitchFamily="34" charset="0"/>
                <a:ea typeface="Lato" panose="020F0502020204030203" pitchFamily="34" charset="0"/>
                <a:cs typeface="Lato" panose="020F0502020204030203" pitchFamily="34" charset="0"/>
              </a:rPr>
              <a:t>Accessibility in Action Awards</a:t>
            </a:r>
            <a:br>
              <a:rPr lang="en-AU" b="1" dirty="0">
                <a:latin typeface="Caveat" pitchFamily="2" charset="0"/>
              </a:rPr>
            </a:br>
            <a:endParaRPr lang="en-AU" b="1" dirty="0">
              <a:solidFill>
                <a:schemeClr val="bg1"/>
              </a:solidFill>
              <a:latin typeface="Caveat" pitchFamily="2" charset="0"/>
            </a:endParaRPr>
          </a:p>
        </p:txBody>
      </p:sp>
      <p:sp>
        <p:nvSpPr>
          <p:cNvPr id="3" name="Subtitle 2">
            <a:extLst>
              <a:ext uri="{FF2B5EF4-FFF2-40B4-BE49-F238E27FC236}">
                <a16:creationId xmlns:a16="http://schemas.microsoft.com/office/drawing/2014/main" id="{B8A57725-D5B4-A68C-8D75-BA9BD1E3976F}"/>
              </a:ext>
            </a:extLst>
          </p:cNvPr>
          <p:cNvSpPr>
            <a:spLocks noGrp="1"/>
          </p:cNvSpPr>
          <p:nvPr>
            <p:ph type="subTitle" idx="1"/>
          </p:nvPr>
        </p:nvSpPr>
        <p:spPr>
          <a:xfrm>
            <a:off x="894960" y="4187598"/>
            <a:ext cx="10402077" cy="2220265"/>
          </a:xfrm>
        </p:spPr>
        <p:txBody>
          <a:bodyPr>
            <a:normAutofit/>
          </a:bodyPr>
          <a:lstStyle/>
          <a:p>
            <a:pPr>
              <a:lnSpc>
                <a:spcPct val="100000"/>
              </a:lnSpc>
            </a:pPr>
            <a:r>
              <a:rPr lang="en-AU" sz="2800">
                <a:solidFill>
                  <a:schemeClr val="bg1"/>
                </a:solidFill>
                <a:latin typeface="Lato" panose="020F0502020204030203" pitchFamily="34" charset="0"/>
                <a:ea typeface="Lato" panose="020F0502020204030203" pitchFamily="34" charset="0"/>
                <a:cs typeface="Lato" panose="020F0502020204030203" pitchFamily="34" charset="0"/>
              </a:rPr>
              <a:t>Celebrating</a:t>
            </a:r>
            <a:r>
              <a:rPr lang="en-AU" sz="4000">
                <a:solidFill>
                  <a:schemeClr val="bg1"/>
                </a:solidFill>
                <a:latin typeface="Lato" panose="020F0502020204030203" pitchFamily="34" charset="0"/>
                <a:ea typeface="Lato" panose="020F0502020204030203" pitchFamily="34" charset="0"/>
                <a:cs typeface="Lato" panose="020F0502020204030203" pitchFamily="34" charset="0"/>
              </a:rPr>
              <a:t> </a:t>
            </a:r>
          </a:p>
          <a:p>
            <a:pPr>
              <a:lnSpc>
                <a:spcPct val="100000"/>
              </a:lnSpc>
            </a:pPr>
            <a:r>
              <a:rPr lang="en-AU" sz="4000">
                <a:solidFill>
                  <a:schemeClr val="bg1"/>
                </a:solidFill>
                <a:latin typeface="Lato" panose="020F0502020204030203" pitchFamily="34" charset="0"/>
                <a:ea typeface="Lato" panose="020F0502020204030203" pitchFamily="34" charset="0"/>
                <a:cs typeface="Lato" panose="020F0502020204030203" pitchFamily="34" charset="0"/>
              </a:rPr>
              <a:t>Global </a:t>
            </a:r>
            <a:r>
              <a:rPr lang="en-AU" sz="4000" dirty="0">
                <a:solidFill>
                  <a:schemeClr val="bg1"/>
                </a:solidFill>
                <a:latin typeface="Lato" panose="020F0502020204030203" pitchFamily="34" charset="0"/>
                <a:ea typeface="Lato" panose="020F0502020204030203" pitchFamily="34" charset="0"/>
                <a:cs typeface="Lato" panose="020F0502020204030203" pitchFamily="34" charset="0"/>
              </a:rPr>
              <a:t>Accessibility Awareness Day</a:t>
            </a:r>
          </a:p>
          <a:p>
            <a:pPr>
              <a:lnSpc>
                <a:spcPct val="100000"/>
              </a:lnSpc>
            </a:pPr>
            <a:r>
              <a:rPr lang="en-AU" sz="2800" dirty="0">
                <a:solidFill>
                  <a:schemeClr val="bg1"/>
                </a:solidFill>
                <a:latin typeface="Lato" panose="020F0502020204030203" pitchFamily="34" charset="0"/>
                <a:ea typeface="Lato" panose="020F0502020204030203" pitchFamily="34" charset="0"/>
                <a:cs typeface="Lato" panose="020F0502020204030203" pitchFamily="34" charset="0"/>
              </a:rPr>
              <a:t>#GAAD</a:t>
            </a:r>
          </a:p>
        </p:txBody>
      </p:sp>
      <p:pic>
        <p:nvPicPr>
          <p:cNvPr id="7" name="Picture 6" descr="ADCET Logo">
            <a:extLst>
              <a:ext uri="{FF2B5EF4-FFF2-40B4-BE49-F238E27FC236}">
                <a16:creationId xmlns:a16="http://schemas.microsoft.com/office/drawing/2014/main" id="{EEA90F66-591D-CC05-0342-0AEB396F39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05553" y="139369"/>
            <a:ext cx="6234807" cy="1829131"/>
          </a:xfrm>
          <a:prstGeom prst="rect">
            <a:avLst/>
          </a:prstGeom>
        </p:spPr>
      </p:pic>
    </p:spTree>
    <p:extLst>
      <p:ext uri="{BB962C8B-B14F-4D97-AF65-F5344CB8AC3E}">
        <p14:creationId xmlns:p14="http://schemas.microsoft.com/office/powerpoint/2010/main" val="42130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1181488" y="22193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Jacinta Jones O'Meara</a:t>
            </a:r>
          </a:p>
        </p:txBody>
      </p:sp>
      <p:sp>
        <p:nvSpPr>
          <p:cNvPr id="6" name="TextBox 5">
            <a:extLst>
              <a:ext uri="{FF2B5EF4-FFF2-40B4-BE49-F238E27FC236}">
                <a16:creationId xmlns:a16="http://schemas.microsoft.com/office/drawing/2014/main" id="{C461BE01-A458-74EF-342E-5ECD9E9094C3}"/>
              </a:ext>
            </a:extLst>
          </p:cNvPr>
          <p:cNvSpPr txBox="1"/>
          <p:nvPr/>
        </p:nvSpPr>
        <p:spPr>
          <a:xfrm>
            <a:off x="272761" y="3429000"/>
            <a:ext cx="11541967" cy="1785104"/>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AU" sz="3200" i="0" dirty="0">
                <a:solidFill>
                  <a:schemeClr val="bg1"/>
                </a:solidFill>
                <a:effectLst/>
                <a:latin typeface="Lato" panose="020F0502020204030203" pitchFamily="34" charset="0"/>
              </a:rPr>
              <a:t>Accessibility Leadership and Advocacy</a:t>
            </a:r>
          </a:p>
          <a:p>
            <a:pPr algn="ctr"/>
            <a:endParaRPr lang="en-AU" sz="3200" b="1" i="0" dirty="0">
              <a:solidFill>
                <a:schemeClr val="bg1"/>
              </a:solidFill>
              <a:effectLst/>
              <a:latin typeface="Lato" panose="020F0502020204030203" pitchFamily="34" charset="0"/>
            </a:endParaRPr>
          </a:p>
          <a:p>
            <a:pPr algn="ctr"/>
            <a:r>
              <a:rPr lang="en-AU" sz="3200" dirty="0">
                <a:solidFill>
                  <a:schemeClr val="bg1"/>
                </a:solidFill>
                <a:latin typeface="Lato Semibold"/>
                <a:ea typeface="Lato Semibold"/>
                <a:cs typeface="Lato Semibold"/>
              </a:rPr>
              <a:t>RMIT</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3" name="TextBox 2">
            <a:extLst>
              <a:ext uri="{FF2B5EF4-FFF2-40B4-BE49-F238E27FC236}">
                <a16:creationId xmlns:a16="http://schemas.microsoft.com/office/drawing/2014/main" id="{6EB4B2F8-B03E-F5A0-DA40-4A86A82C8E21}"/>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Individual Award - Champion of Accessibility</a:t>
            </a:r>
          </a:p>
        </p:txBody>
      </p:sp>
    </p:spTree>
    <p:extLst>
      <p:ext uri="{BB962C8B-B14F-4D97-AF65-F5344CB8AC3E}">
        <p14:creationId xmlns:p14="http://schemas.microsoft.com/office/powerpoint/2010/main" val="4171391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1129234" y="22828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Carmel Whitty</a:t>
            </a:r>
          </a:p>
        </p:txBody>
      </p:sp>
      <p:sp>
        <p:nvSpPr>
          <p:cNvPr id="6" name="TextBox 5">
            <a:extLst>
              <a:ext uri="{FF2B5EF4-FFF2-40B4-BE49-F238E27FC236}">
                <a16:creationId xmlns:a16="http://schemas.microsoft.com/office/drawing/2014/main" id="{C461BE01-A458-74EF-342E-5ECD9E9094C3}"/>
              </a:ext>
            </a:extLst>
          </p:cNvPr>
          <p:cNvSpPr txBox="1"/>
          <p:nvPr/>
        </p:nvSpPr>
        <p:spPr>
          <a:xfrm>
            <a:off x="288717" y="3396952"/>
            <a:ext cx="11541967" cy="2154436"/>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GB" sz="3200" b="1" dirty="0">
                <a:solidFill>
                  <a:schemeClr val="bg1"/>
                </a:solidFill>
                <a:latin typeface="Lato" panose="020F0502020204030203" pitchFamily="34" charset="0"/>
                <a:ea typeface="Lato Semibold"/>
                <a:cs typeface="Calibri"/>
              </a:rPr>
              <a:t>SureStart </a:t>
            </a:r>
          </a:p>
          <a:p>
            <a:pPr algn="ctr"/>
            <a:r>
              <a:rPr lang="en-GB" sz="2400" dirty="0">
                <a:solidFill>
                  <a:schemeClr val="bg1"/>
                </a:solidFill>
                <a:latin typeface="Lato" panose="020F0502020204030203" pitchFamily="34" charset="0"/>
                <a:ea typeface="Lato Semibold"/>
                <a:cs typeface="Calibri"/>
              </a:rPr>
              <a:t>(Transition support program for 1st year University students with Autism)</a:t>
            </a:r>
            <a:r>
              <a:rPr lang="en-AU" sz="2400" dirty="0">
                <a:solidFill>
                  <a:schemeClr val="bg1"/>
                </a:solidFill>
                <a:latin typeface="Lato" panose="020F0502020204030203" pitchFamily="34" charset="0"/>
                <a:ea typeface="Lato Semibold"/>
                <a:cs typeface="Lato Semibold"/>
              </a:rPr>
              <a:t> </a:t>
            </a:r>
          </a:p>
          <a:p>
            <a:pPr algn="ct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Macquarie University</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3" name="TextBox 2">
            <a:extLst>
              <a:ext uri="{FF2B5EF4-FFF2-40B4-BE49-F238E27FC236}">
                <a16:creationId xmlns:a16="http://schemas.microsoft.com/office/drawing/2014/main" id="{A5777EEA-1746-E420-742E-AD8E7CBE424E}"/>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Individual Award - Champion of Accessibility</a:t>
            </a:r>
          </a:p>
        </p:txBody>
      </p:sp>
    </p:spTree>
    <p:extLst>
      <p:ext uri="{BB962C8B-B14F-4D97-AF65-F5344CB8AC3E}">
        <p14:creationId xmlns:p14="http://schemas.microsoft.com/office/powerpoint/2010/main" val="664746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0" y="2282882"/>
            <a:ext cx="12208141"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Associate Professor Laura Gray</a:t>
            </a:r>
            <a:endPar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288717" y="3422352"/>
            <a:ext cx="11541967" cy="2277547"/>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GB" sz="3200" dirty="0">
                <a:solidFill>
                  <a:schemeClr val="bg1"/>
                </a:solidFill>
                <a:latin typeface="Lato" panose="020F0502020204030203" pitchFamily="34" charset="0"/>
                <a:ea typeface="Lato Semibold"/>
                <a:cs typeface="Calibri"/>
              </a:rPr>
              <a:t>Medical Deans (MDANZ)</a:t>
            </a:r>
          </a:p>
          <a:p>
            <a:pPr algn="ctr"/>
            <a:r>
              <a:rPr lang="en-GB" sz="3200" dirty="0">
                <a:solidFill>
                  <a:schemeClr val="bg1"/>
                </a:solidFill>
                <a:latin typeface="Lato" panose="020F0502020204030203" pitchFamily="34" charset="0"/>
                <a:ea typeface="Lato Semibold"/>
                <a:cs typeface="Calibri"/>
              </a:rPr>
              <a:t>Disability Inclusion Self-Assessment tool</a:t>
            </a:r>
            <a:r>
              <a:rPr lang="en-AU" sz="3200" dirty="0">
                <a:solidFill>
                  <a:schemeClr val="bg1"/>
                </a:solidFill>
                <a:latin typeface="Lato" panose="020F0502020204030203" pitchFamily="34" charset="0"/>
                <a:ea typeface="Lato Semibold"/>
                <a:cs typeface="Lato Semibold"/>
              </a:rPr>
              <a:t> </a:t>
            </a:r>
          </a:p>
          <a:p>
            <a:pPr algn="ct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Deakin University</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3" name="TextBox 2">
            <a:extLst>
              <a:ext uri="{FF2B5EF4-FFF2-40B4-BE49-F238E27FC236}">
                <a16:creationId xmlns:a16="http://schemas.microsoft.com/office/drawing/2014/main" id="{2563ACE7-CFEC-BBF7-A949-FC27DDEF185B}"/>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Individual Award - Champion of Accessibility</a:t>
            </a:r>
          </a:p>
        </p:txBody>
      </p:sp>
    </p:spTree>
    <p:extLst>
      <p:ext uri="{BB962C8B-B14F-4D97-AF65-F5344CB8AC3E}">
        <p14:creationId xmlns:p14="http://schemas.microsoft.com/office/powerpoint/2010/main" val="3488913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0B386D7F-8BB0-A39E-FA06-0B38EA54E4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41D874-18F9-6236-C701-5E88C0FCD52B}"/>
              </a:ext>
            </a:extLst>
          </p:cNvPr>
          <p:cNvSpPr txBox="1">
            <a:spLocks noGrp="1"/>
          </p:cNvSpPr>
          <p:nvPr>
            <p:ph type="title" idx="4294967295"/>
          </p:nvPr>
        </p:nvSpPr>
        <p:spPr>
          <a:xfrm>
            <a:off x="1129234" y="22828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Tiana Blazevic</a:t>
            </a:r>
            <a:endPar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FEC97CA4-0968-D358-BD30-3A85C4A028F8}"/>
              </a:ext>
            </a:extLst>
          </p:cNvPr>
          <p:cNvSpPr txBox="1"/>
          <p:nvPr/>
        </p:nvSpPr>
        <p:spPr>
          <a:xfrm>
            <a:off x="288717" y="3422352"/>
            <a:ext cx="11541967" cy="2277547"/>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GB" sz="3200" dirty="0">
                <a:solidFill>
                  <a:schemeClr val="bg1"/>
                </a:solidFill>
                <a:latin typeface="Lato" panose="020F0502020204030203" pitchFamily="34" charset="0"/>
                <a:ea typeface="Lato Semibold"/>
                <a:cs typeface="Calibri"/>
              </a:rPr>
              <a:t>The Neurodiversity Project:</a:t>
            </a:r>
          </a:p>
          <a:p>
            <a:pPr algn="ctr"/>
            <a:r>
              <a:rPr lang="en-GB" sz="3200" dirty="0">
                <a:solidFill>
                  <a:schemeClr val="bg1"/>
                </a:solidFill>
                <a:latin typeface="Lato" panose="020F0502020204030203" pitchFamily="34" charset="0"/>
                <a:ea typeface="Lato Semibold"/>
                <a:cs typeface="Calibri"/>
              </a:rPr>
              <a:t>Neurodivergent Study Skill Workshops</a:t>
            </a:r>
          </a:p>
          <a:p>
            <a:pPr algn="ctr"/>
            <a:r>
              <a:rPr lang="en-GB" sz="3200" dirty="0">
                <a:solidFill>
                  <a:schemeClr val="bg1"/>
                </a:solidFill>
                <a:latin typeface="Lato" panose="020F0502020204030203" pitchFamily="34" charset="0"/>
                <a:ea typeface="Lato Semibold"/>
                <a:cs typeface="Calibri"/>
              </a:rPr>
              <a:t> </a:t>
            </a:r>
            <a:r>
              <a:rPr lang="en-AU" sz="3200" dirty="0">
                <a:solidFill>
                  <a:schemeClr val="bg1"/>
                </a:solidFill>
                <a:latin typeface="Lato" panose="020F0502020204030203" pitchFamily="34" charset="0"/>
                <a:ea typeface="Lato Semibold"/>
                <a:cs typeface="Lato Semibold"/>
              </a:rPr>
              <a:t> </a:t>
            </a: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University of Adelaide</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3" name="TextBox 2">
            <a:extLst>
              <a:ext uri="{FF2B5EF4-FFF2-40B4-BE49-F238E27FC236}">
                <a16:creationId xmlns:a16="http://schemas.microsoft.com/office/drawing/2014/main" id="{64B0DB54-02E9-B33B-2C3E-2764E96C726D}"/>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Individual Award - Champion of Accessibility</a:t>
            </a:r>
          </a:p>
        </p:txBody>
      </p:sp>
    </p:spTree>
    <p:extLst>
      <p:ext uri="{BB962C8B-B14F-4D97-AF65-F5344CB8AC3E}">
        <p14:creationId xmlns:p14="http://schemas.microsoft.com/office/powerpoint/2010/main" val="258532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C6058DB0-3D73-5A26-D6B4-BA330798186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BA3831-85E6-EA06-E967-E7D7E5F084FD}"/>
              </a:ext>
            </a:extLst>
          </p:cNvPr>
          <p:cNvSpPr txBox="1">
            <a:spLocks noGrp="1"/>
          </p:cNvSpPr>
          <p:nvPr>
            <p:ph type="title" idx="4294967295"/>
          </p:nvPr>
        </p:nvSpPr>
        <p:spPr>
          <a:xfrm>
            <a:off x="1129234" y="22828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Brooke Szucs</a:t>
            </a:r>
            <a:endPar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A8AC1689-B5F1-5F0D-6087-387E905CD103}"/>
              </a:ext>
            </a:extLst>
          </p:cNvPr>
          <p:cNvSpPr txBox="1"/>
          <p:nvPr/>
        </p:nvSpPr>
        <p:spPr>
          <a:xfrm>
            <a:off x="288717" y="3422352"/>
            <a:ext cx="11541967" cy="2277547"/>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GB" sz="3200" dirty="0">
                <a:solidFill>
                  <a:schemeClr val="bg1"/>
                </a:solidFill>
                <a:latin typeface="Lato" panose="020F0502020204030203" pitchFamily="34" charset="0"/>
                <a:ea typeface="Lato Semibold"/>
                <a:cs typeface="Calibri"/>
              </a:rPr>
              <a:t>UQ Disability Inclusion Advocacy Network (DIAN) </a:t>
            </a:r>
          </a:p>
          <a:p>
            <a:pPr algn="ctr"/>
            <a:r>
              <a:rPr lang="en-GB" sz="3200" dirty="0">
                <a:solidFill>
                  <a:schemeClr val="bg1"/>
                </a:solidFill>
                <a:latin typeface="Lato" panose="020F0502020204030203" pitchFamily="34" charset="0"/>
                <a:ea typeface="Lato Semibold"/>
                <a:cs typeface="Calibri"/>
              </a:rPr>
              <a:t>and Associated Initiatives</a:t>
            </a:r>
            <a:r>
              <a:rPr lang="en-AU" sz="3200" dirty="0">
                <a:solidFill>
                  <a:schemeClr val="bg1"/>
                </a:solidFill>
                <a:latin typeface="Lato" panose="020F0502020204030203" pitchFamily="34" charset="0"/>
                <a:ea typeface="Lato Semibold"/>
                <a:cs typeface="Lato Semibold"/>
              </a:rPr>
              <a:t> </a:t>
            </a:r>
          </a:p>
          <a:p>
            <a:pPr algn="ct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University of Queensland</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3" name="TextBox 2">
            <a:extLst>
              <a:ext uri="{FF2B5EF4-FFF2-40B4-BE49-F238E27FC236}">
                <a16:creationId xmlns:a16="http://schemas.microsoft.com/office/drawing/2014/main" id="{59BF7C80-1B8E-88A9-AA21-3C32A87E4677}"/>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Individual Award - Champion of Accessibility</a:t>
            </a:r>
          </a:p>
        </p:txBody>
      </p:sp>
    </p:spTree>
    <p:extLst>
      <p:ext uri="{BB962C8B-B14F-4D97-AF65-F5344CB8AC3E}">
        <p14:creationId xmlns:p14="http://schemas.microsoft.com/office/powerpoint/2010/main" val="1773676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7BCDB8B3-15F3-827F-6705-E9FA1E17B8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6F769B-CBAE-8113-75EF-4D7FBDE80E3F}"/>
              </a:ext>
            </a:extLst>
          </p:cNvPr>
          <p:cNvSpPr txBox="1">
            <a:spLocks noGrp="1"/>
          </p:cNvSpPr>
          <p:nvPr>
            <p:ph type="title" idx="4294967295"/>
          </p:nvPr>
        </p:nvSpPr>
        <p:spPr>
          <a:xfrm>
            <a:off x="1129234" y="22828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Joe-Anne Kek-Pamenter</a:t>
            </a:r>
          </a:p>
        </p:txBody>
      </p:sp>
      <p:sp>
        <p:nvSpPr>
          <p:cNvPr id="6" name="TextBox 5">
            <a:extLst>
              <a:ext uri="{FF2B5EF4-FFF2-40B4-BE49-F238E27FC236}">
                <a16:creationId xmlns:a16="http://schemas.microsoft.com/office/drawing/2014/main" id="{93880194-7951-8B89-5148-A3E612C52E88}"/>
              </a:ext>
            </a:extLst>
          </p:cNvPr>
          <p:cNvSpPr txBox="1"/>
          <p:nvPr/>
        </p:nvSpPr>
        <p:spPr>
          <a:xfrm>
            <a:off x="325016" y="3435268"/>
            <a:ext cx="11541967" cy="1785104"/>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GB" sz="3200" dirty="0">
                <a:solidFill>
                  <a:schemeClr val="bg1"/>
                </a:solidFill>
                <a:latin typeface="Lato" panose="020F0502020204030203" pitchFamily="34" charset="0"/>
                <a:ea typeface="Lato Semibold"/>
                <a:cs typeface="Calibri"/>
              </a:rPr>
              <a:t>Sustained Advocacy and Commitment to Accessibility</a:t>
            </a:r>
          </a:p>
          <a:p>
            <a:pPr algn="ctr"/>
            <a:r>
              <a:rPr lang="en-AU" sz="3200" dirty="0">
                <a:solidFill>
                  <a:schemeClr val="bg1"/>
                </a:solidFill>
                <a:latin typeface="Lato" panose="020F0502020204030203" pitchFamily="34" charset="0"/>
                <a:ea typeface="Lato Semibold"/>
                <a:cs typeface="Lato Semibold"/>
              </a:rPr>
              <a:t> </a:t>
            </a: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Griffith University</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3" name="TextBox 2">
            <a:extLst>
              <a:ext uri="{FF2B5EF4-FFF2-40B4-BE49-F238E27FC236}">
                <a16:creationId xmlns:a16="http://schemas.microsoft.com/office/drawing/2014/main" id="{61791757-87EB-66B4-2F49-7E783DC187C4}"/>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Individual Award - Champion of Accessibility</a:t>
            </a:r>
          </a:p>
        </p:txBody>
      </p:sp>
    </p:spTree>
    <p:extLst>
      <p:ext uri="{BB962C8B-B14F-4D97-AF65-F5344CB8AC3E}">
        <p14:creationId xmlns:p14="http://schemas.microsoft.com/office/powerpoint/2010/main" val="102272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8CED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p:nvPr>
        </p:nvSpPr>
        <p:spPr>
          <a:xfrm>
            <a:off x="265815" y="311960"/>
            <a:ext cx="11087986"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Trevor Allan Award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Lato" panose="020F0502020204030203" pitchFamily="34" charset="0"/>
                <a:ea typeface="+mn-ea"/>
                <a:cs typeface="+mn-cs"/>
              </a:rPr>
              <a:t>Excellence in Disability Inclusion and Accessibility</a:t>
            </a:r>
            <a:endParaRPr kumimoji="0" lang="en-US" sz="32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Content Placeholder 2">
            <a:extLst>
              <a:ext uri="{FF2B5EF4-FFF2-40B4-BE49-F238E27FC236}">
                <a16:creationId xmlns:a16="http://schemas.microsoft.com/office/drawing/2014/main" id="{B81B219C-4CAD-3F0C-69E7-3367AAE0A5A4}"/>
              </a:ext>
            </a:extLst>
          </p:cNvPr>
          <p:cNvSpPr>
            <a:spLocks noGrp="1"/>
          </p:cNvSpPr>
          <p:nvPr>
            <p:ph sz="half" idx="1"/>
          </p:nvPr>
        </p:nvSpPr>
        <p:spPr>
          <a:xfrm>
            <a:off x="354715" y="2604957"/>
            <a:ext cx="7633586" cy="3511739"/>
          </a:xfrm>
        </p:spPr>
        <p:txBody>
          <a:bodyPr>
            <a:normAutofit/>
          </a:bodyPr>
          <a:lstStyle/>
          <a:p>
            <a:pPr marL="0" indent="0">
              <a:lnSpc>
                <a:spcPct val="110000"/>
              </a:lnSpc>
              <a:spcBef>
                <a:spcPts val="0"/>
              </a:spcBef>
              <a:buNone/>
            </a:pPr>
            <a:r>
              <a:rPr lang="en-AU" sz="2000" dirty="0">
                <a:latin typeface="Lato" panose="020F0502020204030203" pitchFamily="34" charset="0"/>
                <a:ea typeface="Lato" panose="020F0502020204030203" pitchFamily="34" charset="0"/>
                <a:cs typeface="Lato" panose="020F0502020204030203" pitchFamily="34" charset="0"/>
              </a:rPr>
              <a:t>This award is a prestigious honour that is bestowed annually upon an individual who has demonstrated a sustained and unwavering commitment to promoting accessibility and inclusion for students with disability in tertiary education across Australia.</a:t>
            </a:r>
            <a:br>
              <a:rPr lang="en-AU" sz="2000" dirty="0">
                <a:latin typeface="Lato" panose="020F0502020204030203" pitchFamily="34" charset="0"/>
                <a:ea typeface="Lato" panose="020F0502020204030203" pitchFamily="34" charset="0"/>
                <a:cs typeface="Lato" panose="020F0502020204030203" pitchFamily="34" charset="0"/>
              </a:rPr>
            </a:br>
            <a:r>
              <a:rPr lang="en-AU" sz="2000" dirty="0">
                <a:latin typeface="Lato" panose="020F0502020204030203" pitchFamily="34" charset="0"/>
                <a:ea typeface="Lato" panose="020F0502020204030203" pitchFamily="34" charset="0"/>
                <a:cs typeface="Lato" panose="020F0502020204030203" pitchFamily="34" charset="0"/>
              </a:rPr>
              <a:t> </a:t>
            </a:r>
          </a:p>
          <a:p>
            <a:pPr marL="0" indent="0">
              <a:lnSpc>
                <a:spcPct val="110000"/>
              </a:lnSpc>
              <a:spcBef>
                <a:spcPts val="0"/>
              </a:spcBef>
              <a:buNone/>
            </a:pPr>
            <a:r>
              <a:rPr lang="en-AU" sz="2000" dirty="0">
                <a:latin typeface="Lato" panose="020F0502020204030203" pitchFamily="34" charset="0"/>
                <a:ea typeface="Lato" panose="020F0502020204030203" pitchFamily="34" charset="0"/>
                <a:cs typeface="Lato" panose="020F0502020204030203" pitchFamily="34" charset="0"/>
              </a:rPr>
              <a:t>Named after Trevor Allan, a renowned champion and leader in the disability and tertiary sector, this award recognises and celebrates those who have made significant and sustained contributions to creating an equitable and inclusive learning environment for all students.</a:t>
            </a:r>
          </a:p>
        </p:txBody>
      </p:sp>
      <p:pic>
        <p:nvPicPr>
          <p:cNvPr id="2" name="Picture 1">
            <a:extLst>
              <a:ext uri="{FF2B5EF4-FFF2-40B4-BE49-F238E27FC236}">
                <a16:creationId xmlns:a16="http://schemas.microsoft.com/office/drawing/2014/main" id="{6ADAD737-E3EC-6752-7A41-EA629D5A6C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71370" y="1972919"/>
            <a:ext cx="4775813" cy="4775813"/>
          </a:xfrm>
          <a:prstGeom prst="rect">
            <a:avLst/>
          </a:prstGeom>
        </p:spPr>
      </p:pic>
    </p:spTree>
    <p:extLst>
      <p:ext uri="{BB962C8B-B14F-4D97-AF65-F5344CB8AC3E}">
        <p14:creationId xmlns:p14="http://schemas.microsoft.com/office/powerpoint/2010/main" val="1455980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8503111E-F929-4D21-18A1-DDD0DF97B6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417DE4-AD1C-BE85-90CF-A17368A8DD71}"/>
              </a:ext>
            </a:extLst>
          </p:cNvPr>
          <p:cNvSpPr txBox="1">
            <a:spLocks noGrp="1"/>
          </p:cNvSpPr>
          <p:nvPr>
            <p:ph type="title" idx="4294967295"/>
          </p:nvPr>
        </p:nvSpPr>
        <p:spPr>
          <a:xfrm>
            <a:off x="1129234" y="19653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Jodie Hoger</a:t>
            </a:r>
          </a:p>
        </p:txBody>
      </p:sp>
      <p:sp>
        <p:nvSpPr>
          <p:cNvPr id="3" name="TextBox 2">
            <a:extLst>
              <a:ext uri="{FF2B5EF4-FFF2-40B4-BE49-F238E27FC236}">
                <a16:creationId xmlns:a16="http://schemas.microsoft.com/office/drawing/2014/main" id="{01B76780-F0C7-7829-E15A-36D9F74269B4}"/>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Trevor Allan Award - Excellence in Disability Inclusion and Accessibility</a:t>
            </a:r>
          </a:p>
        </p:txBody>
      </p:sp>
      <p:pic>
        <p:nvPicPr>
          <p:cNvPr id="4" name="Picture 3">
            <a:extLst>
              <a:ext uri="{FF2B5EF4-FFF2-40B4-BE49-F238E27FC236}">
                <a16:creationId xmlns:a16="http://schemas.microsoft.com/office/drawing/2014/main" id="{C72598EB-9089-2F4B-6EC5-491609718A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4473" y="3013507"/>
            <a:ext cx="3678543" cy="3678543"/>
          </a:xfrm>
          <a:prstGeom prst="rect">
            <a:avLst/>
          </a:prstGeom>
        </p:spPr>
      </p:pic>
    </p:spTree>
    <p:extLst>
      <p:ext uri="{BB962C8B-B14F-4D97-AF65-F5344CB8AC3E}">
        <p14:creationId xmlns:p14="http://schemas.microsoft.com/office/powerpoint/2010/main" val="1061069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8CED8"/>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CDA8962-1BC9-71B9-CF14-E4595CD2F70C}"/>
              </a:ext>
              <a:ext uri="{C183D7F6-B498-43B3-948B-1728B52AA6E4}">
                <adec:decorative xmlns:adec="http://schemas.microsoft.com/office/drawing/2017/decorative" val="1"/>
              </a:ext>
            </a:extLst>
          </p:cNvPr>
          <p:cNvPicPr>
            <a:picLocks noChangeAspect="1" noChangeArrowheads="1"/>
          </p:cNvPicPr>
          <p:nvPr/>
        </p:nvPicPr>
        <p:blipFill>
          <a:blip r:embed="rId2">
            <a:alphaModFix amt="10000"/>
            <a:extLst>
              <a:ext uri="{28A0092B-C50C-407E-A947-70E740481C1C}">
                <a14:useLocalDpi xmlns:a14="http://schemas.microsoft.com/office/drawing/2010/main"/>
              </a:ext>
            </a:extLst>
          </a:blip>
          <a:srcRect/>
          <a:stretch>
            <a:fillRect/>
          </a:stretch>
        </p:blipFill>
        <p:spPr bwMode="auto">
          <a:xfrm>
            <a:off x="5402035" y="-1328548"/>
            <a:ext cx="8802337" cy="88023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AAD20B2-270D-C20A-7829-34C506BA6D39}"/>
              </a:ext>
            </a:extLst>
          </p:cNvPr>
          <p:cNvSpPr txBox="1">
            <a:spLocks noGrp="1"/>
          </p:cNvSpPr>
          <p:nvPr>
            <p:ph type="title" idx="4294967295"/>
          </p:nvPr>
        </p:nvSpPr>
        <p:spPr>
          <a:xfrm>
            <a:off x="356560" y="454114"/>
            <a:ext cx="11835440"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Team / Project</a:t>
            </a:r>
            <a:b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b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Awards</a:t>
            </a:r>
            <a:r>
              <a:rPr kumimoji="0" lang="en-AU" sz="7200" b="0" i="0" u="none" strike="noStrike" kern="1200" cap="none" spc="0" normalizeH="0" baseline="0" noProof="0" dirty="0">
                <a:ln>
                  <a:noFill/>
                </a:ln>
                <a:solidFill>
                  <a:schemeClr val="tx1"/>
                </a:solidFill>
                <a:effectLst/>
                <a:uLnTx/>
                <a:uFillTx/>
                <a:latin typeface="Caveat"/>
                <a:ea typeface="Lato Heavy"/>
                <a:cs typeface="Lato Heavy"/>
              </a:rPr>
              <a:t> </a:t>
            </a:r>
            <a:br>
              <a:rPr kumimoji="0" lang="en-AU" sz="7200" b="0" i="0" u="none" strike="noStrike" kern="1200" cap="none" spc="0" normalizeH="0" baseline="0" noProof="0" dirty="0">
                <a:ln>
                  <a:noFill/>
                </a:ln>
                <a:solidFill>
                  <a:schemeClr val="tx1"/>
                </a:solidFill>
                <a:effectLst/>
                <a:uLnTx/>
                <a:uFillTx/>
                <a:latin typeface="Caveat"/>
                <a:ea typeface="Lato Heavy"/>
                <a:cs typeface="Lato Heavy"/>
              </a:rPr>
            </a:br>
            <a:r>
              <a:rPr kumimoji="0" lang="en-AU" sz="3600" b="0" i="0" u="none" strike="noStrike" kern="1200" cap="none" spc="0" normalizeH="0" baseline="0" noProof="0" dirty="0">
                <a:ln>
                  <a:noFill/>
                </a:ln>
                <a:solidFill>
                  <a:prstClr val="black"/>
                </a:solidFill>
                <a:effectLst/>
                <a:uLnTx/>
                <a:uFillTx/>
                <a:latin typeface="Lato Semibold"/>
                <a:ea typeface="Lato Semibold"/>
                <a:cs typeface="Lato Semibold"/>
              </a:rPr>
              <a:t>11 winners</a:t>
            </a:r>
            <a:endParaRPr kumimoji="0" lang="en-US" sz="7200" i="0" u="none" strike="noStrike" kern="1200" cap="none" spc="0" normalizeH="0" baseline="0" noProof="0" dirty="0">
              <a:ln>
                <a:noFill/>
              </a:ln>
              <a:solidFill>
                <a:schemeClr val="tx1"/>
              </a:solidFill>
              <a:effectLst/>
              <a:uLnTx/>
              <a:uFillTx/>
              <a:latin typeface="+mn-lt"/>
              <a:ea typeface="+mn-ea"/>
              <a:cs typeface="Calibri"/>
            </a:endParaRPr>
          </a:p>
        </p:txBody>
      </p:sp>
      <p:pic>
        <p:nvPicPr>
          <p:cNvPr id="2" name="Picture 1">
            <a:extLst>
              <a:ext uri="{FF2B5EF4-FFF2-40B4-BE49-F238E27FC236}">
                <a16:creationId xmlns:a16="http://schemas.microsoft.com/office/drawing/2014/main" id="{26ADD92D-AE9A-F58A-F2EA-CA693C5512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5053" y="454114"/>
            <a:ext cx="5956300" cy="5956300"/>
          </a:xfrm>
          <a:prstGeom prst="rect">
            <a:avLst/>
          </a:prstGeom>
        </p:spPr>
      </p:pic>
    </p:spTree>
    <p:extLst>
      <p:ext uri="{BB962C8B-B14F-4D97-AF65-F5344CB8AC3E}">
        <p14:creationId xmlns:p14="http://schemas.microsoft.com/office/powerpoint/2010/main" val="2005680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CB86C55E-8FE0-A0B7-8A6D-61CA0D0497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AA6CD9-FFD3-F788-E516-EDFBD3AFEF74}"/>
              </a:ext>
            </a:extLst>
          </p:cNvPr>
          <p:cNvSpPr txBox="1">
            <a:spLocks noGrp="1"/>
          </p:cNvSpPr>
          <p:nvPr>
            <p:ph type="title" idx="4294967295"/>
          </p:nvPr>
        </p:nvSpPr>
        <p:spPr>
          <a:xfrm>
            <a:off x="1" y="2772831"/>
            <a:ext cx="121920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Inclusive Assessment Strategies </a:t>
            </a:r>
            <a:br>
              <a:rPr lang="en-GB" sz="5400" b="1" i="0" dirty="0">
                <a:solidFill>
                  <a:srgbClr val="FFFFFF"/>
                </a:solidFill>
                <a:effectLst/>
                <a:latin typeface="Lato" panose="020F0502020204030203" pitchFamily="34" charset="0"/>
              </a:rPr>
            </a:br>
            <a:r>
              <a:rPr lang="en-GB" sz="5400" b="1" i="0" dirty="0">
                <a:solidFill>
                  <a:srgbClr val="FFFFFF"/>
                </a:solidFill>
                <a:effectLst/>
                <a:latin typeface="Lato" panose="020F0502020204030203" pitchFamily="34" charset="0"/>
              </a:rPr>
              <a:t>for Educators</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B033E11A-ABEF-DCA0-2228-F8064952D87C}"/>
              </a:ext>
            </a:extLst>
          </p:cNvPr>
          <p:cNvSpPr txBox="1"/>
          <p:nvPr/>
        </p:nvSpPr>
        <p:spPr>
          <a:xfrm>
            <a:off x="604181" y="4810188"/>
            <a:ext cx="10978219" cy="1200329"/>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Alyce Greenwood, Teresa Dowding, Anna Branford, Jacinta Jones-O'Meara, Ronny Andrade Parra, Hilary Wheaton, Jamal </a:t>
            </a:r>
            <a:r>
              <a:rPr lang="en-GB" sz="2400" dirty="0" err="1">
                <a:solidFill>
                  <a:schemeClr val="bg1"/>
                </a:solidFill>
                <a:latin typeface="Lato Semibold"/>
                <a:ea typeface="Lato Semibold"/>
                <a:cs typeface="Lato Semibold"/>
              </a:rPr>
              <a:t>Abilmona</a:t>
            </a:r>
            <a:r>
              <a:rPr lang="en-GB" sz="2400" dirty="0">
                <a:solidFill>
                  <a:schemeClr val="bg1"/>
                </a:solidFill>
                <a:latin typeface="Lato Semibold"/>
                <a:ea typeface="Lato Semibold"/>
                <a:cs typeface="Lato Semibold"/>
              </a:rPr>
              <a:t>, Colette Beauregard </a:t>
            </a:r>
            <a:r>
              <a:rPr lang="en-GB" sz="2400" dirty="0" err="1">
                <a:solidFill>
                  <a:schemeClr val="bg1"/>
                </a:solidFill>
                <a:latin typeface="Lato Semibold"/>
                <a:ea typeface="Lato Semibold"/>
                <a:cs typeface="Lato Semibold"/>
              </a:rPr>
              <a:t>Seehaber</a:t>
            </a:r>
            <a:r>
              <a:rPr lang="en-GB" sz="2400" dirty="0">
                <a:solidFill>
                  <a:schemeClr val="bg1"/>
                </a:solidFill>
                <a:latin typeface="Lato Semibold"/>
                <a:ea typeface="Lato Semibold"/>
                <a:cs typeface="Lato Semibold"/>
              </a:rPr>
              <a:t>, Rachael Hains-Wesson, Ann Standish, Helen McLean, </a:t>
            </a:r>
            <a:r>
              <a:rPr lang="en-GB" sz="2400" dirty="0" err="1">
                <a:solidFill>
                  <a:schemeClr val="bg1"/>
                </a:solidFill>
                <a:latin typeface="Lato Semibold"/>
                <a:ea typeface="Lato Semibold"/>
                <a:cs typeface="Lato Semibold"/>
              </a:rPr>
              <a:t>Chilwin</a:t>
            </a:r>
            <a:r>
              <a:rPr lang="en-GB" sz="2400" dirty="0">
                <a:solidFill>
                  <a:schemeClr val="bg1"/>
                </a:solidFill>
                <a:latin typeface="Lato Semibold"/>
                <a:ea typeface="Lato Semibold"/>
                <a:cs typeface="Lato Semibold"/>
              </a:rPr>
              <a:t> Soh</a:t>
            </a:r>
          </a:p>
        </p:txBody>
      </p:sp>
      <p:sp>
        <p:nvSpPr>
          <p:cNvPr id="4" name="TextBox 3">
            <a:extLst>
              <a:ext uri="{FF2B5EF4-FFF2-40B4-BE49-F238E27FC236}">
                <a16:creationId xmlns:a16="http://schemas.microsoft.com/office/drawing/2014/main" id="{1CD44D1E-54A5-8119-9C94-669DF5C35A89}"/>
              </a:ext>
            </a:extLst>
          </p:cNvPr>
          <p:cNvSpPr txBox="1"/>
          <p:nvPr/>
        </p:nvSpPr>
        <p:spPr>
          <a:xfrm>
            <a:off x="322306" y="20610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RMIT</a:t>
            </a:r>
          </a:p>
        </p:txBody>
      </p:sp>
      <p:sp>
        <p:nvSpPr>
          <p:cNvPr id="3" name="TextBox 2">
            <a:extLst>
              <a:ext uri="{FF2B5EF4-FFF2-40B4-BE49-F238E27FC236}">
                <a16:creationId xmlns:a16="http://schemas.microsoft.com/office/drawing/2014/main" id="{8A871899-FD31-2078-5CF6-FEE631AB2424}"/>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3072931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3B8132-AEEB-07B2-DF69-88B55549F7C7}"/>
              </a:ext>
              <a:ext uri="{C183D7F6-B498-43B3-948B-1728B52AA6E4}">
                <adec:decorative xmlns:adec="http://schemas.microsoft.com/office/drawing/2017/decorative" val="1"/>
              </a:ext>
            </a:extLst>
          </p:cNvPr>
          <p:cNvPicPr>
            <a:picLocks noChangeAspect="1"/>
          </p:cNvPicPr>
          <p:nvPr/>
        </p:nvPicPr>
        <p:blipFill>
          <a:blip r:embed="rId3">
            <a:alphaModFix amt="55000"/>
          </a:blip>
          <a:stretch>
            <a:fillRect/>
          </a:stretch>
        </p:blipFill>
        <p:spPr>
          <a:xfrm>
            <a:off x="-69668" y="-34836"/>
            <a:ext cx="4073736" cy="6965428"/>
          </a:xfrm>
          <a:prstGeom prst="rect">
            <a:avLst/>
          </a:prstGeom>
        </p:spPr>
      </p:pic>
      <p:pic>
        <p:nvPicPr>
          <p:cNvPr id="5" name="Picture 4" descr="A map of Australia divided into numerous coloured areas representing the diverse lands and peoples of Aboriginal Australia">
            <a:extLst>
              <a:ext uri="{FF2B5EF4-FFF2-40B4-BE49-F238E27FC236}">
                <a16:creationId xmlns:a16="http://schemas.microsoft.com/office/drawing/2014/main" id="{DBA778A0-133A-5808-57C0-249CC9CA7599}"/>
              </a:ext>
            </a:extLst>
          </p:cNvPr>
          <p:cNvPicPr>
            <a:picLocks noChangeAspect="1"/>
          </p:cNvPicPr>
          <p:nvPr/>
        </p:nvPicPr>
        <p:blipFill>
          <a:blip r:embed="rId4">
            <a:alphaModFix amt="58000"/>
            <a:extLst>
              <a:ext uri="{28A0092B-C50C-407E-A947-70E740481C1C}">
                <a14:useLocalDpi xmlns:a14="http://schemas.microsoft.com/office/drawing/2010/main"/>
              </a:ext>
            </a:extLst>
          </a:blip>
          <a:stretch>
            <a:fillRect/>
          </a:stretch>
        </p:blipFill>
        <p:spPr>
          <a:xfrm>
            <a:off x="4004068" y="-34836"/>
            <a:ext cx="8599714" cy="6974137"/>
          </a:xfrm>
          <a:prstGeom prst="rect">
            <a:avLst/>
          </a:prstGeom>
        </p:spPr>
      </p:pic>
      <p:sp>
        <p:nvSpPr>
          <p:cNvPr id="2" name="Title 1">
            <a:extLst>
              <a:ext uri="{FF2B5EF4-FFF2-40B4-BE49-F238E27FC236}">
                <a16:creationId xmlns:a16="http://schemas.microsoft.com/office/drawing/2014/main" id="{E62D7805-F79A-7DB5-15E8-9CD848660C5B}"/>
              </a:ext>
            </a:extLst>
          </p:cNvPr>
          <p:cNvSpPr>
            <a:spLocks noGrp="1"/>
          </p:cNvSpPr>
          <p:nvPr>
            <p:ph type="ctrTitle"/>
          </p:nvPr>
        </p:nvSpPr>
        <p:spPr>
          <a:xfrm>
            <a:off x="98275" y="313503"/>
            <a:ext cx="12192000" cy="1248227"/>
          </a:xfrm>
        </p:spPr>
        <p:txBody>
          <a:bodyPr>
            <a:noAutofit/>
          </a:bodyPr>
          <a:lstStyle/>
          <a:p>
            <a:pPr algn="l"/>
            <a:r>
              <a:rPr lang="en-AU" sz="5400" b="1" dirty="0">
                <a:latin typeface="Lato" panose="020F0502020204030203" pitchFamily="34" charset="0"/>
                <a:ea typeface="Lato" panose="020F0502020204030203" pitchFamily="34" charset="0"/>
                <a:cs typeface="Lato" panose="020F0502020204030203" pitchFamily="34" charset="0"/>
              </a:rPr>
              <a:t>Acknowledgement </a:t>
            </a:r>
            <a:br>
              <a:rPr lang="en-AU" sz="5400" b="1" dirty="0">
                <a:latin typeface="Lato" panose="020F0502020204030203" pitchFamily="34" charset="0"/>
                <a:ea typeface="Lato" panose="020F0502020204030203" pitchFamily="34" charset="0"/>
                <a:cs typeface="Lato" panose="020F0502020204030203" pitchFamily="34" charset="0"/>
              </a:rPr>
            </a:br>
            <a:r>
              <a:rPr lang="en-AU" sz="5400" b="1" dirty="0">
                <a:latin typeface="Lato" panose="020F0502020204030203" pitchFamily="34" charset="0"/>
                <a:ea typeface="Lato" panose="020F0502020204030203" pitchFamily="34" charset="0"/>
                <a:cs typeface="Lato" panose="020F0502020204030203" pitchFamily="34" charset="0"/>
              </a:rPr>
              <a:t>to country</a:t>
            </a:r>
            <a:endParaRPr lang="en-AU" sz="6600" b="1" dirty="0">
              <a:latin typeface="Caveat" pitchFamily="2" charset="0"/>
            </a:endParaRPr>
          </a:p>
        </p:txBody>
      </p:sp>
      <p:sp>
        <p:nvSpPr>
          <p:cNvPr id="4" name="TextBox 3">
            <a:extLst>
              <a:ext uri="{FF2B5EF4-FFF2-40B4-BE49-F238E27FC236}">
                <a16:creationId xmlns:a16="http://schemas.microsoft.com/office/drawing/2014/main" id="{973555EB-7933-830E-A2A8-2B18942B4193}"/>
              </a:ext>
            </a:extLst>
          </p:cNvPr>
          <p:cNvSpPr txBox="1"/>
          <p:nvPr/>
        </p:nvSpPr>
        <p:spPr>
          <a:xfrm>
            <a:off x="98275" y="1664125"/>
            <a:ext cx="6096000" cy="369332"/>
          </a:xfrm>
          <a:prstGeom prst="rect">
            <a:avLst/>
          </a:prstGeom>
          <a:noFill/>
        </p:spPr>
        <p:txBody>
          <a:bodyPr wrap="square">
            <a:spAutoFit/>
          </a:bodyPr>
          <a:lstStyle/>
          <a:p>
            <a:r>
              <a:rPr lang="en-AU" dirty="0">
                <a:hlinkClick r:id="rId5">
                  <a:extLst>
                    <a:ext uri="{A12FA001-AC4F-418D-AE19-62706E023703}">
                      <ahyp:hlinkClr xmlns:ahyp="http://schemas.microsoft.com/office/drawing/2018/hyperlinkcolor" val="tx"/>
                    </a:ext>
                  </a:extLst>
                </a:hlinkClick>
              </a:rPr>
              <a:t>https://aiatsis.gov.au/explore/map-indigenous-australia</a:t>
            </a:r>
            <a:endParaRPr lang="en-AU" dirty="0"/>
          </a:p>
        </p:txBody>
      </p:sp>
    </p:spTree>
    <p:extLst>
      <p:ext uri="{BB962C8B-B14F-4D97-AF65-F5344CB8AC3E}">
        <p14:creationId xmlns:p14="http://schemas.microsoft.com/office/powerpoint/2010/main" val="137423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C86DA3E8-B927-68C0-DEAF-376F225A98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A7A0B4-E2FA-E72C-B0B4-1E1E20B4CFBD}"/>
              </a:ext>
            </a:extLst>
          </p:cNvPr>
          <p:cNvSpPr txBox="1">
            <a:spLocks noGrp="1"/>
          </p:cNvSpPr>
          <p:nvPr>
            <p:ph type="title" idx="4294967295"/>
          </p:nvPr>
        </p:nvSpPr>
        <p:spPr>
          <a:xfrm>
            <a:off x="1" y="2772831"/>
            <a:ext cx="121920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Creating Accessible, Inclusive and Student-Centred Support Practices</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E7489DDB-E79F-4690-B724-9E8359E091D1}"/>
              </a:ext>
            </a:extLst>
          </p:cNvPr>
          <p:cNvSpPr txBox="1"/>
          <p:nvPr/>
        </p:nvSpPr>
        <p:spPr>
          <a:xfrm>
            <a:off x="604181" y="4810188"/>
            <a:ext cx="10978219" cy="461665"/>
          </a:xfrm>
          <a:prstGeom prst="rect">
            <a:avLst/>
          </a:prstGeom>
          <a:noFill/>
        </p:spPr>
        <p:txBody>
          <a:bodyPr wrap="square" lIns="91440" tIns="45720" rIns="91440" bIns="45720" rtlCol="0" anchor="t">
            <a:spAutoFit/>
          </a:bodyPr>
          <a:lstStyle/>
          <a:p>
            <a:pPr algn="ctr"/>
            <a:r>
              <a:rPr lang="es-ES" sz="2400" dirty="0">
                <a:solidFill>
                  <a:schemeClr val="bg1"/>
                </a:solidFill>
                <a:latin typeface="Lato Semibold"/>
                <a:ea typeface="Lato Semibold"/>
                <a:cs typeface="Lato Semibold"/>
              </a:rPr>
              <a:t>Julia Ash, Chloe Hay, Marnie Bruce</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6EFF5391-B963-C535-AAB8-BC63927B8CAC}"/>
              </a:ext>
            </a:extLst>
          </p:cNvPr>
          <p:cNvSpPr txBox="1"/>
          <p:nvPr/>
        </p:nvSpPr>
        <p:spPr>
          <a:xfrm>
            <a:off x="322306" y="20610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Charles Darwin University</a:t>
            </a:r>
          </a:p>
        </p:txBody>
      </p:sp>
      <p:sp>
        <p:nvSpPr>
          <p:cNvPr id="3" name="TextBox 2">
            <a:extLst>
              <a:ext uri="{FF2B5EF4-FFF2-40B4-BE49-F238E27FC236}">
                <a16:creationId xmlns:a16="http://schemas.microsoft.com/office/drawing/2014/main" id="{BD9F3C01-0100-605D-3107-C0617C00DD2A}"/>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336529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836942CD-E6B7-E8A3-FE22-15CB53F92FD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CAC3A6-7314-393B-1C82-9873EA15DF25}"/>
              </a:ext>
            </a:extLst>
          </p:cNvPr>
          <p:cNvSpPr txBox="1">
            <a:spLocks noGrp="1"/>
          </p:cNvSpPr>
          <p:nvPr>
            <p:ph type="title" idx="4294967295"/>
          </p:nvPr>
        </p:nvSpPr>
        <p:spPr>
          <a:xfrm>
            <a:off x="1" y="2772831"/>
            <a:ext cx="121920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Auslan Language and Culture Beginners 1 and 2</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14A08774-7237-0AC3-D569-0593D802E75E}"/>
              </a:ext>
            </a:extLst>
          </p:cNvPr>
          <p:cNvSpPr txBox="1"/>
          <p:nvPr/>
        </p:nvSpPr>
        <p:spPr>
          <a:xfrm>
            <a:off x="604181" y="4810188"/>
            <a:ext cx="10978219" cy="461665"/>
          </a:xfrm>
          <a:prstGeom prst="rect">
            <a:avLst/>
          </a:prstGeom>
          <a:noFill/>
        </p:spPr>
        <p:txBody>
          <a:bodyPr wrap="square" lIns="91440" tIns="45720" rIns="91440" bIns="45720" rtlCol="0" anchor="t">
            <a:spAutoFit/>
          </a:bodyPr>
          <a:lstStyle/>
          <a:p>
            <a:pPr algn="ctr"/>
            <a:r>
              <a:rPr lang="es-ES" sz="2400" dirty="0">
                <a:solidFill>
                  <a:schemeClr val="bg1"/>
                </a:solidFill>
                <a:latin typeface="Lato Semibold"/>
                <a:ea typeface="Lato Semibold"/>
                <a:cs typeface="Lato Semibold"/>
              </a:rPr>
              <a:t>Tom </a:t>
            </a:r>
            <a:r>
              <a:rPr lang="es-ES" sz="2400" dirty="0" err="1">
                <a:solidFill>
                  <a:schemeClr val="bg1"/>
                </a:solidFill>
                <a:latin typeface="Lato Semibold"/>
                <a:ea typeface="Lato Semibold"/>
                <a:cs typeface="Lato Semibold"/>
              </a:rPr>
              <a:t>Doe</a:t>
            </a:r>
            <a:r>
              <a:rPr lang="es-ES" sz="2400" dirty="0">
                <a:solidFill>
                  <a:schemeClr val="bg1"/>
                </a:solidFill>
                <a:latin typeface="Lato Semibold"/>
                <a:ea typeface="Lato Semibold"/>
                <a:cs typeface="Lato Semibold"/>
              </a:rPr>
              <a:t>, Sarah </a:t>
            </a:r>
            <a:r>
              <a:rPr lang="es-ES" sz="2400" dirty="0" err="1">
                <a:solidFill>
                  <a:schemeClr val="bg1"/>
                </a:solidFill>
                <a:latin typeface="Lato Semibold"/>
                <a:ea typeface="Lato Semibold"/>
                <a:cs typeface="Lato Semibold"/>
              </a:rPr>
              <a:t>Dearlove</a:t>
            </a:r>
            <a:r>
              <a:rPr lang="es-ES" sz="2400" dirty="0">
                <a:solidFill>
                  <a:schemeClr val="bg1"/>
                </a:solidFill>
                <a:latin typeface="Lato Semibold"/>
                <a:ea typeface="Lato Semibold"/>
                <a:cs typeface="Lato Semibold"/>
              </a:rPr>
              <a:t>, Mali </a:t>
            </a:r>
            <a:r>
              <a:rPr lang="es-ES" sz="2400" dirty="0" err="1">
                <a:solidFill>
                  <a:schemeClr val="bg1"/>
                </a:solidFill>
                <a:latin typeface="Lato Semibold"/>
                <a:ea typeface="Lato Semibold"/>
                <a:cs typeface="Lato Semibold"/>
              </a:rPr>
              <a:t>Webb</a:t>
            </a:r>
            <a:r>
              <a:rPr lang="es-ES" sz="2400" dirty="0">
                <a:solidFill>
                  <a:schemeClr val="bg1"/>
                </a:solidFill>
                <a:latin typeface="Lato Semibold"/>
                <a:ea typeface="Lato Semibold"/>
                <a:cs typeface="Lato Semibold"/>
              </a:rPr>
              <a:t>, Patrick Nichols</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C11699A7-896B-4179-98D9-CEED2B352A44}"/>
              </a:ext>
            </a:extLst>
          </p:cNvPr>
          <p:cNvSpPr txBox="1"/>
          <p:nvPr/>
        </p:nvSpPr>
        <p:spPr>
          <a:xfrm>
            <a:off x="322306" y="20610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University of Newcastle</a:t>
            </a:r>
          </a:p>
        </p:txBody>
      </p:sp>
      <p:sp>
        <p:nvSpPr>
          <p:cNvPr id="3" name="TextBox 2">
            <a:extLst>
              <a:ext uri="{FF2B5EF4-FFF2-40B4-BE49-F238E27FC236}">
                <a16:creationId xmlns:a16="http://schemas.microsoft.com/office/drawing/2014/main" id="{698F8B30-F21A-EE9C-0410-D1FD978D30BD}"/>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286470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B09CE19D-6CDE-517A-3C3B-3EEFBBFAEB4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603A1F-48B2-888E-1B59-0A2482763936}"/>
              </a:ext>
            </a:extLst>
          </p:cNvPr>
          <p:cNvSpPr txBox="1">
            <a:spLocks noGrp="1"/>
          </p:cNvSpPr>
          <p:nvPr>
            <p:ph type="title" idx="4294967295"/>
          </p:nvPr>
        </p:nvSpPr>
        <p:spPr>
          <a:xfrm>
            <a:off x="1" y="3382431"/>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err="1">
                <a:solidFill>
                  <a:srgbClr val="FFFFFF"/>
                </a:solidFill>
                <a:effectLst/>
                <a:latin typeface="Lato" panose="020F0502020204030203" pitchFamily="34" charset="0"/>
              </a:rPr>
              <a:t>UniSC</a:t>
            </a:r>
            <a:r>
              <a:rPr lang="en-GB" sz="5400" b="1" i="0" dirty="0">
                <a:solidFill>
                  <a:srgbClr val="FFFFFF"/>
                </a:solidFill>
                <a:effectLst/>
                <a:latin typeface="Lato" panose="020F0502020204030203" pitchFamily="34" charset="0"/>
              </a:rPr>
              <a:t> Graduation Ceremonies</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FC5599F7-36B1-76A6-0556-BBD9C2668648}"/>
              </a:ext>
            </a:extLst>
          </p:cNvPr>
          <p:cNvSpPr txBox="1"/>
          <p:nvPr/>
        </p:nvSpPr>
        <p:spPr>
          <a:xfrm>
            <a:off x="604179" y="4419539"/>
            <a:ext cx="10978219" cy="461665"/>
          </a:xfrm>
          <a:prstGeom prst="rect">
            <a:avLst/>
          </a:prstGeom>
          <a:noFill/>
        </p:spPr>
        <p:txBody>
          <a:bodyPr wrap="square" lIns="91440" tIns="45720" rIns="91440" bIns="45720" rtlCol="0" anchor="t">
            <a:spAutoFit/>
          </a:bodyPr>
          <a:lstStyle/>
          <a:p>
            <a:pPr algn="ctr"/>
            <a:r>
              <a:rPr lang="es-ES" sz="2400" dirty="0">
                <a:solidFill>
                  <a:schemeClr val="bg1"/>
                </a:solidFill>
                <a:latin typeface="Lato Semibold"/>
                <a:ea typeface="Lato Semibold"/>
                <a:cs typeface="Lato Semibold"/>
              </a:rPr>
              <a:t>Emma </a:t>
            </a:r>
            <a:r>
              <a:rPr lang="es-ES" sz="2400" dirty="0" err="1">
                <a:solidFill>
                  <a:schemeClr val="bg1"/>
                </a:solidFill>
                <a:latin typeface="Lato Semibold"/>
                <a:ea typeface="Lato Semibold"/>
                <a:cs typeface="Lato Semibold"/>
              </a:rPr>
              <a:t>Rahui</a:t>
            </a:r>
            <a:r>
              <a:rPr lang="es-ES" sz="2400" dirty="0">
                <a:solidFill>
                  <a:schemeClr val="bg1"/>
                </a:solidFill>
                <a:latin typeface="Lato Semibold"/>
                <a:ea typeface="Lato Semibold"/>
                <a:cs typeface="Lato Semibold"/>
              </a:rPr>
              <a:t>, Stefanie </a:t>
            </a:r>
            <a:r>
              <a:rPr lang="es-ES" sz="2400" dirty="0" err="1">
                <a:solidFill>
                  <a:schemeClr val="bg1"/>
                </a:solidFill>
                <a:latin typeface="Lato Semibold"/>
                <a:ea typeface="Lato Semibold"/>
                <a:cs typeface="Lato Semibold"/>
              </a:rPr>
              <a:t>Tropiano</a:t>
            </a:r>
            <a:r>
              <a:rPr lang="es-ES" sz="2400" dirty="0">
                <a:solidFill>
                  <a:schemeClr val="bg1"/>
                </a:solidFill>
                <a:latin typeface="Lato Semibold"/>
                <a:ea typeface="Lato Semibold"/>
                <a:cs typeface="Lato Semibold"/>
              </a:rPr>
              <a:t>, Kylie Williams, Naomi Charlie</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61221E72-0AD0-536B-2A4B-56F54F62A9A8}"/>
              </a:ext>
            </a:extLst>
          </p:cNvPr>
          <p:cNvSpPr txBox="1"/>
          <p:nvPr/>
        </p:nvSpPr>
        <p:spPr>
          <a:xfrm>
            <a:off x="322306" y="26706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University of the Sunshine Coast</a:t>
            </a:r>
          </a:p>
        </p:txBody>
      </p:sp>
      <p:sp>
        <p:nvSpPr>
          <p:cNvPr id="3" name="TextBox 2">
            <a:extLst>
              <a:ext uri="{FF2B5EF4-FFF2-40B4-BE49-F238E27FC236}">
                <a16:creationId xmlns:a16="http://schemas.microsoft.com/office/drawing/2014/main" id="{6CD343C1-7084-9264-9F4B-8040875D3CB9}"/>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191782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4B434517-FE17-BEAA-D41D-96DA9D20AD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4E98575-732D-3AE8-56DA-9E96C59D098F}"/>
              </a:ext>
            </a:extLst>
          </p:cNvPr>
          <p:cNvSpPr txBox="1">
            <a:spLocks noGrp="1"/>
          </p:cNvSpPr>
          <p:nvPr>
            <p:ph type="title" idx="4294967295"/>
          </p:nvPr>
        </p:nvSpPr>
        <p:spPr>
          <a:xfrm>
            <a:off x="1" y="3153831"/>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Professional Captioning Dashboard</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878AC6B1-6867-FE69-23CE-405DE7895A1C}"/>
              </a:ext>
            </a:extLst>
          </p:cNvPr>
          <p:cNvSpPr txBox="1"/>
          <p:nvPr/>
        </p:nvSpPr>
        <p:spPr>
          <a:xfrm>
            <a:off x="604181" y="4225988"/>
            <a:ext cx="10978219" cy="1200329"/>
          </a:xfrm>
          <a:prstGeom prst="rect">
            <a:avLst/>
          </a:prstGeom>
          <a:noFill/>
        </p:spPr>
        <p:txBody>
          <a:bodyPr wrap="square" lIns="91440" tIns="45720" rIns="91440" bIns="45720" rtlCol="0" anchor="t">
            <a:spAutoFit/>
          </a:bodyPr>
          <a:lstStyle/>
          <a:p>
            <a:pPr algn="ctr"/>
            <a:r>
              <a:rPr lang="es-ES" sz="2400" dirty="0" err="1">
                <a:solidFill>
                  <a:schemeClr val="bg1"/>
                </a:solidFill>
                <a:latin typeface="Lato Semibold"/>
                <a:ea typeface="Lato Semibold"/>
                <a:cs typeface="Lato Semibold"/>
              </a:rPr>
              <a:t>Angel</a:t>
            </a:r>
            <a:r>
              <a:rPr lang="es-ES" sz="2400" dirty="0">
                <a:solidFill>
                  <a:schemeClr val="bg1"/>
                </a:solidFill>
                <a:latin typeface="Lato Semibold"/>
                <a:ea typeface="Lato Semibold"/>
                <a:cs typeface="Lato Semibold"/>
              </a:rPr>
              <a:t> Lee, Ashley </a:t>
            </a:r>
            <a:r>
              <a:rPr lang="es-ES" sz="2400" dirty="0" err="1">
                <a:solidFill>
                  <a:schemeClr val="bg1"/>
                </a:solidFill>
                <a:latin typeface="Lato Semibold"/>
                <a:ea typeface="Lato Semibold"/>
                <a:cs typeface="Lato Semibold"/>
              </a:rPr>
              <a:t>Willcox</a:t>
            </a:r>
            <a:r>
              <a:rPr lang="es-ES" sz="2400" dirty="0">
                <a:solidFill>
                  <a:schemeClr val="bg1"/>
                </a:solidFill>
                <a:latin typeface="Lato Semibold"/>
                <a:ea typeface="Lato Semibold"/>
                <a:cs typeface="Lato Semibold"/>
              </a:rPr>
              <a:t>, Conrad </a:t>
            </a:r>
            <a:r>
              <a:rPr lang="es-ES" sz="2400" dirty="0" err="1">
                <a:solidFill>
                  <a:schemeClr val="bg1"/>
                </a:solidFill>
                <a:latin typeface="Lato Semibold"/>
                <a:ea typeface="Lato Semibold"/>
                <a:cs typeface="Lato Semibold"/>
              </a:rPr>
              <a:t>Frankland</a:t>
            </a:r>
            <a:r>
              <a:rPr lang="es-ES" sz="2400" dirty="0">
                <a:solidFill>
                  <a:schemeClr val="bg1"/>
                </a:solidFill>
                <a:latin typeface="Lato Semibold"/>
                <a:ea typeface="Lato Semibold"/>
                <a:cs typeface="Lato Semibold"/>
              </a:rPr>
              <a:t>, Elizabeth Smith, </a:t>
            </a:r>
            <a:r>
              <a:rPr lang="es-ES" sz="2400" dirty="0" err="1">
                <a:solidFill>
                  <a:schemeClr val="bg1"/>
                </a:solidFill>
                <a:latin typeface="Lato Semibold"/>
                <a:ea typeface="Lato Semibold"/>
                <a:cs typeface="Lato Semibold"/>
              </a:rPr>
              <a:t>Jasmeet</a:t>
            </a:r>
            <a:r>
              <a:rPr lang="es-ES" sz="2400" dirty="0">
                <a:solidFill>
                  <a:schemeClr val="bg1"/>
                </a:solidFill>
                <a:latin typeface="Lato Semibold"/>
                <a:ea typeface="Lato Semibold"/>
                <a:cs typeface="Lato Semibold"/>
              </a:rPr>
              <a:t> </a:t>
            </a:r>
            <a:r>
              <a:rPr lang="es-ES" sz="2400" dirty="0" err="1">
                <a:solidFill>
                  <a:schemeClr val="bg1"/>
                </a:solidFill>
                <a:latin typeface="Lato Semibold"/>
                <a:ea typeface="Lato Semibold"/>
                <a:cs typeface="Lato Semibold"/>
              </a:rPr>
              <a:t>Bedi</a:t>
            </a:r>
            <a:r>
              <a:rPr lang="es-ES" sz="2400" dirty="0">
                <a:solidFill>
                  <a:schemeClr val="bg1"/>
                </a:solidFill>
                <a:latin typeface="Lato Semibold"/>
                <a:ea typeface="Lato Semibold"/>
                <a:cs typeface="Lato Semibold"/>
              </a:rPr>
              <a:t>, Jean </a:t>
            </a:r>
            <a:r>
              <a:rPr lang="es-ES" sz="2400" dirty="0" err="1">
                <a:solidFill>
                  <a:schemeClr val="bg1"/>
                </a:solidFill>
                <a:latin typeface="Lato Semibold"/>
                <a:ea typeface="Lato Semibold"/>
                <a:cs typeface="Lato Semibold"/>
              </a:rPr>
              <a:t>Lei</a:t>
            </a:r>
            <a:r>
              <a:rPr lang="es-ES" sz="2400" dirty="0">
                <a:solidFill>
                  <a:schemeClr val="bg1"/>
                </a:solidFill>
                <a:latin typeface="Lato Semibold"/>
                <a:ea typeface="Lato Semibold"/>
                <a:cs typeface="Lato Semibold"/>
              </a:rPr>
              <a:t>, </a:t>
            </a:r>
            <a:r>
              <a:rPr lang="es-ES" sz="2400" dirty="0" err="1">
                <a:solidFill>
                  <a:schemeClr val="bg1"/>
                </a:solidFill>
                <a:latin typeface="Lato Semibold"/>
                <a:ea typeface="Lato Semibold"/>
                <a:cs typeface="Lato Semibold"/>
              </a:rPr>
              <a:t>Jomark</a:t>
            </a:r>
            <a:r>
              <a:rPr lang="es-ES" sz="2400" dirty="0">
                <a:solidFill>
                  <a:schemeClr val="bg1"/>
                </a:solidFill>
                <a:latin typeface="Lato Semibold"/>
                <a:ea typeface="Lato Semibold"/>
                <a:cs typeface="Lato Semibold"/>
              </a:rPr>
              <a:t> </a:t>
            </a:r>
            <a:r>
              <a:rPr lang="es-ES" sz="2400" dirty="0" err="1">
                <a:solidFill>
                  <a:schemeClr val="bg1"/>
                </a:solidFill>
                <a:latin typeface="Lato Semibold"/>
                <a:ea typeface="Lato Semibold"/>
                <a:cs typeface="Lato Semibold"/>
              </a:rPr>
              <a:t>Sto</a:t>
            </a:r>
            <a:r>
              <a:rPr lang="es-ES" sz="2400" dirty="0">
                <a:solidFill>
                  <a:schemeClr val="bg1"/>
                </a:solidFill>
                <a:latin typeface="Lato Semibold"/>
                <a:ea typeface="Lato Semibold"/>
                <a:cs typeface="Lato Semibold"/>
              </a:rPr>
              <a:t> </a:t>
            </a:r>
            <a:r>
              <a:rPr lang="es-ES" sz="2400" dirty="0" err="1">
                <a:solidFill>
                  <a:schemeClr val="bg1"/>
                </a:solidFill>
                <a:latin typeface="Lato Semibold"/>
                <a:ea typeface="Lato Semibold"/>
                <a:cs typeface="Lato Semibold"/>
              </a:rPr>
              <a:t>Domigo</a:t>
            </a:r>
            <a:r>
              <a:rPr lang="es-ES" sz="2400" dirty="0">
                <a:solidFill>
                  <a:schemeClr val="bg1"/>
                </a:solidFill>
                <a:latin typeface="Lato Semibold"/>
                <a:ea typeface="Lato Semibold"/>
                <a:cs typeface="Lato Semibold"/>
              </a:rPr>
              <a:t>, Katie Duncan, Michael Chan, Sandra Guthrie, Shirin </a:t>
            </a:r>
            <a:r>
              <a:rPr lang="es-ES" sz="2400" dirty="0" err="1">
                <a:solidFill>
                  <a:schemeClr val="bg1"/>
                </a:solidFill>
                <a:latin typeface="Lato Semibold"/>
                <a:ea typeface="Lato Semibold"/>
                <a:cs typeface="Lato Semibold"/>
              </a:rPr>
              <a:t>Bayat</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2D27C04E-6CA2-E967-00F9-2AC9BFA0B0C8}"/>
              </a:ext>
            </a:extLst>
          </p:cNvPr>
          <p:cNvSpPr txBox="1"/>
          <p:nvPr/>
        </p:nvSpPr>
        <p:spPr>
          <a:xfrm>
            <a:off x="322306" y="24420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University of Technology Sydney</a:t>
            </a:r>
          </a:p>
        </p:txBody>
      </p:sp>
      <p:sp>
        <p:nvSpPr>
          <p:cNvPr id="3" name="TextBox 2">
            <a:extLst>
              <a:ext uri="{FF2B5EF4-FFF2-40B4-BE49-F238E27FC236}">
                <a16:creationId xmlns:a16="http://schemas.microsoft.com/office/drawing/2014/main" id="{30A98F85-062A-EFA6-40DC-1B94CC08C0C8}"/>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1435886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E78189B3-9F37-B3B4-ADED-F11DC0AB05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8BB0D7-1343-B576-6F7F-13C05C0921C5}"/>
              </a:ext>
            </a:extLst>
          </p:cNvPr>
          <p:cNvSpPr txBox="1">
            <a:spLocks noGrp="1"/>
          </p:cNvSpPr>
          <p:nvPr>
            <p:ph type="title" idx="4294967295"/>
          </p:nvPr>
        </p:nvSpPr>
        <p:spPr>
          <a:xfrm>
            <a:off x="1" y="2772831"/>
            <a:ext cx="121920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Curtin Specialist Mentoring Program</a:t>
            </a:r>
            <a:br>
              <a:rPr lang="en-GB" sz="5400" b="1" i="0" dirty="0">
                <a:solidFill>
                  <a:srgbClr val="FFFFFF"/>
                </a:solidFill>
                <a:effectLst/>
                <a:latin typeface="Lato" panose="020F0502020204030203" pitchFamily="34" charset="0"/>
              </a:rPr>
            </a:br>
            <a:r>
              <a:rPr lang="en-GB" sz="5400" b="1" i="0" dirty="0">
                <a:solidFill>
                  <a:srgbClr val="FFFFFF"/>
                </a:solidFill>
                <a:effectLst/>
                <a:latin typeface="Lato" panose="020F0502020204030203" pitchFamily="34" charset="0"/>
              </a:rPr>
              <a:t>(CSMP)</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14629542-F6F8-C56B-1D2F-EA8A051B1E6E}"/>
              </a:ext>
            </a:extLst>
          </p:cNvPr>
          <p:cNvSpPr txBox="1"/>
          <p:nvPr/>
        </p:nvSpPr>
        <p:spPr>
          <a:xfrm>
            <a:off x="604181" y="4810188"/>
            <a:ext cx="10978219" cy="461665"/>
          </a:xfrm>
          <a:prstGeom prst="rect">
            <a:avLst/>
          </a:prstGeom>
          <a:noFill/>
        </p:spPr>
        <p:txBody>
          <a:bodyPr wrap="square" lIns="91440" tIns="45720" rIns="91440" bIns="45720" rtlCol="0" anchor="t">
            <a:spAutoFit/>
          </a:bodyPr>
          <a:lstStyle/>
          <a:p>
            <a:pPr algn="ctr"/>
            <a:r>
              <a:rPr lang="es-ES" sz="2400" dirty="0" err="1">
                <a:solidFill>
                  <a:schemeClr val="bg1"/>
                </a:solidFill>
                <a:latin typeface="Lato Semibold"/>
                <a:ea typeface="Lato Semibold"/>
                <a:cs typeface="Lato Semibold"/>
              </a:rPr>
              <a:t>Sandhya</a:t>
            </a:r>
            <a:r>
              <a:rPr lang="es-ES" sz="2400" dirty="0">
                <a:solidFill>
                  <a:schemeClr val="bg1"/>
                </a:solidFill>
                <a:latin typeface="Lato Semibold"/>
                <a:ea typeface="Lato Semibold"/>
                <a:cs typeface="Lato Semibold"/>
              </a:rPr>
              <a:t> </a:t>
            </a:r>
            <a:r>
              <a:rPr lang="es-ES" sz="2400" dirty="0" err="1">
                <a:solidFill>
                  <a:schemeClr val="bg1"/>
                </a:solidFill>
                <a:latin typeface="Lato Semibold"/>
                <a:ea typeface="Lato Semibold"/>
                <a:cs typeface="Lato Semibold"/>
              </a:rPr>
              <a:t>Subarmanian</a:t>
            </a:r>
            <a:r>
              <a:rPr lang="es-ES" sz="2400" dirty="0">
                <a:solidFill>
                  <a:schemeClr val="bg1"/>
                </a:solidFill>
                <a:latin typeface="Lato Semibold"/>
                <a:ea typeface="Lato Semibold"/>
                <a:cs typeface="Lato Semibold"/>
              </a:rPr>
              <a:t>, Debbie </a:t>
            </a:r>
            <a:r>
              <a:rPr lang="es-ES" sz="2400" dirty="0" err="1">
                <a:solidFill>
                  <a:schemeClr val="bg1"/>
                </a:solidFill>
                <a:latin typeface="Lato Semibold"/>
                <a:ea typeface="Lato Semibold"/>
                <a:cs typeface="Lato Semibold"/>
              </a:rPr>
              <a:t>Teh</a:t>
            </a:r>
            <a:r>
              <a:rPr lang="es-ES" sz="2400" dirty="0">
                <a:solidFill>
                  <a:schemeClr val="bg1"/>
                </a:solidFill>
                <a:latin typeface="Lato Semibold"/>
                <a:ea typeface="Lato Semibold"/>
                <a:cs typeface="Lato Semibold"/>
              </a:rPr>
              <a:t>, Paul </a:t>
            </a:r>
            <a:r>
              <a:rPr lang="es-ES" sz="2400" dirty="0" err="1">
                <a:solidFill>
                  <a:schemeClr val="bg1"/>
                </a:solidFill>
                <a:latin typeface="Lato Semibold"/>
                <a:ea typeface="Lato Semibold"/>
                <a:cs typeface="Lato Semibold"/>
              </a:rPr>
              <a:t>Crestani</a:t>
            </a:r>
            <a:r>
              <a:rPr lang="es-ES" sz="2400" dirty="0">
                <a:solidFill>
                  <a:schemeClr val="bg1"/>
                </a:solidFill>
                <a:latin typeface="Lato Semibold"/>
                <a:ea typeface="Lato Semibold"/>
                <a:cs typeface="Lato Semibold"/>
              </a:rPr>
              <a:t>, Kevin Winder</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4DAF6507-58B7-8BD6-60C6-8F710F8C1CAA}"/>
              </a:ext>
            </a:extLst>
          </p:cNvPr>
          <p:cNvSpPr txBox="1"/>
          <p:nvPr/>
        </p:nvSpPr>
        <p:spPr>
          <a:xfrm>
            <a:off x="322306" y="20610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Curtin University</a:t>
            </a:r>
          </a:p>
        </p:txBody>
      </p:sp>
      <p:sp>
        <p:nvSpPr>
          <p:cNvPr id="3" name="TextBox 2">
            <a:extLst>
              <a:ext uri="{FF2B5EF4-FFF2-40B4-BE49-F238E27FC236}">
                <a16:creationId xmlns:a16="http://schemas.microsoft.com/office/drawing/2014/main" id="{DE8A50B6-367E-288A-3ABE-64662447787F}"/>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3883152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53A7BF7C-DF85-A1A1-0E7B-6EE1BADBFA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E6ED05-5988-C1FF-CE74-F493E3D3BA9C}"/>
              </a:ext>
            </a:extLst>
          </p:cNvPr>
          <p:cNvSpPr txBox="1">
            <a:spLocks noGrp="1"/>
          </p:cNvSpPr>
          <p:nvPr>
            <p:ph type="title" idx="4294967295"/>
          </p:nvPr>
        </p:nvSpPr>
        <p:spPr>
          <a:xfrm>
            <a:off x="1" y="3420531"/>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Biomedicine Technical Services Team</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88B521D-DCE0-8B53-BFE6-94A1CFED0A2E}"/>
              </a:ext>
            </a:extLst>
          </p:cNvPr>
          <p:cNvSpPr txBox="1"/>
          <p:nvPr/>
        </p:nvSpPr>
        <p:spPr>
          <a:xfrm>
            <a:off x="474024" y="4686239"/>
            <a:ext cx="11260092" cy="461665"/>
          </a:xfrm>
          <a:prstGeom prst="rect">
            <a:avLst/>
          </a:prstGeom>
          <a:noFill/>
        </p:spPr>
        <p:txBody>
          <a:bodyPr wrap="square" lIns="91440" tIns="45720" rIns="91440" bIns="45720" rtlCol="0" anchor="t">
            <a:spAutoFit/>
          </a:bodyPr>
          <a:lstStyle/>
          <a:p>
            <a:pPr algn="ctr"/>
            <a:r>
              <a:rPr lang="es-ES" sz="2400" dirty="0">
                <a:solidFill>
                  <a:schemeClr val="bg1"/>
                </a:solidFill>
                <a:latin typeface="Lato Semibold"/>
                <a:ea typeface="Lato Semibold"/>
                <a:cs typeface="Lato Semibold"/>
              </a:rPr>
              <a:t>Maria </a:t>
            </a:r>
            <a:r>
              <a:rPr lang="es-ES" sz="2400" dirty="0" err="1">
                <a:solidFill>
                  <a:schemeClr val="bg1"/>
                </a:solidFill>
                <a:latin typeface="Lato Semibold"/>
                <a:ea typeface="Lato Semibold"/>
                <a:cs typeface="Lato Semibold"/>
              </a:rPr>
              <a:t>Amodio</a:t>
            </a:r>
            <a:r>
              <a:rPr lang="es-ES" sz="2400" dirty="0">
                <a:solidFill>
                  <a:schemeClr val="bg1"/>
                </a:solidFill>
                <a:latin typeface="Lato Semibold"/>
                <a:ea typeface="Lato Semibold"/>
                <a:cs typeface="Lato Semibold"/>
              </a:rPr>
              <a:t>, </a:t>
            </a:r>
            <a:r>
              <a:rPr lang="es-ES" sz="2400" dirty="0" err="1">
                <a:solidFill>
                  <a:schemeClr val="bg1"/>
                </a:solidFill>
                <a:latin typeface="Lato Semibold"/>
                <a:ea typeface="Lato Semibold"/>
                <a:cs typeface="Lato Semibold"/>
              </a:rPr>
              <a:t>Cuong</a:t>
            </a:r>
            <a:r>
              <a:rPr lang="es-ES" sz="2400" dirty="0">
                <a:solidFill>
                  <a:schemeClr val="bg1"/>
                </a:solidFill>
                <a:latin typeface="Lato Semibold"/>
                <a:ea typeface="Lato Semibold"/>
                <a:cs typeface="Lato Semibold"/>
              </a:rPr>
              <a:t> </a:t>
            </a:r>
            <a:r>
              <a:rPr lang="es-ES" sz="2400" dirty="0" err="1">
                <a:solidFill>
                  <a:schemeClr val="bg1"/>
                </a:solidFill>
                <a:latin typeface="Lato Semibold"/>
                <a:ea typeface="Lato Semibold"/>
                <a:cs typeface="Lato Semibold"/>
              </a:rPr>
              <a:t>Huynh</a:t>
            </a:r>
            <a:r>
              <a:rPr lang="es-ES" sz="2400" dirty="0">
                <a:solidFill>
                  <a:schemeClr val="bg1"/>
                </a:solidFill>
                <a:latin typeface="Lato Semibold"/>
                <a:ea typeface="Lato Semibold"/>
                <a:cs typeface="Lato Semibold"/>
              </a:rPr>
              <a:t>, Nick </a:t>
            </a:r>
            <a:r>
              <a:rPr lang="es-ES" sz="2400" dirty="0" err="1">
                <a:solidFill>
                  <a:schemeClr val="bg1"/>
                </a:solidFill>
                <a:latin typeface="Lato Semibold"/>
                <a:ea typeface="Lato Semibold"/>
                <a:cs typeface="Lato Semibold"/>
              </a:rPr>
              <a:t>Esbert</a:t>
            </a:r>
            <a:r>
              <a:rPr lang="es-ES" sz="2400" dirty="0">
                <a:solidFill>
                  <a:schemeClr val="bg1"/>
                </a:solidFill>
                <a:latin typeface="Lato Semibold"/>
                <a:ea typeface="Lato Semibold"/>
                <a:cs typeface="Lato Semibold"/>
              </a:rPr>
              <a:t> , Liam Nolan, </a:t>
            </a:r>
            <a:r>
              <a:rPr lang="es-ES" sz="2400" dirty="0" err="1">
                <a:solidFill>
                  <a:schemeClr val="bg1"/>
                </a:solidFill>
                <a:latin typeface="Lato Semibold"/>
                <a:ea typeface="Lato Semibold"/>
                <a:cs typeface="Lato Semibold"/>
              </a:rPr>
              <a:t>Shea</a:t>
            </a:r>
            <a:r>
              <a:rPr lang="es-ES" sz="2400" dirty="0">
                <a:solidFill>
                  <a:schemeClr val="bg1"/>
                </a:solidFill>
                <a:latin typeface="Lato Semibold"/>
                <a:ea typeface="Lato Semibold"/>
                <a:cs typeface="Lato Semibold"/>
              </a:rPr>
              <a:t> Randall, </a:t>
            </a:r>
            <a:r>
              <a:rPr lang="es-ES" sz="2400" dirty="0" err="1">
                <a:solidFill>
                  <a:schemeClr val="bg1"/>
                </a:solidFill>
                <a:latin typeface="Lato Semibold"/>
                <a:ea typeface="Lato Semibold"/>
                <a:cs typeface="Lato Semibold"/>
              </a:rPr>
              <a:t>Khanh</a:t>
            </a:r>
            <a:r>
              <a:rPr lang="es-ES" sz="2400" dirty="0">
                <a:solidFill>
                  <a:schemeClr val="bg1"/>
                </a:solidFill>
                <a:latin typeface="Lato Semibold"/>
                <a:ea typeface="Lato Semibold"/>
                <a:cs typeface="Lato Semibold"/>
              </a:rPr>
              <a:t> Tran</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F561C32A-A2B3-27C4-B867-D430A000B5E7}"/>
              </a:ext>
            </a:extLst>
          </p:cNvPr>
          <p:cNvSpPr txBox="1"/>
          <p:nvPr/>
        </p:nvSpPr>
        <p:spPr>
          <a:xfrm>
            <a:off x="322306" y="27087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Deakin University</a:t>
            </a:r>
          </a:p>
        </p:txBody>
      </p:sp>
      <p:sp>
        <p:nvSpPr>
          <p:cNvPr id="3" name="TextBox 2">
            <a:extLst>
              <a:ext uri="{FF2B5EF4-FFF2-40B4-BE49-F238E27FC236}">
                <a16:creationId xmlns:a16="http://schemas.microsoft.com/office/drawing/2014/main" id="{2981C9A8-4421-21A4-D22E-7CDD2E8CC846}"/>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4086221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76245215-7975-D707-9160-633520FDB63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1DB91C-7E0D-C14B-98D4-28AFA2ADBE5D}"/>
              </a:ext>
            </a:extLst>
          </p:cNvPr>
          <p:cNvSpPr txBox="1">
            <a:spLocks noGrp="1"/>
          </p:cNvSpPr>
          <p:nvPr>
            <p:ph type="title" idx="4294967295"/>
          </p:nvPr>
        </p:nvSpPr>
        <p:spPr>
          <a:xfrm>
            <a:off x="1" y="3306231"/>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Inclusive Employability Project</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9AD0CAAC-6D4A-608E-9893-D3C02BC6DE41}"/>
              </a:ext>
            </a:extLst>
          </p:cNvPr>
          <p:cNvSpPr txBox="1"/>
          <p:nvPr/>
        </p:nvSpPr>
        <p:spPr>
          <a:xfrm>
            <a:off x="604181" y="4518088"/>
            <a:ext cx="10978219" cy="461665"/>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Emma Lovegrove, Denise </a:t>
            </a:r>
            <a:r>
              <a:rPr lang="en-GB" sz="2400" dirty="0" err="1">
                <a:solidFill>
                  <a:schemeClr val="bg1"/>
                </a:solidFill>
                <a:latin typeface="Lato Semibold"/>
                <a:ea typeface="Lato Semibold"/>
                <a:cs typeface="Lato Semibold"/>
              </a:rPr>
              <a:t>Bertilone</a:t>
            </a:r>
            <a:r>
              <a:rPr lang="en-GB" sz="2400" dirty="0">
                <a:solidFill>
                  <a:schemeClr val="bg1"/>
                </a:solidFill>
                <a:latin typeface="Lato Semibold"/>
                <a:ea typeface="Lato Semibold"/>
                <a:cs typeface="Lato Semibold"/>
              </a:rPr>
              <a:t>, Prof. Justin Brown</a:t>
            </a:r>
          </a:p>
        </p:txBody>
      </p:sp>
      <p:sp>
        <p:nvSpPr>
          <p:cNvPr id="4" name="TextBox 3">
            <a:extLst>
              <a:ext uri="{FF2B5EF4-FFF2-40B4-BE49-F238E27FC236}">
                <a16:creationId xmlns:a16="http://schemas.microsoft.com/office/drawing/2014/main" id="{7592310C-6B5B-56B8-66ED-5F3E559C0119}"/>
              </a:ext>
            </a:extLst>
          </p:cNvPr>
          <p:cNvSpPr txBox="1"/>
          <p:nvPr/>
        </p:nvSpPr>
        <p:spPr>
          <a:xfrm>
            <a:off x="322306" y="25944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Edith Cowan University</a:t>
            </a:r>
          </a:p>
        </p:txBody>
      </p:sp>
      <p:sp>
        <p:nvSpPr>
          <p:cNvPr id="3" name="TextBox 2">
            <a:extLst>
              <a:ext uri="{FF2B5EF4-FFF2-40B4-BE49-F238E27FC236}">
                <a16:creationId xmlns:a16="http://schemas.microsoft.com/office/drawing/2014/main" id="{9D251C91-5A25-28BB-E4FE-78A44596D28D}"/>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62597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5E4168C4-8E8D-1241-381D-D9A80939EC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4C7041-0A88-AC9B-4DE0-DD3D5DD30411}"/>
              </a:ext>
            </a:extLst>
          </p:cNvPr>
          <p:cNvSpPr txBox="1">
            <a:spLocks noGrp="1"/>
          </p:cNvSpPr>
          <p:nvPr>
            <p:ph type="title" idx="4294967295"/>
          </p:nvPr>
        </p:nvSpPr>
        <p:spPr>
          <a:xfrm>
            <a:off x="333086" y="2823631"/>
            <a:ext cx="11541967" cy="258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Implementing a Hive Formation for Accessibility and Inclusion Knowledge Sharing</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2610A9C0-0185-713D-A38E-488946250A33}"/>
              </a:ext>
            </a:extLst>
          </p:cNvPr>
          <p:cNvSpPr txBox="1"/>
          <p:nvPr/>
        </p:nvSpPr>
        <p:spPr>
          <a:xfrm>
            <a:off x="616881" y="5622988"/>
            <a:ext cx="10978219" cy="830997"/>
          </a:xfrm>
          <a:prstGeom prst="rect">
            <a:avLst/>
          </a:prstGeom>
          <a:noFill/>
        </p:spPr>
        <p:txBody>
          <a:bodyPr wrap="square" lIns="91440" tIns="45720" rIns="91440" bIns="45720" rtlCol="0" anchor="t">
            <a:spAutoFit/>
          </a:bodyPr>
          <a:lstStyle/>
          <a:p>
            <a:pPr algn="ctr"/>
            <a:r>
              <a:rPr lang="es-ES" sz="2400" dirty="0">
                <a:solidFill>
                  <a:schemeClr val="bg1"/>
                </a:solidFill>
                <a:latin typeface="Lato Semibold"/>
                <a:ea typeface="Lato Semibold"/>
                <a:cs typeface="Lato Semibold"/>
              </a:rPr>
              <a:t>Naomi McGrath, John </a:t>
            </a:r>
            <a:r>
              <a:rPr lang="es-ES" sz="2400" dirty="0" err="1">
                <a:solidFill>
                  <a:schemeClr val="bg1"/>
                </a:solidFill>
                <a:latin typeface="Lato Semibold"/>
                <a:ea typeface="Lato Semibold"/>
                <a:cs typeface="Lato Semibold"/>
              </a:rPr>
              <a:t>Fardoulis</a:t>
            </a:r>
            <a:r>
              <a:rPr lang="es-ES" sz="2400" dirty="0">
                <a:solidFill>
                  <a:schemeClr val="bg1"/>
                </a:solidFill>
                <a:latin typeface="Lato Semibold"/>
                <a:ea typeface="Lato Semibold"/>
                <a:cs typeface="Lato Semibold"/>
              </a:rPr>
              <a:t>, Kathy </a:t>
            </a:r>
            <a:r>
              <a:rPr lang="es-ES" sz="2400" dirty="0" err="1">
                <a:solidFill>
                  <a:schemeClr val="bg1"/>
                </a:solidFill>
                <a:latin typeface="Lato Semibold"/>
                <a:ea typeface="Lato Semibold"/>
                <a:cs typeface="Lato Semibold"/>
              </a:rPr>
              <a:t>Simic</a:t>
            </a:r>
            <a:r>
              <a:rPr lang="es-ES" sz="2400" dirty="0">
                <a:solidFill>
                  <a:schemeClr val="bg1"/>
                </a:solidFill>
                <a:latin typeface="Lato Semibold"/>
                <a:ea typeface="Lato Semibold"/>
                <a:cs typeface="Lato Semibold"/>
              </a:rPr>
              <a:t>, Stephen </a:t>
            </a:r>
            <a:r>
              <a:rPr lang="es-ES" sz="2400" dirty="0" err="1">
                <a:solidFill>
                  <a:schemeClr val="bg1"/>
                </a:solidFill>
                <a:latin typeface="Lato Semibold"/>
                <a:ea typeface="Lato Semibold"/>
                <a:cs typeface="Lato Semibold"/>
              </a:rPr>
              <a:t>Belbin</a:t>
            </a:r>
            <a:r>
              <a:rPr lang="es-ES" sz="2400" dirty="0">
                <a:solidFill>
                  <a:schemeClr val="bg1"/>
                </a:solidFill>
                <a:latin typeface="Lato Semibold"/>
                <a:ea typeface="Lato Semibold"/>
                <a:cs typeface="Lato Semibold"/>
              </a:rPr>
              <a:t>, Carla </a:t>
            </a:r>
            <a:r>
              <a:rPr lang="es-ES" sz="2400" dirty="0" err="1">
                <a:solidFill>
                  <a:schemeClr val="bg1"/>
                </a:solidFill>
                <a:latin typeface="Lato Semibold"/>
                <a:ea typeface="Lato Semibold"/>
                <a:cs typeface="Lato Semibold"/>
              </a:rPr>
              <a:t>McMillan</a:t>
            </a:r>
            <a:r>
              <a:rPr lang="es-ES" sz="2400" dirty="0">
                <a:solidFill>
                  <a:schemeClr val="bg1"/>
                </a:solidFill>
                <a:latin typeface="Lato Semibold"/>
                <a:ea typeface="Lato Semibold"/>
                <a:cs typeface="Lato Semibold"/>
              </a:rPr>
              <a:t>, Sue Wakefield, Mia Lahey </a:t>
            </a:r>
            <a:r>
              <a:rPr lang="es-ES" sz="2400" dirty="0" err="1">
                <a:solidFill>
                  <a:schemeClr val="bg1"/>
                </a:solidFill>
                <a:latin typeface="Lato Semibold"/>
                <a:ea typeface="Lato Semibold"/>
                <a:cs typeface="Lato Semibold"/>
              </a:rPr>
              <a:t>Rudd</a:t>
            </a:r>
            <a:r>
              <a:rPr lang="es-ES" sz="2400" dirty="0">
                <a:solidFill>
                  <a:schemeClr val="bg1"/>
                </a:solidFill>
                <a:latin typeface="Lato Semibold"/>
                <a:ea typeface="Lato Semibold"/>
                <a:cs typeface="Lato Semibold"/>
              </a:rPr>
              <a:t>, Teresita Eslava, Gail Mercado</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E1E25887-3F56-6914-AC72-A9366EDC267B}"/>
              </a:ext>
            </a:extLst>
          </p:cNvPr>
          <p:cNvSpPr txBox="1"/>
          <p:nvPr/>
        </p:nvSpPr>
        <p:spPr>
          <a:xfrm>
            <a:off x="322306" y="20610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TAFE New South Wales</a:t>
            </a:r>
          </a:p>
        </p:txBody>
      </p:sp>
      <p:sp>
        <p:nvSpPr>
          <p:cNvPr id="3" name="TextBox 2">
            <a:extLst>
              <a:ext uri="{FF2B5EF4-FFF2-40B4-BE49-F238E27FC236}">
                <a16:creationId xmlns:a16="http://schemas.microsoft.com/office/drawing/2014/main" id="{66FFE084-2E8B-F4E5-E6A0-3EE60C09520E}"/>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1346871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2D586E6D-8922-6572-C86A-DA41C4C1B2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AC90BA-1A85-9D56-1E52-DF99EF91E393}"/>
              </a:ext>
            </a:extLst>
          </p:cNvPr>
          <p:cNvSpPr txBox="1">
            <a:spLocks noGrp="1"/>
          </p:cNvSpPr>
          <p:nvPr>
            <p:ph type="title" idx="4294967295"/>
          </p:nvPr>
        </p:nvSpPr>
        <p:spPr>
          <a:xfrm>
            <a:off x="1" y="2772831"/>
            <a:ext cx="121920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UDL-</a:t>
            </a:r>
            <a:r>
              <a:rPr lang="en-GB" sz="5400" b="1" i="0" dirty="0" err="1">
                <a:solidFill>
                  <a:srgbClr val="FFFFFF"/>
                </a:solidFill>
                <a:effectLst/>
                <a:latin typeface="Lato" panose="020F0502020204030203" pitchFamily="34" charset="0"/>
              </a:rPr>
              <a:t>LevelUp</a:t>
            </a:r>
            <a:r>
              <a:rPr lang="en-GB" sz="5400" b="1" i="0" dirty="0">
                <a:solidFill>
                  <a:srgbClr val="FFFFFF"/>
                </a:solidFill>
                <a:effectLst/>
                <a:latin typeface="Lato" panose="020F0502020204030203" pitchFamily="34" charset="0"/>
              </a:rPr>
              <a:t>: Implementing Inclusive Practices in Teaching and Learning</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93D424FD-4BB0-9906-2A1E-EF2F6F61CBE2}"/>
              </a:ext>
            </a:extLst>
          </p:cNvPr>
          <p:cNvSpPr txBox="1"/>
          <p:nvPr/>
        </p:nvSpPr>
        <p:spPr>
          <a:xfrm>
            <a:off x="604181" y="4810188"/>
            <a:ext cx="10978219" cy="830997"/>
          </a:xfrm>
          <a:prstGeom prst="rect">
            <a:avLst/>
          </a:prstGeom>
          <a:noFill/>
        </p:spPr>
        <p:txBody>
          <a:bodyPr wrap="square" lIns="91440" tIns="45720" rIns="91440" bIns="45720" rtlCol="0" anchor="t">
            <a:spAutoFit/>
          </a:bodyPr>
          <a:lstStyle/>
          <a:p>
            <a:pPr algn="ctr"/>
            <a:r>
              <a:rPr lang="es-ES" sz="2400" dirty="0">
                <a:solidFill>
                  <a:schemeClr val="bg1"/>
                </a:solidFill>
                <a:latin typeface="Lato Semibold"/>
                <a:ea typeface="Lato Semibold"/>
                <a:cs typeface="Lato Semibold"/>
              </a:rPr>
              <a:t>Naomi McGrath, John </a:t>
            </a:r>
            <a:r>
              <a:rPr lang="es-ES" sz="2400" dirty="0" err="1">
                <a:solidFill>
                  <a:schemeClr val="bg1"/>
                </a:solidFill>
                <a:latin typeface="Lato Semibold"/>
                <a:ea typeface="Lato Semibold"/>
                <a:cs typeface="Lato Semibold"/>
              </a:rPr>
              <a:t>Fardoulis</a:t>
            </a:r>
            <a:r>
              <a:rPr lang="es-ES" sz="2400" dirty="0">
                <a:solidFill>
                  <a:schemeClr val="bg1"/>
                </a:solidFill>
                <a:latin typeface="Lato Semibold"/>
                <a:ea typeface="Lato Semibold"/>
                <a:cs typeface="Lato Semibold"/>
              </a:rPr>
              <a:t> (TAFE NSW) </a:t>
            </a:r>
            <a:br>
              <a:rPr lang="es-ES" sz="2400" dirty="0">
                <a:solidFill>
                  <a:schemeClr val="bg1"/>
                </a:solidFill>
                <a:latin typeface="Lato Semibold"/>
                <a:ea typeface="Lato Semibold"/>
                <a:cs typeface="Lato Semibold"/>
              </a:rPr>
            </a:br>
            <a:r>
              <a:rPr lang="es-ES" sz="2400" dirty="0">
                <a:solidFill>
                  <a:schemeClr val="bg1"/>
                </a:solidFill>
                <a:latin typeface="Lato Semibold"/>
                <a:ea typeface="Lato Semibold"/>
                <a:cs typeface="Lato Semibold"/>
              </a:rPr>
              <a:t>Trina Bianchini, Tanya Allan (TAFE SA)</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DA7E9B38-975B-6BF5-D7DC-4436475740C3}"/>
              </a:ext>
            </a:extLst>
          </p:cNvPr>
          <p:cNvSpPr txBox="1"/>
          <p:nvPr/>
        </p:nvSpPr>
        <p:spPr>
          <a:xfrm>
            <a:off x="322306" y="20610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TAFE New South Wales / TAFE South Australia</a:t>
            </a:r>
          </a:p>
        </p:txBody>
      </p:sp>
      <p:sp>
        <p:nvSpPr>
          <p:cNvPr id="3" name="TextBox 2">
            <a:extLst>
              <a:ext uri="{FF2B5EF4-FFF2-40B4-BE49-F238E27FC236}">
                <a16:creationId xmlns:a16="http://schemas.microsoft.com/office/drawing/2014/main" id="{C9D9B5D6-A3A9-1DB0-FCE5-625EC709F825}"/>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3203752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3867C019-25B1-DC0A-2F72-2ED895738D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118732-D4AA-87EA-4A84-B7D41FB7BA1D}"/>
              </a:ext>
            </a:extLst>
          </p:cNvPr>
          <p:cNvSpPr txBox="1">
            <a:spLocks noGrp="1"/>
          </p:cNvSpPr>
          <p:nvPr>
            <p:ph type="title" idx="4294967295"/>
          </p:nvPr>
        </p:nvSpPr>
        <p:spPr>
          <a:xfrm>
            <a:off x="1" y="3115731"/>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Neurodiverse Student Programs</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9D507AB6-FB00-F7C3-2826-6F21C7261631}"/>
              </a:ext>
            </a:extLst>
          </p:cNvPr>
          <p:cNvSpPr txBox="1"/>
          <p:nvPr/>
        </p:nvSpPr>
        <p:spPr>
          <a:xfrm>
            <a:off x="604181" y="4225988"/>
            <a:ext cx="10978219" cy="1200329"/>
          </a:xfrm>
          <a:prstGeom prst="rect">
            <a:avLst/>
          </a:prstGeom>
          <a:noFill/>
        </p:spPr>
        <p:txBody>
          <a:bodyPr wrap="square" lIns="91440" tIns="45720" rIns="91440" bIns="45720" rtlCol="0" anchor="t">
            <a:spAutoFit/>
          </a:bodyPr>
          <a:lstStyle/>
          <a:p>
            <a:pPr algn="ctr"/>
            <a:r>
              <a:rPr lang="es-ES" sz="2400">
                <a:solidFill>
                  <a:schemeClr val="bg1"/>
                </a:solidFill>
                <a:latin typeface="Lato Semibold"/>
                <a:ea typeface="Lato Semibold"/>
                <a:cs typeface="Lato Semibold"/>
              </a:rPr>
              <a:t>Meg Mahar, Lisa Kavenagh, Emma Clyne, Tracey Nelson, Kylie Fitzpatrick, Claire Edwards, Andrew Synnot, Craig McGree, Lizeth Rodriguez, Simon Goh, Nikki Bleja, John Laidlaw, Michelle Jepsen, Tracy Ellis</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6257BA03-6764-94B3-67BF-2FB93C6DD472}"/>
              </a:ext>
            </a:extLst>
          </p:cNvPr>
          <p:cNvSpPr txBox="1"/>
          <p:nvPr/>
        </p:nvSpPr>
        <p:spPr>
          <a:xfrm>
            <a:off x="322306" y="24039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Deakin University</a:t>
            </a:r>
          </a:p>
        </p:txBody>
      </p:sp>
      <p:sp>
        <p:nvSpPr>
          <p:cNvPr id="3" name="TextBox 2">
            <a:extLst>
              <a:ext uri="{FF2B5EF4-FFF2-40B4-BE49-F238E27FC236}">
                <a16:creationId xmlns:a16="http://schemas.microsoft.com/office/drawing/2014/main" id="{4580A7FD-11D7-1141-982E-5FA141CC62AC}"/>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Team/Project Winner</a:t>
            </a:r>
          </a:p>
        </p:txBody>
      </p:sp>
    </p:spTree>
    <p:extLst>
      <p:ext uri="{BB962C8B-B14F-4D97-AF65-F5344CB8AC3E}">
        <p14:creationId xmlns:p14="http://schemas.microsoft.com/office/powerpoint/2010/main" val="3039436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40ED6-DA80-73D8-C49B-4175E26DE760}"/>
              </a:ext>
            </a:extLst>
          </p:cNvPr>
          <p:cNvSpPr txBox="1">
            <a:spLocks noGrp="1"/>
          </p:cNvSpPr>
          <p:nvPr>
            <p:ph type="title"/>
          </p:nvPr>
        </p:nvSpPr>
        <p:spPr>
          <a:xfrm>
            <a:off x="584809" y="742813"/>
            <a:ext cx="5595651" cy="23749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About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AIA Awards</a:t>
            </a:r>
            <a:r>
              <a:rPr kumimoji="0" lang="en-AU" sz="7200" b="0" i="0" u="none" strike="noStrike" kern="1200" cap="none" spc="0" normalizeH="0" baseline="0" noProof="0" dirty="0">
                <a:ln>
                  <a:noFill/>
                </a:ln>
                <a:solidFill>
                  <a:schemeClr val="bg1"/>
                </a:solidFill>
                <a:effectLst/>
                <a:uLnTx/>
                <a:uFillTx/>
                <a:latin typeface="Caveat"/>
                <a:ea typeface="Lato Heavy"/>
                <a:cs typeface="Lato Heavy"/>
              </a:rPr>
              <a:t> </a:t>
            </a:r>
            <a:endParaRPr kumimoji="0" lang="en-US" sz="7200" b="0" i="0" u="none" strike="noStrike" kern="1200" cap="none" spc="0" normalizeH="0" baseline="0" noProof="0" dirty="0">
              <a:ln>
                <a:noFill/>
              </a:ln>
              <a:solidFill>
                <a:schemeClr val="bg1"/>
              </a:solidFill>
              <a:effectLst/>
              <a:uLnTx/>
              <a:uFillTx/>
              <a:latin typeface="+mn-lt"/>
              <a:ea typeface="+mn-ea"/>
              <a:cs typeface="Calibri"/>
            </a:endParaRPr>
          </a:p>
        </p:txBody>
      </p:sp>
      <p:sp>
        <p:nvSpPr>
          <p:cNvPr id="7" name="Content Placeholder 6">
            <a:extLst>
              <a:ext uri="{FF2B5EF4-FFF2-40B4-BE49-F238E27FC236}">
                <a16:creationId xmlns:a16="http://schemas.microsoft.com/office/drawing/2014/main" id="{1C29E552-988C-9010-5268-07C4CE4DD3CE}"/>
              </a:ext>
            </a:extLst>
          </p:cNvPr>
          <p:cNvSpPr>
            <a:spLocks noGrp="1"/>
          </p:cNvSpPr>
          <p:nvPr>
            <p:ph idx="1"/>
          </p:nvPr>
        </p:nvSpPr>
        <p:spPr>
          <a:xfrm>
            <a:off x="330506" y="4124650"/>
            <a:ext cx="11543994" cy="2527989"/>
          </a:xfrm>
        </p:spPr>
        <p:txBody>
          <a:bodyPr>
            <a:normAutofit/>
          </a:bodyPr>
          <a:lstStyle/>
          <a:p>
            <a:pPr marL="0" indent="0">
              <a:spcAft>
                <a:spcPts val="2400"/>
              </a:spcAft>
              <a:buNone/>
            </a:pPr>
            <a:r>
              <a:rPr lang="en-AU" sz="2800" dirty="0">
                <a:solidFill>
                  <a:schemeClr val="bg1"/>
                </a:solidFill>
                <a:latin typeface="Lato Semibold"/>
                <a:ea typeface="Lato Semibold"/>
                <a:cs typeface="Lato Semibold"/>
              </a:rPr>
              <a:t>ADCET is proud to celebrate our Accessibility in Action awards in line with Global Accessibility Awareness Day (annually in May).</a:t>
            </a:r>
          </a:p>
          <a:p>
            <a:pPr marL="0" indent="0">
              <a:spcAft>
                <a:spcPts val="2400"/>
              </a:spcAft>
              <a:buNone/>
            </a:pPr>
            <a:r>
              <a:rPr lang="en-AU" sz="2800" dirty="0">
                <a:solidFill>
                  <a:schemeClr val="bg1"/>
                </a:solidFill>
                <a:latin typeface="Lato Semibold"/>
                <a:ea typeface="Lato Semibold"/>
                <a:cs typeface="Lato Semibold"/>
              </a:rPr>
              <a:t>These awards provide an opportunity to highlight and showcase the amazing work by individuals and teams in advancing accessibility and inclusive practice across the tertiary education sector in Australia.</a:t>
            </a:r>
            <a:endParaRPr lang="en-AU" sz="2400" dirty="0">
              <a:solidFill>
                <a:schemeClr val="bg1"/>
              </a:solidFill>
              <a:latin typeface="Lato Semibold"/>
              <a:ea typeface="Lato Semibold"/>
              <a:cs typeface="Lato Semibold"/>
            </a:endParaRPr>
          </a:p>
        </p:txBody>
      </p:sp>
      <p:pic>
        <p:nvPicPr>
          <p:cNvPr id="5" name="Picture 4">
            <a:extLst>
              <a:ext uri="{FF2B5EF4-FFF2-40B4-BE49-F238E27FC236}">
                <a16:creationId xmlns:a16="http://schemas.microsoft.com/office/drawing/2014/main" id="{5A13DCFE-30CD-22F9-D736-78F902418B9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700000">
            <a:off x="6466617" y="426895"/>
            <a:ext cx="3298115" cy="3298115"/>
          </a:xfrm>
          <a:prstGeom prst="rect">
            <a:avLst/>
          </a:prstGeom>
        </p:spPr>
      </p:pic>
      <p:pic>
        <p:nvPicPr>
          <p:cNvPr id="6" name="Picture 5">
            <a:extLst>
              <a:ext uri="{FF2B5EF4-FFF2-40B4-BE49-F238E27FC236}">
                <a16:creationId xmlns:a16="http://schemas.microsoft.com/office/drawing/2014/main" id="{FA284BD5-F5E8-A9FB-E27D-EE975E9C3E4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800000">
            <a:off x="8486292" y="426894"/>
            <a:ext cx="3298115" cy="3298115"/>
          </a:xfrm>
          <a:prstGeom prst="rect">
            <a:avLst/>
          </a:prstGeom>
        </p:spPr>
      </p:pic>
    </p:spTree>
    <p:extLst>
      <p:ext uri="{BB962C8B-B14F-4D97-AF65-F5344CB8AC3E}">
        <p14:creationId xmlns:p14="http://schemas.microsoft.com/office/powerpoint/2010/main" val="1641456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40ED6-DA80-73D8-C49B-4175E26DE760}"/>
              </a:ext>
            </a:extLst>
          </p:cNvPr>
          <p:cNvSpPr txBox="1">
            <a:spLocks noGrp="1"/>
          </p:cNvSpPr>
          <p:nvPr>
            <p:ph type="title" idx="4294967295"/>
          </p:nvPr>
        </p:nvSpPr>
        <p:spPr>
          <a:xfrm>
            <a:off x="206700" y="2863382"/>
            <a:ext cx="685958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Congratulations</a:t>
            </a:r>
          </a:p>
        </p:txBody>
      </p:sp>
      <p:pic>
        <p:nvPicPr>
          <p:cNvPr id="2" name="Picture 2">
            <a:extLst>
              <a:ext uri="{FF2B5EF4-FFF2-40B4-BE49-F238E27FC236}">
                <a16:creationId xmlns:a16="http://schemas.microsoft.com/office/drawing/2014/main" id="{F49E22F4-9F86-5778-8D2F-668C790F2E63}"/>
              </a:ext>
              <a:ext uri="{C183D7F6-B498-43B3-948B-1728B52AA6E4}">
                <adec:decorative xmlns:adec="http://schemas.microsoft.com/office/drawing/2017/decorative" val="1"/>
              </a:ext>
            </a:extLst>
          </p:cNvPr>
          <p:cNvPicPr>
            <a:picLocks noChangeAspect="1" noChangeArrowheads="1"/>
          </p:cNvPicPr>
          <p:nvPr/>
        </p:nvPicPr>
        <p:blipFill>
          <a:blip r:embed="rId2">
            <a:alphaModFix amt="10000"/>
            <a:extLst>
              <a:ext uri="{28A0092B-C50C-407E-A947-70E740481C1C}">
                <a14:useLocalDpi xmlns:a14="http://schemas.microsoft.com/office/drawing/2010/main"/>
              </a:ext>
            </a:extLst>
          </a:blip>
          <a:srcRect/>
          <a:stretch>
            <a:fillRect/>
          </a:stretch>
        </p:blipFill>
        <p:spPr bwMode="auto">
          <a:xfrm>
            <a:off x="5286726" y="-1342742"/>
            <a:ext cx="8802337" cy="8802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3F4D23B-0832-0EB5-B6C1-569758D150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40500" y="281604"/>
            <a:ext cx="6294791" cy="6294791"/>
          </a:xfrm>
          <a:prstGeom prst="rect">
            <a:avLst/>
          </a:prstGeom>
        </p:spPr>
      </p:pic>
    </p:spTree>
    <p:extLst>
      <p:ext uri="{BB962C8B-B14F-4D97-AF65-F5344CB8AC3E}">
        <p14:creationId xmlns:p14="http://schemas.microsoft.com/office/powerpoint/2010/main" val="946536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D697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516958" y="952241"/>
            <a:ext cx="1128020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Coming up!</a:t>
            </a:r>
            <a:endParaRPr kumimoji="0" lang="en-US" sz="2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643890" y="2967732"/>
            <a:ext cx="10904220" cy="2185214"/>
          </a:xfrm>
          <a:prstGeom prst="rect">
            <a:avLst/>
          </a:prstGeom>
          <a:noFill/>
        </p:spPr>
        <p:txBody>
          <a:bodyPr wrap="square" lIns="91440" tIns="45720" rIns="91440" bIns="45720" rtlCol="0" anchor="t">
            <a:spAutoFit/>
          </a:bodyPr>
          <a:lstStyle/>
          <a:p>
            <a:pPr algn="ctr"/>
            <a:r>
              <a:rPr lang="en-AU" sz="3200" dirty="0">
                <a:solidFill>
                  <a:schemeClr val="bg1"/>
                </a:solidFill>
                <a:latin typeface="Lato Semibold"/>
                <a:ea typeface="Lato Semibold"/>
                <a:cs typeface="Lato Semibold"/>
              </a:rPr>
              <a:t>Look out for some of our amazing winners in future webinars, podcasts and articles!</a:t>
            </a:r>
          </a:p>
          <a:p>
            <a:pPr algn="ctr"/>
            <a:endParaRPr lang="en-AU" sz="2400" dirty="0">
              <a:solidFill>
                <a:schemeClr val="bg1"/>
              </a:solidFill>
              <a:latin typeface="Lato Semibold"/>
              <a:ea typeface="Lato Semibold"/>
              <a:cs typeface="Lato Semibold"/>
            </a:endParaRPr>
          </a:p>
          <a:p>
            <a:pPr algn="ctr"/>
            <a:r>
              <a:rPr lang="en-AU" sz="2400" dirty="0">
                <a:solidFill>
                  <a:schemeClr val="bg1"/>
                </a:solidFill>
                <a:latin typeface="Lato Semibold"/>
                <a:ea typeface="Lato Semibold"/>
                <a:cs typeface="Lato Semibold"/>
              </a:rPr>
              <a:t>For more information on AIA visit: </a:t>
            </a:r>
          </a:p>
          <a:p>
            <a:pPr algn="ctr"/>
            <a:r>
              <a:rPr lang="en-AU" sz="2400" dirty="0">
                <a:solidFill>
                  <a:schemeClr val="bg1"/>
                </a:solidFill>
                <a:latin typeface="Lato Semibold"/>
                <a:ea typeface="Lato Semibold"/>
                <a:cs typeface="Lato Semibold"/>
              </a:rPr>
              <a:t>www.adcet.edu.au/our-work/accessibility-in-action-award</a:t>
            </a:r>
            <a:endParaRPr lang="en-AU" sz="3200" dirty="0">
              <a:solidFill>
                <a:schemeClr val="bg1"/>
              </a:solidFill>
              <a:latin typeface="Lato Semibold"/>
              <a:ea typeface="Lato Semibold"/>
              <a:cs typeface="Lato Semibold"/>
            </a:endParaRPr>
          </a:p>
        </p:txBody>
      </p:sp>
    </p:spTree>
    <p:extLst>
      <p:ext uri="{BB962C8B-B14F-4D97-AF65-F5344CB8AC3E}">
        <p14:creationId xmlns:p14="http://schemas.microsoft.com/office/powerpoint/2010/main" val="3262565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1289567" y="1414788"/>
            <a:ext cx="9829023"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Congratulations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&amp; </a:t>
            </a:r>
            <a:r>
              <a:rPr kumimoji="0" lang="en-AU" sz="7200" b="0" i="0" u="none" strike="noStrike" kern="1200" cap="none" spc="0" normalizeH="0" baseline="0" noProof="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Thank You</a:t>
            </a:r>
            <a:endPar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3" name="Picture 2" descr="ADCET Logo">
            <a:extLst>
              <a:ext uri="{FF2B5EF4-FFF2-40B4-BE49-F238E27FC236}">
                <a16:creationId xmlns:a16="http://schemas.microsoft.com/office/drawing/2014/main" id="{E37D9252-59BA-6B8F-9467-CACDDB3312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5429" y="4266046"/>
            <a:ext cx="6181141" cy="1813387"/>
          </a:xfrm>
          <a:prstGeom prst="rect">
            <a:avLst/>
          </a:prstGeom>
        </p:spPr>
      </p:pic>
    </p:spTree>
    <p:extLst>
      <p:ext uri="{BB962C8B-B14F-4D97-AF65-F5344CB8AC3E}">
        <p14:creationId xmlns:p14="http://schemas.microsoft.com/office/powerpoint/2010/main" val="1294704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2F2AEF6F-A525-82BA-3F10-85784433F1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AA533D-36FA-882D-E06C-B765E9E5FEE2}"/>
              </a:ext>
            </a:extLst>
          </p:cNvPr>
          <p:cNvSpPr txBox="1">
            <a:spLocks noGrp="1"/>
          </p:cNvSpPr>
          <p:nvPr>
            <p:ph type="title"/>
          </p:nvPr>
        </p:nvSpPr>
        <p:spPr>
          <a:xfrm>
            <a:off x="838200" y="275971"/>
            <a:ext cx="105156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kumimoji="0" lang="en-AU" sz="7200" b="0" i="0" u="none" strike="noStrike" kern="1200" cap="none" spc="0" normalizeH="0" baseline="0" noProof="0" dirty="0">
                <a:ln>
                  <a:noFill/>
                </a:ln>
                <a:solidFill>
                  <a:schemeClr val="bg1"/>
                </a:solidFill>
                <a:effectLst/>
                <a:uLnTx/>
                <a:uFillTx/>
                <a:latin typeface="Lato"/>
                <a:ea typeface="Lato"/>
                <a:cs typeface="Lato"/>
              </a:rPr>
              <a:t>Thank you</a:t>
            </a:r>
            <a:r>
              <a:rPr lang="en-AU" sz="7200" dirty="0">
                <a:solidFill>
                  <a:schemeClr val="bg1"/>
                </a:solidFill>
                <a:latin typeface="Lato"/>
                <a:ea typeface="Lato"/>
                <a:cs typeface="Lato"/>
              </a:rPr>
              <a:t>, Thank you </a:t>
            </a:r>
            <a:endParaRPr kumimoji="0" lang="en-US" sz="7200" b="0" i="0" u="none" strike="noStrike" kern="1200" cap="none" spc="0" normalizeH="0" baseline="0" noProof="0" dirty="0">
              <a:ln>
                <a:noFill/>
              </a:ln>
              <a:solidFill>
                <a:schemeClr val="bg1"/>
              </a:solidFill>
              <a:effectLst/>
              <a:uLnTx/>
              <a:uFillTx/>
              <a:latin typeface="Lato"/>
              <a:ea typeface="Lato"/>
              <a:cs typeface="Lato"/>
            </a:endParaRPr>
          </a:p>
        </p:txBody>
      </p:sp>
      <p:sp>
        <p:nvSpPr>
          <p:cNvPr id="7" name="Content Placeholder 6">
            <a:extLst>
              <a:ext uri="{FF2B5EF4-FFF2-40B4-BE49-F238E27FC236}">
                <a16:creationId xmlns:a16="http://schemas.microsoft.com/office/drawing/2014/main" id="{DCBC496C-CCCD-DE9B-D15B-07381ADBEEDE}"/>
              </a:ext>
            </a:extLst>
          </p:cNvPr>
          <p:cNvSpPr>
            <a:spLocks noGrp="1"/>
          </p:cNvSpPr>
          <p:nvPr>
            <p:ph idx="1"/>
          </p:nvPr>
        </p:nvSpPr>
        <p:spPr>
          <a:xfrm>
            <a:off x="990600" y="1933624"/>
            <a:ext cx="9596120" cy="4660216"/>
          </a:xfrm>
        </p:spPr>
        <p:txBody>
          <a:bodyPr vert="horz" lIns="91440" tIns="45720" rIns="91440" bIns="45720" rtlCol="0" anchor="t">
            <a:normAutofit/>
          </a:bodyPr>
          <a:lstStyle/>
          <a:p>
            <a:r>
              <a:rPr lang="en-AU" dirty="0">
                <a:solidFill>
                  <a:schemeClr val="bg1"/>
                </a:solidFill>
                <a:latin typeface="Lato Semibold"/>
                <a:ea typeface="Lato Semibold"/>
                <a:cs typeface="Lato Semibold"/>
              </a:rPr>
              <a:t>To everyone who nominated an individual or a team/project this year.</a:t>
            </a:r>
          </a:p>
          <a:p>
            <a:endParaRPr lang="en-AU" dirty="0">
              <a:solidFill>
                <a:schemeClr val="bg1"/>
              </a:solidFill>
              <a:latin typeface="Lato Semibold"/>
              <a:ea typeface="Lato Semibold"/>
              <a:cs typeface="Lato Semibold"/>
            </a:endParaRPr>
          </a:p>
          <a:p>
            <a:r>
              <a:rPr lang="en-AU" dirty="0">
                <a:solidFill>
                  <a:schemeClr val="bg1"/>
                </a:solidFill>
                <a:latin typeface="Lato Semibold"/>
                <a:ea typeface="Lato Semibold"/>
                <a:cs typeface="Lato Semibold"/>
              </a:rPr>
              <a:t>To our</a:t>
            </a:r>
            <a:r>
              <a:rPr lang="en-AU" sz="2800" dirty="0">
                <a:solidFill>
                  <a:schemeClr val="bg1"/>
                </a:solidFill>
                <a:latin typeface="Lato Semibold"/>
                <a:ea typeface="Lato Semibold"/>
                <a:cs typeface="Lato Semibold"/>
              </a:rPr>
              <a:t> fabulous </a:t>
            </a:r>
            <a:r>
              <a:rPr lang="en-AU" dirty="0">
                <a:solidFill>
                  <a:schemeClr val="bg1"/>
                </a:solidFill>
                <a:latin typeface="Lato Semibold"/>
                <a:ea typeface="Lato Semibold"/>
                <a:cs typeface="Lato Semibold"/>
              </a:rPr>
              <a:t>panel of judges</a:t>
            </a:r>
            <a:r>
              <a:rPr lang="en-AU" sz="2800" dirty="0">
                <a:solidFill>
                  <a:schemeClr val="bg1"/>
                </a:solidFill>
                <a:latin typeface="Lato Semibold"/>
                <a:ea typeface="Lato Semibold"/>
                <a:cs typeface="Lato Semibold"/>
              </a:rPr>
              <a:t> that assisted us this year in</a:t>
            </a:r>
            <a:r>
              <a:rPr lang="en-AU" dirty="0">
                <a:solidFill>
                  <a:schemeClr val="bg1"/>
                </a:solidFill>
                <a:latin typeface="Lato Semibold"/>
                <a:ea typeface="Lato Semibold"/>
                <a:cs typeface="Lato Semibold"/>
              </a:rPr>
              <a:t> evaluating the nominations. </a:t>
            </a:r>
          </a:p>
          <a:p>
            <a:endParaRPr lang="en-AU" dirty="0">
              <a:solidFill>
                <a:schemeClr val="bg1"/>
              </a:solidFill>
              <a:latin typeface="Lato Semibold"/>
              <a:ea typeface="Lato Semibold"/>
              <a:cs typeface="Lato Semibold"/>
            </a:endParaRPr>
          </a:p>
          <a:p>
            <a:r>
              <a:rPr lang="en-AU" dirty="0">
                <a:solidFill>
                  <a:schemeClr val="bg1"/>
                </a:solidFill>
                <a:latin typeface="Lato Semibold"/>
                <a:ea typeface="Lato Semibold"/>
                <a:cs typeface="Lato Semibold"/>
              </a:rPr>
              <a:t>To everyone who missed out this year, and to the numerous staff and students across the sector that continue to make education more inclusive and accessible.</a:t>
            </a:r>
            <a:endParaRPr lang="en-AU" dirty="0">
              <a:solidFill>
                <a:schemeClr val="bg1"/>
              </a:solidFill>
            </a:endParaRPr>
          </a:p>
        </p:txBody>
      </p:sp>
    </p:spTree>
    <p:extLst>
      <p:ext uri="{BB962C8B-B14F-4D97-AF65-F5344CB8AC3E}">
        <p14:creationId xmlns:p14="http://schemas.microsoft.com/office/powerpoint/2010/main" val="20855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DD8F001D-3580-1116-782F-93BE02E4FF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E966A5-2F32-A43D-EA7B-E21E4275EE3D}"/>
              </a:ext>
            </a:extLst>
          </p:cNvPr>
          <p:cNvSpPr txBox="1">
            <a:spLocks noGrp="1"/>
          </p:cNvSpPr>
          <p:nvPr>
            <p:ph type="title"/>
          </p:nvPr>
        </p:nvSpPr>
        <p:spPr>
          <a:xfrm>
            <a:off x="838200" y="275971"/>
            <a:ext cx="105156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200" dirty="0">
                <a:solidFill>
                  <a:schemeClr val="bg1"/>
                </a:solidFill>
                <a:latin typeface="Lato"/>
                <a:ea typeface="Lato"/>
                <a:cs typeface="Lato"/>
              </a:rPr>
              <a:t>Winners.......</a:t>
            </a:r>
            <a:endParaRPr kumimoji="0" lang="en-US" sz="7200" b="0" i="0" u="none" strike="noStrike" kern="1200" cap="none" spc="0" normalizeH="0" baseline="0" noProof="0" dirty="0">
              <a:ln>
                <a:noFill/>
              </a:ln>
              <a:solidFill>
                <a:schemeClr val="bg1"/>
              </a:solidFill>
              <a:effectLst/>
              <a:uLnTx/>
              <a:uFillTx/>
              <a:latin typeface="+mn-lt"/>
              <a:ea typeface="+mn-ea"/>
              <a:cs typeface="Calibri"/>
            </a:endParaRPr>
          </a:p>
        </p:txBody>
      </p:sp>
      <p:sp>
        <p:nvSpPr>
          <p:cNvPr id="7" name="Content Placeholder 6">
            <a:extLst>
              <a:ext uri="{FF2B5EF4-FFF2-40B4-BE49-F238E27FC236}">
                <a16:creationId xmlns:a16="http://schemas.microsoft.com/office/drawing/2014/main" id="{5EB9FC80-AC49-7E5C-8F92-4303669AE543}"/>
              </a:ext>
            </a:extLst>
          </p:cNvPr>
          <p:cNvSpPr>
            <a:spLocks noGrp="1"/>
          </p:cNvSpPr>
          <p:nvPr>
            <p:ph idx="1"/>
          </p:nvPr>
        </p:nvSpPr>
        <p:spPr>
          <a:xfrm>
            <a:off x="838200" y="1476424"/>
            <a:ext cx="11150600" cy="5249496"/>
          </a:xfrm>
        </p:spPr>
        <p:txBody>
          <a:bodyPr vert="horz" lIns="91440" tIns="45720" rIns="91440" bIns="45720" rtlCol="0" anchor="t">
            <a:normAutofit/>
          </a:bodyPr>
          <a:lstStyle/>
          <a:p>
            <a:pPr marL="0" indent="0">
              <a:buNone/>
            </a:pPr>
            <a:r>
              <a:rPr lang="en-AU" dirty="0">
                <a:solidFill>
                  <a:schemeClr val="bg1"/>
                </a:solidFill>
                <a:latin typeface="Lato Semibold"/>
                <a:ea typeface="Lato Semibold"/>
                <a:cs typeface="Lato Semibold"/>
              </a:rPr>
              <a:t>Judges scored each nomination according to our criteria on a scale from 1 to 10. All scores were then collated and ADCET determined winners based on those who scored 7 and above.</a:t>
            </a:r>
            <a:endParaRPr lang="en-US" dirty="0">
              <a:solidFill>
                <a:schemeClr val="bg1"/>
              </a:solidFill>
              <a:latin typeface="Calibri" panose="020F0502020204030204"/>
              <a:ea typeface="Calibri" panose="020F0502020204030204"/>
              <a:cs typeface="Calibri" panose="020F0502020204030204"/>
            </a:endParaRPr>
          </a:p>
          <a:p>
            <a:pPr marL="0" indent="0">
              <a:buNone/>
            </a:pPr>
            <a:br>
              <a:rPr lang="en-AU" dirty="0">
                <a:solidFill>
                  <a:schemeClr val="bg1"/>
                </a:solidFill>
                <a:latin typeface="Lato Semibold"/>
                <a:ea typeface="Lato Semibold"/>
                <a:cs typeface="Lato Semibold"/>
              </a:rPr>
            </a:br>
            <a:r>
              <a:rPr lang="en-AU" dirty="0">
                <a:solidFill>
                  <a:schemeClr val="bg1"/>
                </a:solidFill>
                <a:highlight>
                  <a:srgbClr val="008000"/>
                </a:highlight>
                <a:latin typeface="Lato Semibold"/>
                <a:ea typeface="Lato Semibold"/>
                <a:cs typeface="Lato Semibold"/>
              </a:rPr>
              <a:t>7-8</a:t>
            </a:r>
            <a:r>
              <a:rPr lang="en-AU" dirty="0">
                <a:solidFill>
                  <a:schemeClr val="bg1"/>
                </a:solidFill>
                <a:latin typeface="Lato Semibold"/>
                <a:ea typeface="Lato Semibold"/>
                <a:cs typeface="Lato Semibold"/>
              </a:rPr>
              <a:t> for </a:t>
            </a:r>
            <a:r>
              <a:rPr lang="en-GB" dirty="0">
                <a:solidFill>
                  <a:schemeClr val="bg1"/>
                </a:solidFill>
                <a:latin typeface="Lato Semibold"/>
                <a:ea typeface="Lato Semibold"/>
                <a:cs typeface="Lato Semibold"/>
              </a:rPr>
              <a:t>entries that comprehensively addressed accessibility barriers, related to accessibility issues for students/staff/community, and demonstrated a strong commitment to accessibility. </a:t>
            </a:r>
            <a:endParaRPr lang="en-US">
              <a:solidFill>
                <a:schemeClr val="bg1"/>
              </a:solidFill>
              <a:ea typeface="Calibri"/>
              <a:cs typeface="Calibri"/>
            </a:endParaRPr>
          </a:p>
          <a:p>
            <a:pPr marL="0" indent="0">
              <a:buNone/>
            </a:pPr>
            <a:endParaRPr lang="en-GB" dirty="0">
              <a:solidFill>
                <a:schemeClr val="bg1"/>
              </a:solidFill>
              <a:latin typeface="Lato Semibold"/>
              <a:ea typeface="Lato Semibold"/>
              <a:cs typeface="Lato Semibold"/>
            </a:endParaRPr>
          </a:p>
          <a:p>
            <a:pPr marL="0" indent="0">
              <a:buNone/>
            </a:pPr>
            <a:r>
              <a:rPr lang="en-GB" dirty="0">
                <a:solidFill>
                  <a:schemeClr val="bg1"/>
                </a:solidFill>
                <a:highlight>
                  <a:srgbClr val="008000"/>
                </a:highlight>
                <a:latin typeface="Lato Semibold"/>
                <a:ea typeface="Lato Semibold"/>
                <a:cs typeface="Lato Semibold"/>
              </a:rPr>
              <a:t>9-10</a:t>
            </a:r>
            <a:r>
              <a:rPr lang="en-GB" dirty="0">
                <a:solidFill>
                  <a:schemeClr val="bg1"/>
                </a:solidFill>
                <a:latin typeface="Lato Semibold"/>
                <a:ea typeface="Lato Semibold"/>
                <a:cs typeface="Lato Semibold"/>
              </a:rPr>
              <a:t> for entries that innovatively and comprehensively addressed accessibility barriers, related to broad institutional and community needs, and demonstrated an exceptional, institution-wide commitment to accessibility that goes above and beyond. </a:t>
            </a:r>
            <a:endParaRPr lang="en-AU" dirty="0">
              <a:solidFill>
                <a:schemeClr val="bg1"/>
              </a:solidFill>
            </a:endParaRPr>
          </a:p>
        </p:txBody>
      </p:sp>
    </p:spTree>
    <p:extLst>
      <p:ext uri="{BB962C8B-B14F-4D97-AF65-F5344CB8AC3E}">
        <p14:creationId xmlns:p14="http://schemas.microsoft.com/office/powerpoint/2010/main" val="4233540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439081" y="2966977"/>
            <a:ext cx="11280209"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a:solidFill>
                  <a:srgbClr val="FFFFFF"/>
                </a:solidFill>
                <a:effectLst/>
                <a:latin typeface="Lato" panose="020F0502020204030203" pitchFamily="34" charset="0"/>
              </a:rPr>
              <a:t>Equity-capable Careers Service</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455998" y="4118499"/>
            <a:ext cx="11541967" cy="558615"/>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Lauren Hansen, David Eckstein, Lisa White, Teryn Attwell, Jess Avery</a:t>
            </a:r>
          </a:p>
        </p:txBody>
      </p:sp>
      <p:sp>
        <p:nvSpPr>
          <p:cNvPr id="4" name="TextBox 3">
            <a:extLst>
              <a:ext uri="{FF2B5EF4-FFF2-40B4-BE49-F238E27FC236}">
                <a16:creationId xmlns:a16="http://schemas.microsoft.com/office/drawing/2014/main" id="{E9EFB970-4483-8550-010F-BB9D3946AF64}"/>
              </a:ext>
            </a:extLst>
          </p:cNvPr>
          <p:cNvSpPr txBox="1"/>
          <p:nvPr/>
        </p:nvSpPr>
        <p:spPr>
          <a:xfrm>
            <a:off x="400981" y="22134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Deakin University</a:t>
            </a:r>
          </a:p>
        </p:txBody>
      </p:sp>
      <p:sp>
        <p:nvSpPr>
          <p:cNvPr id="3" name="TextBox 2">
            <a:extLst>
              <a:ext uri="{FF2B5EF4-FFF2-40B4-BE49-F238E27FC236}">
                <a16:creationId xmlns:a16="http://schemas.microsoft.com/office/drawing/2014/main" id="{0DFABC76-6AE3-7E90-95B1-0DF4B39DA062}"/>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Highly Commended</a:t>
            </a:r>
          </a:p>
        </p:txBody>
      </p:sp>
    </p:spTree>
    <p:extLst>
      <p:ext uri="{BB962C8B-B14F-4D97-AF65-F5344CB8AC3E}">
        <p14:creationId xmlns:p14="http://schemas.microsoft.com/office/powerpoint/2010/main" val="629956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a:extLst>
            <a:ext uri="{FF2B5EF4-FFF2-40B4-BE49-F238E27FC236}">
              <a16:creationId xmlns:a16="http://schemas.microsoft.com/office/drawing/2014/main" id="{BB38C3A7-358E-26EF-27A6-ABDC555F054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8E2AED-53CB-57A3-6321-ACDF2E95A68F}"/>
              </a:ext>
            </a:extLst>
          </p:cNvPr>
          <p:cNvSpPr txBox="1">
            <a:spLocks noGrp="1"/>
          </p:cNvSpPr>
          <p:nvPr>
            <p:ph type="title" idx="4294967295"/>
          </p:nvPr>
        </p:nvSpPr>
        <p:spPr>
          <a:xfrm>
            <a:off x="1" y="2966977"/>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0" dirty="0" err="1">
                <a:solidFill>
                  <a:srgbClr val="FFFFFF"/>
                </a:solidFill>
                <a:effectLst/>
                <a:latin typeface="Lato" panose="020F0502020204030203" pitchFamily="34" charset="0"/>
              </a:rPr>
              <a:t>OneDeakin</a:t>
            </a:r>
            <a:r>
              <a:rPr lang="en-GB" sz="5400" b="1" i="0" dirty="0">
                <a:solidFill>
                  <a:srgbClr val="FFFFFF"/>
                </a:solidFill>
                <a:effectLst/>
                <a:latin typeface="Lato" panose="020F0502020204030203" pitchFamily="34" charset="0"/>
              </a:rPr>
              <a:t> Assessment Task Template</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805DB73E-B882-A9C9-498A-A3E3B1E47130}"/>
              </a:ext>
            </a:extLst>
          </p:cNvPr>
          <p:cNvSpPr txBox="1"/>
          <p:nvPr/>
        </p:nvSpPr>
        <p:spPr>
          <a:xfrm>
            <a:off x="604181" y="4213288"/>
            <a:ext cx="10978219" cy="1200329"/>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Sam Purvis, David O’Brien, Lea </a:t>
            </a:r>
            <a:r>
              <a:rPr lang="en-GB" sz="2400" dirty="0" err="1">
                <a:solidFill>
                  <a:schemeClr val="bg1"/>
                </a:solidFill>
                <a:latin typeface="Lato Semibold"/>
                <a:ea typeface="Lato Semibold"/>
                <a:cs typeface="Lato Semibold"/>
              </a:rPr>
              <a:t>Piskeiwicz</a:t>
            </a:r>
            <a:r>
              <a:rPr lang="en-GB" sz="2400" dirty="0">
                <a:solidFill>
                  <a:schemeClr val="bg1"/>
                </a:solidFill>
                <a:latin typeface="Lato Semibold"/>
                <a:ea typeface="Lato Semibold"/>
                <a:cs typeface="Lato Semibold"/>
              </a:rPr>
              <a:t>, Linda Corrin, Fabrice Bernard, Susie Macfarlane, Sachin Ranaweera, Penny Manwaring, Sara Dingle, Robyn Yucel, Tiff Gunning, Robyn </a:t>
            </a:r>
            <a:r>
              <a:rPr lang="en-GB" sz="2400" dirty="0" err="1">
                <a:solidFill>
                  <a:schemeClr val="bg1"/>
                </a:solidFill>
                <a:latin typeface="Lato Semibold"/>
                <a:ea typeface="Lato Semibold"/>
                <a:cs typeface="Lato Semibold"/>
              </a:rPr>
              <a:t>Barallon</a:t>
            </a:r>
            <a:r>
              <a:rPr lang="en-GB" sz="2400" dirty="0">
                <a:solidFill>
                  <a:schemeClr val="bg1"/>
                </a:solidFill>
                <a:latin typeface="Lato Semibold"/>
                <a:ea typeface="Lato Semibold"/>
                <a:cs typeface="Lato Semibold"/>
              </a:rPr>
              <a:t>, Kirra Minton, Tara Draper</a:t>
            </a:r>
          </a:p>
        </p:txBody>
      </p:sp>
      <p:sp>
        <p:nvSpPr>
          <p:cNvPr id="4" name="TextBox 3">
            <a:extLst>
              <a:ext uri="{FF2B5EF4-FFF2-40B4-BE49-F238E27FC236}">
                <a16:creationId xmlns:a16="http://schemas.microsoft.com/office/drawing/2014/main" id="{B6CEB004-DA12-55A7-2D08-DC197F0725E6}"/>
              </a:ext>
            </a:extLst>
          </p:cNvPr>
          <p:cNvSpPr txBox="1"/>
          <p:nvPr/>
        </p:nvSpPr>
        <p:spPr>
          <a:xfrm>
            <a:off x="400981" y="2213456"/>
            <a:ext cx="11541967" cy="584775"/>
          </a:xfrm>
          <a:prstGeom prst="rect">
            <a:avLst/>
          </a:prstGeom>
          <a:noFill/>
        </p:spPr>
        <p:txBody>
          <a:bodyPr wrap="square" lIns="91440" tIns="45720" rIns="91440" bIns="45720" rtlCol="0" anchor="t">
            <a:spAutoFit/>
          </a:bodyPr>
          <a:lstStyle/>
          <a:p>
            <a:pPr algn="ctr"/>
            <a:r>
              <a:rPr lang="en-GB" sz="3200" b="1" i="0" dirty="0">
                <a:solidFill>
                  <a:srgbClr val="FFFFFF"/>
                </a:solidFill>
                <a:effectLst/>
                <a:latin typeface="Lato" panose="020F0502020204030203" pitchFamily="34" charset="0"/>
              </a:rPr>
              <a:t>Deakin University</a:t>
            </a:r>
          </a:p>
        </p:txBody>
      </p:sp>
      <p:sp>
        <p:nvSpPr>
          <p:cNvPr id="3" name="TextBox 2">
            <a:extLst>
              <a:ext uri="{FF2B5EF4-FFF2-40B4-BE49-F238E27FC236}">
                <a16:creationId xmlns:a16="http://schemas.microsoft.com/office/drawing/2014/main" id="{6C0453EB-8D6A-57BF-D436-2EDC2E153963}"/>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Highly Commended</a:t>
            </a:r>
          </a:p>
        </p:txBody>
      </p:sp>
    </p:spTree>
    <p:extLst>
      <p:ext uri="{BB962C8B-B14F-4D97-AF65-F5344CB8AC3E}">
        <p14:creationId xmlns:p14="http://schemas.microsoft.com/office/powerpoint/2010/main" val="187107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8CED8"/>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CDA8962-1BC9-71B9-CF14-E4595CD2F70C}"/>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a:ext>
            </a:extLst>
          </a:blip>
          <a:srcRect/>
          <a:stretch/>
        </p:blipFill>
        <p:spPr bwMode="auto">
          <a:xfrm rot="19800000">
            <a:off x="-1990405" y="-2684940"/>
            <a:ext cx="16529370" cy="1652937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AAD20B2-270D-C20A-7829-34C506BA6D39}"/>
              </a:ext>
            </a:extLst>
          </p:cNvPr>
          <p:cNvSpPr txBox="1">
            <a:spLocks noGrp="1"/>
          </p:cNvSpPr>
          <p:nvPr>
            <p:ph type="title" idx="4294967295"/>
          </p:nvPr>
        </p:nvSpPr>
        <p:spPr>
          <a:xfrm>
            <a:off x="356560" y="454114"/>
            <a:ext cx="11835440"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Individual Awards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Lato Semibold"/>
                <a:ea typeface="Lato Semibold"/>
                <a:cs typeface="Lato Semibold"/>
              </a:rPr>
              <a:t>Champions of Accessibility</a:t>
            </a:r>
            <a:br>
              <a:rPr kumimoji="0" lang="en-AU" sz="3600" b="0" i="0" u="none" strike="noStrike" kern="1200" cap="none" spc="0" normalizeH="0" baseline="0" noProof="0" dirty="0">
                <a:ln>
                  <a:noFill/>
                </a:ln>
                <a:solidFill>
                  <a:schemeClr val="tx1"/>
                </a:solidFill>
                <a:effectLst/>
                <a:uLnTx/>
                <a:uFillTx/>
                <a:latin typeface="Lato Semibold"/>
                <a:ea typeface="Lato Semibold"/>
                <a:cs typeface="Lato Semibold"/>
              </a:rPr>
            </a:br>
            <a:r>
              <a:rPr kumimoji="0" lang="en-AU" sz="3600" b="0" i="0" u="none" strike="noStrike" kern="1200" cap="none" spc="0" normalizeH="0" baseline="0" noProof="0" dirty="0">
                <a:ln>
                  <a:noFill/>
                </a:ln>
                <a:solidFill>
                  <a:schemeClr val="tx1"/>
                </a:solidFill>
                <a:effectLst/>
                <a:uLnTx/>
                <a:uFillTx/>
                <a:latin typeface="Lato Semibold"/>
                <a:ea typeface="Lato Semibold"/>
                <a:cs typeface="Lato Semibold"/>
              </a:rPr>
              <a:t>7 winners</a:t>
            </a:r>
            <a:r>
              <a:rPr kumimoji="0" lang="en-AU" sz="7200" b="0" i="0" u="none" strike="noStrike" kern="1200" cap="none" spc="0" normalizeH="0" baseline="0" noProof="0" dirty="0">
                <a:ln>
                  <a:noFill/>
                </a:ln>
                <a:solidFill>
                  <a:schemeClr val="tx1"/>
                </a:solidFill>
                <a:effectLst/>
                <a:uLnTx/>
                <a:uFillTx/>
                <a:latin typeface="Caveat"/>
                <a:ea typeface="Lato Heavy"/>
                <a:cs typeface="Lato Heavy"/>
              </a:rPr>
              <a:t> </a:t>
            </a:r>
            <a:endParaRPr kumimoji="0" lang="en-US" sz="7200" b="0" i="0" u="none" strike="noStrike" kern="1200" cap="none" spc="0" normalizeH="0" baseline="0" noProof="0" dirty="0">
              <a:ln>
                <a:noFill/>
              </a:ln>
              <a:solidFill>
                <a:schemeClr val="tx1"/>
              </a:solidFill>
              <a:effectLst/>
              <a:uLnTx/>
              <a:uFillTx/>
              <a:latin typeface="+mn-lt"/>
              <a:ea typeface="+mn-ea"/>
              <a:cs typeface="Calibri"/>
            </a:endParaRPr>
          </a:p>
        </p:txBody>
      </p:sp>
      <p:pic>
        <p:nvPicPr>
          <p:cNvPr id="2" name="Picture 1">
            <a:extLst>
              <a:ext uri="{FF2B5EF4-FFF2-40B4-BE49-F238E27FC236}">
                <a16:creationId xmlns:a16="http://schemas.microsoft.com/office/drawing/2014/main" id="{FED320B6-4A1F-C566-AAEE-DD26F073B20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44010" y="1590619"/>
            <a:ext cx="5140381" cy="5140381"/>
          </a:xfrm>
          <a:prstGeom prst="rect">
            <a:avLst/>
          </a:prstGeom>
        </p:spPr>
      </p:pic>
    </p:spTree>
    <p:extLst>
      <p:ext uri="{BB962C8B-B14F-4D97-AF65-F5344CB8AC3E}">
        <p14:creationId xmlns:p14="http://schemas.microsoft.com/office/powerpoint/2010/main" val="2174496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1132100" y="2232025"/>
            <a:ext cx="9829800" cy="101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Trina Bianchini</a:t>
            </a:r>
            <a:endPar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276016" y="3248025"/>
            <a:ext cx="11541967" cy="2062103"/>
          </a:xfrm>
          <a:prstGeom prst="rect">
            <a:avLst/>
          </a:prstGeom>
          <a:noFill/>
        </p:spPr>
        <p:txBody>
          <a:bodyPr wrap="square" lIns="91440" tIns="45720" rIns="91440" bIns="45720" rtlCol="0" anchor="t">
            <a:spAutoFit/>
          </a:bodyPr>
          <a:lstStyle/>
          <a:p>
            <a:pPr algn="ctr"/>
            <a:endParaRPr lang="en-AU" sz="3200" dirty="0">
              <a:solidFill>
                <a:schemeClr val="bg1"/>
              </a:solidFill>
              <a:latin typeface="Calibri"/>
              <a:ea typeface="Lato Semibold"/>
              <a:cs typeface="Calibri"/>
            </a:endParaRPr>
          </a:p>
          <a:p>
            <a:pPr algn="ctr"/>
            <a:r>
              <a:rPr lang="en-GB" sz="3200" i="0" dirty="0">
                <a:solidFill>
                  <a:schemeClr val="bg1"/>
                </a:solidFill>
                <a:effectLst/>
                <a:latin typeface="Lato" panose="020F0502020204030203" pitchFamily="34" charset="0"/>
              </a:rPr>
              <a:t>TAFE SA Inclusive Education Roadmap</a:t>
            </a:r>
          </a:p>
          <a:p>
            <a:pPr algn="ctr"/>
            <a:r>
              <a:rPr lang="en-GB" sz="3200" b="1" i="0" dirty="0">
                <a:solidFill>
                  <a:schemeClr val="bg1"/>
                </a:solidFill>
                <a:effectLst/>
                <a:latin typeface="Lato" panose="020F0502020204030203" pitchFamily="34" charset="0"/>
              </a:rPr>
              <a:t> </a:t>
            </a:r>
            <a:r>
              <a:rPr lang="en-AU" sz="3200" b="1" dirty="0">
                <a:solidFill>
                  <a:schemeClr val="bg1"/>
                </a:solidFill>
                <a:latin typeface="Lato" panose="020F0502020204030203" pitchFamily="34" charset="0"/>
                <a:ea typeface="Lato Semibold"/>
                <a:cs typeface="Lato Semibold"/>
              </a:rPr>
              <a:t> </a:t>
            </a: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TAFE SA</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4" name="TextBox 3">
            <a:extLst>
              <a:ext uri="{FF2B5EF4-FFF2-40B4-BE49-F238E27FC236}">
                <a16:creationId xmlns:a16="http://schemas.microsoft.com/office/drawing/2014/main" id="{403CE040-10C0-D273-1B24-CE0C61A2D95B}"/>
              </a:ext>
            </a:extLst>
          </p:cNvPr>
          <p:cNvSpPr txBox="1"/>
          <p:nvPr/>
        </p:nvSpPr>
        <p:spPr>
          <a:xfrm>
            <a:off x="0" y="901700"/>
            <a:ext cx="12208141" cy="523220"/>
          </a:xfrm>
          <a:prstGeom prst="rect">
            <a:avLst/>
          </a:prstGeom>
          <a:solidFill>
            <a:srgbClr val="98CE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t>Individual Award - Champion of Accessibility</a:t>
            </a:r>
          </a:p>
        </p:txBody>
      </p:sp>
    </p:spTree>
    <p:extLst>
      <p:ext uri="{BB962C8B-B14F-4D97-AF65-F5344CB8AC3E}">
        <p14:creationId xmlns:p14="http://schemas.microsoft.com/office/powerpoint/2010/main" val="405727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17389f-58e4-49c5-9807-a75b64a65690">
      <Terms xmlns="http://schemas.microsoft.com/office/infopath/2007/PartnerControls"/>
    </lcf76f155ced4ddcb4097134ff3c332f>
    <TaxCatchAll xmlns="2d221494-178b-4357-bea6-3a87c5967e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6766DE7D4B1242B60D5F644306D5FE" ma:contentTypeVersion="18" ma:contentTypeDescription="Create a new document." ma:contentTypeScope="" ma:versionID="166017569fd9e32adafd380bcddd2a23">
  <xsd:schema xmlns:xsd="http://www.w3.org/2001/XMLSchema" xmlns:xs="http://www.w3.org/2001/XMLSchema" xmlns:p="http://schemas.microsoft.com/office/2006/metadata/properties" xmlns:ns2="2617389f-58e4-49c5-9807-a75b64a65690" xmlns:ns3="4fbe84ba-42ff-48fc-84b2-90bec8d5fc41" xmlns:ns4="2d221494-178b-4357-bea6-3a87c5967eb4" targetNamespace="http://schemas.microsoft.com/office/2006/metadata/properties" ma:root="true" ma:fieldsID="0c59f7ed95da361545dc3648cbc43c51" ns2:_="" ns3:_="" ns4:_="">
    <xsd:import namespace="2617389f-58e4-49c5-9807-a75b64a65690"/>
    <xsd:import namespace="4fbe84ba-42ff-48fc-84b2-90bec8d5fc41"/>
    <xsd:import namespace="2d221494-178b-4357-bea6-3a87c5967e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7389f-58e4-49c5-9807-a75b64a65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be84ba-42ff-48fc-84b2-90bec8d5fc4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221494-178b-4357-bea6-3a87c5967eb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749e8a7-8d61-44ed-9808-8b61a4cad994}" ma:internalName="TaxCatchAll" ma:showField="CatchAllData" ma:web="4fbe84ba-42ff-48fc-84b2-90bec8d5fc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D46328-D92F-4B21-8A00-942820FB877C}">
  <ds:schemaRefs>
    <ds:schemaRef ds:uri="2617389f-58e4-49c5-9807-a75b64a65690"/>
    <ds:schemaRef ds:uri="http://www.w3.org/XML/1998/namespace"/>
    <ds:schemaRef ds:uri="http://schemas.microsoft.com/office/2006/documentManagement/types"/>
    <ds:schemaRef ds:uri="http://schemas.openxmlformats.org/package/2006/metadata/core-properties"/>
    <ds:schemaRef ds:uri="2d221494-178b-4357-bea6-3a87c5967eb4"/>
    <ds:schemaRef ds:uri="http://purl.org/dc/elements/1.1/"/>
    <ds:schemaRef ds:uri="http://purl.org/dc/terms/"/>
    <ds:schemaRef ds:uri="http://purl.org/dc/dcmitype/"/>
    <ds:schemaRef ds:uri="http://schemas.microsoft.com/office/2006/metadata/properties"/>
    <ds:schemaRef ds:uri="http://schemas.microsoft.com/office/infopath/2007/PartnerControls"/>
    <ds:schemaRef ds:uri="4fbe84ba-42ff-48fc-84b2-90bec8d5fc41"/>
  </ds:schemaRefs>
</ds:datastoreItem>
</file>

<file path=customXml/itemProps2.xml><?xml version="1.0" encoding="utf-8"?>
<ds:datastoreItem xmlns:ds="http://schemas.openxmlformats.org/officeDocument/2006/customXml" ds:itemID="{45CE849A-B1AE-4C47-90CD-E32C13D41F8F}">
  <ds:schemaRefs>
    <ds:schemaRef ds:uri="http://schemas.microsoft.com/sharepoint/v3/contenttype/forms"/>
  </ds:schemaRefs>
</ds:datastoreItem>
</file>

<file path=customXml/itemProps3.xml><?xml version="1.0" encoding="utf-8"?>
<ds:datastoreItem xmlns:ds="http://schemas.openxmlformats.org/officeDocument/2006/customXml" ds:itemID="{07304F4C-970A-4A39-AC2E-8461C0A602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7389f-58e4-49c5-9807-a75b64a65690"/>
    <ds:schemaRef ds:uri="4fbe84ba-42ff-48fc-84b2-90bec8d5fc41"/>
    <ds:schemaRef ds:uri="2d221494-178b-4357-bea6-3a87c5967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1372</TotalTime>
  <Words>1804</Words>
  <Application>Microsoft Office PowerPoint</Application>
  <PresentationFormat>Widescreen</PresentationFormat>
  <Paragraphs>178</Paragraphs>
  <Slides>32</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Aptos Narrow</vt:lpstr>
      <vt:lpstr>Calibri Light</vt:lpstr>
      <vt:lpstr>Caveat</vt:lpstr>
      <vt:lpstr>Arial</vt:lpstr>
      <vt:lpstr>Lato Semibold</vt:lpstr>
      <vt:lpstr>Lato</vt:lpstr>
      <vt:lpstr>Calibri</vt:lpstr>
      <vt:lpstr>Office Theme</vt:lpstr>
      <vt:lpstr>2025 Accessibility in Action Awards </vt:lpstr>
      <vt:lpstr>Acknowledgement  to country</vt:lpstr>
      <vt:lpstr>About the AIA Awards </vt:lpstr>
      <vt:lpstr>Thank you, Thank you </vt:lpstr>
      <vt:lpstr>Winners.......</vt:lpstr>
      <vt:lpstr>Equity-capable Careers Service</vt:lpstr>
      <vt:lpstr>OneDeakin Assessment Task Template</vt:lpstr>
      <vt:lpstr>Individual Awards Champions of Accessibility 7 winners </vt:lpstr>
      <vt:lpstr>Trina Bianchini</vt:lpstr>
      <vt:lpstr>Jacinta Jones O'Meara</vt:lpstr>
      <vt:lpstr>Carmel Whitty</vt:lpstr>
      <vt:lpstr>Associate Professor Laura Gray</vt:lpstr>
      <vt:lpstr>Tiana Blazevic</vt:lpstr>
      <vt:lpstr>Brooke Szucs</vt:lpstr>
      <vt:lpstr>Joe-Anne Kek-Pamenter</vt:lpstr>
      <vt:lpstr>Trevor Allan Award Excellence in Disability Inclusion and Accessibility</vt:lpstr>
      <vt:lpstr>Jodie Hoger</vt:lpstr>
      <vt:lpstr>Team / Project Awards  11 winners</vt:lpstr>
      <vt:lpstr>Inclusive Assessment Strategies  for Educators</vt:lpstr>
      <vt:lpstr>Creating Accessible, Inclusive and Student-Centred Support Practices</vt:lpstr>
      <vt:lpstr>Auslan Language and Culture Beginners 1 and 2</vt:lpstr>
      <vt:lpstr>UniSC Graduation Ceremonies</vt:lpstr>
      <vt:lpstr>Professional Captioning Dashboard</vt:lpstr>
      <vt:lpstr>Curtin Specialist Mentoring Program (CSMP)</vt:lpstr>
      <vt:lpstr>Biomedicine Technical Services Team</vt:lpstr>
      <vt:lpstr>Inclusive Employability Project</vt:lpstr>
      <vt:lpstr>Implementing a Hive Formation for Accessibility and Inclusion Knowledge Sharing</vt:lpstr>
      <vt:lpstr>UDL-LevelUp: Implementing Inclusive Practices in Teaching and Learning</vt:lpstr>
      <vt:lpstr>Neurodiverse Student Programs</vt:lpstr>
      <vt:lpstr>Congratulations</vt:lpstr>
      <vt:lpstr>Coming up!</vt:lpstr>
      <vt:lpstr>Congratulations &amp;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Celebrating Accessibility in Action event</dc:title>
  <dc:creator>Justin Lemmon</dc:creator>
  <cp:lastModifiedBy>Kylie Geard</cp:lastModifiedBy>
  <cp:revision>134</cp:revision>
  <dcterms:created xsi:type="dcterms:W3CDTF">2022-05-15T07:10:00Z</dcterms:created>
  <dcterms:modified xsi:type="dcterms:W3CDTF">2025-06-05T06:37:22Z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0x0101003E6766DE7D4B1242B60D5F644306D5FE</vt:lpwstr>
  </property>
  <property fmtid="{D5CDD505-2E9C-101B-9397-08002B2CF9AE}" pid="3" name="MediaServiceImageTags">
    <vt:lpwstr/>
  </property>
</Properties>
</file>