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1" r:id="rId1"/>
    <p:sldMasterId id="2147483692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872">
          <p15:clr>
            <a:srgbClr val="747775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5856" autoAdjust="0"/>
  </p:normalViewPr>
  <p:slideViewPr>
    <p:cSldViewPr snapToGrid="0">
      <p:cViewPr varScale="1">
        <p:scale>
          <a:sx n="108" d="100"/>
          <a:sy n="108" d="100"/>
        </p:scale>
        <p:origin x="102" y="414"/>
      </p:cViewPr>
      <p:guideLst>
        <p:guide pos="1872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c89d1c894a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c89d1c894a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7415579603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7415579603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0bff58b627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0bff58b627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e3d6c8c58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e3d6c8c58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3cdc8067a6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3cdc8067a6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3cdc8067a6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3cdc8067a6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4e5ddc12e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4e5ddc12e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6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dirty="0">
              <a:solidFill>
                <a:srgbClr val="0D0D0D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e3d6c8c58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e3d6c8c58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3cdc8067a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3cdc8067a6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3cdc8067a6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3cdc8067a6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3cdc8067a6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3cdc8067a6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4e5ddc12e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4e5ddc12e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A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3cdc8067a6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3cdc8067a6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3cdc8067a6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3cdc8067a6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3cdc8067a6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3cdc8067a6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4e5ddc12ed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4e5ddc12ed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4e5ddc12e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4e5ddc12e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c89d1c894a_0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c89d1c894a_0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0dadc7ce9f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0dadc7ce9f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3cdc8067a6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3cdc8067a6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4e5ddc12e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4e5ddc12e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4e5ddc12e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4e5ddc12e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6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0D0D0D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e3d6c8c58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e3d6c8c58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3cdc8067a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3cdc8067a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– Red option 3">
  <p:cSld name="Title slide – Red option 3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4" descr="PPT Template_widescreen_background file_re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1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4" descr="Cropped images_Widescreen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0888" y="0"/>
            <a:ext cx="459581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81883" y="1290842"/>
            <a:ext cx="3965400" cy="13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8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383331" y="2594472"/>
            <a:ext cx="39639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457200" y="8731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457200" y="1019175"/>
            <a:ext cx="8229600" cy="3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1pPr>
            <a:lvl2pPr marL="91440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457200" y="8731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457200" y="1019944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1pPr>
            <a:lvl2pPr marL="91440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2"/>
          </p:nvPr>
        </p:nvSpPr>
        <p:spPr>
          <a:xfrm>
            <a:off x="4648200" y="1019944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1pPr>
            <a:lvl2pPr marL="91440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Divider - Option 1">
  <p:cSld name="1_Section Divider - Option 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69" name="Google Shape;69;p17" descr="USY_MB1_PMS_1_Colour_Reversed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025" y="4429126"/>
            <a:ext cx="1536700" cy="39766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81884" y="261227"/>
            <a:ext cx="83886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100"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382766" y="599515"/>
            <a:ext cx="83877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>
            <a:spLocks noGrp="1"/>
          </p:cNvSpPr>
          <p:nvPr>
            <p:ph type="pic" idx="2"/>
          </p:nvPr>
        </p:nvSpPr>
        <p:spPr>
          <a:xfrm>
            <a:off x="454455" y="1350309"/>
            <a:ext cx="8226600" cy="3476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Divider - Option 2">
  <p:cSld name="1_Section Divider - Option 2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8" descr="PPT Template_widescreen_background file_charcoal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1" cy="51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381884" y="1348200"/>
            <a:ext cx="3948900" cy="12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- Option 3">
  <p:cSld name="Section Divider - Option 3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9" descr="PPT Template_widescreen_background file_blu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1" cy="51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381884" y="1348201"/>
            <a:ext cx="3948900" cy="1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– Red option 1 (add own image)">
  <p:cSld name="Title slide – Red option 1 (add own image)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0" descr="PPT Template_widescreen_background file_re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381883" y="1290842"/>
            <a:ext cx="3965400" cy="13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8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>
            <a:off x="383331" y="2594472"/>
            <a:ext cx="39639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>
            <a:spLocks noGrp="1"/>
          </p:cNvSpPr>
          <p:nvPr>
            <p:ph type="pic" idx="2"/>
          </p:nvPr>
        </p:nvSpPr>
        <p:spPr>
          <a:xfrm>
            <a:off x="4587877" y="0"/>
            <a:ext cx="45561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– Red option 2">
  <p:cSld name="Title slide – Red option 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1" descr="PPT Template_widescreen_background file_re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1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1" descr="269F7152-Edit.jpg"/>
          <p:cNvPicPr preferRelativeResize="0"/>
          <p:nvPr/>
        </p:nvPicPr>
        <p:blipFill rotWithShape="1">
          <a:blip r:embed="rId3">
            <a:alphaModFix/>
          </a:blip>
          <a:srcRect l="20095" r="20658"/>
          <a:stretch/>
        </p:blipFill>
        <p:spPr>
          <a:xfrm>
            <a:off x="4579682" y="1"/>
            <a:ext cx="4564320" cy="516556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381883" y="1290842"/>
            <a:ext cx="3965400" cy="13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8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1"/>
          </p:nvPr>
        </p:nvSpPr>
        <p:spPr>
          <a:xfrm>
            <a:off x="383331" y="2594472"/>
            <a:ext cx="39639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– Red option 4">
  <p:cSld name="Title slide – Red option 4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2" descr="PPT Template_widescreen_background file_re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1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2" descr="Cropped images_Widescreen_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0888" y="0"/>
            <a:ext cx="459581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2"/>
          <p:cNvSpPr txBox="1">
            <a:spLocks noGrp="1"/>
          </p:cNvSpPr>
          <p:nvPr>
            <p:ph type="title"/>
          </p:nvPr>
        </p:nvSpPr>
        <p:spPr>
          <a:xfrm>
            <a:off x="381883" y="1290842"/>
            <a:ext cx="3965400" cy="13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8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body" idx="1"/>
          </p:nvPr>
        </p:nvSpPr>
        <p:spPr>
          <a:xfrm>
            <a:off x="383331" y="2594472"/>
            <a:ext cx="39639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– Red option 4">
  <p:cSld name="1_Title slide – Red option 4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3" descr="PPT Template_widescreen_background file_re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1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3"/>
          <p:cNvPicPr preferRelativeResize="0"/>
          <p:nvPr/>
        </p:nvPicPr>
        <p:blipFill rotWithShape="1">
          <a:blip r:embed="rId3">
            <a:alphaModFix/>
          </a:blip>
          <a:srcRect l="6663" r="28957"/>
          <a:stretch/>
        </p:blipFill>
        <p:spPr>
          <a:xfrm>
            <a:off x="4530725" y="0"/>
            <a:ext cx="461327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381883" y="1290842"/>
            <a:ext cx="3965400" cy="13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8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body" idx="1"/>
          </p:nvPr>
        </p:nvSpPr>
        <p:spPr>
          <a:xfrm>
            <a:off x="383331" y="2594472"/>
            <a:ext cx="39639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 – Red option 4">
  <p:cSld name="2_Title slide – Red option 4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4" descr="PPT Template_widescreen_background file_re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1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4" descr="269F8271-Edit.jpg"/>
          <p:cNvPicPr preferRelativeResize="0"/>
          <p:nvPr/>
        </p:nvPicPr>
        <p:blipFill rotWithShape="1">
          <a:blip r:embed="rId3">
            <a:alphaModFix/>
          </a:blip>
          <a:srcRect l="21749" r="18807"/>
          <a:stretch/>
        </p:blipFill>
        <p:spPr>
          <a:xfrm>
            <a:off x="4560888" y="1"/>
            <a:ext cx="45831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4"/>
          <p:cNvSpPr txBox="1">
            <a:spLocks noGrp="1"/>
          </p:cNvSpPr>
          <p:nvPr>
            <p:ph type="title"/>
          </p:nvPr>
        </p:nvSpPr>
        <p:spPr>
          <a:xfrm>
            <a:off x="381883" y="1290842"/>
            <a:ext cx="3965400" cy="13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8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body" idx="1"/>
          </p:nvPr>
        </p:nvSpPr>
        <p:spPr>
          <a:xfrm>
            <a:off x="383331" y="2594472"/>
            <a:ext cx="39639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– Red option 5 (no image)">
  <p:cSld name="Title slide – Red option 5 (no image)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5" descr="PPT Template_widescreen_background file_re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381883" y="1290842"/>
            <a:ext cx="3965400" cy="13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8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383331" y="2594472"/>
            <a:ext cx="39639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– White option 1 (add own image)">
  <p:cSld name="Title slide – White option 1 (add own image)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10" name="Google Shape;110;p26" descr="USY_MB1_PMS_1_Colour_Standard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025" y="4443413"/>
            <a:ext cx="1109663" cy="38258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>
            <a:spLocks noGrp="1"/>
          </p:cNvSpPr>
          <p:nvPr>
            <p:ph type="pic" idx="2"/>
          </p:nvPr>
        </p:nvSpPr>
        <p:spPr>
          <a:xfrm>
            <a:off x="4645169" y="313766"/>
            <a:ext cx="4035900" cy="45132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title"/>
          </p:nvPr>
        </p:nvSpPr>
        <p:spPr>
          <a:xfrm>
            <a:off x="381883" y="1290842"/>
            <a:ext cx="3965400" cy="13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800"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body" idx="1"/>
          </p:nvPr>
        </p:nvSpPr>
        <p:spPr>
          <a:xfrm>
            <a:off x="383331" y="2594472"/>
            <a:ext cx="39639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– White option 2">
  <p:cSld name="Title slide – White option 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16" name="Google Shape;116;p27" descr="Cropped images_Widescreen_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5025" y="314325"/>
            <a:ext cx="4035426" cy="4516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7" descr="USY_MB1_PMS_1_Colour_Standard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025" y="4443413"/>
            <a:ext cx="1109663" cy="38258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7"/>
          <p:cNvSpPr txBox="1">
            <a:spLocks noGrp="1"/>
          </p:cNvSpPr>
          <p:nvPr>
            <p:ph type="title"/>
          </p:nvPr>
        </p:nvSpPr>
        <p:spPr>
          <a:xfrm>
            <a:off x="381883" y="1290842"/>
            <a:ext cx="3965400" cy="13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800"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body" idx="1"/>
          </p:nvPr>
        </p:nvSpPr>
        <p:spPr>
          <a:xfrm>
            <a:off x="383331" y="2594472"/>
            <a:ext cx="39639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– White option 3">
  <p:cSld name="Title slide – White option 3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22" name="Google Shape;122;p28" descr="Cropped images_Widescreen_6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9788" y="314326"/>
            <a:ext cx="4030662" cy="451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8" descr="USY_MB1_PMS_1_Colour_Standard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025" y="4443413"/>
            <a:ext cx="1109663" cy="38258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8"/>
          <p:cNvSpPr txBox="1">
            <a:spLocks noGrp="1"/>
          </p:cNvSpPr>
          <p:nvPr>
            <p:ph type="title"/>
          </p:nvPr>
        </p:nvSpPr>
        <p:spPr>
          <a:xfrm>
            <a:off x="381883" y="1290842"/>
            <a:ext cx="3965400" cy="13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800"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body" idx="1"/>
          </p:nvPr>
        </p:nvSpPr>
        <p:spPr>
          <a:xfrm>
            <a:off x="383331" y="2594472"/>
            <a:ext cx="39639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– White option 4">
  <p:cSld name="Title slide – White option 4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28" name="Google Shape;128;p29" descr="Cropped images_Widescreen_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5025" y="309564"/>
            <a:ext cx="4035426" cy="451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9" descr="USY_MB1_PMS_1_Colour_Standard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025" y="4443413"/>
            <a:ext cx="1109663" cy="38258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9"/>
          <p:cNvSpPr txBox="1">
            <a:spLocks noGrp="1"/>
          </p:cNvSpPr>
          <p:nvPr>
            <p:ph type="title"/>
          </p:nvPr>
        </p:nvSpPr>
        <p:spPr>
          <a:xfrm>
            <a:off x="381883" y="1290842"/>
            <a:ext cx="3965400" cy="13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800"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9"/>
          <p:cNvSpPr txBox="1">
            <a:spLocks noGrp="1"/>
          </p:cNvSpPr>
          <p:nvPr>
            <p:ph type="body" idx="1"/>
          </p:nvPr>
        </p:nvSpPr>
        <p:spPr>
          <a:xfrm>
            <a:off x="383331" y="2594472"/>
            <a:ext cx="39639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– White option 5 (no image)">
  <p:cSld name="Title slide – White option 5 (no image)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34" name="Google Shape;134;p30" descr="USY_MB1_PMS_1_Colour_Standard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025" y="4443413"/>
            <a:ext cx="1109663" cy="38258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0"/>
          <p:cNvSpPr txBox="1">
            <a:spLocks noGrp="1"/>
          </p:cNvSpPr>
          <p:nvPr>
            <p:ph type="title"/>
          </p:nvPr>
        </p:nvSpPr>
        <p:spPr>
          <a:xfrm>
            <a:off x="381883" y="1290842"/>
            <a:ext cx="3965400" cy="13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800"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0"/>
          <p:cNvSpPr txBox="1">
            <a:spLocks noGrp="1"/>
          </p:cNvSpPr>
          <p:nvPr>
            <p:ph type="body" idx="1"/>
          </p:nvPr>
        </p:nvSpPr>
        <p:spPr>
          <a:xfrm>
            <a:off x="383331" y="2594472"/>
            <a:ext cx="39639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Image">
  <p:cSld name="Title, Content and Imag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1"/>
          <p:cNvSpPr txBox="1">
            <a:spLocks noGrp="1"/>
          </p:cNvSpPr>
          <p:nvPr>
            <p:ph type="body" idx="1"/>
          </p:nvPr>
        </p:nvSpPr>
        <p:spPr>
          <a:xfrm>
            <a:off x="457200" y="4118372"/>
            <a:ext cx="40386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000" rIns="54000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erriweather Sans"/>
              <a:buNone/>
              <a:defRPr sz="1100"/>
            </a:lvl1pPr>
            <a:lvl2pPr marL="914400" lvl="1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2pPr>
            <a:lvl3pPr marL="1371600" lvl="2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31"/>
          <p:cNvSpPr>
            <a:spLocks noGrp="1"/>
          </p:cNvSpPr>
          <p:nvPr>
            <p:ph type="pic" idx="2"/>
          </p:nvPr>
        </p:nvSpPr>
        <p:spPr>
          <a:xfrm>
            <a:off x="457200" y="1020366"/>
            <a:ext cx="4038600" cy="30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40" name="Google Shape;140;p31"/>
          <p:cNvSpPr txBox="1">
            <a:spLocks noGrp="1"/>
          </p:cNvSpPr>
          <p:nvPr>
            <p:ph type="title"/>
          </p:nvPr>
        </p:nvSpPr>
        <p:spPr>
          <a:xfrm>
            <a:off x="457200" y="8731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1"/>
          <p:cNvSpPr txBox="1">
            <a:spLocks noGrp="1"/>
          </p:cNvSpPr>
          <p:nvPr>
            <p:ph type="body" idx="3"/>
          </p:nvPr>
        </p:nvSpPr>
        <p:spPr>
          <a:xfrm>
            <a:off x="4648200" y="1019944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1pPr>
            <a:lvl2pPr marL="91440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Table">
  <p:cSld name="Title, Content and Tabl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2"/>
          <p:cNvSpPr txBox="1">
            <a:spLocks noGrp="1"/>
          </p:cNvSpPr>
          <p:nvPr>
            <p:ph type="title"/>
          </p:nvPr>
        </p:nvSpPr>
        <p:spPr>
          <a:xfrm>
            <a:off x="457200" y="8731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body" idx="1"/>
          </p:nvPr>
        </p:nvSpPr>
        <p:spPr>
          <a:xfrm>
            <a:off x="4648200" y="1019944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1pPr>
            <a:lvl2pPr marL="91440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5" name="Google Shape;145;p32"/>
          <p:cNvSpPr txBox="1">
            <a:spLocks noGrp="1"/>
          </p:cNvSpPr>
          <p:nvPr>
            <p:ph type="body" idx="2"/>
          </p:nvPr>
        </p:nvSpPr>
        <p:spPr>
          <a:xfrm>
            <a:off x="457200" y="4118372"/>
            <a:ext cx="40386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000" rIns="54000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erriweather Sans"/>
              <a:buNone/>
              <a:defRPr sz="1100"/>
            </a:lvl1pPr>
            <a:lvl2pPr marL="914400" lvl="1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2pPr>
            <a:lvl3pPr marL="1371600" lvl="2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Chart">
  <p:cSld name="Title, Content and Char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>
            <a:spLocks noGrp="1"/>
          </p:cNvSpPr>
          <p:nvPr>
            <p:ph type="chart" idx="2"/>
          </p:nvPr>
        </p:nvSpPr>
        <p:spPr>
          <a:xfrm>
            <a:off x="457200" y="1020367"/>
            <a:ext cx="4038600" cy="30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title"/>
          </p:nvPr>
        </p:nvSpPr>
        <p:spPr>
          <a:xfrm>
            <a:off x="457200" y="8731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body" idx="1"/>
          </p:nvPr>
        </p:nvSpPr>
        <p:spPr>
          <a:xfrm>
            <a:off x="4648200" y="1019944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1pPr>
            <a:lvl2pPr marL="91440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body" idx="3"/>
          </p:nvPr>
        </p:nvSpPr>
        <p:spPr>
          <a:xfrm>
            <a:off x="457200" y="4118372"/>
            <a:ext cx="40386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000" rIns="54000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erriweather Sans"/>
              <a:buNone/>
              <a:defRPr sz="1100"/>
            </a:lvl1pPr>
            <a:lvl2pPr marL="914400" lvl="1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2pPr>
            <a:lvl3pPr marL="1371600" lvl="2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 and Imag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4"/>
          <p:cNvSpPr>
            <a:spLocks noGrp="1"/>
          </p:cNvSpPr>
          <p:nvPr>
            <p:ph type="pic" idx="2"/>
          </p:nvPr>
        </p:nvSpPr>
        <p:spPr>
          <a:xfrm>
            <a:off x="457200" y="1019175"/>
            <a:ext cx="8229600" cy="3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1">
            <a:noAutofit/>
          </a:bodyPr>
          <a:lstStyle>
            <a:lvl1pPr marR="0" lvl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457200" y="8731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5"/>
          <p:cNvSpPr txBox="1">
            <a:spLocks noGrp="1"/>
          </p:cNvSpPr>
          <p:nvPr>
            <p:ph type="title"/>
          </p:nvPr>
        </p:nvSpPr>
        <p:spPr>
          <a:xfrm>
            <a:off x="457200" y="8731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- Option 1">
  <p:cSld name="Section Divider - Option 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59" name="Google Shape;159;p37" descr="USY_MB1_PMS_1_Colour_Reversed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025" y="4429126"/>
            <a:ext cx="1536700" cy="39846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7"/>
          <p:cNvSpPr txBox="1">
            <a:spLocks noGrp="1"/>
          </p:cNvSpPr>
          <p:nvPr>
            <p:ph type="title"/>
          </p:nvPr>
        </p:nvSpPr>
        <p:spPr>
          <a:xfrm>
            <a:off x="381884" y="261227"/>
            <a:ext cx="83886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7"/>
          <p:cNvSpPr txBox="1">
            <a:spLocks noGrp="1"/>
          </p:cNvSpPr>
          <p:nvPr>
            <p:ph type="body" idx="1"/>
          </p:nvPr>
        </p:nvSpPr>
        <p:spPr>
          <a:xfrm>
            <a:off x="381884" y="657795"/>
            <a:ext cx="83877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54000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>
            <a:spLocks noGrp="1"/>
          </p:cNvSpPr>
          <p:nvPr>
            <p:ph type="pic" idx="2"/>
          </p:nvPr>
        </p:nvSpPr>
        <p:spPr>
          <a:xfrm>
            <a:off x="454455" y="1350309"/>
            <a:ext cx="8226600" cy="3476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- Option 4">
  <p:cSld name="Section Divider - Option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8" descr="PPT Template_widescreen_background file_yellow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1" cy="51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8"/>
          <p:cNvSpPr txBox="1">
            <a:spLocks noGrp="1"/>
          </p:cNvSpPr>
          <p:nvPr>
            <p:ph type="title"/>
          </p:nvPr>
        </p:nvSpPr>
        <p:spPr>
          <a:xfrm>
            <a:off x="381884" y="1348200"/>
            <a:ext cx="3948900" cy="16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9"/>
          <p:cNvSpPr txBox="1">
            <a:spLocks noGrp="1"/>
          </p:cNvSpPr>
          <p:nvPr>
            <p:ph type="title"/>
          </p:nvPr>
        </p:nvSpPr>
        <p:spPr>
          <a:xfrm>
            <a:off x="457200" y="8731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9"/>
          <p:cNvSpPr txBox="1">
            <a:spLocks noGrp="1"/>
          </p:cNvSpPr>
          <p:nvPr>
            <p:ph type="body" idx="1"/>
          </p:nvPr>
        </p:nvSpPr>
        <p:spPr>
          <a:xfrm>
            <a:off x="250825" y="1329929"/>
            <a:ext cx="8663100" cy="3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marL="274320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sz="1200"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sldNum" idx="12"/>
          </p:nvPr>
        </p:nvSpPr>
        <p:spPr>
          <a:xfrm>
            <a:off x="8664605" y="4940057"/>
            <a:ext cx="249300" cy="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39"/>
          <p:cNvSpPr txBox="1">
            <a:spLocks noGrp="1"/>
          </p:cNvSpPr>
          <p:nvPr>
            <p:ph type="body" idx="2"/>
          </p:nvPr>
        </p:nvSpPr>
        <p:spPr>
          <a:xfrm>
            <a:off x="250825" y="951310"/>
            <a:ext cx="86631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1pPr>
            <a:lvl2pPr marL="91440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0"/>
          <p:cNvSpPr txBox="1">
            <a:spLocks noGrp="1"/>
          </p:cNvSpPr>
          <p:nvPr>
            <p:ph type="title"/>
          </p:nvPr>
        </p:nvSpPr>
        <p:spPr>
          <a:xfrm>
            <a:off x="457200" y="8731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0"/>
          <p:cNvSpPr txBox="1">
            <a:spLocks noGrp="1"/>
          </p:cNvSpPr>
          <p:nvPr>
            <p:ph type="body" idx="1"/>
          </p:nvPr>
        </p:nvSpPr>
        <p:spPr>
          <a:xfrm>
            <a:off x="250825" y="1329929"/>
            <a:ext cx="8663100" cy="3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marL="274320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sz="1200"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64605" y="4940057"/>
            <a:ext cx="249300" cy="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5" name="Google Shape;175;p40"/>
          <p:cNvSpPr txBox="1">
            <a:spLocks noGrp="1"/>
          </p:cNvSpPr>
          <p:nvPr>
            <p:ph type="body" idx="2"/>
          </p:nvPr>
        </p:nvSpPr>
        <p:spPr>
          <a:xfrm>
            <a:off x="250825" y="951310"/>
            <a:ext cx="86631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1pPr>
            <a:lvl2pPr marL="91440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"/>
          <p:cNvSpPr txBox="1">
            <a:spLocks noGrp="1"/>
          </p:cNvSpPr>
          <p:nvPr>
            <p:ph type="title"/>
          </p:nvPr>
        </p:nvSpPr>
        <p:spPr>
          <a:xfrm>
            <a:off x="457200" y="8731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1"/>
          <p:cNvSpPr txBox="1">
            <a:spLocks noGrp="1"/>
          </p:cNvSpPr>
          <p:nvPr>
            <p:ph type="body" idx="1"/>
          </p:nvPr>
        </p:nvSpPr>
        <p:spPr>
          <a:xfrm>
            <a:off x="250825" y="1329929"/>
            <a:ext cx="8663100" cy="3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marL="274320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sz="1200"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41"/>
          <p:cNvSpPr txBox="1">
            <a:spLocks noGrp="1"/>
          </p:cNvSpPr>
          <p:nvPr>
            <p:ph type="sldNum" idx="12"/>
          </p:nvPr>
        </p:nvSpPr>
        <p:spPr>
          <a:xfrm>
            <a:off x="8664605" y="4940057"/>
            <a:ext cx="249300" cy="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41"/>
          <p:cNvSpPr txBox="1">
            <a:spLocks noGrp="1"/>
          </p:cNvSpPr>
          <p:nvPr>
            <p:ph type="body" idx="2"/>
          </p:nvPr>
        </p:nvSpPr>
        <p:spPr>
          <a:xfrm>
            <a:off x="250825" y="951310"/>
            <a:ext cx="86631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1pPr>
            <a:lvl2pPr marL="91440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Title and Content">
  <p:cSld name="32_Title and Conten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2"/>
          <p:cNvSpPr txBox="1">
            <a:spLocks noGrp="1"/>
          </p:cNvSpPr>
          <p:nvPr>
            <p:ph type="title"/>
          </p:nvPr>
        </p:nvSpPr>
        <p:spPr>
          <a:xfrm>
            <a:off x="457200" y="8731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2"/>
          <p:cNvSpPr txBox="1">
            <a:spLocks noGrp="1"/>
          </p:cNvSpPr>
          <p:nvPr>
            <p:ph type="body" idx="1"/>
          </p:nvPr>
        </p:nvSpPr>
        <p:spPr>
          <a:xfrm>
            <a:off x="250825" y="1329929"/>
            <a:ext cx="8663100" cy="3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marL="274320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sz="1200"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42"/>
          <p:cNvSpPr txBox="1">
            <a:spLocks noGrp="1"/>
          </p:cNvSpPr>
          <p:nvPr>
            <p:ph type="sldNum" idx="12"/>
          </p:nvPr>
        </p:nvSpPr>
        <p:spPr>
          <a:xfrm>
            <a:off x="8664605" y="4940057"/>
            <a:ext cx="249300" cy="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5" name="Google Shape;185;p42"/>
          <p:cNvSpPr txBox="1">
            <a:spLocks noGrp="1"/>
          </p:cNvSpPr>
          <p:nvPr>
            <p:ph type="body" idx="2"/>
          </p:nvPr>
        </p:nvSpPr>
        <p:spPr>
          <a:xfrm>
            <a:off x="250825" y="951310"/>
            <a:ext cx="86631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1pPr>
            <a:lvl2pPr marL="91440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Title and Content">
  <p:cSld name="26_Title and Conten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title"/>
          </p:nvPr>
        </p:nvSpPr>
        <p:spPr>
          <a:xfrm>
            <a:off x="457200" y="8731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3"/>
          <p:cNvSpPr txBox="1">
            <a:spLocks noGrp="1"/>
          </p:cNvSpPr>
          <p:nvPr>
            <p:ph type="body" idx="1"/>
          </p:nvPr>
        </p:nvSpPr>
        <p:spPr>
          <a:xfrm>
            <a:off x="250825" y="1329929"/>
            <a:ext cx="8663100" cy="3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marL="274320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sz="1200"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43"/>
          <p:cNvSpPr txBox="1">
            <a:spLocks noGrp="1"/>
          </p:cNvSpPr>
          <p:nvPr>
            <p:ph type="sldNum" idx="12"/>
          </p:nvPr>
        </p:nvSpPr>
        <p:spPr>
          <a:xfrm>
            <a:off x="8664605" y="4940057"/>
            <a:ext cx="249300" cy="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E64626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rgbClr val="E64626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rgbClr val="E64626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rgbClr val="E64626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rgbClr val="E64626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rgbClr val="E64626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rgbClr val="E64626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rgbClr val="E64626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rgbClr val="E64626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0" name="Google Shape;190;p43"/>
          <p:cNvSpPr txBox="1">
            <a:spLocks noGrp="1"/>
          </p:cNvSpPr>
          <p:nvPr>
            <p:ph type="body" idx="2"/>
          </p:nvPr>
        </p:nvSpPr>
        <p:spPr>
          <a:xfrm>
            <a:off x="250825" y="951310"/>
            <a:ext cx="86631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0" bIns="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1pPr>
            <a:lvl2pPr marL="91440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3" name="Google Shape;193;p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4" name="Google Shape;194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rtl="0">
              <a:spcBef>
                <a:spcPts val="500"/>
              </a:spcBef>
              <a:spcAft>
                <a:spcPts val="0"/>
              </a:spcAft>
              <a:buSzPts val="2400"/>
              <a:buChar char="–"/>
              <a:defRPr/>
            </a:lvl1pPr>
            <a:lvl2pPr marL="914400" lvl="1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2pPr>
            <a:lvl3pPr marL="1371600" lvl="2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8731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800" b="1" i="0" u="none" strike="noStrike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1" i="0" u="none" strike="noStrike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1" i="0" u="none" strike="noStrike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1" i="0" u="none" strike="noStrike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1" i="0" u="none" strike="noStrike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1" i="0" u="none" strike="noStrike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1" i="0" u="none" strike="noStrike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1" i="0" u="none" strike="noStrike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1" i="0" u="none" strike="noStrike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019175"/>
            <a:ext cx="8229600" cy="3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/>
          <p:nvPr/>
        </p:nvSpPr>
        <p:spPr>
          <a:xfrm>
            <a:off x="381000" y="4767263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 University of Sydney</a:t>
            </a:r>
            <a:endParaRPr sz="1100"/>
          </a:p>
        </p:txBody>
      </p:sp>
      <p:sp>
        <p:nvSpPr>
          <p:cNvPr id="54" name="Google Shape;54;p13"/>
          <p:cNvSpPr txBox="1"/>
          <p:nvPr/>
        </p:nvSpPr>
        <p:spPr>
          <a:xfrm>
            <a:off x="6629400" y="4767263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Page </a:t>
            </a:r>
            <a:fld id="{00000000-1234-1234-1234-123412341234}" type="slidenum">
              <a:rPr lang="en" sz="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‹#›</a:t>
            </a:fld>
            <a:endParaRPr sz="9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hyperlink" Target="https://bit.ly/AmaniBel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gdesouza.com/portfolio/common-knowledge-and-learning-curve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lickr.com/photos/rykneethling/4580581169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exels.com/photo/newly-graduated-people-wearing-black-academy-gowns-throwing-hats-up-in-the-air-267885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@WILEquityCollectiv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hyperlink" Target="mailto:amani.bell@sydney.edu.au" TargetMode="External"/><Relationship Id="rId4" Type="http://schemas.openxmlformats.org/officeDocument/2006/relationships/hyperlink" Target="https://www.linkedin.com/groups/14624138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yda.org.au/wp-content/uploads/2023/08/1.-Tertiary-Education-and-Learning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nternationaleducation.gov.au/International-network/Australia/InternationalStrategy/EGIProjects/Documents/WIL%20in%20universities%20-%20final%20report%20April%202019.pdf" TargetMode="External"/><Relationship Id="rId5" Type="http://schemas.openxmlformats.org/officeDocument/2006/relationships/hyperlink" Target="https://www.monash.edu/__data/assets/pdf_file/0020/3790010/Group-1_Rosemary-Herbert_2024-ACEN-poster.pdf" TargetMode="External"/><Relationship Id="rId4" Type="http://schemas.openxmlformats.org/officeDocument/2006/relationships/hyperlink" Target="https://issuu.com/ncsehe/docs/davideckstein-issuu-fina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6"/>
          <p:cNvSpPr txBox="1">
            <a:spLocks noGrp="1"/>
          </p:cNvSpPr>
          <p:nvPr>
            <p:ph type="title"/>
          </p:nvPr>
        </p:nvSpPr>
        <p:spPr>
          <a:xfrm>
            <a:off x="0" y="745425"/>
            <a:ext cx="9144000" cy="740475"/>
          </a:xfrm>
          <a:prstGeom prst="rect">
            <a:avLst/>
          </a:prstGeom>
        </p:spPr>
        <p:txBody>
          <a:bodyPr spcFirstLastPara="1" wrap="square" lIns="68575" tIns="0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/>
              <a:t>Inclusive placements for students with disability</a:t>
            </a:r>
            <a:endParaRPr sz="3400" dirty="0"/>
          </a:p>
        </p:txBody>
      </p:sp>
      <p:pic>
        <p:nvPicPr>
          <p:cNvPr id="204" name="Google Shape;204;p46" descr="Two logos appear side by side. One is for the Australian Centre for Student Equity and Success and the other is for Curtin University, which hosts the centr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4450" y="4262275"/>
            <a:ext cx="6814277" cy="62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8482D6-D151-9FC5-4223-69AFC8589DFF}"/>
              </a:ext>
            </a:extLst>
          </p:cNvPr>
          <p:cNvSpPr txBox="1"/>
          <p:nvPr/>
        </p:nvSpPr>
        <p:spPr>
          <a:xfrm>
            <a:off x="1636426" y="2169008"/>
            <a:ext cx="5503430" cy="1189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indent="457200" algn="ctr">
              <a:lnSpc>
                <a:spcPct val="70000"/>
              </a:lnSpc>
              <a:spcBef>
                <a:spcPts val="300"/>
              </a:spcBef>
              <a:buSzPts val="1100"/>
            </a:pPr>
            <a:r>
              <a:rPr lang="en-AU" sz="3100" dirty="0">
                <a:solidFill>
                  <a:srgbClr val="0A0A0A"/>
                </a:solidFill>
                <a:latin typeface="Twentieth Century"/>
                <a:sym typeface="Twentieth Century"/>
              </a:rPr>
              <a:t>A/Prof Amani Bell</a:t>
            </a:r>
          </a:p>
          <a:p>
            <a:pPr lvl="0" indent="457200" algn="ctr">
              <a:lnSpc>
                <a:spcPct val="70000"/>
              </a:lnSpc>
              <a:spcBef>
                <a:spcPts val="300"/>
              </a:spcBef>
              <a:buSzPts val="1100"/>
            </a:pPr>
            <a:endParaRPr lang="en-AU" sz="3100" dirty="0">
              <a:solidFill>
                <a:srgbClr val="0A0A0A"/>
              </a:solidFill>
              <a:latin typeface="Twentieth Century"/>
              <a:sym typeface="Twentieth Century"/>
            </a:endParaRPr>
          </a:p>
          <a:p>
            <a:pPr lvl="0" indent="457200" algn="ctr">
              <a:lnSpc>
                <a:spcPct val="70000"/>
              </a:lnSpc>
              <a:spcBef>
                <a:spcPts val="300"/>
              </a:spcBef>
              <a:buSzPts val="1100"/>
            </a:pPr>
            <a:r>
              <a:rPr lang="en-AU" sz="3100" dirty="0">
                <a:solidFill>
                  <a:srgbClr val="0A0A0A"/>
                </a:solidFill>
                <a:latin typeface="Twentieth Century"/>
                <a:sym typeface="Twentieth Century"/>
              </a:rPr>
              <a:t>Link to slides: </a:t>
            </a:r>
            <a:r>
              <a:rPr lang="en-AU" sz="3100" u="sng" dirty="0">
                <a:solidFill>
                  <a:srgbClr val="E64626"/>
                </a:solidFill>
                <a:latin typeface="Twentieth Century"/>
                <a:sym typeface="Twentieth Centur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</a:t>
            </a:r>
            <a:r>
              <a:rPr lang="en-AU" sz="3100" u="sng" dirty="0" err="1">
                <a:solidFill>
                  <a:srgbClr val="E64626"/>
                </a:solidFill>
                <a:latin typeface="Twentieth Century"/>
                <a:sym typeface="Twentieth Centur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AmaniBell</a:t>
            </a:r>
            <a:endParaRPr lang="en-A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 b="1">
                <a:solidFill>
                  <a:srgbClr val="E64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Fellowship co-design workshops</a:t>
            </a:r>
            <a:endParaRPr sz="2820" b="1">
              <a:solidFill>
                <a:srgbClr val="E6462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9" name="Google Shape;259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Educators &amp; students from across Australia (n=74)</a:t>
            </a:r>
            <a:endParaRPr sz="23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Researchers, activists, advocates, lived experience / expertise</a:t>
            </a:r>
            <a:endParaRPr sz="23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 b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Workshop 1:</a:t>
            </a:r>
            <a:r>
              <a:rPr lang="en" sz="23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Sharing experiences and solutions</a:t>
            </a:r>
            <a:endParaRPr sz="23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 b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Workshop 2:</a:t>
            </a:r>
            <a:r>
              <a:rPr lang="en" sz="23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Placement poverty focus </a:t>
            </a:r>
            <a:endParaRPr sz="23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 b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Workshop 3:</a:t>
            </a:r>
            <a:r>
              <a:rPr lang="en" sz="23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Placement inclusion focus </a:t>
            </a:r>
            <a:endParaRPr sz="23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 b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Workshop 4:</a:t>
            </a:r>
            <a:r>
              <a:rPr lang="en" sz="23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Communicating solutions &amp; staying in touch</a:t>
            </a:r>
            <a:endParaRPr sz="23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6"/>
          <p:cNvSpPr txBox="1">
            <a:spLocks noGrp="1"/>
          </p:cNvSpPr>
          <p:nvPr>
            <p:ph type="title"/>
          </p:nvPr>
        </p:nvSpPr>
        <p:spPr>
          <a:xfrm>
            <a:off x="311700" y="234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E64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Padlet example</a:t>
            </a:r>
            <a:endParaRPr b="1" dirty="0">
              <a:solidFill>
                <a:srgbClr val="E6462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65" name="Google Shape;265;p56" descr="A screenshot of a collaborative workshop discuss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850" y="807175"/>
            <a:ext cx="7999250" cy="426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7"/>
          <p:cNvSpPr txBox="1">
            <a:spLocks noGrp="1"/>
          </p:cNvSpPr>
          <p:nvPr>
            <p:ph type="title"/>
          </p:nvPr>
        </p:nvSpPr>
        <p:spPr>
          <a:xfrm>
            <a:off x="381875" y="1348200"/>
            <a:ext cx="7881600" cy="2728200"/>
          </a:xfrm>
          <a:prstGeom prst="rect">
            <a:avLst/>
          </a:prstGeom>
        </p:spPr>
        <p:txBody>
          <a:bodyPr spcFirstLastPara="1" wrap="square" lIns="68575" tIns="0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Findings</a:t>
            </a:r>
            <a:endParaRPr sz="3500" dirty="0"/>
          </a:p>
        </p:txBody>
      </p:sp>
      <p:pic>
        <p:nvPicPr>
          <p:cNvPr id="271" name="Google Shape;271;p57" descr="Two logos appear side by side. One is for the Australian Centre for Student Equity and Success and the other is for Curtin University, which hosts the centr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9626" y="4263348"/>
            <a:ext cx="5614126" cy="52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20" b="1">
                <a:solidFill>
                  <a:srgbClr val="E64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Challenges</a:t>
            </a:r>
            <a:endParaRPr sz="2920"/>
          </a:p>
        </p:txBody>
      </p:sp>
      <p:sp>
        <p:nvSpPr>
          <p:cNvPr id="277" name="Google Shape;277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Difficult to access placement accommodations </a:t>
            </a:r>
            <a:endParaRPr sz="2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Have to continually ‘prove’ disability</a:t>
            </a:r>
            <a:endParaRPr sz="2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Lack of awareness of how to support neurodiverse students</a:t>
            </a:r>
            <a:endParaRPr sz="2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Power dynamics</a:t>
            </a:r>
            <a:endParaRPr sz="2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Who is responsible?</a:t>
            </a:r>
            <a:endParaRPr sz="30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E64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Proposed solutions for placement exclusion</a:t>
            </a:r>
            <a:endParaRPr b="1">
              <a:solidFill>
                <a:srgbClr val="E6462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3" name="Google Shape;283;p59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Mentoring &amp; tailored support</a:t>
            </a:r>
            <a:endParaRPr sz="2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Advocacy</a:t>
            </a:r>
            <a:endParaRPr sz="2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Wellbeing &amp; support</a:t>
            </a:r>
            <a:endParaRPr sz="2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Capacity building for educators</a:t>
            </a:r>
            <a:endParaRPr sz="2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Curriculum design</a:t>
            </a:r>
            <a:endParaRPr sz="2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focus on inclusive practices</a:t>
            </a:r>
            <a:endParaRPr sz="2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Flexible placements</a:t>
            </a:r>
            <a:endParaRPr sz="2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E64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Proposed solutions for disability placement exclusion</a:t>
            </a:r>
            <a:endParaRPr b="1" dirty="0">
              <a:solidFill>
                <a:srgbClr val="E6462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9" name="Google Shape;289;p60"/>
          <p:cNvSpPr txBox="1">
            <a:spLocks noGrp="1"/>
          </p:cNvSpPr>
          <p:nvPr>
            <p:ph type="body" idx="1"/>
          </p:nvPr>
        </p:nvSpPr>
        <p:spPr>
          <a:xfrm>
            <a:off x="311700" y="994864"/>
            <a:ext cx="8475900" cy="4011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06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7750" dirty="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Meeting the Disability Standards for Education</a:t>
            </a:r>
            <a:endParaRPr sz="7750" dirty="0">
              <a:solidFill>
                <a:srgbClr val="0D0D0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lnSpc>
                <a:spcPct val="106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7750" dirty="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What is provided for placement site staff?</a:t>
            </a:r>
            <a:endParaRPr sz="7750" dirty="0">
              <a:solidFill>
                <a:srgbClr val="0D0D0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lnSpc>
                <a:spcPct val="106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7750" dirty="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Small grants for placement sites </a:t>
            </a:r>
            <a:endParaRPr sz="7750" dirty="0">
              <a:solidFill>
                <a:srgbClr val="0D0D0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lnSpc>
                <a:spcPct val="106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7750" dirty="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Advocacy about the benefits of a diverse workforce</a:t>
            </a:r>
            <a:endParaRPr sz="7750" dirty="0">
              <a:solidFill>
                <a:srgbClr val="0D0D0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lnSpc>
                <a:spcPct val="106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7750" dirty="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Get out of siloes</a:t>
            </a:r>
            <a:endParaRPr sz="7750" dirty="0">
              <a:solidFill>
                <a:srgbClr val="0D0D0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lnSpc>
                <a:spcPct val="106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7750" dirty="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Review inherent requirements</a:t>
            </a:r>
            <a:endParaRPr sz="7750" dirty="0">
              <a:solidFill>
                <a:srgbClr val="0D0D0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lnSpc>
                <a:spcPct val="106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7750" dirty="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Part-time placement options</a:t>
            </a:r>
          </a:p>
          <a:p>
            <a:pPr marL="0" lvl="0" indent="0" algn="l" rtl="0">
              <a:lnSpc>
                <a:spcPct val="106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AU" sz="7750" dirty="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Professional learning for staff</a:t>
            </a:r>
            <a:endParaRPr sz="7750" dirty="0">
              <a:solidFill>
                <a:srgbClr val="0D0D0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lnSpc>
                <a:spcPct val="106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7750" dirty="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Clear, easy processes for students</a:t>
            </a:r>
            <a:endParaRPr sz="7750" dirty="0">
              <a:solidFill>
                <a:srgbClr val="0D0D0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lnSpc>
                <a:spcPct val="106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7750" dirty="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Follow up / feedback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1"/>
          <p:cNvSpPr txBox="1">
            <a:spLocks noGrp="1"/>
          </p:cNvSpPr>
          <p:nvPr>
            <p:ph type="title"/>
          </p:nvPr>
        </p:nvSpPr>
        <p:spPr>
          <a:xfrm>
            <a:off x="381875" y="1348200"/>
            <a:ext cx="7749000" cy="2772600"/>
          </a:xfrm>
          <a:prstGeom prst="rect">
            <a:avLst/>
          </a:prstGeom>
        </p:spPr>
        <p:txBody>
          <a:bodyPr spcFirstLastPara="1" wrap="square" lIns="68575" tIns="0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Recommendations</a:t>
            </a:r>
            <a:endParaRPr sz="3500" dirty="0"/>
          </a:p>
        </p:txBody>
      </p:sp>
      <p:pic>
        <p:nvPicPr>
          <p:cNvPr id="295" name="Google Shape;295;p61" descr="Two logos appear side by side. One is for the Australian Centre for Student Equity and Success and the other is for Curtin University, which hosts the centr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9626" y="4263348"/>
            <a:ext cx="5614126" cy="52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4626"/>
              </a:buClr>
              <a:buSzPts val="3000"/>
              <a:buFont typeface="Twentieth Century"/>
              <a:buAutoNum type="arabicPeriod"/>
            </a:pPr>
            <a:r>
              <a:rPr lang="en" sz="3000" b="1">
                <a:solidFill>
                  <a:srgbClr val="E64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Partnership is key</a:t>
            </a:r>
            <a:endParaRPr sz="3000" b="1">
              <a:solidFill>
                <a:srgbClr val="E6462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1" name="Google Shape;301;p62"/>
          <p:cNvSpPr txBox="1">
            <a:spLocks noGrp="1"/>
          </p:cNvSpPr>
          <p:nvPr>
            <p:ph type="body" idx="1"/>
          </p:nvPr>
        </p:nvSpPr>
        <p:spPr>
          <a:xfrm>
            <a:off x="438150" y="4125775"/>
            <a:ext cx="8705850" cy="8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 u="sng" dirty="0">
                <a:solidFill>
                  <a:schemeClr val="hlink"/>
                </a:solidFill>
                <a:hlinkClick r:id="rId3"/>
              </a:rPr>
              <a:t>Keg de Souza</a:t>
            </a:r>
            <a:r>
              <a:rPr lang="en" dirty="0"/>
              <a:t>		</a:t>
            </a:r>
            <a:endParaRPr dirty="0"/>
          </a:p>
        </p:txBody>
      </p:sp>
      <p:pic>
        <p:nvPicPr>
          <p:cNvPr id="302" name="Google Shape;302;p62" descr="A photo of an artwork by Keg de Souza. It's a small chalkboard with a simple chalk drawing of a seesaw. The words 'teacher' and 'student' are on either end of the seesaw and the seesaw is evenly balanced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8509" y="1017725"/>
            <a:ext cx="4866978" cy="399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520" b="1" dirty="0">
                <a:solidFill>
                  <a:srgbClr val="E64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2. </a:t>
            </a:r>
            <a:r>
              <a:rPr lang="en" sz="3020" b="1" dirty="0">
                <a:solidFill>
                  <a:srgbClr val="E64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Flexible placement options are needed</a:t>
            </a:r>
            <a:endParaRPr sz="3020" b="1" dirty="0">
              <a:solidFill>
                <a:srgbClr val="E6462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08" name="Google Shape;308;p63" descr="A photo of a colourful slinky - a toy in the shape of a spring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3050" y="1017725"/>
            <a:ext cx="5954324" cy="3968574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63"/>
          <p:cNvSpPr txBox="1"/>
          <p:nvPr/>
        </p:nvSpPr>
        <p:spPr>
          <a:xfrm>
            <a:off x="7546500" y="4246200"/>
            <a:ext cx="15975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hlinkClick r:id="rId4"/>
              </a:rPr>
              <a:t>Slinky by Ryk Neethling</a:t>
            </a:r>
            <a:r>
              <a:rPr lang="en" sz="900">
                <a:solidFill>
                  <a:schemeClr val="dk1"/>
                </a:solidFill>
              </a:rPr>
              <a:t> 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(CC BY-ND 2.0) </a:t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E64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3. </a:t>
            </a:r>
            <a:r>
              <a:rPr lang="en" sz="3355" b="1">
                <a:solidFill>
                  <a:srgbClr val="E64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Take a whole of degree approach to inclusive WIL</a:t>
            </a:r>
            <a:endParaRPr sz="3355" b="1">
              <a:solidFill>
                <a:srgbClr val="E6462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15" name="Google Shape;315;p64" descr="A photo of several university students wearing graduation gowns, throwing their mortar board hats into the air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2746" y="1152476"/>
            <a:ext cx="5658030" cy="377107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64"/>
          <p:cNvSpPr txBox="1"/>
          <p:nvPr/>
        </p:nvSpPr>
        <p:spPr>
          <a:xfrm>
            <a:off x="7921950" y="4298400"/>
            <a:ext cx="7842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900" u="sng">
                <a:solidFill>
                  <a:schemeClr val="hlink"/>
                </a:solidFill>
                <a:hlinkClick r:id="rId4"/>
              </a:rPr>
              <a:t>Pixabay </a:t>
            </a:r>
            <a:r>
              <a:rPr lang="en" sz="900">
                <a:solidFill>
                  <a:schemeClr val="dk1"/>
                </a:solidFill>
              </a:rPr>
              <a:t>CC0 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7"/>
          <p:cNvSpPr txBox="1">
            <a:spLocks noGrp="1"/>
          </p:cNvSpPr>
          <p:nvPr>
            <p:ph type="title"/>
          </p:nvPr>
        </p:nvSpPr>
        <p:spPr>
          <a:xfrm>
            <a:off x="457200" y="87313"/>
            <a:ext cx="8229600" cy="857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Always on Country</a:t>
            </a:r>
            <a:endParaRPr dirty="0"/>
          </a:p>
        </p:txBody>
      </p:sp>
      <p:pic>
        <p:nvPicPr>
          <p:cNvPr id="210" name="Google Shape;210;p47" descr="A photo of an Australian native flowering plant growing near a sandstone rock" title="6de668db-0a50-440d-8e72-8b2d4b4f317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2275" y="950912"/>
            <a:ext cx="3899276" cy="3711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520" b="1" dirty="0">
                <a:solidFill>
                  <a:srgbClr val="E64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4. </a:t>
            </a:r>
            <a:r>
              <a:rPr lang="en" sz="3020" b="1" dirty="0">
                <a:solidFill>
                  <a:srgbClr val="E64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WIL is an ecosystem that needs to be resourced</a:t>
            </a:r>
            <a:endParaRPr sz="2520" dirty="0"/>
          </a:p>
        </p:txBody>
      </p:sp>
      <p:pic>
        <p:nvPicPr>
          <p:cNvPr id="322" name="Google Shape;322;p65" descr="A photo of a large fig tree with expansive branches and intertwined aerial root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2550" y="1017725"/>
            <a:ext cx="2945399" cy="3927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E64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5. </a:t>
            </a:r>
            <a:r>
              <a:rPr lang="en" sz="3355" b="1">
                <a:solidFill>
                  <a:srgbClr val="E64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Join us at the WIL Equity Collective</a:t>
            </a:r>
            <a:endParaRPr sz="3355" b="1">
              <a:solidFill>
                <a:srgbClr val="E6462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8" name="Google Shape;328;p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2475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Please join us! </a:t>
            </a:r>
            <a:endParaRPr sz="2475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" sz="2375" dirty="0">
                <a:solidFill>
                  <a:srgbClr val="2D2D2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Instagram:</a:t>
            </a:r>
            <a:r>
              <a:rPr lang="en" sz="1550" u="sng" dirty="0">
                <a:solidFill>
                  <a:srgbClr val="2D2D2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050" u="sng" dirty="0">
                <a:solidFill>
                  <a:srgbClr val="0000FF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https://www.instagram.com/wil_equity_collective/</a:t>
            </a:r>
            <a:endParaRPr sz="2050" u="sng" dirty="0">
              <a:solidFill>
                <a:srgbClr val="0000FF"/>
              </a:solidFill>
              <a:highlight>
                <a:srgbClr val="FFFFFF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" sz="2375" dirty="0">
                <a:solidFill>
                  <a:srgbClr val="2D2D2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Youtube: </a:t>
            </a:r>
            <a:r>
              <a:rPr lang="en" sz="2050" u="sng" dirty="0">
                <a:solidFill>
                  <a:srgbClr val="0000FF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www.youtube.com/@WILEquityCollective</a:t>
            </a:r>
            <a:endParaRPr sz="2875" dirty="0">
              <a:solidFill>
                <a:srgbClr val="0000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" sz="2375" dirty="0">
                <a:solidFill>
                  <a:srgbClr val="2D2D2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LinkedIn: </a:t>
            </a:r>
            <a:r>
              <a:rPr lang="en" sz="2075" u="sng" dirty="0">
                <a:solidFill>
                  <a:srgbClr val="0000FF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https://www.linkedin.com/groups/146241</a:t>
            </a:r>
            <a:r>
              <a:rPr lang="en" sz="1875" u="sng" dirty="0">
                <a:solidFill>
                  <a:srgbClr val="0000FF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38/</a:t>
            </a:r>
            <a:r>
              <a:rPr lang="en" sz="1875" dirty="0">
                <a:solidFill>
                  <a:srgbClr val="2D2D2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sz="2375" dirty="0">
              <a:solidFill>
                <a:srgbClr val="2D2D2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2375" dirty="0">
                <a:solidFill>
                  <a:srgbClr val="2D2D2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Email: </a:t>
            </a:r>
            <a:r>
              <a:rPr lang="en" sz="2080" u="sng" dirty="0">
                <a:solidFill>
                  <a:srgbClr val="0000FF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amani.bell@sydney.edu.au</a:t>
            </a:r>
            <a:endParaRPr sz="2080" dirty="0">
              <a:solidFill>
                <a:srgbClr val="0000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29" name="Google Shape;329;p66" descr="An image of the WIL Equity Collective logo. Three human figures hold up a heart with the intials WEC inside it.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6125" y="2281475"/>
            <a:ext cx="2477875" cy="247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 b="1">
                <a:solidFill>
                  <a:srgbClr val="E64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Thank you! </a:t>
            </a:r>
            <a:endParaRPr sz="3020" b="1">
              <a:solidFill>
                <a:srgbClr val="E6462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5" name="Google Shape;335;p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5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Expert Reference Group: Kylie Austin, Christine Morley, Tai Peseta &amp; Isaac Wattenberg</a:t>
            </a:r>
            <a:endParaRPr sz="2451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5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Mentor: Cathy Stone</a:t>
            </a:r>
            <a:endParaRPr sz="2451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5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ACSES team</a:t>
            </a:r>
            <a:endParaRPr sz="2451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5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2024 ACSES Fellows</a:t>
            </a:r>
            <a:endParaRPr sz="2451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5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Workshop participants</a:t>
            </a:r>
            <a:endParaRPr sz="2451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36" name="Google Shape;336;p67" descr="A photo of a vibrant painting full of different sized hearts and small circular shap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5397" y="1803150"/>
            <a:ext cx="3741624" cy="2831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8"/>
          <p:cNvSpPr txBox="1">
            <a:spLocks noGrp="1"/>
          </p:cNvSpPr>
          <p:nvPr>
            <p:ph type="title"/>
          </p:nvPr>
        </p:nvSpPr>
        <p:spPr>
          <a:xfrm>
            <a:off x="381875" y="1348200"/>
            <a:ext cx="7749000" cy="2772600"/>
          </a:xfrm>
          <a:prstGeom prst="rect">
            <a:avLst/>
          </a:prstGeom>
        </p:spPr>
        <p:txBody>
          <a:bodyPr spcFirstLastPara="1" wrap="square" lIns="68575" tIns="0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References</a:t>
            </a:r>
            <a:endParaRPr sz="3500" dirty="0"/>
          </a:p>
        </p:txBody>
      </p:sp>
      <p:pic>
        <p:nvPicPr>
          <p:cNvPr id="342" name="Google Shape;342;p68" descr="Two logos appear side by side. One is for the Australian Centre for Student Equity and Success and the other is for Curtin University, which hosts the centr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9626" y="4263348"/>
            <a:ext cx="5614126" cy="52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9"/>
          <p:cNvSpPr txBox="1">
            <a:spLocks noGrp="1"/>
          </p:cNvSpPr>
          <p:nvPr>
            <p:ph type="title"/>
          </p:nvPr>
        </p:nvSpPr>
        <p:spPr>
          <a:xfrm>
            <a:off x="236130" y="17947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20" b="1" dirty="0">
                <a:solidFill>
                  <a:srgbClr val="E64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References</a:t>
            </a:r>
            <a:endParaRPr sz="3020" b="1" dirty="0">
              <a:solidFill>
                <a:srgbClr val="E6462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8" name="Google Shape;348;p69"/>
          <p:cNvSpPr txBox="1">
            <a:spLocks noGrp="1"/>
          </p:cNvSpPr>
          <p:nvPr>
            <p:ph type="body" idx="1"/>
          </p:nvPr>
        </p:nvSpPr>
        <p:spPr>
          <a:xfrm>
            <a:off x="238200" y="744622"/>
            <a:ext cx="8667600" cy="39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1100" dirty="0">
                <a:solidFill>
                  <a:schemeClr val="dk1"/>
                </a:solidFill>
              </a:rPr>
              <a:t>Clifton, S., Fortune, N., Llewellyn, G., Stancliffe, R. J., &amp; Williamson, P. (2020). Lived Expertise and the Development of a Framework for Tracking the Social Determinants, Health, and Wellbeing of Australians with Disability. </a:t>
            </a:r>
            <a:r>
              <a:rPr lang="en" sz="1100" i="1" dirty="0">
                <a:solidFill>
                  <a:schemeClr val="dk1"/>
                </a:solidFill>
              </a:rPr>
              <a:t>Scandinavian Journal of Disability Research</a:t>
            </a:r>
            <a:r>
              <a:rPr lang="en" sz="1100" dirty="0">
                <a:solidFill>
                  <a:schemeClr val="dk1"/>
                </a:solidFill>
              </a:rPr>
              <a:t>, 22(1).</a:t>
            </a:r>
            <a:endParaRPr sz="1100" dirty="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1100" dirty="0">
                <a:solidFill>
                  <a:srgbClr val="0D0D0D"/>
                </a:solidFill>
              </a:rPr>
              <a:t>cyda Children and Young People with Disability Australia (2022). </a:t>
            </a:r>
            <a:r>
              <a:rPr lang="en" sz="1100" i="1" dirty="0">
                <a:solidFill>
                  <a:srgbClr val="0D0D0D"/>
                </a:solidFill>
              </a:rPr>
              <a:t>LivedX Series: What Young People Said, Tertiary Education and Learning</a:t>
            </a:r>
            <a:r>
              <a:rPr lang="en" sz="1100" dirty="0">
                <a:solidFill>
                  <a:srgbClr val="0D0D0D"/>
                </a:solidFill>
              </a:rPr>
              <a:t>. </a:t>
            </a:r>
            <a:r>
              <a:rPr lang="en" sz="1100" u="sng" dirty="0">
                <a:solidFill>
                  <a:schemeClr val="hlink"/>
                </a:solidFill>
                <a:hlinkClick r:id="rId3"/>
              </a:rPr>
              <a:t>https://cyda.org.au/wp-content/uploads/2023/08/1.-Tertiary-Education-and-Learning.pdf</a:t>
            </a:r>
            <a:endParaRPr sz="1100" dirty="0">
              <a:solidFill>
                <a:srgbClr val="0D0D0D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1100" dirty="0">
                <a:solidFill>
                  <a:srgbClr val="0D0D0D"/>
                </a:solidFill>
              </a:rPr>
              <a:t>Dollinger, M., Finneran, R., &amp; Ajjawi, R. (2023). Exploring the experiences of students with disabilities in work-integrated learning. </a:t>
            </a:r>
            <a:r>
              <a:rPr lang="en" sz="1100" i="1" dirty="0">
                <a:solidFill>
                  <a:srgbClr val="0D0D0D"/>
                </a:solidFill>
              </a:rPr>
              <a:t>Journal of Higher Education Policy and Management</a:t>
            </a:r>
            <a:r>
              <a:rPr lang="en" sz="1100" dirty="0">
                <a:solidFill>
                  <a:srgbClr val="0D0D0D"/>
                </a:solidFill>
              </a:rPr>
              <a:t>, 45(1), 3-18.</a:t>
            </a:r>
            <a:endParaRPr sz="1100" dirty="0">
              <a:solidFill>
                <a:srgbClr val="0D0D0D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1100" dirty="0">
                <a:solidFill>
                  <a:srgbClr val="0D0D0D"/>
                </a:solidFill>
              </a:rPr>
              <a:t>Eckstein, D. (2020). </a:t>
            </a:r>
            <a:r>
              <a:rPr lang="en" sz="1100" i="1" dirty="0">
                <a:solidFill>
                  <a:srgbClr val="0D0D0D"/>
                </a:solidFill>
              </a:rPr>
              <a:t>“Nothing inevitable about exclusion”: Careers support for students with disability. National Centre for Student Equity in Higher Education snapshot.</a:t>
            </a:r>
            <a:r>
              <a:rPr lang="en" sz="1100" dirty="0">
                <a:solidFill>
                  <a:srgbClr val="0D0D0D"/>
                </a:solidFill>
              </a:rPr>
              <a:t> </a:t>
            </a:r>
            <a:r>
              <a:rPr lang="en" sz="1100" u="sng" dirty="0">
                <a:solidFill>
                  <a:schemeClr val="hlink"/>
                </a:solidFill>
                <a:hlinkClick r:id="rId4"/>
              </a:rPr>
              <a:t>https://issuu.com/ncsehe/docs/davideckstein-issuu-final</a:t>
            </a:r>
            <a:endParaRPr sz="1100" dirty="0">
              <a:solidFill>
                <a:srgbClr val="0D0D0D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1100" dirty="0">
                <a:solidFill>
                  <a:srgbClr val="0D0D0D"/>
                </a:solidFill>
              </a:rPr>
              <a:t>Herbert R., &amp; White-Wall, N. (2024). </a:t>
            </a:r>
            <a:r>
              <a:rPr lang="en" sz="1100" i="1" dirty="0">
                <a:solidFill>
                  <a:srgbClr val="0D0D0D"/>
                </a:solidFill>
              </a:rPr>
              <a:t>Ditching Disability Disclosures: Interventions to improve inclusion in Internships. Poster at ACEN conference</a:t>
            </a:r>
            <a:r>
              <a:rPr lang="en" sz="1100" dirty="0">
                <a:solidFill>
                  <a:srgbClr val="0D0D0D"/>
                </a:solidFill>
              </a:rPr>
              <a:t>. </a:t>
            </a:r>
            <a:r>
              <a:rPr lang="en" sz="1100" u="sng" dirty="0">
                <a:solidFill>
                  <a:schemeClr val="hlink"/>
                </a:solidFill>
                <a:hlinkClick r:id="rId5"/>
              </a:rPr>
              <a:t>https://www.monash.edu/__data/assets/pdf_file/0020/3790010/Group-1_Rosemary-Herbert_2024-ACEN-poster.pdf</a:t>
            </a:r>
            <a:endParaRPr sz="1100" dirty="0">
              <a:solidFill>
                <a:srgbClr val="0D0D0D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1100" dirty="0">
                <a:solidFill>
                  <a:srgbClr val="0D0D0D"/>
                </a:solidFill>
              </a:rPr>
              <a:t>Jackson, D., Dean, B. A., &amp; Eady, M. (2023). Equity and inclusion in work-integrated learning: participation and outcomes for diverse student groups. </a:t>
            </a:r>
            <a:r>
              <a:rPr lang="en" sz="1100" i="1" dirty="0">
                <a:solidFill>
                  <a:srgbClr val="0D0D0D"/>
                </a:solidFill>
              </a:rPr>
              <a:t>Educational Review</a:t>
            </a:r>
            <a:r>
              <a:rPr lang="en" sz="1100" dirty="0">
                <a:solidFill>
                  <a:srgbClr val="0D0D0D"/>
                </a:solidFill>
              </a:rPr>
              <a:t>, 1-22.</a:t>
            </a:r>
            <a:endParaRPr sz="1100" dirty="0">
              <a:solidFill>
                <a:srgbClr val="0D0D0D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1100" dirty="0">
                <a:solidFill>
                  <a:srgbClr val="0D0D0D"/>
                </a:solidFill>
              </a:rPr>
              <a:t>Lawlis, T., Mawer, T., Andrew, L., &amp; Bevitt, T. (2024). Challenges to delivering university health-based work-integrated learning to students with a disability: a scoping review. </a:t>
            </a:r>
            <a:r>
              <a:rPr lang="en" sz="1100" i="1" dirty="0">
                <a:solidFill>
                  <a:srgbClr val="0D0D0D"/>
                </a:solidFill>
              </a:rPr>
              <a:t>Higher Education Research &amp; Development</a:t>
            </a:r>
            <a:r>
              <a:rPr lang="en" sz="1100" dirty="0">
                <a:solidFill>
                  <a:srgbClr val="0D0D0D"/>
                </a:solidFill>
              </a:rPr>
              <a:t>, 43(1), 149-165.</a:t>
            </a:r>
            <a:endParaRPr sz="1100" dirty="0">
              <a:solidFill>
                <a:srgbClr val="0D0D0D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1100" dirty="0">
                <a:solidFill>
                  <a:srgbClr val="0D0D0D"/>
                </a:solidFill>
              </a:rPr>
              <a:t>Lowe, K., Barajas, J., &amp; Coren, C. (2023). “It's annoying, confusing, and it's irritating”: Lived expertise for epistemic justice and understanding inequitable accessibility. </a:t>
            </a:r>
            <a:r>
              <a:rPr lang="en" sz="1100" i="1" dirty="0">
                <a:solidFill>
                  <a:srgbClr val="0D0D0D"/>
                </a:solidFill>
              </a:rPr>
              <a:t>Journal of Transport Geography</a:t>
            </a:r>
            <a:r>
              <a:rPr lang="en" sz="1100" dirty="0">
                <a:solidFill>
                  <a:srgbClr val="0D0D0D"/>
                </a:solidFill>
              </a:rPr>
              <a:t>, 106, 103504.</a:t>
            </a:r>
            <a:endParaRPr sz="1100" dirty="0">
              <a:solidFill>
                <a:srgbClr val="0D0D0D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1100" dirty="0">
                <a:solidFill>
                  <a:srgbClr val="0D0D0D"/>
                </a:solidFill>
              </a:rPr>
              <a:t>McArthur, J. (2018). </a:t>
            </a:r>
            <a:r>
              <a:rPr lang="en" sz="1100" i="1" dirty="0">
                <a:solidFill>
                  <a:srgbClr val="0D0D0D"/>
                </a:solidFill>
              </a:rPr>
              <a:t>Assessment for social justice: Perspectives and practices within higher education</a:t>
            </a:r>
            <a:r>
              <a:rPr lang="en" sz="1100" dirty="0">
                <a:solidFill>
                  <a:srgbClr val="0D0D0D"/>
                </a:solidFill>
              </a:rPr>
              <a:t>. Bloomsbury.</a:t>
            </a:r>
            <a:endParaRPr sz="1100" dirty="0">
              <a:solidFill>
                <a:srgbClr val="0D0D0D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1100" dirty="0">
                <a:solidFill>
                  <a:srgbClr val="0D0D0D"/>
                </a:solidFill>
              </a:rPr>
              <a:t>Universities Australia. (2019). </a:t>
            </a:r>
            <a:r>
              <a:rPr lang="en" sz="1100" i="1" dirty="0">
                <a:solidFill>
                  <a:srgbClr val="0D0D0D"/>
                </a:solidFill>
              </a:rPr>
              <a:t>Work Integrated Learning in Universities. Final Report</a:t>
            </a:r>
            <a:r>
              <a:rPr lang="en" sz="1100" dirty="0">
                <a:solidFill>
                  <a:srgbClr val="0D0D0D"/>
                </a:solidFill>
              </a:rPr>
              <a:t>. </a:t>
            </a:r>
            <a:r>
              <a:rPr lang="en" sz="1100" u="sng" dirty="0">
                <a:solidFill>
                  <a:schemeClr val="hlink"/>
                </a:solidFill>
                <a:hlinkClick r:id="rId6"/>
              </a:rPr>
              <a:t>https://internationaleducation.gov.au/International-network/Australia/InternationalStrategy/EGIProjects/Documents/WIL%20in%20universities%20-%20final%20report%20April%202019.pdf</a:t>
            </a:r>
            <a:r>
              <a:rPr lang="en" sz="1100" dirty="0">
                <a:solidFill>
                  <a:srgbClr val="0D0D0D"/>
                </a:solidFill>
              </a:rPr>
              <a:t> </a:t>
            </a:r>
            <a:endParaRPr sz="1100" dirty="0">
              <a:solidFill>
                <a:srgbClr val="0D0D0D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endParaRPr sz="870" dirty="0">
              <a:solidFill>
                <a:srgbClr val="0D0D0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Fellowship aims:</a:t>
            </a:r>
            <a:endParaRPr dirty="0"/>
          </a:p>
        </p:txBody>
      </p:sp>
      <p:sp>
        <p:nvSpPr>
          <p:cNvPr id="216" name="Google Shape;216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38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74650" algn="l" rtl="0">
              <a:spcBef>
                <a:spcPts val="50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 dirty="0"/>
              <a:t>Develop solutions to the inequalities caused by unpaid placements 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 dirty="0"/>
              <a:t>Develop solutions to ensure that placements are inclusive for all students, particularly those from equity-deserving cohorts</a:t>
            </a:r>
            <a:endParaRPr sz="2300"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300"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dirty="0"/>
              <a:t>Via participatory action research</a:t>
            </a:r>
            <a:endParaRPr dirty="0"/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dirty="0"/>
              <a:t>Four student co-researchers</a:t>
            </a:r>
            <a:endParaRPr dirty="0"/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dirty="0"/>
              <a:t>Four co-design workshops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1702800" cy="655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team</a:t>
            </a:r>
            <a:endParaRPr dirty="0"/>
          </a:p>
        </p:txBody>
      </p:sp>
      <p:pic>
        <p:nvPicPr>
          <p:cNvPr id="222" name="Google Shape;222;p49" descr="A photo of the five people in the research team, standing in front of a conference bann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8287" y="250738"/>
            <a:ext cx="5027425" cy="464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0"/>
          <p:cNvSpPr txBox="1">
            <a:spLocks noGrp="1"/>
          </p:cNvSpPr>
          <p:nvPr>
            <p:ph type="title"/>
          </p:nvPr>
        </p:nvSpPr>
        <p:spPr>
          <a:xfrm>
            <a:off x="381875" y="1348200"/>
            <a:ext cx="7241400" cy="2915100"/>
          </a:xfrm>
          <a:prstGeom prst="rect">
            <a:avLst/>
          </a:prstGeom>
        </p:spPr>
        <p:txBody>
          <a:bodyPr spcFirstLastPara="1" wrap="square" lIns="68575" tIns="0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Background</a:t>
            </a:r>
            <a:endParaRPr sz="3500" dirty="0"/>
          </a:p>
        </p:txBody>
      </p:sp>
      <p:pic>
        <p:nvPicPr>
          <p:cNvPr id="228" name="Google Shape;228;p50" descr="Two logos appear side by side. One is for the Australian Centre for Student Equity and Success and the other is for Curtin University, which hosts the centr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9626" y="4263348"/>
            <a:ext cx="5614126" cy="52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1"/>
          <p:cNvSpPr txBox="1">
            <a:spLocks noGrp="1"/>
          </p:cNvSpPr>
          <p:nvPr>
            <p:ph type="title"/>
          </p:nvPr>
        </p:nvSpPr>
        <p:spPr>
          <a:xfrm>
            <a:off x="457200" y="87313"/>
            <a:ext cx="8229600" cy="857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Placements are valuable learning experiences</a:t>
            </a:r>
            <a:endParaRPr dirty="0"/>
          </a:p>
        </p:txBody>
      </p:sp>
      <p:sp>
        <p:nvSpPr>
          <p:cNvPr id="234" name="Google Shape;234;p51"/>
          <p:cNvSpPr txBox="1">
            <a:spLocks noGrp="1"/>
          </p:cNvSpPr>
          <p:nvPr>
            <p:ph type="body" idx="1"/>
          </p:nvPr>
        </p:nvSpPr>
        <p:spPr>
          <a:xfrm>
            <a:off x="457200" y="1019175"/>
            <a:ext cx="8229600" cy="3575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dirty="0"/>
              <a:t>Students with disability perceive that placements are good preparation for future work</a:t>
            </a:r>
            <a:endParaRPr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dirty="0"/>
              <a:t>Linked with full-time job attainment for students with disability</a:t>
            </a:r>
            <a:endParaRPr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2000" dirty="0"/>
              <a:t>(Jackson et al. 2023)</a:t>
            </a:r>
            <a:endParaRPr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2"/>
          <p:cNvSpPr txBox="1">
            <a:spLocks noGrp="1"/>
          </p:cNvSpPr>
          <p:nvPr>
            <p:ph type="title"/>
          </p:nvPr>
        </p:nvSpPr>
        <p:spPr>
          <a:xfrm>
            <a:off x="457200" y="87313"/>
            <a:ext cx="8229600" cy="857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with disability face significant inequities</a:t>
            </a:r>
            <a:endParaRPr/>
          </a:p>
        </p:txBody>
      </p:sp>
      <p:sp>
        <p:nvSpPr>
          <p:cNvPr id="240" name="Google Shape;240;p52"/>
          <p:cNvSpPr txBox="1">
            <a:spLocks noGrp="1"/>
          </p:cNvSpPr>
          <p:nvPr>
            <p:ph type="body" idx="1"/>
          </p:nvPr>
        </p:nvSpPr>
        <p:spPr>
          <a:xfrm>
            <a:off x="457200" y="1019175"/>
            <a:ext cx="8229600" cy="3575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dirty="0"/>
              <a:t>Access placements at lower rates </a:t>
            </a:r>
            <a:r>
              <a:rPr lang="en" sz="2000" dirty="0"/>
              <a:t>(Jackson et al. 2023, Universities Australia 2019) 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dirty="0"/>
              <a:t>Encounter stigma, lack of accessible placements &amp; difficulties seeking accommodations </a:t>
            </a:r>
            <a:r>
              <a:rPr lang="en" sz="2000" dirty="0"/>
              <a:t>(cyda 2022, Lawlis et al. 2024, Dollinger et al. 2022). 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dirty="0"/>
              <a:t>Limited change from 2005-2022 </a:t>
            </a:r>
            <a:r>
              <a:rPr lang="en" sz="2000" dirty="0"/>
              <a:t>(Lawlis et al. 2024)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dirty="0"/>
              <a:t>Limited work experience a major barrier to securing meaningful employment </a:t>
            </a:r>
            <a:r>
              <a:rPr lang="en" sz="2000" dirty="0"/>
              <a:t>(Eckstein 2020)</a:t>
            </a:r>
            <a:endParaRPr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3"/>
          <p:cNvSpPr txBox="1">
            <a:spLocks noGrp="1"/>
          </p:cNvSpPr>
          <p:nvPr>
            <p:ph type="title"/>
          </p:nvPr>
        </p:nvSpPr>
        <p:spPr>
          <a:xfrm>
            <a:off x="381875" y="1348200"/>
            <a:ext cx="7219200" cy="2684100"/>
          </a:xfrm>
          <a:prstGeom prst="rect">
            <a:avLst/>
          </a:prstGeom>
        </p:spPr>
        <p:txBody>
          <a:bodyPr spcFirstLastPara="1" wrap="square" lIns="68575" tIns="0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Our Approach</a:t>
            </a:r>
            <a:endParaRPr sz="3500" dirty="0"/>
          </a:p>
        </p:txBody>
      </p:sp>
      <p:pic>
        <p:nvPicPr>
          <p:cNvPr id="246" name="Google Shape;246;p53" descr="Two logos appear side by side. One is for the Australian Centre for Student Equity and Success and the other is for Curtin University, which hosts the centr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9626" y="4263348"/>
            <a:ext cx="5614126" cy="52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E6462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Framing concepts</a:t>
            </a:r>
            <a:endParaRPr b="1">
              <a:solidFill>
                <a:srgbClr val="E6462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2" name="Google Shape;252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Work-integrated learning for social justice</a:t>
            </a:r>
            <a:endParaRPr sz="24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Lived expertise</a:t>
            </a:r>
            <a:endParaRPr sz="24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Participatory action research</a:t>
            </a:r>
            <a:endParaRPr sz="24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53" name="Google Shape;253;p54" descr="A photo of a book cover. The book is called Assessment for Social Justice, by Jan McArthur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1234" y="1017725"/>
            <a:ext cx="2621065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-template-widescreen_August15">
  <a:themeElements>
    <a:clrScheme name="USyd 2015 colours">
      <a:dk1>
        <a:srgbClr val="0A0A0A"/>
      </a:dk1>
      <a:lt1>
        <a:srgbClr val="FFFFFF"/>
      </a:lt1>
      <a:dk2>
        <a:srgbClr val="424242"/>
      </a:dk2>
      <a:lt2>
        <a:srgbClr val="F1F1F1"/>
      </a:lt2>
      <a:accent1>
        <a:srgbClr val="E64626"/>
      </a:accent1>
      <a:accent2>
        <a:srgbClr val="424242"/>
      </a:accent2>
      <a:accent3>
        <a:srgbClr val="FFB800"/>
      </a:accent3>
      <a:accent4>
        <a:srgbClr val="0148A4"/>
      </a:accent4>
      <a:accent5>
        <a:srgbClr val="F1F1F1"/>
      </a:accent5>
      <a:accent6>
        <a:srgbClr val="F79646"/>
      </a:accent6>
      <a:hlink>
        <a:srgbClr val="E64626"/>
      </a:hlink>
      <a:folHlink>
        <a:srgbClr val="0148A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927</Words>
  <Application>Microsoft Office PowerPoint</Application>
  <PresentationFormat>On-screen Show (16:9)</PresentationFormat>
  <Paragraphs>109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Merriweather Sans</vt:lpstr>
      <vt:lpstr>Roboto</vt:lpstr>
      <vt:lpstr>Twentieth Century</vt:lpstr>
      <vt:lpstr>Simple Light</vt:lpstr>
      <vt:lpstr>PPT-template-widescreen_August15</vt:lpstr>
      <vt:lpstr>Inclusive placements for students with disability</vt:lpstr>
      <vt:lpstr>Always on Country</vt:lpstr>
      <vt:lpstr>Fellowship aims:</vt:lpstr>
      <vt:lpstr>The team</vt:lpstr>
      <vt:lpstr>Background</vt:lpstr>
      <vt:lpstr>Placements are valuable learning experiences</vt:lpstr>
      <vt:lpstr>Students with disability face significant inequities</vt:lpstr>
      <vt:lpstr>Our Approach</vt:lpstr>
      <vt:lpstr>Framing concepts</vt:lpstr>
      <vt:lpstr>Fellowship co-design workshops</vt:lpstr>
      <vt:lpstr>Padlet example</vt:lpstr>
      <vt:lpstr>Findings</vt:lpstr>
      <vt:lpstr>Challenges</vt:lpstr>
      <vt:lpstr>Proposed solutions for placement exclusion</vt:lpstr>
      <vt:lpstr>Proposed solutions for disability placement exclusion</vt:lpstr>
      <vt:lpstr>Recommendations</vt:lpstr>
      <vt:lpstr>Partnership is key</vt:lpstr>
      <vt:lpstr>2. Flexible placement options are needed</vt:lpstr>
      <vt:lpstr>3. Take a whole of degree approach to inclusive WIL</vt:lpstr>
      <vt:lpstr>4. WIL is an ecosystem that needs to be resourced</vt:lpstr>
      <vt:lpstr>5. Join us at the WIL Equity Collective</vt:lpstr>
      <vt:lpstr>Thank you! 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Kylie Geard</cp:lastModifiedBy>
  <cp:revision>7</cp:revision>
  <dcterms:modified xsi:type="dcterms:W3CDTF">2025-05-01T01:49:23Z</dcterms:modified>
</cp:coreProperties>
</file>