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3" r:id="rId31"/>
    <p:sldId id="285" r:id="rId32"/>
    <p:sldId id="286" r:id="rId33"/>
  </p:sldIdLst>
  <p:sldSz cx="9144000" cy="5143500" type="screen16x9"/>
  <p:notesSz cx="6858000" cy="9144000"/>
  <p:embeddedFontLst>
    <p:embeddedFont>
      <p:font typeface="Alfa Slab One" panose="020B0604020202020204" charset="0"/>
      <p:regular r:id="rId35"/>
    </p:embeddedFont>
    <p:embeddedFont>
      <p:font typeface="Francois One" panose="020B0604020202020204" charset="0"/>
      <p:regular r:id="rId36"/>
    </p:embeddedFont>
    <p:embeddedFont>
      <p:font typeface="Quicksand" panose="020B0604020202020204" charset="0"/>
      <p:regular r:id="rId37"/>
      <p:bold r:id="rId38"/>
    </p:embeddedFont>
    <p:embeddedFont>
      <p:font typeface="Raleway"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89179" autoAdjust="0"/>
  </p:normalViewPr>
  <p:slideViewPr>
    <p:cSldViewPr snapToGrid="0">
      <p:cViewPr varScale="1">
        <p:scale>
          <a:sx n="121" d="100"/>
          <a:sy n="121" d="100"/>
        </p:scale>
        <p:origin x="102" y="90"/>
      </p:cViewPr>
      <p:guideLst>
        <p:guide orient="horz" pos="1620"/>
        <p:guide pos="2880"/>
      </p:guideLst>
    </p:cSldViewPr>
  </p:slideViewPr>
  <p:outlineViewPr>
    <p:cViewPr>
      <p:scale>
        <a:sx n="33" d="100"/>
        <a:sy n="33" d="100"/>
      </p:scale>
      <p:origin x="0" y="-1208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42e05d8e28_1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342e05d8e28_1_7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2e05d8e28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342e05d8e28_1_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42e05d8e28_1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2e05d8e28_1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2e05d8e28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42e05d8e28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42e05d8e28_1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342e05d8e28_1_8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42e05d8e28_1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42e05d8e28_1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2e05d8e28_1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42e05d8e28_1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42e05d8e28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42e05d8e28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42e05d8e28_1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42e05d8e28_1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7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2e05d8e28_1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42e05d8e28_1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42e05d8e28_1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42e05d8e28_1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42e05d8e28_1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42e05d8e28_1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juusonieminen.com"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30075" y="868225"/>
            <a:ext cx="6039300" cy="1193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GB" sz="2800">
                <a:highlight>
                  <a:srgbClr val="FFFFFF"/>
                </a:highlight>
                <a:latin typeface="Alfa Slab One"/>
                <a:ea typeface="Alfa Slab One"/>
                <a:cs typeface="Alfa Slab One"/>
                <a:sym typeface="Alfa Slab One"/>
              </a:rPr>
              <a:t>Inclusive assessment design: </a:t>
            </a:r>
            <a:r>
              <a:rPr lang="en-GB" sz="2800">
                <a:solidFill>
                  <a:srgbClr val="0000FF"/>
                </a:solidFill>
                <a:highlight>
                  <a:srgbClr val="FFFFFF"/>
                </a:highlight>
                <a:latin typeface="Alfa Slab One"/>
                <a:ea typeface="Alfa Slab One"/>
                <a:cs typeface="Alfa Slab One"/>
                <a:sym typeface="Alfa Slab One"/>
              </a:rPr>
              <a:t>from access to participation</a:t>
            </a:r>
            <a:endParaRPr sz="2800">
              <a:solidFill>
                <a:srgbClr val="0000FF"/>
              </a:solidFill>
              <a:highlight>
                <a:schemeClr val="lt1"/>
              </a:highlight>
              <a:latin typeface="Alfa Slab One"/>
              <a:ea typeface="Alfa Slab One"/>
              <a:cs typeface="Alfa Slab One"/>
              <a:sym typeface="Alfa Slab One"/>
            </a:endParaRPr>
          </a:p>
          <a:p>
            <a:pPr marL="0" lvl="0" indent="0" algn="ctr" rtl="0">
              <a:lnSpc>
                <a:spcPct val="100000"/>
              </a:lnSpc>
              <a:spcBef>
                <a:spcPts val="0"/>
              </a:spcBef>
              <a:spcAft>
                <a:spcPts val="0"/>
              </a:spcAft>
              <a:buSzPts val="5200"/>
              <a:buNone/>
            </a:pPr>
            <a:endParaRPr sz="1100">
              <a:latin typeface="Quicksand"/>
              <a:ea typeface="Quicksand"/>
              <a:cs typeface="Quicksand"/>
              <a:sym typeface="Quicksand"/>
            </a:endParaRPr>
          </a:p>
        </p:txBody>
      </p:sp>
      <p:sp>
        <p:nvSpPr>
          <p:cNvPr id="100" name="Google Shape;100;p25"/>
          <p:cNvSpPr txBox="1">
            <a:spLocks noGrp="1"/>
          </p:cNvSpPr>
          <p:nvPr>
            <p:ph type="subTitle" idx="1"/>
          </p:nvPr>
        </p:nvSpPr>
        <p:spPr>
          <a:xfrm>
            <a:off x="330075" y="2181114"/>
            <a:ext cx="6039300" cy="1467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1900" b="1" dirty="0">
                <a:solidFill>
                  <a:srgbClr val="000000"/>
                </a:solidFill>
                <a:highlight>
                  <a:schemeClr val="lt1"/>
                </a:highlight>
                <a:latin typeface="Raleway"/>
                <a:ea typeface="Raleway"/>
                <a:cs typeface="Raleway"/>
                <a:sym typeface="Raleway"/>
              </a:rPr>
              <a:t>Juuso Henrik Nieminen</a:t>
            </a:r>
            <a:br>
              <a:rPr lang="en-GB" sz="1900" dirty="0">
                <a:solidFill>
                  <a:schemeClr val="dk1"/>
                </a:solidFill>
                <a:highlight>
                  <a:schemeClr val="lt1"/>
                </a:highlight>
                <a:latin typeface="Raleway"/>
                <a:ea typeface="Raleway"/>
                <a:cs typeface="Raleway"/>
                <a:sym typeface="Raleway"/>
              </a:rPr>
            </a:br>
            <a:r>
              <a:rPr lang="en-GB" sz="1900" dirty="0">
                <a:solidFill>
                  <a:schemeClr val="dk1"/>
                </a:solidFill>
                <a:highlight>
                  <a:schemeClr val="lt1"/>
                </a:highlight>
                <a:latin typeface="Raleway"/>
                <a:ea typeface="Raleway"/>
                <a:cs typeface="Raleway"/>
                <a:sym typeface="Raleway"/>
              </a:rPr>
              <a:t>Deakin University (Senior Research Fellow)</a:t>
            </a:r>
            <a:endParaRPr sz="1900" dirty="0">
              <a:solidFill>
                <a:schemeClr val="dk1"/>
              </a:solidFill>
              <a:highlight>
                <a:schemeClr val="lt1"/>
              </a:highlight>
              <a:latin typeface="Raleway"/>
              <a:ea typeface="Raleway"/>
              <a:cs typeface="Raleway"/>
              <a:sym typeface="Raleway"/>
            </a:endParaRPr>
          </a:p>
          <a:p>
            <a:pPr marL="0" lvl="0" indent="0" algn="ctr" rtl="0">
              <a:lnSpc>
                <a:spcPct val="100000"/>
              </a:lnSpc>
              <a:spcBef>
                <a:spcPts val="0"/>
              </a:spcBef>
              <a:spcAft>
                <a:spcPts val="0"/>
              </a:spcAft>
              <a:buSzPts val="2800"/>
              <a:buNone/>
            </a:pPr>
            <a:r>
              <a:rPr lang="en-GB" sz="1900" dirty="0">
                <a:solidFill>
                  <a:srgbClr val="0000FF"/>
                </a:solidFill>
                <a:highlight>
                  <a:schemeClr val="lt1"/>
                </a:highlight>
                <a:latin typeface="Raleway"/>
                <a:ea typeface="Raleway"/>
                <a:cs typeface="Raleway"/>
                <a:sym typeface="Raleway"/>
              </a:rPr>
              <a:t>juuso.nieminen@deakin.edu.au</a:t>
            </a:r>
            <a:br>
              <a:rPr lang="en-GB" sz="1900" dirty="0">
                <a:solidFill>
                  <a:srgbClr val="0000FF"/>
                </a:solidFill>
                <a:highlight>
                  <a:schemeClr val="lt1"/>
                </a:highlight>
                <a:latin typeface="Raleway"/>
                <a:ea typeface="Raleway"/>
                <a:cs typeface="Raleway"/>
                <a:sym typeface="Raleway"/>
              </a:rPr>
            </a:br>
            <a:r>
              <a:rPr lang="en-GB" sz="1900" dirty="0">
                <a:solidFill>
                  <a:srgbClr val="0000FF"/>
                </a:solidFill>
                <a:highlight>
                  <a:schemeClr val="lt1"/>
                </a:highlight>
                <a:latin typeface="Raleway"/>
                <a:ea typeface="Raleway"/>
                <a:cs typeface="Raleway"/>
                <a:sym typeface="Raleway"/>
              </a:rPr>
              <a:t>@JuusoNieminen</a:t>
            </a:r>
            <a:endParaRPr sz="1900" dirty="0">
              <a:solidFill>
                <a:srgbClr val="0000FF"/>
              </a:solidFill>
              <a:highlight>
                <a:schemeClr val="lt1"/>
              </a:highlight>
              <a:latin typeface="Raleway"/>
              <a:ea typeface="Raleway"/>
              <a:cs typeface="Raleway"/>
              <a:sym typeface="Raleway"/>
            </a:endParaRPr>
          </a:p>
          <a:p>
            <a:pPr marL="0" lvl="0" indent="0" algn="ctr" rtl="0">
              <a:lnSpc>
                <a:spcPct val="100000"/>
              </a:lnSpc>
              <a:spcBef>
                <a:spcPts val="0"/>
              </a:spcBef>
              <a:spcAft>
                <a:spcPts val="0"/>
              </a:spcAft>
              <a:buSzPts val="2800"/>
              <a:buNone/>
            </a:pPr>
            <a:endParaRPr sz="1900" dirty="0">
              <a:solidFill>
                <a:schemeClr val="dk1"/>
              </a:solidFill>
              <a:highlight>
                <a:schemeClr val="lt1"/>
              </a:highlight>
              <a:latin typeface="Raleway"/>
              <a:ea typeface="Raleway"/>
              <a:cs typeface="Raleway"/>
              <a:sym typeface="Raleway"/>
            </a:endParaRPr>
          </a:p>
          <a:p>
            <a:pPr marL="0" lvl="0" indent="0" algn="ctr" rtl="0">
              <a:lnSpc>
                <a:spcPct val="100000"/>
              </a:lnSpc>
              <a:spcBef>
                <a:spcPts val="0"/>
              </a:spcBef>
              <a:spcAft>
                <a:spcPts val="0"/>
              </a:spcAft>
              <a:buSzPts val="2800"/>
              <a:buNone/>
            </a:pPr>
            <a:r>
              <a:rPr lang="en-GB" sz="1900" b="1" dirty="0">
                <a:solidFill>
                  <a:schemeClr val="dk1"/>
                </a:solidFill>
                <a:highlight>
                  <a:schemeClr val="lt1"/>
                </a:highlight>
                <a:latin typeface="Raleway"/>
                <a:ea typeface="Raleway"/>
                <a:cs typeface="Raleway"/>
                <a:sym typeface="Raleway"/>
              </a:rPr>
              <a:t>Anabel </a:t>
            </a:r>
            <a:r>
              <a:rPr lang="en-GB" sz="1900" b="1" dirty="0" err="1">
                <a:solidFill>
                  <a:schemeClr val="dk1"/>
                </a:solidFill>
                <a:highlight>
                  <a:schemeClr val="lt1"/>
                </a:highlight>
                <a:latin typeface="Raleway"/>
                <a:ea typeface="Raleway"/>
                <a:cs typeface="Raleway"/>
                <a:sym typeface="Raleway"/>
              </a:rPr>
              <a:t>Moriña</a:t>
            </a:r>
            <a:r>
              <a:rPr lang="en-GB" sz="1900" b="1" dirty="0">
                <a:solidFill>
                  <a:schemeClr val="dk1"/>
                </a:solidFill>
                <a:highlight>
                  <a:schemeClr val="lt1"/>
                </a:highlight>
                <a:latin typeface="Raleway"/>
                <a:ea typeface="Raleway"/>
                <a:cs typeface="Raleway"/>
                <a:sym typeface="Raleway"/>
              </a:rPr>
              <a:t> &amp; Gilda Biagiotti</a:t>
            </a:r>
            <a:endParaRPr sz="1900" b="1" dirty="0">
              <a:solidFill>
                <a:schemeClr val="dk1"/>
              </a:solidFill>
              <a:highlight>
                <a:schemeClr val="lt1"/>
              </a:highlight>
              <a:latin typeface="Raleway"/>
              <a:ea typeface="Raleway"/>
              <a:cs typeface="Raleway"/>
              <a:sym typeface="Raleway"/>
            </a:endParaRPr>
          </a:p>
          <a:p>
            <a:pPr marL="0" lvl="0" indent="0" algn="ctr" rtl="0">
              <a:lnSpc>
                <a:spcPct val="100000"/>
              </a:lnSpc>
              <a:spcBef>
                <a:spcPts val="0"/>
              </a:spcBef>
              <a:spcAft>
                <a:spcPts val="0"/>
              </a:spcAft>
              <a:buSzPts val="2800"/>
              <a:buNone/>
            </a:pPr>
            <a:r>
              <a:rPr lang="en-GB" sz="1900" dirty="0">
                <a:solidFill>
                  <a:schemeClr val="dk1"/>
                </a:solidFill>
                <a:highlight>
                  <a:schemeClr val="lt1"/>
                </a:highlight>
                <a:latin typeface="Raleway"/>
                <a:ea typeface="Raleway"/>
                <a:cs typeface="Raleway"/>
                <a:sym typeface="Raleway"/>
              </a:rPr>
              <a:t>University of Seville</a:t>
            </a:r>
            <a:endParaRPr sz="1900" dirty="0">
              <a:solidFill>
                <a:schemeClr val="dk1"/>
              </a:solidFill>
              <a:highlight>
                <a:schemeClr val="lt1"/>
              </a:highlight>
              <a:latin typeface="Raleway"/>
              <a:ea typeface="Raleway"/>
              <a:cs typeface="Raleway"/>
              <a:sym typeface="Raleway"/>
            </a:endParaRPr>
          </a:p>
        </p:txBody>
      </p:sp>
      <p:pic>
        <p:nvPicPr>
          <p:cNvPr id="101" name="Google Shape;101;p25">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692124" y="0"/>
            <a:ext cx="2680476" cy="52199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387900" y="408650"/>
            <a:ext cx="8306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200" dirty="0">
                <a:solidFill>
                  <a:srgbClr val="1155CC"/>
                </a:solidFill>
                <a:latin typeface="Francois One"/>
                <a:ea typeface="Francois One"/>
                <a:cs typeface="Francois One"/>
                <a:sym typeface="Francois One"/>
              </a:rPr>
              <a:t>INCLUSION IN ASSESSMENT? </a:t>
            </a:r>
            <a:r>
              <a:rPr lang="en-GB" sz="1400" dirty="0">
                <a:solidFill>
                  <a:srgbClr val="1155CC"/>
                </a:solidFill>
                <a:latin typeface="Francois One"/>
                <a:ea typeface="Francois One"/>
                <a:cs typeface="Francois One"/>
                <a:sym typeface="Francois One"/>
              </a:rPr>
              <a:t>(ANETTE BAGGER, 2022)</a:t>
            </a:r>
            <a:endParaRPr sz="1400" dirty="0">
              <a:solidFill>
                <a:srgbClr val="1155CC"/>
              </a:solidFill>
              <a:latin typeface="Francois One"/>
              <a:ea typeface="Francois One"/>
              <a:cs typeface="Francois One"/>
              <a:sym typeface="Francois One"/>
            </a:endParaRPr>
          </a:p>
        </p:txBody>
      </p:sp>
      <p:pic>
        <p:nvPicPr>
          <p:cNvPr id="154" name="Google Shape;154;p34" descr="A circle split in half with each half having an inner and outer semi-circle. Top half title - Inclusion: Outer - Participation through assessment; Inner - Access to assessment. Bottom half title - Exclusion. Outer - Social model; Inner - Medical model."/>
          <p:cNvPicPr preferRelativeResize="0"/>
          <p:nvPr/>
        </p:nvPicPr>
        <p:blipFill rotWithShape="1">
          <a:blip r:embed="rId3">
            <a:alphaModFix/>
          </a:blip>
          <a:srcRect/>
          <a:stretch/>
        </p:blipFill>
        <p:spPr>
          <a:xfrm>
            <a:off x="1944538" y="1194100"/>
            <a:ext cx="5192819" cy="37481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Title 1">
            <a:extLst>
              <a:ext uri="{FF2B5EF4-FFF2-40B4-BE49-F238E27FC236}">
                <a16:creationId xmlns:a16="http://schemas.microsoft.com/office/drawing/2014/main" id="{DA6349F9-1C79-9D81-7874-31781FDF8D98}"/>
              </a:ext>
            </a:extLst>
          </p:cNvPr>
          <p:cNvSpPr txBox="1">
            <a:spLocks noGrp="1"/>
          </p:cNvSpPr>
          <p:nvPr>
            <p:ph type="title" idx="4294967295"/>
          </p:nvPr>
        </p:nvSpPr>
        <p:spPr>
          <a:xfrm>
            <a:off x="324852" y="-685799"/>
            <a:ext cx="3759362"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chemeClr val="dk1"/>
                </a:solidFill>
                <a:effectLst/>
                <a:uLnTx/>
                <a:uFillTx/>
                <a:latin typeface="Arial"/>
                <a:ea typeface="Arial"/>
                <a:cs typeface="Arial"/>
                <a:sym typeface="Raleway"/>
              </a:rPr>
              <a:t>Access to assessment</a:t>
            </a:r>
            <a:endParaRPr kumimoji="0" lang="en-AU" sz="28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159" name="Google Shape;159;p35"/>
          <p:cNvSpPr txBox="1">
            <a:spLocks/>
          </p:cNvSpPr>
          <p:nvPr/>
        </p:nvSpPr>
        <p:spPr>
          <a:xfrm>
            <a:off x="415950" y="389060"/>
            <a:ext cx="4481700" cy="102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AU" sz="3000" b="0" i="0" u="none" strike="noStrike" kern="0" cap="none" spc="0" normalizeH="0" baseline="0" noProof="0">
                <a:ln>
                  <a:noFill/>
                </a:ln>
                <a:solidFill>
                  <a:srgbClr val="1155CC"/>
                </a:solidFill>
                <a:effectLst/>
                <a:uLnTx/>
                <a:uFillTx/>
                <a:latin typeface="Francois One"/>
                <a:ea typeface="Francois One"/>
                <a:cs typeface="Francois One"/>
                <a:sym typeface="Francois One"/>
              </a:rPr>
              <a:t>INCLUSION IN ASSESSMENT? </a:t>
            </a:r>
            <a:r>
              <a:rPr kumimoji="0" lang="en-AU" sz="1400" b="0" i="0" u="none" strike="noStrike" kern="0" cap="none" spc="0" normalizeH="0" baseline="0" noProof="0">
                <a:ln>
                  <a:noFill/>
                </a:ln>
                <a:solidFill>
                  <a:srgbClr val="1155CC"/>
                </a:solidFill>
                <a:effectLst/>
                <a:uLnTx/>
                <a:uFillTx/>
                <a:latin typeface="Francois One"/>
                <a:ea typeface="Francois One"/>
                <a:cs typeface="Francois One"/>
                <a:sym typeface="Francois One"/>
              </a:rPr>
              <a:t>(BAGGER, 2022)</a:t>
            </a:r>
            <a:endParaRPr kumimoji="0" lang="en-AU" sz="1400" b="0" i="0" u="none" strike="noStrike" kern="0" cap="none" spc="0" normalizeH="0" baseline="0" noProof="0" dirty="0">
              <a:ln>
                <a:noFill/>
              </a:ln>
              <a:solidFill>
                <a:srgbClr val="1155CC"/>
              </a:solidFill>
              <a:effectLst/>
              <a:uLnTx/>
              <a:uFillTx/>
              <a:latin typeface="Francois One"/>
              <a:ea typeface="Francois One"/>
              <a:cs typeface="Francois One"/>
              <a:sym typeface="Francois One"/>
            </a:endParaRPr>
          </a:p>
        </p:txBody>
      </p:sp>
      <p:sp>
        <p:nvSpPr>
          <p:cNvPr id="160" name="Google Shape;160;p35"/>
          <p:cNvSpPr txBox="1">
            <a:spLocks noGrp="1"/>
          </p:cNvSpPr>
          <p:nvPr>
            <p:ph type="body" idx="1"/>
          </p:nvPr>
        </p:nvSpPr>
        <p:spPr>
          <a:xfrm>
            <a:off x="415950" y="1631900"/>
            <a:ext cx="4436100" cy="29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000" b="1" dirty="0">
                <a:solidFill>
                  <a:srgbClr val="000000"/>
                </a:solidFill>
                <a:latin typeface="Raleway"/>
                <a:ea typeface="Raleway"/>
                <a:cs typeface="Raleway"/>
                <a:sym typeface="Raleway"/>
              </a:rPr>
              <a:t>Access </a:t>
            </a:r>
            <a:r>
              <a:rPr lang="en-GB" sz="2000" b="1" i="1" dirty="0">
                <a:solidFill>
                  <a:srgbClr val="000000"/>
                </a:solidFill>
                <a:latin typeface="Raleway"/>
                <a:ea typeface="Raleway"/>
                <a:cs typeface="Raleway"/>
                <a:sym typeface="Raleway"/>
              </a:rPr>
              <a:t>to</a:t>
            </a:r>
            <a:r>
              <a:rPr lang="en-GB" sz="2000" b="1" dirty="0">
                <a:solidFill>
                  <a:srgbClr val="000000"/>
                </a:solidFill>
                <a:latin typeface="Raleway"/>
                <a:ea typeface="Raleway"/>
                <a:cs typeface="Raleway"/>
                <a:sym typeface="Raleway"/>
              </a:rPr>
              <a:t> assessment</a:t>
            </a:r>
            <a:br>
              <a:rPr lang="en-GB" sz="2000" b="1" dirty="0">
                <a:solidFill>
                  <a:srgbClr val="000000"/>
                </a:solidFill>
                <a:latin typeface="Raleway"/>
                <a:ea typeface="Raleway"/>
                <a:cs typeface="Raleway"/>
                <a:sym typeface="Raleway"/>
              </a:rPr>
            </a:br>
            <a:br>
              <a:rPr lang="en-GB" sz="2000" dirty="0">
                <a:solidFill>
                  <a:srgbClr val="000000"/>
                </a:solidFill>
                <a:latin typeface="Raleway"/>
                <a:ea typeface="Raleway"/>
                <a:cs typeface="Raleway"/>
                <a:sym typeface="Raleway"/>
              </a:rPr>
            </a:br>
            <a:r>
              <a:rPr lang="en-GB" sz="2000" dirty="0">
                <a:solidFill>
                  <a:srgbClr val="000000"/>
                </a:solidFill>
                <a:latin typeface="Raleway"/>
                <a:ea typeface="Raleway"/>
                <a:cs typeface="Raleway"/>
                <a:sym typeface="Raleway"/>
              </a:rPr>
              <a:t>“Accommodations (...) should be viewed as simply the tools for accessing or demonstrating knowledge, no different than reading glasses.” </a:t>
            </a:r>
            <a:br>
              <a:rPr lang="en-GB" sz="2000" dirty="0">
                <a:solidFill>
                  <a:srgbClr val="000000"/>
                </a:solidFill>
                <a:latin typeface="Raleway"/>
                <a:ea typeface="Raleway"/>
                <a:cs typeface="Raleway"/>
                <a:sym typeface="Raleway"/>
              </a:rPr>
            </a:br>
            <a:r>
              <a:rPr lang="en-GB" sz="1700" dirty="0">
                <a:solidFill>
                  <a:srgbClr val="0000FF"/>
                </a:solidFill>
                <a:latin typeface="Raleway"/>
                <a:ea typeface="Raleway"/>
                <a:cs typeface="Raleway"/>
                <a:sym typeface="Raleway"/>
              </a:rPr>
              <a:t>(Cohen et al., 2005, p. 232)</a:t>
            </a:r>
            <a:endParaRPr sz="1700" dirty="0">
              <a:solidFill>
                <a:srgbClr val="0000FF"/>
              </a:solidFill>
              <a:latin typeface="Raleway"/>
              <a:ea typeface="Raleway"/>
              <a:cs typeface="Raleway"/>
              <a:sym typeface="Raleway"/>
            </a:endParaRPr>
          </a:p>
        </p:txBody>
      </p:sp>
      <p:pic>
        <p:nvPicPr>
          <p:cNvPr id="161" name="Google Shape;161;p35" descr="Screenshot of Accommodated Testing Servic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67500" y="662981"/>
            <a:ext cx="4178400" cy="3551969"/>
          </a:xfrm>
          <a:prstGeom prst="rect">
            <a:avLst/>
          </a:prstGeom>
          <a:noFill/>
          <a:ln>
            <a:noFill/>
          </a:ln>
          <a:effectLst>
            <a:outerShdw blurRad="57150" dist="19050" dir="5400000" algn="bl" rotWithShape="0">
              <a:srgbClr val="000000">
                <a:alpha val="49800"/>
              </a:srgbClr>
            </a:outerShdw>
          </a:effectLst>
        </p:spPr>
      </p:pic>
      <p:sp>
        <p:nvSpPr>
          <p:cNvPr id="162" name="Google Shape;162;p35"/>
          <p:cNvSpPr txBox="1">
            <a:spLocks noGrp="1"/>
          </p:cNvSpPr>
          <p:nvPr>
            <p:ph type="body" idx="1"/>
          </p:nvPr>
        </p:nvSpPr>
        <p:spPr>
          <a:xfrm>
            <a:off x="4676050" y="4293500"/>
            <a:ext cx="4178400" cy="393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SzPts val="1800"/>
              <a:buNone/>
            </a:pPr>
            <a:r>
              <a:rPr lang="en-GB" sz="1300" dirty="0">
                <a:solidFill>
                  <a:srgbClr val="000000"/>
                </a:solidFill>
                <a:latin typeface="Raleway"/>
                <a:ea typeface="Raleway"/>
                <a:cs typeface="Raleway"/>
                <a:sym typeface="Raleway"/>
              </a:rPr>
              <a:t>University of Toronto, ATS</a:t>
            </a:r>
            <a:endParaRPr sz="1000" dirty="0">
              <a:solidFill>
                <a:srgbClr val="0000FF"/>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6"/>
        <p:cNvGrpSpPr/>
        <p:nvPr/>
      </p:nvGrpSpPr>
      <p:grpSpPr>
        <a:xfrm>
          <a:off x="0" y="0"/>
          <a:ext cx="0" cy="0"/>
          <a:chOff x="0" y="0"/>
          <a:chExt cx="0" cy="0"/>
        </a:xfrm>
      </p:grpSpPr>
      <p:sp>
        <p:nvSpPr>
          <p:cNvPr id="2" name="Title 1">
            <a:extLst>
              <a:ext uri="{FF2B5EF4-FFF2-40B4-BE49-F238E27FC236}">
                <a16:creationId xmlns:a16="http://schemas.microsoft.com/office/drawing/2014/main" id="{74B923BD-4114-769A-308D-FA0C4D7A52A6}"/>
              </a:ext>
            </a:extLst>
          </p:cNvPr>
          <p:cNvSpPr txBox="1">
            <a:spLocks noGrp="1"/>
          </p:cNvSpPr>
          <p:nvPr>
            <p:ph type="title" idx="4294967295"/>
          </p:nvPr>
        </p:nvSpPr>
        <p:spPr>
          <a:xfrm>
            <a:off x="276726" y="-745958"/>
            <a:ext cx="6843540"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2800" dirty="0">
                <a:solidFill>
                  <a:schemeClr val="dk1"/>
                </a:solidFill>
              </a:rPr>
              <a:t>Societal participation through assessment</a:t>
            </a:r>
          </a:p>
        </p:txBody>
      </p:sp>
      <p:sp>
        <p:nvSpPr>
          <p:cNvPr id="167" name="Google Shape;167;p36"/>
          <p:cNvSpPr txBox="1">
            <a:spLocks/>
          </p:cNvSpPr>
          <p:nvPr/>
        </p:nvSpPr>
        <p:spPr>
          <a:xfrm>
            <a:off x="415950" y="389060"/>
            <a:ext cx="4481700" cy="102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AU" sz="3000" b="0" i="0" u="none" strike="noStrike" kern="0" cap="none" spc="0" normalizeH="0" baseline="0" noProof="0" dirty="0">
                <a:ln>
                  <a:noFill/>
                </a:ln>
                <a:solidFill>
                  <a:srgbClr val="1155CC"/>
                </a:solidFill>
                <a:effectLst/>
                <a:uLnTx/>
                <a:uFillTx/>
                <a:latin typeface="Francois One"/>
                <a:ea typeface="Francois One"/>
                <a:cs typeface="Francois One"/>
                <a:sym typeface="Francois One"/>
              </a:rPr>
              <a:t>INCLUSION IN ASSESSMENT? </a:t>
            </a:r>
            <a:r>
              <a:rPr kumimoji="0" lang="en-AU" sz="1400" b="0" i="0" u="none" strike="noStrike" kern="0" cap="none" spc="0" normalizeH="0" baseline="0" noProof="0" dirty="0">
                <a:ln>
                  <a:noFill/>
                </a:ln>
                <a:solidFill>
                  <a:srgbClr val="1155CC"/>
                </a:solidFill>
                <a:effectLst/>
                <a:uLnTx/>
                <a:uFillTx/>
                <a:latin typeface="Francois One"/>
                <a:ea typeface="Francois One"/>
                <a:cs typeface="Francois One"/>
                <a:sym typeface="Francois One"/>
              </a:rPr>
              <a:t>(BAGGER, 2022)</a:t>
            </a:r>
          </a:p>
        </p:txBody>
      </p:sp>
      <p:sp>
        <p:nvSpPr>
          <p:cNvPr id="168" name="Google Shape;168;p36"/>
          <p:cNvSpPr txBox="1">
            <a:spLocks noGrp="1"/>
          </p:cNvSpPr>
          <p:nvPr>
            <p:ph type="body" idx="1"/>
          </p:nvPr>
        </p:nvSpPr>
        <p:spPr>
          <a:xfrm>
            <a:off x="415950" y="1631900"/>
            <a:ext cx="4436100" cy="29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00" b="1" dirty="0">
                <a:solidFill>
                  <a:srgbClr val="000000"/>
                </a:solidFill>
                <a:latin typeface="Raleway"/>
                <a:ea typeface="Raleway"/>
                <a:cs typeface="Raleway"/>
                <a:sym typeface="Raleway"/>
              </a:rPr>
              <a:t>Societal participation </a:t>
            </a:r>
            <a:r>
              <a:rPr lang="en-GB" sz="2000" b="1" i="1" dirty="0">
                <a:solidFill>
                  <a:srgbClr val="000000"/>
                </a:solidFill>
                <a:latin typeface="Raleway"/>
                <a:ea typeface="Raleway"/>
                <a:cs typeface="Raleway"/>
                <a:sym typeface="Raleway"/>
              </a:rPr>
              <a:t>through</a:t>
            </a:r>
            <a:r>
              <a:rPr lang="en-GB" sz="2000" b="1" dirty="0">
                <a:solidFill>
                  <a:srgbClr val="000000"/>
                </a:solidFill>
                <a:latin typeface="Raleway"/>
                <a:ea typeface="Raleway"/>
                <a:cs typeface="Raleway"/>
                <a:sym typeface="Raleway"/>
              </a:rPr>
              <a:t> assessment</a:t>
            </a:r>
            <a:endParaRPr sz="2000" dirty="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sz="2000" dirty="0">
                <a:solidFill>
                  <a:srgbClr val="000000"/>
                </a:solidFill>
                <a:latin typeface="Raleway"/>
                <a:ea typeface="Raleway"/>
                <a:cs typeface="Raleway"/>
                <a:sym typeface="Raleway"/>
              </a:rPr>
              <a:t>Students’ inclusion as fully accepted members of academic communities?</a:t>
            </a:r>
            <a:endParaRPr sz="2000" dirty="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sz="2000" dirty="0">
                <a:solidFill>
                  <a:srgbClr val="000000"/>
                </a:solidFill>
                <a:latin typeface="Raleway"/>
                <a:ea typeface="Raleway"/>
                <a:cs typeface="Raleway"/>
                <a:sym typeface="Raleway"/>
              </a:rPr>
              <a:t>Who does assessment </a:t>
            </a:r>
            <a:r>
              <a:rPr lang="en-GB" sz="2000" i="1" dirty="0">
                <a:solidFill>
                  <a:srgbClr val="000000"/>
                </a:solidFill>
                <a:latin typeface="Raleway"/>
                <a:ea typeface="Raleway"/>
                <a:cs typeface="Raleway"/>
                <a:sym typeface="Raleway"/>
              </a:rPr>
              <a:t>disable</a:t>
            </a:r>
            <a:r>
              <a:rPr lang="en-GB" sz="2000" dirty="0">
                <a:solidFill>
                  <a:srgbClr val="000000"/>
                </a:solidFill>
                <a:latin typeface="Raleway"/>
                <a:ea typeface="Raleway"/>
                <a:cs typeface="Raleway"/>
                <a:sym typeface="Raleway"/>
              </a:rPr>
              <a:t>, how, and what are the consequences?</a:t>
            </a:r>
            <a:endParaRPr sz="2000" dirty="0">
              <a:solidFill>
                <a:srgbClr val="000000"/>
              </a:solidFill>
              <a:latin typeface="Raleway"/>
              <a:ea typeface="Raleway"/>
              <a:cs typeface="Raleway"/>
              <a:sym typeface="Raleway"/>
            </a:endParaRPr>
          </a:p>
        </p:txBody>
      </p:sp>
      <p:pic>
        <p:nvPicPr>
          <p:cNvPr id="169" name="Google Shape;169;p36" descr="A graphic of a clock with arrows and letters on it with the title: Extra Time on an Exam: Suitable Accommodation or Legal Cheating?"/>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180175" y="950850"/>
            <a:ext cx="3619099" cy="32417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sp>
        <p:nvSpPr>
          <p:cNvPr id="2" name="Title 1">
            <a:extLst>
              <a:ext uri="{FF2B5EF4-FFF2-40B4-BE49-F238E27FC236}">
                <a16:creationId xmlns:a16="http://schemas.microsoft.com/office/drawing/2014/main" id="{F5E8101B-CABD-5E7B-0F31-DFB194FC6CD4}"/>
              </a:ext>
            </a:extLst>
          </p:cNvPr>
          <p:cNvSpPr txBox="1">
            <a:spLocks noGrp="1"/>
          </p:cNvSpPr>
          <p:nvPr>
            <p:ph type="title" idx="4294967295"/>
          </p:nvPr>
        </p:nvSpPr>
        <p:spPr>
          <a:xfrm>
            <a:off x="433401" y="746001"/>
            <a:ext cx="3702600" cy="8071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AU" sz="2100" b="0" i="0" u="none" strike="noStrike" kern="0" cap="none" spc="0" normalizeH="0" baseline="0" noProof="0" dirty="0">
                <a:ln>
                  <a:noFill/>
                </a:ln>
                <a:solidFill>
                  <a:srgbClr val="000000"/>
                </a:solidFill>
                <a:effectLst/>
                <a:uLnTx/>
                <a:uFillTx/>
                <a:latin typeface="Raleway"/>
                <a:ea typeface="Raleway"/>
                <a:cs typeface="Raleway"/>
                <a:sym typeface="Raleway"/>
              </a:rPr>
              <a:t>Who is seen as ‘normal’ and ‘able’ in assessment?</a:t>
            </a:r>
          </a:p>
        </p:txBody>
      </p:sp>
      <p:sp>
        <p:nvSpPr>
          <p:cNvPr id="174" name="Google Shape;174;p37"/>
          <p:cNvSpPr txBox="1">
            <a:spLocks noGrp="1"/>
          </p:cNvSpPr>
          <p:nvPr>
            <p:ph type="body" idx="1"/>
          </p:nvPr>
        </p:nvSpPr>
        <p:spPr>
          <a:xfrm>
            <a:off x="433401" y="1797058"/>
            <a:ext cx="3702600" cy="2144791"/>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GB" sz="2100" dirty="0">
                <a:solidFill>
                  <a:srgbClr val="000000"/>
                </a:solidFill>
                <a:latin typeface="Raleway"/>
                <a:ea typeface="Raleway"/>
                <a:cs typeface="Raleway"/>
                <a:sym typeface="Raleway"/>
              </a:rPr>
              <a:t>Does assessment provide diverse ways of knowing, being and becoming?</a:t>
            </a:r>
            <a:endParaRPr sz="2100" dirty="0">
              <a:solidFill>
                <a:srgbClr val="000000"/>
              </a:solidFill>
              <a:latin typeface="Raleway"/>
              <a:ea typeface="Raleway"/>
              <a:cs typeface="Raleway"/>
              <a:sym typeface="Raleway"/>
            </a:endParaRPr>
          </a:p>
        </p:txBody>
      </p:sp>
      <p:sp>
        <p:nvSpPr>
          <p:cNvPr id="176" name="Google Shape;176;p37">
            <a:extLst>
              <a:ext uri="{C183D7F6-B498-43B3-948B-1728B52AA6E4}">
                <adec:decorative xmlns:adec="http://schemas.microsoft.com/office/drawing/2017/decorative" val="1"/>
              </a:ext>
            </a:extLst>
          </p:cNvPr>
          <p:cNvSpPr txBox="1"/>
          <p:nvPr/>
        </p:nvSpPr>
        <p:spPr>
          <a:xfrm>
            <a:off x="4325325" y="507225"/>
            <a:ext cx="865800" cy="135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0" dirty="0">
                <a:latin typeface="Alfa Slab One"/>
                <a:ea typeface="Alfa Slab One"/>
                <a:cs typeface="Alfa Slab One"/>
                <a:sym typeface="Alfa Slab One"/>
              </a:rPr>
              <a:t>”</a:t>
            </a:r>
            <a:endParaRPr sz="13000" dirty="0"/>
          </a:p>
        </p:txBody>
      </p:sp>
      <p:sp>
        <p:nvSpPr>
          <p:cNvPr id="175" name="Google Shape;175;p37"/>
          <p:cNvSpPr txBox="1"/>
          <p:nvPr/>
        </p:nvSpPr>
        <p:spPr>
          <a:xfrm>
            <a:off x="5145700" y="450700"/>
            <a:ext cx="3504300" cy="41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Raleway"/>
                <a:ea typeface="Raleway"/>
                <a:cs typeface="Raleway"/>
                <a:sym typeface="Raleway"/>
              </a:rPr>
              <a:t>Pictures and colours help us dyslexics a lot. Nowadays, I colour-code my materials, particularly if there’s much mathematical yarn. I use green, turquoise… All the colours are in use. It’s much easier to read than just black and white. (…) An image can be worth more than a thousand words.</a:t>
            </a:r>
            <a:br>
              <a:rPr lang="en-GB" sz="2000">
                <a:latin typeface="Raleway"/>
                <a:ea typeface="Raleway"/>
                <a:cs typeface="Raleway"/>
                <a:sym typeface="Raleway"/>
              </a:rPr>
            </a:br>
            <a:r>
              <a:rPr lang="en-GB" sz="1800">
                <a:solidFill>
                  <a:srgbClr val="0000FF"/>
                </a:solidFill>
                <a:latin typeface="Raleway"/>
                <a:ea typeface="Raleway"/>
                <a:cs typeface="Raleway"/>
                <a:sym typeface="Raleway"/>
              </a:rPr>
              <a:t>Yö in Nieminen et al., 2024, </a:t>
            </a:r>
            <a:br>
              <a:rPr lang="en-GB" sz="1800">
                <a:solidFill>
                  <a:srgbClr val="0000FF"/>
                </a:solidFill>
                <a:latin typeface="Raleway"/>
                <a:ea typeface="Raleway"/>
                <a:cs typeface="Raleway"/>
                <a:sym typeface="Raleway"/>
              </a:rPr>
            </a:br>
            <a:r>
              <a:rPr lang="en-GB" sz="1800">
                <a:solidFill>
                  <a:srgbClr val="0000FF"/>
                </a:solidFill>
                <a:latin typeface="Raleway"/>
                <a:ea typeface="Raleway"/>
                <a:cs typeface="Raleway"/>
                <a:sym typeface="Raleway"/>
              </a:rPr>
              <a:t>p. 20</a:t>
            </a:r>
            <a:endParaRPr sz="1800">
              <a:solidFill>
                <a:srgbClr val="0000FF"/>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480175" y="250238"/>
            <a:ext cx="4692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dirty="0">
                <a:solidFill>
                  <a:srgbClr val="1155CC"/>
                </a:solidFill>
                <a:latin typeface="Francois One"/>
                <a:ea typeface="Francois One"/>
                <a:cs typeface="Francois One"/>
                <a:sym typeface="Francois One"/>
              </a:rPr>
              <a:t>LITERATURE REVIEW</a:t>
            </a:r>
            <a:endParaRPr sz="3000" dirty="0">
              <a:solidFill>
                <a:srgbClr val="1155CC"/>
              </a:solidFill>
              <a:latin typeface="Francois One"/>
              <a:ea typeface="Francois One"/>
              <a:cs typeface="Francois One"/>
              <a:sym typeface="Francois One"/>
            </a:endParaRPr>
          </a:p>
        </p:txBody>
      </p:sp>
      <p:sp>
        <p:nvSpPr>
          <p:cNvPr id="182" name="Google Shape;182;p38"/>
          <p:cNvSpPr txBox="1">
            <a:spLocks noGrp="1"/>
          </p:cNvSpPr>
          <p:nvPr>
            <p:ph type="body" idx="1"/>
          </p:nvPr>
        </p:nvSpPr>
        <p:spPr>
          <a:xfrm>
            <a:off x="480175" y="1003750"/>
            <a:ext cx="4453800" cy="372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b="1" dirty="0">
                <a:solidFill>
                  <a:srgbClr val="000000"/>
                </a:solidFill>
                <a:latin typeface="Raleway"/>
                <a:ea typeface="Raleway"/>
                <a:cs typeface="Raleway"/>
                <a:sym typeface="Raleway"/>
              </a:rPr>
              <a:t>How could inclusion be conceptualised in assessment?</a:t>
            </a:r>
            <a:endParaRPr b="1" dirty="0">
              <a:solidFill>
                <a:srgbClr val="000000"/>
              </a:solidFill>
              <a:latin typeface="Raleway"/>
              <a:ea typeface="Raleway"/>
              <a:cs typeface="Raleway"/>
              <a:sym typeface="Raleway"/>
            </a:endParaRPr>
          </a:p>
          <a:p>
            <a:pPr marL="0" lvl="0" indent="0" algn="l" rtl="0">
              <a:lnSpc>
                <a:spcPct val="115000"/>
              </a:lnSpc>
              <a:spcBef>
                <a:spcPts val="0"/>
              </a:spcBef>
              <a:spcAft>
                <a:spcPts val="0"/>
              </a:spcAft>
              <a:buSzPts val="1800"/>
              <a:buNone/>
            </a:pPr>
            <a:endParaRPr b="1" dirty="0">
              <a:solidFill>
                <a:srgbClr val="000000"/>
              </a:solidFill>
              <a:latin typeface="Raleway"/>
              <a:ea typeface="Raleway"/>
              <a:cs typeface="Raleway"/>
              <a:sym typeface="Raleway"/>
            </a:endParaRPr>
          </a:p>
          <a:p>
            <a:pPr marL="457200" lvl="0" indent="-342900" algn="l" rtl="0">
              <a:lnSpc>
                <a:spcPct val="115000"/>
              </a:lnSpc>
              <a:spcBef>
                <a:spcPts val="0"/>
              </a:spcBef>
              <a:spcAft>
                <a:spcPts val="0"/>
              </a:spcAft>
              <a:buClr>
                <a:srgbClr val="000000"/>
              </a:buClr>
              <a:buSzPts val="1800"/>
              <a:buFont typeface="Raleway"/>
              <a:buChar char="●"/>
            </a:pPr>
            <a:r>
              <a:rPr lang="en-GB" dirty="0">
                <a:solidFill>
                  <a:srgbClr val="000000"/>
                </a:solidFill>
                <a:latin typeface="Raleway"/>
                <a:ea typeface="Raleway"/>
                <a:cs typeface="Raleway"/>
                <a:sym typeface="Raleway"/>
              </a:rPr>
              <a:t>What kinds of experiences do students with disabilities have about assessment and assessment accommodations?</a:t>
            </a:r>
            <a:endParaRPr dirty="0">
              <a:solidFill>
                <a:srgbClr val="000000"/>
              </a:solidFill>
              <a:latin typeface="Raleway"/>
              <a:ea typeface="Raleway"/>
              <a:cs typeface="Raleway"/>
              <a:sym typeface="Raleway"/>
            </a:endParaRPr>
          </a:p>
          <a:p>
            <a:pPr marL="457200" lvl="0" indent="-342900" algn="l" rtl="0">
              <a:lnSpc>
                <a:spcPct val="115000"/>
              </a:lnSpc>
              <a:spcBef>
                <a:spcPts val="0"/>
              </a:spcBef>
              <a:spcAft>
                <a:spcPts val="0"/>
              </a:spcAft>
              <a:buClr>
                <a:srgbClr val="000000"/>
              </a:buClr>
              <a:buSzPts val="1800"/>
              <a:buFont typeface="Raleway"/>
              <a:buChar char="●"/>
            </a:pPr>
            <a:r>
              <a:rPr lang="en-GB" dirty="0">
                <a:solidFill>
                  <a:srgbClr val="000000"/>
                </a:solidFill>
                <a:latin typeface="Raleway"/>
                <a:ea typeface="Raleway"/>
                <a:cs typeface="Raleway"/>
                <a:sym typeface="Raleway"/>
              </a:rPr>
              <a:t>How do these experiences reflect inclusion and exclusion, as understood through Bagger’s (2022) conceptualisation of access and participation?</a:t>
            </a:r>
            <a:endParaRPr dirty="0">
              <a:solidFill>
                <a:srgbClr val="000000"/>
              </a:solidFill>
              <a:latin typeface="Raleway"/>
              <a:ea typeface="Raleway"/>
              <a:cs typeface="Raleway"/>
              <a:sym typeface="Raleway"/>
            </a:endParaRPr>
          </a:p>
        </p:txBody>
      </p:sp>
      <p:pic>
        <p:nvPicPr>
          <p:cNvPr id="183" name="Google Shape;183;p38" descr="A circular library with many books on the shelv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86375" y="0"/>
            <a:ext cx="3857625"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 name="Title 1">
            <a:extLst>
              <a:ext uri="{FF2B5EF4-FFF2-40B4-BE49-F238E27FC236}">
                <a16:creationId xmlns:a16="http://schemas.microsoft.com/office/drawing/2014/main" id="{BFE88B48-95EE-4379-43B4-B9B57008DF28}"/>
              </a:ext>
            </a:extLst>
          </p:cNvPr>
          <p:cNvSpPr txBox="1">
            <a:spLocks noGrp="1"/>
          </p:cNvSpPr>
          <p:nvPr>
            <p:ph type="title" idx="4294967295"/>
          </p:nvPr>
        </p:nvSpPr>
        <p:spPr>
          <a:xfrm>
            <a:off x="382956" y="204400"/>
            <a:ext cx="2169184"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000000"/>
                </a:solidFill>
                <a:effectLst/>
                <a:uLnTx/>
                <a:uFillTx/>
                <a:latin typeface="Raleway"/>
                <a:ea typeface="Raleway"/>
                <a:cs typeface="Raleway"/>
                <a:sym typeface="Raleway"/>
              </a:rPr>
              <a:t>Metaethnography</a:t>
            </a:r>
            <a:endParaRPr kumimoji="0" lang="en-AU"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8" name="Google Shape;188;p39"/>
          <p:cNvSpPr txBox="1">
            <a:spLocks noGrp="1"/>
          </p:cNvSpPr>
          <p:nvPr>
            <p:ph type="body" idx="1"/>
          </p:nvPr>
        </p:nvSpPr>
        <p:spPr>
          <a:xfrm>
            <a:off x="382956" y="719100"/>
            <a:ext cx="3680100" cy="442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dirty="0">
                <a:solidFill>
                  <a:srgbClr val="000000"/>
                </a:solidFill>
                <a:latin typeface="Raleway"/>
                <a:ea typeface="Raleway"/>
                <a:cs typeface="Raleway"/>
                <a:sym typeface="Raleway"/>
              </a:rPr>
              <a:t>Building theory based on qualitative studies: hearing the student voice</a:t>
            </a:r>
            <a:endParaRPr dirty="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dirty="0">
                <a:solidFill>
                  <a:srgbClr val="000000"/>
                </a:solidFill>
                <a:latin typeface="Raleway"/>
                <a:ea typeface="Raleway"/>
                <a:cs typeface="Raleway"/>
                <a:sym typeface="Raleway"/>
              </a:rPr>
              <a:t>Published between 2010-2022</a:t>
            </a:r>
            <a:endParaRPr dirty="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dirty="0">
                <a:solidFill>
                  <a:srgbClr val="000000"/>
                </a:solidFill>
                <a:latin typeface="Raleway"/>
                <a:ea typeface="Raleway"/>
                <a:cs typeface="Raleway"/>
                <a:sym typeface="Raleway"/>
              </a:rPr>
              <a:t>Studies that provided sufficient information about assessment</a:t>
            </a:r>
            <a:endParaRPr dirty="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dirty="0">
                <a:solidFill>
                  <a:srgbClr val="000000"/>
                </a:solidFill>
                <a:latin typeface="Raleway"/>
                <a:ea typeface="Raleway"/>
                <a:cs typeface="Raleway"/>
                <a:sym typeface="Raleway"/>
              </a:rPr>
              <a:t>42 studies, 868 students with disabilities in total; almost completely interview studies</a:t>
            </a:r>
            <a:endParaRPr i="1" dirty="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i="1" dirty="0">
                <a:solidFill>
                  <a:srgbClr val="000000"/>
                </a:solidFill>
                <a:latin typeface="Raleway"/>
                <a:ea typeface="Raleway"/>
                <a:cs typeface="Raleway"/>
                <a:sym typeface="Raleway"/>
              </a:rPr>
              <a:t>An emotionally draining process!</a:t>
            </a:r>
            <a:endParaRPr i="1" dirty="0">
              <a:solidFill>
                <a:srgbClr val="000000"/>
              </a:solidFill>
              <a:latin typeface="Raleway"/>
              <a:ea typeface="Raleway"/>
              <a:cs typeface="Raleway"/>
              <a:sym typeface="Raleway"/>
            </a:endParaRPr>
          </a:p>
        </p:txBody>
      </p:sp>
      <p:pic>
        <p:nvPicPr>
          <p:cNvPr id="189" name="Google Shape;189;p39" descr="A flowchart showing how records are identified, screened and includ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33700" y="204400"/>
            <a:ext cx="4356775" cy="4734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480175" y="326450"/>
            <a:ext cx="781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ACCESS: EXPERIENCES OF INCLUSION </a:t>
            </a:r>
            <a:r>
              <a:rPr lang="en-GB" sz="3000">
                <a:solidFill>
                  <a:srgbClr val="FF0000"/>
                </a:solidFill>
                <a:latin typeface="Francois One"/>
                <a:ea typeface="Francois One"/>
                <a:cs typeface="Francois One"/>
                <a:sym typeface="Francois One"/>
              </a:rPr>
              <a:t>(22/42)</a:t>
            </a:r>
            <a:endParaRPr sz="3000">
              <a:solidFill>
                <a:srgbClr val="FF0000"/>
              </a:solidFill>
              <a:latin typeface="Francois One"/>
              <a:ea typeface="Francois One"/>
              <a:cs typeface="Francois One"/>
              <a:sym typeface="Francois One"/>
            </a:endParaRPr>
          </a:p>
        </p:txBody>
      </p:sp>
      <p:sp>
        <p:nvSpPr>
          <p:cNvPr id="195" name="Google Shape;195;p40"/>
          <p:cNvSpPr txBox="1">
            <a:spLocks noGrp="1"/>
          </p:cNvSpPr>
          <p:nvPr>
            <p:ph type="body" idx="1"/>
          </p:nvPr>
        </p:nvSpPr>
        <p:spPr>
          <a:xfrm>
            <a:off x="480175" y="1611325"/>
            <a:ext cx="3716700" cy="30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Students largely experienced that testing accommodations provided an </a:t>
            </a:r>
            <a:r>
              <a:rPr lang="en-GB" sz="2100" i="1">
                <a:solidFill>
                  <a:srgbClr val="000000"/>
                </a:solidFill>
                <a:latin typeface="Raleway"/>
                <a:ea typeface="Raleway"/>
                <a:cs typeface="Raleway"/>
                <a:sym typeface="Raleway"/>
              </a:rPr>
              <a:t>access</a:t>
            </a:r>
            <a:r>
              <a:rPr lang="en-GB" sz="2100">
                <a:solidFill>
                  <a:srgbClr val="000000"/>
                </a:solidFill>
                <a:latin typeface="Raleway"/>
                <a:ea typeface="Raleway"/>
                <a:cs typeface="Raleway"/>
                <a:sym typeface="Raleway"/>
              </a:rPr>
              <a:t> to exams, which promoted inclusion in assessment</a:t>
            </a:r>
            <a:endParaRPr sz="2100">
              <a:solidFill>
                <a:srgbClr val="000000"/>
              </a:solidFill>
              <a:latin typeface="Raleway"/>
              <a:ea typeface="Raleway"/>
              <a:cs typeface="Raleway"/>
              <a:sym typeface="Raleway"/>
            </a:endParaRPr>
          </a:p>
        </p:txBody>
      </p:sp>
      <p:sp>
        <p:nvSpPr>
          <p:cNvPr id="196" name="Google Shape;196;p40"/>
          <p:cNvSpPr/>
          <p:nvPr/>
        </p:nvSpPr>
        <p:spPr>
          <a:xfrm>
            <a:off x="4372050" y="1238075"/>
            <a:ext cx="4278600" cy="32139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Some students went as far as saying that extended time has made a profound difference in their academic career. (...) ‘I think it’s definitely one of the things in my college career that’s helped me the most.’</a:t>
            </a:r>
            <a:br>
              <a:rPr lang="en-GB" sz="1600" b="0" i="0" u="none" strike="noStrike" cap="none">
                <a:solidFill>
                  <a:srgbClr val="000000"/>
                </a:solidFill>
                <a:latin typeface="Raleway"/>
                <a:ea typeface="Raleway"/>
                <a:cs typeface="Raleway"/>
                <a:sym typeface="Raleway"/>
              </a:rPr>
            </a:br>
            <a:r>
              <a:rPr lang="en-GB" sz="1600" b="0" i="0" u="none" strike="noStrike" cap="none">
                <a:solidFill>
                  <a:srgbClr val="0000FF"/>
                </a:solidFill>
                <a:latin typeface="Raleway"/>
                <a:ea typeface="Raleway"/>
                <a:cs typeface="Raleway"/>
                <a:sym typeface="Raleway"/>
              </a:rPr>
              <a:t>Slaughter et al., 2020, p. 9</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480175" y="326450"/>
            <a:ext cx="781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ACCESS: EXPERIENCES OF EXCLUSION </a:t>
            </a:r>
            <a:r>
              <a:rPr lang="en-GB" sz="3000">
                <a:solidFill>
                  <a:srgbClr val="FF0000"/>
                </a:solidFill>
                <a:latin typeface="Francois One"/>
                <a:ea typeface="Francois One"/>
                <a:cs typeface="Francois One"/>
                <a:sym typeface="Francois One"/>
              </a:rPr>
              <a:t>(40/42)</a:t>
            </a:r>
            <a:endParaRPr sz="3000">
              <a:solidFill>
                <a:srgbClr val="FF0000"/>
              </a:solidFill>
              <a:latin typeface="Francois One"/>
              <a:ea typeface="Francois One"/>
              <a:cs typeface="Francois One"/>
              <a:sym typeface="Francois One"/>
            </a:endParaRPr>
          </a:p>
        </p:txBody>
      </p:sp>
      <p:sp>
        <p:nvSpPr>
          <p:cNvPr id="202" name="Google Shape;202;p41"/>
          <p:cNvSpPr txBox="1">
            <a:spLocks noGrp="1"/>
          </p:cNvSpPr>
          <p:nvPr>
            <p:ph type="body" idx="1"/>
          </p:nvPr>
        </p:nvSpPr>
        <p:spPr>
          <a:xfrm>
            <a:off x="480175" y="1875325"/>
            <a:ext cx="3716700" cy="30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Closed-book examinations as “the most significant structural barrier” </a:t>
            </a:r>
            <a:br>
              <a:rPr lang="en-GB" sz="2100">
                <a:solidFill>
                  <a:srgbClr val="000000"/>
                </a:solidFill>
                <a:latin typeface="Raleway"/>
                <a:ea typeface="Raleway"/>
                <a:cs typeface="Raleway"/>
                <a:sym typeface="Raleway"/>
              </a:rPr>
            </a:br>
            <a:r>
              <a:rPr lang="en-GB" sz="1600">
                <a:solidFill>
                  <a:srgbClr val="0000FF"/>
                </a:solidFill>
                <a:latin typeface="Raleway"/>
                <a:ea typeface="Raleway"/>
                <a:cs typeface="Raleway"/>
                <a:sym typeface="Raleway"/>
              </a:rPr>
              <a:t>(Lewis &amp; Lynn, 2018, p. 14)</a:t>
            </a:r>
            <a:endParaRPr sz="2100">
              <a:solidFill>
                <a:srgbClr val="000000"/>
              </a:solidFill>
              <a:latin typeface="Raleway"/>
              <a:ea typeface="Raleway"/>
              <a:cs typeface="Raleway"/>
              <a:sym typeface="Raleway"/>
            </a:endParaRPr>
          </a:p>
        </p:txBody>
      </p:sp>
      <p:sp>
        <p:nvSpPr>
          <p:cNvPr id="203" name="Google Shape;203;p41"/>
          <p:cNvSpPr/>
          <p:nvPr/>
        </p:nvSpPr>
        <p:spPr>
          <a:xfrm>
            <a:off x="4124050" y="1438350"/>
            <a:ext cx="4587900" cy="27495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I wish I could have more breaks during an exam and not have to sit still for 3 hours in front of the computer… </a:t>
            </a:r>
            <a:br>
              <a:rPr lang="en-GB" sz="1600" b="0" i="0" u="none" strike="noStrike" cap="none">
                <a:solidFill>
                  <a:srgbClr val="000000"/>
                </a:solidFill>
                <a:latin typeface="Raleway"/>
                <a:ea typeface="Raleway"/>
                <a:cs typeface="Raleway"/>
                <a:sym typeface="Raleway"/>
              </a:rPr>
            </a:br>
            <a:r>
              <a:rPr lang="en-GB" sz="1600" b="0" i="0" u="none" strike="noStrike" cap="none">
                <a:solidFill>
                  <a:srgbClr val="0000FF"/>
                </a:solidFill>
                <a:latin typeface="Raleway"/>
                <a:ea typeface="Raleway"/>
                <a:cs typeface="Raleway"/>
                <a:sym typeface="Raleway"/>
              </a:rPr>
              <a:t>Anna in Kourea et al. 2021, p. 117</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2"/>
          <p:cNvSpPr txBox="1">
            <a:spLocks noGrp="1"/>
          </p:cNvSpPr>
          <p:nvPr>
            <p:ph type="title"/>
          </p:nvPr>
        </p:nvSpPr>
        <p:spPr>
          <a:xfrm>
            <a:off x="480175" y="326450"/>
            <a:ext cx="781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ACCESS: EXPERIENCES OF EXCLUSION </a:t>
            </a:r>
            <a:r>
              <a:rPr lang="en-GB" sz="3000">
                <a:solidFill>
                  <a:srgbClr val="FF0000"/>
                </a:solidFill>
                <a:latin typeface="Francois One"/>
                <a:ea typeface="Francois One"/>
                <a:cs typeface="Francois One"/>
                <a:sym typeface="Francois One"/>
              </a:rPr>
              <a:t>(40/42)</a:t>
            </a:r>
            <a:endParaRPr sz="3000">
              <a:solidFill>
                <a:srgbClr val="FF0000"/>
              </a:solidFill>
              <a:latin typeface="Francois One"/>
              <a:ea typeface="Francois One"/>
              <a:cs typeface="Francois One"/>
              <a:sym typeface="Francois One"/>
            </a:endParaRPr>
          </a:p>
        </p:txBody>
      </p:sp>
      <p:sp>
        <p:nvSpPr>
          <p:cNvPr id="209" name="Google Shape;209;p42"/>
          <p:cNvSpPr txBox="1">
            <a:spLocks noGrp="1"/>
          </p:cNvSpPr>
          <p:nvPr>
            <p:ph type="body" idx="1"/>
          </p:nvPr>
        </p:nvSpPr>
        <p:spPr>
          <a:xfrm>
            <a:off x="480175" y="1875325"/>
            <a:ext cx="3716700" cy="30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Issues in accessing assessment adjustments: </a:t>
            </a:r>
            <a:br>
              <a:rPr lang="en-GB" sz="2100">
                <a:solidFill>
                  <a:srgbClr val="000000"/>
                </a:solidFill>
                <a:latin typeface="Raleway"/>
                <a:ea typeface="Raleway"/>
                <a:cs typeface="Raleway"/>
                <a:sym typeface="Raleway"/>
              </a:rPr>
            </a:br>
            <a:r>
              <a:rPr lang="en-GB" sz="2100">
                <a:solidFill>
                  <a:srgbClr val="000000"/>
                </a:solidFill>
                <a:latin typeface="Raleway"/>
                <a:ea typeface="Raleway"/>
                <a:cs typeface="Raleway"/>
                <a:sym typeface="Raleway"/>
              </a:rPr>
              <a:t>“a troublesome process” </a:t>
            </a:r>
            <a:r>
              <a:rPr lang="en-GB" sz="1600">
                <a:solidFill>
                  <a:srgbClr val="0000FF"/>
                </a:solidFill>
                <a:latin typeface="Raleway"/>
                <a:ea typeface="Raleway"/>
                <a:cs typeface="Raleway"/>
                <a:sym typeface="Raleway"/>
              </a:rPr>
              <a:t>(Goegan et al., 2020, p. 5)”</a:t>
            </a:r>
            <a:endParaRPr sz="1600">
              <a:solidFill>
                <a:srgbClr val="0000FF"/>
              </a:solidFill>
              <a:latin typeface="Raleway"/>
              <a:ea typeface="Raleway"/>
              <a:cs typeface="Raleway"/>
              <a:sym typeface="Raleway"/>
            </a:endParaRPr>
          </a:p>
        </p:txBody>
      </p:sp>
      <p:sp>
        <p:nvSpPr>
          <p:cNvPr id="210" name="Google Shape;210;p42"/>
          <p:cNvSpPr/>
          <p:nvPr/>
        </p:nvSpPr>
        <p:spPr>
          <a:xfrm>
            <a:off x="4124050" y="1232350"/>
            <a:ext cx="4587900" cy="33228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 I had to wait for two months to make a provision of scribe services available in my role book. I made three trips to the main campus of the university to get this done. I was alone and there was no help. </a:t>
            </a:r>
            <a:br>
              <a:rPr lang="en-GB" sz="1600" b="0" i="0" u="none" strike="noStrike" cap="none">
                <a:solidFill>
                  <a:srgbClr val="000000"/>
                </a:solidFill>
                <a:latin typeface="Raleway"/>
                <a:ea typeface="Raleway"/>
                <a:cs typeface="Raleway"/>
                <a:sym typeface="Raleway"/>
              </a:rPr>
            </a:br>
            <a:r>
              <a:rPr lang="en-GB" sz="1600" b="0" i="0" u="none" strike="noStrike" cap="none">
                <a:solidFill>
                  <a:srgbClr val="0000FF"/>
                </a:solidFill>
                <a:latin typeface="Raleway"/>
                <a:ea typeface="Raleway"/>
                <a:cs typeface="Raleway"/>
                <a:sym typeface="Raleway"/>
              </a:rPr>
              <a:t>Kunnath &amp; Mathew, 2019, p. 180</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480175" y="326450"/>
            <a:ext cx="781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PARTICIPATION: EXPERIENCES OF INCLUSION </a:t>
            </a:r>
            <a:r>
              <a:rPr lang="en-GB" sz="3000">
                <a:solidFill>
                  <a:srgbClr val="FF0000"/>
                </a:solidFill>
                <a:latin typeface="Francois One"/>
                <a:ea typeface="Francois One"/>
                <a:cs typeface="Francois One"/>
                <a:sym typeface="Francois One"/>
              </a:rPr>
              <a:t>(5/42)</a:t>
            </a:r>
            <a:endParaRPr sz="3000">
              <a:solidFill>
                <a:srgbClr val="FF0000"/>
              </a:solidFill>
              <a:latin typeface="Francois One"/>
              <a:ea typeface="Francois One"/>
              <a:cs typeface="Francois One"/>
              <a:sym typeface="Francois One"/>
            </a:endParaRPr>
          </a:p>
        </p:txBody>
      </p:sp>
      <p:sp>
        <p:nvSpPr>
          <p:cNvPr id="216" name="Google Shape;216;p43"/>
          <p:cNvSpPr txBox="1">
            <a:spLocks noGrp="1"/>
          </p:cNvSpPr>
          <p:nvPr>
            <p:ph type="body" idx="1"/>
          </p:nvPr>
        </p:nvSpPr>
        <p:spPr>
          <a:xfrm>
            <a:off x="480175" y="1875325"/>
            <a:ext cx="3716700" cy="30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Counter-spaces in inaccessible and even discriminatory academia</a:t>
            </a:r>
            <a:endParaRPr sz="2100">
              <a:solidFill>
                <a:srgbClr val="000000"/>
              </a:solidFill>
              <a:latin typeface="Raleway"/>
              <a:ea typeface="Raleway"/>
              <a:cs typeface="Raleway"/>
              <a:sym typeface="Raleway"/>
            </a:endParaRPr>
          </a:p>
        </p:txBody>
      </p:sp>
      <p:sp>
        <p:nvSpPr>
          <p:cNvPr id="217" name="Google Shape;217;p43"/>
          <p:cNvSpPr/>
          <p:nvPr/>
        </p:nvSpPr>
        <p:spPr>
          <a:xfrm>
            <a:off x="3950925" y="1274500"/>
            <a:ext cx="4761000" cy="29133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When I had to go to the physical place, I would see other people also getting extra time and stuff to go have breaks. It was really nice to feel normal, I guess, in that sense. I haven’t really felt excluded.</a:t>
            </a:r>
            <a:br>
              <a:rPr lang="en-GB" sz="1600" b="0" i="0" u="none" strike="noStrike" cap="none">
                <a:solidFill>
                  <a:srgbClr val="000000"/>
                </a:solidFill>
                <a:latin typeface="Raleway"/>
                <a:ea typeface="Raleway"/>
                <a:cs typeface="Raleway"/>
                <a:sym typeface="Raleway"/>
              </a:rPr>
            </a:br>
            <a:r>
              <a:rPr lang="en-GB" sz="1600" b="0" i="0" u="none" strike="noStrike" cap="none">
                <a:solidFill>
                  <a:srgbClr val="0000FF"/>
                </a:solidFill>
                <a:latin typeface="Raleway"/>
                <a:ea typeface="Raleway"/>
                <a:cs typeface="Raleway"/>
                <a:sym typeface="Raleway"/>
              </a:rPr>
              <a:t>Tai et al., 2022, p. 7</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3" name="Title 2">
            <a:extLst>
              <a:ext uri="{FF2B5EF4-FFF2-40B4-BE49-F238E27FC236}">
                <a16:creationId xmlns:a16="http://schemas.microsoft.com/office/drawing/2014/main" id="{F3854A5E-7887-4DC8-50E4-3E5790A4F3E9}"/>
              </a:ext>
            </a:extLst>
          </p:cNvPr>
          <p:cNvSpPr>
            <a:spLocks noGrp="1"/>
          </p:cNvSpPr>
          <p:nvPr>
            <p:ph type="ctrTitle"/>
          </p:nvPr>
        </p:nvSpPr>
        <p:spPr>
          <a:xfrm>
            <a:off x="311708" y="-2052600"/>
            <a:ext cx="8520600" cy="2052600"/>
          </a:xfrm>
        </p:spPr>
        <p:txBody>
          <a:bodyPr spcFirstLastPara="1" wrap="square" lIns="91425" tIns="91425" rIns="91425" bIns="91425" anchor="b" anchorCtr="0">
            <a:noAutofit/>
          </a:bodyPr>
          <a:lstStyle/>
          <a:p>
            <a:r>
              <a:rPr lang="en-AU" dirty="0"/>
              <a:t>Acknowledgement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4"/>
          <p:cNvSpPr txBox="1">
            <a:spLocks noGrp="1"/>
          </p:cNvSpPr>
          <p:nvPr>
            <p:ph type="title"/>
          </p:nvPr>
        </p:nvSpPr>
        <p:spPr>
          <a:xfrm>
            <a:off x="480175" y="326450"/>
            <a:ext cx="781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PARTICIPATION: EXPERIENCES OF INCLUSION </a:t>
            </a:r>
            <a:r>
              <a:rPr lang="en-GB" sz="3000">
                <a:solidFill>
                  <a:srgbClr val="FF0000"/>
                </a:solidFill>
                <a:latin typeface="Francois One"/>
                <a:ea typeface="Francois One"/>
                <a:cs typeface="Francois One"/>
                <a:sym typeface="Francois One"/>
              </a:rPr>
              <a:t>(5/42)</a:t>
            </a:r>
            <a:endParaRPr sz="3000">
              <a:solidFill>
                <a:srgbClr val="FF0000"/>
              </a:solidFill>
              <a:latin typeface="Francois One"/>
              <a:ea typeface="Francois One"/>
              <a:cs typeface="Francois One"/>
              <a:sym typeface="Francois One"/>
            </a:endParaRPr>
          </a:p>
        </p:txBody>
      </p:sp>
      <p:sp>
        <p:nvSpPr>
          <p:cNvPr id="223" name="Google Shape;223;p44"/>
          <p:cNvSpPr txBox="1">
            <a:spLocks noGrp="1"/>
          </p:cNvSpPr>
          <p:nvPr>
            <p:ph type="body" idx="1"/>
          </p:nvPr>
        </p:nvSpPr>
        <p:spPr>
          <a:xfrm>
            <a:off x="480175" y="1875325"/>
            <a:ext cx="3716700" cy="30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Authentic assessment providing an inclusion for the longer term, beyond the university</a:t>
            </a:r>
            <a:endParaRPr sz="2100">
              <a:solidFill>
                <a:srgbClr val="000000"/>
              </a:solidFill>
              <a:latin typeface="Raleway"/>
              <a:ea typeface="Raleway"/>
              <a:cs typeface="Raleway"/>
              <a:sym typeface="Raleway"/>
            </a:endParaRPr>
          </a:p>
        </p:txBody>
      </p:sp>
      <p:sp>
        <p:nvSpPr>
          <p:cNvPr id="224" name="Google Shape;224;p44"/>
          <p:cNvSpPr/>
          <p:nvPr/>
        </p:nvSpPr>
        <p:spPr>
          <a:xfrm>
            <a:off x="4305975" y="1122100"/>
            <a:ext cx="4551900" cy="34047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Through self-assessment you become more aware of the training in mathematics, because just like in any sport, you constantly need to track your own performance.</a:t>
            </a:r>
            <a:br>
              <a:rPr lang="en-GB" sz="1600" b="0" i="0" u="none" strike="noStrike" cap="none">
                <a:solidFill>
                  <a:srgbClr val="000000"/>
                </a:solidFill>
                <a:latin typeface="Raleway"/>
                <a:ea typeface="Raleway"/>
                <a:cs typeface="Raleway"/>
                <a:sym typeface="Raleway"/>
              </a:rPr>
            </a:br>
            <a:r>
              <a:rPr lang="en-GB" sz="1600" b="0" i="0" u="none" strike="noStrike" cap="none">
                <a:solidFill>
                  <a:srgbClr val="0000FF"/>
                </a:solidFill>
                <a:latin typeface="Raleway"/>
                <a:ea typeface="Raleway"/>
                <a:cs typeface="Raleway"/>
                <a:sym typeface="Raleway"/>
              </a:rPr>
              <a:t>Nieminen &amp; Pesonen, 2020, p. 9</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5"/>
          <p:cNvSpPr txBox="1">
            <a:spLocks noGrp="1"/>
          </p:cNvSpPr>
          <p:nvPr>
            <p:ph type="title"/>
          </p:nvPr>
        </p:nvSpPr>
        <p:spPr>
          <a:xfrm>
            <a:off x="370950" y="244525"/>
            <a:ext cx="7813200" cy="89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PARTICIPATION: EXPERIENCES OF </a:t>
            </a:r>
            <a:br>
              <a:rPr lang="en-GB" sz="3000">
                <a:solidFill>
                  <a:srgbClr val="1155CC"/>
                </a:solidFill>
                <a:latin typeface="Francois One"/>
                <a:ea typeface="Francois One"/>
                <a:cs typeface="Francois One"/>
                <a:sym typeface="Francois One"/>
              </a:rPr>
            </a:br>
            <a:r>
              <a:rPr lang="en-GB" sz="3000">
                <a:solidFill>
                  <a:srgbClr val="1155CC"/>
                </a:solidFill>
                <a:latin typeface="Francois One"/>
                <a:ea typeface="Francois One"/>
                <a:cs typeface="Francois One"/>
                <a:sym typeface="Francois One"/>
              </a:rPr>
              <a:t>EXCLUSION </a:t>
            </a:r>
            <a:r>
              <a:rPr lang="en-GB" sz="3000">
                <a:solidFill>
                  <a:srgbClr val="FF0000"/>
                </a:solidFill>
                <a:latin typeface="Francois One"/>
                <a:ea typeface="Francois One"/>
                <a:cs typeface="Francois One"/>
                <a:sym typeface="Francois One"/>
              </a:rPr>
              <a:t>(24/42!)</a:t>
            </a:r>
            <a:endParaRPr sz="3000">
              <a:solidFill>
                <a:srgbClr val="FF0000"/>
              </a:solidFill>
              <a:latin typeface="Francois One"/>
              <a:ea typeface="Francois One"/>
              <a:cs typeface="Francois One"/>
              <a:sym typeface="Francois One"/>
            </a:endParaRPr>
          </a:p>
        </p:txBody>
      </p:sp>
      <p:sp>
        <p:nvSpPr>
          <p:cNvPr id="230" name="Google Shape;230;p45"/>
          <p:cNvSpPr txBox="1">
            <a:spLocks noGrp="1"/>
          </p:cNvSpPr>
          <p:nvPr>
            <p:ph type="body" idx="1"/>
          </p:nvPr>
        </p:nvSpPr>
        <p:spPr>
          <a:xfrm>
            <a:off x="461975" y="1438350"/>
            <a:ext cx="3716700" cy="16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Outright discrimination: bullying by teachers and fellow students, denial of adjustments</a:t>
            </a:r>
            <a:endParaRPr sz="2100">
              <a:solidFill>
                <a:srgbClr val="000000"/>
              </a:solidFill>
              <a:latin typeface="Raleway"/>
              <a:ea typeface="Raleway"/>
              <a:cs typeface="Raleway"/>
              <a:sym typeface="Raleway"/>
            </a:endParaRPr>
          </a:p>
        </p:txBody>
      </p:sp>
      <p:sp>
        <p:nvSpPr>
          <p:cNvPr id="231" name="Google Shape;231;p45"/>
          <p:cNvSpPr/>
          <p:nvPr/>
        </p:nvSpPr>
        <p:spPr>
          <a:xfrm>
            <a:off x="4888600" y="518825"/>
            <a:ext cx="4096500" cy="25401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Sometimes we don’t have volunteer readers [in exams] because the sighted students are not ready to be insulted by lecturers.</a:t>
            </a:r>
            <a:endParaRPr sz="16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FF"/>
                </a:solidFill>
                <a:latin typeface="Raleway"/>
                <a:ea typeface="Raleway"/>
                <a:cs typeface="Raleway"/>
                <a:sym typeface="Raleway"/>
              </a:rPr>
              <a:t>Udoka in Nnama-Okechukwu et al., 2020, p. 7</a:t>
            </a:r>
            <a:endParaRPr sz="1600" b="0" i="0" u="none" strike="noStrike" cap="none">
              <a:solidFill>
                <a:srgbClr val="0000FF"/>
              </a:solidFill>
              <a:latin typeface="Raleway"/>
              <a:ea typeface="Raleway"/>
              <a:cs typeface="Raleway"/>
              <a:sym typeface="Raleway"/>
            </a:endParaRPr>
          </a:p>
        </p:txBody>
      </p:sp>
      <p:sp>
        <p:nvSpPr>
          <p:cNvPr id="232" name="Google Shape;232;p45"/>
          <p:cNvSpPr/>
          <p:nvPr/>
        </p:nvSpPr>
        <p:spPr>
          <a:xfrm>
            <a:off x="607550" y="3058925"/>
            <a:ext cx="6129000" cy="1802700"/>
          </a:xfrm>
          <a:prstGeom prst="wedgeEllipseCallout">
            <a:avLst>
              <a:gd name="adj1" fmla="val 45991"/>
              <a:gd name="adj2" fmla="val 45941"/>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Most of the time you are afraid of speaking. They will think that you don’t study, you don’t care. So it’s up to you to keep your fears or fight against them.</a:t>
            </a:r>
            <a:endParaRPr sz="16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FF"/>
                </a:solidFill>
                <a:latin typeface="Raleway"/>
                <a:ea typeface="Raleway"/>
                <a:cs typeface="Raleway"/>
                <a:sym typeface="Raleway"/>
              </a:rPr>
              <a:t>Stampoltzis et al., 2015, p. 163</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6"/>
          <p:cNvSpPr txBox="1">
            <a:spLocks noGrp="1"/>
          </p:cNvSpPr>
          <p:nvPr>
            <p:ph type="title"/>
          </p:nvPr>
        </p:nvSpPr>
        <p:spPr>
          <a:xfrm>
            <a:off x="370950" y="244525"/>
            <a:ext cx="7813200" cy="89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PARTICIPATION: EXPERIENCES OF </a:t>
            </a:r>
            <a:br>
              <a:rPr lang="en-GB" sz="3000">
                <a:solidFill>
                  <a:srgbClr val="1155CC"/>
                </a:solidFill>
                <a:latin typeface="Francois One"/>
                <a:ea typeface="Francois One"/>
                <a:cs typeface="Francois One"/>
                <a:sym typeface="Francois One"/>
              </a:rPr>
            </a:br>
            <a:r>
              <a:rPr lang="en-GB" sz="3000">
                <a:solidFill>
                  <a:srgbClr val="1155CC"/>
                </a:solidFill>
                <a:latin typeface="Francois One"/>
                <a:ea typeface="Francois One"/>
                <a:cs typeface="Francois One"/>
                <a:sym typeface="Francois One"/>
              </a:rPr>
              <a:t>EXCLUSION </a:t>
            </a:r>
            <a:r>
              <a:rPr lang="en-GB" sz="3000">
                <a:solidFill>
                  <a:srgbClr val="FF0000"/>
                </a:solidFill>
                <a:latin typeface="Francois One"/>
                <a:ea typeface="Francois One"/>
                <a:cs typeface="Francois One"/>
                <a:sym typeface="Francois One"/>
              </a:rPr>
              <a:t>(24/42!)</a:t>
            </a:r>
            <a:endParaRPr sz="3000">
              <a:solidFill>
                <a:srgbClr val="FF0000"/>
              </a:solidFill>
              <a:latin typeface="Francois One"/>
              <a:ea typeface="Francois One"/>
              <a:cs typeface="Francois One"/>
              <a:sym typeface="Francois One"/>
            </a:endParaRPr>
          </a:p>
        </p:txBody>
      </p:sp>
      <p:sp>
        <p:nvSpPr>
          <p:cNvPr id="238" name="Google Shape;238;p46"/>
          <p:cNvSpPr txBox="1">
            <a:spLocks noGrp="1"/>
          </p:cNvSpPr>
          <p:nvPr>
            <p:ph type="body" idx="1"/>
          </p:nvPr>
        </p:nvSpPr>
        <p:spPr>
          <a:xfrm>
            <a:off x="370950" y="1584000"/>
            <a:ext cx="3234000" cy="16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Stigmatisation and marginalisation: assessment renders certain students as abnormal and unfit</a:t>
            </a:r>
            <a:endParaRPr sz="2100">
              <a:solidFill>
                <a:srgbClr val="000000"/>
              </a:solidFill>
              <a:latin typeface="Raleway"/>
              <a:ea typeface="Raleway"/>
              <a:cs typeface="Raleway"/>
              <a:sym typeface="Raleway"/>
            </a:endParaRPr>
          </a:p>
        </p:txBody>
      </p:sp>
      <p:sp>
        <p:nvSpPr>
          <p:cNvPr id="239" name="Google Shape;239;p46"/>
          <p:cNvSpPr/>
          <p:nvPr/>
        </p:nvSpPr>
        <p:spPr>
          <a:xfrm>
            <a:off x="3222650" y="1137925"/>
            <a:ext cx="5680500" cy="33411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Raleway"/>
                <a:ea typeface="Raleway"/>
                <a:cs typeface="Raleway"/>
                <a:sym typeface="Raleway"/>
              </a:rPr>
              <a:t>It does cause physical separation in that respect. You don’t get to do things the way everyone else does. Writing them with extra time and not writing them with class. You can’t fix that but it’s always a little frustrating because you don’t want to be ‘abnormal,’ you want to be ‘normal.’ You want to fit with the rest of the class. </a:t>
            </a:r>
            <a:r>
              <a:rPr lang="en-GB" sz="1600" b="0" i="0" u="none" strike="noStrike" cap="none">
                <a:solidFill>
                  <a:srgbClr val="0000FF"/>
                </a:solidFill>
                <a:latin typeface="Raleway"/>
                <a:ea typeface="Raleway"/>
                <a:cs typeface="Raleway"/>
                <a:sym typeface="Raleway"/>
              </a:rPr>
              <a:t>Terry in Ertem, 2011, p. 108</a:t>
            </a:r>
            <a:endParaRPr sz="1600" b="0" i="0" u="none" strike="noStrike" cap="none">
              <a:solidFill>
                <a:srgbClr val="0000FF"/>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7"/>
          <p:cNvSpPr txBox="1">
            <a:spLocks noGrp="1"/>
          </p:cNvSpPr>
          <p:nvPr>
            <p:ph type="title"/>
          </p:nvPr>
        </p:nvSpPr>
        <p:spPr>
          <a:xfrm>
            <a:off x="370950" y="244525"/>
            <a:ext cx="7813200" cy="89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PARTICIPATION: EXPERIENCES OF </a:t>
            </a:r>
            <a:br>
              <a:rPr lang="en-GB" sz="3000">
                <a:solidFill>
                  <a:srgbClr val="1155CC"/>
                </a:solidFill>
                <a:latin typeface="Francois One"/>
                <a:ea typeface="Francois One"/>
                <a:cs typeface="Francois One"/>
                <a:sym typeface="Francois One"/>
              </a:rPr>
            </a:br>
            <a:r>
              <a:rPr lang="en-GB" sz="3000">
                <a:solidFill>
                  <a:srgbClr val="1155CC"/>
                </a:solidFill>
                <a:latin typeface="Francois One"/>
                <a:ea typeface="Francois One"/>
                <a:cs typeface="Francois One"/>
                <a:sym typeface="Francois One"/>
              </a:rPr>
              <a:t>EXCLUSION </a:t>
            </a:r>
            <a:r>
              <a:rPr lang="en-GB" sz="3000">
                <a:solidFill>
                  <a:srgbClr val="FF0000"/>
                </a:solidFill>
                <a:latin typeface="Francois One"/>
                <a:ea typeface="Francois One"/>
                <a:cs typeface="Francois One"/>
                <a:sym typeface="Francois One"/>
              </a:rPr>
              <a:t>(24/42!)</a:t>
            </a:r>
            <a:endParaRPr sz="3000">
              <a:solidFill>
                <a:srgbClr val="FF0000"/>
              </a:solidFill>
              <a:latin typeface="Francois One"/>
              <a:ea typeface="Francois One"/>
              <a:cs typeface="Francois One"/>
              <a:sym typeface="Francois One"/>
            </a:endParaRPr>
          </a:p>
        </p:txBody>
      </p:sp>
      <p:sp>
        <p:nvSpPr>
          <p:cNvPr id="245" name="Google Shape;245;p47"/>
          <p:cNvSpPr txBox="1">
            <a:spLocks noGrp="1"/>
          </p:cNvSpPr>
          <p:nvPr>
            <p:ph type="body" idx="1"/>
          </p:nvPr>
        </p:nvSpPr>
        <p:spPr>
          <a:xfrm>
            <a:off x="543900" y="1738800"/>
            <a:ext cx="3234000" cy="166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sz="2100">
                <a:solidFill>
                  <a:srgbClr val="000000"/>
                </a:solidFill>
                <a:latin typeface="Raleway"/>
                <a:ea typeface="Raleway"/>
                <a:cs typeface="Raleway"/>
                <a:sym typeface="Raleway"/>
              </a:rPr>
              <a:t>Inauthentic assessment as a barrier for participating in the society</a:t>
            </a:r>
            <a:endParaRPr sz="2100">
              <a:solidFill>
                <a:srgbClr val="000000"/>
              </a:solidFill>
              <a:latin typeface="Raleway"/>
              <a:ea typeface="Raleway"/>
              <a:cs typeface="Raleway"/>
              <a:sym typeface="Raleway"/>
            </a:endParaRPr>
          </a:p>
        </p:txBody>
      </p:sp>
      <p:sp>
        <p:nvSpPr>
          <p:cNvPr id="246" name="Google Shape;246;p47"/>
          <p:cNvSpPr/>
          <p:nvPr/>
        </p:nvSpPr>
        <p:spPr>
          <a:xfrm>
            <a:off x="3923625" y="1238075"/>
            <a:ext cx="4633500" cy="3058800"/>
          </a:xfrm>
          <a:prstGeom prst="wedgeEllipseCallout">
            <a:avLst>
              <a:gd name="adj1" fmla="val -45957"/>
              <a:gd name="adj2" fmla="val 4744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Raleway"/>
                <a:ea typeface="Raleway"/>
                <a:cs typeface="Raleway"/>
                <a:sym typeface="Raleway"/>
              </a:rPr>
              <a:t>Do you think it is actually a good thing sticking someone in an exam room for 3-hours anyway whether they are disabled or not? C’mon. Think about it!</a:t>
            </a:r>
            <a:endParaRPr sz="17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700"/>
              <a:buFont typeface="Arial"/>
              <a:buNone/>
            </a:pPr>
            <a:r>
              <a:rPr lang="en-GB" sz="1700" b="0" i="0" u="none" strike="noStrike" cap="none">
                <a:solidFill>
                  <a:srgbClr val="0000FF"/>
                </a:solidFill>
                <a:latin typeface="Raleway"/>
                <a:ea typeface="Raleway"/>
                <a:cs typeface="Raleway"/>
                <a:sym typeface="Raleway"/>
              </a:rPr>
              <a:t>Alan in Madriaga &amp; Goodley, 2010, p. 124</a:t>
            </a:r>
            <a:endParaRPr sz="1700" b="0" i="0" u="none" strike="noStrike" cap="none">
              <a:solidFill>
                <a:srgbClr val="0000FF"/>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0"/>
        <p:cNvGrpSpPr/>
        <p:nvPr/>
      </p:nvGrpSpPr>
      <p:grpSpPr>
        <a:xfrm>
          <a:off x="0" y="0"/>
          <a:ext cx="0" cy="0"/>
          <a:chOff x="0" y="0"/>
          <a:chExt cx="0" cy="0"/>
        </a:xfrm>
      </p:grpSpPr>
      <p:sp>
        <p:nvSpPr>
          <p:cNvPr id="251" name="Google Shape;251;p48"/>
          <p:cNvSpPr txBox="1">
            <a:spLocks noGrp="1"/>
          </p:cNvSpPr>
          <p:nvPr>
            <p:ph type="title"/>
          </p:nvPr>
        </p:nvSpPr>
        <p:spPr>
          <a:xfrm>
            <a:off x="398250" y="250250"/>
            <a:ext cx="4927200" cy="110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2700">
                <a:solidFill>
                  <a:srgbClr val="FF0000"/>
                </a:solidFill>
                <a:latin typeface="Francois One"/>
                <a:ea typeface="Francois One"/>
                <a:cs typeface="Francois One"/>
                <a:sym typeface="Francois One"/>
              </a:rPr>
              <a:t>CONCLUSION: </a:t>
            </a:r>
            <a:r>
              <a:rPr lang="en-GB" sz="2700">
                <a:solidFill>
                  <a:srgbClr val="1155CC"/>
                </a:solidFill>
                <a:latin typeface="Francois One"/>
                <a:ea typeface="Francois One"/>
                <a:cs typeface="Francois One"/>
                <a:sym typeface="Francois One"/>
              </a:rPr>
              <a:t>ASSESSMENT AS </a:t>
            </a:r>
            <a:br>
              <a:rPr lang="en-GB" sz="2700">
                <a:solidFill>
                  <a:srgbClr val="1155CC"/>
                </a:solidFill>
                <a:latin typeface="Francois One"/>
                <a:ea typeface="Francois One"/>
                <a:cs typeface="Francois One"/>
                <a:sym typeface="Francois One"/>
              </a:rPr>
            </a:br>
            <a:r>
              <a:rPr lang="en-GB" sz="2700">
                <a:solidFill>
                  <a:srgbClr val="1155CC"/>
                </a:solidFill>
                <a:latin typeface="Francois One"/>
                <a:ea typeface="Francois One"/>
                <a:cs typeface="Francois One"/>
                <a:sym typeface="Francois One"/>
              </a:rPr>
              <a:t>A MATTER OF INCLUSION</a:t>
            </a:r>
            <a:endParaRPr sz="2700">
              <a:solidFill>
                <a:srgbClr val="1155CC"/>
              </a:solidFill>
              <a:latin typeface="Francois One"/>
              <a:ea typeface="Francois One"/>
              <a:cs typeface="Francois One"/>
              <a:sym typeface="Francois One"/>
            </a:endParaRPr>
          </a:p>
        </p:txBody>
      </p:sp>
      <p:sp>
        <p:nvSpPr>
          <p:cNvPr id="252" name="Google Shape;252;p48"/>
          <p:cNvSpPr txBox="1">
            <a:spLocks noGrp="1"/>
          </p:cNvSpPr>
          <p:nvPr>
            <p:ph type="body" idx="1"/>
          </p:nvPr>
        </p:nvSpPr>
        <p:spPr>
          <a:xfrm>
            <a:off x="398250" y="1444000"/>
            <a:ext cx="4453800" cy="33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900">
                <a:solidFill>
                  <a:srgbClr val="000000"/>
                </a:solidFill>
                <a:latin typeface="Raleway"/>
                <a:ea typeface="Raleway"/>
                <a:cs typeface="Raleway"/>
                <a:sym typeface="Raleway"/>
              </a:rPr>
              <a:t>So far, we have conceptualised assessment as a way of measuring learning objectives</a:t>
            </a:r>
            <a:endParaRPr sz="190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sz="1900">
                <a:solidFill>
                  <a:srgbClr val="000000"/>
                </a:solidFill>
                <a:latin typeface="Raleway"/>
                <a:ea typeface="Raleway"/>
                <a:cs typeface="Raleway"/>
                <a:sym typeface="Raleway"/>
              </a:rPr>
              <a:t>In doing so, we have neglected the social effects of assessment – in good and bad!</a:t>
            </a:r>
            <a:endParaRPr sz="190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sz="1900">
                <a:solidFill>
                  <a:srgbClr val="000000"/>
                </a:solidFill>
                <a:latin typeface="Raleway"/>
                <a:ea typeface="Raleway"/>
                <a:cs typeface="Raleway"/>
                <a:sym typeface="Raleway"/>
              </a:rPr>
              <a:t>Every assessment situation regulates students’ experiences of inclusion/exclusion</a:t>
            </a:r>
            <a:endParaRPr sz="1900">
              <a:solidFill>
                <a:srgbClr val="000000"/>
              </a:solidFill>
              <a:latin typeface="Raleway"/>
              <a:ea typeface="Raleway"/>
              <a:cs typeface="Raleway"/>
              <a:sym typeface="Raleway"/>
            </a:endParaRPr>
          </a:p>
        </p:txBody>
      </p:sp>
      <p:pic>
        <p:nvPicPr>
          <p:cNvPr id="253" name="Google Shape;253;p48">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13376" y="0"/>
            <a:ext cx="3650523"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9"/>
          <p:cNvSpPr txBox="1">
            <a:spLocks noGrp="1"/>
          </p:cNvSpPr>
          <p:nvPr>
            <p:ph type="title"/>
          </p:nvPr>
        </p:nvSpPr>
        <p:spPr>
          <a:xfrm>
            <a:off x="398250" y="250250"/>
            <a:ext cx="4927200" cy="110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2700">
                <a:solidFill>
                  <a:srgbClr val="FF0000"/>
                </a:solidFill>
                <a:latin typeface="Francois One"/>
                <a:ea typeface="Francois One"/>
                <a:cs typeface="Francois One"/>
                <a:sym typeface="Francois One"/>
              </a:rPr>
              <a:t>CONCLUSION: </a:t>
            </a:r>
            <a:r>
              <a:rPr lang="en-GB" sz="2700">
                <a:solidFill>
                  <a:srgbClr val="1155CC"/>
                </a:solidFill>
                <a:latin typeface="Francois One"/>
                <a:ea typeface="Francois One"/>
                <a:cs typeface="Francois One"/>
                <a:sym typeface="Francois One"/>
              </a:rPr>
              <a:t>ASSESSMENT AS </a:t>
            </a:r>
            <a:br>
              <a:rPr lang="en-GB" sz="2700">
                <a:solidFill>
                  <a:srgbClr val="1155CC"/>
                </a:solidFill>
                <a:latin typeface="Francois One"/>
                <a:ea typeface="Francois One"/>
                <a:cs typeface="Francois One"/>
                <a:sym typeface="Francois One"/>
              </a:rPr>
            </a:br>
            <a:r>
              <a:rPr lang="en-GB" sz="2700">
                <a:solidFill>
                  <a:srgbClr val="1155CC"/>
                </a:solidFill>
                <a:latin typeface="Francois One"/>
                <a:ea typeface="Francois One"/>
                <a:cs typeface="Francois One"/>
                <a:sym typeface="Francois One"/>
              </a:rPr>
              <a:t>A MATTER OF INCLUSION</a:t>
            </a:r>
            <a:endParaRPr sz="2700">
              <a:solidFill>
                <a:srgbClr val="1155CC"/>
              </a:solidFill>
              <a:latin typeface="Francois One"/>
              <a:ea typeface="Francois One"/>
              <a:cs typeface="Francois One"/>
              <a:sym typeface="Francois One"/>
            </a:endParaRPr>
          </a:p>
        </p:txBody>
      </p:sp>
      <p:sp>
        <p:nvSpPr>
          <p:cNvPr id="259" name="Google Shape;259;p49"/>
          <p:cNvSpPr txBox="1">
            <a:spLocks noGrp="1"/>
          </p:cNvSpPr>
          <p:nvPr>
            <p:ph type="body" idx="1"/>
          </p:nvPr>
        </p:nvSpPr>
        <p:spPr>
          <a:xfrm>
            <a:off x="398250" y="1389475"/>
            <a:ext cx="4453800" cy="33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00" dirty="0">
                <a:solidFill>
                  <a:srgbClr val="000000"/>
                </a:solidFill>
                <a:latin typeface="Raleway"/>
                <a:ea typeface="Raleway"/>
                <a:cs typeface="Raleway"/>
                <a:sym typeface="Raleway"/>
              </a:rPr>
              <a:t>Inclusion in assessment is a matter of access </a:t>
            </a:r>
            <a:r>
              <a:rPr lang="en-GB" sz="2000" b="1" i="1" dirty="0">
                <a:solidFill>
                  <a:srgbClr val="000000"/>
                </a:solidFill>
                <a:latin typeface="Raleway"/>
                <a:ea typeface="Raleway"/>
                <a:cs typeface="Raleway"/>
                <a:sym typeface="Raleway"/>
              </a:rPr>
              <a:t>and</a:t>
            </a:r>
            <a:r>
              <a:rPr lang="en-GB" sz="2000" dirty="0">
                <a:solidFill>
                  <a:srgbClr val="000000"/>
                </a:solidFill>
                <a:latin typeface="Raleway"/>
                <a:ea typeface="Raleway"/>
                <a:cs typeface="Raleway"/>
                <a:sym typeface="Raleway"/>
              </a:rPr>
              <a:t> participation</a:t>
            </a:r>
            <a:endParaRPr sz="2000" dirty="0">
              <a:solidFill>
                <a:srgbClr val="000000"/>
              </a:solidFill>
              <a:latin typeface="Raleway"/>
              <a:ea typeface="Raleway"/>
              <a:cs typeface="Raleway"/>
              <a:sym typeface="Raleway"/>
            </a:endParaRPr>
          </a:p>
          <a:p>
            <a:pPr marL="0" lvl="0" indent="0" algn="l" rtl="0">
              <a:lnSpc>
                <a:spcPct val="115000"/>
              </a:lnSpc>
              <a:spcBef>
                <a:spcPts val="1600"/>
              </a:spcBef>
              <a:spcAft>
                <a:spcPts val="0"/>
              </a:spcAft>
              <a:buSzPts val="1800"/>
              <a:buNone/>
            </a:pPr>
            <a:r>
              <a:rPr lang="en-GB" sz="2000" dirty="0">
                <a:solidFill>
                  <a:srgbClr val="000000"/>
                </a:solidFill>
                <a:latin typeface="Raleway"/>
                <a:ea typeface="Raleway"/>
                <a:cs typeface="Raleway"/>
                <a:sym typeface="Raleway"/>
              </a:rPr>
              <a:t>At the moment, inclusive assessment practices and policies predominantly focus on accessibility</a:t>
            </a:r>
            <a:endParaRPr sz="2000" dirty="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sz="2000" dirty="0">
                <a:solidFill>
                  <a:srgbClr val="000000"/>
                </a:solidFill>
                <a:latin typeface="Raleway"/>
                <a:ea typeface="Raleway"/>
                <a:cs typeface="Raleway"/>
                <a:sym typeface="Raleway"/>
              </a:rPr>
              <a:t>We need to understand the deeper aspects of inclusion in assessment</a:t>
            </a:r>
            <a:endParaRPr sz="2000" dirty="0">
              <a:solidFill>
                <a:srgbClr val="000000"/>
              </a:solidFill>
              <a:latin typeface="Raleway"/>
              <a:ea typeface="Raleway"/>
              <a:cs typeface="Raleway"/>
              <a:sym typeface="Raleway"/>
            </a:endParaRPr>
          </a:p>
        </p:txBody>
      </p:sp>
      <p:pic>
        <p:nvPicPr>
          <p:cNvPr id="260" name="Google Shape;260;p49">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13376" y="0"/>
            <a:ext cx="3650523" cy="5143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0"/>
          <p:cNvSpPr txBox="1">
            <a:spLocks noGrp="1"/>
          </p:cNvSpPr>
          <p:nvPr>
            <p:ph type="title"/>
          </p:nvPr>
        </p:nvSpPr>
        <p:spPr>
          <a:xfrm>
            <a:off x="398250" y="402650"/>
            <a:ext cx="4927200" cy="110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2700">
                <a:solidFill>
                  <a:srgbClr val="FF0000"/>
                </a:solidFill>
                <a:latin typeface="Francois One"/>
                <a:ea typeface="Francois One"/>
                <a:cs typeface="Francois One"/>
                <a:sym typeface="Francois One"/>
              </a:rPr>
              <a:t>CONCLUSION: </a:t>
            </a:r>
            <a:r>
              <a:rPr lang="en-GB" sz="2700">
                <a:solidFill>
                  <a:srgbClr val="1155CC"/>
                </a:solidFill>
                <a:latin typeface="Francois One"/>
                <a:ea typeface="Francois One"/>
                <a:cs typeface="Francois One"/>
                <a:sym typeface="Francois One"/>
              </a:rPr>
              <a:t>ASSESSMENT AS </a:t>
            </a:r>
            <a:br>
              <a:rPr lang="en-GB" sz="2700">
                <a:solidFill>
                  <a:srgbClr val="1155CC"/>
                </a:solidFill>
                <a:latin typeface="Francois One"/>
                <a:ea typeface="Francois One"/>
                <a:cs typeface="Francois One"/>
                <a:sym typeface="Francois One"/>
              </a:rPr>
            </a:br>
            <a:r>
              <a:rPr lang="en-GB" sz="2700">
                <a:solidFill>
                  <a:srgbClr val="1155CC"/>
                </a:solidFill>
                <a:latin typeface="Francois One"/>
                <a:ea typeface="Francois One"/>
                <a:cs typeface="Francois One"/>
                <a:sym typeface="Francois One"/>
              </a:rPr>
              <a:t>A MATTER OF INCLUSION</a:t>
            </a:r>
            <a:endParaRPr sz="2700">
              <a:solidFill>
                <a:srgbClr val="1155CC"/>
              </a:solidFill>
              <a:latin typeface="Francois One"/>
              <a:ea typeface="Francois One"/>
              <a:cs typeface="Francois One"/>
              <a:sym typeface="Francois One"/>
            </a:endParaRPr>
          </a:p>
        </p:txBody>
      </p:sp>
      <p:sp>
        <p:nvSpPr>
          <p:cNvPr id="266" name="Google Shape;266;p50"/>
          <p:cNvSpPr txBox="1">
            <a:spLocks noGrp="1"/>
          </p:cNvSpPr>
          <p:nvPr>
            <p:ph type="body" idx="1"/>
          </p:nvPr>
        </p:nvSpPr>
        <p:spPr>
          <a:xfrm>
            <a:off x="398250" y="1541875"/>
            <a:ext cx="4453800" cy="33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GB" sz="2000">
                <a:solidFill>
                  <a:srgbClr val="000000"/>
                </a:solidFill>
                <a:latin typeface="Raleway"/>
                <a:ea typeface="Raleway"/>
                <a:cs typeface="Raleway"/>
                <a:sym typeface="Raleway"/>
              </a:rPr>
              <a:t>The big question for future research and practice:</a:t>
            </a:r>
            <a:endParaRPr sz="200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sz="2000">
                <a:solidFill>
                  <a:srgbClr val="000000"/>
                </a:solidFill>
                <a:latin typeface="Raleway"/>
                <a:ea typeface="Raleway"/>
                <a:cs typeface="Raleway"/>
                <a:sym typeface="Raleway"/>
              </a:rPr>
              <a:t>We can never forget the importance of access! However, how could we ensure assessment also promotes participation of traditionally marginalised students?</a:t>
            </a:r>
            <a:endParaRPr sz="2000">
              <a:solidFill>
                <a:srgbClr val="000000"/>
              </a:solidFill>
              <a:latin typeface="Raleway"/>
              <a:ea typeface="Raleway"/>
              <a:cs typeface="Raleway"/>
              <a:sym typeface="Raleway"/>
            </a:endParaRPr>
          </a:p>
        </p:txBody>
      </p:sp>
      <p:pic>
        <p:nvPicPr>
          <p:cNvPr id="267" name="Google Shape;267;p50">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13376" y="0"/>
            <a:ext cx="3650523"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1"/>
        <p:cNvGrpSpPr/>
        <p:nvPr/>
      </p:nvGrpSpPr>
      <p:grpSpPr>
        <a:xfrm>
          <a:off x="0" y="0"/>
          <a:ext cx="0" cy="0"/>
          <a:chOff x="0" y="0"/>
          <a:chExt cx="0" cy="0"/>
        </a:xfrm>
      </p:grpSpPr>
      <p:sp>
        <p:nvSpPr>
          <p:cNvPr id="272" name="Google Shape;272;p51"/>
          <p:cNvSpPr txBox="1">
            <a:spLocks noGrp="1"/>
          </p:cNvSpPr>
          <p:nvPr>
            <p:ph type="title" idx="4294967295"/>
          </p:nvPr>
        </p:nvSpPr>
        <p:spPr>
          <a:xfrm>
            <a:off x="669125" y="740500"/>
            <a:ext cx="4540549" cy="880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000000"/>
                </a:solidFill>
                <a:effectLst/>
                <a:uLnTx/>
                <a:uFillTx/>
                <a:latin typeface="Raleway"/>
                <a:ea typeface="Raleway"/>
                <a:cs typeface="Raleway"/>
                <a:sym typeface="Raleway"/>
              </a:rPr>
              <a:t>THANK YOU!</a:t>
            </a:r>
            <a:endParaRPr kumimoji="0" lang="en-GB" sz="1800" b="1" i="0" u="none" strike="noStrike" kern="0" cap="none" spc="0" normalizeH="0" baseline="0" noProof="0" dirty="0">
              <a:ln>
                <a:noFill/>
              </a:ln>
              <a:solidFill>
                <a:srgbClr val="FF0000"/>
              </a:solidFill>
              <a:effectLst/>
              <a:uLnTx/>
              <a:uFillTx/>
              <a:latin typeface="Raleway"/>
              <a:ea typeface="Raleway"/>
              <a:cs typeface="Raleway"/>
              <a:sym typeface="Raleway"/>
            </a:endParaRPr>
          </a:p>
        </p:txBody>
      </p:sp>
      <p:sp>
        <p:nvSpPr>
          <p:cNvPr id="273" name="Google Shape;273;p51"/>
          <p:cNvSpPr txBox="1"/>
          <p:nvPr/>
        </p:nvSpPr>
        <p:spPr>
          <a:xfrm>
            <a:off x="669125" y="2117675"/>
            <a:ext cx="4285500" cy="21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a:latin typeface="Raleway"/>
                <a:ea typeface="Raleway"/>
                <a:cs typeface="Raleway"/>
                <a:sym typeface="Raleway"/>
              </a:rPr>
              <a:t>DR. JUUSO HENRIK NIEMINEN</a:t>
            </a:r>
            <a:endParaRPr sz="2100">
              <a:latin typeface="Raleway"/>
              <a:ea typeface="Raleway"/>
              <a:cs typeface="Raleway"/>
              <a:sym typeface="Raleway"/>
            </a:endParaRPr>
          </a:p>
          <a:p>
            <a:pPr marL="0" lvl="0" indent="0" algn="l" rtl="0">
              <a:spcBef>
                <a:spcPts val="0"/>
              </a:spcBef>
              <a:spcAft>
                <a:spcPts val="0"/>
              </a:spcAft>
              <a:buNone/>
            </a:pPr>
            <a:br>
              <a:rPr lang="en-GB" sz="1900" u="sng">
                <a:solidFill>
                  <a:srgbClr val="0000FF"/>
                </a:solidFill>
                <a:latin typeface="Raleway"/>
                <a:ea typeface="Raleway"/>
                <a:cs typeface="Raleway"/>
                <a:sym typeface="Raleway"/>
              </a:rPr>
            </a:br>
            <a:r>
              <a:rPr lang="en-GB" sz="1900" u="sng">
                <a:solidFill>
                  <a:srgbClr val="0000FF"/>
                </a:solidFill>
                <a:latin typeface="Raleway"/>
                <a:ea typeface="Raleway"/>
                <a:cs typeface="Raleway"/>
                <a:sym typeface="Raleway"/>
              </a:rPr>
              <a:t>juuso.nieminen@deakin.edu.au</a:t>
            </a:r>
            <a:endParaRPr sz="1900" u="sng">
              <a:latin typeface="Raleway"/>
              <a:ea typeface="Raleway"/>
              <a:cs typeface="Raleway"/>
              <a:sym typeface="Raleway"/>
            </a:endParaRPr>
          </a:p>
          <a:p>
            <a:pPr marL="0" lvl="0" indent="0" algn="l" rtl="0">
              <a:spcBef>
                <a:spcPts val="0"/>
              </a:spcBef>
              <a:spcAft>
                <a:spcPts val="0"/>
              </a:spcAft>
              <a:buNone/>
            </a:pPr>
            <a:endParaRPr sz="1900">
              <a:latin typeface="Raleway"/>
              <a:ea typeface="Raleway"/>
              <a:cs typeface="Raleway"/>
              <a:sym typeface="Raleway"/>
            </a:endParaRPr>
          </a:p>
          <a:p>
            <a:pPr marL="0" lvl="0" indent="0" algn="l" rtl="0">
              <a:spcBef>
                <a:spcPts val="0"/>
              </a:spcBef>
              <a:spcAft>
                <a:spcPts val="0"/>
              </a:spcAft>
              <a:buNone/>
            </a:pPr>
            <a:r>
              <a:rPr lang="en-GB" sz="1900" u="sng">
                <a:solidFill>
                  <a:srgbClr val="0000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juusonieminen.com</a:t>
            </a:r>
            <a:endParaRPr sz="1900">
              <a:solidFill>
                <a:srgbClr val="0000FF"/>
              </a:solidFill>
              <a:latin typeface="Raleway"/>
              <a:ea typeface="Raleway"/>
              <a:cs typeface="Raleway"/>
              <a:sym typeface="Raleway"/>
            </a:endParaRPr>
          </a:p>
          <a:p>
            <a:pPr marL="0" lvl="0" indent="0" algn="l" rtl="0">
              <a:spcBef>
                <a:spcPts val="0"/>
              </a:spcBef>
              <a:spcAft>
                <a:spcPts val="0"/>
              </a:spcAft>
              <a:buNone/>
            </a:pPr>
            <a:br>
              <a:rPr lang="en-GB" sz="1900">
                <a:latin typeface="Raleway"/>
                <a:ea typeface="Raleway"/>
                <a:cs typeface="Raleway"/>
                <a:sym typeface="Raleway"/>
              </a:rPr>
            </a:br>
            <a:r>
              <a:rPr lang="en-GB" sz="1900">
                <a:latin typeface="Raleway"/>
                <a:ea typeface="Raleway"/>
                <a:cs typeface="Raleway"/>
                <a:sym typeface="Raleway"/>
              </a:rPr>
              <a:t>@JuusoNieminen</a:t>
            </a:r>
            <a:endParaRPr sz="1900">
              <a:latin typeface="Raleway"/>
              <a:ea typeface="Raleway"/>
              <a:cs typeface="Raleway"/>
              <a:sym typeface="Raleway"/>
            </a:endParaRPr>
          </a:p>
        </p:txBody>
      </p:sp>
      <p:sp>
        <p:nvSpPr>
          <p:cNvPr id="275" name="Google Shape;275;p51"/>
          <p:cNvSpPr txBox="1"/>
          <p:nvPr/>
        </p:nvSpPr>
        <p:spPr>
          <a:xfrm>
            <a:off x="5407000" y="899550"/>
            <a:ext cx="3053400" cy="16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highlight>
                  <a:srgbClr val="FFFF00"/>
                </a:highlight>
                <a:latin typeface="Raleway"/>
                <a:ea typeface="Raleway"/>
                <a:cs typeface="Raleway"/>
                <a:sym typeface="Raleway"/>
              </a:rPr>
              <a:t>Interested in some of these ideas? </a:t>
            </a:r>
            <a:br>
              <a:rPr lang="en-GB" sz="2300">
                <a:solidFill>
                  <a:schemeClr val="dk1"/>
                </a:solidFill>
                <a:highlight>
                  <a:srgbClr val="FFFF00"/>
                </a:highlight>
                <a:latin typeface="Raleway"/>
                <a:ea typeface="Raleway"/>
                <a:cs typeface="Raleway"/>
                <a:sym typeface="Raleway"/>
              </a:rPr>
            </a:br>
            <a:r>
              <a:rPr lang="en-GB" sz="2300">
                <a:solidFill>
                  <a:schemeClr val="dk1"/>
                </a:solidFill>
                <a:highlight>
                  <a:srgbClr val="FFFF00"/>
                </a:highlight>
                <a:latin typeface="Raleway"/>
                <a:ea typeface="Raleway"/>
                <a:cs typeface="Raleway"/>
                <a:sym typeface="Raleway"/>
              </a:rPr>
              <a:t>Let’s collaborate!</a:t>
            </a:r>
            <a:endParaRPr sz="2300">
              <a:solidFill>
                <a:schemeClr val="dk1"/>
              </a:solidFill>
              <a:highlight>
                <a:srgbClr val="FFFF00"/>
              </a:highlight>
              <a:latin typeface="Raleway"/>
              <a:ea typeface="Raleway"/>
              <a:cs typeface="Raleway"/>
              <a:sym typeface="Raleway"/>
            </a:endParaRPr>
          </a:p>
        </p:txBody>
      </p:sp>
      <p:pic>
        <p:nvPicPr>
          <p:cNvPr id="274" name="Google Shape;274;p51" descr="Centre for Research in Assessment and Digital Learning Logo"/>
          <p:cNvPicPr preferRelativeResize="0"/>
          <p:nvPr/>
        </p:nvPicPr>
        <p:blipFill>
          <a:blip r:embed="rId4">
            <a:alphaModFix/>
          </a:blip>
          <a:stretch>
            <a:fillRect/>
          </a:stretch>
        </p:blipFill>
        <p:spPr>
          <a:xfrm>
            <a:off x="4678550" y="3140900"/>
            <a:ext cx="4018275" cy="1245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50FF-F048-350D-C6DD-475C5A07EBCC}"/>
              </a:ext>
            </a:extLst>
          </p:cNvPr>
          <p:cNvSpPr>
            <a:spLocks noGrp="1"/>
          </p:cNvSpPr>
          <p:nvPr>
            <p:ph type="title"/>
          </p:nvPr>
        </p:nvSpPr>
        <p:spPr>
          <a:xfrm>
            <a:off x="240755" y="232190"/>
            <a:ext cx="8520600" cy="572700"/>
          </a:xfrm>
        </p:spPr>
        <p:txBody>
          <a:bodyPr/>
          <a:lstStyle/>
          <a:p>
            <a:r>
              <a:rPr lang="en-AU" sz="2700" b="0" i="0" u="none" strike="noStrike" baseline="0" dirty="0">
                <a:solidFill>
                  <a:srgbClr val="1155CC"/>
                </a:solidFill>
                <a:latin typeface="Francois One" panose="020B0604020202020204" charset="0"/>
              </a:rPr>
              <a:t>HOW TO MOVE FURTHER?</a:t>
            </a:r>
            <a:br>
              <a:rPr lang="en-AU" sz="2700" b="0" i="0" u="none" strike="noStrike" baseline="0" dirty="0">
                <a:solidFill>
                  <a:srgbClr val="1155CC"/>
                </a:solidFill>
                <a:latin typeface="Francois One" panose="020B0604020202020204" charset="0"/>
              </a:rPr>
            </a:br>
            <a:r>
              <a:rPr lang="en-AU" sz="2700" b="0" i="0" u="none" strike="noStrike" baseline="0" dirty="0">
                <a:solidFill>
                  <a:srgbClr val="FF0000"/>
                </a:solidFill>
                <a:latin typeface="Francois One" panose="020B0604020202020204" charset="0"/>
              </a:rPr>
              <a:t>SOME THOUGHTS…</a:t>
            </a:r>
            <a:endParaRPr lang="en-AU" sz="2700" dirty="0">
              <a:latin typeface="Francois One" panose="020B0604020202020204" charset="0"/>
            </a:endParaRPr>
          </a:p>
        </p:txBody>
      </p:sp>
      <p:sp>
        <p:nvSpPr>
          <p:cNvPr id="4" name="Text Placeholder 3">
            <a:extLst>
              <a:ext uri="{FF2B5EF4-FFF2-40B4-BE49-F238E27FC236}">
                <a16:creationId xmlns:a16="http://schemas.microsoft.com/office/drawing/2014/main" id="{CFFAC6A4-CC47-FD9E-D5A2-42EE543E883F}"/>
              </a:ext>
            </a:extLst>
          </p:cNvPr>
          <p:cNvSpPr>
            <a:spLocks noGrp="1"/>
          </p:cNvSpPr>
          <p:nvPr>
            <p:ph type="body" idx="2"/>
          </p:nvPr>
        </p:nvSpPr>
        <p:spPr/>
        <p:txBody>
          <a:bodyPr/>
          <a:lstStyle/>
          <a:p>
            <a:pPr marL="596900" indent="-457200">
              <a:buFont typeface="+mj-lt"/>
              <a:buAutoNum type="arabicPeriod"/>
            </a:pPr>
            <a:r>
              <a:rPr lang="en-AU" sz="2000" dirty="0">
                <a:latin typeface="Raleway" pitchFamily="2" charset="0"/>
              </a:rPr>
              <a:t>Rethinking the assessment adjustment model</a:t>
            </a:r>
          </a:p>
          <a:p>
            <a:pPr marL="596900" indent="-457200">
              <a:buFont typeface="+mj-lt"/>
              <a:buAutoNum type="arabicPeriod"/>
            </a:pPr>
            <a:r>
              <a:rPr lang="en-AU" sz="2000" dirty="0">
                <a:latin typeface="Raleway" pitchFamily="2" charset="0"/>
              </a:rPr>
              <a:t>Anti-ableist work in and beyond assessment</a:t>
            </a:r>
          </a:p>
          <a:p>
            <a:pPr marL="596900" indent="-457200">
              <a:buFont typeface="+mj-lt"/>
              <a:buAutoNum type="arabicPeriod"/>
            </a:pPr>
            <a:r>
              <a:rPr lang="en-AU" sz="2000" dirty="0">
                <a:latin typeface="Raleway" pitchFamily="2" charset="0"/>
              </a:rPr>
              <a:t>Student partnership</a:t>
            </a:r>
          </a:p>
          <a:p>
            <a:pPr marL="596900" indent="-457200">
              <a:buFont typeface="+mj-lt"/>
              <a:buAutoNum type="arabicPeriod"/>
            </a:pPr>
            <a:r>
              <a:rPr lang="en-AU" sz="2000" dirty="0">
                <a:latin typeface="Raleway" pitchFamily="2" charset="0"/>
              </a:rPr>
              <a:t>Centring human diversity in assessment</a:t>
            </a:r>
          </a:p>
          <a:p>
            <a:pPr marL="596900" indent="-457200">
              <a:buFont typeface="+mj-lt"/>
              <a:buAutoNum type="arabicPeriod"/>
            </a:pPr>
            <a:r>
              <a:rPr lang="en-AU" sz="2000" dirty="0">
                <a:latin typeface="Raleway" pitchFamily="2" charset="0"/>
              </a:rPr>
              <a:t>Interdependence rather than individualism</a:t>
            </a:r>
          </a:p>
        </p:txBody>
      </p:sp>
      <p:pic>
        <p:nvPicPr>
          <p:cNvPr id="16" name="Picture 15" descr="A screenshot from Teaching in Higher Education: Assessment for Inclusion: rethinking inclusive assessment in higher education">
            <a:extLst>
              <a:ext uri="{FF2B5EF4-FFF2-40B4-BE49-F238E27FC236}">
                <a16:creationId xmlns:a16="http://schemas.microsoft.com/office/drawing/2014/main" id="{055A5430-5E0E-DF77-BD17-9E668C9DDA70}"/>
              </a:ext>
            </a:extLst>
          </p:cNvPr>
          <p:cNvPicPr>
            <a:picLocks noChangeAspect="1"/>
          </p:cNvPicPr>
          <p:nvPr/>
        </p:nvPicPr>
        <p:blipFill>
          <a:blip r:embed="rId2"/>
          <a:stretch>
            <a:fillRect/>
          </a:stretch>
        </p:blipFill>
        <p:spPr>
          <a:xfrm>
            <a:off x="290380" y="1474516"/>
            <a:ext cx="4542019" cy="2965509"/>
          </a:xfrm>
          <a:prstGeom prst="rect">
            <a:avLst/>
          </a:prstGeom>
        </p:spPr>
      </p:pic>
    </p:spTree>
    <p:extLst>
      <p:ext uri="{BB962C8B-B14F-4D97-AF65-F5344CB8AC3E}">
        <p14:creationId xmlns:p14="http://schemas.microsoft.com/office/powerpoint/2010/main" val="235283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2"/>
          <p:cNvSpPr txBox="1">
            <a:spLocks noGrp="1"/>
          </p:cNvSpPr>
          <p:nvPr>
            <p:ph type="title"/>
          </p:nvPr>
        </p:nvSpPr>
        <p:spPr>
          <a:xfrm>
            <a:off x="1345775" y="1797500"/>
            <a:ext cx="2434500" cy="129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8000">
                <a:solidFill>
                  <a:srgbClr val="1155CC"/>
                </a:solidFill>
                <a:latin typeface="Francois One"/>
                <a:ea typeface="Francois One"/>
                <a:cs typeface="Francois One"/>
                <a:sym typeface="Francois One"/>
              </a:rPr>
              <a:t>Q &amp; A</a:t>
            </a:r>
            <a:endParaRPr sz="8000">
              <a:solidFill>
                <a:srgbClr val="1155CC"/>
              </a:solidFill>
              <a:latin typeface="Francois One"/>
              <a:ea typeface="Francois One"/>
              <a:cs typeface="Francois One"/>
              <a:sym typeface="Francois One"/>
            </a:endParaRPr>
          </a:p>
        </p:txBody>
      </p:sp>
      <p:pic>
        <p:nvPicPr>
          <p:cNvPr id="281" name="Google Shape;281;p52">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72075" y="0"/>
            <a:ext cx="3971927"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itle 1">
            <a:extLst>
              <a:ext uri="{FF2B5EF4-FFF2-40B4-BE49-F238E27FC236}">
                <a16:creationId xmlns:a16="http://schemas.microsoft.com/office/drawing/2014/main" id="{0DAA4CC9-898E-ADB4-F46B-4869A898DD58}"/>
              </a:ext>
            </a:extLst>
          </p:cNvPr>
          <p:cNvSpPr>
            <a:spLocks noGrp="1"/>
          </p:cNvSpPr>
          <p:nvPr>
            <p:ph type="ctrTitle"/>
          </p:nvPr>
        </p:nvSpPr>
        <p:spPr>
          <a:xfrm>
            <a:off x="311708" y="-2052600"/>
            <a:ext cx="8520600" cy="2052600"/>
          </a:xfrm>
        </p:spPr>
        <p:txBody>
          <a:bodyPr spcFirstLastPara="1" wrap="square" lIns="91425" tIns="91425" rIns="91425" bIns="91425" anchor="b" anchorCtr="0">
            <a:noAutofit/>
          </a:bodyPr>
          <a:lstStyle/>
          <a:p>
            <a:r>
              <a:rPr lang="en-AU" dirty="0"/>
              <a:t>Research Screenshots</a:t>
            </a:r>
          </a:p>
        </p:txBody>
      </p:sp>
      <p:pic>
        <p:nvPicPr>
          <p:cNvPr id="110" name="Google Shape;110;p27" descr="A screenshot from Educational Research Review: Assessment as a matter of inclusion: A meta-ethnographic review of the assessment experiences of students with disabilities in higher education"/>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297847">
            <a:off x="399395" y="374253"/>
            <a:ext cx="5154212" cy="2770818"/>
          </a:xfrm>
          <a:prstGeom prst="rect">
            <a:avLst/>
          </a:prstGeom>
          <a:noFill/>
          <a:ln>
            <a:noFill/>
          </a:ln>
          <a:effectLst>
            <a:outerShdw blurRad="57150" dist="19050" dir="5400000" algn="bl" rotWithShape="0">
              <a:srgbClr val="000000">
                <a:alpha val="50000"/>
              </a:srgbClr>
            </a:outerShdw>
          </a:effectLst>
        </p:spPr>
      </p:pic>
      <p:pic>
        <p:nvPicPr>
          <p:cNvPr id="111" name="Google Shape;111;p27" descr="A screenshot from Teaching in Higher Education: Assessment for inclusion: rethinking inclusive assessment in higher education"/>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72650" y="2248949"/>
            <a:ext cx="4994350" cy="2716676"/>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6D4DC-7C91-DA00-E7AF-F495B0B773A8}"/>
              </a:ext>
            </a:extLst>
          </p:cNvPr>
          <p:cNvSpPr txBox="1"/>
          <p:nvPr/>
        </p:nvSpPr>
        <p:spPr>
          <a:xfrm>
            <a:off x="189187" y="221014"/>
            <a:ext cx="8568558" cy="4772525"/>
          </a:xfrm>
          <a:prstGeom prst="rect">
            <a:avLst/>
          </a:prstGeom>
          <a:noFill/>
        </p:spPr>
        <p:txBody>
          <a:bodyPr wrap="square">
            <a:spAutoFit/>
          </a:bodyPr>
          <a:lstStyle/>
          <a:p>
            <a:r>
              <a:rPr lang="en-AU" sz="2800" dirty="0"/>
              <a:t>References</a:t>
            </a:r>
          </a:p>
          <a:p>
            <a:pPr>
              <a:lnSpc>
                <a:spcPct val="107000"/>
              </a:lnSpc>
            </a:pPr>
            <a:endParaRPr lang="en-AU" sz="900" kern="100" dirty="0">
              <a:effectLst/>
              <a:latin typeface="+mn-lt"/>
              <a:ea typeface="Aptos" panose="020B0004020202020204" pitchFamily="34" charset="0"/>
              <a:cs typeface="Times New Roman" panose="02020603050405020304" pitchFamily="18" charset="0"/>
            </a:endParaRPr>
          </a:p>
          <a:p>
            <a:pPr>
              <a:spcAft>
                <a:spcPts val="300"/>
              </a:spcAft>
            </a:pPr>
            <a:r>
              <a:rPr lang="en-AU" sz="900" kern="100" dirty="0">
                <a:effectLst/>
                <a:latin typeface="+mn-lt"/>
                <a:ea typeface="Aptos" panose="020B0004020202020204" pitchFamily="34" charset="0"/>
                <a:cs typeface="Times New Roman" panose="02020603050405020304" pitchFamily="18" charset="0"/>
              </a:rPr>
              <a:t>Bagger, A. (2022). Opportunities to display knowledge during national assessment in mathematics: a matter of access and participation. </a:t>
            </a:r>
            <a:r>
              <a:rPr lang="en-AU" sz="900" i="1" kern="100" dirty="0">
                <a:effectLst/>
                <a:latin typeface="+mn-lt"/>
                <a:ea typeface="Aptos" panose="020B0004020202020204" pitchFamily="34" charset="0"/>
                <a:cs typeface="Times New Roman" panose="02020603050405020304" pitchFamily="18" charset="0"/>
              </a:rPr>
              <a:t>European Journal of Special Needs Education, 37</a:t>
            </a:r>
            <a:r>
              <a:rPr lang="en-AU" sz="900" kern="100" dirty="0">
                <a:effectLst/>
                <a:latin typeface="+mn-lt"/>
                <a:ea typeface="Aptos" panose="020B0004020202020204" pitchFamily="34" charset="0"/>
                <a:cs typeface="Times New Roman" panose="02020603050405020304" pitchFamily="18" charset="0"/>
              </a:rPr>
              <a:t>(1), 104-117.</a:t>
            </a:r>
          </a:p>
          <a:p>
            <a:pPr>
              <a:spcAft>
                <a:spcPts val="300"/>
              </a:spcAft>
            </a:pPr>
            <a:r>
              <a:rPr lang="en-AU" sz="900" kern="100" dirty="0">
                <a:effectLst/>
                <a:latin typeface="+mn-lt"/>
                <a:ea typeface="Aptos" panose="020B0004020202020204" pitchFamily="34" charset="0"/>
                <a:cs typeface="Times New Roman" panose="02020603050405020304" pitchFamily="18" charset="0"/>
              </a:rPr>
              <a:t>Brandt, S. (2011). From policy to practice in higher education: The experiences of disabled students in Norway. </a:t>
            </a:r>
            <a:r>
              <a:rPr lang="en-AU" sz="900" i="1" kern="100" dirty="0">
                <a:effectLst/>
                <a:latin typeface="+mn-lt"/>
                <a:ea typeface="Aptos" panose="020B0004020202020204" pitchFamily="34" charset="0"/>
                <a:cs typeface="Times New Roman" panose="02020603050405020304" pitchFamily="18" charset="0"/>
              </a:rPr>
              <a:t>International Journal of Disability, Development and Education, 58</a:t>
            </a:r>
            <a:r>
              <a:rPr lang="en-AU" sz="900" kern="100" dirty="0">
                <a:effectLst/>
                <a:latin typeface="+mn-lt"/>
                <a:ea typeface="Aptos" panose="020B0004020202020204" pitchFamily="34" charset="0"/>
                <a:cs typeface="Times New Roman" panose="02020603050405020304" pitchFamily="18" charset="0"/>
              </a:rPr>
              <a:t>(2), 107-120.</a:t>
            </a:r>
          </a:p>
          <a:p>
            <a:pPr>
              <a:spcAft>
                <a:spcPts val="300"/>
              </a:spcAft>
            </a:pPr>
            <a:r>
              <a:rPr lang="en-AU" sz="900" kern="100" dirty="0">
                <a:effectLst/>
                <a:latin typeface="+mn-lt"/>
                <a:ea typeface="Aptos" panose="020B0004020202020204" pitchFamily="34" charset="0"/>
                <a:cs typeface="Times New Roman" panose="02020603050405020304" pitchFamily="18" charset="0"/>
              </a:rPr>
              <a:t>Campbell, P. I. (2024). ‘Pray (</a:t>
            </a:r>
            <a:r>
              <a:rPr lang="en-AU" sz="900" kern="100" dirty="0" err="1">
                <a:effectLst/>
                <a:latin typeface="+mn-lt"/>
                <a:ea typeface="Aptos" panose="020B0004020202020204" pitchFamily="34" charset="0"/>
                <a:cs typeface="Times New Roman" panose="02020603050405020304" pitchFamily="18" charset="0"/>
              </a:rPr>
              <a:t>ing</a:t>
            </a:r>
            <a:r>
              <a:rPr lang="en-AU" sz="900" kern="100" dirty="0">
                <a:effectLst/>
                <a:latin typeface="+mn-lt"/>
                <a:ea typeface="Aptos" panose="020B0004020202020204" pitchFamily="34" charset="0"/>
                <a:cs typeface="Times New Roman" panose="02020603050405020304" pitchFamily="18" charset="0"/>
              </a:rPr>
              <a:t>) the person marking your work isn't racist’: </a:t>
            </a:r>
            <a:r>
              <a:rPr lang="en-AU" sz="900" kern="100" dirty="0" err="1">
                <a:effectLst/>
                <a:latin typeface="+mn-lt"/>
                <a:ea typeface="Aptos" panose="020B0004020202020204" pitchFamily="34" charset="0"/>
                <a:cs typeface="Times New Roman" panose="02020603050405020304" pitchFamily="18" charset="0"/>
              </a:rPr>
              <a:t>racialised</a:t>
            </a:r>
            <a:r>
              <a:rPr lang="en-AU" sz="900" kern="100" dirty="0">
                <a:effectLst/>
                <a:latin typeface="+mn-lt"/>
                <a:ea typeface="Aptos" panose="020B0004020202020204" pitchFamily="34" charset="0"/>
                <a:cs typeface="Times New Roman" panose="02020603050405020304" pitchFamily="18" charset="0"/>
              </a:rPr>
              <a:t> inequities in HE assessment practice. </a:t>
            </a:r>
            <a:r>
              <a:rPr lang="en-AU" sz="900" i="1" kern="100" dirty="0">
                <a:effectLst/>
                <a:latin typeface="+mn-lt"/>
                <a:ea typeface="Aptos" panose="020B0004020202020204" pitchFamily="34" charset="0"/>
                <a:cs typeface="Times New Roman" panose="02020603050405020304" pitchFamily="18" charset="0"/>
              </a:rPr>
              <a:t>Teaching in Higher Education, 29</a:t>
            </a:r>
            <a:r>
              <a:rPr lang="en-AU" sz="900" kern="100" dirty="0">
                <a:effectLst/>
                <a:latin typeface="+mn-lt"/>
                <a:ea typeface="Aptos" panose="020B0004020202020204" pitchFamily="34" charset="0"/>
                <a:cs typeface="Times New Roman" panose="02020603050405020304" pitchFamily="18" charset="0"/>
              </a:rPr>
              <a:t>(5), 1166-1180.</a:t>
            </a:r>
          </a:p>
          <a:p>
            <a:pPr>
              <a:spcAft>
                <a:spcPts val="300"/>
              </a:spcAft>
            </a:pPr>
            <a:r>
              <a:rPr lang="en-AU" sz="900" kern="100" dirty="0">
                <a:effectLst/>
                <a:latin typeface="+mn-lt"/>
                <a:ea typeface="Aptos" panose="020B0004020202020204" pitchFamily="34" charset="0"/>
                <a:cs typeface="Times New Roman" panose="02020603050405020304" pitchFamily="18" charset="0"/>
              </a:rPr>
              <a:t>Cohen, A. S., Gregg, N., &amp; Deng, M. (2005). The role of extended time and item content on a high</a:t>
            </a:r>
            <a:r>
              <a:rPr lang="en-AU" sz="900" kern="100" dirty="0">
                <a:effectLst/>
                <a:latin typeface="+mn-lt"/>
                <a:ea typeface="Aptos" panose="020B0004020202020204" pitchFamily="34" charset="0"/>
                <a:cs typeface="Cambria Math" panose="02040503050406030204" pitchFamily="18" charset="0"/>
              </a:rPr>
              <a:t>‐</a:t>
            </a:r>
            <a:r>
              <a:rPr lang="en-AU" sz="900" kern="100" dirty="0">
                <a:effectLst/>
                <a:latin typeface="+mn-lt"/>
                <a:ea typeface="Aptos" panose="020B0004020202020204" pitchFamily="34" charset="0"/>
                <a:cs typeface="Times New Roman" panose="02020603050405020304" pitchFamily="18" charset="0"/>
              </a:rPr>
              <a:t>stakes mathematics test. </a:t>
            </a:r>
            <a:r>
              <a:rPr lang="en-AU" sz="900" i="1" kern="100" dirty="0">
                <a:effectLst/>
                <a:latin typeface="+mn-lt"/>
                <a:ea typeface="Aptos" panose="020B0004020202020204" pitchFamily="34" charset="0"/>
                <a:cs typeface="Times New Roman" panose="02020603050405020304" pitchFamily="18" charset="0"/>
              </a:rPr>
              <a:t>Learning Disabilities Research &amp; Practice, 20</a:t>
            </a:r>
            <a:r>
              <a:rPr lang="en-AU" sz="900" kern="100" dirty="0">
                <a:effectLst/>
                <a:latin typeface="+mn-lt"/>
                <a:ea typeface="Aptos" panose="020B0004020202020204" pitchFamily="34" charset="0"/>
                <a:cs typeface="Times New Roman" panose="02020603050405020304" pitchFamily="18" charset="0"/>
              </a:rPr>
              <a:t>(4), 225-233.</a:t>
            </a:r>
          </a:p>
          <a:p>
            <a:pPr>
              <a:spcAft>
                <a:spcPts val="300"/>
              </a:spcAft>
            </a:pPr>
            <a:r>
              <a:rPr lang="en-AU" sz="900" kern="100" dirty="0">
                <a:effectLst/>
                <a:latin typeface="+mn-lt"/>
                <a:ea typeface="Aptos" panose="020B0004020202020204" pitchFamily="34" charset="0"/>
                <a:cs typeface="Times New Roman" panose="02020603050405020304" pitchFamily="18" charset="0"/>
              </a:rPr>
              <a:t>Edwards, M., </a:t>
            </a:r>
            <a:r>
              <a:rPr lang="en-AU" sz="900" kern="100" dirty="0" err="1">
                <a:effectLst/>
                <a:latin typeface="+mn-lt"/>
                <a:ea typeface="Aptos" panose="020B0004020202020204" pitchFamily="34" charset="0"/>
                <a:cs typeface="Times New Roman" panose="02020603050405020304" pitchFamily="18" charset="0"/>
              </a:rPr>
              <a:t>Poed</a:t>
            </a:r>
            <a:r>
              <a:rPr lang="en-AU" sz="900" kern="100" dirty="0">
                <a:effectLst/>
                <a:latin typeface="+mn-lt"/>
                <a:ea typeface="Aptos" panose="020B0004020202020204" pitchFamily="34" charset="0"/>
                <a:cs typeface="Times New Roman" panose="02020603050405020304" pitchFamily="18" charset="0"/>
              </a:rPr>
              <a:t>, S., Al-Nawab, H., &amp; Penna, O. (2022). Academic accommodations for university students living with disability and the potential of universal design to address their needs. </a:t>
            </a:r>
            <a:r>
              <a:rPr lang="en-AU" sz="900" i="1" kern="100" dirty="0">
                <a:effectLst/>
                <a:latin typeface="+mn-lt"/>
                <a:ea typeface="Aptos" panose="020B0004020202020204" pitchFamily="34" charset="0"/>
                <a:cs typeface="Times New Roman" panose="02020603050405020304" pitchFamily="18" charset="0"/>
              </a:rPr>
              <a:t>Higher education, 84</a:t>
            </a:r>
            <a:r>
              <a:rPr lang="en-AU" sz="900" kern="100" dirty="0">
                <a:effectLst/>
                <a:latin typeface="+mn-lt"/>
                <a:ea typeface="Aptos" panose="020B0004020202020204" pitchFamily="34" charset="0"/>
                <a:cs typeface="Times New Roman" panose="02020603050405020304" pitchFamily="18" charset="0"/>
              </a:rPr>
              <a:t>(4), 779-799.</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Erten</a:t>
            </a:r>
            <a:r>
              <a:rPr lang="en-AU" sz="900" kern="100" dirty="0">
                <a:effectLst/>
                <a:latin typeface="+mn-lt"/>
                <a:ea typeface="Aptos" panose="020B0004020202020204" pitchFamily="34" charset="0"/>
                <a:cs typeface="Times New Roman" panose="02020603050405020304" pitchFamily="18" charset="0"/>
              </a:rPr>
              <a:t>, O. (2011). Facing Challenges: Experiences of Young Women with Disabilities Attending a Canadian University. </a:t>
            </a:r>
            <a:r>
              <a:rPr lang="en-AU" sz="900" i="1" kern="100" dirty="0">
                <a:effectLst/>
                <a:latin typeface="+mn-lt"/>
                <a:ea typeface="Aptos" panose="020B0004020202020204" pitchFamily="34" charset="0"/>
                <a:cs typeface="Times New Roman" panose="02020603050405020304" pitchFamily="18" charset="0"/>
              </a:rPr>
              <a:t>Journal of Postsecondary Education and Disability, 24</a:t>
            </a:r>
            <a:r>
              <a:rPr lang="en-AU" sz="900" kern="100" dirty="0">
                <a:effectLst/>
                <a:latin typeface="+mn-lt"/>
                <a:ea typeface="Aptos" panose="020B0004020202020204" pitchFamily="34" charset="0"/>
                <a:cs typeface="Times New Roman" panose="02020603050405020304" pitchFamily="18" charset="0"/>
              </a:rPr>
              <a:t>(2), 101-114.</a:t>
            </a:r>
          </a:p>
          <a:p>
            <a:pPr>
              <a:spcAft>
                <a:spcPts val="300"/>
              </a:spcAft>
            </a:pPr>
            <a:r>
              <a:rPr lang="en-AU" sz="900" kern="100" dirty="0">
                <a:effectLst/>
                <a:latin typeface="+mn-lt"/>
                <a:ea typeface="Aptos" panose="020B0004020202020204" pitchFamily="34" charset="0"/>
                <a:cs typeface="Times New Roman" panose="02020603050405020304" pitchFamily="18" charset="0"/>
              </a:rPr>
              <a:t>Fuller, M., Bradley, A., &amp; Healey, M. (2004). Incorporating disabled students within an inclusive higher education environment. </a:t>
            </a:r>
            <a:r>
              <a:rPr lang="en-AU" sz="900" i="1" kern="100" dirty="0">
                <a:effectLst/>
                <a:latin typeface="+mn-lt"/>
                <a:ea typeface="Aptos" panose="020B0004020202020204" pitchFamily="34" charset="0"/>
                <a:cs typeface="Times New Roman" panose="02020603050405020304" pitchFamily="18" charset="0"/>
              </a:rPr>
              <a:t>Disability &amp; society, 19</a:t>
            </a:r>
            <a:r>
              <a:rPr lang="en-AU" sz="900" kern="100" dirty="0">
                <a:effectLst/>
                <a:latin typeface="+mn-lt"/>
                <a:ea typeface="Aptos" panose="020B0004020202020204" pitchFamily="34" charset="0"/>
                <a:cs typeface="Times New Roman" panose="02020603050405020304" pitchFamily="18" charset="0"/>
              </a:rPr>
              <a:t>(5), 455-468.</a:t>
            </a:r>
          </a:p>
          <a:p>
            <a:pPr>
              <a:spcAft>
                <a:spcPts val="300"/>
              </a:spcAft>
            </a:pPr>
            <a:r>
              <a:rPr lang="en-AU" sz="900" kern="100" dirty="0">
                <a:effectLst/>
                <a:latin typeface="+mn-lt"/>
                <a:ea typeface="Aptos" panose="020B0004020202020204" pitchFamily="34" charset="0"/>
                <a:cs typeface="Times New Roman" panose="02020603050405020304" pitchFamily="18" charset="0"/>
              </a:rPr>
              <a:t>Fuller*, M., Healey, M., Bradley, A., &amp; Hall, T. (2004). Barriers to learning: a systematic study of the experience of disabled students in one university. </a:t>
            </a:r>
            <a:r>
              <a:rPr lang="en-AU" sz="900" i="1" kern="100" dirty="0">
                <a:effectLst/>
                <a:latin typeface="+mn-lt"/>
                <a:ea typeface="Aptos" panose="020B0004020202020204" pitchFamily="34" charset="0"/>
                <a:cs typeface="Times New Roman" panose="02020603050405020304" pitchFamily="18" charset="0"/>
              </a:rPr>
              <a:t>Studies in higher education, 29</a:t>
            </a:r>
            <a:r>
              <a:rPr lang="en-AU" sz="900" kern="100" dirty="0">
                <a:effectLst/>
                <a:latin typeface="+mn-lt"/>
                <a:ea typeface="Aptos" panose="020B0004020202020204" pitchFamily="34" charset="0"/>
                <a:cs typeface="Times New Roman" panose="02020603050405020304" pitchFamily="18" charset="0"/>
              </a:rPr>
              <a:t>(3), 303-318.</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Goegan</a:t>
            </a:r>
            <a:r>
              <a:rPr lang="en-AU" sz="900" kern="100" dirty="0">
                <a:effectLst/>
                <a:latin typeface="+mn-lt"/>
                <a:ea typeface="Aptos" panose="020B0004020202020204" pitchFamily="34" charset="0"/>
                <a:cs typeface="Times New Roman" panose="02020603050405020304" pitchFamily="18" charset="0"/>
              </a:rPr>
              <a:t>, L. D., Le, L., &amp; Daniels, L. M. (2023). Online learning is a rollercoaster: Postsecondary students with learning disabilities navigate the COVID-19 pandemic. </a:t>
            </a:r>
            <a:r>
              <a:rPr lang="en-AU" sz="900" i="1" kern="100" dirty="0">
                <a:effectLst/>
                <a:latin typeface="+mn-lt"/>
                <a:ea typeface="Aptos" panose="020B0004020202020204" pitchFamily="34" charset="0"/>
                <a:cs typeface="Times New Roman" panose="02020603050405020304" pitchFamily="18" charset="0"/>
              </a:rPr>
              <a:t>Learning Disability Quarterly, 46</a:t>
            </a:r>
            <a:r>
              <a:rPr lang="en-AU" sz="900" kern="100" dirty="0">
                <a:effectLst/>
                <a:latin typeface="+mn-lt"/>
                <a:ea typeface="Aptos" panose="020B0004020202020204" pitchFamily="34" charset="0"/>
                <a:cs typeface="Times New Roman" panose="02020603050405020304" pitchFamily="18" charset="0"/>
              </a:rPr>
              <a:t>(3), 166-179.</a:t>
            </a:r>
          </a:p>
          <a:p>
            <a:pPr>
              <a:spcAft>
                <a:spcPts val="300"/>
              </a:spcAft>
            </a:pPr>
            <a:r>
              <a:rPr lang="en-AU" sz="900" kern="100" dirty="0">
                <a:effectLst/>
                <a:latin typeface="+mn-lt"/>
                <a:ea typeface="Aptos" panose="020B0004020202020204" pitchFamily="34" charset="0"/>
                <a:cs typeface="Times New Roman" panose="02020603050405020304" pitchFamily="18" charset="0"/>
              </a:rPr>
              <a:t>Hanafin, J., Shevlin, M., Kenny, M., &amp; Neela, E. M. (2007). Including young people with disabilities: Assessment challenges in higher education. </a:t>
            </a:r>
            <a:r>
              <a:rPr lang="en-AU" sz="900" i="1" kern="100" dirty="0">
                <a:effectLst/>
                <a:latin typeface="+mn-lt"/>
                <a:ea typeface="Aptos" panose="020B0004020202020204" pitchFamily="34" charset="0"/>
                <a:cs typeface="Times New Roman" panose="02020603050405020304" pitchFamily="18" charset="0"/>
              </a:rPr>
              <a:t>Higher education, 54</a:t>
            </a:r>
            <a:r>
              <a:rPr lang="en-AU" sz="900" kern="100" dirty="0">
                <a:effectLst/>
                <a:latin typeface="+mn-lt"/>
                <a:ea typeface="Aptos" panose="020B0004020202020204" pitchFamily="34" charset="0"/>
                <a:cs typeface="Times New Roman" panose="02020603050405020304" pitchFamily="18" charset="0"/>
              </a:rPr>
              <a:t>, 435-448.</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Kourea</a:t>
            </a:r>
            <a:r>
              <a:rPr lang="en-AU" sz="900" kern="100" dirty="0">
                <a:effectLst/>
                <a:latin typeface="+mn-lt"/>
                <a:ea typeface="Aptos" panose="020B0004020202020204" pitchFamily="34" charset="0"/>
                <a:cs typeface="Times New Roman" panose="02020603050405020304" pitchFamily="18" charset="0"/>
              </a:rPr>
              <a:t>, L., </a:t>
            </a:r>
            <a:r>
              <a:rPr lang="en-AU" sz="900" kern="100" dirty="0" err="1">
                <a:effectLst/>
                <a:latin typeface="+mn-lt"/>
                <a:ea typeface="Aptos" panose="020B0004020202020204" pitchFamily="34" charset="0"/>
                <a:cs typeface="Times New Roman" panose="02020603050405020304" pitchFamily="18" charset="0"/>
              </a:rPr>
              <a:t>Christodoulidou</a:t>
            </a:r>
            <a:r>
              <a:rPr lang="en-AU" sz="900" kern="100" dirty="0">
                <a:effectLst/>
                <a:latin typeface="+mn-lt"/>
                <a:ea typeface="Aptos" panose="020B0004020202020204" pitchFamily="34" charset="0"/>
                <a:cs typeface="Times New Roman" panose="02020603050405020304" pitchFamily="18" charset="0"/>
              </a:rPr>
              <a:t>, P., &amp; Fella, A. (2021). Voices of undergraduate students with disabilities during the COVID-19 pandemic. </a:t>
            </a:r>
            <a:r>
              <a:rPr lang="en-AU" sz="900" i="1" kern="100" dirty="0">
                <a:effectLst/>
                <a:latin typeface="+mn-lt"/>
                <a:ea typeface="Aptos" panose="020B0004020202020204" pitchFamily="34" charset="0"/>
                <a:cs typeface="Times New Roman" panose="02020603050405020304" pitchFamily="18" charset="0"/>
              </a:rPr>
              <a:t>European Journal of Psychology Open</a:t>
            </a:r>
            <a:r>
              <a:rPr lang="en-AU" sz="900" kern="100" dirty="0">
                <a:effectLst/>
                <a:latin typeface="+mn-lt"/>
                <a:ea typeface="Aptos" panose="020B0004020202020204" pitchFamily="34" charset="0"/>
                <a:cs typeface="Times New Roman" panose="02020603050405020304" pitchFamily="18" charset="0"/>
              </a:rPr>
              <a:t>.</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Kunnath</a:t>
            </a:r>
            <a:r>
              <a:rPr lang="en-AU" sz="900" kern="100" dirty="0">
                <a:effectLst/>
                <a:latin typeface="+mn-lt"/>
                <a:ea typeface="Aptos" panose="020B0004020202020204" pitchFamily="34" charset="0"/>
                <a:cs typeface="Times New Roman" panose="02020603050405020304" pitchFamily="18" charset="0"/>
              </a:rPr>
              <a:t>, S. K., &amp; Mathew, S. N. (2019). Higher education for students with disabilities in India: Insights from a focus group study. </a:t>
            </a:r>
            <a:r>
              <a:rPr lang="en-AU" sz="900" i="1" kern="100" dirty="0">
                <a:effectLst/>
                <a:latin typeface="+mn-lt"/>
                <a:ea typeface="Aptos" panose="020B0004020202020204" pitchFamily="34" charset="0"/>
                <a:cs typeface="Times New Roman" panose="02020603050405020304" pitchFamily="18" charset="0"/>
              </a:rPr>
              <a:t>Higher Education for the Future, 6</a:t>
            </a:r>
            <a:r>
              <a:rPr lang="en-AU" sz="900" kern="100" dirty="0">
                <a:effectLst/>
                <a:latin typeface="+mn-lt"/>
                <a:ea typeface="Aptos" panose="020B0004020202020204" pitchFamily="34" charset="0"/>
                <a:cs typeface="Times New Roman" panose="02020603050405020304" pitchFamily="18" charset="0"/>
              </a:rPr>
              <a:t>(2), 171-187.</a:t>
            </a:r>
          </a:p>
          <a:p>
            <a:pPr>
              <a:spcAft>
                <a:spcPts val="300"/>
              </a:spcAft>
            </a:pPr>
            <a:r>
              <a:rPr lang="en-AU" sz="900" kern="100" dirty="0">
                <a:effectLst/>
                <a:latin typeface="+mn-lt"/>
                <a:ea typeface="Aptos" panose="020B0004020202020204" pitchFamily="34" charset="0"/>
                <a:cs typeface="Times New Roman" panose="02020603050405020304" pitchFamily="18" charset="0"/>
              </a:rPr>
              <a:t>Lewis, K. E., &amp; Lynn, D. M. (2018). Access through compensation: Emancipatory view of a mathematics learning disability. Cognition and Instruction, 36(4), 424-459.</a:t>
            </a:r>
          </a:p>
          <a:p>
            <a:pPr>
              <a:spcAft>
                <a:spcPts val="300"/>
              </a:spcAft>
            </a:pPr>
            <a:r>
              <a:rPr lang="en-AU" sz="900" kern="100" dirty="0">
                <a:effectLst/>
                <a:latin typeface="+mn-lt"/>
                <a:ea typeface="Aptos" panose="020B0004020202020204" pitchFamily="34" charset="0"/>
                <a:cs typeface="Times New Roman" panose="02020603050405020304" pitchFamily="18" charset="0"/>
              </a:rPr>
              <a:t>López </a:t>
            </a:r>
            <a:r>
              <a:rPr lang="en-AU" sz="900" kern="100" dirty="0" err="1">
                <a:effectLst/>
                <a:latin typeface="+mn-lt"/>
                <a:ea typeface="Aptos" panose="020B0004020202020204" pitchFamily="34" charset="0"/>
                <a:cs typeface="Times New Roman" panose="02020603050405020304" pitchFamily="18" charset="0"/>
              </a:rPr>
              <a:t>Gavira</a:t>
            </a:r>
            <a:r>
              <a:rPr lang="en-AU" sz="900" kern="100" dirty="0">
                <a:effectLst/>
                <a:latin typeface="+mn-lt"/>
                <a:ea typeface="Aptos" panose="020B0004020202020204" pitchFamily="34" charset="0"/>
                <a:cs typeface="Times New Roman" panose="02020603050405020304" pitchFamily="18" charset="0"/>
              </a:rPr>
              <a:t>, R., &amp; </a:t>
            </a:r>
            <a:r>
              <a:rPr lang="en-AU" sz="900" kern="100" dirty="0" err="1">
                <a:effectLst/>
                <a:latin typeface="+mn-lt"/>
                <a:ea typeface="Aptos" panose="020B0004020202020204" pitchFamily="34" charset="0"/>
                <a:cs typeface="Times New Roman" panose="02020603050405020304" pitchFamily="18" charset="0"/>
              </a:rPr>
              <a:t>Moriña</a:t>
            </a:r>
            <a:r>
              <a:rPr lang="en-AU" sz="900" kern="100" dirty="0">
                <a:effectLst/>
                <a:latin typeface="+mn-lt"/>
                <a:ea typeface="Aptos" panose="020B0004020202020204" pitchFamily="34" charset="0"/>
                <a:cs typeface="Times New Roman" panose="02020603050405020304" pitchFamily="18" charset="0"/>
              </a:rPr>
              <a:t>, A. (2015). Hidden voices in higher education: Inclusive policies and practices in social science and law classrooms. </a:t>
            </a:r>
            <a:r>
              <a:rPr lang="en-AU" sz="900" i="1" kern="100" dirty="0">
                <a:effectLst/>
                <a:latin typeface="+mn-lt"/>
                <a:ea typeface="Aptos" panose="020B0004020202020204" pitchFamily="34" charset="0"/>
                <a:cs typeface="Times New Roman" panose="02020603050405020304" pitchFamily="18" charset="0"/>
              </a:rPr>
              <a:t>International Journal of Inclusive Education, 19</a:t>
            </a:r>
            <a:r>
              <a:rPr lang="en-AU" sz="900" kern="100" dirty="0">
                <a:effectLst/>
                <a:latin typeface="+mn-lt"/>
                <a:ea typeface="Aptos" panose="020B0004020202020204" pitchFamily="34" charset="0"/>
                <a:cs typeface="Times New Roman" panose="02020603050405020304" pitchFamily="18" charset="0"/>
              </a:rPr>
              <a:t>(4), 365-378.</a:t>
            </a:r>
          </a:p>
        </p:txBody>
      </p:sp>
    </p:spTree>
    <p:extLst>
      <p:ext uri="{BB962C8B-B14F-4D97-AF65-F5344CB8AC3E}">
        <p14:creationId xmlns:p14="http://schemas.microsoft.com/office/powerpoint/2010/main" val="3188146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27E1F-52C7-7784-7100-C93631BC34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67C7BF-9067-8456-23F7-CBA60AC7E704}"/>
              </a:ext>
            </a:extLst>
          </p:cNvPr>
          <p:cNvSpPr txBox="1"/>
          <p:nvPr/>
        </p:nvSpPr>
        <p:spPr>
          <a:xfrm>
            <a:off x="189187" y="221014"/>
            <a:ext cx="8568558" cy="4949496"/>
          </a:xfrm>
          <a:prstGeom prst="rect">
            <a:avLst/>
          </a:prstGeom>
          <a:noFill/>
        </p:spPr>
        <p:txBody>
          <a:bodyPr wrap="square">
            <a:spAutoFit/>
          </a:bodyPr>
          <a:lstStyle/>
          <a:p>
            <a:r>
              <a:rPr lang="en-AU" sz="2800" dirty="0"/>
              <a:t>References (cont.)</a:t>
            </a:r>
          </a:p>
          <a:p>
            <a:pPr>
              <a:lnSpc>
                <a:spcPct val="107000"/>
              </a:lnSpc>
            </a:pPr>
            <a:endParaRPr lang="en-AU" sz="900" kern="100" dirty="0">
              <a:effectLst/>
              <a:latin typeface="+mn-lt"/>
              <a:ea typeface="Aptos" panose="020B0004020202020204" pitchFamily="34" charset="0"/>
              <a:cs typeface="Times New Roman" panose="02020603050405020304" pitchFamily="18" charset="0"/>
            </a:endParaRPr>
          </a:p>
          <a:p>
            <a:pPr>
              <a:spcAft>
                <a:spcPts val="300"/>
              </a:spcAft>
            </a:pPr>
            <a:r>
              <a:rPr lang="en-AU" sz="900" kern="100" dirty="0" err="1">
                <a:effectLst/>
                <a:latin typeface="+mn-lt"/>
                <a:ea typeface="Aptos" panose="020B0004020202020204" pitchFamily="34" charset="0"/>
                <a:cs typeface="Times New Roman" panose="02020603050405020304" pitchFamily="18" charset="0"/>
              </a:rPr>
              <a:t>Madriaga</a:t>
            </a:r>
            <a:r>
              <a:rPr lang="en-AU" sz="900" kern="100" dirty="0">
                <a:effectLst/>
                <a:latin typeface="+mn-lt"/>
                <a:ea typeface="Aptos" panose="020B0004020202020204" pitchFamily="34" charset="0"/>
                <a:cs typeface="Times New Roman" panose="02020603050405020304" pitchFamily="18" charset="0"/>
              </a:rPr>
              <a:t>, M., &amp; Goodley, D. (2010). Moving beyond the minimum: Socially just pedagogies and Asperger’s syndrome in UK higher education. International Journal of Inclusive Education, 14(2), 115-131.</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Nnama</a:t>
            </a:r>
            <a:r>
              <a:rPr lang="en-AU" sz="900" kern="100" dirty="0">
                <a:effectLst/>
                <a:latin typeface="+mn-lt"/>
                <a:ea typeface="Aptos" panose="020B0004020202020204" pitchFamily="34" charset="0"/>
                <a:cs typeface="Times New Roman" panose="02020603050405020304" pitchFamily="18" charset="0"/>
              </a:rPr>
              <a:t>-Okechukwu, C. U., </a:t>
            </a:r>
            <a:r>
              <a:rPr lang="en-AU" sz="900" kern="100" dirty="0" err="1">
                <a:effectLst/>
                <a:latin typeface="+mn-lt"/>
                <a:ea typeface="Aptos" panose="020B0004020202020204" pitchFamily="34" charset="0"/>
                <a:cs typeface="Times New Roman" panose="02020603050405020304" pitchFamily="18" charset="0"/>
              </a:rPr>
              <a:t>Chukwuka</a:t>
            </a:r>
            <a:r>
              <a:rPr lang="en-AU" sz="900" kern="100" dirty="0">
                <a:effectLst/>
                <a:latin typeface="+mn-lt"/>
                <a:ea typeface="Aptos" panose="020B0004020202020204" pitchFamily="34" charset="0"/>
                <a:cs typeface="Times New Roman" panose="02020603050405020304" pitchFamily="18" charset="0"/>
              </a:rPr>
              <a:t>, P. N., &amp; Okoye, U. O. (2020). Challenges with institutional support services for undergraduate students with visual impairment in University of Nigeria Nsukka. Journal of Evidence-Based Social Work, 17(6), 677-695.</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(2024). Assessment for Inclusion: rethinking inclusive assessment in higher education. Teaching in Higher Education, 29(4), 841-859.</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(2023). A spanner in the works: The portrayal of disabled students in assessment adjustment research. International Studies in Sociology of Education, 32(1), 30-55.</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a:t>
            </a:r>
            <a:r>
              <a:rPr lang="en-AU" sz="900" kern="100" dirty="0" err="1">
                <a:effectLst/>
                <a:latin typeface="+mn-lt"/>
                <a:ea typeface="Aptos" panose="020B0004020202020204" pitchFamily="34" charset="0"/>
                <a:cs typeface="Times New Roman" panose="02020603050405020304" pitchFamily="18" charset="0"/>
              </a:rPr>
              <a:t>Reinholz</a:t>
            </a:r>
            <a:r>
              <a:rPr lang="en-AU" sz="900" kern="100" dirty="0">
                <a:effectLst/>
                <a:latin typeface="+mn-lt"/>
                <a:ea typeface="Aptos" panose="020B0004020202020204" pitchFamily="34" charset="0"/>
                <a:cs typeface="Times New Roman" panose="02020603050405020304" pitchFamily="18" charset="0"/>
              </a:rPr>
              <a:t>, D. L., &amp; Valero, P. (2024). “Mathematics is a battle, but I’ve learned to survive”: becoming a disabled student in university mathematics. Educational Studies in Mathematics, 116(1), 5-25.</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(2023). Unveiling ableism and disablism in assessment: A critical analysis of disabled students’ experiences of assessment and assessment accommodations. Higher Education, 85(3), 613-636.</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&amp; </a:t>
            </a:r>
            <a:r>
              <a:rPr lang="en-AU" sz="900" kern="100" dirty="0" err="1">
                <a:effectLst/>
                <a:latin typeface="+mn-lt"/>
                <a:ea typeface="Aptos" panose="020B0004020202020204" pitchFamily="34" charset="0"/>
                <a:cs typeface="Times New Roman" panose="02020603050405020304" pitchFamily="18" charset="0"/>
              </a:rPr>
              <a:t>Pesonen</a:t>
            </a:r>
            <a:r>
              <a:rPr lang="en-AU" sz="900" kern="100" dirty="0">
                <a:effectLst/>
                <a:latin typeface="+mn-lt"/>
                <a:ea typeface="Aptos" panose="020B0004020202020204" pitchFamily="34" charset="0"/>
                <a:cs typeface="Times New Roman" panose="02020603050405020304" pitchFamily="18" charset="0"/>
              </a:rPr>
              <a:t>, H. V. (2022). Politicising inclusive learning environments: how to foster belonging and challenge ableism?. Higher Education Research &amp; Development, 41(6), 2020-2033.</a:t>
            </a:r>
          </a:p>
          <a:p>
            <a:pPr>
              <a:spcAft>
                <a:spcPts val="300"/>
              </a:spcAft>
            </a:pPr>
            <a:r>
              <a:rPr lang="en-AU" sz="900" kern="100" dirty="0">
                <a:effectLst/>
                <a:latin typeface="+mn-lt"/>
                <a:ea typeface="Aptos" panose="020B0004020202020204" pitchFamily="34" charset="0"/>
                <a:cs typeface="Times New Roman" panose="02020603050405020304" pitchFamily="18" charset="0"/>
              </a:rPr>
              <a:t>Nieminen, J. H., &amp; </a:t>
            </a:r>
            <a:r>
              <a:rPr lang="en-AU" sz="900" kern="100" dirty="0" err="1">
                <a:effectLst/>
                <a:latin typeface="+mn-lt"/>
                <a:ea typeface="Aptos" panose="020B0004020202020204" pitchFamily="34" charset="0"/>
                <a:cs typeface="Times New Roman" panose="02020603050405020304" pitchFamily="18" charset="0"/>
              </a:rPr>
              <a:t>Pesonen</a:t>
            </a:r>
            <a:r>
              <a:rPr lang="en-AU" sz="900" kern="100" dirty="0">
                <a:effectLst/>
                <a:latin typeface="+mn-lt"/>
                <a:ea typeface="Aptos" panose="020B0004020202020204" pitchFamily="34" charset="0"/>
                <a:cs typeface="Times New Roman" panose="02020603050405020304" pitchFamily="18" charset="0"/>
              </a:rPr>
              <a:t>, H. V. (2019). Taking universal design back to its roots: Perspectives on accessibility and identity in undergraduate mathematics. Education Sciences, 10(1), 12.</a:t>
            </a:r>
          </a:p>
          <a:p>
            <a:pPr>
              <a:spcAft>
                <a:spcPts val="300"/>
              </a:spcAft>
            </a:pPr>
            <a:r>
              <a:rPr lang="en-AU" sz="900" kern="100" dirty="0">
                <a:effectLst/>
                <a:latin typeface="+mn-lt"/>
                <a:ea typeface="Aptos" panose="020B0004020202020204" pitchFamily="34" charset="0"/>
                <a:cs typeface="Times New Roman" panose="02020603050405020304" pitchFamily="18" charset="0"/>
              </a:rPr>
              <a:t>Redpath, J., Kearney, P., Nicholl, P., </a:t>
            </a:r>
            <a:r>
              <a:rPr lang="en-AU" sz="900" kern="100" dirty="0" err="1">
                <a:effectLst/>
                <a:latin typeface="+mn-lt"/>
                <a:ea typeface="Aptos" panose="020B0004020202020204" pitchFamily="34" charset="0"/>
                <a:cs typeface="Times New Roman" panose="02020603050405020304" pitchFamily="18" charset="0"/>
              </a:rPr>
              <a:t>Mulvenna</a:t>
            </a:r>
            <a:r>
              <a:rPr lang="en-AU" sz="900" kern="100" dirty="0">
                <a:effectLst/>
                <a:latin typeface="+mn-lt"/>
                <a:ea typeface="Aptos" panose="020B0004020202020204" pitchFamily="34" charset="0"/>
                <a:cs typeface="Times New Roman" panose="02020603050405020304" pitchFamily="18" charset="0"/>
              </a:rPr>
              <a:t>, M., Wallace, J., &amp; Martin, S. (2013). A qualitative study of the lived experiences of disabled post-transition students in higher education institutions in Northern Ireland. Studies in Higher Education, 38(9), 1334-1350.</a:t>
            </a:r>
          </a:p>
          <a:p>
            <a:pPr>
              <a:spcAft>
                <a:spcPts val="300"/>
              </a:spcAft>
            </a:pPr>
            <a:r>
              <a:rPr lang="en-AU" sz="900" kern="100" dirty="0">
                <a:effectLst/>
                <a:latin typeface="+mn-lt"/>
                <a:ea typeface="Aptos" panose="020B0004020202020204" pitchFamily="34" charset="0"/>
                <a:cs typeface="Times New Roman" panose="02020603050405020304" pitchFamily="18" charset="0"/>
              </a:rPr>
              <a:t>Russell, M., &amp; Kavanaugh, M. (2011). Assessing students in the margins. Charlotte, NC: Information Age Publishing.</a:t>
            </a:r>
          </a:p>
          <a:p>
            <a:pPr>
              <a:spcAft>
                <a:spcPts val="300"/>
              </a:spcAft>
            </a:pPr>
            <a:r>
              <a:rPr lang="en-AU" sz="900" kern="100" dirty="0">
                <a:effectLst/>
                <a:latin typeface="+mn-lt"/>
                <a:ea typeface="Aptos" panose="020B0004020202020204" pitchFamily="34" charset="0"/>
                <a:cs typeface="Times New Roman" panose="02020603050405020304" pitchFamily="18" charset="0"/>
              </a:rPr>
              <a:t>Ryan, J. (2007). Learning disabilities in Australian universities: Hidden, ignored, and unwelcome. Journal of Learning Disabilities, 40(5), 436-442.</a:t>
            </a:r>
          </a:p>
          <a:p>
            <a:pPr>
              <a:spcAft>
                <a:spcPts val="300"/>
              </a:spcAft>
            </a:pPr>
            <a:r>
              <a:rPr lang="en-AU" sz="900" kern="100" dirty="0">
                <a:effectLst/>
                <a:latin typeface="+mn-lt"/>
                <a:ea typeface="Aptos" panose="020B0004020202020204" pitchFamily="34" charset="0"/>
                <a:cs typeface="Times New Roman" panose="02020603050405020304" pitchFamily="18" charset="0"/>
              </a:rPr>
              <a:t>Slaughter, M. H., Lindstrom, J. H., &amp; Anderson, R. (2022). Perceptions of extended time accommodations among postsecondary students with disabilities. Exceptionality, 30(4), 246-260.</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Stampoltzis</a:t>
            </a:r>
            <a:r>
              <a:rPr lang="en-AU" sz="900" kern="100" dirty="0">
                <a:effectLst/>
                <a:latin typeface="+mn-lt"/>
                <a:ea typeface="Aptos" panose="020B0004020202020204" pitchFamily="34" charset="0"/>
                <a:cs typeface="Times New Roman" panose="02020603050405020304" pitchFamily="18" charset="0"/>
              </a:rPr>
              <a:t>, A., </a:t>
            </a:r>
            <a:r>
              <a:rPr lang="en-AU" sz="900" kern="100" dirty="0" err="1">
                <a:effectLst/>
                <a:latin typeface="+mn-lt"/>
                <a:ea typeface="Aptos" panose="020B0004020202020204" pitchFamily="34" charset="0"/>
                <a:cs typeface="Times New Roman" panose="02020603050405020304" pitchFamily="18" charset="0"/>
              </a:rPr>
              <a:t>Tsitsou</a:t>
            </a:r>
            <a:r>
              <a:rPr lang="en-AU" sz="900" kern="100" dirty="0">
                <a:effectLst/>
                <a:latin typeface="+mn-lt"/>
                <a:ea typeface="Aptos" panose="020B0004020202020204" pitchFamily="34" charset="0"/>
                <a:cs typeface="Times New Roman" panose="02020603050405020304" pitchFamily="18" charset="0"/>
              </a:rPr>
              <a:t>, E., </a:t>
            </a:r>
            <a:r>
              <a:rPr lang="en-AU" sz="900" kern="100" dirty="0" err="1">
                <a:effectLst/>
                <a:latin typeface="+mn-lt"/>
                <a:ea typeface="Aptos" panose="020B0004020202020204" pitchFamily="34" charset="0"/>
                <a:cs typeface="Times New Roman" panose="02020603050405020304" pitchFamily="18" charset="0"/>
              </a:rPr>
              <a:t>Plesti</a:t>
            </a:r>
            <a:r>
              <a:rPr lang="en-AU" sz="900" kern="100" dirty="0">
                <a:effectLst/>
                <a:latin typeface="+mn-lt"/>
                <a:ea typeface="Aptos" panose="020B0004020202020204" pitchFamily="34" charset="0"/>
                <a:cs typeface="Times New Roman" panose="02020603050405020304" pitchFamily="18" charset="0"/>
              </a:rPr>
              <a:t>, H., &amp; </a:t>
            </a:r>
            <a:r>
              <a:rPr lang="en-AU" sz="900" kern="100" dirty="0" err="1">
                <a:effectLst/>
                <a:latin typeface="+mn-lt"/>
                <a:ea typeface="Aptos" panose="020B0004020202020204" pitchFamily="34" charset="0"/>
                <a:cs typeface="Times New Roman" panose="02020603050405020304" pitchFamily="18" charset="0"/>
              </a:rPr>
              <a:t>Kalouri</a:t>
            </a:r>
            <a:r>
              <a:rPr lang="en-AU" sz="900" kern="100" dirty="0">
                <a:effectLst/>
                <a:latin typeface="+mn-lt"/>
                <a:ea typeface="Aptos" panose="020B0004020202020204" pitchFamily="34" charset="0"/>
                <a:cs typeface="Times New Roman" panose="02020603050405020304" pitchFamily="18" charset="0"/>
              </a:rPr>
              <a:t>, R. (2015). The Learning Experiences of Students with Dyslexia in a Greek Higher Education Institution. International Journal of Special Education, 30(2), 157-170.</a:t>
            </a:r>
          </a:p>
          <a:p>
            <a:pPr>
              <a:spcAft>
                <a:spcPts val="300"/>
              </a:spcAft>
            </a:pPr>
            <a:r>
              <a:rPr lang="en-AU" sz="900" kern="100" dirty="0" err="1">
                <a:effectLst/>
                <a:latin typeface="+mn-lt"/>
                <a:ea typeface="Aptos" panose="020B0004020202020204" pitchFamily="34" charset="0"/>
                <a:cs typeface="Times New Roman" panose="02020603050405020304" pitchFamily="18" charset="0"/>
              </a:rPr>
              <a:t>Stentiford</a:t>
            </a:r>
            <a:r>
              <a:rPr lang="en-AU" sz="900" kern="100" dirty="0">
                <a:effectLst/>
                <a:latin typeface="+mn-lt"/>
                <a:ea typeface="Aptos" panose="020B0004020202020204" pitchFamily="34" charset="0"/>
                <a:cs typeface="Times New Roman" panose="02020603050405020304" pitchFamily="18" charset="0"/>
              </a:rPr>
              <a:t>, L., &amp; </a:t>
            </a:r>
            <a:r>
              <a:rPr lang="en-AU" sz="900" kern="100" dirty="0" err="1">
                <a:effectLst/>
                <a:latin typeface="+mn-lt"/>
                <a:ea typeface="Aptos" panose="020B0004020202020204" pitchFamily="34" charset="0"/>
                <a:cs typeface="Times New Roman" panose="02020603050405020304" pitchFamily="18" charset="0"/>
              </a:rPr>
              <a:t>Koutsouris</a:t>
            </a:r>
            <a:r>
              <a:rPr lang="en-AU" sz="900" kern="100" dirty="0">
                <a:effectLst/>
                <a:latin typeface="+mn-lt"/>
                <a:ea typeface="Aptos" panose="020B0004020202020204" pitchFamily="34" charset="0"/>
                <a:cs typeface="Times New Roman" panose="02020603050405020304" pitchFamily="18" charset="0"/>
              </a:rPr>
              <a:t>, G. (2021). What are inclusive pedagogies in higher education? A systematic scoping review. Studies in Higher Education, 46(11), 2245-2261.</a:t>
            </a:r>
          </a:p>
          <a:p>
            <a:pPr>
              <a:spcAft>
                <a:spcPts val="300"/>
              </a:spcAft>
            </a:pPr>
            <a:r>
              <a:rPr lang="en-AU" sz="900" kern="100" dirty="0">
                <a:effectLst/>
                <a:latin typeface="+mn-lt"/>
                <a:ea typeface="Aptos" panose="020B0004020202020204" pitchFamily="34" charset="0"/>
                <a:cs typeface="Times New Roman" panose="02020603050405020304" pitchFamily="18" charset="0"/>
              </a:rPr>
              <a:t>Tai, J., Mahoney, P., </a:t>
            </a:r>
            <a:r>
              <a:rPr lang="en-AU" sz="900" kern="100" dirty="0" err="1">
                <a:effectLst/>
                <a:latin typeface="+mn-lt"/>
                <a:ea typeface="Aptos" panose="020B0004020202020204" pitchFamily="34" charset="0"/>
                <a:cs typeface="Times New Roman" panose="02020603050405020304" pitchFamily="18" charset="0"/>
              </a:rPr>
              <a:t>Ajjawi</a:t>
            </a:r>
            <a:r>
              <a:rPr lang="en-AU" sz="900" kern="100" dirty="0">
                <a:effectLst/>
                <a:latin typeface="+mn-lt"/>
                <a:ea typeface="Aptos" panose="020B0004020202020204" pitchFamily="34" charset="0"/>
                <a:cs typeface="Times New Roman" panose="02020603050405020304" pitchFamily="18" charset="0"/>
              </a:rPr>
              <a:t>, R., Bearman, M., </a:t>
            </a:r>
            <a:r>
              <a:rPr lang="en-AU" sz="900" kern="100" dirty="0" err="1">
                <a:effectLst/>
                <a:latin typeface="+mn-lt"/>
                <a:ea typeface="Aptos" panose="020B0004020202020204" pitchFamily="34" charset="0"/>
                <a:cs typeface="Times New Roman" panose="02020603050405020304" pitchFamily="18" charset="0"/>
              </a:rPr>
              <a:t>Dargusch</a:t>
            </a:r>
            <a:r>
              <a:rPr lang="en-AU" sz="900" kern="100" dirty="0">
                <a:effectLst/>
                <a:latin typeface="+mn-lt"/>
                <a:ea typeface="Aptos" panose="020B0004020202020204" pitchFamily="34" charset="0"/>
                <a:cs typeface="Times New Roman" panose="02020603050405020304" pitchFamily="18" charset="0"/>
              </a:rPr>
              <a:t>, J., </a:t>
            </a:r>
            <a:r>
              <a:rPr lang="en-AU" sz="900" kern="100" dirty="0" err="1">
                <a:effectLst/>
                <a:latin typeface="+mn-lt"/>
                <a:ea typeface="Aptos" panose="020B0004020202020204" pitchFamily="34" charset="0"/>
                <a:cs typeface="Times New Roman" panose="02020603050405020304" pitchFamily="18" charset="0"/>
              </a:rPr>
              <a:t>Dracup</a:t>
            </a:r>
            <a:r>
              <a:rPr lang="en-AU" sz="900" kern="100" dirty="0">
                <a:effectLst/>
                <a:latin typeface="+mn-lt"/>
                <a:ea typeface="Aptos" panose="020B0004020202020204" pitchFamily="34" charset="0"/>
                <a:cs typeface="Times New Roman" panose="02020603050405020304" pitchFamily="18" charset="0"/>
              </a:rPr>
              <a:t>, M., &amp; Harris, L. (2023). How are examinations inclusive for students with disabilities in higher education? A </a:t>
            </a:r>
            <a:r>
              <a:rPr lang="en-AU" sz="900" kern="100" dirty="0" err="1">
                <a:effectLst/>
                <a:latin typeface="+mn-lt"/>
                <a:ea typeface="Aptos" panose="020B0004020202020204" pitchFamily="34" charset="0"/>
                <a:cs typeface="Times New Roman" panose="02020603050405020304" pitchFamily="18" charset="0"/>
              </a:rPr>
              <a:t>sociomaterial</a:t>
            </a:r>
            <a:r>
              <a:rPr lang="en-AU" sz="900" kern="100" dirty="0">
                <a:effectLst/>
                <a:latin typeface="+mn-lt"/>
                <a:ea typeface="Aptos" panose="020B0004020202020204" pitchFamily="34" charset="0"/>
                <a:cs typeface="Times New Roman" panose="02020603050405020304" pitchFamily="18" charset="0"/>
              </a:rPr>
              <a:t> analysis. Assessment &amp; Evaluation in Higher Education, 48(3), 390-402.</a:t>
            </a:r>
          </a:p>
        </p:txBody>
      </p:sp>
    </p:spTree>
    <p:extLst>
      <p:ext uri="{BB962C8B-B14F-4D97-AF65-F5344CB8AC3E}">
        <p14:creationId xmlns:p14="http://schemas.microsoft.com/office/powerpoint/2010/main" val="121487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415950" y="389038"/>
            <a:ext cx="4692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000">
                <a:solidFill>
                  <a:srgbClr val="1155CC"/>
                </a:solidFill>
                <a:latin typeface="Francois One"/>
                <a:ea typeface="Francois One"/>
                <a:cs typeface="Francois One"/>
                <a:sym typeface="Francois One"/>
              </a:rPr>
              <a:t>INCLUSION IN HIGHER EDUCATION </a:t>
            </a:r>
            <a:endParaRPr sz="3000">
              <a:solidFill>
                <a:srgbClr val="1155CC"/>
              </a:solidFill>
              <a:latin typeface="Francois One"/>
              <a:ea typeface="Francois One"/>
              <a:cs typeface="Francois One"/>
              <a:sym typeface="Francois One"/>
            </a:endParaRPr>
          </a:p>
        </p:txBody>
      </p:sp>
      <p:sp>
        <p:nvSpPr>
          <p:cNvPr id="117" name="Google Shape;117;p28"/>
          <p:cNvSpPr txBox="1">
            <a:spLocks noGrp="1"/>
          </p:cNvSpPr>
          <p:nvPr>
            <p:ph type="body" idx="1"/>
          </p:nvPr>
        </p:nvSpPr>
        <p:spPr>
          <a:xfrm>
            <a:off x="415950" y="1708099"/>
            <a:ext cx="4329900" cy="293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00" dirty="0">
                <a:solidFill>
                  <a:srgbClr val="000000"/>
                </a:solidFill>
                <a:latin typeface="Raleway"/>
                <a:ea typeface="Raleway"/>
                <a:cs typeface="Raleway"/>
                <a:sym typeface="Raleway"/>
              </a:rPr>
              <a:t>The universal higher education model has enabled access and widened diversity</a:t>
            </a:r>
            <a:endParaRPr sz="2000" dirty="0">
              <a:solidFill>
                <a:srgbClr val="000000"/>
              </a:solidFill>
              <a:latin typeface="Raleway"/>
              <a:ea typeface="Raleway"/>
              <a:cs typeface="Raleway"/>
              <a:sym typeface="Raleway"/>
            </a:endParaRPr>
          </a:p>
          <a:p>
            <a:pPr marL="0" lvl="0" indent="0" algn="l" rtl="0">
              <a:lnSpc>
                <a:spcPct val="115000"/>
              </a:lnSpc>
              <a:spcBef>
                <a:spcPts val="1600"/>
              </a:spcBef>
              <a:spcAft>
                <a:spcPts val="1600"/>
              </a:spcAft>
              <a:buSzPts val="1800"/>
              <a:buNone/>
            </a:pPr>
            <a:r>
              <a:rPr lang="en-GB" sz="2000" dirty="0">
                <a:solidFill>
                  <a:srgbClr val="000000"/>
                </a:solidFill>
                <a:latin typeface="Raleway"/>
                <a:ea typeface="Raleway"/>
                <a:cs typeface="Raleway"/>
                <a:sym typeface="Raleway"/>
              </a:rPr>
              <a:t>Yet we have no clear definition of ‘inclusion’ in this contested space</a:t>
            </a:r>
            <a:br>
              <a:rPr lang="en-GB" sz="2000" dirty="0">
                <a:solidFill>
                  <a:srgbClr val="000000"/>
                </a:solidFill>
                <a:latin typeface="Raleway"/>
                <a:ea typeface="Raleway"/>
                <a:cs typeface="Raleway"/>
                <a:sym typeface="Raleway"/>
              </a:rPr>
            </a:br>
            <a:r>
              <a:rPr lang="en-GB" sz="1600" dirty="0">
                <a:solidFill>
                  <a:srgbClr val="0000FF"/>
                </a:solidFill>
                <a:latin typeface="Raleway"/>
                <a:ea typeface="Raleway"/>
                <a:cs typeface="Raleway"/>
                <a:sym typeface="Raleway"/>
              </a:rPr>
              <a:t>(Nieminen &amp; </a:t>
            </a:r>
            <a:r>
              <a:rPr lang="en-GB" sz="1600" dirty="0" err="1">
                <a:solidFill>
                  <a:srgbClr val="0000FF"/>
                </a:solidFill>
                <a:latin typeface="Raleway"/>
                <a:ea typeface="Raleway"/>
                <a:cs typeface="Raleway"/>
                <a:sym typeface="Raleway"/>
              </a:rPr>
              <a:t>Pesonen</a:t>
            </a:r>
            <a:r>
              <a:rPr lang="en-GB" sz="1600" dirty="0">
                <a:solidFill>
                  <a:srgbClr val="0000FF"/>
                </a:solidFill>
                <a:latin typeface="Raleway"/>
                <a:ea typeface="Raleway"/>
                <a:cs typeface="Raleway"/>
                <a:sym typeface="Raleway"/>
              </a:rPr>
              <a:t>, 2021; </a:t>
            </a:r>
            <a:br>
              <a:rPr lang="en-GB" sz="1600" dirty="0">
                <a:solidFill>
                  <a:srgbClr val="0000FF"/>
                </a:solidFill>
                <a:latin typeface="Raleway"/>
                <a:ea typeface="Raleway"/>
                <a:cs typeface="Raleway"/>
                <a:sym typeface="Raleway"/>
              </a:rPr>
            </a:br>
            <a:r>
              <a:rPr lang="en-GB" sz="1600" dirty="0" err="1">
                <a:solidFill>
                  <a:srgbClr val="0000FF"/>
                </a:solidFill>
                <a:latin typeface="Raleway"/>
                <a:ea typeface="Raleway"/>
                <a:cs typeface="Raleway"/>
                <a:sym typeface="Raleway"/>
              </a:rPr>
              <a:t>Stentiford</a:t>
            </a:r>
            <a:r>
              <a:rPr lang="en-GB" sz="1600" dirty="0">
                <a:solidFill>
                  <a:srgbClr val="0000FF"/>
                </a:solidFill>
                <a:latin typeface="Raleway"/>
                <a:ea typeface="Raleway"/>
                <a:cs typeface="Raleway"/>
                <a:sym typeface="Raleway"/>
              </a:rPr>
              <a:t> &amp; </a:t>
            </a:r>
            <a:r>
              <a:rPr lang="en-GB" sz="1600" dirty="0" err="1">
                <a:solidFill>
                  <a:srgbClr val="0000FF"/>
                </a:solidFill>
                <a:latin typeface="Raleway"/>
                <a:ea typeface="Raleway"/>
                <a:cs typeface="Raleway"/>
                <a:sym typeface="Raleway"/>
              </a:rPr>
              <a:t>Koutsouris</a:t>
            </a:r>
            <a:r>
              <a:rPr lang="en-GB" sz="1600" dirty="0">
                <a:solidFill>
                  <a:srgbClr val="0000FF"/>
                </a:solidFill>
                <a:latin typeface="Raleway"/>
                <a:ea typeface="Raleway"/>
                <a:cs typeface="Raleway"/>
                <a:sym typeface="Raleway"/>
              </a:rPr>
              <a:t>, 2021)</a:t>
            </a:r>
            <a:endParaRPr sz="1600" dirty="0">
              <a:solidFill>
                <a:srgbClr val="0000FF"/>
              </a:solidFill>
              <a:latin typeface="Raleway"/>
              <a:ea typeface="Raleway"/>
              <a:cs typeface="Raleway"/>
              <a:sym typeface="Raleway"/>
            </a:endParaRPr>
          </a:p>
        </p:txBody>
      </p:sp>
      <p:pic>
        <p:nvPicPr>
          <p:cNvPr id="118" name="Google Shape;118;p28">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84057" y="0"/>
            <a:ext cx="405994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387900" y="517875"/>
            <a:ext cx="4692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3200">
                <a:solidFill>
                  <a:srgbClr val="1155CC"/>
                </a:solidFill>
                <a:latin typeface="Francois One"/>
                <a:ea typeface="Francois One"/>
                <a:cs typeface="Francois One"/>
                <a:sym typeface="Francois One"/>
              </a:rPr>
              <a:t>THE CASE OF ASSESSMENT</a:t>
            </a:r>
            <a:endParaRPr sz="3200">
              <a:solidFill>
                <a:srgbClr val="1155CC"/>
              </a:solidFill>
              <a:latin typeface="Francois One"/>
              <a:ea typeface="Francois One"/>
              <a:cs typeface="Francois One"/>
              <a:sym typeface="Francois One"/>
            </a:endParaRPr>
          </a:p>
        </p:txBody>
      </p:sp>
      <p:sp>
        <p:nvSpPr>
          <p:cNvPr id="124" name="Google Shape;124;p29"/>
          <p:cNvSpPr txBox="1">
            <a:spLocks noGrp="1"/>
          </p:cNvSpPr>
          <p:nvPr>
            <p:ph type="body" idx="1"/>
          </p:nvPr>
        </p:nvSpPr>
        <p:spPr>
          <a:xfrm>
            <a:off x="387900" y="1404300"/>
            <a:ext cx="4824900" cy="317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2000">
                <a:solidFill>
                  <a:srgbClr val="000000"/>
                </a:solidFill>
                <a:latin typeface="Raleway"/>
                <a:ea typeface="Raleway"/>
                <a:cs typeface="Raleway"/>
                <a:sym typeface="Raleway"/>
              </a:rPr>
              <a:t>Inaccessible assessment is a major barrier for students with disabilities</a:t>
            </a:r>
            <a:br>
              <a:rPr lang="en-GB" sz="2100">
                <a:solidFill>
                  <a:srgbClr val="000000"/>
                </a:solidFill>
                <a:latin typeface="Raleway"/>
                <a:ea typeface="Raleway"/>
                <a:cs typeface="Raleway"/>
                <a:sym typeface="Raleway"/>
              </a:rPr>
            </a:br>
            <a:r>
              <a:rPr lang="en-GB" sz="1300">
                <a:solidFill>
                  <a:srgbClr val="0000FF"/>
                </a:solidFill>
                <a:latin typeface="Raleway"/>
                <a:ea typeface="Raleway"/>
                <a:cs typeface="Raleway"/>
                <a:sym typeface="Raleway"/>
              </a:rPr>
              <a:t>(Brandt, 2011; Edwards et al., 2022; Fuller et al., 2004a, 2004b; Hanafin et al., 2007; Nieminen, 2020, 2021, 2023b; Nieminen &amp; Pesonen, 2020, 2022; Lopez-Gavira &amp; Moriña, 2015; Redpath et al., 2013; Ryan, 2007…)</a:t>
            </a:r>
            <a:endParaRPr sz="1300">
              <a:solidFill>
                <a:srgbClr val="0000FF"/>
              </a:solidFill>
              <a:latin typeface="Raleway"/>
              <a:ea typeface="Raleway"/>
              <a:cs typeface="Raleway"/>
              <a:sym typeface="Raleway"/>
            </a:endParaRPr>
          </a:p>
          <a:p>
            <a:pPr marL="0" lvl="0" indent="0" algn="l" rtl="0">
              <a:lnSpc>
                <a:spcPct val="115000"/>
              </a:lnSpc>
              <a:spcBef>
                <a:spcPts val="1000"/>
              </a:spcBef>
              <a:spcAft>
                <a:spcPts val="1000"/>
              </a:spcAft>
              <a:buSzPts val="1800"/>
              <a:buNone/>
            </a:pPr>
            <a:r>
              <a:rPr lang="en-GB" sz="2000">
                <a:solidFill>
                  <a:srgbClr val="000000"/>
                </a:solidFill>
                <a:latin typeface="Raleway"/>
                <a:ea typeface="Raleway"/>
                <a:cs typeface="Raleway"/>
                <a:sym typeface="Raleway"/>
              </a:rPr>
              <a:t>Reasonable adjustments are provided in legislation, inclusive assessment design is not</a:t>
            </a:r>
            <a:endParaRPr sz="2000">
              <a:solidFill>
                <a:srgbClr val="000000"/>
              </a:solidFill>
              <a:latin typeface="Raleway"/>
              <a:ea typeface="Raleway"/>
              <a:cs typeface="Raleway"/>
              <a:sym typeface="Raleway"/>
            </a:endParaRPr>
          </a:p>
        </p:txBody>
      </p:sp>
      <p:pic>
        <p:nvPicPr>
          <p:cNvPr id="125" name="Google Shape;125;p29" descr="A classroom with empty chair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600125" y="0"/>
            <a:ext cx="3543875"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
        <p:cNvGrpSpPr/>
        <p:nvPr/>
      </p:nvGrpSpPr>
      <p:grpSpPr>
        <a:xfrm>
          <a:off x="0" y="0"/>
          <a:ext cx="0" cy="0"/>
          <a:chOff x="0" y="0"/>
          <a:chExt cx="0" cy="0"/>
        </a:xfrm>
      </p:grpSpPr>
      <p:sp>
        <p:nvSpPr>
          <p:cNvPr id="130" name="Google Shape;130;p30"/>
          <p:cNvSpPr txBox="1"/>
          <p:nvPr/>
        </p:nvSpPr>
        <p:spPr>
          <a:xfrm>
            <a:off x="462800" y="1179095"/>
            <a:ext cx="4916400" cy="34680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dirty="0">
                <a:highlight>
                  <a:srgbClr val="FFFFFF"/>
                </a:highlight>
                <a:latin typeface="Raleway"/>
                <a:ea typeface="Raleway"/>
                <a:cs typeface="Raleway"/>
                <a:sym typeface="Raleway"/>
              </a:rPr>
              <a:t>A</a:t>
            </a:r>
            <a:r>
              <a:rPr lang="en-GB" sz="2300" dirty="0">
                <a:solidFill>
                  <a:schemeClr val="dk1"/>
                </a:solidFill>
                <a:latin typeface="Raleway"/>
                <a:ea typeface="Raleway"/>
                <a:cs typeface="Raleway"/>
                <a:sym typeface="Raleway"/>
              </a:rPr>
              <a:t>ssessment determines what </a:t>
            </a:r>
            <a:r>
              <a:rPr lang="en-GB" sz="2300" i="1" dirty="0">
                <a:solidFill>
                  <a:schemeClr val="dk1"/>
                </a:solidFill>
                <a:latin typeface="Raleway"/>
                <a:ea typeface="Raleway"/>
                <a:cs typeface="Raleway"/>
                <a:sym typeface="Raleway"/>
              </a:rPr>
              <a:t>success</a:t>
            </a:r>
            <a:r>
              <a:rPr lang="en-GB" sz="2300" dirty="0">
                <a:solidFill>
                  <a:schemeClr val="dk1"/>
                </a:solidFill>
                <a:latin typeface="Raleway"/>
                <a:ea typeface="Raleway"/>
                <a:cs typeface="Raleway"/>
                <a:sym typeface="Raleway"/>
              </a:rPr>
              <a:t> and </a:t>
            </a:r>
            <a:r>
              <a:rPr lang="en-GB" sz="2300" i="1" dirty="0">
                <a:solidFill>
                  <a:schemeClr val="dk1"/>
                </a:solidFill>
                <a:latin typeface="Raleway"/>
                <a:ea typeface="Raleway"/>
                <a:cs typeface="Raleway"/>
                <a:sym typeface="Raleway"/>
              </a:rPr>
              <a:t>abilities</a:t>
            </a:r>
            <a:r>
              <a:rPr lang="en-GB" sz="2300" dirty="0">
                <a:solidFill>
                  <a:schemeClr val="dk1"/>
                </a:solidFill>
                <a:latin typeface="Raleway"/>
                <a:ea typeface="Raleway"/>
                <a:cs typeface="Raleway"/>
                <a:sym typeface="Raleway"/>
              </a:rPr>
              <a:t> look like in higher education…</a:t>
            </a:r>
            <a:endParaRPr sz="2300" dirty="0">
              <a:solidFill>
                <a:schemeClr val="dk1"/>
              </a:solidFill>
              <a:latin typeface="Raleway"/>
              <a:ea typeface="Raleway"/>
              <a:cs typeface="Raleway"/>
              <a:sym typeface="Raleway"/>
            </a:endParaRPr>
          </a:p>
          <a:p>
            <a:pPr marL="0" lvl="0" indent="0" algn="l" rtl="0">
              <a:spcBef>
                <a:spcPts val="0"/>
              </a:spcBef>
              <a:spcAft>
                <a:spcPts val="0"/>
              </a:spcAft>
              <a:buNone/>
            </a:pPr>
            <a:endParaRPr sz="2300" dirty="0">
              <a:solidFill>
                <a:schemeClr val="dk1"/>
              </a:solidFill>
              <a:latin typeface="Raleway"/>
              <a:ea typeface="Raleway"/>
              <a:cs typeface="Raleway"/>
              <a:sym typeface="Raleway"/>
            </a:endParaRPr>
          </a:p>
          <a:p>
            <a:pPr marL="0" lvl="0" indent="0" algn="l" rtl="0">
              <a:spcBef>
                <a:spcPts val="0"/>
              </a:spcBef>
              <a:spcAft>
                <a:spcPts val="0"/>
              </a:spcAft>
              <a:buNone/>
            </a:pPr>
            <a:r>
              <a:rPr lang="en-GB" sz="2300" dirty="0">
                <a:solidFill>
                  <a:schemeClr val="dk1"/>
                </a:solidFill>
                <a:latin typeface="Raleway"/>
                <a:ea typeface="Raleway"/>
                <a:cs typeface="Raleway"/>
                <a:sym typeface="Raleway"/>
              </a:rPr>
              <a:t>…as well as their opposites, failure and </a:t>
            </a:r>
            <a:r>
              <a:rPr lang="en-GB" sz="2300" i="1" dirty="0">
                <a:solidFill>
                  <a:schemeClr val="dk1"/>
                </a:solidFill>
                <a:latin typeface="Raleway"/>
                <a:ea typeface="Raleway"/>
                <a:cs typeface="Raleway"/>
                <a:sym typeface="Raleway"/>
              </a:rPr>
              <a:t>dis</a:t>
            </a:r>
            <a:r>
              <a:rPr lang="en-GB" sz="2300" dirty="0">
                <a:solidFill>
                  <a:schemeClr val="dk1"/>
                </a:solidFill>
                <a:latin typeface="Raleway"/>
                <a:ea typeface="Raleway"/>
                <a:cs typeface="Raleway"/>
                <a:sym typeface="Raleway"/>
              </a:rPr>
              <a:t>abilities</a:t>
            </a:r>
            <a:endParaRPr sz="2300" dirty="0">
              <a:solidFill>
                <a:schemeClr val="dk1"/>
              </a:solidFill>
              <a:latin typeface="Raleway"/>
              <a:ea typeface="Raleway"/>
              <a:cs typeface="Raleway"/>
              <a:sym typeface="Raleway"/>
            </a:endParaRPr>
          </a:p>
          <a:p>
            <a:pPr marL="0" lvl="0" indent="0" algn="l" rtl="0">
              <a:spcBef>
                <a:spcPts val="0"/>
              </a:spcBef>
              <a:spcAft>
                <a:spcPts val="0"/>
              </a:spcAft>
              <a:buNone/>
            </a:pPr>
            <a:endParaRPr sz="2300" dirty="0">
              <a:solidFill>
                <a:schemeClr val="dk1"/>
              </a:solidFill>
              <a:latin typeface="Raleway"/>
              <a:ea typeface="Raleway"/>
              <a:cs typeface="Raleway"/>
              <a:sym typeface="Raleway"/>
            </a:endParaRPr>
          </a:p>
          <a:p>
            <a:pPr marL="0" lvl="0" indent="0" algn="l" rtl="0">
              <a:spcBef>
                <a:spcPts val="0"/>
              </a:spcBef>
              <a:spcAft>
                <a:spcPts val="0"/>
              </a:spcAft>
              <a:buNone/>
            </a:pPr>
            <a:r>
              <a:rPr lang="en-GB" sz="2300" dirty="0">
                <a:solidFill>
                  <a:schemeClr val="dk1"/>
                </a:solidFill>
                <a:latin typeface="Raleway"/>
                <a:ea typeface="Raleway"/>
                <a:cs typeface="Raleway"/>
                <a:sym typeface="Raleway"/>
              </a:rPr>
              <a:t>Assessment drives learning and defines futures</a:t>
            </a:r>
            <a:endParaRPr sz="2300" dirty="0">
              <a:highlight>
                <a:srgbClr val="FFFFFF"/>
              </a:highlight>
              <a:latin typeface="Raleway"/>
              <a:ea typeface="Raleway"/>
              <a:cs typeface="Raleway"/>
              <a:sym typeface="Raleway"/>
            </a:endParaRPr>
          </a:p>
        </p:txBody>
      </p:sp>
      <p:pic>
        <p:nvPicPr>
          <p:cNvPr id="131" name="Google Shape;131;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rot="5400000">
            <a:off x="4807622" y="837098"/>
            <a:ext cx="5559300" cy="3706200"/>
          </a:xfrm>
          <a:prstGeom prst="rect">
            <a:avLst/>
          </a:prstGeom>
          <a:noFill/>
          <a:ln>
            <a:noFill/>
          </a:ln>
        </p:spPr>
      </p:pic>
      <p:sp>
        <p:nvSpPr>
          <p:cNvPr id="3" name="Title 2">
            <a:extLst>
              <a:ext uri="{FF2B5EF4-FFF2-40B4-BE49-F238E27FC236}">
                <a16:creationId xmlns:a16="http://schemas.microsoft.com/office/drawing/2014/main" id="{430D1A92-462F-255B-0340-DF466F837AA4}"/>
              </a:ext>
            </a:extLst>
          </p:cNvPr>
          <p:cNvSpPr txBox="1">
            <a:spLocks noGrp="1"/>
          </p:cNvSpPr>
          <p:nvPr>
            <p:ph type="title" idx="4294967295"/>
          </p:nvPr>
        </p:nvSpPr>
        <p:spPr>
          <a:xfrm>
            <a:off x="462800" y="685800"/>
            <a:ext cx="4003019" cy="6617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1" i="0" u="none" strike="noStrike" kern="0" cap="none" spc="0" normalizeH="0" baseline="0" noProof="0" dirty="0">
                <a:ln>
                  <a:noFill/>
                </a:ln>
                <a:solidFill>
                  <a:srgbClr val="000000"/>
                </a:solidFill>
                <a:effectLst/>
                <a:uLnTx/>
                <a:uFillTx/>
                <a:latin typeface="Raleway"/>
                <a:ea typeface="Raleway"/>
                <a:cs typeface="Raleway"/>
                <a:sym typeface="Raleway"/>
              </a:rPr>
              <a:t>Why focus on assessment?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5"/>
        <p:cNvGrpSpPr/>
        <p:nvPr/>
      </p:nvGrpSpPr>
      <p:grpSpPr>
        <a:xfrm>
          <a:off x="0" y="0"/>
          <a:ext cx="0" cy="0"/>
          <a:chOff x="0" y="0"/>
          <a:chExt cx="0" cy="0"/>
        </a:xfrm>
      </p:grpSpPr>
      <p:sp>
        <p:nvSpPr>
          <p:cNvPr id="136" name="Google Shape;136;p31"/>
          <p:cNvSpPr txBox="1">
            <a:spLocks noGrp="1"/>
          </p:cNvSpPr>
          <p:nvPr>
            <p:ph type="title" idx="4294967295"/>
          </p:nvPr>
        </p:nvSpPr>
        <p:spPr>
          <a:xfrm>
            <a:off x="350838" y="250825"/>
            <a:ext cx="4129087" cy="369252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AU" sz="1800" b="1" i="0" u="none" strike="noStrike" kern="0" cap="none" spc="0" normalizeH="0" baseline="0" noProof="0" dirty="0">
                <a:ln>
                  <a:noFill/>
                </a:ln>
                <a:solidFill>
                  <a:schemeClr val="dk1"/>
                </a:solidFill>
                <a:effectLst/>
                <a:uLnTx/>
                <a:uFillTx/>
                <a:latin typeface="Raleway"/>
                <a:ea typeface="Raleway"/>
                <a:cs typeface="Raleway"/>
                <a:sym typeface="Raleway"/>
              </a:rPr>
              <a:t>How could </a:t>
            </a:r>
            <a:r>
              <a:rPr kumimoji="0" lang="en-AU" sz="1800" b="1" i="1" u="none" strike="noStrike" kern="0" cap="none" spc="0" normalizeH="0" baseline="0" noProof="0" dirty="0">
                <a:ln>
                  <a:noFill/>
                </a:ln>
                <a:solidFill>
                  <a:schemeClr val="dk1"/>
                </a:solidFill>
                <a:effectLst/>
                <a:uLnTx/>
                <a:uFillTx/>
                <a:latin typeface="Raleway"/>
                <a:ea typeface="Raleway"/>
                <a:cs typeface="Raleway"/>
                <a:sym typeface="Raleway"/>
              </a:rPr>
              <a:t>assessment</a:t>
            </a:r>
            <a:r>
              <a:rPr kumimoji="0" lang="en-AU" sz="1800" b="1" i="0" u="none" strike="noStrike" kern="0" cap="none" spc="0" normalizeH="0" baseline="0" noProof="0" dirty="0">
                <a:ln>
                  <a:noFill/>
                </a:ln>
                <a:solidFill>
                  <a:schemeClr val="dk1"/>
                </a:solidFill>
                <a:effectLst/>
                <a:uLnTx/>
                <a:uFillTx/>
                <a:latin typeface="Raleway"/>
                <a:ea typeface="Raleway"/>
                <a:cs typeface="Raleway"/>
                <a:sym typeface="Raleway"/>
              </a:rPr>
              <a:t> be made more inclusive for a diverse body of </a:t>
            </a:r>
            <a:r>
              <a:rPr kumimoji="0" lang="en-AU" sz="1800" b="1" i="0" u="none" strike="noStrike" kern="0" cap="none" spc="0" normalizeH="0" baseline="0" noProof="0" dirty="0" err="1">
                <a:ln>
                  <a:noFill/>
                </a:ln>
                <a:solidFill>
                  <a:schemeClr val="dk1"/>
                </a:solidFill>
                <a:effectLst/>
                <a:uLnTx/>
                <a:uFillTx/>
                <a:latin typeface="Raleway"/>
                <a:ea typeface="Raleway"/>
                <a:cs typeface="Raleway"/>
                <a:sym typeface="Raleway"/>
              </a:rPr>
              <a:t>studens</a:t>
            </a:r>
            <a:r>
              <a:rPr kumimoji="0" lang="en-AU" sz="1800" b="1" i="0" u="none" strike="noStrike" kern="0" cap="none" spc="0" normalizeH="0" baseline="0" noProof="0" dirty="0">
                <a:ln>
                  <a:noFill/>
                </a:ln>
                <a:solidFill>
                  <a:schemeClr val="dk1"/>
                </a:solidFill>
                <a:effectLst/>
                <a:uLnTx/>
                <a:uFillTx/>
                <a:latin typeface="Raleway"/>
                <a:ea typeface="Raleway"/>
                <a:cs typeface="Raleway"/>
                <a:sym typeface="Raleway"/>
              </a:rPr>
              <a:t>?</a:t>
            </a:r>
            <a:endParaRPr kumimoji="0" lang="en-AU" sz="1800" b="1" i="0" u="none" strike="noStrike" kern="0" cap="none" spc="0" normalizeH="0" baseline="0" noProof="0" dirty="0">
              <a:ln>
                <a:noFill/>
              </a:ln>
              <a:solidFill>
                <a:srgbClr val="000000"/>
              </a:solidFill>
              <a:effectLst/>
              <a:uLnTx/>
              <a:uFillTx/>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sp>
        <p:nvSpPr>
          <p:cNvPr id="2" name="Title 1">
            <a:extLst>
              <a:ext uri="{FF2B5EF4-FFF2-40B4-BE49-F238E27FC236}">
                <a16:creationId xmlns:a16="http://schemas.microsoft.com/office/drawing/2014/main" id="{38B63535-1EF3-B02E-8EE3-C9EA15270C36}"/>
              </a:ext>
            </a:extLst>
          </p:cNvPr>
          <p:cNvSpPr>
            <a:spLocks noGrp="1"/>
          </p:cNvSpPr>
          <p:nvPr>
            <p:ph type="title"/>
          </p:nvPr>
        </p:nvSpPr>
        <p:spPr>
          <a:xfrm>
            <a:off x="216568" y="-589547"/>
            <a:ext cx="8523857" cy="589547"/>
          </a:xfrm>
        </p:spPr>
        <p:txBody>
          <a:bodyPr spcFirstLastPara="1" wrap="square" lIns="91425" tIns="91425" rIns="91425" bIns="91425" anchor="b" anchorCtr="0">
            <a:noAutofit/>
          </a:bodyPr>
          <a:lstStyle/>
          <a:p>
            <a:r>
              <a:rPr lang="en-AU" dirty="0"/>
              <a:t>Dilemma stemming from the world of measurement</a:t>
            </a:r>
          </a:p>
        </p:txBody>
      </p:sp>
      <p:sp>
        <p:nvSpPr>
          <p:cNvPr id="141" name="Google Shape;141;p32"/>
          <p:cNvSpPr txBox="1">
            <a:spLocks noGrp="1"/>
          </p:cNvSpPr>
          <p:nvPr>
            <p:ph type="body" idx="1"/>
          </p:nvPr>
        </p:nvSpPr>
        <p:spPr>
          <a:xfrm>
            <a:off x="351525" y="250950"/>
            <a:ext cx="4128600" cy="369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dk1"/>
                </a:solidFill>
                <a:latin typeface="Raleway"/>
                <a:ea typeface="Raleway"/>
                <a:cs typeface="Raleway"/>
                <a:sym typeface="Raleway"/>
              </a:rPr>
              <a:t>How could </a:t>
            </a:r>
            <a:r>
              <a:rPr lang="en-GB" b="1" i="1" dirty="0">
                <a:solidFill>
                  <a:schemeClr val="dk1"/>
                </a:solidFill>
                <a:latin typeface="Raleway"/>
                <a:ea typeface="Raleway"/>
                <a:cs typeface="Raleway"/>
                <a:sym typeface="Raleway"/>
              </a:rPr>
              <a:t>assessment</a:t>
            </a:r>
            <a:r>
              <a:rPr lang="en-GB" b="1" dirty="0">
                <a:solidFill>
                  <a:schemeClr val="dk1"/>
                </a:solidFill>
                <a:latin typeface="Raleway"/>
                <a:ea typeface="Raleway"/>
                <a:cs typeface="Raleway"/>
                <a:sym typeface="Raleway"/>
              </a:rPr>
              <a:t> be made more inclusive for a diverse body of students?</a:t>
            </a:r>
            <a:endParaRPr dirty="0">
              <a:solidFill>
                <a:srgbClr val="000000"/>
              </a:solidFill>
              <a:latin typeface="Raleway"/>
              <a:ea typeface="Raleway"/>
              <a:cs typeface="Raleway"/>
              <a:sym typeface="Raleway"/>
            </a:endParaRPr>
          </a:p>
          <a:p>
            <a:pPr marL="0" lvl="0" indent="0" algn="l" rtl="0">
              <a:spcBef>
                <a:spcPts val="0"/>
              </a:spcBef>
              <a:spcAft>
                <a:spcPts val="0"/>
              </a:spcAft>
              <a:buNone/>
            </a:pPr>
            <a:endParaRPr dirty="0">
              <a:solidFill>
                <a:srgbClr val="000000"/>
              </a:solidFill>
              <a:latin typeface="Raleway"/>
              <a:ea typeface="Raleway"/>
              <a:cs typeface="Raleway"/>
              <a:sym typeface="Raleway"/>
            </a:endParaRPr>
          </a:p>
          <a:p>
            <a:pPr marL="0" lvl="0" indent="0" algn="l" rtl="0">
              <a:spcBef>
                <a:spcPts val="0"/>
              </a:spcBef>
              <a:spcAft>
                <a:spcPts val="0"/>
              </a:spcAft>
              <a:buNone/>
            </a:pPr>
            <a:r>
              <a:rPr lang="en-GB" b="1" dirty="0">
                <a:solidFill>
                  <a:srgbClr val="000000"/>
                </a:solidFill>
                <a:latin typeface="Raleway"/>
                <a:ea typeface="Raleway"/>
                <a:cs typeface="Raleway"/>
                <a:sym typeface="Raleway"/>
              </a:rPr>
              <a:t>Dilemma stemming from the world of measurement</a:t>
            </a:r>
            <a:br>
              <a:rPr lang="en-GB" dirty="0">
                <a:solidFill>
                  <a:srgbClr val="000000"/>
                </a:solidFill>
                <a:latin typeface="Raleway"/>
                <a:ea typeface="Raleway"/>
                <a:cs typeface="Raleway"/>
                <a:sym typeface="Raleway"/>
              </a:rPr>
            </a:br>
            <a:r>
              <a:rPr lang="en-GB" dirty="0">
                <a:solidFill>
                  <a:srgbClr val="000000"/>
                </a:solidFill>
                <a:latin typeface="Raleway"/>
                <a:ea typeface="Raleway"/>
                <a:cs typeface="Raleway"/>
                <a:sym typeface="Raleway"/>
              </a:rPr>
              <a:t>How to assess ‘the students in the margin’? </a:t>
            </a:r>
            <a:br>
              <a:rPr lang="en-GB" dirty="0">
                <a:solidFill>
                  <a:srgbClr val="000000"/>
                </a:solidFill>
                <a:latin typeface="Raleway"/>
                <a:ea typeface="Raleway"/>
                <a:cs typeface="Raleway"/>
                <a:sym typeface="Raleway"/>
              </a:rPr>
            </a:br>
            <a:r>
              <a:rPr lang="en-GB" sz="1300" dirty="0">
                <a:solidFill>
                  <a:srgbClr val="0000FF"/>
                </a:solidFill>
                <a:latin typeface="Raleway"/>
                <a:ea typeface="Raleway"/>
                <a:cs typeface="Raleway"/>
                <a:sym typeface="Raleway"/>
              </a:rPr>
              <a:t>(Russell &amp; Kavanaugh, 2011)</a:t>
            </a:r>
            <a:endParaRPr sz="1300" dirty="0">
              <a:solidFill>
                <a:srgbClr val="0000FF"/>
              </a:solidFill>
              <a:latin typeface="Raleway"/>
              <a:ea typeface="Raleway"/>
              <a:cs typeface="Raleway"/>
              <a:sym typeface="Raleway"/>
            </a:endParaRPr>
          </a:p>
        </p:txBody>
      </p:sp>
      <p:pic>
        <p:nvPicPr>
          <p:cNvPr id="142" name="Google Shape;142;p32" descr="A book cover with hand prints titled: Assessing Students in the Margin - Challenges, Strategies, and Techniqu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79888">
            <a:off x="5311911" y="321581"/>
            <a:ext cx="2812520" cy="427374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6"/>
        <p:cNvGrpSpPr/>
        <p:nvPr/>
      </p:nvGrpSpPr>
      <p:grpSpPr>
        <a:xfrm>
          <a:off x="0" y="0"/>
          <a:ext cx="0" cy="0"/>
          <a:chOff x="0" y="0"/>
          <a:chExt cx="0" cy="0"/>
        </a:xfrm>
      </p:grpSpPr>
      <p:sp>
        <p:nvSpPr>
          <p:cNvPr id="2" name="Title 1">
            <a:extLst>
              <a:ext uri="{FF2B5EF4-FFF2-40B4-BE49-F238E27FC236}">
                <a16:creationId xmlns:a16="http://schemas.microsoft.com/office/drawing/2014/main" id="{7EB15CCC-3074-4644-D72D-51B6F93E6714}"/>
              </a:ext>
            </a:extLst>
          </p:cNvPr>
          <p:cNvSpPr>
            <a:spLocks noGrp="1"/>
          </p:cNvSpPr>
          <p:nvPr>
            <p:ph type="title"/>
          </p:nvPr>
        </p:nvSpPr>
        <p:spPr>
          <a:xfrm>
            <a:off x="311700" y="-572700"/>
            <a:ext cx="8520600" cy="572700"/>
          </a:xfrm>
        </p:spPr>
        <p:txBody>
          <a:bodyPr spcFirstLastPara="1" wrap="square" lIns="91425" tIns="91425" rIns="91425" bIns="91425" anchor="b" anchorCtr="0">
            <a:noAutofit/>
          </a:bodyPr>
          <a:lstStyle/>
          <a:p>
            <a:r>
              <a:rPr lang="en-AU" dirty="0"/>
              <a:t>Rethinking the dilemma itself…</a:t>
            </a:r>
          </a:p>
        </p:txBody>
      </p:sp>
      <p:sp>
        <p:nvSpPr>
          <p:cNvPr id="147" name="Google Shape;147;p33"/>
          <p:cNvSpPr txBox="1">
            <a:spLocks noGrp="1"/>
          </p:cNvSpPr>
          <p:nvPr>
            <p:ph type="body" idx="1"/>
          </p:nvPr>
        </p:nvSpPr>
        <p:spPr>
          <a:xfrm>
            <a:off x="351525" y="250950"/>
            <a:ext cx="4128600" cy="442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dk1"/>
                </a:solidFill>
                <a:latin typeface="Raleway"/>
                <a:ea typeface="Raleway"/>
                <a:cs typeface="Raleway"/>
                <a:sym typeface="Raleway"/>
              </a:rPr>
              <a:t>How could </a:t>
            </a:r>
            <a:r>
              <a:rPr lang="en-GB" b="1" i="1" dirty="0">
                <a:solidFill>
                  <a:schemeClr val="dk1"/>
                </a:solidFill>
                <a:latin typeface="Raleway"/>
                <a:ea typeface="Raleway"/>
                <a:cs typeface="Raleway"/>
                <a:sym typeface="Raleway"/>
              </a:rPr>
              <a:t>assessment</a:t>
            </a:r>
            <a:r>
              <a:rPr lang="en-GB" b="1" dirty="0">
                <a:solidFill>
                  <a:schemeClr val="dk1"/>
                </a:solidFill>
                <a:latin typeface="Raleway"/>
                <a:ea typeface="Raleway"/>
                <a:cs typeface="Raleway"/>
                <a:sym typeface="Raleway"/>
              </a:rPr>
              <a:t> be made more inclusive for a diverse body of students?</a:t>
            </a:r>
            <a:endParaRPr dirty="0">
              <a:solidFill>
                <a:srgbClr val="000000"/>
              </a:solidFill>
              <a:latin typeface="Raleway"/>
              <a:ea typeface="Raleway"/>
              <a:cs typeface="Raleway"/>
              <a:sym typeface="Raleway"/>
            </a:endParaRPr>
          </a:p>
          <a:p>
            <a:pPr marL="0" lvl="0" indent="0" algn="l" rtl="0">
              <a:spcBef>
                <a:spcPts val="0"/>
              </a:spcBef>
              <a:spcAft>
                <a:spcPts val="0"/>
              </a:spcAft>
              <a:buNone/>
            </a:pPr>
            <a:endParaRPr dirty="0">
              <a:solidFill>
                <a:srgbClr val="000000"/>
              </a:solidFill>
              <a:latin typeface="Raleway"/>
              <a:ea typeface="Raleway"/>
              <a:cs typeface="Raleway"/>
              <a:sym typeface="Raleway"/>
            </a:endParaRPr>
          </a:p>
          <a:p>
            <a:pPr marL="0" lvl="0" indent="0" algn="l" rtl="0">
              <a:spcBef>
                <a:spcPts val="0"/>
              </a:spcBef>
              <a:spcAft>
                <a:spcPts val="0"/>
              </a:spcAft>
              <a:buNone/>
            </a:pPr>
            <a:r>
              <a:rPr lang="en-GB" b="1" dirty="0">
                <a:solidFill>
                  <a:srgbClr val="000000"/>
                </a:solidFill>
                <a:latin typeface="Raleway"/>
                <a:ea typeface="Raleway"/>
                <a:cs typeface="Raleway"/>
                <a:sym typeface="Raleway"/>
              </a:rPr>
              <a:t>Dilemma stemming from the world of measurement</a:t>
            </a:r>
            <a:br>
              <a:rPr lang="en-GB" dirty="0">
                <a:solidFill>
                  <a:srgbClr val="000000"/>
                </a:solidFill>
                <a:latin typeface="Raleway"/>
                <a:ea typeface="Raleway"/>
                <a:cs typeface="Raleway"/>
                <a:sym typeface="Raleway"/>
              </a:rPr>
            </a:br>
            <a:r>
              <a:rPr lang="en-GB" dirty="0">
                <a:solidFill>
                  <a:srgbClr val="000000"/>
                </a:solidFill>
                <a:latin typeface="Raleway"/>
                <a:ea typeface="Raleway"/>
                <a:cs typeface="Raleway"/>
                <a:sym typeface="Raleway"/>
              </a:rPr>
              <a:t>How to assess ‘the students in the margin’? </a:t>
            </a:r>
            <a:br>
              <a:rPr lang="en-GB" dirty="0">
                <a:solidFill>
                  <a:srgbClr val="000000"/>
                </a:solidFill>
                <a:latin typeface="Raleway"/>
                <a:ea typeface="Raleway"/>
                <a:cs typeface="Raleway"/>
                <a:sym typeface="Raleway"/>
              </a:rPr>
            </a:br>
            <a:r>
              <a:rPr lang="en-GB" sz="1300" dirty="0">
                <a:solidFill>
                  <a:srgbClr val="0000FF"/>
                </a:solidFill>
                <a:latin typeface="Raleway"/>
                <a:ea typeface="Raleway"/>
                <a:cs typeface="Raleway"/>
                <a:sym typeface="Raleway"/>
              </a:rPr>
              <a:t>(Russell &amp; Kavanaugh, 2011)</a:t>
            </a:r>
            <a:endParaRPr sz="1300" dirty="0">
              <a:solidFill>
                <a:srgbClr val="0000FF"/>
              </a:solidFill>
              <a:latin typeface="Raleway"/>
              <a:ea typeface="Raleway"/>
              <a:cs typeface="Raleway"/>
              <a:sym typeface="Raleway"/>
            </a:endParaRPr>
          </a:p>
          <a:p>
            <a:pPr marL="0" lvl="0" indent="0" algn="l" rtl="0">
              <a:spcBef>
                <a:spcPts val="0"/>
              </a:spcBef>
              <a:spcAft>
                <a:spcPts val="0"/>
              </a:spcAft>
              <a:buNone/>
            </a:pPr>
            <a:endParaRPr b="1" dirty="0">
              <a:solidFill>
                <a:srgbClr val="000000"/>
              </a:solidFill>
              <a:latin typeface="Raleway"/>
              <a:ea typeface="Raleway"/>
              <a:cs typeface="Raleway"/>
              <a:sym typeface="Raleway"/>
            </a:endParaRPr>
          </a:p>
          <a:p>
            <a:pPr marL="0" lvl="0" indent="0" algn="l" rtl="0">
              <a:spcBef>
                <a:spcPts val="0"/>
              </a:spcBef>
              <a:spcAft>
                <a:spcPts val="0"/>
              </a:spcAft>
              <a:buNone/>
            </a:pPr>
            <a:r>
              <a:rPr lang="en-GB" b="1" dirty="0">
                <a:solidFill>
                  <a:srgbClr val="000000"/>
                </a:solidFill>
                <a:latin typeface="Raleway"/>
                <a:ea typeface="Raleway"/>
                <a:cs typeface="Raleway"/>
                <a:sym typeface="Raleway"/>
              </a:rPr>
              <a:t>Rethinking the dilemma itself…</a:t>
            </a:r>
            <a:br>
              <a:rPr lang="en-GB" b="1" dirty="0">
                <a:solidFill>
                  <a:srgbClr val="000000"/>
                </a:solidFill>
                <a:latin typeface="Raleway"/>
                <a:ea typeface="Raleway"/>
                <a:cs typeface="Raleway"/>
                <a:sym typeface="Raleway"/>
              </a:rPr>
            </a:br>
            <a:r>
              <a:rPr lang="en-GB" dirty="0">
                <a:solidFill>
                  <a:srgbClr val="000000"/>
                </a:solidFill>
                <a:latin typeface="Raleway"/>
                <a:ea typeface="Raleway"/>
                <a:cs typeface="Raleway"/>
                <a:sym typeface="Raleway"/>
              </a:rPr>
              <a:t>Assessment pushes students to the margins</a:t>
            </a:r>
            <a:r>
              <a:rPr lang="en-GB" sz="1200" dirty="0">
                <a:solidFill>
                  <a:srgbClr val="0000FF"/>
                </a:solidFill>
                <a:latin typeface="Raleway"/>
                <a:ea typeface="Raleway"/>
                <a:cs typeface="Raleway"/>
                <a:sym typeface="Raleway"/>
              </a:rPr>
              <a:t> </a:t>
            </a:r>
            <a:br>
              <a:rPr lang="en-GB" sz="1200" dirty="0">
                <a:solidFill>
                  <a:srgbClr val="0000FF"/>
                </a:solidFill>
                <a:latin typeface="Raleway"/>
                <a:ea typeface="Raleway"/>
                <a:cs typeface="Raleway"/>
                <a:sym typeface="Raleway"/>
              </a:rPr>
            </a:br>
            <a:r>
              <a:rPr lang="en-GB" sz="1300" dirty="0">
                <a:solidFill>
                  <a:srgbClr val="0000FF"/>
                </a:solidFill>
                <a:latin typeface="Raleway"/>
                <a:ea typeface="Raleway"/>
                <a:cs typeface="Raleway"/>
                <a:sym typeface="Raleway"/>
              </a:rPr>
              <a:t>(Campbell, 2024)</a:t>
            </a:r>
            <a:endParaRPr sz="1300" dirty="0">
              <a:solidFill>
                <a:srgbClr val="000000"/>
              </a:solidFill>
              <a:highlight>
                <a:srgbClr val="FF0000"/>
              </a:highlight>
              <a:latin typeface="Raleway"/>
              <a:ea typeface="Raleway"/>
              <a:cs typeface="Raleway"/>
              <a:sym typeface="Raleway"/>
            </a:endParaRPr>
          </a:p>
        </p:txBody>
      </p:sp>
      <p:pic>
        <p:nvPicPr>
          <p:cNvPr id="148" name="Google Shape;148;p33" descr="A screenshot from Teaching in Higher Education: 'Pray(ing) the person marking your work isn't racist': racialised inequities in HE assessment practice"/>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71998" y="1248901"/>
            <a:ext cx="4221199" cy="2506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2603</Words>
  <Application>Microsoft Office PowerPoint</Application>
  <PresentationFormat>On-screen Show (16:9)</PresentationFormat>
  <Paragraphs>142</Paragraphs>
  <Slides>31</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Francois One</vt:lpstr>
      <vt:lpstr>Arial</vt:lpstr>
      <vt:lpstr>Alfa Slab One</vt:lpstr>
      <vt:lpstr>Quicksand</vt:lpstr>
      <vt:lpstr>Raleway</vt:lpstr>
      <vt:lpstr>Simple Light</vt:lpstr>
      <vt:lpstr>Simple Light</vt:lpstr>
      <vt:lpstr>Inclusive assessment design: from access to participation </vt:lpstr>
      <vt:lpstr>Acknowledgement</vt:lpstr>
      <vt:lpstr>Research Screenshots</vt:lpstr>
      <vt:lpstr>INCLUSION IN HIGHER EDUCATION </vt:lpstr>
      <vt:lpstr>THE CASE OF ASSESSMENT</vt:lpstr>
      <vt:lpstr>Why focus on assessment? </vt:lpstr>
      <vt:lpstr>How could assessment be made more inclusive for a diverse body of studens?</vt:lpstr>
      <vt:lpstr>Dilemma stemming from the world of measurement</vt:lpstr>
      <vt:lpstr>Rethinking the dilemma itself…</vt:lpstr>
      <vt:lpstr>INCLUSION IN ASSESSMENT? (ANETTE BAGGER, 2022)</vt:lpstr>
      <vt:lpstr>Access to assessment</vt:lpstr>
      <vt:lpstr>Societal participation through assessment</vt:lpstr>
      <vt:lpstr>Who is seen as ‘normal’ and ‘able’ in assessment?</vt:lpstr>
      <vt:lpstr>LITERATURE REVIEW</vt:lpstr>
      <vt:lpstr>Metaethnography</vt:lpstr>
      <vt:lpstr>ACCESS: EXPERIENCES OF INCLUSION (22/42)</vt:lpstr>
      <vt:lpstr>ACCESS: EXPERIENCES OF EXCLUSION (40/42)</vt:lpstr>
      <vt:lpstr>ACCESS: EXPERIENCES OF EXCLUSION (40/42)</vt:lpstr>
      <vt:lpstr>PARTICIPATION: EXPERIENCES OF INCLUSION (5/42)</vt:lpstr>
      <vt:lpstr>PARTICIPATION: EXPERIENCES OF INCLUSION (5/42)</vt:lpstr>
      <vt:lpstr>PARTICIPATION: EXPERIENCES OF  EXCLUSION (24/42!)</vt:lpstr>
      <vt:lpstr>PARTICIPATION: EXPERIENCES OF  EXCLUSION (24/42!)</vt:lpstr>
      <vt:lpstr>PARTICIPATION: EXPERIENCES OF  EXCLUSION (24/42!)</vt:lpstr>
      <vt:lpstr>CONCLUSION: ASSESSMENT AS  A MATTER OF INCLUSION</vt:lpstr>
      <vt:lpstr>CONCLUSION: ASSESSMENT AS  A MATTER OF INCLUSION</vt:lpstr>
      <vt:lpstr>CONCLUSION: ASSESSMENT AS  A MATTER OF INCLUSION</vt:lpstr>
      <vt:lpstr>THANK YOU!</vt:lpstr>
      <vt:lpstr>HOW TO MOVE FURTHER? SOME THOUGHTS…</vt:lpstr>
      <vt:lpstr>Q &amp; 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Kylie Geard</cp:lastModifiedBy>
  <cp:revision>4</cp:revision>
  <dcterms:modified xsi:type="dcterms:W3CDTF">2025-03-26T00:16:39Z</dcterms:modified>
</cp:coreProperties>
</file>