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9"/>
  </p:notesMasterIdLst>
  <p:sldIdLst>
    <p:sldId id="256" r:id="rId2"/>
    <p:sldId id="264" r:id="rId3"/>
    <p:sldId id="295" r:id="rId4"/>
    <p:sldId id="301" r:id="rId5"/>
    <p:sldId id="302" r:id="rId6"/>
    <p:sldId id="303" r:id="rId7"/>
    <p:sldId id="306" r:id="rId8"/>
    <p:sldId id="299" r:id="rId9"/>
    <p:sldId id="304" r:id="rId10"/>
    <p:sldId id="257" r:id="rId11"/>
    <p:sldId id="258" r:id="rId12"/>
    <p:sldId id="259" r:id="rId13"/>
    <p:sldId id="260" r:id="rId14"/>
    <p:sldId id="261" r:id="rId15"/>
    <p:sldId id="262" r:id="rId16"/>
    <p:sldId id="263" r:id="rId17"/>
    <p:sldId id="265" r:id="rId18"/>
    <p:sldId id="266" r:id="rId19"/>
    <p:sldId id="272" r:id="rId20"/>
    <p:sldId id="273" r:id="rId21"/>
    <p:sldId id="267" r:id="rId22"/>
    <p:sldId id="274" r:id="rId23"/>
    <p:sldId id="275" r:id="rId24"/>
    <p:sldId id="276" r:id="rId25"/>
    <p:sldId id="268" r:id="rId26"/>
    <p:sldId id="277" r:id="rId27"/>
    <p:sldId id="278" r:id="rId28"/>
    <p:sldId id="269" r:id="rId29"/>
    <p:sldId id="279" r:id="rId30"/>
    <p:sldId id="270" r:id="rId31"/>
    <p:sldId id="280" r:id="rId32"/>
    <p:sldId id="271"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6" r:id="rId47"/>
    <p:sldId id="294"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201"/>
    <p:restoredTop sz="90196"/>
  </p:normalViewPr>
  <p:slideViewPr>
    <p:cSldViewPr snapToGrid="0">
      <p:cViewPr varScale="1">
        <p:scale>
          <a:sx n="66" d="100"/>
          <a:sy n="66" d="100"/>
        </p:scale>
        <p:origin x="66" y="486"/>
      </p:cViewPr>
      <p:guideLst/>
    </p:cSldViewPr>
  </p:slideViewPr>
  <p:outlineViewPr>
    <p:cViewPr>
      <p:scale>
        <a:sx n="33" d="100"/>
        <a:sy n="33" d="100"/>
      </p:scale>
      <p:origin x="0" y="-30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084081"/>
              </a:solidFill>
            </c:spPr>
            <c:extLst>
              <c:ext xmlns:c16="http://schemas.microsoft.com/office/drawing/2014/chart" uri="{C3380CC4-5D6E-409C-BE32-E72D297353CC}">
                <c16:uniqueId val="{00000001-D59C-A34D-BB4D-220B212F2C19}"/>
              </c:ext>
            </c:extLst>
          </c:dPt>
          <c:dPt>
            <c:idx val="1"/>
            <c:bubble3D val="0"/>
            <c:spPr>
              <a:solidFill>
                <a:srgbClr val="0868AC"/>
              </a:solidFill>
            </c:spPr>
            <c:extLst>
              <c:ext xmlns:c16="http://schemas.microsoft.com/office/drawing/2014/chart" uri="{C3380CC4-5D6E-409C-BE32-E72D297353CC}">
                <c16:uniqueId val="{00000003-D59C-A34D-BB4D-220B212F2C19}"/>
              </c:ext>
            </c:extLst>
          </c:dPt>
          <c:dPt>
            <c:idx val="2"/>
            <c:bubble3D val="0"/>
            <c:spPr>
              <a:solidFill>
                <a:srgbClr val="2B8CBE"/>
              </a:solidFill>
            </c:spPr>
            <c:extLst>
              <c:ext xmlns:c16="http://schemas.microsoft.com/office/drawing/2014/chart" uri="{C3380CC4-5D6E-409C-BE32-E72D297353CC}">
                <c16:uniqueId val="{00000005-D59C-A34D-BB4D-220B212F2C19}"/>
              </c:ext>
            </c:extLst>
          </c:dPt>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Lit>
              <c:ptCount val="3"/>
              <c:pt idx="0">
                <c:v>Yes </c:v>
              </c:pt>
              <c:pt idx="1">
                <c:v>No </c:v>
              </c:pt>
              <c:pt idx="2">
                <c:v>Don’t know </c:v>
              </c:pt>
            </c:strLit>
          </c:cat>
          <c:val>
            <c:numLit>
              <c:formatCode>General</c:formatCode>
              <c:ptCount val="3"/>
              <c:pt idx="0">
                <c:v>75</c:v>
              </c:pt>
              <c:pt idx="1">
                <c:v>19.8</c:v>
              </c:pt>
              <c:pt idx="2">
                <c:v>5.2</c:v>
              </c:pt>
            </c:numLit>
          </c:val>
          <c:extLst>
            <c:ext xmlns:c16="http://schemas.microsoft.com/office/drawing/2014/chart" uri="{C3380CC4-5D6E-409C-BE32-E72D297353CC}">
              <c16:uniqueId val="{00000006-D59C-A34D-BB4D-220B212F2C19}"/>
            </c:ext>
          </c:extLst>
        </c:ser>
        <c:dLbls>
          <c:showLegendKey val="0"/>
          <c:showVal val="0"/>
          <c:showCatName val="0"/>
          <c:showSerName val="0"/>
          <c:showPercent val="0"/>
          <c:showBubbleSize val="0"/>
          <c:showLeaderLines val="1"/>
        </c:dLbls>
        <c:firstSliceAng val="0"/>
      </c:pieChart>
    </c:plotArea>
    <c:plotVisOnly val="1"/>
    <c:dispBlanksAs val="zero"/>
    <c:showDLblsOverMax val="1"/>
  </c:chart>
  <c:spPr>
    <a:ln>
      <a:noFill/>
    </a:ln>
  </c:spPr>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30565-B08D-0641-ABB1-5BF677F376F9}" type="datetimeFigureOut">
              <a:rPr lang="en-US" smtClean="0"/>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44D360-5662-CB42-9184-125F1B2D257C}" type="slidenum">
              <a:rPr lang="en-US" smtClean="0"/>
              <a:t>‹#›</a:t>
            </a:fld>
            <a:endParaRPr lang="en-US"/>
          </a:p>
        </p:txBody>
      </p:sp>
    </p:spTree>
    <p:extLst>
      <p:ext uri="{BB962C8B-B14F-4D97-AF65-F5344CB8AC3E}">
        <p14:creationId xmlns:p14="http://schemas.microsoft.com/office/powerpoint/2010/main" val="2356051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1</a:t>
            </a:fld>
            <a:endParaRPr lang="en-US"/>
          </a:p>
        </p:txBody>
      </p:sp>
    </p:spTree>
    <p:extLst>
      <p:ext uri="{BB962C8B-B14F-4D97-AF65-F5344CB8AC3E}">
        <p14:creationId xmlns:p14="http://schemas.microsoft.com/office/powerpoint/2010/main" val="2273437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10</a:t>
            </a:fld>
            <a:endParaRPr lang="en-US"/>
          </a:p>
        </p:txBody>
      </p:sp>
    </p:spTree>
    <p:extLst>
      <p:ext uri="{BB962C8B-B14F-4D97-AF65-F5344CB8AC3E}">
        <p14:creationId xmlns:p14="http://schemas.microsoft.com/office/powerpoint/2010/main" val="3416100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11</a:t>
            </a:fld>
            <a:endParaRPr lang="en-US"/>
          </a:p>
        </p:txBody>
      </p:sp>
    </p:spTree>
    <p:extLst>
      <p:ext uri="{BB962C8B-B14F-4D97-AF65-F5344CB8AC3E}">
        <p14:creationId xmlns:p14="http://schemas.microsoft.com/office/powerpoint/2010/main" val="470032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12</a:t>
            </a:fld>
            <a:endParaRPr lang="en-US"/>
          </a:p>
        </p:txBody>
      </p:sp>
    </p:spTree>
    <p:extLst>
      <p:ext uri="{BB962C8B-B14F-4D97-AF65-F5344CB8AC3E}">
        <p14:creationId xmlns:p14="http://schemas.microsoft.com/office/powerpoint/2010/main" val="27949099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13</a:t>
            </a:fld>
            <a:endParaRPr lang="en-US"/>
          </a:p>
        </p:txBody>
      </p:sp>
    </p:spTree>
    <p:extLst>
      <p:ext uri="{BB962C8B-B14F-4D97-AF65-F5344CB8AC3E}">
        <p14:creationId xmlns:p14="http://schemas.microsoft.com/office/powerpoint/2010/main" val="2268551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44D360-5662-CB42-9184-125F1B2D257C}" type="slidenum">
              <a:rPr lang="en-US" smtClean="0"/>
              <a:t>14</a:t>
            </a:fld>
            <a:endParaRPr lang="en-US"/>
          </a:p>
        </p:txBody>
      </p:sp>
    </p:spTree>
    <p:extLst>
      <p:ext uri="{BB962C8B-B14F-4D97-AF65-F5344CB8AC3E}">
        <p14:creationId xmlns:p14="http://schemas.microsoft.com/office/powerpoint/2010/main" val="3440849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44D360-5662-CB42-9184-125F1B2D257C}" type="slidenum">
              <a:rPr lang="en-US" smtClean="0"/>
              <a:t>15</a:t>
            </a:fld>
            <a:endParaRPr lang="en-US"/>
          </a:p>
        </p:txBody>
      </p:sp>
    </p:spTree>
    <p:extLst>
      <p:ext uri="{BB962C8B-B14F-4D97-AF65-F5344CB8AC3E}">
        <p14:creationId xmlns:p14="http://schemas.microsoft.com/office/powerpoint/2010/main" val="29176805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44D360-5662-CB42-9184-125F1B2D257C}" type="slidenum">
              <a:rPr lang="en-US" smtClean="0"/>
              <a:t>16</a:t>
            </a:fld>
            <a:endParaRPr lang="en-US"/>
          </a:p>
        </p:txBody>
      </p:sp>
    </p:spTree>
    <p:extLst>
      <p:ext uri="{BB962C8B-B14F-4D97-AF65-F5344CB8AC3E}">
        <p14:creationId xmlns:p14="http://schemas.microsoft.com/office/powerpoint/2010/main" val="323504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17</a:t>
            </a:fld>
            <a:endParaRPr lang="en-US"/>
          </a:p>
        </p:txBody>
      </p:sp>
    </p:spTree>
    <p:extLst>
      <p:ext uri="{BB962C8B-B14F-4D97-AF65-F5344CB8AC3E}">
        <p14:creationId xmlns:p14="http://schemas.microsoft.com/office/powerpoint/2010/main" val="22181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18</a:t>
            </a:fld>
            <a:endParaRPr lang="en-US"/>
          </a:p>
        </p:txBody>
      </p:sp>
    </p:spTree>
    <p:extLst>
      <p:ext uri="{BB962C8B-B14F-4D97-AF65-F5344CB8AC3E}">
        <p14:creationId xmlns:p14="http://schemas.microsoft.com/office/powerpoint/2010/main" val="7194025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44D360-5662-CB42-9184-125F1B2D257C}" type="slidenum">
              <a:rPr lang="en-US" smtClean="0"/>
              <a:t>19</a:t>
            </a:fld>
            <a:endParaRPr lang="en-US"/>
          </a:p>
        </p:txBody>
      </p:sp>
    </p:spTree>
    <p:extLst>
      <p:ext uri="{BB962C8B-B14F-4D97-AF65-F5344CB8AC3E}">
        <p14:creationId xmlns:p14="http://schemas.microsoft.com/office/powerpoint/2010/main" val="2323275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2</a:t>
            </a:fld>
            <a:endParaRPr lang="en-US"/>
          </a:p>
        </p:txBody>
      </p:sp>
    </p:spTree>
    <p:extLst>
      <p:ext uri="{BB962C8B-B14F-4D97-AF65-F5344CB8AC3E}">
        <p14:creationId xmlns:p14="http://schemas.microsoft.com/office/powerpoint/2010/main" val="26381000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21</a:t>
            </a:fld>
            <a:endParaRPr lang="en-US"/>
          </a:p>
        </p:txBody>
      </p:sp>
    </p:spTree>
    <p:extLst>
      <p:ext uri="{BB962C8B-B14F-4D97-AF65-F5344CB8AC3E}">
        <p14:creationId xmlns:p14="http://schemas.microsoft.com/office/powerpoint/2010/main" val="35132561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25</a:t>
            </a:fld>
            <a:endParaRPr lang="en-US"/>
          </a:p>
        </p:txBody>
      </p:sp>
    </p:spTree>
    <p:extLst>
      <p:ext uri="{BB962C8B-B14F-4D97-AF65-F5344CB8AC3E}">
        <p14:creationId xmlns:p14="http://schemas.microsoft.com/office/powerpoint/2010/main" val="8697933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28</a:t>
            </a:fld>
            <a:endParaRPr lang="en-US"/>
          </a:p>
        </p:txBody>
      </p:sp>
    </p:spTree>
    <p:extLst>
      <p:ext uri="{BB962C8B-B14F-4D97-AF65-F5344CB8AC3E}">
        <p14:creationId xmlns:p14="http://schemas.microsoft.com/office/powerpoint/2010/main" val="3268207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30</a:t>
            </a:fld>
            <a:endParaRPr lang="en-US"/>
          </a:p>
        </p:txBody>
      </p:sp>
    </p:spTree>
    <p:extLst>
      <p:ext uri="{BB962C8B-B14F-4D97-AF65-F5344CB8AC3E}">
        <p14:creationId xmlns:p14="http://schemas.microsoft.com/office/powerpoint/2010/main" val="23631215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944D360-5662-CB42-9184-125F1B2D257C}" type="slidenum">
              <a:rPr lang="en-US" smtClean="0"/>
              <a:t>32</a:t>
            </a:fld>
            <a:endParaRPr lang="en-US"/>
          </a:p>
        </p:txBody>
      </p:sp>
    </p:spTree>
    <p:extLst>
      <p:ext uri="{BB962C8B-B14F-4D97-AF65-F5344CB8AC3E}">
        <p14:creationId xmlns:p14="http://schemas.microsoft.com/office/powerpoint/2010/main" val="29184425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1537D-4F0C-BC1F-8CC9-1695282DC2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3C27A2-C00D-D8B3-E819-8F15DBC566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B822BA-16BD-7019-4756-D6B94AFE9EB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29AD9D6-7509-ABE7-6FC9-419A87BC0172}"/>
              </a:ext>
            </a:extLst>
          </p:cNvPr>
          <p:cNvSpPr>
            <a:spLocks noGrp="1"/>
          </p:cNvSpPr>
          <p:nvPr>
            <p:ph type="sldNum" sz="quarter" idx="5"/>
          </p:nvPr>
        </p:nvSpPr>
        <p:spPr/>
        <p:txBody>
          <a:bodyPr/>
          <a:lstStyle/>
          <a:p>
            <a:fld id="{F944D360-5662-CB42-9184-125F1B2D257C}" type="slidenum">
              <a:rPr lang="en-US" smtClean="0"/>
              <a:t>35</a:t>
            </a:fld>
            <a:endParaRPr lang="en-US"/>
          </a:p>
        </p:txBody>
      </p:sp>
    </p:spTree>
    <p:extLst>
      <p:ext uri="{BB962C8B-B14F-4D97-AF65-F5344CB8AC3E}">
        <p14:creationId xmlns:p14="http://schemas.microsoft.com/office/powerpoint/2010/main" val="7289487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D8552B-C863-D107-212F-FD2B2DE82A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9B428F-98B3-7EF2-842E-BAA5C63DD6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3FB9C5-F2F2-FB60-0B16-A6F5513CF13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9DAA020-6873-8B4A-AE11-F6DD1D1FE1C4}"/>
              </a:ext>
            </a:extLst>
          </p:cNvPr>
          <p:cNvSpPr>
            <a:spLocks noGrp="1"/>
          </p:cNvSpPr>
          <p:nvPr>
            <p:ph type="sldNum" sz="quarter" idx="5"/>
          </p:nvPr>
        </p:nvSpPr>
        <p:spPr/>
        <p:txBody>
          <a:bodyPr/>
          <a:lstStyle/>
          <a:p>
            <a:fld id="{F944D360-5662-CB42-9184-125F1B2D257C}" type="slidenum">
              <a:rPr lang="en-US" smtClean="0"/>
              <a:t>36</a:t>
            </a:fld>
            <a:endParaRPr lang="en-US"/>
          </a:p>
        </p:txBody>
      </p:sp>
    </p:spTree>
    <p:extLst>
      <p:ext uri="{BB962C8B-B14F-4D97-AF65-F5344CB8AC3E}">
        <p14:creationId xmlns:p14="http://schemas.microsoft.com/office/powerpoint/2010/main" val="4307046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FA77C8-E2CA-4517-1ED5-9669EB78D6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5EEA70-F799-1C3C-7523-14A996C2746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3EBB43-E729-C27F-7476-B041E146223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5CB9088-5B44-F5B2-43CE-E4A7E4B6DD44}"/>
              </a:ext>
            </a:extLst>
          </p:cNvPr>
          <p:cNvSpPr>
            <a:spLocks noGrp="1"/>
          </p:cNvSpPr>
          <p:nvPr>
            <p:ph type="sldNum" sz="quarter" idx="5"/>
          </p:nvPr>
        </p:nvSpPr>
        <p:spPr/>
        <p:txBody>
          <a:bodyPr/>
          <a:lstStyle/>
          <a:p>
            <a:fld id="{F944D360-5662-CB42-9184-125F1B2D257C}" type="slidenum">
              <a:rPr lang="en-US" smtClean="0"/>
              <a:t>37</a:t>
            </a:fld>
            <a:endParaRPr lang="en-US"/>
          </a:p>
        </p:txBody>
      </p:sp>
    </p:spTree>
    <p:extLst>
      <p:ext uri="{BB962C8B-B14F-4D97-AF65-F5344CB8AC3E}">
        <p14:creationId xmlns:p14="http://schemas.microsoft.com/office/powerpoint/2010/main" val="36737533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8418EA-FA84-C96D-5CB5-60E36ED45E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C6F46A-E4E7-E45C-9E07-3505F1D1E0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0632F9-4EA1-1C06-E9C6-D6CC78DF239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3145E89-DE80-6775-F2D0-814A59D426D4}"/>
              </a:ext>
            </a:extLst>
          </p:cNvPr>
          <p:cNvSpPr>
            <a:spLocks noGrp="1"/>
          </p:cNvSpPr>
          <p:nvPr>
            <p:ph type="sldNum" sz="quarter" idx="5"/>
          </p:nvPr>
        </p:nvSpPr>
        <p:spPr/>
        <p:txBody>
          <a:bodyPr/>
          <a:lstStyle/>
          <a:p>
            <a:fld id="{F944D360-5662-CB42-9184-125F1B2D257C}" type="slidenum">
              <a:rPr lang="en-US" smtClean="0"/>
              <a:t>38</a:t>
            </a:fld>
            <a:endParaRPr lang="en-US"/>
          </a:p>
        </p:txBody>
      </p:sp>
    </p:spTree>
    <p:extLst>
      <p:ext uri="{BB962C8B-B14F-4D97-AF65-F5344CB8AC3E}">
        <p14:creationId xmlns:p14="http://schemas.microsoft.com/office/powerpoint/2010/main" val="41168898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4326EB-1EB8-02AC-29F5-8A0D3A0EF6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7CF7AA-D904-E53A-D62F-FDEC925E3D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2BAFF1-1093-8067-2EFB-1D4EE33A04A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13B2B59-B547-1422-24D3-9C6DAFEA0181}"/>
              </a:ext>
            </a:extLst>
          </p:cNvPr>
          <p:cNvSpPr>
            <a:spLocks noGrp="1"/>
          </p:cNvSpPr>
          <p:nvPr>
            <p:ph type="sldNum" sz="quarter" idx="5"/>
          </p:nvPr>
        </p:nvSpPr>
        <p:spPr/>
        <p:txBody>
          <a:bodyPr/>
          <a:lstStyle/>
          <a:p>
            <a:fld id="{F944D360-5662-CB42-9184-125F1B2D257C}" type="slidenum">
              <a:rPr lang="en-US" smtClean="0"/>
              <a:t>39</a:t>
            </a:fld>
            <a:endParaRPr lang="en-US"/>
          </a:p>
        </p:txBody>
      </p:sp>
    </p:spTree>
    <p:extLst>
      <p:ext uri="{BB962C8B-B14F-4D97-AF65-F5344CB8AC3E}">
        <p14:creationId xmlns:p14="http://schemas.microsoft.com/office/powerpoint/2010/main" val="2940645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44D360-5662-CB42-9184-125F1B2D257C}" type="slidenum">
              <a:rPr lang="en-US" smtClean="0"/>
              <a:t>3</a:t>
            </a:fld>
            <a:endParaRPr lang="en-US"/>
          </a:p>
        </p:txBody>
      </p:sp>
    </p:spTree>
    <p:extLst>
      <p:ext uri="{BB962C8B-B14F-4D97-AF65-F5344CB8AC3E}">
        <p14:creationId xmlns:p14="http://schemas.microsoft.com/office/powerpoint/2010/main" val="2909847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D8E90-C3F0-6B19-122D-98507802EB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2D14AD-EE2B-482B-C867-DC076F2BB3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C624AB-8B43-8AF3-7FDF-AE131BED450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B794E89-A99D-7C0E-181E-9691F2F899E8}"/>
              </a:ext>
            </a:extLst>
          </p:cNvPr>
          <p:cNvSpPr>
            <a:spLocks noGrp="1"/>
          </p:cNvSpPr>
          <p:nvPr>
            <p:ph type="sldNum" sz="quarter" idx="5"/>
          </p:nvPr>
        </p:nvSpPr>
        <p:spPr/>
        <p:txBody>
          <a:bodyPr/>
          <a:lstStyle/>
          <a:p>
            <a:fld id="{F944D360-5662-CB42-9184-125F1B2D257C}" type="slidenum">
              <a:rPr lang="en-US" smtClean="0"/>
              <a:t>40</a:t>
            </a:fld>
            <a:endParaRPr lang="en-US"/>
          </a:p>
        </p:txBody>
      </p:sp>
    </p:spTree>
    <p:extLst>
      <p:ext uri="{BB962C8B-B14F-4D97-AF65-F5344CB8AC3E}">
        <p14:creationId xmlns:p14="http://schemas.microsoft.com/office/powerpoint/2010/main" val="27513279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CFF493-4C57-69F6-40DD-0B9B7DD721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2D8D03-7A4A-9BEC-2D28-F3CB9934E0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B7B98C-8C06-CE1C-1490-4ADFE66EBCF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9A2EA5B-6876-9BAD-64E0-B76318BDE786}"/>
              </a:ext>
            </a:extLst>
          </p:cNvPr>
          <p:cNvSpPr>
            <a:spLocks noGrp="1"/>
          </p:cNvSpPr>
          <p:nvPr>
            <p:ph type="sldNum" sz="quarter" idx="5"/>
          </p:nvPr>
        </p:nvSpPr>
        <p:spPr/>
        <p:txBody>
          <a:bodyPr/>
          <a:lstStyle/>
          <a:p>
            <a:fld id="{F944D360-5662-CB42-9184-125F1B2D257C}" type="slidenum">
              <a:rPr lang="en-US" smtClean="0"/>
              <a:t>41</a:t>
            </a:fld>
            <a:endParaRPr lang="en-US"/>
          </a:p>
        </p:txBody>
      </p:sp>
    </p:spTree>
    <p:extLst>
      <p:ext uri="{BB962C8B-B14F-4D97-AF65-F5344CB8AC3E}">
        <p14:creationId xmlns:p14="http://schemas.microsoft.com/office/powerpoint/2010/main" val="36288788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FF20AD-B1F6-4B2C-EC43-1956790921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3F3DD4-B68B-617B-34D8-D571A7760D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6350A4-9726-F877-78BC-C12CAD83D69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268D767-5337-436F-D57B-BD0CF5714F1D}"/>
              </a:ext>
            </a:extLst>
          </p:cNvPr>
          <p:cNvSpPr>
            <a:spLocks noGrp="1"/>
          </p:cNvSpPr>
          <p:nvPr>
            <p:ph type="sldNum" sz="quarter" idx="5"/>
          </p:nvPr>
        </p:nvSpPr>
        <p:spPr/>
        <p:txBody>
          <a:bodyPr/>
          <a:lstStyle/>
          <a:p>
            <a:fld id="{F944D360-5662-CB42-9184-125F1B2D257C}" type="slidenum">
              <a:rPr lang="en-US" smtClean="0"/>
              <a:t>42</a:t>
            </a:fld>
            <a:endParaRPr lang="en-US"/>
          </a:p>
        </p:txBody>
      </p:sp>
    </p:spTree>
    <p:extLst>
      <p:ext uri="{BB962C8B-B14F-4D97-AF65-F5344CB8AC3E}">
        <p14:creationId xmlns:p14="http://schemas.microsoft.com/office/powerpoint/2010/main" val="1711864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8134E-D57A-7B10-D885-4F0A3A4BD0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C00709-0AE7-3EAE-DB2D-D0F99A867A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52E80F-A58E-8739-91B2-BC57F7810B5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DD1F437-C18F-5B83-992D-C1AACEE0A213}"/>
              </a:ext>
            </a:extLst>
          </p:cNvPr>
          <p:cNvSpPr>
            <a:spLocks noGrp="1"/>
          </p:cNvSpPr>
          <p:nvPr>
            <p:ph type="sldNum" sz="quarter" idx="5"/>
          </p:nvPr>
        </p:nvSpPr>
        <p:spPr/>
        <p:txBody>
          <a:bodyPr/>
          <a:lstStyle/>
          <a:p>
            <a:fld id="{F944D360-5662-CB42-9184-125F1B2D257C}" type="slidenum">
              <a:rPr lang="en-US" smtClean="0"/>
              <a:t>43</a:t>
            </a:fld>
            <a:endParaRPr lang="en-US"/>
          </a:p>
        </p:txBody>
      </p:sp>
    </p:spTree>
    <p:extLst>
      <p:ext uri="{BB962C8B-B14F-4D97-AF65-F5344CB8AC3E}">
        <p14:creationId xmlns:p14="http://schemas.microsoft.com/office/powerpoint/2010/main" val="27803600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EC751C-9561-3B8D-9E1D-909BCDBF8C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CC1F53-A95A-24B6-DF3E-C1E3C5D11B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BDA285-A722-8146-92F2-026CAC710A4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4FC3AFB-64A2-A6FF-A930-D0C178A50AF3}"/>
              </a:ext>
            </a:extLst>
          </p:cNvPr>
          <p:cNvSpPr>
            <a:spLocks noGrp="1"/>
          </p:cNvSpPr>
          <p:nvPr>
            <p:ph type="sldNum" sz="quarter" idx="5"/>
          </p:nvPr>
        </p:nvSpPr>
        <p:spPr/>
        <p:txBody>
          <a:bodyPr/>
          <a:lstStyle/>
          <a:p>
            <a:fld id="{F944D360-5662-CB42-9184-125F1B2D257C}" type="slidenum">
              <a:rPr lang="en-US" smtClean="0"/>
              <a:t>44</a:t>
            </a:fld>
            <a:endParaRPr lang="en-US"/>
          </a:p>
        </p:txBody>
      </p:sp>
    </p:spTree>
    <p:extLst>
      <p:ext uri="{BB962C8B-B14F-4D97-AF65-F5344CB8AC3E}">
        <p14:creationId xmlns:p14="http://schemas.microsoft.com/office/powerpoint/2010/main" val="8252040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57FA9E-2B4A-7F35-D53B-AB981BB990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8F8A29-2C51-AFF8-48AA-0F746EB77B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C7CCE1-4E49-6794-7D1C-E34564C5FC9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B6805C0-C5AE-AF41-5379-49E9E6A3297F}"/>
              </a:ext>
            </a:extLst>
          </p:cNvPr>
          <p:cNvSpPr>
            <a:spLocks noGrp="1"/>
          </p:cNvSpPr>
          <p:nvPr>
            <p:ph type="sldNum" sz="quarter" idx="5"/>
          </p:nvPr>
        </p:nvSpPr>
        <p:spPr/>
        <p:txBody>
          <a:bodyPr/>
          <a:lstStyle/>
          <a:p>
            <a:fld id="{F944D360-5662-CB42-9184-125F1B2D257C}" type="slidenum">
              <a:rPr lang="en-US" smtClean="0"/>
              <a:t>46</a:t>
            </a:fld>
            <a:endParaRPr lang="en-US"/>
          </a:p>
        </p:txBody>
      </p:sp>
    </p:spTree>
    <p:extLst>
      <p:ext uri="{BB962C8B-B14F-4D97-AF65-F5344CB8AC3E}">
        <p14:creationId xmlns:p14="http://schemas.microsoft.com/office/powerpoint/2010/main" val="35705198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34015-3237-1EE0-3E2B-532A2E6C0F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04F49A-4855-42C1-4CD3-D2C6C69967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CBD9E6-38AE-A131-2BB0-7BCD0D5847D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0476623-A9BC-B962-4BF2-414853B2D1B5}"/>
              </a:ext>
            </a:extLst>
          </p:cNvPr>
          <p:cNvSpPr>
            <a:spLocks noGrp="1"/>
          </p:cNvSpPr>
          <p:nvPr>
            <p:ph type="sldNum" sz="quarter" idx="5"/>
          </p:nvPr>
        </p:nvSpPr>
        <p:spPr/>
        <p:txBody>
          <a:bodyPr/>
          <a:lstStyle/>
          <a:p>
            <a:fld id="{F944D360-5662-CB42-9184-125F1B2D257C}" type="slidenum">
              <a:rPr lang="en-US" smtClean="0"/>
              <a:t>47</a:t>
            </a:fld>
            <a:endParaRPr lang="en-US"/>
          </a:p>
        </p:txBody>
      </p:sp>
    </p:spTree>
    <p:extLst>
      <p:ext uri="{BB962C8B-B14F-4D97-AF65-F5344CB8AC3E}">
        <p14:creationId xmlns:p14="http://schemas.microsoft.com/office/powerpoint/2010/main" val="2170457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44D360-5662-CB42-9184-125F1B2D257C}" type="slidenum">
              <a:rPr lang="en-US" smtClean="0"/>
              <a:t>4</a:t>
            </a:fld>
            <a:endParaRPr lang="en-US"/>
          </a:p>
        </p:txBody>
      </p:sp>
    </p:spTree>
    <p:extLst>
      <p:ext uri="{BB962C8B-B14F-4D97-AF65-F5344CB8AC3E}">
        <p14:creationId xmlns:p14="http://schemas.microsoft.com/office/powerpoint/2010/main" val="901487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44D360-5662-CB42-9184-125F1B2D257C}" type="slidenum">
              <a:rPr lang="en-US" smtClean="0"/>
              <a:t>5</a:t>
            </a:fld>
            <a:endParaRPr lang="en-US"/>
          </a:p>
        </p:txBody>
      </p:sp>
    </p:spTree>
    <p:extLst>
      <p:ext uri="{BB962C8B-B14F-4D97-AF65-F5344CB8AC3E}">
        <p14:creationId xmlns:p14="http://schemas.microsoft.com/office/powerpoint/2010/main" val="501935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44D360-5662-CB42-9184-125F1B2D257C}" type="slidenum">
              <a:rPr lang="en-US" smtClean="0"/>
              <a:t>6</a:t>
            </a:fld>
            <a:endParaRPr lang="en-US"/>
          </a:p>
        </p:txBody>
      </p:sp>
    </p:spTree>
    <p:extLst>
      <p:ext uri="{BB962C8B-B14F-4D97-AF65-F5344CB8AC3E}">
        <p14:creationId xmlns:p14="http://schemas.microsoft.com/office/powerpoint/2010/main" val="468051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303A7-579F-88DC-D1EE-C43075DD30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12ED2E-E6EF-15C9-ABC7-B1AAB1F248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0E227C-869A-CCD1-34FA-735B3BFBD0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6EC5EB4-491D-6845-F44C-DD9D0025FF42}"/>
              </a:ext>
            </a:extLst>
          </p:cNvPr>
          <p:cNvSpPr>
            <a:spLocks noGrp="1"/>
          </p:cNvSpPr>
          <p:nvPr>
            <p:ph type="sldNum" sz="quarter" idx="5"/>
          </p:nvPr>
        </p:nvSpPr>
        <p:spPr/>
        <p:txBody>
          <a:bodyPr/>
          <a:lstStyle/>
          <a:p>
            <a:fld id="{F944D360-5662-CB42-9184-125F1B2D257C}" type="slidenum">
              <a:rPr lang="en-US" smtClean="0"/>
              <a:t>7</a:t>
            </a:fld>
            <a:endParaRPr lang="en-US"/>
          </a:p>
        </p:txBody>
      </p:sp>
    </p:spTree>
    <p:extLst>
      <p:ext uri="{BB962C8B-B14F-4D97-AF65-F5344CB8AC3E}">
        <p14:creationId xmlns:p14="http://schemas.microsoft.com/office/powerpoint/2010/main" val="304317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44D360-5662-CB42-9184-125F1B2D257C}" type="slidenum">
              <a:rPr lang="en-US" smtClean="0"/>
              <a:t>8</a:t>
            </a:fld>
            <a:endParaRPr lang="en-US"/>
          </a:p>
        </p:txBody>
      </p:sp>
    </p:spTree>
    <p:extLst>
      <p:ext uri="{BB962C8B-B14F-4D97-AF65-F5344CB8AC3E}">
        <p14:creationId xmlns:p14="http://schemas.microsoft.com/office/powerpoint/2010/main" val="2590743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44D360-5662-CB42-9184-125F1B2D257C}" type="slidenum">
              <a:rPr lang="en-US" smtClean="0"/>
              <a:t>9</a:t>
            </a:fld>
            <a:endParaRPr lang="en-US"/>
          </a:p>
        </p:txBody>
      </p:sp>
    </p:spTree>
    <p:extLst>
      <p:ext uri="{BB962C8B-B14F-4D97-AF65-F5344CB8AC3E}">
        <p14:creationId xmlns:p14="http://schemas.microsoft.com/office/powerpoint/2010/main" val="4150074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a:pPr/>
              <a:t>3/11/2025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3/11/2025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a:pPr/>
              <a:t>3/11/2025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a:t>3/11/2025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a:t>3/11/2025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a:t>3/11/2025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a:t>3/11/2025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a:pPr/>
              <a:t>3/11/2025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a:pPr/>
              <a:t>3/11/2025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a:pPr/>
              <a:t>3/11/2025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6F9CA-3B7D-2184-33C0-7395E174109C}"/>
              </a:ext>
            </a:extLst>
          </p:cNvPr>
          <p:cNvSpPr>
            <a:spLocks noGrp="1"/>
          </p:cNvSpPr>
          <p:nvPr>
            <p:ph type="ctrTitle"/>
          </p:nvPr>
        </p:nvSpPr>
        <p:spPr>
          <a:xfrm>
            <a:off x="2679906" y="1330774"/>
            <a:ext cx="6831673" cy="2098226"/>
          </a:xfrm>
        </p:spPr>
        <p:txBody>
          <a:bodyPr/>
          <a:lstStyle/>
          <a:p>
            <a:r>
              <a:rPr lang="en-US" sz="4800" dirty="0"/>
              <a:t>DISABILITY justice IN hIGHER eDUCATION</a:t>
            </a:r>
          </a:p>
        </p:txBody>
      </p:sp>
      <p:sp>
        <p:nvSpPr>
          <p:cNvPr id="3" name="Subtitle 2">
            <a:extLst>
              <a:ext uri="{FF2B5EF4-FFF2-40B4-BE49-F238E27FC236}">
                <a16:creationId xmlns:a16="http://schemas.microsoft.com/office/drawing/2014/main" id="{FB64F772-3065-ECB7-DF12-A92D09ECE4FD}"/>
              </a:ext>
            </a:extLst>
          </p:cNvPr>
          <p:cNvSpPr>
            <a:spLocks noGrp="1"/>
          </p:cNvSpPr>
          <p:nvPr>
            <p:ph type="subTitle" idx="1"/>
          </p:nvPr>
        </p:nvSpPr>
        <p:spPr>
          <a:xfrm>
            <a:off x="2026024" y="3600020"/>
            <a:ext cx="8104093" cy="1086237"/>
          </a:xfrm>
        </p:spPr>
        <p:txBody>
          <a:bodyPr>
            <a:noAutofit/>
          </a:bodyPr>
          <a:lstStyle/>
          <a:p>
            <a:r>
              <a:rPr lang="en-US" sz="3200" dirty="0"/>
              <a:t>Emily Gaspar, PhD</a:t>
            </a:r>
          </a:p>
          <a:p>
            <a:r>
              <a:rPr lang="en-US" sz="3200" dirty="0"/>
              <a:t>Visiting Fulbright Scholar at Deakin University</a:t>
            </a:r>
          </a:p>
        </p:txBody>
      </p:sp>
    </p:spTree>
    <p:extLst>
      <p:ext uri="{BB962C8B-B14F-4D97-AF65-F5344CB8AC3E}">
        <p14:creationId xmlns:p14="http://schemas.microsoft.com/office/powerpoint/2010/main" val="1000923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BC91-49EE-077B-C05F-F55C364ED906}"/>
              </a:ext>
            </a:extLst>
          </p:cNvPr>
          <p:cNvSpPr>
            <a:spLocks noGrp="1"/>
          </p:cNvSpPr>
          <p:nvPr>
            <p:ph type="title"/>
          </p:nvPr>
        </p:nvSpPr>
        <p:spPr/>
        <p:txBody>
          <a:bodyPr>
            <a:normAutofit/>
          </a:bodyPr>
          <a:lstStyle/>
          <a:p>
            <a:r>
              <a:rPr lang="en-US" sz="4800" dirty="0"/>
              <a:t>Participant Voice: Diane</a:t>
            </a:r>
          </a:p>
        </p:txBody>
      </p:sp>
      <p:sp>
        <p:nvSpPr>
          <p:cNvPr id="3" name="Content Placeholder 2">
            <a:extLst>
              <a:ext uri="{FF2B5EF4-FFF2-40B4-BE49-F238E27FC236}">
                <a16:creationId xmlns:a16="http://schemas.microsoft.com/office/drawing/2014/main" id="{7D06AEBF-ABE3-CCD2-9911-02E8802F8204}"/>
              </a:ext>
            </a:extLst>
          </p:cNvPr>
          <p:cNvSpPr>
            <a:spLocks noGrp="1"/>
          </p:cNvSpPr>
          <p:nvPr>
            <p:ph idx="1"/>
          </p:nvPr>
        </p:nvSpPr>
        <p:spPr>
          <a:xfrm>
            <a:off x="1371600" y="1807029"/>
            <a:ext cx="9601200" cy="3581400"/>
          </a:xfrm>
        </p:spPr>
        <p:txBody>
          <a:bodyPr>
            <a:normAutofit/>
          </a:bodyPr>
          <a:lstStyle/>
          <a:p>
            <a:pPr marL="0" indent="0">
              <a:buNone/>
            </a:pPr>
            <a:r>
              <a:rPr lang="en-US" sz="4000" dirty="0"/>
              <a:t>“It has taken the length of my career to help people understand that disability identities are, and should be, treated as part of that DEI movement that’s taking place on campuses all over the country.”</a:t>
            </a:r>
          </a:p>
        </p:txBody>
      </p:sp>
    </p:spTree>
    <p:extLst>
      <p:ext uri="{BB962C8B-B14F-4D97-AF65-F5344CB8AC3E}">
        <p14:creationId xmlns:p14="http://schemas.microsoft.com/office/powerpoint/2010/main" val="3116130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4382B-FD41-7519-2921-C2362FDA0ADE}"/>
              </a:ext>
            </a:extLst>
          </p:cNvPr>
          <p:cNvSpPr>
            <a:spLocks noGrp="1"/>
          </p:cNvSpPr>
          <p:nvPr>
            <p:ph type="title"/>
          </p:nvPr>
        </p:nvSpPr>
        <p:spPr>
          <a:xfrm>
            <a:off x="765025" y="1301361"/>
            <a:ext cx="9612971" cy="1818358"/>
          </a:xfrm>
        </p:spPr>
        <p:txBody>
          <a:bodyPr>
            <a:normAutofit/>
          </a:bodyPr>
          <a:lstStyle/>
          <a:p>
            <a:r>
              <a:rPr lang="en-US" sz="4800" dirty="0"/>
              <a:t>Problem Statement</a:t>
            </a:r>
          </a:p>
        </p:txBody>
      </p:sp>
      <p:sp>
        <p:nvSpPr>
          <p:cNvPr id="3" name="Text Placeholder 2">
            <a:extLst>
              <a:ext uri="{FF2B5EF4-FFF2-40B4-BE49-F238E27FC236}">
                <a16:creationId xmlns:a16="http://schemas.microsoft.com/office/drawing/2014/main" id="{F1D7E382-F045-4B2C-A470-8DF25A55B535}"/>
              </a:ext>
            </a:extLst>
          </p:cNvPr>
          <p:cNvSpPr>
            <a:spLocks noGrp="1"/>
          </p:cNvSpPr>
          <p:nvPr>
            <p:ph type="body" idx="1"/>
          </p:nvPr>
        </p:nvSpPr>
        <p:spPr>
          <a:xfrm>
            <a:off x="519953" y="3119719"/>
            <a:ext cx="10255622" cy="2239933"/>
          </a:xfrm>
        </p:spPr>
        <p:txBody>
          <a:bodyPr>
            <a:noAutofit/>
          </a:bodyPr>
          <a:lstStyle/>
          <a:p>
            <a:pPr algn="l"/>
            <a:r>
              <a:rPr lang="en-US" sz="4000" dirty="0"/>
              <a:t>43% of U.S. disability services staff identify as disabled, yet there is little to no research </a:t>
            </a:r>
          </a:p>
        </p:txBody>
      </p:sp>
    </p:spTree>
    <p:extLst>
      <p:ext uri="{BB962C8B-B14F-4D97-AF65-F5344CB8AC3E}">
        <p14:creationId xmlns:p14="http://schemas.microsoft.com/office/powerpoint/2010/main" val="2241654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26AC5-28B9-8E8A-FCFD-820B25F71B09}"/>
              </a:ext>
            </a:extLst>
          </p:cNvPr>
          <p:cNvSpPr>
            <a:spLocks noGrp="1"/>
          </p:cNvSpPr>
          <p:nvPr>
            <p:ph type="title"/>
          </p:nvPr>
        </p:nvSpPr>
        <p:spPr>
          <a:xfrm>
            <a:off x="765025" y="333173"/>
            <a:ext cx="9612971" cy="1143324"/>
          </a:xfrm>
        </p:spPr>
        <p:txBody>
          <a:bodyPr>
            <a:normAutofit/>
          </a:bodyPr>
          <a:lstStyle/>
          <a:p>
            <a:r>
              <a:rPr lang="en-US" sz="4800" dirty="0"/>
              <a:t>Purpose statement</a:t>
            </a:r>
          </a:p>
        </p:txBody>
      </p:sp>
      <p:sp>
        <p:nvSpPr>
          <p:cNvPr id="3" name="Text Placeholder 2">
            <a:extLst>
              <a:ext uri="{FF2B5EF4-FFF2-40B4-BE49-F238E27FC236}">
                <a16:creationId xmlns:a16="http://schemas.microsoft.com/office/drawing/2014/main" id="{FE71D893-26F6-71DD-A431-E5C6C32418A6}"/>
              </a:ext>
            </a:extLst>
          </p:cNvPr>
          <p:cNvSpPr>
            <a:spLocks noGrp="1"/>
          </p:cNvSpPr>
          <p:nvPr>
            <p:ph type="body" idx="1"/>
          </p:nvPr>
        </p:nvSpPr>
        <p:spPr>
          <a:xfrm>
            <a:off x="765025" y="1476497"/>
            <a:ext cx="9612971" cy="1143324"/>
          </a:xfrm>
        </p:spPr>
        <p:txBody>
          <a:bodyPr>
            <a:noAutofit/>
          </a:bodyPr>
          <a:lstStyle/>
          <a:p>
            <a:pPr algn="l"/>
            <a:r>
              <a:rPr lang="en-US" sz="4000" dirty="0"/>
              <a:t>The purpose of the research was to understand how disabled disability services practitioners experience their institutions and how, if at all, self-perception of disability identity was attributed to the experience of working at a U.S. university.  </a:t>
            </a:r>
          </a:p>
        </p:txBody>
      </p:sp>
    </p:spTree>
    <p:extLst>
      <p:ext uri="{BB962C8B-B14F-4D97-AF65-F5344CB8AC3E}">
        <p14:creationId xmlns:p14="http://schemas.microsoft.com/office/powerpoint/2010/main" val="1935424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858BB-0A75-3C23-4119-C000A8550D5F}"/>
              </a:ext>
            </a:extLst>
          </p:cNvPr>
          <p:cNvSpPr>
            <a:spLocks noGrp="1"/>
          </p:cNvSpPr>
          <p:nvPr>
            <p:ph type="title"/>
          </p:nvPr>
        </p:nvSpPr>
        <p:spPr>
          <a:xfrm>
            <a:off x="1371600" y="206188"/>
            <a:ext cx="9601200" cy="1485900"/>
          </a:xfrm>
        </p:spPr>
        <p:txBody>
          <a:bodyPr/>
          <a:lstStyle/>
          <a:p>
            <a:pPr algn="ctr"/>
            <a:r>
              <a:rPr lang="en-US" sz="4800" dirty="0"/>
              <a:t>Ten Principles of Disability Justice</a:t>
            </a:r>
            <a:br>
              <a:rPr lang="en-US" dirty="0"/>
            </a:br>
            <a:r>
              <a:rPr lang="en-US" sz="3600" dirty="0"/>
              <a:t>developed by Sins Invalid</a:t>
            </a:r>
          </a:p>
        </p:txBody>
      </p:sp>
      <p:sp>
        <p:nvSpPr>
          <p:cNvPr id="3" name="Content Placeholder 2">
            <a:extLst>
              <a:ext uri="{FF2B5EF4-FFF2-40B4-BE49-F238E27FC236}">
                <a16:creationId xmlns:a16="http://schemas.microsoft.com/office/drawing/2014/main" id="{2120B6F2-4BB7-5FCB-78B8-A79871922E10}"/>
              </a:ext>
            </a:extLst>
          </p:cNvPr>
          <p:cNvSpPr>
            <a:spLocks noGrp="1"/>
          </p:cNvSpPr>
          <p:nvPr>
            <p:ph idx="1"/>
          </p:nvPr>
        </p:nvSpPr>
        <p:spPr>
          <a:xfrm>
            <a:off x="1371600" y="1638300"/>
            <a:ext cx="9601200" cy="5013512"/>
          </a:xfrm>
        </p:spPr>
        <p:txBody>
          <a:bodyPr>
            <a:noAutofit/>
          </a:bodyPr>
          <a:lstStyle/>
          <a:p>
            <a:pPr marL="457200" indent="-457200">
              <a:buFont typeface="+mj-lt"/>
              <a:buAutoNum type="arabicPeriod"/>
            </a:pPr>
            <a:r>
              <a:rPr lang="en-US" sz="2400" dirty="0"/>
              <a:t>Intersectionality</a:t>
            </a:r>
          </a:p>
          <a:p>
            <a:pPr marL="457200" indent="-457200">
              <a:buFont typeface="+mj-lt"/>
              <a:buAutoNum type="arabicPeriod"/>
            </a:pPr>
            <a:r>
              <a:rPr lang="en-US" sz="2400" dirty="0"/>
              <a:t>Leadership of those most impacted</a:t>
            </a:r>
          </a:p>
          <a:p>
            <a:pPr marL="457200" indent="-457200">
              <a:buFont typeface="+mj-lt"/>
              <a:buAutoNum type="arabicPeriod"/>
            </a:pPr>
            <a:r>
              <a:rPr lang="en-US" sz="2400" dirty="0"/>
              <a:t>Anti-capitalism</a:t>
            </a:r>
          </a:p>
          <a:p>
            <a:pPr marL="457200" indent="-457200">
              <a:buFont typeface="+mj-lt"/>
              <a:buAutoNum type="arabicPeriod"/>
            </a:pPr>
            <a:r>
              <a:rPr lang="en-US" sz="2400" dirty="0"/>
              <a:t>Cross movement organizing</a:t>
            </a:r>
          </a:p>
          <a:p>
            <a:pPr marL="457200" indent="-457200">
              <a:buFont typeface="+mj-lt"/>
              <a:buAutoNum type="arabicPeriod"/>
            </a:pPr>
            <a:r>
              <a:rPr lang="en-US" sz="2400" dirty="0"/>
              <a:t>Wholeness</a:t>
            </a:r>
          </a:p>
          <a:p>
            <a:pPr marL="457200" indent="-457200">
              <a:buFont typeface="+mj-lt"/>
              <a:buAutoNum type="arabicPeriod"/>
            </a:pPr>
            <a:r>
              <a:rPr lang="en-US" sz="2400" dirty="0"/>
              <a:t>Sustainability</a:t>
            </a:r>
          </a:p>
          <a:p>
            <a:pPr marL="457200" indent="-457200">
              <a:buFont typeface="+mj-lt"/>
              <a:buAutoNum type="arabicPeriod"/>
            </a:pPr>
            <a:r>
              <a:rPr lang="en-US" sz="2400" dirty="0"/>
              <a:t>Cross-disability solidarity</a:t>
            </a:r>
          </a:p>
          <a:p>
            <a:pPr marL="457200" indent="-457200">
              <a:buFont typeface="+mj-lt"/>
              <a:buAutoNum type="arabicPeriod"/>
            </a:pPr>
            <a:r>
              <a:rPr lang="en-US" sz="2400" dirty="0"/>
              <a:t>Interdependence</a:t>
            </a:r>
          </a:p>
          <a:p>
            <a:pPr marL="457200" indent="-457200">
              <a:buFont typeface="+mj-lt"/>
              <a:buAutoNum type="arabicPeriod"/>
            </a:pPr>
            <a:r>
              <a:rPr lang="en-US" sz="2400" dirty="0"/>
              <a:t>Collective access</a:t>
            </a:r>
          </a:p>
          <a:p>
            <a:pPr marL="457200" indent="-457200">
              <a:buFont typeface="+mj-lt"/>
              <a:buAutoNum type="arabicPeriod"/>
            </a:pPr>
            <a:r>
              <a:rPr lang="en-US" sz="2400" dirty="0"/>
              <a:t>Collective liberation </a:t>
            </a:r>
          </a:p>
        </p:txBody>
      </p:sp>
    </p:spTree>
    <p:extLst>
      <p:ext uri="{BB962C8B-B14F-4D97-AF65-F5344CB8AC3E}">
        <p14:creationId xmlns:p14="http://schemas.microsoft.com/office/powerpoint/2010/main" val="3435519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5A095-9025-49CF-0CE7-053B1663C38F}"/>
              </a:ext>
            </a:extLst>
          </p:cNvPr>
          <p:cNvSpPr>
            <a:spLocks noGrp="1"/>
          </p:cNvSpPr>
          <p:nvPr>
            <p:ph type="title"/>
          </p:nvPr>
        </p:nvSpPr>
        <p:spPr/>
        <p:txBody>
          <a:bodyPr>
            <a:normAutofit/>
          </a:bodyPr>
          <a:lstStyle/>
          <a:p>
            <a:r>
              <a:rPr lang="en-US" sz="4800" dirty="0"/>
              <a:t>Methodology</a:t>
            </a:r>
          </a:p>
        </p:txBody>
      </p:sp>
      <p:sp>
        <p:nvSpPr>
          <p:cNvPr id="3" name="Text Placeholder 2">
            <a:extLst>
              <a:ext uri="{FF2B5EF4-FFF2-40B4-BE49-F238E27FC236}">
                <a16:creationId xmlns:a16="http://schemas.microsoft.com/office/drawing/2014/main" id="{4ADB2DB7-1D5C-E989-32DB-E738BD4764D7}"/>
              </a:ext>
            </a:extLst>
          </p:cNvPr>
          <p:cNvSpPr>
            <a:spLocks noGrp="1"/>
          </p:cNvSpPr>
          <p:nvPr>
            <p:ph type="body" idx="1"/>
          </p:nvPr>
        </p:nvSpPr>
        <p:spPr/>
        <p:txBody>
          <a:bodyPr>
            <a:normAutofit/>
          </a:bodyPr>
          <a:lstStyle/>
          <a:p>
            <a:r>
              <a:rPr lang="en-US" sz="4000" dirty="0"/>
              <a:t>Interpretative Phenomenological Analysis</a:t>
            </a:r>
          </a:p>
        </p:txBody>
      </p:sp>
    </p:spTree>
    <p:extLst>
      <p:ext uri="{BB962C8B-B14F-4D97-AF65-F5344CB8AC3E}">
        <p14:creationId xmlns:p14="http://schemas.microsoft.com/office/powerpoint/2010/main" val="2996086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2708-C4D0-F447-9EF5-EB5165883257}"/>
              </a:ext>
            </a:extLst>
          </p:cNvPr>
          <p:cNvSpPr>
            <a:spLocks noGrp="1"/>
          </p:cNvSpPr>
          <p:nvPr>
            <p:ph type="title"/>
          </p:nvPr>
        </p:nvSpPr>
        <p:spPr>
          <a:xfrm>
            <a:off x="1295400" y="2686050"/>
            <a:ext cx="9601200" cy="1485900"/>
          </a:xfrm>
        </p:spPr>
        <p:txBody>
          <a:bodyPr>
            <a:normAutofit/>
          </a:bodyPr>
          <a:lstStyle/>
          <a:p>
            <a:pPr algn="ctr"/>
            <a:r>
              <a:rPr lang="en-US" sz="4800" dirty="0"/>
              <a:t>Researcher Positionality</a:t>
            </a:r>
          </a:p>
        </p:txBody>
      </p:sp>
    </p:spTree>
    <p:extLst>
      <p:ext uri="{BB962C8B-B14F-4D97-AF65-F5344CB8AC3E}">
        <p14:creationId xmlns:p14="http://schemas.microsoft.com/office/powerpoint/2010/main" val="4128648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0D2E4-2EB4-160E-AB1B-BFE5BD05FE1A}"/>
              </a:ext>
            </a:extLst>
          </p:cNvPr>
          <p:cNvSpPr>
            <a:spLocks noGrp="1"/>
          </p:cNvSpPr>
          <p:nvPr>
            <p:ph type="title"/>
          </p:nvPr>
        </p:nvSpPr>
        <p:spPr>
          <a:xfrm>
            <a:off x="1295400" y="2686050"/>
            <a:ext cx="9601200" cy="1485900"/>
          </a:xfrm>
        </p:spPr>
        <p:txBody>
          <a:bodyPr>
            <a:normAutofit/>
          </a:bodyPr>
          <a:lstStyle/>
          <a:p>
            <a:pPr algn="ctr"/>
            <a:r>
              <a:rPr lang="en-US" sz="4800" dirty="0"/>
              <a:t>Eight Participants</a:t>
            </a:r>
          </a:p>
        </p:txBody>
      </p:sp>
    </p:spTree>
    <p:extLst>
      <p:ext uri="{BB962C8B-B14F-4D97-AF65-F5344CB8AC3E}">
        <p14:creationId xmlns:p14="http://schemas.microsoft.com/office/powerpoint/2010/main" val="2675219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336F4-31D6-E3F8-9708-2FFCD9BFEAAE}"/>
              </a:ext>
            </a:extLst>
          </p:cNvPr>
          <p:cNvSpPr>
            <a:spLocks noGrp="1"/>
          </p:cNvSpPr>
          <p:nvPr>
            <p:ph type="title"/>
          </p:nvPr>
        </p:nvSpPr>
        <p:spPr>
          <a:xfrm>
            <a:off x="1443318" y="2686050"/>
            <a:ext cx="9601200" cy="1485900"/>
          </a:xfrm>
        </p:spPr>
        <p:txBody>
          <a:bodyPr>
            <a:normAutofit/>
          </a:bodyPr>
          <a:lstStyle/>
          <a:p>
            <a:pPr algn="ctr"/>
            <a:r>
              <a:rPr lang="en-US" sz="4800" dirty="0"/>
              <a:t>Six Themes</a:t>
            </a:r>
          </a:p>
        </p:txBody>
      </p:sp>
    </p:spTree>
    <p:extLst>
      <p:ext uri="{BB962C8B-B14F-4D97-AF65-F5344CB8AC3E}">
        <p14:creationId xmlns:p14="http://schemas.microsoft.com/office/powerpoint/2010/main" val="1196876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83438-5771-01B6-B902-7B9AD6860775}"/>
              </a:ext>
            </a:extLst>
          </p:cNvPr>
          <p:cNvSpPr>
            <a:spLocks noGrp="1"/>
          </p:cNvSpPr>
          <p:nvPr>
            <p:ph type="title"/>
          </p:nvPr>
        </p:nvSpPr>
        <p:spPr>
          <a:xfrm>
            <a:off x="765025" y="1685364"/>
            <a:ext cx="9738477" cy="883025"/>
          </a:xfrm>
        </p:spPr>
        <p:txBody>
          <a:bodyPr>
            <a:normAutofit/>
          </a:bodyPr>
          <a:lstStyle/>
          <a:p>
            <a:pPr algn="l"/>
            <a:r>
              <a:rPr lang="en-US" sz="5400" dirty="0"/>
              <a:t>Theme 1</a:t>
            </a:r>
          </a:p>
        </p:txBody>
      </p:sp>
      <p:sp>
        <p:nvSpPr>
          <p:cNvPr id="3" name="Text Placeholder 2">
            <a:extLst>
              <a:ext uri="{FF2B5EF4-FFF2-40B4-BE49-F238E27FC236}">
                <a16:creationId xmlns:a16="http://schemas.microsoft.com/office/drawing/2014/main" id="{B860F36B-3B2E-393F-5949-31B38983B9B1}"/>
              </a:ext>
            </a:extLst>
          </p:cNvPr>
          <p:cNvSpPr>
            <a:spLocks noGrp="1"/>
          </p:cNvSpPr>
          <p:nvPr>
            <p:ph type="body" idx="1"/>
          </p:nvPr>
        </p:nvSpPr>
        <p:spPr>
          <a:xfrm>
            <a:off x="765025" y="3429000"/>
            <a:ext cx="9612971" cy="1143324"/>
          </a:xfrm>
        </p:spPr>
        <p:txBody>
          <a:bodyPr>
            <a:noAutofit/>
          </a:bodyPr>
          <a:lstStyle/>
          <a:p>
            <a:pPr algn="l"/>
            <a:r>
              <a:rPr lang="en-US" sz="4000" dirty="0"/>
              <a:t>Participants regularly experience the burden of systemic and individual oppression and ableism on campus. </a:t>
            </a:r>
          </a:p>
        </p:txBody>
      </p:sp>
    </p:spTree>
    <p:extLst>
      <p:ext uri="{BB962C8B-B14F-4D97-AF65-F5344CB8AC3E}">
        <p14:creationId xmlns:p14="http://schemas.microsoft.com/office/powerpoint/2010/main" val="3011124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619E5-288E-6759-EF8D-00F5B0461F1F}"/>
              </a:ext>
            </a:extLst>
          </p:cNvPr>
          <p:cNvSpPr>
            <a:spLocks noGrp="1"/>
          </p:cNvSpPr>
          <p:nvPr>
            <p:ph type="title"/>
          </p:nvPr>
        </p:nvSpPr>
        <p:spPr>
          <a:xfrm>
            <a:off x="1371600" y="685800"/>
            <a:ext cx="9601200" cy="952500"/>
          </a:xfrm>
        </p:spPr>
        <p:txBody>
          <a:bodyPr>
            <a:normAutofit/>
          </a:bodyPr>
          <a:lstStyle/>
          <a:p>
            <a:r>
              <a:rPr lang="en-US" sz="4800" dirty="0"/>
              <a:t>Participant Voice: Diane (Theme 1)</a:t>
            </a:r>
          </a:p>
        </p:txBody>
      </p:sp>
      <p:sp>
        <p:nvSpPr>
          <p:cNvPr id="3" name="Content Placeholder 2">
            <a:extLst>
              <a:ext uri="{FF2B5EF4-FFF2-40B4-BE49-F238E27FC236}">
                <a16:creationId xmlns:a16="http://schemas.microsoft.com/office/drawing/2014/main" id="{C688503B-7A5E-8443-9007-A18C64A26B57}"/>
              </a:ext>
            </a:extLst>
          </p:cNvPr>
          <p:cNvSpPr>
            <a:spLocks noGrp="1"/>
          </p:cNvSpPr>
          <p:nvPr>
            <p:ph idx="1"/>
          </p:nvPr>
        </p:nvSpPr>
        <p:spPr>
          <a:xfrm>
            <a:off x="1371600" y="1638300"/>
            <a:ext cx="9601200" cy="3581400"/>
          </a:xfrm>
        </p:spPr>
        <p:txBody>
          <a:bodyPr>
            <a:noAutofit/>
          </a:bodyPr>
          <a:lstStyle/>
          <a:p>
            <a:pPr marL="0" indent="0">
              <a:buNone/>
            </a:pPr>
            <a:r>
              <a:rPr lang="en-US" sz="3600" dirty="0">
                <a:solidFill>
                  <a:schemeClr val="tx1"/>
                </a:solidFill>
              </a:rPr>
              <a:t>“I’m sitting in my chair in my office, and a faculty member, who had several students that were going to be taking the final exam with accommodations, comes in with like five exams in a manila envelope, and you know, goes to hand me the manila envelop with the exams in it, and he says, you know, this disability thing is really inconvenient.”</a:t>
            </a:r>
          </a:p>
        </p:txBody>
      </p:sp>
    </p:spTree>
    <p:extLst>
      <p:ext uri="{BB962C8B-B14F-4D97-AF65-F5344CB8AC3E}">
        <p14:creationId xmlns:p14="http://schemas.microsoft.com/office/powerpoint/2010/main" val="2119264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F89D2-A332-3A27-73E9-4201DC4921AA}"/>
              </a:ext>
            </a:extLst>
          </p:cNvPr>
          <p:cNvSpPr>
            <a:spLocks noGrp="1"/>
          </p:cNvSpPr>
          <p:nvPr>
            <p:ph type="title"/>
          </p:nvPr>
        </p:nvSpPr>
        <p:spPr>
          <a:xfrm>
            <a:off x="765025" y="663389"/>
            <a:ext cx="9612971" cy="932330"/>
          </a:xfrm>
        </p:spPr>
        <p:txBody>
          <a:bodyPr>
            <a:normAutofit/>
          </a:bodyPr>
          <a:lstStyle/>
          <a:p>
            <a:pPr algn="l"/>
            <a:r>
              <a:rPr lang="en-US" sz="4800" dirty="0"/>
              <a:t>Acknowledgement of country</a:t>
            </a:r>
          </a:p>
        </p:txBody>
      </p:sp>
      <p:sp>
        <p:nvSpPr>
          <p:cNvPr id="3" name="Text Placeholder 2">
            <a:extLst>
              <a:ext uri="{FF2B5EF4-FFF2-40B4-BE49-F238E27FC236}">
                <a16:creationId xmlns:a16="http://schemas.microsoft.com/office/drawing/2014/main" id="{ED796B75-26A0-8768-869E-495B1EC49035}"/>
              </a:ext>
            </a:extLst>
          </p:cNvPr>
          <p:cNvSpPr>
            <a:spLocks noGrp="1"/>
          </p:cNvSpPr>
          <p:nvPr>
            <p:ph type="body" idx="1"/>
          </p:nvPr>
        </p:nvSpPr>
        <p:spPr>
          <a:xfrm>
            <a:off x="765025" y="1846729"/>
            <a:ext cx="9612971" cy="3657600"/>
          </a:xfrm>
        </p:spPr>
        <p:txBody>
          <a:bodyPr>
            <a:noAutofit/>
          </a:bodyPr>
          <a:lstStyle/>
          <a:p>
            <a:pPr algn="l"/>
            <a:r>
              <a:rPr lang="en-US" sz="2800" dirty="0"/>
              <a:t>Deakin University acknowledges the Traditional Custodians of all the unceded lands, skies and waterways on which Deakin students, staff and communities come together. As we learn and teach through virtually and physically constructed places across time, we pay our deep respect to the Ancestors and Elders of </a:t>
            </a:r>
            <a:r>
              <a:rPr lang="en-US" sz="2800" dirty="0" err="1"/>
              <a:t>Wadawurrung</a:t>
            </a:r>
            <a:r>
              <a:rPr lang="en-US" sz="2800" dirty="0"/>
              <a:t> Country, Eastern Maar Country and </a:t>
            </a:r>
            <a:r>
              <a:rPr lang="en-US" sz="2800" dirty="0" err="1"/>
              <a:t>Wurundjeri</a:t>
            </a:r>
            <a:r>
              <a:rPr lang="en-US" sz="2800" dirty="0"/>
              <a:t> Country, where our physical campuses are located.</a:t>
            </a:r>
          </a:p>
        </p:txBody>
      </p:sp>
    </p:spTree>
    <p:extLst>
      <p:ext uri="{BB962C8B-B14F-4D97-AF65-F5344CB8AC3E}">
        <p14:creationId xmlns:p14="http://schemas.microsoft.com/office/powerpoint/2010/main" val="2592390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373A1-3063-D2AD-214B-41136D9B51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2D0406-D9EF-71B3-70AD-AB67A3243F2D}"/>
              </a:ext>
            </a:extLst>
          </p:cNvPr>
          <p:cNvSpPr>
            <a:spLocks noGrp="1"/>
          </p:cNvSpPr>
          <p:nvPr>
            <p:ph type="title"/>
          </p:nvPr>
        </p:nvSpPr>
        <p:spPr>
          <a:xfrm>
            <a:off x="1371600" y="685800"/>
            <a:ext cx="9601200" cy="952500"/>
          </a:xfrm>
        </p:spPr>
        <p:txBody>
          <a:bodyPr>
            <a:normAutofit/>
          </a:bodyPr>
          <a:lstStyle/>
          <a:p>
            <a:r>
              <a:rPr lang="en-US" sz="4800" dirty="0"/>
              <a:t>Participant Voice: Lindsey (Theme 1)</a:t>
            </a:r>
          </a:p>
        </p:txBody>
      </p:sp>
      <p:sp>
        <p:nvSpPr>
          <p:cNvPr id="3" name="Content Placeholder 2">
            <a:extLst>
              <a:ext uri="{FF2B5EF4-FFF2-40B4-BE49-F238E27FC236}">
                <a16:creationId xmlns:a16="http://schemas.microsoft.com/office/drawing/2014/main" id="{1F15E436-174A-41F0-CEBB-EE7F38B039D4}"/>
              </a:ext>
            </a:extLst>
          </p:cNvPr>
          <p:cNvSpPr>
            <a:spLocks noGrp="1"/>
          </p:cNvSpPr>
          <p:nvPr>
            <p:ph idx="1"/>
          </p:nvPr>
        </p:nvSpPr>
        <p:spPr>
          <a:xfrm>
            <a:off x="1371600" y="1638300"/>
            <a:ext cx="9601200" cy="3581400"/>
          </a:xfrm>
        </p:spPr>
        <p:txBody>
          <a:bodyPr>
            <a:noAutofit/>
          </a:bodyPr>
          <a:lstStyle/>
          <a:p>
            <a:pPr marL="0" indent="0">
              <a:buNone/>
            </a:pPr>
            <a:r>
              <a:rPr lang="en-US" sz="3600" dirty="0">
                <a:solidFill>
                  <a:schemeClr val="tx1"/>
                </a:solidFill>
              </a:rPr>
              <a:t>“I was asked to guest lecture in a class on universal design for future teachers ... I get there and it’s a lecture hall and there is no access to the front of the lecture, and it’s in an auditorium and so I proceed to … use it as an example of how this is not universal access … and then for an hour long, I guest lecture, I present from the back of the room.”</a:t>
            </a:r>
          </a:p>
        </p:txBody>
      </p:sp>
    </p:spTree>
    <p:extLst>
      <p:ext uri="{BB962C8B-B14F-4D97-AF65-F5344CB8AC3E}">
        <p14:creationId xmlns:p14="http://schemas.microsoft.com/office/powerpoint/2010/main" val="418725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C8A32-18FC-651E-5C0B-FED034613B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96CE19-E424-AE11-0941-03E898D7C303}"/>
              </a:ext>
            </a:extLst>
          </p:cNvPr>
          <p:cNvSpPr>
            <a:spLocks noGrp="1"/>
          </p:cNvSpPr>
          <p:nvPr>
            <p:ph type="title"/>
          </p:nvPr>
        </p:nvSpPr>
        <p:spPr>
          <a:xfrm>
            <a:off x="765025" y="1685364"/>
            <a:ext cx="9738477" cy="883025"/>
          </a:xfrm>
        </p:spPr>
        <p:txBody>
          <a:bodyPr>
            <a:normAutofit/>
          </a:bodyPr>
          <a:lstStyle/>
          <a:p>
            <a:pPr algn="l"/>
            <a:r>
              <a:rPr lang="en-US" sz="5400" dirty="0"/>
              <a:t>Theme 2</a:t>
            </a:r>
          </a:p>
        </p:txBody>
      </p:sp>
      <p:sp>
        <p:nvSpPr>
          <p:cNvPr id="3" name="Text Placeholder 2">
            <a:extLst>
              <a:ext uri="{FF2B5EF4-FFF2-40B4-BE49-F238E27FC236}">
                <a16:creationId xmlns:a16="http://schemas.microsoft.com/office/drawing/2014/main" id="{C4CF9B76-A713-A21D-B578-42E6E839AF85}"/>
              </a:ext>
            </a:extLst>
          </p:cNvPr>
          <p:cNvSpPr>
            <a:spLocks noGrp="1"/>
          </p:cNvSpPr>
          <p:nvPr>
            <p:ph type="body" idx="1"/>
          </p:nvPr>
        </p:nvSpPr>
        <p:spPr>
          <a:xfrm>
            <a:off x="765025" y="3428999"/>
            <a:ext cx="9612971" cy="2272553"/>
          </a:xfrm>
        </p:spPr>
        <p:txBody>
          <a:bodyPr>
            <a:noAutofit/>
          </a:bodyPr>
          <a:lstStyle/>
          <a:p>
            <a:pPr algn="l"/>
            <a:r>
              <a:rPr lang="en-US" sz="4000" dirty="0"/>
              <a:t>Both the special and troubling relationships participants have on campus are illustrative of the broader campus community.</a:t>
            </a:r>
          </a:p>
        </p:txBody>
      </p:sp>
    </p:spTree>
    <p:extLst>
      <p:ext uri="{BB962C8B-B14F-4D97-AF65-F5344CB8AC3E}">
        <p14:creationId xmlns:p14="http://schemas.microsoft.com/office/powerpoint/2010/main" val="22961653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2CCFA-CCA0-3C54-C87D-4D17D38BD99F}"/>
              </a:ext>
            </a:extLst>
          </p:cNvPr>
          <p:cNvSpPr>
            <a:spLocks noGrp="1"/>
          </p:cNvSpPr>
          <p:nvPr>
            <p:ph type="title"/>
          </p:nvPr>
        </p:nvSpPr>
        <p:spPr/>
        <p:txBody>
          <a:bodyPr/>
          <a:lstStyle/>
          <a:p>
            <a:r>
              <a:rPr lang="en-US" dirty="0"/>
              <a:t>Participant Voice: Lindsey</a:t>
            </a:r>
            <a:r>
              <a:rPr lang="en-US" sz="4400" dirty="0"/>
              <a:t> (Theme 2)</a:t>
            </a:r>
            <a:endParaRPr lang="en-US" dirty="0"/>
          </a:p>
        </p:txBody>
      </p:sp>
      <p:sp>
        <p:nvSpPr>
          <p:cNvPr id="3" name="Content Placeholder 2">
            <a:extLst>
              <a:ext uri="{FF2B5EF4-FFF2-40B4-BE49-F238E27FC236}">
                <a16:creationId xmlns:a16="http://schemas.microsoft.com/office/drawing/2014/main" id="{4255EB33-FD4B-0C08-DC7B-FD2600A07742}"/>
              </a:ext>
            </a:extLst>
          </p:cNvPr>
          <p:cNvSpPr>
            <a:spLocks noGrp="1"/>
          </p:cNvSpPr>
          <p:nvPr>
            <p:ph idx="1"/>
          </p:nvPr>
        </p:nvSpPr>
        <p:spPr>
          <a:xfrm>
            <a:off x="1371600" y="1638300"/>
            <a:ext cx="9601200" cy="3581400"/>
          </a:xfrm>
        </p:spPr>
        <p:txBody>
          <a:bodyPr>
            <a:noAutofit/>
          </a:bodyPr>
          <a:lstStyle/>
          <a:p>
            <a:pPr marL="0" indent="0">
              <a:buNone/>
            </a:pPr>
            <a:r>
              <a:rPr lang="en-US" sz="3600" dirty="0">
                <a:solidFill>
                  <a:schemeClr val="tx1"/>
                </a:solidFill>
              </a:rPr>
              <a:t>“It was just kind of this great moment of here’s a person with a learning disability, here’s a person with a physical disability, different experiences, but finding that opportunity to connect, and then also be able to influence the conversation that was happening around student success, and how we were going to define it in our division with the vice chancellor in the room.”</a:t>
            </a:r>
          </a:p>
        </p:txBody>
      </p:sp>
    </p:spTree>
    <p:extLst>
      <p:ext uri="{BB962C8B-B14F-4D97-AF65-F5344CB8AC3E}">
        <p14:creationId xmlns:p14="http://schemas.microsoft.com/office/powerpoint/2010/main" val="623182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A94DE-7605-1B5E-774B-5E261C67CC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582B1D-D073-C132-134B-D98BA2D3B4C3}"/>
              </a:ext>
            </a:extLst>
          </p:cNvPr>
          <p:cNvSpPr>
            <a:spLocks noGrp="1"/>
          </p:cNvSpPr>
          <p:nvPr>
            <p:ph type="title"/>
          </p:nvPr>
        </p:nvSpPr>
        <p:spPr/>
        <p:txBody>
          <a:bodyPr/>
          <a:lstStyle/>
          <a:p>
            <a:r>
              <a:rPr lang="en-US" dirty="0"/>
              <a:t>Participant Voice: Sara</a:t>
            </a:r>
            <a:r>
              <a:rPr lang="en-US" sz="4400" dirty="0"/>
              <a:t> (Theme 2)</a:t>
            </a:r>
            <a:endParaRPr lang="en-US" dirty="0"/>
          </a:p>
        </p:txBody>
      </p:sp>
      <p:sp>
        <p:nvSpPr>
          <p:cNvPr id="3" name="Content Placeholder 2">
            <a:extLst>
              <a:ext uri="{FF2B5EF4-FFF2-40B4-BE49-F238E27FC236}">
                <a16:creationId xmlns:a16="http://schemas.microsoft.com/office/drawing/2014/main" id="{D0E1A564-C81B-58CE-655C-9EFB6FA6EB9B}"/>
              </a:ext>
            </a:extLst>
          </p:cNvPr>
          <p:cNvSpPr>
            <a:spLocks noGrp="1"/>
          </p:cNvSpPr>
          <p:nvPr>
            <p:ph idx="1"/>
          </p:nvPr>
        </p:nvSpPr>
        <p:spPr>
          <a:xfrm>
            <a:off x="1371600" y="1638300"/>
            <a:ext cx="9601200" cy="3581400"/>
          </a:xfrm>
        </p:spPr>
        <p:txBody>
          <a:bodyPr>
            <a:noAutofit/>
          </a:bodyPr>
          <a:lstStyle/>
          <a:p>
            <a:pPr marL="0" indent="0">
              <a:buNone/>
            </a:pPr>
            <a:r>
              <a:rPr lang="en-US" sz="4000" dirty="0">
                <a:solidFill>
                  <a:schemeClr val="tx1"/>
                </a:solidFill>
              </a:rPr>
              <a:t>“A mentor who I identify with, as a physically disabled chair user, kind of politicized around disability … . And how I thought about disability, and how I thought about what meaningful work could be in higher ed … where higher ed lacks in terms of disability, integration, and prioritizing disability.”</a:t>
            </a:r>
          </a:p>
        </p:txBody>
      </p:sp>
    </p:spTree>
    <p:extLst>
      <p:ext uri="{BB962C8B-B14F-4D97-AF65-F5344CB8AC3E}">
        <p14:creationId xmlns:p14="http://schemas.microsoft.com/office/powerpoint/2010/main" val="12314467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5CBE3-384E-7D73-203A-36E5AC0597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BB64EB-CEC9-5841-7B17-110188EA000E}"/>
              </a:ext>
            </a:extLst>
          </p:cNvPr>
          <p:cNvSpPr>
            <a:spLocks noGrp="1"/>
          </p:cNvSpPr>
          <p:nvPr>
            <p:ph type="title"/>
          </p:nvPr>
        </p:nvSpPr>
        <p:spPr/>
        <p:txBody>
          <a:bodyPr/>
          <a:lstStyle/>
          <a:p>
            <a:r>
              <a:rPr lang="en-US" dirty="0"/>
              <a:t>Participant Voice: Nora</a:t>
            </a:r>
            <a:r>
              <a:rPr lang="en-US" sz="4400" dirty="0"/>
              <a:t> (Theme 2)</a:t>
            </a:r>
            <a:endParaRPr lang="en-US" dirty="0"/>
          </a:p>
        </p:txBody>
      </p:sp>
      <p:sp>
        <p:nvSpPr>
          <p:cNvPr id="3" name="Content Placeholder 2">
            <a:extLst>
              <a:ext uri="{FF2B5EF4-FFF2-40B4-BE49-F238E27FC236}">
                <a16:creationId xmlns:a16="http://schemas.microsoft.com/office/drawing/2014/main" id="{8093D44D-B99C-A9E6-82F3-9F04341E8B83}"/>
              </a:ext>
            </a:extLst>
          </p:cNvPr>
          <p:cNvSpPr>
            <a:spLocks noGrp="1"/>
          </p:cNvSpPr>
          <p:nvPr>
            <p:ph idx="1"/>
          </p:nvPr>
        </p:nvSpPr>
        <p:spPr>
          <a:xfrm>
            <a:off x="1371600" y="1999422"/>
            <a:ext cx="9601200" cy="3581400"/>
          </a:xfrm>
        </p:spPr>
        <p:txBody>
          <a:bodyPr>
            <a:noAutofit/>
          </a:bodyPr>
          <a:lstStyle/>
          <a:p>
            <a:pPr marL="0" indent="0">
              <a:buNone/>
            </a:pPr>
            <a:r>
              <a:rPr lang="en-US" sz="4000" dirty="0">
                <a:solidFill>
                  <a:schemeClr val="tx1"/>
                </a:solidFill>
              </a:rPr>
              <a:t>“I have to applaud bullshit to get people to be excited about accessibility… totally giving them credit not deserved. That is isolating.”</a:t>
            </a:r>
          </a:p>
        </p:txBody>
      </p:sp>
    </p:spTree>
    <p:extLst>
      <p:ext uri="{BB962C8B-B14F-4D97-AF65-F5344CB8AC3E}">
        <p14:creationId xmlns:p14="http://schemas.microsoft.com/office/powerpoint/2010/main" val="4117123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D76B3-774F-2171-8A6C-8209822191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22647A-D5E4-5EB2-D2C8-546AB0784F2A}"/>
              </a:ext>
            </a:extLst>
          </p:cNvPr>
          <p:cNvSpPr>
            <a:spLocks noGrp="1"/>
          </p:cNvSpPr>
          <p:nvPr>
            <p:ph type="title"/>
          </p:nvPr>
        </p:nvSpPr>
        <p:spPr>
          <a:xfrm>
            <a:off x="765025" y="1685364"/>
            <a:ext cx="9738477" cy="883025"/>
          </a:xfrm>
        </p:spPr>
        <p:txBody>
          <a:bodyPr>
            <a:normAutofit/>
          </a:bodyPr>
          <a:lstStyle/>
          <a:p>
            <a:pPr algn="l"/>
            <a:r>
              <a:rPr lang="en-US" sz="5400" dirty="0"/>
              <a:t>Theme 3</a:t>
            </a:r>
          </a:p>
        </p:txBody>
      </p:sp>
      <p:sp>
        <p:nvSpPr>
          <p:cNvPr id="3" name="Text Placeholder 2">
            <a:extLst>
              <a:ext uri="{FF2B5EF4-FFF2-40B4-BE49-F238E27FC236}">
                <a16:creationId xmlns:a16="http://schemas.microsoft.com/office/drawing/2014/main" id="{083BF47B-6F37-08E2-91E2-BB1BB0E377AF}"/>
              </a:ext>
            </a:extLst>
          </p:cNvPr>
          <p:cNvSpPr>
            <a:spLocks noGrp="1"/>
          </p:cNvSpPr>
          <p:nvPr>
            <p:ph type="body" idx="1"/>
          </p:nvPr>
        </p:nvSpPr>
        <p:spPr>
          <a:xfrm>
            <a:off x="765025" y="3428999"/>
            <a:ext cx="9612971" cy="2272553"/>
          </a:xfrm>
        </p:spPr>
        <p:txBody>
          <a:bodyPr>
            <a:noAutofit/>
          </a:bodyPr>
          <a:lstStyle/>
          <a:p>
            <a:pPr algn="l"/>
            <a:r>
              <a:rPr lang="en-US" sz="4000" dirty="0"/>
              <a:t>Participants experience mixed feelings concerning the value of disability on campus. </a:t>
            </a:r>
          </a:p>
        </p:txBody>
      </p:sp>
    </p:spTree>
    <p:extLst>
      <p:ext uri="{BB962C8B-B14F-4D97-AF65-F5344CB8AC3E}">
        <p14:creationId xmlns:p14="http://schemas.microsoft.com/office/powerpoint/2010/main" val="4135115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3C8D9-575D-A081-C948-27098233B817}"/>
              </a:ext>
            </a:extLst>
          </p:cNvPr>
          <p:cNvSpPr>
            <a:spLocks noGrp="1"/>
          </p:cNvSpPr>
          <p:nvPr>
            <p:ph type="title"/>
          </p:nvPr>
        </p:nvSpPr>
        <p:spPr/>
        <p:txBody>
          <a:bodyPr/>
          <a:lstStyle/>
          <a:p>
            <a:r>
              <a:rPr lang="en-US" dirty="0"/>
              <a:t>Participant Voice: Aurora</a:t>
            </a:r>
            <a:r>
              <a:rPr lang="en-US" sz="4400" dirty="0"/>
              <a:t> (Theme 3)</a:t>
            </a:r>
            <a:endParaRPr lang="en-US" dirty="0"/>
          </a:p>
        </p:txBody>
      </p:sp>
      <p:sp>
        <p:nvSpPr>
          <p:cNvPr id="3" name="Content Placeholder 2">
            <a:extLst>
              <a:ext uri="{FF2B5EF4-FFF2-40B4-BE49-F238E27FC236}">
                <a16:creationId xmlns:a16="http://schemas.microsoft.com/office/drawing/2014/main" id="{9A30728C-F6CF-BF9B-F563-A6E6299BFF3C}"/>
              </a:ext>
            </a:extLst>
          </p:cNvPr>
          <p:cNvSpPr>
            <a:spLocks noGrp="1"/>
          </p:cNvSpPr>
          <p:nvPr>
            <p:ph idx="1"/>
          </p:nvPr>
        </p:nvSpPr>
        <p:spPr>
          <a:xfrm>
            <a:off x="1371600" y="2034208"/>
            <a:ext cx="9760226" cy="3581400"/>
          </a:xfrm>
        </p:spPr>
        <p:txBody>
          <a:bodyPr>
            <a:normAutofit/>
          </a:bodyPr>
          <a:lstStyle/>
          <a:p>
            <a:pPr marL="0" indent="0">
              <a:buNone/>
            </a:pPr>
            <a:r>
              <a:rPr lang="en-US" sz="4000" dirty="0">
                <a:solidFill>
                  <a:schemeClr val="tx1"/>
                </a:solidFill>
              </a:rPr>
              <a:t>“Being in the employee resource group, that also feels like a very safe space, but as soon as I leave those things, I feel like I go right back to having a hidden disability and part of that is my privilege, I can hide it, right.”</a:t>
            </a:r>
          </a:p>
        </p:txBody>
      </p:sp>
    </p:spTree>
    <p:extLst>
      <p:ext uri="{BB962C8B-B14F-4D97-AF65-F5344CB8AC3E}">
        <p14:creationId xmlns:p14="http://schemas.microsoft.com/office/powerpoint/2010/main" val="2545547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F90C13-64DF-D45B-8EEB-DB546F586E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96B4AA-C65E-1B41-F8E5-8D0A0D1794BD}"/>
              </a:ext>
            </a:extLst>
          </p:cNvPr>
          <p:cNvSpPr>
            <a:spLocks noGrp="1"/>
          </p:cNvSpPr>
          <p:nvPr>
            <p:ph type="title"/>
          </p:nvPr>
        </p:nvSpPr>
        <p:spPr/>
        <p:txBody>
          <a:bodyPr/>
          <a:lstStyle/>
          <a:p>
            <a:r>
              <a:rPr lang="en-US" dirty="0"/>
              <a:t>Participant Voice: Rosie</a:t>
            </a:r>
            <a:r>
              <a:rPr lang="en-US" sz="4400" dirty="0"/>
              <a:t> (Theme 3)</a:t>
            </a:r>
            <a:endParaRPr lang="en-US" dirty="0"/>
          </a:p>
        </p:txBody>
      </p:sp>
      <p:sp>
        <p:nvSpPr>
          <p:cNvPr id="3" name="Content Placeholder 2">
            <a:extLst>
              <a:ext uri="{FF2B5EF4-FFF2-40B4-BE49-F238E27FC236}">
                <a16:creationId xmlns:a16="http://schemas.microsoft.com/office/drawing/2014/main" id="{AD9D8439-385B-6E8F-ED38-348C7985C90A}"/>
              </a:ext>
            </a:extLst>
          </p:cNvPr>
          <p:cNvSpPr>
            <a:spLocks noGrp="1"/>
          </p:cNvSpPr>
          <p:nvPr>
            <p:ph idx="1"/>
          </p:nvPr>
        </p:nvSpPr>
        <p:spPr>
          <a:xfrm>
            <a:off x="1371599" y="2034208"/>
            <a:ext cx="10157791" cy="3581400"/>
          </a:xfrm>
        </p:spPr>
        <p:txBody>
          <a:bodyPr>
            <a:noAutofit/>
          </a:bodyPr>
          <a:lstStyle/>
          <a:p>
            <a:pPr marL="0" indent="0">
              <a:buNone/>
            </a:pPr>
            <a:r>
              <a:rPr lang="en-US" sz="3600" dirty="0">
                <a:solidFill>
                  <a:schemeClr val="tx1"/>
                </a:solidFill>
              </a:rPr>
              <a:t>“I basically felt like I had to out myself, which is not a huge deal, I am comfortable doing that, but it was a really challenging conversation because I was like, you know I’m not going to have the same lived experience that you have, but both of us [disability services staff] are qualified to do this work … and so just sort of having a really hard conversation about assumptions relative to disability.”</a:t>
            </a:r>
          </a:p>
        </p:txBody>
      </p:sp>
    </p:spTree>
    <p:extLst>
      <p:ext uri="{BB962C8B-B14F-4D97-AF65-F5344CB8AC3E}">
        <p14:creationId xmlns:p14="http://schemas.microsoft.com/office/powerpoint/2010/main" val="3738770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946F7-DE6B-B9CC-6A19-EA45268D52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0E4D13-D8E9-46ED-A336-552A09B99DA6}"/>
              </a:ext>
            </a:extLst>
          </p:cNvPr>
          <p:cNvSpPr>
            <a:spLocks noGrp="1"/>
          </p:cNvSpPr>
          <p:nvPr>
            <p:ph type="title"/>
          </p:nvPr>
        </p:nvSpPr>
        <p:spPr>
          <a:xfrm>
            <a:off x="765025" y="1685364"/>
            <a:ext cx="9738477" cy="883025"/>
          </a:xfrm>
        </p:spPr>
        <p:txBody>
          <a:bodyPr>
            <a:normAutofit/>
          </a:bodyPr>
          <a:lstStyle/>
          <a:p>
            <a:pPr algn="l"/>
            <a:r>
              <a:rPr lang="en-US" sz="5400" dirty="0"/>
              <a:t>Theme 4</a:t>
            </a:r>
          </a:p>
        </p:txBody>
      </p:sp>
      <p:sp>
        <p:nvSpPr>
          <p:cNvPr id="3" name="Text Placeholder 2">
            <a:extLst>
              <a:ext uri="{FF2B5EF4-FFF2-40B4-BE49-F238E27FC236}">
                <a16:creationId xmlns:a16="http://schemas.microsoft.com/office/drawing/2014/main" id="{C181DC27-CA27-2AFC-A5EB-A0E98666FBB5}"/>
              </a:ext>
            </a:extLst>
          </p:cNvPr>
          <p:cNvSpPr>
            <a:spLocks noGrp="1"/>
          </p:cNvSpPr>
          <p:nvPr>
            <p:ph type="body" idx="1"/>
          </p:nvPr>
        </p:nvSpPr>
        <p:spPr>
          <a:xfrm>
            <a:off x="765025" y="3428999"/>
            <a:ext cx="9612971" cy="2272553"/>
          </a:xfrm>
        </p:spPr>
        <p:txBody>
          <a:bodyPr>
            <a:noAutofit/>
          </a:bodyPr>
          <a:lstStyle/>
          <a:p>
            <a:pPr algn="l"/>
            <a:r>
              <a:rPr lang="en-US" sz="4000" dirty="0"/>
              <a:t>Coping strategies and disability management are necessary for participants to navigate campus. </a:t>
            </a:r>
          </a:p>
        </p:txBody>
      </p:sp>
    </p:spTree>
    <p:extLst>
      <p:ext uri="{BB962C8B-B14F-4D97-AF65-F5344CB8AC3E}">
        <p14:creationId xmlns:p14="http://schemas.microsoft.com/office/powerpoint/2010/main" val="851822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47750-7D96-E687-BFF5-24B5EA74388E}"/>
              </a:ext>
            </a:extLst>
          </p:cNvPr>
          <p:cNvSpPr>
            <a:spLocks noGrp="1"/>
          </p:cNvSpPr>
          <p:nvPr>
            <p:ph type="title"/>
          </p:nvPr>
        </p:nvSpPr>
        <p:spPr/>
        <p:txBody>
          <a:bodyPr/>
          <a:lstStyle/>
          <a:p>
            <a:r>
              <a:rPr lang="en-US" dirty="0"/>
              <a:t>Participant Voice: Beth</a:t>
            </a:r>
            <a:r>
              <a:rPr lang="en-US" sz="4400" dirty="0"/>
              <a:t> (Theme 4)</a:t>
            </a:r>
            <a:endParaRPr lang="en-US" dirty="0"/>
          </a:p>
        </p:txBody>
      </p:sp>
      <p:sp>
        <p:nvSpPr>
          <p:cNvPr id="3" name="Content Placeholder 2">
            <a:extLst>
              <a:ext uri="{FF2B5EF4-FFF2-40B4-BE49-F238E27FC236}">
                <a16:creationId xmlns:a16="http://schemas.microsoft.com/office/drawing/2014/main" id="{2BC899F2-16C1-2383-4BF0-AE4E49A93A54}"/>
              </a:ext>
            </a:extLst>
          </p:cNvPr>
          <p:cNvSpPr>
            <a:spLocks noGrp="1"/>
          </p:cNvSpPr>
          <p:nvPr>
            <p:ph idx="1"/>
          </p:nvPr>
        </p:nvSpPr>
        <p:spPr>
          <a:xfrm>
            <a:off x="1371600" y="1822174"/>
            <a:ext cx="9601200" cy="3581400"/>
          </a:xfrm>
        </p:spPr>
        <p:txBody>
          <a:bodyPr>
            <a:noAutofit/>
          </a:bodyPr>
          <a:lstStyle/>
          <a:p>
            <a:pPr marL="0" indent="0">
              <a:buNone/>
            </a:pPr>
            <a:r>
              <a:rPr lang="en-US" sz="4000" dirty="0">
                <a:solidFill>
                  <a:schemeClr val="tx1"/>
                </a:solidFill>
              </a:rPr>
              <a:t>“I’m very afraid to make a mistake and forget something. That’s the most challenging thing … </a:t>
            </a:r>
            <a:r>
              <a:rPr lang="en-US" sz="4000" dirty="0">
                <a:solidFill>
                  <a:schemeClr val="tx1"/>
                </a:solidFill>
                <a:ea typeface="+mn-lt"/>
                <a:cs typeface="+mn-lt"/>
              </a:rPr>
              <a:t>because of my learning disability, I really get frustrated with myself. But my response to that is to just put more layers in place, more scaffolding, where I can't forget where I have, you know, my to do list and all that stuff.</a:t>
            </a:r>
            <a:r>
              <a:rPr lang="en-US" sz="4000" dirty="0">
                <a:solidFill>
                  <a:schemeClr val="tx1"/>
                </a:solidFill>
              </a:rPr>
              <a:t>”</a:t>
            </a:r>
          </a:p>
        </p:txBody>
      </p:sp>
    </p:spTree>
    <p:extLst>
      <p:ext uri="{BB962C8B-B14F-4D97-AF65-F5344CB8AC3E}">
        <p14:creationId xmlns:p14="http://schemas.microsoft.com/office/powerpoint/2010/main" val="3191911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839D2-B499-FE68-CE1B-1FBD27299903}"/>
              </a:ext>
            </a:extLst>
          </p:cNvPr>
          <p:cNvSpPr>
            <a:spLocks noGrp="1"/>
          </p:cNvSpPr>
          <p:nvPr>
            <p:ph type="title"/>
          </p:nvPr>
        </p:nvSpPr>
        <p:spPr/>
        <p:txBody>
          <a:bodyPr>
            <a:normAutofit/>
          </a:bodyPr>
          <a:lstStyle/>
          <a:p>
            <a:r>
              <a:rPr lang="en-US" sz="4800" dirty="0"/>
              <a:t>Our Time Together</a:t>
            </a:r>
          </a:p>
        </p:txBody>
      </p:sp>
      <p:sp>
        <p:nvSpPr>
          <p:cNvPr id="3" name="Content Placeholder 2">
            <a:extLst>
              <a:ext uri="{FF2B5EF4-FFF2-40B4-BE49-F238E27FC236}">
                <a16:creationId xmlns:a16="http://schemas.microsoft.com/office/drawing/2014/main" id="{AE089E1F-1A6D-91AB-DB85-4FCD639AAFE0}"/>
              </a:ext>
            </a:extLst>
          </p:cNvPr>
          <p:cNvSpPr>
            <a:spLocks noGrp="1"/>
          </p:cNvSpPr>
          <p:nvPr>
            <p:ph idx="1"/>
          </p:nvPr>
        </p:nvSpPr>
        <p:spPr>
          <a:xfrm>
            <a:off x="1371599" y="1638299"/>
            <a:ext cx="10714383" cy="4722743"/>
          </a:xfrm>
        </p:spPr>
        <p:txBody>
          <a:bodyPr>
            <a:noAutofit/>
          </a:bodyPr>
          <a:lstStyle/>
          <a:p>
            <a:r>
              <a:rPr lang="en-US" sz="3200" dirty="0"/>
              <a:t>U.S. Context</a:t>
            </a:r>
          </a:p>
          <a:p>
            <a:r>
              <a:rPr lang="en-US" sz="3200" dirty="0"/>
              <a:t>Lived Experiences of Disabled Disability Services Directors </a:t>
            </a:r>
          </a:p>
          <a:p>
            <a:pPr lvl="1"/>
            <a:r>
              <a:rPr lang="en-US" sz="3200" dirty="0"/>
              <a:t>Why &amp; How</a:t>
            </a:r>
          </a:p>
          <a:p>
            <a:pPr lvl="1"/>
            <a:r>
              <a:rPr lang="en-US" sz="3200" dirty="0"/>
              <a:t>Findings</a:t>
            </a:r>
          </a:p>
          <a:p>
            <a:pPr lvl="1"/>
            <a:r>
              <a:rPr lang="en-US" sz="3200" dirty="0"/>
              <a:t>Implications</a:t>
            </a:r>
          </a:p>
          <a:p>
            <a:r>
              <a:rPr lang="en-US" sz="3200" dirty="0"/>
              <a:t>Current Research Project</a:t>
            </a:r>
          </a:p>
          <a:p>
            <a:r>
              <a:rPr lang="en-US" sz="3200" dirty="0"/>
              <a:t>Questions &amp; Discussion</a:t>
            </a:r>
          </a:p>
        </p:txBody>
      </p:sp>
    </p:spTree>
    <p:extLst>
      <p:ext uri="{BB962C8B-B14F-4D97-AF65-F5344CB8AC3E}">
        <p14:creationId xmlns:p14="http://schemas.microsoft.com/office/powerpoint/2010/main" val="14625339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38D9FF-A505-B2F4-8DF0-F64FECBF61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C51160-C817-4836-F4D7-733A3D4B13D8}"/>
              </a:ext>
            </a:extLst>
          </p:cNvPr>
          <p:cNvSpPr>
            <a:spLocks noGrp="1"/>
          </p:cNvSpPr>
          <p:nvPr>
            <p:ph type="title"/>
          </p:nvPr>
        </p:nvSpPr>
        <p:spPr>
          <a:xfrm>
            <a:off x="729167" y="1685364"/>
            <a:ext cx="9774336" cy="883025"/>
          </a:xfrm>
        </p:spPr>
        <p:txBody>
          <a:bodyPr>
            <a:normAutofit/>
          </a:bodyPr>
          <a:lstStyle/>
          <a:p>
            <a:pPr algn="l"/>
            <a:r>
              <a:rPr lang="en-US" sz="5400" dirty="0"/>
              <a:t>Theme 5</a:t>
            </a:r>
          </a:p>
        </p:txBody>
      </p:sp>
      <p:sp>
        <p:nvSpPr>
          <p:cNvPr id="3" name="Text Placeholder 2">
            <a:extLst>
              <a:ext uri="{FF2B5EF4-FFF2-40B4-BE49-F238E27FC236}">
                <a16:creationId xmlns:a16="http://schemas.microsoft.com/office/drawing/2014/main" id="{498485DD-7512-7BB8-5C24-6454A4D50D75}"/>
              </a:ext>
            </a:extLst>
          </p:cNvPr>
          <p:cNvSpPr>
            <a:spLocks noGrp="1"/>
          </p:cNvSpPr>
          <p:nvPr>
            <p:ph type="body" idx="1"/>
          </p:nvPr>
        </p:nvSpPr>
        <p:spPr>
          <a:xfrm>
            <a:off x="729166" y="2590801"/>
            <a:ext cx="10279493" cy="2985246"/>
          </a:xfrm>
        </p:spPr>
        <p:txBody>
          <a:bodyPr>
            <a:noAutofit/>
          </a:bodyPr>
          <a:lstStyle/>
          <a:p>
            <a:pPr algn="l"/>
            <a:r>
              <a:rPr lang="en-US" sz="4000" dirty="0"/>
              <a:t>The on-campus experiences of participants require acts of resistance regarding normative productivity coupled with conflicting preferences to maintain productivity. </a:t>
            </a:r>
          </a:p>
        </p:txBody>
      </p:sp>
    </p:spTree>
    <p:extLst>
      <p:ext uri="{BB962C8B-B14F-4D97-AF65-F5344CB8AC3E}">
        <p14:creationId xmlns:p14="http://schemas.microsoft.com/office/powerpoint/2010/main" val="2530818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AD0D9-B105-711B-A751-27850078C080}"/>
              </a:ext>
            </a:extLst>
          </p:cNvPr>
          <p:cNvSpPr>
            <a:spLocks noGrp="1"/>
          </p:cNvSpPr>
          <p:nvPr>
            <p:ph type="title"/>
          </p:nvPr>
        </p:nvSpPr>
        <p:spPr/>
        <p:txBody>
          <a:bodyPr/>
          <a:lstStyle/>
          <a:p>
            <a:r>
              <a:rPr lang="en-US" dirty="0"/>
              <a:t>Participant Voice: Diane</a:t>
            </a:r>
            <a:r>
              <a:rPr lang="en-US" sz="4400" dirty="0"/>
              <a:t> (Theme 5)</a:t>
            </a:r>
            <a:endParaRPr lang="en-US" dirty="0"/>
          </a:p>
        </p:txBody>
      </p:sp>
      <p:sp>
        <p:nvSpPr>
          <p:cNvPr id="3" name="Content Placeholder 2">
            <a:extLst>
              <a:ext uri="{FF2B5EF4-FFF2-40B4-BE49-F238E27FC236}">
                <a16:creationId xmlns:a16="http://schemas.microsoft.com/office/drawing/2014/main" id="{EED58489-5660-14E3-018D-BAB6DEC25D19}"/>
              </a:ext>
            </a:extLst>
          </p:cNvPr>
          <p:cNvSpPr>
            <a:spLocks noGrp="1"/>
          </p:cNvSpPr>
          <p:nvPr>
            <p:ph idx="1"/>
          </p:nvPr>
        </p:nvSpPr>
        <p:spPr>
          <a:xfrm>
            <a:off x="1371600" y="1928191"/>
            <a:ext cx="9601200" cy="3581400"/>
          </a:xfrm>
        </p:spPr>
        <p:txBody>
          <a:bodyPr>
            <a:noAutofit/>
          </a:bodyPr>
          <a:lstStyle/>
          <a:p>
            <a:pPr marL="0" indent="0">
              <a:buNone/>
            </a:pPr>
            <a:r>
              <a:rPr lang="en-US" sz="3600" dirty="0">
                <a:solidFill>
                  <a:schemeClr val="tx1"/>
                </a:solidFill>
              </a:rPr>
              <a:t>“Here’s the problem with that attitude of evaluating our productivity and our effectiveness, by its nature, what we do every day is about exceptions to that rule</a:t>
            </a:r>
            <a:r>
              <a:rPr lang="en-US" sz="3600" dirty="0">
                <a:solidFill>
                  <a:schemeClr val="tx1"/>
                </a:solidFill>
                <a:ea typeface="+mn-lt"/>
                <a:cs typeface="+mn-lt"/>
              </a:rPr>
              <a:t>. … I think in higher education you’re missing the boat if at least part of what you’re doing isn’t telling stories because the stories are the things that matter, right?</a:t>
            </a:r>
            <a:r>
              <a:rPr lang="en-US" sz="3600" dirty="0">
                <a:solidFill>
                  <a:schemeClr val="tx1"/>
                </a:solidFill>
              </a:rPr>
              <a:t>”</a:t>
            </a:r>
          </a:p>
        </p:txBody>
      </p:sp>
    </p:spTree>
    <p:extLst>
      <p:ext uri="{BB962C8B-B14F-4D97-AF65-F5344CB8AC3E}">
        <p14:creationId xmlns:p14="http://schemas.microsoft.com/office/powerpoint/2010/main" val="18098499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8A4441-2AF3-44D0-99F4-ECC4A1BD37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8B77EF-66FF-CA77-93AA-EF914371B8B0}"/>
              </a:ext>
            </a:extLst>
          </p:cNvPr>
          <p:cNvSpPr>
            <a:spLocks noGrp="1"/>
          </p:cNvSpPr>
          <p:nvPr>
            <p:ph type="title"/>
          </p:nvPr>
        </p:nvSpPr>
        <p:spPr>
          <a:xfrm>
            <a:off x="729167" y="1685364"/>
            <a:ext cx="9774336" cy="883025"/>
          </a:xfrm>
        </p:spPr>
        <p:txBody>
          <a:bodyPr>
            <a:normAutofit/>
          </a:bodyPr>
          <a:lstStyle/>
          <a:p>
            <a:pPr algn="l"/>
            <a:r>
              <a:rPr lang="en-US" sz="5400" dirty="0"/>
              <a:t>Theme 6</a:t>
            </a:r>
          </a:p>
        </p:txBody>
      </p:sp>
      <p:sp>
        <p:nvSpPr>
          <p:cNvPr id="3" name="Text Placeholder 2">
            <a:extLst>
              <a:ext uri="{FF2B5EF4-FFF2-40B4-BE49-F238E27FC236}">
                <a16:creationId xmlns:a16="http://schemas.microsoft.com/office/drawing/2014/main" id="{5D07399A-F540-F94D-94C6-62A4C4469E25}"/>
              </a:ext>
            </a:extLst>
          </p:cNvPr>
          <p:cNvSpPr>
            <a:spLocks noGrp="1"/>
          </p:cNvSpPr>
          <p:nvPr>
            <p:ph type="body" idx="1"/>
          </p:nvPr>
        </p:nvSpPr>
        <p:spPr>
          <a:xfrm>
            <a:off x="729167" y="3429000"/>
            <a:ext cx="10279493" cy="2218765"/>
          </a:xfrm>
        </p:spPr>
        <p:txBody>
          <a:bodyPr>
            <a:noAutofit/>
          </a:bodyPr>
          <a:lstStyle/>
          <a:p>
            <a:pPr algn="l"/>
            <a:r>
              <a:rPr lang="en-US" sz="4000" dirty="0"/>
              <a:t>Identities that intersect with disability create nuance and add depth of understanding to the lived experiences of participants. </a:t>
            </a:r>
          </a:p>
        </p:txBody>
      </p:sp>
    </p:spTree>
    <p:extLst>
      <p:ext uri="{BB962C8B-B14F-4D97-AF65-F5344CB8AC3E}">
        <p14:creationId xmlns:p14="http://schemas.microsoft.com/office/powerpoint/2010/main" val="34814123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6A218-B4AF-BD4E-8311-95DDC6EEF0CA}"/>
              </a:ext>
            </a:extLst>
          </p:cNvPr>
          <p:cNvSpPr>
            <a:spLocks noGrp="1"/>
          </p:cNvSpPr>
          <p:nvPr>
            <p:ph type="title"/>
          </p:nvPr>
        </p:nvSpPr>
        <p:spPr/>
        <p:txBody>
          <a:bodyPr/>
          <a:lstStyle/>
          <a:p>
            <a:r>
              <a:rPr lang="en-US" dirty="0"/>
              <a:t>Participant Voice: Aurora</a:t>
            </a:r>
            <a:r>
              <a:rPr lang="en-US" sz="4400" dirty="0"/>
              <a:t> (Theme 6)</a:t>
            </a:r>
            <a:endParaRPr lang="en-US" dirty="0"/>
          </a:p>
        </p:txBody>
      </p:sp>
      <p:sp>
        <p:nvSpPr>
          <p:cNvPr id="3" name="Content Placeholder 2">
            <a:extLst>
              <a:ext uri="{FF2B5EF4-FFF2-40B4-BE49-F238E27FC236}">
                <a16:creationId xmlns:a16="http://schemas.microsoft.com/office/drawing/2014/main" id="{F2A31724-79DC-1949-DA97-301974A76749}"/>
              </a:ext>
            </a:extLst>
          </p:cNvPr>
          <p:cNvSpPr>
            <a:spLocks noGrp="1"/>
          </p:cNvSpPr>
          <p:nvPr>
            <p:ph idx="1"/>
          </p:nvPr>
        </p:nvSpPr>
        <p:spPr/>
        <p:txBody>
          <a:bodyPr>
            <a:normAutofit/>
          </a:bodyPr>
          <a:lstStyle/>
          <a:p>
            <a:pPr marL="0" indent="0">
              <a:buNone/>
            </a:pPr>
            <a:r>
              <a:rPr lang="en-US" sz="4000" dirty="0">
                <a:solidFill>
                  <a:schemeClr val="tx1"/>
                </a:solidFill>
              </a:rPr>
              <a:t>“I wonder if a man would have had to face the same situations.”  </a:t>
            </a:r>
          </a:p>
        </p:txBody>
      </p:sp>
    </p:spTree>
    <p:extLst>
      <p:ext uri="{BB962C8B-B14F-4D97-AF65-F5344CB8AC3E}">
        <p14:creationId xmlns:p14="http://schemas.microsoft.com/office/powerpoint/2010/main" val="14458442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98A95-6934-83D3-C52A-2E0F910999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08D9F1-1E83-BF22-15B4-6FF13D454B0F}"/>
              </a:ext>
            </a:extLst>
          </p:cNvPr>
          <p:cNvSpPr>
            <a:spLocks noGrp="1"/>
          </p:cNvSpPr>
          <p:nvPr>
            <p:ph type="title"/>
          </p:nvPr>
        </p:nvSpPr>
        <p:spPr/>
        <p:txBody>
          <a:bodyPr/>
          <a:lstStyle/>
          <a:p>
            <a:r>
              <a:rPr lang="en-US" dirty="0"/>
              <a:t>Participant Voice: Joanne</a:t>
            </a:r>
            <a:r>
              <a:rPr lang="en-US" sz="4400" dirty="0"/>
              <a:t> (Theme 6)</a:t>
            </a:r>
            <a:endParaRPr lang="en-US" dirty="0"/>
          </a:p>
        </p:txBody>
      </p:sp>
      <p:sp>
        <p:nvSpPr>
          <p:cNvPr id="3" name="Content Placeholder 2">
            <a:extLst>
              <a:ext uri="{FF2B5EF4-FFF2-40B4-BE49-F238E27FC236}">
                <a16:creationId xmlns:a16="http://schemas.microsoft.com/office/drawing/2014/main" id="{A3906EA2-FB08-6A0F-5D2D-28E34CCE0D6F}"/>
              </a:ext>
            </a:extLst>
          </p:cNvPr>
          <p:cNvSpPr>
            <a:spLocks noGrp="1"/>
          </p:cNvSpPr>
          <p:nvPr>
            <p:ph idx="1"/>
          </p:nvPr>
        </p:nvSpPr>
        <p:spPr>
          <a:xfrm>
            <a:off x="1371600" y="1638300"/>
            <a:ext cx="9601200" cy="3581400"/>
          </a:xfrm>
        </p:spPr>
        <p:txBody>
          <a:bodyPr>
            <a:noAutofit/>
          </a:bodyPr>
          <a:lstStyle/>
          <a:p>
            <a:pPr marL="0" indent="0">
              <a:buNone/>
            </a:pPr>
            <a:r>
              <a:rPr lang="en-US" sz="3600" dirty="0">
                <a:solidFill>
                  <a:schemeClr val="tx1"/>
                </a:solidFill>
              </a:rPr>
              <a:t>“I see similarities between what people of color are experiencing and what I, as a person with a disability, experience... I need to be careful because I don’t want to, I don’t want to minimize their experience... But then sometimes I wonder if having a disability cancels some of that [white privilege] out... Do I not get asked to be on as many committees because I’m blind and people then have to think about accessibility?”</a:t>
            </a:r>
          </a:p>
        </p:txBody>
      </p:sp>
    </p:spTree>
    <p:extLst>
      <p:ext uri="{BB962C8B-B14F-4D97-AF65-F5344CB8AC3E}">
        <p14:creationId xmlns:p14="http://schemas.microsoft.com/office/powerpoint/2010/main" val="18224447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E1814-4714-ACAF-178B-716D2CED8F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F639BE-7894-B8B8-143C-1D04132CCA01}"/>
              </a:ext>
            </a:extLst>
          </p:cNvPr>
          <p:cNvSpPr>
            <a:spLocks noGrp="1"/>
          </p:cNvSpPr>
          <p:nvPr>
            <p:ph type="title"/>
          </p:nvPr>
        </p:nvSpPr>
        <p:spPr/>
        <p:txBody>
          <a:bodyPr>
            <a:normAutofit/>
          </a:bodyPr>
          <a:lstStyle/>
          <a:p>
            <a:r>
              <a:rPr lang="en-US" sz="4800" dirty="0"/>
              <a:t>NINE IMPLICATIONS</a:t>
            </a:r>
          </a:p>
        </p:txBody>
      </p:sp>
      <p:sp>
        <p:nvSpPr>
          <p:cNvPr id="3" name="Text Placeholder 2">
            <a:extLst>
              <a:ext uri="{FF2B5EF4-FFF2-40B4-BE49-F238E27FC236}">
                <a16:creationId xmlns:a16="http://schemas.microsoft.com/office/drawing/2014/main" id="{8E6FCE94-C978-E7C5-F968-09824B44DE4F}"/>
              </a:ext>
            </a:extLst>
          </p:cNvPr>
          <p:cNvSpPr>
            <a:spLocks noGrp="1"/>
          </p:cNvSpPr>
          <p:nvPr>
            <p:ph type="body" idx="1"/>
          </p:nvPr>
        </p:nvSpPr>
        <p:spPr/>
        <p:txBody>
          <a:bodyPr>
            <a:normAutofit/>
          </a:bodyPr>
          <a:lstStyle/>
          <a:p>
            <a:r>
              <a:rPr lang="en-US" sz="4000" dirty="0"/>
              <a:t>So what? Now what?</a:t>
            </a:r>
          </a:p>
        </p:txBody>
      </p:sp>
    </p:spTree>
    <p:extLst>
      <p:ext uri="{BB962C8B-B14F-4D97-AF65-F5344CB8AC3E}">
        <p14:creationId xmlns:p14="http://schemas.microsoft.com/office/powerpoint/2010/main" val="13155740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D22F41-09CB-731F-9386-E07E235E0F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F06EE6-99FD-B641-B8C9-91C61D6DC0FF}"/>
              </a:ext>
            </a:extLst>
          </p:cNvPr>
          <p:cNvSpPr>
            <a:spLocks noGrp="1"/>
          </p:cNvSpPr>
          <p:nvPr>
            <p:ph type="title"/>
          </p:nvPr>
        </p:nvSpPr>
        <p:spPr>
          <a:xfrm>
            <a:off x="1295400" y="2686050"/>
            <a:ext cx="9601200" cy="1485900"/>
          </a:xfrm>
        </p:spPr>
        <p:txBody>
          <a:bodyPr>
            <a:normAutofit fontScale="90000"/>
          </a:bodyPr>
          <a:lstStyle/>
          <a:p>
            <a:pPr algn="ctr"/>
            <a:r>
              <a:rPr lang="en-US" sz="5300" dirty="0">
                <a:solidFill>
                  <a:schemeClr val="tx1"/>
                </a:solidFill>
                <a:latin typeface="+mn-lt"/>
                <a:ea typeface="+mn-lt"/>
                <a:cs typeface="+mn-lt"/>
              </a:rPr>
              <a:t>1. Normalize disability as an identity, not a diagnosis to be cured. </a:t>
            </a:r>
            <a:br>
              <a:rPr lang="en-US" sz="4800" dirty="0">
                <a:latin typeface="Optima"/>
              </a:rPr>
            </a:br>
            <a:endParaRPr lang="en-US" sz="4800" dirty="0"/>
          </a:p>
        </p:txBody>
      </p:sp>
    </p:spTree>
    <p:extLst>
      <p:ext uri="{BB962C8B-B14F-4D97-AF65-F5344CB8AC3E}">
        <p14:creationId xmlns:p14="http://schemas.microsoft.com/office/powerpoint/2010/main" val="23918562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7C4569-D1D9-55D4-3759-811C9E256D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900FF5-2CC4-3C1B-80E5-6D91DA436CA5}"/>
              </a:ext>
            </a:extLst>
          </p:cNvPr>
          <p:cNvSpPr>
            <a:spLocks noGrp="1"/>
          </p:cNvSpPr>
          <p:nvPr>
            <p:ph type="title"/>
          </p:nvPr>
        </p:nvSpPr>
        <p:spPr>
          <a:xfrm>
            <a:off x="1295400" y="2686050"/>
            <a:ext cx="9601200" cy="1485900"/>
          </a:xfrm>
        </p:spPr>
        <p:txBody>
          <a:bodyPr>
            <a:normAutofit fontScale="90000"/>
          </a:bodyPr>
          <a:lstStyle/>
          <a:p>
            <a:pPr algn="ctr"/>
            <a:r>
              <a:rPr lang="en-US" sz="5300" dirty="0">
                <a:solidFill>
                  <a:schemeClr val="tx1"/>
                </a:solidFill>
                <a:latin typeface="+mn-lt"/>
                <a:ea typeface="+mn-lt"/>
                <a:cs typeface="+mn-lt"/>
              </a:rPr>
              <a:t>2. Include disability in institutional diversity, equity, and inclusion values and actions. </a:t>
            </a:r>
            <a:br>
              <a:rPr lang="en-US" sz="2400" dirty="0"/>
            </a:br>
            <a:br>
              <a:rPr lang="en-US" sz="4800" dirty="0">
                <a:latin typeface="Optima"/>
              </a:rPr>
            </a:br>
            <a:endParaRPr lang="en-US" sz="4800" dirty="0"/>
          </a:p>
        </p:txBody>
      </p:sp>
    </p:spTree>
    <p:extLst>
      <p:ext uri="{BB962C8B-B14F-4D97-AF65-F5344CB8AC3E}">
        <p14:creationId xmlns:p14="http://schemas.microsoft.com/office/powerpoint/2010/main" val="31386910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C7357-81C9-C64E-590F-8E592993BE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994B35-9631-DC7E-03B5-7D49D443E660}"/>
              </a:ext>
            </a:extLst>
          </p:cNvPr>
          <p:cNvSpPr>
            <a:spLocks noGrp="1"/>
          </p:cNvSpPr>
          <p:nvPr>
            <p:ph type="title"/>
          </p:nvPr>
        </p:nvSpPr>
        <p:spPr>
          <a:xfrm>
            <a:off x="1295400" y="2686050"/>
            <a:ext cx="9601200" cy="1485900"/>
          </a:xfrm>
        </p:spPr>
        <p:txBody>
          <a:bodyPr>
            <a:normAutofit fontScale="90000"/>
          </a:bodyPr>
          <a:lstStyle/>
          <a:p>
            <a:pPr algn="ctr"/>
            <a:r>
              <a:rPr lang="en-US" sz="5300" dirty="0">
                <a:solidFill>
                  <a:schemeClr val="tx1"/>
                </a:solidFill>
                <a:latin typeface="+mn-lt"/>
                <a:ea typeface="+mn-lt"/>
                <a:cs typeface="+mn-lt"/>
              </a:rPr>
              <a:t>3. Expect full access and inclusion from all campus members, not simply compliance. </a:t>
            </a:r>
            <a:br>
              <a:rPr lang="en-US" sz="1050" dirty="0">
                <a:ea typeface="Calibri"/>
                <a:cs typeface="Calibri"/>
              </a:rPr>
            </a:br>
            <a:br>
              <a:rPr lang="en-US" sz="2400" dirty="0"/>
            </a:br>
            <a:br>
              <a:rPr lang="en-US" sz="4800" dirty="0">
                <a:latin typeface="Optima"/>
              </a:rPr>
            </a:br>
            <a:endParaRPr lang="en-US" sz="4800" dirty="0"/>
          </a:p>
        </p:txBody>
      </p:sp>
    </p:spTree>
    <p:extLst>
      <p:ext uri="{BB962C8B-B14F-4D97-AF65-F5344CB8AC3E}">
        <p14:creationId xmlns:p14="http://schemas.microsoft.com/office/powerpoint/2010/main" val="34806978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0070C6-565F-0D9E-23E5-AB3D979242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D2DBBF-31BF-4EC2-5353-F825EE5E5040}"/>
              </a:ext>
            </a:extLst>
          </p:cNvPr>
          <p:cNvSpPr>
            <a:spLocks noGrp="1"/>
          </p:cNvSpPr>
          <p:nvPr>
            <p:ph type="title"/>
          </p:nvPr>
        </p:nvSpPr>
        <p:spPr>
          <a:xfrm>
            <a:off x="1295400" y="1572868"/>
            <a:ext cx="9601200" cy="1485900"/>
          </a:xfrm>
        </p:spPr>
        <p:txBody>
          <a:bodyPr>
            <a:normAutofit fontScale="90000"/>
          </a:bodyPr>
          <a:lstStyle/>
          <a:p>
            <a:pPr algn="ctr"/>
            <a:r>
              <a:rPr lang="en-US" sz="5300" dirty="0">
                <a:solidFill>
                  <a:schemeClr val="tx1"/>
                </a:solidFill>
                <a:latin typeface="+mn-lt"/>
                <a:ea typeface="+mn-lt"/>
                <a:cs typeface="+mn-lt"/>
              </a:rPr>
              <a:t>4. Proactively identify inaccessible built spaces, policies, and practices and make modifications instead of relying on the retroactive use of an accommodation. </a:t>
            </a:r>
            <a:br>
              <a:rPr lang="en-US" sz="2400" dirty="0"/>
            </a:br>
            <a:br>
              <a:rPr lang="en-US" sz="1050" dirty="0">
                <a:ea typeface="Calibri"/>
                <a:cs typeface="Calibri"/>
              </a:rPr>
            </a:br>
            <a:br>
              <a:rPr lang="en-US" sz="2400" dirty="0"/>
            </a:br>
            <a:br>
              <a:rPr lang="en-US" sz="4800" dirty="0">
                <a:latin typeface="Optima"/>
              </a:rPr>
            </a:br>
            <a:endParaRPr lang="en-US" sz="4800" dirty="0"/>
          </a:p>
        </p:txBody>
      </p:sp>
    </p:spTree>
    <p:extLst>
      <p:ext uri="{BB962C8B-B14F-4D97-AF65-F5344CB8AC3E}">
        <p14:creationId xmlns:p14="http://schemas.microsoft.com/office/powerpoint/2010/main" val="2897448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49637CF0-4589-F6F8-D4D9-4BEBB96A240C}"/>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B48EF2ED-7005-1E5E-A168-63BD6A311F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9" name="Freeform 6">
              <a:extLst>
                <a:ext uri="{FF2B5EF4-FFF2-40B4-BE49-F238E27FC236}">
                  <a16:creationId xmlns:a16="http://schemas.microsoft.com/office/drawing/2014/main" id="{F566883F-91E3-BC65-169E-A72F049AA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US"/>
            </a:p>
          </p:txBody>
        </p:sp>
        <p:sp>
          <p:nvSpPr>
            <p:cNvPr id="10" name="Freeform 6">
              <a:extLst>
                <a:ext uri="{FF2B5EF4-FFF2-40B4-BE49-F238E27FC236}">
                  <a16:creationId xmlns:a16="http://schemas.microsoft.com/office/drawing/2014/main" id="{65990CF7-7DE0-F48E-D4BF-F81DE015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grpSp>
      <p:sp useBgFill="1">
        <p:nvSpPr>
          <p:cNvPr id="12" name="Rectangle 11">
            <a:extLst>
              <a:ext uri="{FF2B5EF4-FFF2-40B4-BE49-F238E27FC236}">
                <a16:creationId xmlns:a16="http://schemas.microsoft.com/office/drawing/2014/main" id="{692A2B5F-0DD2-D3B7-5758-672A88FF68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Rectangle 1">
            <a:extLst>
              <a:ext uri="{FF2B5EF4-FFF2-40B4-BE49-F238E27FC236}">
                <a16:creationId xmlns:a16="http://schemas.microsoft.com/office/drawing/2014/main" id="{CBA71F6F-90DF-1935-C7B6-C6E1F3AA051C}"/>
              </a:ext>
            </a:extLst>
          </p:cNvPr>
          <p:cNvSpPr>
            <a:spLocks noGrp="1" noChangeArrowheads="1"/>
          </p:cNvSpPr>
          <p:nvPr>
            <p:ph type="title" idx="4294967295"/>
          </p:nvPr>
        </p:nvSpPr>
        <p:spPr bwMode="auto">
          <a:xfrm>
            <a:off x="6713445" y="646743"/>
            <a:ext cx="4580005" cy="3243153"/>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Person-First &amp; </a:t>
            </a:r>
            <a:b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Identity-First </a:t>
            </a:r>
            <a:b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US" sz="4000" dirty="0">
                <a:solidFill>
                  <a:schemeClr val="tx1"/>
                </a:solidFill>
                <a:latin typeface="Calibri" panose="020F0502020204030204" pitchFamily="34" charset="0"/>
                <a:ea typeface="Calibri" panose="020F0502020204030204" pitchFamily="34" charset="0"/>
                <a:cs typeface="Calibri" panose="020F0502020204030204" pitchFamily="34" charset="0"/>
              </a:rPr>
              <a:t>Language</a:t>
            </a:r>
            <a:endParaRPr kumimoji="0" lang="en-US" sz="36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89000"/>
              </a:lnSpc>
              <a:spcBef>
                <a:spcPct val="0"/>
              </a:spcBef>
              <a:spcAft>
                <a:spcPts val="600"/>
              </a:spcAft>
              <a:buClrTx/>
              <a:buSzTx/>
              <a:buFontTx/>
              <a:buNone/>
              <a:tabLst/>
              <a:defRPr/>
            </a:pPr>
            <a:endParaRPr kumimoji="0" lang="en-US" altLang="en-US" sz="4000" b="0" i="0" u="none" strike="noStrike" kern="1200" cap="all" spc="0" normalizeH="0" baseline="0" noProof="0" dirty="0">
              <a:ln>
                <a:noFill/>
              </a:ln>
              <a:solidFill>
                <a:schemeClr val="tx2"/>
              </a:solidFill>
              <a:effectLst/>
              <a:uLnTx/>
              <a:uFillTx/>
              <a:latin typeface="+mj-lt"/>
              <a:ea typeface="+mj-ea"/>
              <a:cs typeface="+mj-cs"/>
            </a:endParaRPr>
          </a:p>
        </p:txBody>
      </p:sp>
      <p:sp>
        <p:nvSpPr>
          <p:cNvPr id="14" name="Freeform 6">
            <a:extLst>
              <a:ext uri="{FF2B5EF4-FFF2-40B4-BE49-F238E27FC236}">
                <a16:creationId xmlns:a16="http://schemas.microsoft.com/office/drawing/2014/main" id="{772FFBCB-6ABC-EA61-98C9-7012C276E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27878" y="2016617"/>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US"/>
          </a:p>
        </p:txBody>
      </p:sp>
      <p:sp>
        <p:nvSpPr>
          <p:cNvPr id="16" name="Freeform 6">
            <a:extLst>
              <a:ext uri="{FF2B5EF4-FFF2-40B4-BE49-F238E27FC236}">
                <a16:creationId xmlns:a16="http://schemas.microsoft.com/office/drawing/2014/main" id="{C1DD45A0-26AC-E0EA-F7CA-60D74023F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49163" y="634028"/>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pic>
        <p:nvPicPr>
          <p:cNvPr id="5" name="Content Placeholder 3" descr="QR code: https://www.ahead.org/professional-resources/accommodations/statement-on-language">
            <a:extLst>
              <a:ext uri="{FF2B5EF4-FFF2-40B4-BE49-F238E27FC236}">
                <a16:creationId xmlns:a16="http://schemas.microsoft.com/office/drawing/2014/main" id="{D0B9A09F-3FA6-58DA-ADB7-29668ADFF1F7}"/>
              </a:ext>
            </a:extLst>
          </p:cNvPr>
          <p:cNvPicPr>
            <a:picLocks noChangeAspect="1"/>
          </p:cNvPicPr>
          <p:nvPr/>
        </p:nvPicPr>
        <p:blipFill>
          <a:blip r:embed="rId3"/>
          <a:stretch>
            <a:fillRect/>
          </a:stretch>
        </p:blipFill>
        <p:spPr>
          <a:xfrm>
            <a:off x="1904186" y="2016617"/>
            <a:ext cx="2960188" cy="2960188"/>
          </a:xfrm>
          <a:prstGeom prst="rect">
            <a:avLst/>
          </a:prstGeom>
        </p:spPr>
      </p:pic>
      <p:sp>
        <p:nvSpPr>
          <p:cNvPr id="4" name="TextBox 3">
            <a:extLst>
              <a:ext uri="{FF2B5EF4-FFF2-40B4-BE49-F238E27FC236}">
                <a16:creationId xmlns:a16="http://schemas.microsoft.com/office/drawing/2014/main" id="{C29F9469-B85F-CFDA-DF1F-73C1A8568187}"/>
              </a:ext>
            </a:extLst>
          </p:cNvPr>
          <p:cNvSpPr txBox="1"/>
          <p:nvPr/>
        </p:nvSpPr>
        <p:spPr>
          <a:xfrm>
            <a:off x="6572360" y="5085866"/>
            <a:ext cx="5579072" cy="1015663"/>
          </a:xfrm>
          <a:prstGeom prst="rect">
            <a:avLst/>
          </a:prstGeom>
          <a:noFill/>
        </p:spPr>
        <p:txBody>
          <a:bodyPr wrap="square" rtlCol="0">
            <a:spAutoFit/>
          </a:bodyPr>
          <a:lstStyle/>
          <a:p>
            <a:r>
              <a:rPr lang="en-US" sz="2000" dirty="0"/>
              <a:t>Alt text: https://</a:t>
            </a:r>
            <a:r>
              <a:rPr lang="en-US" sz="2000" dirty="0" err="1"/>
              <a:t>www.ahead.org</a:t>
            </a:r>
            <a:r>
              <a:rPr lang="en-US" sz="2000" dirty="0"/>
              <a:t>/professional-resources/accommodations/statement-on-language</a:t>
            </a:r>
          </a:p>
        </p:txBody>
      </p:sp>
    </p:spTree>
    <p:extLst>
      <p:ext uri="{BB962C8B-B14F-4D97-AF65-F5344CB8AC3E}">
        <p14:creationId xmlns:p14="http://schemas.microsoft.com/office/powerpoint/2010/main" val="17581407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CF0F2E-25D5-BC73-BD5E-48CBD9DDA9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20E897-0E11-F0F5-72BC-149786106BA5}"/>
              </a:ext>
            </a:extLst>
          </p:cNvPr>
          <p:cNvSpPr>
            <a:spLocks noGrp="1"/>
          </p:cNvSpPr>
          <p:nvPr>
            <p:ph type="title"/>
          </p:nvPr>
        </p:nvSpPr>
        <p:spPr>
          <a:xfrm>
            <a:off x="1417983" y="2686050"/>
            <a:ext cx="10243930" cy="1485900"/>
          </a:xfrm>
        </p:spPr>
        <p:txBody>
          <a:bodyPr>
            <a:normAutofit fontScale="90000"/>
          </a:bodyPr>
          <a:lstStyle/>
          <a:p>
            <a:pPr algn="ctr"/>
            <a:r>
              <a:rPr lang="en-US" sz="5300" dirty="0">
                <a:solidFill>
                  <a:schemeClr val="tx1"/>
                </a:solidFill>
                <a:latin typeface="+mn-lt"/>
                <a:ea typeface="+mn-lt"/>
                <a:cs typeface="+mn-lt"/>
              </a:rPr>
              <a:t>5. Identify and promote disabled leaders. </a:t>
            </a:r>
            <a:br>
              <a:rPr lang="en-US" sz="2400" dirty="0">
                <a:ea typeface="+mn-lt"/>
                <a:cs typeface="+mn-lt"/>
              </a:rPr>
            </a:br>
            <a:br>
              <a:rPr lang="en-US" sz="2400" dirty="0"/>
            </a:br>
            <a:br>
              <a:rPr lang="en-US" sz="1050" dirty="0">
                <a:ea typeface="Calibri"/>
                <a:cs typeface="Calibri"/>
              </a:rPr>
            </a:br>
            <a:br>
              <a:rPr lang="en-US" sz="2400" dirty="0"/>
            </a:br>
            <a:br>
              <a:rPr lang="en-US" sz="4800" dirty="0">
                <a:latin typeface="Optima"/>
              </a:rPr>
            </a:br>
            <a:endParaRPr lang="en-US" sz="4800" dirty="0"/>
          </a:p>
        </p:txBody>
      </p:sp>
    </p:spTree>
    <p:extLst>
      <p:ext uri="{BB962C8B-B14F-4D97-AF65-F5344CB8AC3E}">
        <p14:creationId xmlns:p14="http://schemas.microsoft.com/office/powerpoint/2010/main" val="25524604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00D10C-80ED-2CCF-8E10-66336EA9D9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DF3475-A49D-0FD7-4C7A-9E3F37AE9A4C}"/>
              </a:ext>
            </a:extLst>
          </p:cNvPr>
          <p:cNvSpPr>
            <a:spLocks noGrp="1"/>
          </p:cNvSpPr>
          <p:nvPr>
            <p:ph type="title"/>
          </p:nvPr>
        </p:nvSpPr>
        <p:spPr>
          <a:xfrm>
            <a:off x="1139688" y="2129459"/>
            <a:ext cx="10747512" cy="1485900"/>
          </a:xfrm>
        </p:spPr>
        <p:txBody>
          <a:bodyPr>
            <a:normAutofit fontScale="90000"/>
          </a:bodyPr>
          <a:lstStyle/>
          <a:p>
            <a:pPr algn="ctr"/>
            <a:r>
              <a:rPr lang="en-US" sz="5300" dirty="0">
                <a:solidFill>
                  <a:schemeClr val="tx1"/>
                </a:solidFill>
                <a:latin typeface="+mn-lt"/>
                <a:ea typeface="+mn-lt"/>
                <a:cs typeface="+mn-lt"/>
              </a:rPr>
              <a:t>6. Incorporate the 10 principles of disability justice into practice and research. </a:t>
            </a:r>
            <a:br>
              <a:rPr lang="en-US" sz="5300" dirty="0">
                <a:solidFill>
                  <a:schemeClr val="tx1"/>
                </a:solidFill>
                <a:latin typeface="+mn-lt"/>
                <a:ea typeface="Calibri"/>
                <a:cs typeface="Calibri"/>
              </a:rPr>
            </a:br>
            <a:br>
              <a:rPr lang="en-US" sz="5300" dirty="0">
                <a:solidFill>
                  <a:schemeClr val="tx1"/>
                </a:solidFill>
                <a:latin typeface="+mn-lt"/>
                <a:ea typeface="+mn-lt"/>
                <a:cs typeface="+mn-lt"/>
              </a:rPr>
            </a:br>
            <a:br>
              <a:rPr lang="en-US" sz="2400" dirty="0"/>
            </a:br>
            <a:br>
              <a:rPr lang="en-US" sz="1050" dirty="0">
                <a:ea typeface="Calibri"/>
                <a:cs typeface="Calibri"/>
              </a:rPr>
            </a:br>
            <a:br>
              <a:rPr lang="en-US" sz="2400" dirty="0"/>
            </a:br>
            <a:br>
              <a:rPr lang="en-US" sz="4800" dirty="0">
                <a:latin typeface="Optima"/>
              </a:rPr>
            </a:br>
            <a:endParaRPr lang="en-US" sz="4800" dirty="0"/>
          </a:p>
        </p:txBody>
      </p:sp>
    </p:spTree>
    <p:extLst>
      <p:ext uri="{BB962C8B-B14F-4D97-AF65-F5344CB8AC3E}">
        <p14:creationId xmlns:p14="http://schemas.microsoft.com/office/powerpoint/2010/main" val="34722412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A8521-5F4C-8732-ACD9-BDB8DC060A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06554C-E97D-9A32-2682-F2C2E55072BC}"/>
              </a:ext>
            </a:extLst>
          </p:cNvPr>
          <p:cNvSpPr>
            <a:spLocks noGrp="1"/>
          </p:cNvSpPr>
          <p:nvPr>
            <p:ph type="title"/>
          </p:nvPr>
        </p:nvSpPr>
        <p:spPr>
          <a:xfrm>
            <a:off x="1139688" y="2129459"/>
            <a:ext cx="10747512" cy="1485900"/>
          </a:xfrm>
        </p:spPr>
        <p:txBody>
          <a:bodyPr>
            <a:normAutofit fontScale="90000"/>
          </a:bodyPr>
          <a:lstStyle/>
          <a:p>
            <a:pPr algn="ctr"/>
            <a:r>
              <a:rPr lang="en-US" sz="5300" dirty="0">
                <a:solidFill>
                  <a:schemeClr val="tx1"/>
                </a:solidFill>
                <a:latin typeface="+mn-lt"/>
                <a:ea typeface="+mn-lt"/>
                <a:cs typeface="+mn-lt"/>
              </a:rPr>
              <a:t>7. Intentionally avoid and address </a:t>
            </a:r>
            <a:br>
              <a:rPr lang="en-US" sz="5300" dirty="0">
                <a:solidFill>
                  <a:schemeClr val="tx1"/>
                </a:solidFill>
                <a:latin typeface="+mn-lt"/>
                <a:ea typeface="+mn-lt"/>
                <a:cs typeface="+mn-lt"/>
              </a:rPr>
            </a:br>
            <a:r>
              <a:rPr lang="en-US" sz="5300" dirty="0">
                <a:solidFill>
                  <a:schemeClr val="tx1"/>
                </a:solidFill>
                <a:latin typeface="+mn-lt"/>
                <a:ea typeface="+mn-lt"/>
                <a:cs typeface="+mn-lt"/>
              </a:rPr>
              <a:t>color-evasiveness. </a:t>
            </a:r>
            <a:br>
              <a:rPr lang="en-US" sz="2400" dirty="0">
                <a:ea typeface="Calibri"/>
                <a:cs typeface="Calibri"/>
              </a:rPr>
            </a:br>
            <a:r>
              <a:rPr lang="en-US" sz="5300" dirty="0">
                <a:solidFill>
                  <a:schemeClr val="tx1"/>
                </a:solidFill>
                <a:latin typeface="+mn-lt"/>
                <a:ea typeface="+mn-lt"/>
                <a:cs typeface="+mn-lt"/>
              </a:rPr>
              <a:t> </a:t>
            </a:r>
            <a:br>
              <a:rPr lang="en-US" sz="5300" dirty="0">
                <a:solidFill>
                  <a:schemeClr val="tx1"/>
                </a:solidFill>
                <a:latin typeface="+mn-lt"/>
                <a:ea typeface="Calibri"/>
                <a:cs typeface="Calibri"/>
              </a:rPr>
            </a:br>
            <a:br>
              <a:rPr lang="en-US" sz="5300" dirty="0">
                <a:solidFill>
                  <a:schemeClr val="tx1"/>
                </a:solidFill>
                <a:latin typeface="+mn-lt"/>
                <a:ea typeface="+mn-lt"/>
                <a:cs typeface="+mn-lt"/>
              </a:rPr>
            </a:br>
            <a:br>
              <a:rPr lang="en-US" sz="2400" dirty="0"/>
            </a:br>
            <a:br>
              <a:rPr lang="en-US" sz="1050" dirty="0">
                <a:ea typeface="Calibri"/>
                <a:cs typeface="Calibri"/>
              </a:rPr>
            </a:br>
            <a:br>
              <a:rPr lang="en-US" sz="2400" dirty="0"/>
            </a:br>
            <a:br>
              <a:rPr lang="en-US" sz="4800" dirty="0">
                <a:latin typeface="Optima"/>
              </a:rPr>
            </a:br>
            <a:endParaRPr lang="en-US" sz="4800" dirty="0"/>
          </a:p>
        </p:txBody>
      </p:sp>
    </p:spTree>
    <p:extLst>
      <p:ext uri="{BB962C8B-B14F-4D97-AF65-F5344CB8AC3E}">
        <p14:creationId xmlns:p14="http://schemas.microsoft.com/office/powerpoint/2010/main" val="22797671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90084B-4E6D-74B5-F8DB-EB49B98E66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CA43AD-30A0-9EA4-484F-2C6E57F056FE}"/>
              </a:ext>
            </a:extLst>
          </p:cNvPr>
          <p:cNvSpPr>
            <a:spLocks noGrp="1"/>
          </p:cNvSpPr>
          <p:nvPr>
            <p:ph type="title"/>
          </p:nvPr>
        </p:nvSpPr>
        <p:spPr>
          <a:xfrm>
            <a:off x="1126436" y="2686050"/>
            <a:ext cx="10747512" cy="1485900"/>
          </a:xfrm>
        </p:spPr>
        <p:txBody>
          <a:bodyPr>
            <a:normAutofit fontScale="90000"/>
          </a:bodyPr>
          <a:lstStyle/>
          <a:p>
            <a:pPr algn="ctr"/>
            <a:r>
              <a:rPr lang="en-US" sz="5300" dirty="0">
                <a:solidFill>
                  <a:schemeClr val="tx1"/>
                </a:solidFill>
                <a:latin typeface="+mn-lt"/>
                <a:ea typeface="+mn-lt"/>
                <a:cs typeface="+mn-lt"/>
              </a:rPr>
              <a:t>8. Initiate Employee Resource Groups. </a:t>
            </a:r>
            <a:br>
              <a:rPr lang="en-US" sz="1050" dirty="0">
                <a:ea typeface="Calibri"/>
                <a:cs typeface="Calibri"/>
              </a:rPr>
            </a:br>
            <a:br>
              <a:rPr lang="en-US" sz="2400" dirty="0">
                <a:ea typeface="Calibri"/>
                <a:cs typeface="Calibri"/>
              </a:rPr>
            </a:br>
            <a:r>
              <a:rPr lang="en-US" sz="5300" dirty="0">
                <a:solidFill>
                  <a:schemeClr val="tx1"/>
                </a:solidFill>
                <a:latin typeface="+mn-lt"/>
                <a:ea typeface="+mn-lt"/>
                <a:cs typeface="+mn-lt"/>
              </a:rPr>
              <a:t> </a:t>
            </a:r>
            <a:br>
              <a:rPr lang="en-US" sz="5300" dirty="0">
                <a:solidFill>
                  <a:schemeClr val="tx1"/>
                </a:solidFill>
                <a:latin typeface="+mn-lt"/>
                <a:ea typeface="Calibri"/>
                <a:cs typeface="Calibri"/>
              </a:rPr>
            </a:br>
            <a:br>
              <a:rPr lang="en-US" sz="5300" dirty="0">
                <a:solidFill>
                  <a:schemeClr val="tx1"/>
                </a:solidFill>
                <a:latin typeface="+mn-lt"/>
                <a:ea typeface="+mn-lt"/>
                <a:cs typeface="+mn-lt"/>
              </a:rPr>
            </a:br>
            <a:br>
              <a:rPr lang="en-US" sz="2400" dirty="0"/>
            </a:br>
            <a:br>
              <a:rPr lang="en-US" sz="1050" dirty="0">
                <a:ea typeface="Calibri"/>
                <a:cs typeface="Calibri"/>
              </a:rPr>
            </a:br>
            <a:br>
              <a:rPr lang="en-US" sz="2400" dirty="0"/>
            </a:br>
            <a:br>
              <a:rPr lang="en-US" sz="4800" dirty="0">
                <a:latin typeface="Optima"/>
              </a:rPr>
            </a:br>
            <a:endParaRPr lang="en-US" sz="4800" dirty="0"/>
          </a:p>
        </p:txBody>
      </p:sp>
    </p:spTree>
    <p:extLst>
      <p:ext uri="{BB962C8B-B14F-4D97-AF65-F5344CB8AC3E}">
        <p14:creationId xmlns:p14="http://schemas.microsoft.com/office/powerpoint/2010/main" val="20205865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97259-DB99-7792-3724-6249A4B05C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4FC118-8920-90C8-586E-7ECDE721E464}"/>
              </a:ext>
            </a:extLst>
          </p:cNvPr>
          <p:cNvSpPr>
            <a:spLocks noGrp="1"/>
          </p:cNvSpPr>
          <p:nvPr>
            <p:ph type="title"/>
          </p:nvPr>
        </p:nvSpPr>
        <p:spPr>
          <a:xfrm>
            <a:off x="1020418" y="2686050"/>
            <a:ext cx="10986052" cy="1485900"/>
          </a:xfrm>
        </p:spPr>
        <p:txBody>
          <a:bodyPr>
            <a:normAutofit fontScale="90000"/>
          </a:bodyPr>
          <a:lstStyle/>
          <a:p>
            <a:pPr algn="ctr"/>
            <a:r>
              <a:rPr lang="en-US" sz="4900" dirty="0">
                <a:solidFill>
                  <a:schemeClr val="tx1"/>
                </a:solidFill>
                <a:latin typeface="+mn-lt"/>
                <a:ea typeface="+mn-lt"/>
                <a:cs typeface="+mn-lt"/>
              </a:rPr>
              <a:t>9. Association of Higher Education and Disability endorsement of 10 principles of disability justice.  </a:t>
            </a:r>
            <a:br>
              <a:rPr lang="en-US" sz="1050" dirty="0">
                <a:ea typeface="Calibri"/>
                <a:cs typeface="Calibri"/>
              </a:rPr>
            </a:br>
            <a:br>
              <a:rPr lang="en-US" sz="2400" dirty="0">
                <a:ea typeface="Calibri"/>
                <a:cs typeface="Calibri"/>
              </a:rPr>
            </a:br>
            <a:r>
              <a:rPr lang="en-US" sz="5300" dirty="0">
                <a:solidFill>
                  <a:schemeClr val="tx1"/>
                </a:solidFill>
                <a:latin typeface="+mn-lt"/>
                <a:ea typeface="+mn-lt"/>
                <a:cs typeface="+mn-lt"/>
              </a:rPr>
              <a:t> </a:t>
            </a:r>
            <a:br>
              <a:rPr lang="en-US" sz="5300" dirty="0">
                <a:solidFill>
                  <a:schemeClr val="tx1"/>
                </a:solidFill>
                <a:latin typeface="+mn-lt"/>
                <a:ea typeface="Calibri"/>
                <a:cs typeface="Calibri"/>
              </a:rPr>
            </a:br>
            <a:br>
              <a:rPr lang="en-US" sz="5300" dirty="0">
                <a:solidFill>
                  <a:schemeClr val="tx1"/>
                </a:solidFill>
                <a:latin typeface="+mn-lt"/>
                <a:ea typeface="+mn-lt"/>
                <a:cs typeface="+mn-lt"/>
              </a:rPr>
            </a:br>
            <a:br>
              <a:rPr lang="en-US" sz="2400" dirty="0"/>
            </a:br>
            <a:br>
              <a:rPr lang="en-US" sz="1050" dirty="0">
                <a:ea typeface="Calibri"/>
                <a:cs typeface="Calibri"/>
              </a:rPr>
            </a:br>
            <a:br>
              <a:rPr lang="en-US" sz="2400" dirty="0"/>
            </a:br>
            <a:br>
              <a:rPr lang="en-US" sz="4800" dirty="0">
                <a:latin typeface="Optima"/>
              </a:rPr>
            </a:br>
            <a:endParaRPr lang="en-US" sz="4800" dirty="0"/>
          </a:p>
        </p:txBody>
      </p:sp>
    </p:spTree>
    <p:extLst>
      <p:ext uri="{BB962C8B-B14F-4D97-AF65-F5344CB8AC3E}">
        <p14:creationId xmlns:p14="http://schemas.microsoft.com/office/powerpoint/2010/main" val="2816336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6A4CC-CD81-EF95-6081-737D5292F0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DA8AB3-D014-161B-B48B-09AB46284397}"/>
              </a:ext>
            </a:extLst>
          </p:cNvPr>
          <p:cNvSpPr>
            <a:spLocks noGrp="1"/>
          </p:cNvSpPr>
          <p:nvPr>
            <p:ph type="title"/>
          </p:nvPr>
        </p:nvSpPr>
        <p:spPr/>
        <p:txBody>
          <a:bodyPr/>
          <a:lstStyle/>
          <a:p>
            <a:r>
              <a:rPr lang="en-US" dirty="0"/>
              <a:t>Participant Voice: Sara</a:t>
            </a:r>
          </a:p>
        </p:txBody>
      </p:sp>
      <p:sp>
        <p:nvSpPr>
          <p:cNvPr id="3" name="Content Placeholder 2">
            <a:extLst>
              <a:ext uri="{FF2B5EF4-FFF2-40B4-BE49-F238E27FC236}">
                <a16:creationId xmlns:a16="http://schemas.microsoft.com/office/drawing/2014/main" id="{EF3023F2-F64D-1248-F6B4-5C47AAD9659F}"/>
              </a:ext>
            </a:extLst>
          </p:cNvPr>
          <p:cNvSpPr>
            <a:spLocks noGrp="1"/>
          </p:cNvSpPr>
          <p:nvPr>
            <p:ph idx="1"/>
          </p:nvPr>
        </p:nvSpPr>
        <p:spPr>
          <a:xfrm>
            <a:off x="1371600" y="1638300"/>
            <a:ext cx="9601200" cy="3581400"/>
          </a:xfrm>
        </p:spPr>
        <p:txBody>
          <a:bodyPr>
            <a:noAutofit/>
          </a:bodyPr>
          <a:lstStyle/>
          <a:p>
            <a:pPr marL="0" indent="0">
              <a:buNone/>
            </a:pPr>
            <a:r>
              <a:rPr lang="en-US" sz="4000" dirty="0">
                <a:solidFill>
                  <a:schemeClr val="tx1"/>
                </a:solidFill>
              </a:rPr>
              <a:t>"I never wanted to not be disabled. I just didn't want people to think of me in the negative ways that I know and knew people thought about disability. So, it was kind of just like, I’m not that, right, I’m disabled, but I’m not what you think that is." </a:t>
            </a:r>
            <a:r>
              <a:rPr lang="en-US" sz="4000" i="1" dirty="0">
                <a:solidFill>
                  <a:schemeClr val="tx1"/>
                </a:solidFill>
                <a:effectLst>
                  <a:outerShdw blurRad="38100" dist="38100" dir="2700000" algn="tl">
                    <a:srgbClr val="000000">
                      <a:alpha val="43137"/>
                    </a:srgbClr>
                  </a:outerShdw>
                </a:effectLst>
              </a:rPr>
              <a:t> </a:t>
            </a:r>
            <a:endParaRPr lang="en-US" sz="4000" dirty="0">
              <a:solidFill>
                <a:schemeClr val="tx1"/>
              </a:solidFill>
            </a:endParaRPr>
          </a:p>
        </p:txBody>
      </p:sp>
    </p:spTree>
    <p:extLst>
      <p:ext uri="{BB962C8B-B14F-4D97-AF65-F5344CB8AC3E}">
        <p14:creationId xmlns:p14="http://schemas.microsoft.com/office/powerpoint/2010/main" val="4761529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ED09B-6230-E6AC-220F-9E7E1E2420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97022A-C01D-907F-3D3B-F932980EA893}"/>
              </a:ext>
            </a:extLst>
          </p:cNvPr>
          <p:cNvSpPr>
            <a:spLocks noGrp="1"/>
          </p:cNvSpPr>
          <p:nvPr>
            <p:ph type="title"/>
          </p:nvPr>
        </p:nvSpPr>
        <p:spPr>
          <a:xfrm>
            <a:off x="765025" y="1301360"/>
            <a:ext cx="9612971" cy="3085110"/>
          </a:xfrm>
        </p:spPr>
        <p:txBody>
          <a:bodyPr>
            <a:normAutofit/>
          </a:bodyPr>
          <a:lstStyle/>
          <a:p>
            <a:r>
              <a:rPr lang="en-US" sz="4800" dirty="0"/>
              <a:t>Current Research Project</a:t>
            </a:r>
          </a:p>
        </p:txBody>
      </p:sp>
      <p:sp>
        <p:nvSpPr>
          <p:cNvPr id="3" name="Text Placeholder 2">
            <a:extLst>
              <a:ext uri="{FF2B5EF4-FFF2-40B4-BE49-F238E27FC236}">
                <a16:creationId xmlns:a16="http://schemas.microsoft.com/office/drawing/2014/main" id="{8DB981BE-A37D-F286-929D-A07DA9B7C35B}"/>
              </a:ext>
            </a:extLst>
          </p:cNvPr>
          <p:cNvSpPr>
            <a:spLocks noGrp="1"/>
          </p:cNvSpPr>
          <p:nvPr>
            <p:ph type="body" idx="1"/>
          </p:nvPr>
        </p:nvSpPr>
        <p:spPr>
          <a:xfrm>
            <a:off x="290518" y="4521128"/>
            <a:ext cx="10561983" cy="1143324"/>
          </a:xfrm>
        </p:spPr>
        <p:txBody>
          <a:bodyPr>
            <a:normAutofit/>
          </a:bodyPr>
          <a:lstStyle/>
          <a:p>
            <a:r>
              <a:rPr lang="en-US" sz="3600" dirty="0"/>
              <a:t>Disabled Disability Services Practitioners in Australia</a:t>
            </a:r>
          </a:p>
        </p:txBody>
      </p:sp>
    </p:spTree>
    <p:extLst>
      <p:ext uri="{BB962C8B-B14F-4D97-AF65-F5344CB8AC3E}">
        <p14:creationId xmlns:p14="http://schemas.microsoft.com/office/powerpoint/2010/main" val="23173970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75AB7-7AC2-B939-FEB3-BBC72C1F92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9FD5D5-2958-D2D8-C061-2DC453F618C0}"/>
              </a:ext>
            </a:extLst>
          </p:cNvPr>
          <p:cNvSpPr>
            <a:spLocks noGrp="1"/>
          </p:cNvSpPr>
          <p:nvPr>
            <p:ph type="ctrTitle"/>
          </p:nvPr>
        </p:nvSpPr>
        <p:spPr>
          <a:xfrm>
            <a:off x="2679906" y="1330774"/>
            <a:ext cx="6831673" cy="2098226"/>
          </a:xfrm>
        </p:spPr>
        <p:txBody>
          <a:bodyPr/>
          <a:lstStyle/>
          <a:p>
            <a:r>
              <a:rPr lang="en-US" sz="4800" dirty="0"/>
              <a:t>DISABILITY justice IN hIGHER eDUCATION</a:t>
            </a:r>
          </a:p>
        </p:txBody>
      </p:sp>
      <p:sp>
        <p:nvSpPr>
          <p:cNvPr id="3" name="Subtitle 2">
            <a:extLst>
              <a:ext uri="{FF2B5EF4-FFF2-40B4-BE49-F238E27FC236}">
                <a16:creationId xmlns:a16="http://schemas.microsoft.com/office/drawing/2014/main" id="{3F66BC75-6277-4D9A-42EF-F0546EA116B8}"/>
              </a:ext>
            </a:extLst>
          </p:cNvPr>
          <p:cNvSpPr>
            <a:spLocks noGrp="1"/>
          </p:cNvSpPr>
          <p:nvPr>
            <p:ph type="subTitle" idx="1"/>
          </p:nvPr>
        </p:nvSpPr>
        <p:spPr>
          <a:xfrm>
            <a:off x="2026024" y="3600020"/>
            <a:ext cx="8104093" cy="1086237"/>
          </a:xfrm>
        </p:spPr>
        <p:txBody>
          <a:bodyPr>
            <a:noAutofit/>
          </a:bodyPr>
          <a:lstStyle/>
          <a:p>
            <a:r>
              <a:rPr lang="en-US" sz="3200" dirty="0"/>
              <a:t>Emily Gaspar, PhD</a:t>
            </a:r>
          </a:p>
          <a:p>
            <a:r>
              <a:rPr lang="en-US" sz="3200" dirty="0"/>
              <a:t>Visiting Fulbright Scholar at Deakin University</a:t>
            </a:r>
          </a:p>
        </p:txBody>
      </p:sp>
    </p:spTree>
    <p:extLst>
      <p:ext uri="{BB962C8B-B14F-4D97-AF65-F5344CB8AC3E}">
        <p14:creationId xmlns:p14="http://schemas.microsoft.com/office/powerpoint/2010/main" val="257995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B747E-C3C6-60B8-1801-31DA59AB0612}"/>
              </a:ext>
            </a:extLst>
          </p:cNvPr>
          <p:cNvSpPr>
            <a:spLocks noGrp="1"/>
          </p:cNvSpPr>
          <p:nvPr>
            <p:ph type="title"/>
          </p:nvPr>
        </p:nvSpPr>
        <p:spPr/>
        <p:txBody>
          <a:bodyPr>
            <a:normAutofit/>
          </a:bodyPr>
          <a:lstStyle/>
          <a:p>
            <a:r>
              <a:rPr lang="en-US" sz="4800" dirty="0"/>
              <a:t>Association of Higher Education and Disability </a:t>
            </a:r>
          </a:p>
        </p:txBody>
      </p:sp>
      <p:sp>
        <p:nvSpPr>
          <p:cNvPr id="3" name="Text Placeholder 2">
            <a:extLst>
              <a:ext uri="{FF2B5EF4-FFF2-40B4-BE49-F238E27FC236}">
                <a16:creationId xmlns:a16="http://schemas.microsoft.com/office/drawing/2014/main" id="{61B95992-C238-2C88-E026-773EF26D5186}"/>
              </a:ext>
            </a:extLst>
          </p:cNvPr>
          <p:cNvSpPr>
            <a:spLocks noGrp="1"/>
          </p:cNvSpPr>
          <p:nvPr>
            <p:ph type="body" idx="1"/>
          </p:nvPr>
        </p:nvSpPr>
        <p:spPr>
          <a:xfrm>
            <a:off x="266007" y="4353222"/>
            <a:ext cx="10111989" cy="1143324"/>
          </a:xfrm>
        </p:spPr>
        <p:txBody>
          <a:bodyPr>
            <a:normAutofit fontScale="92500"/>
          </a:bodyPr>
          <a:lstStyle/>
          <a:p>
            <a:r>
              <a:rPr lang="en-US" sz="4000" dirty="0"/>
              <a:t>2022 Biennial AHEAD Survey of U.S. Universities</a:t>
            </a:r>
          </a:p>
        </p:txBody>
      </p:sp>
    </p:spTree>
    <p:extLst>
      <p:ext uri="{BB962C8B-B14F-4D97-AF65-F5344CB8AC3E}">
        <p14:creationId xmlns:p14="http://schemas.microsoft.com/office/powerpoint/2010/main" val="3892787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EC40-E98B-1C99-6BC7-59391BABA0D7}"/>
              </a:ext>
            </a:extLst>
          </p:cNvPr>
          <p:cNvSpPr>
            <a:spLocks noGrp="1"/>
          </p:cNvSpPr>
          <p:nvPr>
            <p:ph type="title"/>
          </p:nvPr>
        </p:nvSpPr>
        <p:spPr>
          <a:xfrm>
            <a:off x="1060174" y="685800"/>
            <a:ext cx="9912626" cy="811696"/>
          </a:xfrm>
        </p:spPr>
        <p:txBody>
          <a:bodyPr>
            <a:normAutofit/>
          </a:bodyPr>
          <a:lstStyle/>
          <a:p>
            <a:r>
              <a:rPr lang="en-US" sz="4800" dirty="0"/>
              <a:t>AHEAD Report Highlights</a:t>
            </a:r>
          </a:p>
        </p:txBody>
      </p:sp>
      <p:sp>
        <p:nvSpPr>
          <p:cNvPr id="3" name="Content Placeholder 2">
            <a:extLst>
              <a:ext uri="{FF2B5EF4-FFF2-40B4-BE49-F238E27FC236}">
                <a16:creationId xmlns:a16="http://schemas.microsoft.com/office/drawing/2014/main" id="{14F9B72A-EF9C-E38E-77E2-A6AEBFCE561C}"/>
              </a:ext>
            </a:extLst>
          </p:cNvPr>
          <p:cNvSpPr>
            <a:spLocks noGrp="1"/>
          </p:cNvSpPr>
          <p:nvPr>
            <p:ph idx="1"/>
          </p:nvPr>
        </p:nvSpPr>
        <p:spPr>
          <a:xfrm>
            <a:off x="954157" y="1815548"/>
            <a:ext cx="11145078" cy="4823790"/>
          </a:xfrm>
        </p:spPr>
        <p:txBody>
          <a:bodyPr>
            <a:normAutofit/>
          </a:bodyPr>
          <a:lstStyle/>
          <a:p>
            <a:pPr marL="342900" indent="-342900">
              <a:lnSpc>
                <a:spcPct val="107000"/>
              </a:lnSpc>
              <a:spcAft>
                <a:spcPts val="800"/>
              </a:spcAft>
              <a:buFont typeface="Wingdings" pitchFamily="2" charset="2"/>
              <a:buChar char=""/>
            </a:pPr>
            <a:r>
              <a:rPr lang="en-US" sz="4000" dirty="0">
                <a:ea typeface="Calibri" panose="020F0502020204030204" pitchFamily="34" charset="0"/>
                <a:cs typeface="Times New Roman" panose="02020603050405020304" pitchFamily="18" charset="0"/>
              </a:rPr>
              <a:t> Disability Resource Offices (DRO) </a:t>
            </a:r>
          </a:p>
          <a:p>
            <a:pPr marL="342900" marR="0" lvl="0" indent="-342900">
              <a:lnSpc>
                <a:spcPct val="107000"/>
              </a:lnSpc>
              <a:spcAft>
                <a:spcPts val="800"/>
              </a:spcAft>
              <a:buFont typeface="Wingdings" pitchFamily="2" charset="2"/>
              <a:buChar char=""/>
            </a:pPr>
            <a:r>
              <a:rPr lang="en-US" sz="4000" dirty="0">
                <a:effectLst/>
                <a:ea typeface="Calibri" panose="020F0502020204030204" pitchFamily="34" charset="0"/>
                <a:cs typeface="Times New Roman" panose="02020603050405020304" pitchFamily="18" charset="0"/>
              </a:rPr>
              <a:t> 49% of DROs housed in Student Affairs.</a:t>
            </a:r>
          </a:p>
          <a:p>
            <a:pPr marL="342900" marR="0" lvl="0" indent="-342900">
              <a:lnSpc>
                <a:spcPct val="107000"/>
              </a:lnSpc>
              <a:spcAft>
                <a:spcPts val="800"/>
              </a:spcAft>
              <a:buFont typeface="Wingdings" pitchFamily="2" charset="2"/>
              <a:buChar char=""/>
            </a:pPr>
            <a:r>
              <a:rPr lang="en-US" sz="4000" dirty="0">
                <a:effectLst/>
                <a:ea typeface="Calibri" panose="020F0502020204030204" pitchFamily="34" charset="0"/>
                <a:cs typeface="Times New Roman" panose="02020603050405020304" pitchFamily="18" charset="0"/>
              </a:rPr>
              <a:t> 41% of DROs use the words “access/</a:t>
            </a:r>
            <a:r>
              <a:rPr lang="en-US" sz="4000" dirty="0" err="1">
                <a:effectLst/>
                <a:ea typeface="Calibri" panose="020F0502020204030204" pitchFamily="34" charset="0"/>
                <a:cs typeface="Times New Roman" panose="02020603050405020304" pitchFamily="18" charset="0"/>
              </a:rPr>
              <a:t>ible</a:t>
            </a:r>
            <a:r>
              <a:rPr lang="en-US" sz="4000" dirty="0">
                <a:effectLst/>
                <a:ea typeface="Calibri" panose="020F0502020204030204" pitchFamily="34" charset="0"/>
                <a:cs typeface="Times New Roman" panose="02020603050405020304" pitchFamily="18" charset="0"/>
              </a:rPr>
              <a:t>/</a:t>
            </a:r>
            <a:r>
              <a:rPr lang="en-US" sz="4000" dirty="0" err="1">
                <a:effectLst/>
                <a:ea typeface="Calibri" panose="020F0502020204030204" pitchFamily="34" charset="0"/>
                <a:cs typeface="Times New Roman" panose="02020603050405020304" pitchFamily="18" charset="0"/>
              </a:rPr>
              <a:t>ibility</a:t>
            </a:r>
            <a:r>
              <a:rPr lang="en-US" sz="4000" dirty="0">
                <a:effectLst/>
                <a:ea typeface="Calibri" panose="020F0502020204030204" pitchFamily="34" charset="0"/>
                <a:cs typeface="Times New Roman" panose="02020603050405020304" pitchFamily="18" charset="0"/>
              </a:rPr>
              <a:t>.” </a:t>
            </a:r>
          </a:p>
          <a:p>
            <a:pPr marL="342900" marR="0" lvl="0" indent="-342900">
              <a:lnSpc>
                <a:spcPct val="107000"/>
              </a:lnSpc>
              <a:spcAft>
                <a:spcPts val="800"/>
              </a:spcAft>
              <a:buFont typeface="Wingdings" pitchFamily="2" charset="2"/>
              <a:buChar char=""/>
            </a:pPr>
            <a:r>
              <a:rPr lang="en-US" sz="4000" dirty="0">
                <a:effectLst/>
                <a:ea typeface="Calibri" panose="020F0502020204030204" pitchFamily="34" charset="0"/>
                <a:cs typeface="Times New Roman" panose="02020603050405020304" pitchFamily="18" charset="0"/>
              </a:rPr>
              <a:t> 29% increase in students affiliated with DROs.</a:t>
            </a:r>
            <a:endParaRPr lang="en-US" dirty="0"/>
          </a:p>
        </p:txBody>
      </p:sp>
    </p:spTree>
    <p:extLst>
      <p:ext uri="{BB962C8B-B14F-4D97-AF65-F5344CB8AC3E}">
        <p14:creationId xmlns:p14="http://schemas.microsoft.com/office/powerpoint/2010/main" val="2128163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4AC6E0FC-6EDA-FAB9-A9FA-80DDEEA0A54C}"/>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0557CB36-B3D0-7297-AD15-666BA9A8E73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9" name="Freeform 6">
              <a:extLst>
                <a:ext uri="{FF2B5EF4-FFF2-40B4-BE49-F238E27FC236}">
                  <a16:creationId xmlns:a16="http://schemas.microsoft.com/office/drawing/2014/main" id="{B2CA450B-4BFF-1A5A-EBD0-D805F6B23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US"/>
            </a:p>
          </p:txBody>
        </p:sp>
        <p:sp>
          <p:nvSpPr>
            <p:cNvPr id="10" name="Freeform 6">
              <a:extLst>
                <a:ext uri="{FF2B5EF4-FFF2-40B4-BE49-F238E27FC236}">
                  <a16:creationId xmlns:a16="http://schemas.microsoft.com/office/drawing/2014/main" id="{BD69A552-0D36-7548-9550-B1BBDAA82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grpSp>
      <p:sp useBgFill="1">
        <p:nvSpPr>
          <p:cNvPr id="12" name="Rectangle 11">
            <a:extLst>
              <a:ext uri="{FF2B5EF4-FFF2-40B4-BE49-F238E27FC236}">
                <a16:creationId xmlns:a16="http://schemas.microsoft.com/office/drawing/2014/main" id="{02B5B0A3-7A4B-B17F-3F0C-5828A37D4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Rectangle 1">
            <a:extLst>
              <a:ext uri="{FF2B5EF4-FFF2-40B4-BE49-F238E27FC236}">
                <a16:creationId xmlns:a16="http://schemas.microsoft.com/office/drawing/2014/main" id="{D7C9F8E2-8190-0EDF-D609-62D82FDBD02F}"/>
              </a:ext>
            </a:extLst>
          </p:cNvPr>
          <p:cNvSpPr>
            <a:spLocks noGrp="1" noChangeArrowheads="1"/>
          </p:cNvSpPr>
          <p:nvPr>
            <p:ph type="title" idx="4294967295"/>
          </p:nvPr>
        </p:nvSpPr>
        <p:spPr bwMode="auto">
          <a:xfrm>
            <a:off x="6612928" y="157061"/>
            <a:ext cx="5579072" cy="3243153"/>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Table IV-4: </a:t>
            </a: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4000" b="0" i="1"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Average Student-Staff Ratios by Institutional Size</a:t>
            </a:r>
            <a:endParaRPr kumimoji="0" lang="en-US" sz="36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89000"/>
              </a:lnSpc>
              <a:spcBef>
                <a:spcPct val="0"/>
              </a:spcBef>
              <a:spcAft>
                <a:spcPts val="600"/>
              </a:spcAft>
              <a:buClrTx/>
              <a:buSzTx/>
              <a:buFontTx/>
              <a:buNone/>
              <a:tabLst/>
              <a:defRPr/>
            </a:pPr>
            <a:endParaRPr kumimoji="0" lang="en-US" altLang="en-US" sz="4000" b="0" i="0" u="none" strike="noStrike" kern="1200" cap="all" spc="0" normalizeH="0" baseline="0" noProof="0" dirty="0">
              <a:ln>
                <a:noFill/>
              </a:ln>
              <a:solidFill>
                <a:schemeClr val="tx2"/>
              </a:solidFill>
              <a:effectLst/>
              <a:uLnTx/>
              <a:uFillTx/>
              <a:latin typeface="+mj-lt"/>
              <a:ea typeface="+mj-ea"/>
              <a:cs typeface="+mj-cs"/>
            </a:endParaRPr>
          </a:p>
        </p:txBody>
      </p:sp>
      <p:sp>
        <p:nvSpPr>
          <p:cNvPr id="14" name="Freeform 6">
            <a:extLst>
              <a:ext uri="{FF2B5EF4-FFF2-40B4-BE49-F238E27FC236}">
                <a16:creationId xmlns:a16="http://schemas.microsoft.com/office/drawing/2014/main" id="{309F3FB9-6D25-9D56-F2A2-946914811E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27878" y="2016617"/>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US"/>
          </a:p>
        </p:txBody>
      </p:sp>
      <p:sp>
        <p:nvSpPr>
          <p:cNvPr id="16" name="Freeform 6">
            <a:extLst>
              <a:ext uri="{FF2B5EF4-FFF2-40B4-BE49-F238E27FC236}">
                <a16:creationId xmlns:a16="http://schemas.microsoft.com/office/drawing/2014/main" id="{94F21892-2BA5-1C7E-D246-A240D63C48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49163" y="634028"/>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graphicFrame>
        <p:nvGraphicFramePr>
          <p:cNvPr id="2" name="Table 1">
            <a:extLst>
              <a:ext uri="{FF2B5EF4-FFF2-40B4-BE49-F238E27FC236}">
                <a16:creationId xmlns:a16="http://schemas.microsoft.com/office/drawing/2014/main" id="{09EBC6DB-7F2D-5FD9-C68C-C9017ACDC1FC}"/>
              </a:ext>
            </a:extLst>
          </p:cNvPr>
          <p:cNvGraphicFramePr>
            <a:graphicFrameLocks noGrp="1"/>
          </p:cNvGraphicFramePr>
          <p:nvPr/>
        </p:nvGraphicFramePr>
        <p:xfrm>
          <a:off x="1371403" y="1593815"/>
          <a:ext cx="4207671" cy="3870390"/>
        </p:xfrm>
        <a:graphic>
          <a:graphicData uri="http://schemas.openxmlformats.org/drawingml/2006/table">
            <a:tbl>
              <a:tblPr firstRow="1" firstCol="1" bandRow="1"/>
              <a:tblGrid>
                <a:gridCol w="1351177">
                  <a:extLst>
                    <a:ext uri="{9D8B030D-6E8A-4147-A177-3AD203B41FA5}">
                      <a16:colId xmlns:a16="http://schemas.microsoft.com/office/drawing/2014/main" val="3393125048"/>
                    </a:ext>
                  </a:extLst>
                </a:gridCol>
                <a:gridCol w="977673">
                  <a:extLst>
                    <a:ext uri="{9D8B030D-6E8A-4147-A177-3AD203B41FA5}">
                      <a16:colId xmlns:a16="http://schemas.microsoft.com/office/drawing/2014/main" val="763183283"/>
                    </a:ext>
                  </a:extLst>
                </a:gridCol>
                <a:gridCol w="923012">
                  <a:extLst>
                    <a:ext uri="{9D8B030D-6E8A-4147-A177-3AD203B41FA5}">
                      <a16:colId xmlns:a16="http://schemas.microsoft.com/office/drawing/2014/main" val="4035256042"/>
                    </a:ext>
                  </a:extLst>
                </a:gridCol>
                <a:gridCol w="955809">
                  <a:extLst>
                    <a:ext uri="{9D8B030D-6E8A-4147-A177-3AD203B41FA5}">
                      <a16:colId xmlns:a16="http://schemas.microsoft.com/office/drawing/2014/main" val="2806483984"/>
                    </a:ext>
                  </a:extLst>
                </a:gridCol>
              </a:tblGrid>
              <a:tr h="1082327">
                <a:tc>
                  <a:txBody>
                    <a:bodyPr/>
                    <a:lstStyle/>
                    <a:p>
                      <a:pPr algn="l" fontAlgn="t"/>
                      <a:endParaRPr lang="en-US" sz="2100" b="0" i="0" u="none" strike="noStrike" dirty="0">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dirty="0">
                          <a:effectLst/>
                          <a:latin typeface="Calibri" panose="020F0502020204030204" pitchFamily="34" charset="0"/>
                          <a:ea typeface="Calibri" panose="020F0502020204030204" pitchFamily="34" charset="0"/>
                          <a:cs typeface="Calibri" panose="020F0502020204030204" pitchFamily="34" charset="0"/>
                        </a:rPr>
                        <a:t>Average Number of Registered Students*</a:t>
                      </a:r>
                      <a:endParaRPr lang="en-US" sz="2100" b="0" i="0" u="none" strike="noStrike" dirty="0">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dirty="0">
                          <a:effectLst/>
                          <a:latin typeface="Calibri" panose="020F0502020204030204" pitchFamily="34" charset="0"/>
                          <a:ea typeface="Calibri" panose="020F0502020204030204" pitchFamily="34" charset="0"/>
                          <a:cs typeface="Calibri" panose="020F0502020204030204" pitchFamily="34" charset="0"/>
                        </a:rPr>
                        <a:t>Average Number of Full-Time DRO Staff**</a:t>
                      </a:r>
                      <a:endParaRPr lang="en-US" sz="2100" b="0" i="0" u="none" strike="noStrike" dirty="0">
                        <a:effectLst/>
                        <a:latin typeface="Arial" panose="020B0604020202020204" pitchFamily="34" charset="0"/>
                      </a:endParaRPr>
                    </a:p>
                  </a:txBody>
                  <a:tcPr marL="82296"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Student to Full-Time Staff Ratio</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64821743"/>
                  </a:ext>
                </a:extLst>
              </a:tr>
              <a:tr h="670561">
                <a:tc>
                  <a:txBody>
                    <a:bodyPr/>
                    <a:lstStyle/>
                    <a:p>
                      <a:pPr marL="0" marR="0" algn="l" fontAlgn="t">
                        <a:lnSpc>
                          <a:spcPct val="107000"/>
                        </a:lnSpc>
                        <a:spcAft>
                          <a:spcPts val="800"/>
                        </a:spcAft>
                      </a:pPr>
                      <a:r>
                        <a:rPr lang="en-US" sz="13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Average Student-Staff Ratios by Institutional Size</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marL="0" marR="0" algn="ctr" fontAlgn="t">
                        <a:lnSpc>
                          <a:spcPct val="107000"/>
                        </a:lnSpc>
                        <a:spcAft>
                          <a:spcPts val="800"/>
                        </a:spcAft>
                      </a:pPr>
                      <a:r>
                        <a:rPr lang="en-US" sz="1300" b="0" i="0" u="none" strike="noStrike" dirty="0">
                          <a:effectLst/>
                          <a:latin typeface="Calibri" panose="020F0502020204030204" pitchFamily="34" charset="0"/>
                          <a:ea typeface="Calibri" panose="020F0502020204030204" pitchFamily="34" charset="0"/>
                          <a:cs typeface="Calibri" panose="020F0502020204030204" pitchFamily="34" charset="0"/>
                        </a:rPr>
                        <a:t> </a:t>
                      </a:r>
                      <a:endParaRPr lang="en-US" sz="2100" b="0" i="0" u="none" strike="noStrike" dirty="0">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 </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 </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735775724"/>
                  </a:ext>
                </a:extLst>
              </a:tr>
              <a:tr h="258794">
                <a:tc>
                  <a:txBody>
                    <a:bodyPr/>
                    <a:lstStyle/>
                    <a:p>
                      <a:pPr marL="0" marR="0" algn="l"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&lt;1,500 students</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144 </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1</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144:1 </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6900237"/>
                  </a:ext>
                </a:extLst>
              </a:tr>
              <a:tr h="464677">
                <a:tc>
                  <a:txBody>
                    <a:bodyPr/>
                    <a:lstStyle/>
                    <a:p>
                      <a:pPr marL="0" marR="0" algn="l"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1,500-9,999 students</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385 </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3</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128:1 </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6463039"/>
                  </a:ext>
                </a:extLst>
              </a:tr>
              <a:tr h="464677">
                <a:tc>
                  <a:txBody>
                    <a:bodyPr/>
                    <a:lstStyle/>
                    <a:p>
                      <a:pPr marL="0" marR="0" algn="l"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10,000-19,999 students</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1053 </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6</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176:1 </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9462731"/>
                  </a:ext>
                </a:extLst>
              </a:tr>
              <a:tr h="464677">
                <a:tc>
                  <a:txBody>
                    <a:bodyPr/>
                    <a:lstStyle/>
                    <a:p>
                      <a:pPr marL="0" marR="0" algn="l"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20,000-29,999 students</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1,642 </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8</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205:1</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4235812"/>
                  </a:ext>
                </a:extLst>
              </a:tr>
              <a:tr h="464677">
                <a:tc>
                  <a:txBody>
                    <a:bodyPr/>
                    <a:lstStyle/>
                    <a:p>
                      <a:pPr marL="0" marR="0" algn="l"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30,000 or higher students</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2,554</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17</a:t>
                      </a:r>
                      <a:endParaRPr lang="en-US" sz="2100" b="0" i="0" u="none" strike="noStrike">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lnSpc>
                          <a:spcPct val="107000"/>
                        </a:lnSpc>
                        <a:spcAft>
                          <a:spcPts val="800"/>
                        </a:spcAft>
                      </a:pPr>
                      <a:r>
                        <a:rPr lang="en-US" sz="1300" b="0" i="0" u="none" strike="noStrike" dirty="0">
                          <a:effectLst/>
                          <a:latin typeface="Calibri" panose="020F0502020204030204" pitchFamily="34" charset="0"/>
                          <a:ea typeface="Calibri" panose="020F0502020204030204" pitchFamily="34" charset="0"/>
                          <a:cs typeface="Calibri" panose="020F0502020204030204" pitchFamily="34" charset="0"/>
                        </a:rPr>
                        <a:t>150:1</a:t>
                      </a:r>
                      <a:endParaRPr lang="en-US" sz="2100" b="0" i="0" u="none" strike="noStrike" dirty="0">
                        <a:effectLst/>
                        <a:latin typeface="Arial" panose="020B0604020202020204" pitchFamily="34" charset="0"/>
                      </a:endParaRPr>
                    </a:p>
                  </a:txBody>
                  <a:tcPr marL="78709" marR="78709" marT="1093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99599089"/>
                  </a:ext>
                </a:extLst>
              </a:tr>
            </a:tbl>
          </a:graphicData>
        </a:graphic>
      </p:graphicFrame>
      <p:sp>
        <p:nvSpPr>
          <p:cNvPr id="4" name="TextBox 3">
            <a:extLst>
              <a:ext uri="{FF2B5EF4-FFF2-40B4-BE49-F238E27FC236}">
                <a16:creationId xmlns:a16="http://schemas.microsoft.com/office/drawing/2014/main" id="{0CFC3FAD-9D15-BC69-84B2-306C66B62CF8}"/>
              </a:ext>
            </a:extLst>
          </p:cNvPr>
          <p:cNvSpPr txBox="1"/>
          <p:nvPr/>
        </p:nvSpPr>
        <p:spPr>
          <a:xfrm>
            <a:off x="6612928" y="3697946"/>
            <a:ext cx="5579072" cy="2862322"/>
          </a:xfrm>
          <a:prstGeom prst="rect">
            <a:avLst/>
          </a:prstGeom>
          <a:noFill/>
        </p:spPr>
        <p:txBody>
          <a:bodyPr wrap="square" rtlCol="0">
            <a:spAutoFit/>
          </a:bodyPr>
          <a:lstStyle/>
          <a:p>
            <a:r>
              <a:rPr lang="en-US" sz="2000" dirty="0"/>
              <a:t>Alt text: Institutions with more than 30,000 students have 150 to 1 student to staff ratio, institutions with less than 30,000 students have a 205 to 1 student to staff ratio, institutions with less than 20,000 students have a 176 to 1 student to staff ratio, institutions with less than 10,000 students have a 128 to 1 student to staff ratio, and institutions with less than 1500 student have a 144 to 1 student to staff ratio.</a:t>
            </a:r>
          </a:p>
        </p:txBody>
      </p:sp>
    </p:spTree>
    <p:extLst>
      <p:ext uri="{BB962C8B-B14F-4D97-AF65-F5344CB8AC3E}">
        <p14:creationId xmlns:p14="http://schemas.microsoft.com/office/powerpoint/2010/main" val="3838928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0F39346C-0E74-BDDC-8FED-AE69E4E62EB4}"/>
            </a:ext>
          </a:extLst>
        </p:cNvPr>
        <p:cNvGrpSpPr/>
        <p:nvPr/>
      </p:nvGrpSpPr>
      <p:grpSpPr>
        <a:xfrm>
          <a:off x="0" y="0"/>
          <a:ext cx="0" cy="0"/>
          <a:chOff x="0" y="0"/>
          <a:chExt cx="0" cy="0"/>
        </a:xfrm>
      </p:grpSpPr>
      <p:grpSp>
        <p:nvGrpSpPr>
          <p:cNvPr id="8" name="Group 7">
            <a:extLst>
              <a:ext uri="{FF2B5EF4-FFF2-40B4-BE49-F238E27FC236}">
                <a16:creationId xmlns:a16="http://schemas.microsoft.com/office/drawing/2014/main" id="{23B5DC1F-A45C-2421-99D3-77D0295B66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9" name="Freeform 6">
              <a:extLst>
                <a:ext uri="{FF2B5EF4-FFF2-40B4-BE49-F238E27FC236}">
                  <a16:creationId xmlns:a16="http://schemas.microsoft.com/office/drawing/2014/main" id="{6E290186-74AF-326C-673C-5B066C1A29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US"/>
            </a:p>
          </p:txBody>
        </p:sp>
        <p:sp>
          <p:nvSpPr>
            <p:cNvPr id="10" name="Freeform 6">
              <a:extLst>
                <a:ext uri="{FF2B5EF4-FFF2-40B4-BE49-F238E27FC236}">
                  <a16:creationId xmlns:a16="http://schemas.microsoft.com/office/drawing/2014/main" id="{3EDE1CD1-8842-B3B4-8D37-987A59D770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grpSp>
      <p:sp useBgFill="1">
        <p:nvSpPr>
          <p:cNvPr id="12" name="Rectangle 11">
            <a:extLst>
              <a:ext uri="{FF2B5EF4-FFF2-40B4-BE49-F238E27FC236}">
                <a16:creationId xmlns:a16="http://schemas.microsoft.com/office/drawing/2014/main" id="{B6210D2C-646C-B523-351C-5DAFE4F57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3" name="Rectangle 1">
            <a:extLst>
              <a:ext uri="{FF2B5EF4-FFF2-40B4-BE49-F238E27FC236}">
                <a16:creationId xmlns:a16="http://schemas.microsoft.com/office/drawing/2014/main" id="{36F7B5C0-F431-2EFC-7226-F4944CC6B361}"/>
              </a:ext>
            </a:extLst>
          </p:cNvPr>
          <p:cNvSpPr>
            <a:spLocks noGrp="1" noChangeArrowheads="1"/>
          </p:cNvSpPr>
          <p:nvPr>
            <p:ph type="title" idx="4294967295"/>
          </p:nvPr>
        </p:nvSpPr>
        <p:spPr bwMode="auto">
          <a:xfrm>
            <a:off x="6744594" y="-303835"/>
            <a:ext cx="4798243" cy="3732835"/>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n-US" sz="36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40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Figure VI-1: </a:t>
            </a: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en-US" sz="4000" b="0" i="1"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Does your institution have an ADA/504 Coordinator?</a:t>
            </a:r>
            <a:endParaRPr kumimoji="0" lang="en-US" sz="3600" b="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4" name="Freeform 6">
            <a:extLst>
              <a:ext uri="{FF2B5EF4-FFF2-40B4-BE49-F238E27FC236}">
                <a16:creationId xmlns:a16="http://schemas.microsoft.com/office/drawing/2014/main" id="{B6439184-18D2-61A4-59DD-E243B064D4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27878" y="2016617"/>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US"/>
          </a:p>
        </p:txBody>
      </p:sp>
      <p:sp>
        <p:nvSpPr>
          <p:cNvPr id="16" name="Freeform 6">
            <a:extLst>
              <a:ext uri="{FF2B5EF4-FFF2-40B4-BE49-F238E27FC236}">
                <a16:creationId xmlns:a16="http://schemas.microsoft.com/office/drawing/2014/main" id="{B7FDD588-202B-FA1D-05C5-130F4D0B69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49163" y="634028"/>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a:p>
        </p:txBody>
      </p:sp>
      <p:graphicFrame>
        <p:nvGraphicFramePr>
          <p:cNvPr id="4" name="Chart18" descr="A pie chart showing the reported presence of an ADA/504 Coordinator by percentage. Equivalent information is provided in the table that follows.">
            <a:extLst>
              <a:ext uri="{FF2B5EF4-FFF2-40B4-BE49-F238E27FC236}">
                <a16:creationId xmlns:a16="http://schemas.microsoft.com/office/drawing/2014/main" id="{7C12146E-4670-2CA8-9714-CEE5BA22E899}"/>
              </a:ext>
            </a:extLst>
          </p:cNvPr>
          <p:cNvGraphicFramePr/>
          <p:nvPr>
            <p:extLst>
              <p:ext uri="{D42A27DB-BD31-4B8C-83A1-F6EECF244321}">
                <p14:modId xmlns:p14="http://schemas.microsoft.com/office/powerpoint/2010/main" val="3329089359"/>
              </p:ext>
            </p:extLst>
          </p:nvPr>
        </p:nvGraphicFramePr>
        <p:xfrm>
          <a:off x="786386" y="1494277"/>
          <a:ext cx="5499735" cy="399986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55B6FBF3-8292-622B-64C5-812632841DB8}"/>
              </a:ext>
            </a:extLst>
          </p:cNvPr>
          <p:cNvSpPr txBox="1"/>
          <p:nvPr/>
        </p:nvSpPr>
        <p:spPr>
          <a:xfrm>
            <a:off x="6744594" y="5152957"/>
            <a:ext cx="5009602" cy="1015663"/>
          </a:xfrm>
          <a:prstGeom prst="rect">
            <a:avLst/>
          </a:prstGeom>
          <a:noFill/>
        </p:spPr>
        <p:txBody>
          <a:bodyPr wrap="square" rtlCol="0">
            <a:spAutoFit/>
          </a:bodyPr>
          <a:lstStyle/>
          <a:p>
            <a:r>
              <a:rPr lang="en-US" sz="2000" dirty="0"/>
              <a:t>Alt text: Pie graph illustrating 75% of institutions have an ADA or 504 Coordinator, 20% do not, and 5% don’t know. </a:t>
            </a:r>
          </a:p>
        </p:txBody>
      </p:sp>
    </p:spTree>
    <p:extLst>
      <p:ext uri="{BB962C8B-B14F-4D97-AF65-F5344CB8AC3E}">
        <p14:creationId xmlns:p14="http://schemas.microsoft.com/office/powerpoint/2010/main" val="3344055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026F0-4061-5EAE-8CE9-2BCA56140A09}"/>
              </a:ext>
            </a:extLst>
          </p:cNvPr>
          <p:cNvSpPr>
            <a:spLocks noGrp="1"/>
          </p:cNvSpPr>
          <p:nvPr>
            <p:ph type="title"/>
          </p:nvPr>
        </p:nvSpPr>
        <p:spPr/>
        <p:txBody>
          <a:bodyPr>
            <a:normAutofit/>
          </a:bodyPr>
          <a:lstStyle/>
          <a:p>
            <a:r>
              <a:rPr lang="en-US" sz="4800" dirty="0"/>
              <a:t>Lived Experiences of disabled disability services directors</a:t>
            </a:r>
          </a:p>
        </p:txBody>
      </p:sp>
      <p:sp>
        <p:nvSpPr>
          <p:cNvPr id="3" name="Text Placeholder 2">
            <a:extLst>
              <a:ext uri="{FF2B5EF4-FFF2-40B4-BE49-F238E27FC236}">
                <a16:creationId xmlns:a16="http://schemas.microsoft.com/office/drawing/2014/main" id="{301C1D26-DC6D-59D6-11C9-2F121E6E2EF3}"/>
              </a:ext>
            </a:extLst>
          </p:cNvPr>
          <p:cNvSpPr>
            <a:spLocks noGrp="1"/>
          </p:cNvSpPr>
          <p:nvPr>
            <p:ph type="body" idx="1"/>
          </p:nvPr>
        </p:nvSpPr>
        <p:spPr/>
        <p:txBody>
          <a:bodyPr>
            <a:noAutofit/>
          </a:bodyPr>
          <a:lstStyle/>
          <a:p>
            <a:r>
              <a:rPr lang="en-US" sz="4000" dirty="0"/>
              <a:t>Centering Participant Voices</a:t>
            </a:r>
          </a:p>
        </p:txBody>
      </p:sp>
    </p:spTree>
    <p:extLst>
      <p:ext uri="{BB962C8B-B14F-4D97-AF65-F5344CB8AC3E}">
        <p14:creationId xmlns:p14="http://schemas.microsoft.com/office/powerpoint/2010/main" val="122556412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Crop</Template>
  <TotalTime>952</TotalTime>
  <Words>1721</Words>
  <Application>Microsoft Office PowerPoint</Application>
  <PresentationFormat>Widescreen</PresentationFormat>
  <Paragraphs>168</Paragraphs>
  <Slides>47</Slides>
  <Notes>36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Aptos</vt:lpstr>
      <vt:lpstr>Arial</vt:lpstr>
      <vt:lpstr>Calibri</vt:lpstr>
      <vt:lpstr>Franklin Gothic Book</vt:lpstr>
      <vt:lpstr>Optima</vt:lpstr>
      <vt:lpstr>Wingdings</vt:lpstr>
      <vt:lpstr>Crop</vt:lpstr>
      <vt:lpstr>DISABILITY justice IN hIGHER eDUCATION</vt:lpstr>
      <vt:lpstr>Acknowledgement of country</vt:lpstr>
      <vt:lpstr>Our Time Together</vt:lpstr>
      <vt:lpstr>Person-First &amp;  Identity-First  Language </vt:lpstr>
      <vt:lpstr>Association of Higher Education and Disability </vt:lpstr>
      <vt:lpstr>AHEAD Report Highlights</vt:lpstr>
      <vt:lpstr>Table IV-4:  Average Student-Staff Ratios by Institutional Size </vt:lpstr>
      <vt:lpstr>  Figure VI-1:  Does your institution have an ADA/504 Coordinator?</vt:lpstr>
      <vt:lpstr>Lived Experiences of disabled disability services directors</vt:lpstr>
      <vt:lpstr>Participant Voice: Diane</vt:lpstr>
      <vt:lpstr>Problem Statement</vt:lpstr>
      <vt:lpstr>Purpose statement</vt:lpstr>
      <vt:lpstr>Ten Principles of Disability Justice developed by Sins Invalid</vt:lpstr>
      <vt:lpstr>Methodology</vt:lpstr>
      <vt:lpstr>Researcher Positionality</vt:lpstr>
      <vt:lpstr>Eight Participants</vt:lpstr>
      <vt:lpstr>Six Themes</vt:lpstr>
      <vt:lpstr>Theme 1</vt:lpstr>
      <vt:lpstr>Participant Voice: Diane (Theme 1)</vt:lpstr>
      <vt:lpstr>Participant Voice: Lindsey (Theme 1)</vt:lpstr>
      <vt:lpstr>Theme 2</vt:lpstr>
      <vt:lpstr>Participant Voice: Lindsey (Theme 2)</vt:lpstr>
      <vt:lpstr>Participant Voice: Sara (Theme 2)</vt:lpstr>
      <vt:lpstr>Participant Voice: Nora (Theme 2)</vt:lpstr>
      <vt:lpstr>Theme 3</vt:lpstr>
      <vt:lpstr>Participant Voice: Aurora (Theme 3)</vt:lpstr>
      <vt:lpstr>Participant Voice: Rosie (Theme 3)</vt:lpstr>
      <vt:lpstr>Theme 4</vt:lpstr>
      <vt:lpstr>Participant Voice: Beth (Theme 4)</vt:lpstr>
      <vt:lpstr>Theme 5</vt:lpstr>
      <vt:lpstr>Participant Voice: Diane (Theme 5)</vt:lpstr>
      <vt:lpstr>Theme 6</vt:lpstr>
      <vt:lpstr>Participant Voice: Aurora (Theme 6)</vt:lpstr>
      <vt:lpstr>Participant Voice: Joanne (Theme 6)</vt:lpstr>
      <vt:lpstr>NINE IMPLICATIONS</vt:lpstr>
      <vt:lpstr>1. Normalize disability as an identity, not a diagnosis to be cured.  </vt:lpstr>
      <vt:lpstr>2. Include disability in institutional diversity, equity, and inclusion values and actions.   </vt:lpstr>
      <vt:lpstr>3. Expect full access and inclusion from all campus members, not simply compliance.    </vt:lpstr>
      <vt:lpstr>4. Proactively identify inaccessible built spaces, policies, and practices and make modifications instead of relying on the retroactive use of an accommodation.     </vt:lpstr>
      <vt:lpstr>5. Identify and promote disabled leaders.      </vt:lpstr>
      <vt:lpstr>6. Incorporate the 10 principles of disability justice into practice and research.       </vt:lpstr>
      <vt:lpstr>7. Intentionally avoid and address  color-evasiveness.         </vt:lpstr>
      <vt:lpstr>8. Initiate Employee Resource Groups.          </vt:lpstr>
      <vt:lpstr>9. Association of Higher Education and Disability endorsement of 10 principles of disability justice.           </vt:lpstr>
      <vt:lpstr>Participant Voice: Sara</vt:lpstr>
      <vt:lpstr>Current Research Project</vt:lpstr>
      <vt:lpstr>DISABILITY justice IN hIGHER eDUCATION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Emily Gaspar</dc:creator>
  <cp:lastModifiedBy>Kylie Geard</cp:lastModifiedBy>
  <cp:revision>19</cp:revision>
  <dcterms:created xsi:type="dcterms:W3CDTF">2025-02-17T03:13:58Z</dcterms:created>
  <dcterms:modified xsi:type="dcterms:W3CDTF">2025-03-11T03:18:57Z</dcterms:modified>
</cp:coreProperties>
</file>