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7" r:id="rId5"/>
    <p:sldId id="258" r:id="rId6"/>
    <p:sldId id="257" r:id="rId7"/>
    <p:sldId id="293" r:id="rId8"/>
    <p:sldId id="294" r:id="rId9"/>
    <p:sldId id="288" r:id="rId10"/>
    <p:sldId id="289" r:id="rId11"/>
    <p:sldId id="284" r:id="rId12"/>
    <p:sldId id="292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0" autoAdjust="0"/>
    <p:restoredTop sz="96934" autoAdjust="0"/>
  </p:normalViewPr>
  <p:slideViewPr>
    <p:cSldViewPr snapToGrid="0">
      <p:cViewPr varScale="1">
        <p:scale>
          <a:sx n="88" d="100"/>
          <a:sy n="88" d="100"/>
        </p:scale>
        <p:origin x="108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1626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2053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13026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683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84392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7185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47393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66039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4696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927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036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199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278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153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4327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4561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83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85510F-160D-4017-B645-4EB63459AB69}" type="datetimeFigureOut">
              <a:rPr lang="en-AU" smtClean="0"/>
              <a:t>3/12/2024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DFF90-7371-49DE-B43C-B3E06A474571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3361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dcet.edu.au/resource/11753/adcet-webinar-opportunities-for-supporting-diverse-learners-through-generative-ai" TargetMode="External"/><Relationship Id="rId2" Type="http://schemas.openxmlformats.org/officeDocument/2006/relationships/hyperlink" Target="https://www.adcet.edu.au/ilotathing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8EE7-00A8-9456-8734-09D911170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661" y="1856432"/>
            <a:ext cx="8372733" cy="343745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en-GB" sz="1600" b="1" dirty="0">
                <a:solidFill>
                  <a:srgbClr val="133864"/>
                </a:solidFill>
                <a:latin typeface="Lato" panose="020F0502020204030203" pitchFamily="34" charset="0"/>
              </a:rPr>
              <a:t>ADCET Webinar</a:t>
            </a:r>
            <a:br>
              <a:rPr lang="en-GB" sz="1600" b="1" dirty="0">
                <a:solidFill>
                  <a:srgbClr val="133864"/>
                </a:solidFill>
                <a:latin typeface="Lato" panose="020F0502020204030203" pitchFamily="34" charset="0"/>
              </a:rPr>
            </a:br>
            <a:r>
              <a:rPr lang="en-GB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  <a:t>Reflecting on 2024: </a:t>
            </a:r>
            <a:br>
              <a:rPr lang="en-GB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</a:br>
            <a:r>
              <a:rPr lang="en-GB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  <a:t>AI for students and staff</a:t>
            </a:r>
            <a:br>
              <a:rPr lang="en-GB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</a:br>
            <a:br>
              <a:rPr lang="en-GB" sz="1600" b="1" i="0" dirty="0">
                <a:solidFill>
                  <a:srgbClr val="133864"/>
                </a:solidFill>
                <a:effectLst/>
                <a:latin typeface="Lato" panose="020F0502020204030203" pitchFamily="34" charset="0"/>
              </a:rPr>
            </a:br>
            <a:r>
              <a:rPr lang="en-GB" sz="1800" b="1" dirty="0">
                <a:solidFill>
                  <a:srgbClr val="133864"/>
                </a:solidFill>
                <a:latin typeface="Lato" panose="020F0502020204030203" pitchFamily="34" charset="0"/>
              </a:rPr>
              <a:t>Darren Britten </a:t>
            </a:r>
            <a:r>
              <a:rPr lang="en-GB" sz="1800" dirty="0"/>
              <a:t>• </a:t>
            </a:r>
            <a:r>
              <a:rPr lang="en-GB" sz="1800" b="1" dirty="0">
                <a:solidFill>
                  <a:srgbClr val="133864"/>
                </a:solidFill>
                <a:latin typeface="Lato" panose="020F0502020204030203" pitchFamily="34" charset="0"/>
              </a:rPr>
              <a:t>Elizabeth Hitches</a:t>
            </a:r>
            <a:endParaRPr lang="en-GB" sz="1800" b="1" i="0" dirty="0">
              <a:solidFill>
                <a:srgbClr val="133864"/>
              </a:solidFill>
              <a:effectLst/>
              <a:latin typeface="Lato" panose="020F0502020204030203" pitchFamily="34" charset="0"/>
            </a:endParaRPr>
          </a:p>
        </p:txBody>
      </p:sp>
      <p:pic>
        <p:nvPicPr>
          <p:cNvPr id="7" name="Picture 6" descr="Logo of the Australian Disability Clearing House on Education and Training (ADCET) with the words, Supporting you, Supporting Students.">
            <a:extLst>
              <a:ext uri="{FF2B5EF4-FFF2-40B4-BE49-F238E27FC236}">
                <a16:creationId xmlns:a16="http://schemas.microsoft.com/office/drawing/2014/main" id="{522A2651-4620-28E9-9174-02CB26D390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896" y="2204503"/>
            <a:ext cx="3204223" cy="93723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664FA3A-1872-43A4-2C9B-EA87F9AC2E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394" y="423698"/>
            <a:ext cx="2082516" cy="20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0970ED77-2676-DAF7-6097-080CBD95A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7394" y="2502905"/>
            <a:ext cx="2087281" cy="20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771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595" y="1369604"/>
            <a:ext cx="6247722" cy="1461778"/>
          </a:xfrm>
        </p:spPr>
        <p:txBody>
          <a:bodyPr anchor="t">
            <a:normAutofit/>
          </a:bodyPr>
          <a:lstStyle/>
          <a:p>
            <a:r>
              <a:rPr lang="en-GB" b="1" i="0" dirty="0">
                <a:effectLst/>
                <a:latin typeface="Lato" panose="020F0502020204030203" pitchFamily="34" charset="0"/>
              </a:rPr>
              <a:t>Acknowledgements</a:t>
            </a:r>
            <a:endParaRPr lang="en-AU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7460" y="1884564"/>
            <a:ext cx="9813980" cy="3088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the spirit of reconciliation, we would like to acknowledge the Traditional Custodians of country throughout Australia and their connections to land, sea and community. We pay our respect to their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lders past, present and emerging and extend that respect to all Aboriginal and Torres Strait Islander peoples today.</a:t>
            </a:r>
            <a:b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While virtually connected today w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 are presenting geographically dispersed and acknowledge the Palawa/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Pakana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peoples of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Lutruwita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(Tasmania), the Wurundjeri people of the Kulin nation in Victoria and the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Turrbal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000" dirty="0" err="1">
                <a:latin typeface="Arial" panose="020B0604020202020204" pitchFamily="34" charset="0"/>
                <a:cs typeface="Arial" panose="020B0604020202020204" pitchFamily="34" charset="0"/>
              </a:rPr>
              <a:t>Jagera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peoples of Queensland.</a:t>
            </a: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1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8699" y="625516"/>
            <a:ext cx="8525310" cy="1461778"/>
          </a:xfrm>
        </p:spPr>
        <p:txBody>
          <a:bodyPr>
            <a:normAutofit/>
          </a:bodyPr>
          <a:lstStyle/>
          <a:p>
            <a:r>
              <a:rPr lang="en-GB" sz="4000" b="1" i="0" dirty="0">
                <a:effectLst/>
                <a:latin typeface="Lato" panose="020F0502020204030203" pitchFamily="34" charset="0"/>
              </a:rPr>
              <a:t>About this webinar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914" y="1855876"/>
            <a:ext cx="9487836" cy="4271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In this webinar we will look at, and demonstrate, some of our favourite generative AI tools that have been available in 2024 and explore how they can support a Universal Design for Learning approach to teaching and learning through:</a:t>
            </a:r>
          </a:p>
          <a:p>
            <a:r>
              <a:rPr lang="en-GB" sz="20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providing options for personalised learning and interactive study aids</a:t>
            </a:r>
          </a:p>
          <a:p>
            <a:r>
              <a:rPr lang="en-GB" sz="20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efficient content creation, multi-modal content development</a:t>
            </a:r>
          </a:p>
          <a:p>
            <a:r>
              <a:rPr lang="en-GB" sz="2000" b="0" i="0" dirty="0">
                <a:solidFill>
                  <a:srgbClr val="222222"/>
                </a:solidFill>
                <a:effectLst/>
                <a:latin typeface="Lato" panose="020F0502020204030203" pitchFamily="34" charset="0"/>
              </a:rPr>
              <a:t>AI assisted accessibility </a:t>
            </a:r>
          </a:p>
          <a:p>
            <a:pPr marL="0" indent="0">
              <a:buNone/>
            </a:pP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745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080C3-0E2A-2442-8940-F840C5F37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b="1" dirty="0">
                <a:latin typeface="Lato" panose="020F0502020204030203" pitchFamily="34" charset="0"/>
              </a:rPr>
              <a:t>Have you used AI?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C90CA-73B7-955A-73F5-135A9FA75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256" y="2348654"/>
            <a:ext cx="10018713" cy="1959186"/>
          </a:xfrm>
        </p:spPr>
        <p:txBody>
          <a:bodyPr>
            <a:normAutofit lnSpcReduction="10000"/>
          </a:bodyPr>
          <a:lstStyle/>
          <a:p>
            <a:pPr lvl="1"/>
            <a:r>
              <a:rPr lang="en-AU" sz="2400" b="1" dirty="0"/>
              <a:t>Yes – a lot</a:t>
            </a:r>
          </a:p>
          <a:p>
            <a:pPr lvl="1"/>
            <a:r>
              <a:rPr lang="en-AU" sz="2400" b="1" dirty="0"/>
              <a:t>Yes – a little</a:t>
            </a:r>
          </a:p>
          <a:p>
            <a:pPr lvl="1"/>
            <a:r>
              <a:rPr lang="en-AU" sz="2400" b="1" dirty="0"/>
              <a:t>Not much at all</a:t>
            </a:r>
          </a:p>
          <a:p>
            <a:pPr lvl="1"/>
            <a:r>
              <a:rPr lang="en-AU" sz="2400" b="1" dirty="0"/>
              <a:t>Scared of it</a:t>
            </a:r>
          </a:p>
        </p:txBody>
      </p:sp>
    </p:spTree>
    <p:extLst>
      <p:ext uri="{BB962C8B-B14F-4D97-AF65-F5344CB8AC3E}">
        <p14:creationId xmlns:p14="http://schemas.microsoft.com/office/powerpoint/2010/main" val="807586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6A8936-8B55-0DBD-D3DA-6BBA2EE3B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BB182-A327-8CD9-9943-EEB49466C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b="1" dirty="0">
                <a:latin typeface="Lato" panose="020F0502020204030203" pitchFamily="34" charset="0"/>
              </a:rPr>
              <a:t>Which of these tools have you heard of?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735AC7-5BA9-76B5-87CD-CDFACE58E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145451"/>
            <a:ext cx="10018713" cy="4119882"/>
          </a:xfrm>
        </p:spPr>
        <p:txBody>
          <a:bodyPr>
            <a:normAutofit/>
          </a:bodyPr>
          <a:lstStyle/>
          <a:p>
            <a:pPr lvl="1"/>
            <a:r>
              <a:rPr lang="en-AU" b="1" dirty="0" err="1"/>
              <a:t>chatGPT</a:t>
            </a:r>
            <a:endParaRPr lang="en-AU" b="1" dirty="0"/>
          </a:p>
          <a:p>
            <a:pPr lvl="1"/>
            <a:r>
              <a:rPr lang="en-AU" b="1" dirty="0"/>
              <a:t>Perplexity</a:t>
            </a:r>
          </a:p>
          <a:p>
            <a:pPr lvl="1"/>
            <a:r>
              <a:rPr lang="en-AU" b="1" dirty="0"/>
              <a:t>Claude</a:t>
            </a:r>
          </a:p>
          <a:p>
            <a:pPr lvl="1"/>
            <a:r>
              <a:rPr lang="en-AU" b="1" dirty="0" err="1"/>
              <a:t>coPilot</a:t>
            </a:r>
            <a:endParaRPr lang="en-AU" b="1" dirty="0"/>
          </a:p>
          <a:p>
            <a:pPr lvl="1"/>
            <a:r>
              <a:rPr lang="en-AU" b="1" dirty="0"/>
              <a:t>Google </a:t>
            </a:r>
            <a:r>
              <a:rPr lang="en-AU" b="1" dirty="0" err="1"/>
              <a:t>NotebookLM</a:t>
            </a:r>
            <a:endParaRPr lang="en-AU" b="1" dirty="0"/>
          </a:p>
          <a:p>
            <a:pPr lvl="1"/>
            <a:r>
              <a:rPr lang="en-AU" b="1" dirty="0"/>
              <a:t>Hume (EVI)</a:t>
            </a:r>
          </a:p>
          <a:p>
            <a:pPr lvl="1"/>
            <a:r>
              <a:rPr lang="en-AU" b="1" dirty="0"/>
              <a:t>Goblin Tools</a:t>
            </a:r>
          </a:p>
          <a:p>
            <a:pPr lvl="1"/>
            <a:r>
              <a:rPr lang="en-AU" b="1" dirty="0"/>
              <a:t>Play AI</a:t>
            </a:r>
          </a:p>
          <a:p>
            <a:pPr lvl="1"/>
            <a:r>
              <a:rPr lang="en-AU" b="1" dirty="0" err="1"/>
              <a:t>Suno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825218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6838" y="1110070"/>
            <a:ext cx="6607992" cy="1461778"/>
          </a:xfrm>
        </p:spPr>
        <p:txBody>
          <a:bodyPr>
            <a:normAutofit/>
          </a:bodyPr>
          <a:lstStyle/>
          <a:p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Benefits and Considerations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838" y="1613600"/>
            <a:ext cx="10518095" cy="4004980"/>
          </a:xfrm>
        </p:spPr>
        <p:txBody>
          <a:bodyPr>
            <a:norm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Ethical considerations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An ongoing need to support students’ critical thinking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Privacy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Copyright and Intellectual Property</a:t>
            </a:r>
          </a:p>
        </p:txBody>
      </p:sp>
    </p:spTree>
    <p:extLst>
      <p:ext uri="{BB962C8B-B14F-4D97-AF65-F5344CB8AC3E}">
        <p14:creationId xmlns:p14="http://schemas.microsoft.com/office/powerpoint/2010/main" val="3302226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4620" y="1001696"/>
            <a:ext cx="6295376" cy="1461778"/>
          </a:xfrm>
        </p:spPr>
        <p:txBody>
          <a:bodyPr>
            <a:normAutofit/>
          </a:bodyPr>
          <a:lstStyle/>
          <a:p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      2025 and beyond</a:t>
            </a:r>
            <a:endParaRPr lang="en-AU" sz="40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5FB74-2A52-4137-8CC4-2324A0E96A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6838" y="1613600"/>
            <a:ext cx="9487836" cy="4004980"/>
          </a:xfrm>
        </p:spPr>
        <p:txBody>
          <a:bodyPr>
            <a:normAutofit/>
          </a:bodyPr>
          <a:lstStyle/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More user agents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More personalisation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More ‘wow’ moments</a:t>
            </a:r>
          </a:p>
          <a:p>
            <a:r>
              <a:rPr lang="en-AU" sz="2000" dirty="0">
                <a:latin typeface="Arial" panose="020B0604020202020204" pitchFamily="34" charset="0"/>
                <a:cs typeface="Arial" panose="020B0604020202020204" pitchFamily="34" charset="0"/>
              </a:rPr>
              <a:t>AI in everything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720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2417" y="3429000"/>
            <a:ext cx="10481912" cy="162408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Questions</a:t>
            </a: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6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804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CE308-A44C-494D-B87B-300580B8D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657" y="2616957"/>
            <a:ext cx="10481912" cy="1624085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Thank You</a:t>
            </a:r>
            <a:br>
              <a:rPr lang="en-US" sz="7200" b="1" i="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</a:br>
            <a:br>
              <a:rPr lang="en-US" sz="7200" b="1" dirty="0"/>
            </a:br>
            <a:br>
              <a:rPr lang="en-US" sz="7200" b="1" dirty="0"/>
            </a:br>
            <a:br>
              <a:rPr lang="en-US" sz="7200" b="1" dirty="0"/>
            </a:br>
            <a:r>
              <a:rPr lang="en-US" sz="3100" b="1" dirty="0"/>
              <a:t>You can hear more of us on our ADCET podcast</a:t>
            </a:r>
            <a:br>
              <a:rPr lang="en-US" sz="7200" b="1" dirty="0"/>
            </a:br>
            <a:r>
              <a:rPr lang="en-US" sz="2700" b="1" dirty="0">
                <a:hlinkClick r:id="rId2"/>
              </a:rPr>
              <a:t>adcet.edu.au/</a:t>
            </a:r>
            <a:r>
              <a:rPr lang="en-US" sz="2700" b="1" dirty="0" err="1">
                <a:hlinkClick r:id="rId2"/>
              </a:rPr>
              <a:t>ilotathings</a:t>
            </a:r>
            <a:br>
              <a:rPr lang="en-GB" b="1" dirty="0">
                <a:hlinkClick r:id="rId3"/>
              </a:rPr>
            </a:br>
            <a:endParaRPr lang="en-US" sz="3600" kern="1200" dirty="0">
              <a:solidFill>
                <a:schemeClr val="tx1"/>
              </a:solidFill>
            </a:endParaRPr>
          </a:p>
        </p:txBody>
      </p:sp>
      <p:pic>
        <p:nvPicPr>
          <p:cNvPr id="2050" name="Picture 2" descr="Image of a brain with legs sitting in a chair, wearing headphones and a graduation cap. The words ILOTA Things are to the left of the brain">
            <a:extLst>
              <a:ext uri="{FF2B5EF4-FFF2-40B4-BE49-F238E27FC236}">
                <a16:creationId xmlns:a16="http://schemas.microsoft.com/office/drawing/2014/main" id="{0A8A7F9F-36F4-7373-D945-100FDF2532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4460" y="1974107"/>
            <a:ext cx="2402306" cy="240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829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BC4DB0F0BEBE341B16A09068688E6BA" ma:contentTypeVersion="17" ma:contentTypeDescription="Create a new document." ma:contentTypeScope="" ma:versionID="c83d8e552c4401eb2bf4dac7b79a5b67">
  <xsd:schema xmlns:xsd="http://www.w3.org/2001/XMLSchema" xmlns:xs="http://www.w3.org/2001/XMLSchema" xmlns:p="http://schemas.microsoft.com/office/2006/metadata/properties" xmlns:ns3="b2db11a2-9826-48d1-a369-d297b497a64d" xmlns:ns4="213d2419-2997-47dd-8ab1-08acc0ef2552" targetNamespace="http://schemas.microsoft.com/office/2006/metadata/properties" ma:root="true" ma:fieldsID="36f8ce3ace21366b769e1193db0e3ffd" ns3:_="" ns4:_="">
    <xsd:import namespace="b2db11a2-9826-48d1-a369-d297b497a64d"/>
    <xsd:import namespace="213d2419-2997-47dd-8ab1-08acc0ef255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db11a2-9826-48d1-a369-d297b497a64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d2419-2997-47dd-8ab1-08acc0ef25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13d2419-2997-47dd-8ab1-08acc0ef2552" xsi:nil="true"/>
  </documentManagement>
</p:properties>
</file>

<file path=customXml/itemProps1.xml><?xml version="1.0" encoding="utf-8"?>
<ds:datastoreItem xmlns:ds="http://schemas.openxmlformats.org/officeDocument/2006/customXml" ds:itemID="{F81861FB-B1DE-464F-8D64-84DF1E33BF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0386D1-C3DD-4FCB-8EBE-7BA7A353B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db11a2-9826-48d1-a369-d297b497a64d"/>
    <ds:schemaRef ds:uri="213d2419-2997-47dd-8ab1-08acc0ef25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9B38833-9CCF-438C-B476-739242CBDC0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13d2419-2997-47dd-8ab1-08acc0ef2552"/>
    <ds:schemaRef ds:uri="b2db11a2-9826-48d1-a369-d297b497a64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1234</TotalTime>
  <Words>288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Corbel</vt:lpstr>
      <vt:lpstr>Lato</vt:lpstr>
      <vt:lpstr>Parallax</vt:lpstr>
      <vt:lpstr>ADCET Webinar Reflecting on 2024:  AI for students and staff  Darren Britten • Elizabeth Hitches</vt:lpstr>
      <vt:lpstr>Acknowledgements</vt:lpstr>
      <vt:lpstr>About this webinar</vt:lpstr>
      <vt:lpstr>Have you used AI?</vt:lpstr>
      <vt:lpstr>Which of these tools have you heard of?</vt:lpstr>
      <vt:lpstr>Benefits and Considerations</vt:lpstr>
      <vt:lpstr>        2025 and beyond</vt:lpstr>
      <vt:lpstr>Questions  </vt:lpstr>
      <vt:lpstr>Thank You    You can hear more of us on our ADCET podcast adcet.edu.au/ilotathings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 Readers - Everything Access and Teaching Staff should know</dc:title>
  <dc:creator>Darren Britten</dc:creator>
  <cp:lastModifiedBy>Kylie Geard</cp:lastModifiedBy>
  <cp:revision>32</cp:revision>
  <dcterms:created xsi:type="dcterms:W3CDTF">2021-11-18T02:14:47Z</dcterms:created>
  <dcterms:modified xsi:type="dcterms:W3CDTF">2024-12-03T09:59:21Z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0x0101009BC4DB0F0BEBE341B16A09068688E6BA</vt:lpwstr>
  </property>
</Properties>
</file>