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37"/>
  </p:notesMasterIdLst>
  <p:sldIdLst>
    <p:sldId id="397" r:id="rId5"/>
    <p:sldId id="309" r:id="rId6"/>
    <p:sldId id="306" r:id="rId7"/>
    <p:sldId id="453" r:id="rId8"/>
    <p:sldId id="451" r:id="rId9"/>
    <p:sldId id="307" r:id="rId10"/>
    <p:sldId id="454" r:id="rId11"/>
    <p:sldId id="458" r:id="rId12"/>
    <p:sldId id="411" r:id="rId13"/>
    <p:sldId id="308" r:id="rId14"/>
    <p:sldId id="455" r:id="rId15"/>
    <p:sldId id="468" r:id="rId16"/>
    <p:sldId id="403" r:id="rId17"/>
    <p:sldId id="259" r:id="rId18"/>
    <p:sldId id="404" r:id="rId19"/>
    <p:sldId id="460" r:id="rId20"/>
    <p:sldId id="462" r:id="rId21"/>
    <p:sldId id="463" r:id="rId22"/>
    <p:sldId id="464" r:id="rId23"/>
    <p:sldId id="465" r:id="rId24"/>
    <p:sldId id="461" r:id="rId25"/>
    <p:sldId id="467" r:id="rId26"/>
    <p:sldId id="399" r:id="rId27"/>
    <p:sldId id="457" r:id="rId28"/>
    <p:sldId id="469" r:id="rId29"/>
    <p:sldId id="470" r:id="rId30"/>
    <p:sldId id="471" r:id="rId31"/>
    <p:sldId id="456" r:id="rId32"/>
    <p:sldId id="472" r:id="rId33"/>
    <p:sldId id="473" r:id="rId34"/>
    <p:sldId id="409" r:id="rId35"/>
    <p:sldId id="459" r:id="rId3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ophie MacGillivray" initials="SM" lastIdx="7" clrIdx="6">
    <p:extLst>
      <p:ext uri="{19B8F6BF-5375-455C-9EA6-DF929625EA0E}">
        <p15:presenceInfo xmlns:p15="http://schemas.microsoft.com/office/powerpoint/2012/main" userId="S::sophie.macgillivray@rmit.edu.au::1582d821-a095-4492-868f-ca3120a0aac1" providerId="AD"/>
      </p:ext>
    </p:extLst>
  </p:cmAuthor>
  <p:cmAuthor id="1" name="Daniel Polidano" initials="DP" lastIdx="10" clrIdx="0">
    <p:extLst>
      <p:ext uri="{19B8F6BF-5375-455C-9EA6-DF929625EA0E}">
        <p15:presenceInfo xmlns:p15="http://schemas.microsoft.com/office/powerpoint/2012/main" userId="S::daniel.polidano@rmit.edu.au::23369db3-1b7b-40ff-863a-b188c2e0754c" providerId="AD"/>
      </p:ext>
    </p:extLst>
  </p:cmAuthor>
  <p:cmAuthor id="8" name="Olivia Villani" initials="OV" lastIdx="1" clrIdx="7">
    <p:extLst>
      <p:ext uri="{19B8F6BF-5375-455C-9EA6-DF929625EA0E}">
        <p15:presenceInfo xmlns:p15="http://schemas.microsoft.com/office/powerpoint/2012/main" userId="S::olivia.villani@rmit.edu.au::d87ac168-ec0f-4ec5-af64-80fd45e5bd24" providerId="AD"/>
      </p:ext>
    </p:extLst>
  </p:cmAuthor>
  <p:cmAuthor id="2" name="Sarah Morley" initials="SM" lastIdx="17" clrIdx="1">
    <p:extLst>
      <p:ext uri="{19B8F6BF-5375-455C-9EA6-DF929625EA0E}">
        <p15:presenceInfo xmlns:p15="http://schemas.microsoft.com/office/powerpoint/2012/main" userId="S::sarah.morley@rmit.edu.au::ad7a720f-71a2-4e21-b98f-de1faa32b6e7" providerId="AD"/>
      </p:ext>
    </p:extLst>
  </p:cmAuthor>
  <p:cmAuthor id="3" name="Darcy Muller" initials="DM" lastIdx="8" clrIdx="2">
    <p:extLst>
      <p:ext uri="{19B8F6BF-5375-455C-9EA6-DF929625EA0E}">
        <p15:presenceInfo xmlns:p15="http://schemas.microsoft.com/office/powerpoint/2012/main" userId="S::darcy.muller@rmit.edu.au::7a5694f8-bfb9-4e38-8e6a-504c4d893d3e" providerId="AD"/>
      </p:ext>
    </p:extLst>
  </p:cmAuthor>
  <p:cmAuthor id="4" name="Ben Bucknall" initials="BB" lastIdx="6" clrIdx="3">
    <p:extLst>
      <p:ext uri="{19B8F6BF-5375-455C-9EA6-DF929625EA0E}">
        <p15:presenceInfo xmlns:p15="http://schemas.microsoft.com/office/powerpoint/2012/main" userId="S::ben.bucknall@rmit.edu.au::30817f56-0a79-48ff-89b7-28590598d990" providerId="AD"/>
      </p:ext>
    </p:extLst>
  </p:cmAuthor>
  <p:cmAuthor id="5" name="Jane Tramby" initials="JT" lastIdx="2" clrIdx="4">
    <p:extLst>
      <p:ext uri="{19B8F6BF-5375-455C-9EA6-DF929625EA0E}">
        <p15:presenceInfo xmlns:p15="http://schemas.microsoft.com/office/powerpoint/2012/main" userId="S::jane.tramby@rmit.edu.au::b3477ef0-73e2-4c84-a8cb-63567525240a" providerId="AD"/>
      </p:ext>
    </p:extLst>
  </p:cmAuthor>
  <p:cmAuthor id="6" name="Bob Xiao" initials="BX" lastIdx="3" clrIdx="5">
    <p:extLst>
      <p:ext uri="{19B8F6BF-5375-455C-9EA6-DF929625EA0E}">
        <p15:presenceInfo xmlns:p15="http://schemas.microsoft.com/office/powerpoint/2012/main" userId="S::bob.xiao@rmit.edu.au::87402b42-2b1b-4fc5-bb03-3f3b4a4068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E61E2A"/>
    <a:srgbClr val="000054"/>
    <a:srgbClr val="000000"/>
    <a:srgbClr val="B3B3F0"/>
    <a:srgbClr val="EAECE8"/>
    <a:srgbClr val="E6E6EE"/>
    <a:srgbClr val="8080AA"/>
    <a:srgbClr val="B3B3CC"/>
    <a:srgbClr val="F1F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0A92B4-9A41-484D-8E8F-E7EE87857E16}" v="125" dt="2024-11-01T02:37:40.591"/>
    <p1510:client id="{3D5E3895-9115-420C-B848-F6F2BD8BDDFA}" v="350" dt="2024-11-01T02:52:24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9" autoAdjust="0"/>
    <p:restoredTop sz="95466" autoAdjust="0"/>
  </p:normalViewPr>
  <p:slideViewPr>
    <p:cSldViewPr snapToGrid="0">
      <p:cViewPr varScale="1">
        <p:scale>
          <a:sx n="105" d="100"/>
          <a:sy n="105" d="100"/>
        </p:scale>
        <p:origin x="114" y="522"/>
      </p:cViewPr>
      <p:guideLst/>
    </p:cSldViewPr>
  </p:slideViewPr>
  <p:outlineViewPr>
    <p:cViewPr>
      <p:scale>
        <a:sx n="33" d="100"/>
        <a:sy n="33" d="100"/>
      </p:scale>
      <p:origin x="0" y="-144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9C4A591-A458-4822-BC04-83B10B194356}" type="datetimeFigureOut">
              <a:rPr lang="en" smtClean="0"/>
              <a:pPr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A03F2E6-9F51-4289-953D-B2EF8579062F}" type="slidenum">
              <a:rPr lang="en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9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1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19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78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92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58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"/>
              <a:buNone/>
            </a:pPr>
            <a:endParaRPr lang="en-AU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1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24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9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55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7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97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65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29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48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54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00F60-5D6B-39EE-FD63-3BB7183D0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110E9-D7A4-EF30-E662-9E3BC4D79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5D22E-A4AF-68F6-1EF1-3C97C4DF5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7683-E49D-D2CD-23DB-5E1BFE0719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33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0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9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8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39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05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1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97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3F2E6-9F51-4289-953D-B2EF8579062F}" type="slidenum">
              <a:rPr lang="en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2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F2C3B5-0EEE-7745-A7B9-592D5689F93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2557" y="230189"/>
            <a:ext cx="8430423" cy="131353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Click to edit Project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57" y="1644045"/>
            <a:ext cx="8430423" cy="1056952"/>
          </a:xfrm>
        </p:spPr>
        <p:txBody>
          <a:bodyPr anchor="t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Subhead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A21FA2-E392-1B41-A0A7-90CFC9BA4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58" y="4480348"/>
            <a:ext cx="1260905" cy="562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D35544-392A-4E4D-A137-14755080D317}"/>
              </a:ext>
            </a:extLst>
          </p:cNvPr>
          <p:cNvSpPr txBox="1"/>
          <p:nvPr userDrawn="1"/>
        </p:nvSpPr>
        <p:spPr>
          <a:xfrm>
            <a:off x="7566311" y="4922502"/>
            <a:ext cx="1674047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</p:spTree>
    <p:extLst>
      <p:ext uri="{BB962C8B-B14F-4D97-AF65-F5344CB8AC3E}">
        <p14:creationId xmlns:p14="http://schemas.microsoft.com/office/powerpoint/2010/main" val="116750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2421092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8" y="21414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29" y="299902"/>
            <a:ext cx="1930436" cy="994172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/>
              <a:t>Heading here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78C3AA-166A-6F4E-9E52-DBCB131356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250" y="1257300"/>
            <a:ext cx="6165056" cy="3323035"/>
          </a:xfrm>
        </p:spPr>
        <p:txBody>
          <a:bodyPr lIns="0"/>
          <a:lstStyle>
            <a:lvl1pPr>
              <a:defRPr b="1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787F3F3-3E70-BE46-8E48-0F67DBAD9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2421092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8" y="21414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29" y="299902"/>
            <a:ext cx="1930436" cy="994172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/>
              <a:t>Heading here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1BACC56-8574-434D-BF1B-7A7AF81B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AFD139-1039-4E45-9B01-6D19991FB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250" y="1257300"/>
            <a:ext cx="6165056" cy="3323035"/>
          </a:xfrm>
        </p:spPr>
        <p:txBody>
          <a:bodyPr lIns="0"/>
          <a:lstStyle>
            <a:lvl1pPr>
              <a:defRPr b="1"/>
            </a:lvl1pPr>
            <a:lvl2pPr marL="257175" indent="-257175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8829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9B6B7A-C2B8-BA4D-ABD2-4BE87C2CA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21091" y="0"/>
            <a:ext cx="6722909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2421092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8" y="21414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29" y="299901"/>
            <a:ext cx="1930436" cy="957094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/>
              <a:t>Heading here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E11BC6D-9111-9A43-BDD3-A8D93FAFAA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329" y="1256995"/>
            <a:ext cx="1930435" cy="3424336"/>
          </a:xfrm>
        </p:spPr>
        <p:txBody>
          <a:bodyPr lIns="0"/>
          <a:lstStyle>
            <a:lvl1pPr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68578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81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9B6B7A-C2B8-BA4D-ABD2-4BE87C2CA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21091" y="0"/>
            <a:ext cx="6722909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2421092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8" y="21414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29" y="299901"/>
            <a:ext cx="1930436" cy="957094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/>
              <a:t>Heading here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B012C-14A6-A246-9A24-F124CB1A9F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329" y="1256995"/>
            <a:ext cx="1930435" cy="3424336"/>
          </a:xfrm>
        </p:spPr>
        <p:txBody>
          <a:bodyPr lIns="0"/>
          <a:lstStyle>
            <a:lvl1pPr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68578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886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8" y="21414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9" y="299902"/>
            <a:ext cx="8665025" cy="785439"/>
          </a:xfrm>
        </p:spPr>
        <p:txBody>
          <a:bodyPr lIns="0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67A21-E4C6-4743-ACC9-BD2F50338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295E6EF-78C3-184E-8D3A-0A68BCEB7F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0988" y="1331226"/>
            <a:ext cx="2658155" cy="2290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GB" noProof="0"/>
              <a:t>Click image icon to add picture</a:t>
            </a:r>
            <a:endParaRPr lang="en-US" noProof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2E673F1-9DCD-BD4B-9DA0-BD1EBDC6D3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0988" y="3771900"/>
            <a:ext cx="2658155" cy="720661"/>
          </a:xfrm>
        </p:spPr>
        <p:txBody>
          <a:bodyPr/>
          <a:lstStyle>
            <a:lvl1pPr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10E6100E-909D-ED45-A000-A54CC6F4E21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75240" y="1331226"/>
            <a:ext cx="2658155" cy="2290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GB" noProof="0"/>
              <a:t>Click image icon to add picture</a:t>
            </a:r>
            <a:endParaRPr lang="en-US" noProof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B3D8BF2-79EB-D84A-8A2E-D9009D4436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5240" y="3771900"/>
            <a:ext cx="2658155" cy="720661"/>
          </a:xfrm>
        </p:spPr>
        <p:txBody>
          <a:bodyPr/>
          <a:lstStyle>
            <a:lvl1pPr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0EFFE35-D877-BA49-BBE4-5F5DFA8DFCB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69492" y="1331226"/>
            <a:ext cx="2658155" cy="2290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GB" noProof="0"/>
              <a:t>Click image icon to add picture</a:t>
            </a:r>
            <a:endParaRPr lang="en-US" noProof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A6FAC8FD-639B-DE43-8442-8D0B3FBDAB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9492" y="3771900"/>
            <a:ext cx="2658155" cy="720661"/>
          </a:xfrm>
        </p:spPr>
        <p:txBody>
          <a:bodyPr/>
          <a:lstStyle>
            <a:lvl1pPr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872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8" y="21414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9" y="299902"/>
            <a:ext cx="8665025" cy="785439"/>
          </a:xfrm>
        </p:spPr>
        <p:txBody>
          <a:bodyPr lIns="0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67A21-E4C6-4743-ACC9-BD2F50338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F5852E90-9D40-2144-B8BF-8B9A2668693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265740" y="1331226"/>
            <a:ext cx="8644613" cy="3089735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6106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8" y="21414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9" y="299902"/>
            <a:ext cx="8665025" cy="785439"/>
          </a:xfrm>
        </p:spPr>
        <p:txBody>
          <a:bodyPr lIns="0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67A21-E4C6-4743-ACC9-BD2F50338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DEFAF64F-58A7-6241-B8C3-623736293F2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65739" y="1331226"/>
            <a:ext cx="8644614" cy="308973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70B680-A2D2-E94C-B28C-A6E54778C0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88" y="4546592"/>
            <a:ext cx="5915025" cy="120254"/>
          </a:xfrm>
        </p:spPr>
        <p:txBody>
          <a:bodyPr/>
          <a:lstStyle>
            <a:lvl1pPr>
              <a:defRPr sz="7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736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8" y="21414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329" y="299902"/>
            <a:ext cx="1930436" cy="994172"/>
          </a:xfrm>
        </p:spPr>
        <p:txBody>
          <a:bodyPr lIns="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78C3AA-166A-6F4E-9E52-DBCB131356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250" y="299901"/>
            <a:ext cx="5950354" cy="4280435"/>
          </a:xfrm>
        </p:spPr>
        <p:txBody>
          <a:bodyPr lIns="0"/>
          <a:lstStyle>
            <a:lvl1pPr>
              <a:spcAft>
                <a:spcPts val="1200"/>
              </a:spcAft>
              <a:defRPr sz="2100"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B2A923C-C478-D842-BDF6-F9E91C36F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2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78C3AA-166A-6F4E-9E52-DBCB131356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646" y="299901"/>
            <a:ext cx="8478958" cy="4195898"/>
          </a:xfrm>
        </p:spPr>
        <p:txBody>
          <a:bodyPr lIns="0" anchor="ctr" anchorCtr="0"/>
          <a:lstStyle>
            <a:lvl1pPr>
              <a:spcAft>
                <a:spcPts val="1200"/>
              </a:spcAft>
              <a:defRPr sz="3600"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Section divider text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B2A923C-C478-D842-BDF6-F9E91C36F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64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01ACE1-B495-DC44-BF21-745EC325F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34FEC52-F95C-D149-9811-8FC8F0BE63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646" y="299901"/>
            <a:ext cx="8478958" cy="4195898"/>
          </a:xfrm>
        </p:spPr>
        <p:txBody>
          <a:bodyPr lIns="0" anchor="ctr" anchorCtr="0"/>
          <a:lstStyle>
            <a:lvl1pPr>
              <a:spcAft>
                <a:spcPts val="1200"/>
              </a:spcAft>
              <a:defRPr sz="3600"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Section divider text</a:t>
            </a:r>
          </a:p>
        </p:txBody>
      </p:sp>
    </p:spTree>
    <p:extLst>
      <p:ext uri="{BB962C8B-B14F-4D97-AF65-F5344CB8AC3E}">
        <p14:creationId xmlns:p14="http://schemas.microsoft.com/office/powerpoint/2010/main" val="227507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2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696229-ED0C-CF40-A716-1482E7A51AF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2557" y="230189"/>
            <a:ext cx="8066438" cy="1413857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Project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57" y="1644045"/>
            <a:ext cx="8066438" cy="1056952"/>
          </a:xfrm>
        </p:spPr>
        <p:txBody>
          <a:bodyPr anchor="t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Subhead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A21FA2-E392-1B41-A0A7-90CFC9BA4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358" y="4480347"/>
            <a:ext cx="1260905" cy="562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94BFB8-5006-854E-A03B-65D75E3FA688}"/>
              </a:ext>
            </a:extLst>
          </p:cNvPr>
          <p:cNvSpPr txBox="1"/>
          <p:nvPr userDrawn="1"/>
        </p:nvSpPr>
        <p:spPr>
          <a:xfrm>
            <a:off x="7566311" y="4922502"/>
            <a:ext cx="1674047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</p:spTree>
    <p:extLst>
      <p:ext uri="{BB962C8B-B14F-4D97-AF65-F5344CB8AC3E}">
        <p14:creationId xmlns:p14="http://schemas.microsoft.com/office/powerpoint/2010/main" val="328329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B63F385-83EE-DF49-B0AA-EEF39BBEF0FF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4796155" h="11308715">
                <a:moveTo>
                  <a:pt x="4795665" y="0"/>
                </a:moveTo>
                <a:lnTo>
                  <a:pt x="0" y="0"/>
                </a:lnTo>
                <a:lnTo>
                  <a:pt x="0" y="11308556"/>
                </a:lnTo>
                <a:lnTo>
                  <a:pt x="4795665" y="11308556"/>
                </a:lnTo>
                <a:lnTo>
                  <a:pt x="4795665" y="0"/>
                </a:lnTo>
                <a:close/>
              </a:path>
            </a:pathLst>
          </a:custGeom>
          <a:solidFill>
            <a:srgbClr val="000054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8CF9814-E9AB-354F-993C-E750008263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0737" y="4480348"/>
            <a:ext cx="1260905" cy="5628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C15CCA-163A-5A4D-A3D8-60201F5ED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557" y="230189"/>
            <a:ext cx="8430423" cy="131353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C7487-1A71-7543-A67F-98090BC4CC2C}"/>
              </a:ext>
            </a:extLst>
          </p:cNvPr>
          <p:cNvSpPr txBox="1"/>
          <p:nvPr userDrawn="1"/>
        </p:nvSpPr>
        <p:spPr>
          <a:xfrm>
            <a:off x="172557" y="4922502"/>
            <a:ext cx="2073338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</p:spTree>
    <p:extLst>
      <p:ext uri="{BB962C8B-B14F-4D97-AF65-F5344CB8AC3E}">
        <p14:creationId xmlns:p14="http://schemas.microsoft.com/office/powerpoint/2010/main" val="759911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Indigenous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5015" y="576264"/>
            <a:ext cx="6143906" cy="1793750"/>
          </a:xfrm>
        </p:spPr>
        <p:txBody>
          <a:bodyPr wrap="square" lIns="90000" bIns="46800" anchor="b" anchorCtr="0"/>
          <a:lstStyle>
            <a:lvl1pPr>
              <a:defRPr sz="3800">
                <a:ln>
                  <a:noFill/>
                </a:ln>
                <a:solidFill>
                  <a:schemeClr val="tx1"/>
                </a:solidFill>
                <a:effectLst>
                  <a:outerShdw sx="1000" sy="1000" algn="ctr" rotWithShape="0">
                    <a:srgbClr val="000000"/>
                  </a:outerShdw>
                </a:effectLst>
              </a:defRPr>
            </a:lvl1pPr>
          </a:lstStyle>
          <a:p>
            <a:r>
              <a:rPr lang="en-GB"/>
              <a:t>—</a:t>
            </a:r>
            <a:br>
              <a:rPr lang="en-GB"/>
            </a:b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015" y="2475249"/>
            <a:ext cx="6143906" cy="1125140"/>
          </a:xfrm>
        </p:spPr>
        <p:txBody>
          <a:bodyPr anchor="t" anchorCtr="0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F0422D-923B-A743-AA28-DA940727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6000" y="-35999"/>
            <a:ext cx="1410970" cy="51949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BE679-C70F-0849-BBEA-01B367D46D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EBC8132-CC4B-4E43-8D3F-DCDC3C3A6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1350" y="131863"/>
            <a:ext cx="7493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5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Indigenous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—</a:t>
            </a:r>
            <a:br>
              <a:rPr lang="en-GB"/>
            </a:b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369221"/>
            <a:ext cx="7886700" cy="2747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73025-40A9-C94B-B214-44317FDA0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6000" y="4525201"/>
            <a:ext cx="9235440" cy="65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8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3_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F2C3B5-0EEE-7745-A7B9-592D5689F935}"/>
              </a:ext>
            </a:extLst>
          </p:cNvPr>
          <p:cNvSpPr/>
          <p:nvPr userDrawn="1"/>
        </p:nvSpPr>
        <p:spPr>
          <a:xfrm>
            <a:off x="0" y="0"/>
            <a:ext cx="4870938" cy="5143500"/>
          </a:xfrm>
          <a:prstGeom prst="rect">
            <a:avLst/>
          </a:prstGeom>
          <a:solidFill>
            <a:srgbClr val="00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57" y="1644045"/>
            <a:ext cx="4399443" cy="1310171"/>
          </a:xfrm>
        </p:spPr>
        <p:txBody>
          <a:bodyPr anchor="t" anchorCtr="0"/>
          <a:lstStyle>
            <a:lvl1pPr marL="0" indent="0" algn="l">
              <a:buNone/>
              <a:defRPr sz="21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Subhead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A21FA2-E392-1B41-A0A7-90CFC9BA4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58" y="4480348"/>
            <a:ext cx="1260905" cy="562826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91D0F7C-79A1-4847-8A60-AC7E92D3F8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075" y="702279"/>
            <a:ext cx="4352925" cy="429816"/>
          </a:xfrm>
          <a:solidFill>
            <a:schemeClr val="accent2"/>
          </a:solidFill>
        </p:spPr>
        <p:txBody>
          <a:bodyPr/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27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Project title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2C4CC1-402A-1C44-ABC7-0CA4A95DA3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076" y="214082"/>
            <a:ext cx="4352925" cy="429816"/>
          </a:xfrm>
          <a:solidFill>
            <a:schemeClr val="accent2"/>
          </a:solidFill>
        </p:spPr>
        <p:txBody>
          <a:bodyPr/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27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42EB612-735B-1B46-A9E2-EC6C65F3D6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70939" y="0"/>
            <a:ext cx="4273061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1F0B9D-BDB2-AE4F-8EAD-C0C1263F14C3}"/>
              </a:ext>
            </a:extLst>
          </p:cNvPr>
          <p:cNvSpPr txBox="1"/>
          <p:nvPr userDrawn="1"/>
        </p:nvSpPr>
        <p:spPr>
          <a:xfrm>
            <a:off x="7566311" y="4922502"/>
            <a:ext cx="1674047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</p:spTree>
    <p:extLst>
      <p:ext uri="{BB962C8B-B14F-4D97-AF65-F5344CB8AC3E}">
        <p14:creationId xmlns:p14="http://schemas.microsoft.com/office/powerpoint/2010/main" val="204329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4_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565D2C7C-F7B8-3D4E-8FAC-30CE49EDB4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E8A5FAF-DCD0-614B-80F8-EFD6BF6FB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358" y="4480347"/>
            <a:ext cx="1260905" cy="56282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76" y="214082"/>
            <a:ext cx="4352924" cy="417504"/>
          </a:xfrm>
          <a:solidFill>
            <a:schemeClr val="accent2"/>
          </a:solidFill>
        </p:spPr>
        <p:txBody>
          <a:bodyPr wrap="square" anchor="t" anchorCtr="0"/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B550C-590C-F644-9EFE-122CA7D731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075" y="702279"/>
            <a:ext cx="4352925" cy="429816"/>
          </a:xfrm>
          <a:solidFill>
            <a:schemeClr val="accent2"/>
          </a:solidFill>
        </p:spPr>
        <p:txBody>
          <a:bodyPr/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27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Project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AE239-409C-BB4F-846F-0F3531A514AB}"/>
              </a:ext>
            </a:extLst>
          </p:cNvPr>
          <p:cNvSpPr txBox="1"/>
          <p:nvPr userDrawn="1"/>
        </p:nvSpPr>
        <p:spPr>
          <a:xfrm>
            <a:off x="7566311" y="4922502"/>
            <a:ext cx="1674047" cy="169277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AU" sz="5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CRICOS provider number: 00122A | RTO Code: 3046</a:t>
            </a:r>
          </a:p>
        </p:txBody>
      </p:sp>
    </p:spTree>
    <p:extLst>
      <p:ext uri="{BB962C8B-B14F-4D97-AF65-F5344CB8AC3E}">
        <p14:creationId xmlns:p14="http://schemas.microsoft.com/office/powerpoint/2010/main" val="334849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C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73321B-6F4E-F041-B9A2-119613738D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45600" cy="5200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2C5AA-DAA1-2F45-8C2F-EFFCBCE5B582}"/>
              </a:ext>
            </a:extLst>
          </p:cNvPr>
          <p:cNvSpPr txBox="1"/>
          <p:nvPr userDrawn="1"/>
        </p:nvSpPr>
        <p:spPr>
          <a:xfrm>
            <a:off x="2848706" y="2708910"/>
            <a:ext cx="3640016" cy="360099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68580" tIns="34290" rIns="68580" bIns="34290" rtlCol="0" anchor="t" anchorCtr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100" b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Acknowledgement of Country</a:t>
            </a:r>
            <a:endParaRPr lang="en-US" sz="2100" b="0" kern="120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B818C-FF63-D747-A5D3-CAD2E1F61B13}"/>
              </a:ext>
            </a:extLst>
          </p:cNvPr>
          <p:cNvSpPr txBox="1"/>
          <p:nvPr userDrawn="1"/>
        </p:nvSpPr>
        <p:spPr>
          <a:xfrm>
            <a:off x="2764299" y="3153417"/>
            <a:ext cx="5296489" cy="1592744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t" anchorCtr="0">
            <a:spAutoFit/>
          </a:bodyPr>
          <a:lstStyle/>
          <a:p>
            <a:pPr marL="0" indent="0" algn="l" defTabSz="68578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RMIT University acknowledges the people of the </a:t>
            </a:r>
            <a:r>
              <a:rPr lang="en-US" sz="1200" b="0" kern="1200" baseline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Woi</a:t>
            </a:r>
            <a:r>
              <a:rPr lang="en-US"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wurrung and </a:t>
            </a:r>
            <a:br>
              <a:rPr lang="en-US"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Boon wurrung language groups of the eastern Kulin Nation on whose unceded lands we conduct the business of the University. </a:t>
            </a:r>
          </a:p>
          <a:p>
            <a:pPr marL="0" indent="0" algn="l" defTabSz="68578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RMIT University respectfully acknowledges their Ancestors and Elders, past and present.</a:t>
            </a:r>
          </a:p>
          <a:p>
            <a:pPr marL="0" indent="0" algn="l" defTabSz="68578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RMIT also acknowledges the Traditional Custodians and their Ancestors of the lands and waters across Australia where we conduct our business.</a:t>
            </a:r>
          </a:p>
        </p:txBody>
      </p:sp>
    </p:spTree>
    <p:extLst>
      <p:ext uri="{BB962C8B-B14F-4D97-AF65-F5344CB8AC3E}">
        <p14:creationId xmlns:p14="http://schemas.microsoft.com/office/powerpoint/2010/main" val="397150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C_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B3504D-D80A-6C43-8AEA-0D9553EF5920}"/>
              </a:ext>
            </a:extLst>
          </p:cNvPr>
          <p:cNvSpPr txBox="1"/>
          <p:nvPr userDrawn="1"/>
        </p:nvSpPr>
        <p:spPr>
          <a:xfrm>
            <a:off x="334864" y="1052437"/>
            <a:ext cx="4035607" cy="354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r>
              <a:rPr lang="en-AU" sz="142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RMIT is committed to redefining its relationship in working with and supporting Aboriginal and Torres Strait Islander </a:t>
            </a:r>
            <a:r>
              <a:rPr lang="en-AU" sz="1425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self-determination</a:t>
            </a:r>
            <a:r>
              <a:rPr lang="en-AU" sz="142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r>
              <a:rPr lang="en-AU" sz="142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University’s goal is to achieve lasting transformation by maturing its values, culture, policy and structures in a way that </a:t>
            </a:r>
            <a:r>
              <a:rPr lang="en-AU" sz="1425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embeds reconciliation</a:t>
            </a:r>
            <a:r>
              <a:rPr lang="en-AU" sz="142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everything we do.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r>
              <a:rPr lang="en-AU" sz="142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line with the principles of </a:t>
            </a:r>
            <a:r>
              <a:rPr lang="en-AU" sz="1425" b="1" i="0" kern="120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Bundjil</a:t>
            </a:r>
            <a:r>
              <a:rPr lang="en-AU" sz="1425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we are changing our ways of 'knowing, working and being' to support sustainable reconciliation and activate a relationship between Indigenous and non-Indigenous staff, students and community. 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endParaRPr lang="en-AU" sz="1500" b="0" i="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E1C7BAE-965C-7E42-9A5B-2631428F4E21}"/>
              </a:ext>
            </a:extLst>
          </p:cNvPr>
          <p:cNvSpPr txBox="1">
            <a:spLocks/>
          </p:cNvSpPr>
          <p:nvPr userDrawn="1"/>
        </p:nvSpPr>
        <p:spPr>
          <a:xfrm>
            <a:off x="418719" y="501403"/>
            <a:ext cx="4029957" cy="339324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61E2A"/>
                </a:solidFill>
                <a:latin typeface="Museo 700" panose="02000000000000000000" pitchFamily="2" charset="77"/>
                <a:ea typeface="+mj-ea"/>
                <a:cs typeface="+mj-cs"/>
              </a:defRPr>
            </a:lvl1pPr>
          </a:lstStyle>
          <a:p>
            <a: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AU" sz="2025" b="0" i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Our commitment to Reconciliation</a:t>
            </a:r>
            <a:endParaRPr lang="en-AU" sz="2025" b="0" i="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8447A8-B89A-974C-85E4-994501031D27}"/>
              </a:ext>
            </a:extLst>
          </p:cNvPr>
          <p:cNvSpPr txBox="1"/>
          <p:nvPr userDrawn="1"/>
        </p:nvSpPr>
        <p:spPr>
          <a:xfrm>
            <a:off x="4773530" y="3738495"/>
            <a:ext cx="3951957" cy="3462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222160"/>
              </a:buClr>
              <a:buSzTx/>
              <a:buFont typeface="Wingdings" pitchFamily="2" charset="2"/>
              <a:buNone/>
              <a:tabLst/>
              <a:defRPr/>
            </a:pPr>
            <a:r>
              <a:rPr lang="en-AU" sz="825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2018, the </a:t>
            </a:r>
            <a:r>
              <a:rPr lang="en-AU" sz="825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Wurrunggi</a:t>
            </a:r>
            <a:r>
              <a:rPr lang="en-AU" sz="825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AU" sz="825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Biik</a:t>
            </a:r>
            <a:r>
              <a:rPr lang="en-AU" sz="825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 Law of the Land public artwork was installed in the New Academic Street to signify a long-lasting spiritual connection to Country.</a:t>
            </a:r>
          </a:p>
        </p:txBody>
      </p:sp>
      <p:pic>
        <p:nvPicPr>
          <p:cNvPr id="10" name="Picture 9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F28E96F6-22DC-0A48-8504-3C6BB7D7E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530" y="1131234"/>
            <a:ext cx="3775384" cy="2514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764F56-30F6-4A48-9D9F-59AD97575B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03538"/>
            <a:ext cx="9144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0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enous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332" y="187525"/>
            <a:ext cx="6868272" cy="994172"/>
          </a:xfrm>
        </p:spPr>
        <p:txBody>
          <a:bodyPr lIns="0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78C3AA-166A-6F4E-9E52-DBCB131356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4333" y="1183251"/>
            <a:ext cx="6868271" cy="3480763"/>
          </a:xfrm>
        </p:spPr>
        <p:txBody>
          <a:bodyPr lIns="0"/>
          <a:lstStyle>
            <a:lvl1pPr>
              <a:defRPr b="0"/>
            </a:lvl1pPr>
            <a:lvl2pPr marL="257175" indent="-257175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70D66-EE3D-E549-83E8-351DAC6D7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76" y="2655"/>
            <a:ext cx="1404256" cy="51468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826827-0070-444A-B806-3942CBC732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genous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41A3-A1CE-5442-9B06-066B5E3C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DF60EE-F0AE-954A-B749-FFCEFDD34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99" y="1177742"/>
            <a:ext cx="8773224" cy="30979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47C29-3FCF-814D-9F1F-1018F3905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03538"/>
            <a:ext cx="9144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8">
            <a:extLst>
              <a:ext uri="{FF2B5EF4-FFF2-40B4-BE49-F238E27FC236}">
                <a16:creationId xmlns:a16="http://schemas.microsoft.com/office/drawing/2014/main" id="{3D41FB27-DC2C-D146-8DD0-8451E51FC25F}"/>
              </a:ext>
            </a:extLst>
          </p:cNvPr>
          <p:cNvSpPr/>
          <p:nvPr userDrawn="1"/>
        </p:nvSpPr>
        <p:spPr>
          <a:xfrm>
            <a:off x="245328" y="214141"/>
            <a:ext cx="1930436" cy="57185"/>
          </a:xfrm>
          <a:custGeom>
            <a:avLst/>
            <a:gdLst/>
            <a:ahLst/>
            <a:cxnLst/>
            <a:rect l="l" t="t" r="r" b="b"/>
            <a:pathLst>
              <a:path w="4244340" h="125730">
                <a:moveTo>
                  <a:pt x="4243734" y="0"/>
                </a:moveTo>
                <a:lnTo>
                  <a:pt x="0" y="0"/>
                </a:lnTo>
                <a:lnTo>
                  <a:pt x="0" y="125650"/>
                </a:lnTo>
                <a:lnTo>
                  <a:pt x="4243734" y="125650"/>
                </a:lnTo>
                <a:lnTo>
                  <a:pt x="4243734" y="0"/>
                </a:lnTo>
                <a:close/>
              </a:path>
            </a:pathLst>
          </a:custGeom>
          <a:solidFill>
            <a:srgbClr val="E61E2A"/>
          </a:solidFill>
        </p:spPr>
        <p:txBody>
          <a:bodyPr wrap="square" lIns="0" tIns="0" rIns="0" bIns="0" rtlCol="0"/>
          <a:lstStyle/>
          <a:p>
            <a:endParaRPr sz="1013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299B-E144-974E-B70F-C42B8E5D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9" y="299902"/>
            <a:ext cx="8665025" cy="785439"/>
          </a:xfrm>
        </p:spPr>
        <p:txBody>
          <a:bodyPr lIns="0"/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67A21-E4C6-4743-ACC9-BD2F50338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911" y="4568428"/>
            <a:ext cx="502444" cy="50244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AC9A1A-9F25-FC42-989B-96EA919D0C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29" y="1191718"/>
            <a:ext cx="8681978" cy="3388617"/>
          </a:xfrm>
        </p:spPr>
        <p:txBody>
          <a:bodyPr lIns="0"/>
          <a:lstStyle>
            <a:lvl1pPr>
              <a:defRPr b="0"/>
            </a:lvl1pPr>
            <a:lvl2pPr marL="257175" indent="-257175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448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798" y="187525"/>
            <a:ext cx="8773225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799" y="1191718"/>
            <a:ext cx="8773224" cy="31896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MSIPCMContentMarking" descr="{&quot;HashCode&quot;:1610746136,&quot;Placement&quot;:&quot;Header&quot;,&quot;Top&quot;:0.0,&quot;Left&quot;:278.729126,&quot;SlideWidth&quot;:720,&quot;SlideHeight&quot;:405}">
            <a:extLst>
              <a:ext uri="{FF2B5EF4-FFF2-40B4-BE49-F238E27FC236}">
                <a16:creationId xmlns:a16="http://schemas.microsoft.com/office/drawing/2014/main" id="{C0B90F67-1D4E-AD3F-7D4F-39CA1FAFEB78}"/>
              </a:ext>
            </a:extLst>
          </p:cNvPr>
          <p:cNvSpPr txBox="1"/>
          <p:nvPr userDrawn="1"/>
        </p:nvSpPr>
        <p:spPr>
          <a:xfrm>
            <a:off x="3539860" y="0"/>
            <a:ext cx="2064281" cy="2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 b="1">
                <a:solidFill>
                  <a:srgbClr val="EEDC00"/>
                </a:solidFill>
                <a:latin typeface="Calibri" panose="020F0502020204030204" pitchFamily="34" charset="0"/>
              </a:rPr>
              <a:t>RMIT Classification: Trusted</a:t>
            </a:r>
          </a:p>
        </p:txBody>
      </p:sp>
    </p:spTree>
    <p:extLst>
      <p:ext uri="{BB962C8B-B14F-4D97-AF65-F5344CB8AC3E}">
        <p14:creationId xmlns:p14="http://schemas.microsoft.com/office/powerpoint/2010/main" val="363222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2" r:id="rId2"/>
    <p:sldLayoutId id="2147483881" r:id="rId3"/>
    <p:sldLayoutId id="2147483880" r:id="rId4"/>
    <p:sldLayoutId id="2147483863" r:id="rId5"/>
    <p:sldLayoutId id="2147483882" r:id="rId6"/>
    <p:sldLayoutId id="2147483883" r:id="rId7"/>
    <p:sldLayoutId id="2147483885" r:id="rId8"/>
    <p:sldLayoutId id="2147483879" r:id="rId9"/>
    <p:sldLayoutId id="2147483868" r:id="rId10"/>
    <p:sldLayoutId id="2147483870" r:id="rId11"/>
    <p:sldLayoutId id="2147483869" r:id="rId12"/>
    <p:sldLayoutId id="2147483871" r:id="rId13"/>
    <p:sldLayoutId id="2147483886" r:id="rId14"/>
    <p:sldLayoutId id="2147483887" r:id="rId15"/>
    <p:sldLayoutId id="2147483888" r:id="rId16"/>
    <p:sldLayoutId id="2147483874" r:id="rId17"/>
    <p:sldLayoutId id="2147483889" r:id="rId18"/>
    <p:sldLayoutId id="2147483875" r:id="rId19"/>
    <p:sldLayoutId id="2147483890" r:id="rId20"/>
    <p:sldLayoutId id="2147483891" r:id="rId21"/>
    <p:sldLayoutId id="2147483892" r:id="rId22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000054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77796" indent="-177796" algn="l" defTabSz="685783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2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55591" indent="-177796" algn="l" defTabSz="685783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2"/>
        </a:buClr>
        <a:buFont typeface="Wingdings" pitchFamily="2" charset="2"/>
        <a:buChar char="§"/>
        <a:tabLst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355591" indent="-177796" algn="l" defTabSz="685783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355591" indent="-17779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ickpik.com/crying-confused-despair-emotion-crazy-touch-13021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5CCC7F8-AE62-1DEE-C792-E7CE1468B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986"/>
            <a:ext cx="9144000" cy="5143500"/>
          </a:xfrm>
          <a:prstGeom prst="rect">
            <a:avLst/>
          </a:prstGeom>
          <a:noFill/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4C3234C9-4698-2F4E-1BC3-7A06CD682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4900083"/>
            <a:ext cx="2336800" cy="241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102312-306F-4E60-A02E-49A28666FA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82275" y="573846"/>
            <a:ext cx="6571646" cy="3286036"/>
          </a:xfrm>
          <a:solidFill>
            <a:srgbClr val="002060">
              <a:alpha val="94902"/>
            </a:srgbClr>
          </a:solidFill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Embedding neuro-affirming practices and building a neurodiverse community in the Library</a:t>
            </a:r>
            <a:endParaRPr lang="en-US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AAE65030-9527-B1DB-D8A3-F292732FF77A}"/>
              </a:ext>
            </a:extLst>
          </p:cNvPr>
          <p:cNvSpPr txBox="1">
            <a:spLocks/>
          </p:cNvSpPr>
          <p:nvPr/>
        </p:nvSpPr>
        <p:spPr>
          <a:xfrm>
            <a:off x="304142" y="3131974"/>
            <a:ext cx="1980078" cy="1549361"/>
          </a:xfrm>
          <a:prstGeom prst="rect">
            <a:avLst/>
          </a:prstGeom>
          <a:solidFill>
            <a:srgbClr val="002060">
              <a:alpha val="95000"/>
            </a:srgbClr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Clr>
                <a:schemeClr val="accent4"/>
              </a:buClr>
              <a:buFont typeface="Arial" panose="020B0604020202020204" pitchFamily="34" charset="0"/>
              <a:buNone/>
              <a:defRPr lang="en-GB" sz="27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 lang="en-US" sz="27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1">
                <a:cs typeface="Arial"/>
              </a:rPr>
              <a:t>"I feel like the University is not made for people like me..."</a:t>
            </a:r>
          </a:p>
        </p:txBody>
      </p:sp>
      <p:pic>
        <p:nvPicPr>
          <p:cNvPr id="9" name="Graphic 8" descr="Hidden Disabilities Sunflower">
            <a:extLst>
              <a:ext uri="{FF2B5EF4-FFF2-40B4-BE49-F238E27FC236}">
                <a16:creationId xmlns:a16="http://schemas.microsoft.com/office/drawing/2014/main" id="{1706FE86-98CC-F712-B4E3-1F276BFF70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6227" r="-76227"/>
          <a:stretch/>
        </p:blipFill>
        <p:spPr>
          <a:xfrm>
            <a:off x="1711240" y="4072831"/>
            <a:ext cx="2743198" cy="707745"/>
          </a:xfrm>
          <a:prstGeom prst="rect">
            <a:avLst/>
          </a:prstGeom>
        </p:spPr>
      </p:pic>
      <p:sp>
        <p:nvSpPr>
          <p:cNvPr id="3" name="Subtitle 1">
            <a:extLst>
              <a:ext uri="{FF2B5EF4-FFF2-40B4-BE49-F238E27FC236}">
                <a16:creationId xmlns:a16="http://schemas.microsoft.com/office/drawing/2014/main" id="{44B24E42-9D63-834F-A678-2CA4B0B87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7575" y="3963047"/>
            <a:ext cx="3667777" cy="718289"/>
          </a:xfrm>
          <a:solidFill>
            <a:srgbClr val="002060">
              <a:alpha val="95000"/>
            </a:srgbClr>
          </a:solidFill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1800" b="0"/>
              <a:t>RMIT University Library</a:t>
            </a:r>
            <a:endParaRPr lang="en-US" sz="1800" b="0">
              <a:cs typeface="Arial"/>
            </a:endParaRPr>
          </a:p>
          <a:p>
            <a:r>
              <a:rPr lang="en-US" sz="1800" b="0">
                <a:cs typeface="Arial"/>
              </a:rPr>
              <a:t>RMIT Equitable Learning Services</a:t>
            </a:r>
          </a:p>
        </p:txBody>
      </p:sp>
    </p:spTree>
    <p:extLst>
      <p:ext uri="{BB962C8B-B14F-4D97-AF65-F5344CB8AC3E}">
        <p14:creationId xmlns:p14="http://schemas.microsoft.com/office/powerpoint/2010/main" val="3599821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D2906-1EAA-2892-D48E-2C05DE6BC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Connecting with the Library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283CFB-98AD-A316-4BDA-5E7B1BE7E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99" y="810350"/>
            <a:ext cx="8773224" cy="3465317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AU" dirty="0"/>
              <a:t>ELS found a leader in the Library to discuss the Library’s services and explore whether they were accessible and used by all students</a:t>
            </a:r>
          </a:p>
          <a:p>
            <a:pPr marL="342900" indent="-342900">
              <a:buAutoNum type="arabicPeriod"/>
            </a:pPr>
            <a:r>
              <a:rPr lang="en-AU" dirty="0"/>
              <a:t>Library leadership agreed to explore what students with a disability thought about the library and it’s spaces and services</a:t>
            </a:r>
          </a:p>
          <a:p>
            <a:pPr marL="342900" indent="-342900">
              <a:buAutoNum type="arabicPeriod"/>
            </a:pPr>
            <a:r>
              <a:rPr lang="en-AU" dirty="0"/>
              <a:t>ELS and Library sent a survey out to all students who received the ELS Newsletter (over 3000 students)</a:t>
            </a:r>
          </a:p>
          <a:p>
            <a:pPr marL="342900" indent="-342900">
              <a:buAutoNum type="arabicPeriod"/>
            </a:pPr>
            <a:r>
              <a:rPr lang="en-AU" dirty="0"/>
              <a:t>Proposal of what a neuro affirming study session could look like which included co-design and space searching led by those with lived experience </a:t>
            </a:r>
            <a:endParaRPr lang="en-AU" dirty="0">
              <a:cs typeface="Arial"/>
            </a:endParaRPr>
          </a:p>
          <a:p>
            <a:pPr marL="342900" indent="-342900">
              <a:buAutoNum type="arabicPeriod"/>
            </a:pPr>
            <a:r>
              <a:rPr lang="en-AU" dirty="0">
                <a:cs typeface="Arial"/>
              </a:rPr>
              <a:t>Partnership with RMIT's Student Union – the inaugural Disability and Carers Rep, supported and provided snacks and fidget/sensory toys! </a:t>
            </a:r>
            <a:endParaRPr lang="en-AU" dirty="0"/>
          </a:p>
          <a:p>
            <a:pPr marL="342900" indent="-342900">
              <a:buAutoNum type="arabicPeriod"/>
            </a:pPr>
            <a:r>
              <a:rPr lang="en-AU" dirty="0"/>
              <a:t>Pilot was launched 2021 (6 weeks)</a:t>
            </a:r>
            <a:endParaRPr lang="en-AU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11083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0DC80-B2C6-4103-DC20-8AC9A330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Key findings from pre-pilot survey (2021)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FD40E-6D2B-AAB4-78CD-FC5E52980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Physical Spaces are overstimulating - </a:t>
            </a:r>
            <a:r>
              <a:rPr lang="en-AU" i="1"/>
              <a:t>“lighting is too bright”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Unsure where the service can meet their needs -  </a:t>
            </a:r>
            <a:r>
              <a:rPr lang="en-AU" i="1" dirty="0"/>
              <a:t>“I’d just like to be able to talk and clarify instruction very thoroughly”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Being directed to a ‘Library’ for help </a:t>
            </a:r>
            <a:r>
              <a:rPr lang="en-AU" i="1" dirty="0"/>
              <a:t>– “</a:t>
            </a:r>
            <a:r>
              <a:rPr lang="en-US" i="1" dirty="0"/>
              <a:t>I need to be able to </a:t>
            </a:r>
            <a:r>
              <a:rPr lang="en-US" i="1" dirty="0" err="1"/>
              <a:t>visualise</a:t>
            </a:r>
            <a:r>
              <a:rPr lang="en-US" i="1" dirty="0"/>
              <a:t> and understand how everything works prior to attending. Trying to figure out expectations and norms can be difficult and cause so much stress that I will avoid the space all together. It may also be nice, if established disability groups have walk-thru/tours, as learning about a new space with similar minded people takes away a lot of the anxiety.”</a:t>
            </a:r>
          </a:p>
          <a:p>
            <a:endParaRPr lang="en-AU" i="1" dirty="0"/>
          </a:p>
          <a:p>
            <a:endParaRPr lang="en-AU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41449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4C0082-3BE4-9B63-A546-A69FA7925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718" y="330913"/>
            <a:ext cx="565544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were students asking for?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5603A-1F16-3580-E3C6-D32AE23D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A6FF4-E584-AD62-0443-26D761BF3992}"/>
              </a:ext>
            </a:extLst>
          </p:cNvPr>
          <p:cNvSpPr txBox="1"/>
          <p:nvPr/>
        </p:nvSpPr>
        <p:spPr>
          <a:xfrm>
            <a:off x="328726" y="1052946"/>
            <a:ext cx="7980509" cy="1015663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I want to find a space that caters to my needs for a dimmed study space, separated from the Library that is usually very crowded, noisy and too bright.</a:t>
            </a:r>
            <a:endParaRPr lang="en-US" sz="2000">
              <a:solidFill>
                <a:schemeClr val="tx2"/>
              </a:solidFill>
              <a:cs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77B59-3941-8C97-63F0-77411D6E2DFF}"/>
              </a:ext>
            </a:extLst>
          </p:cNvPr>
          <p:cNvSpPr txBox="1"/>
          <p:nvPr/>
        </p:nvSpPr>
        <p:spPr>
          <a:xfrm>
            <a:off x="328726" y="2325080"/>
            <a:ext cx="7980509" cy="707886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I want a place where I could actually study and not feel self- conscious with my fidget toys.</a:t>
            </a:r>
            <a:endParaRPr lang="en-US" sz="2000">
              <a:solidFill>
                <a:schemeClr val="tx2"/>
              </a:solidFill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E50E7-3A0E-A9FE-5C8D-F3D70A564E1B}"/>
              </a:ext>
            </a:extLst>
          </p:cNvPr>
          <p:cNvSpPr txBox="1"/>
          <p:nvPr/>
        </p:nvSpPr>
        <p:spPr>
          <a:xfrm>
            <a:off x="328726" y="3289437"/>
            <a:ext cx="7980509" cy="707886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I need a quiet place to get work done and be with other people like me.</a:t>
            </a:r>
            <a:endParaRPr lang="en-US" sz="2000">
              <a:solidFill>
                <a:schemeClr val="tx2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95723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85AB-A1FB-6A18-CAB8-AB19A665B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8" y="249382"/>
            <a:ext cx="8773225" cy="924266"/>
          </a:xfrm>
        </p:spPr>
        <p:txBody>
          <a:bodyPr/>
          <a:lstStyle/>
          <a:p>
            <a:r>
              <a:rPr lang="en-US" dirty="0">
                <a:cs typeface="Arial"/>
              </a:rPr>
              <a:t>ELS: A Snapshot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F5DA2-04EC-D182-E4F5-E5F10749C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408" y="784957"/>
            <a:ext cx="7716811" cy="3053349"/>
          </a:xfrm>
        </p:spPr>
        <p:txBody>
          <a:bodyPr/>
          <a:lstStyle/>
          <a:p>
            <a:pPr>
              <a:spcBef>
                <a:spcPts val="751"/>
              </a:spcBef>
              <a:spcAft>
                <a:spcPts val="500"/>
              </a:spcAft>
            </a:pPr>
            <a:r>
              <a:rPr lang="en-US" dirty="0">
                <a:ea typeface="+mn-lt"/>
                <a:cs typeface="+mn-lt"/>
              </a:rPr>
              <a:t>In 2022 : </a:t>
            </a:r>
            <a:r>
              <a:rPr lang="en-US" b="1" dirty="0">
                <a:ea typeface="+mn-lt"/>
                <a:cs typeface="+mn-lt"/>
              </a:rPr>
              <a:t>3118 </a:t>
            </a:r>
            <a:r>
              <a:rPr lang="en-US" dirty="0">
                <a:ea typeface="+mn-lt"/>
                <a:cs typeface="+mn-lt"/>
              </a:rPr>
              <a:t>Equitable Learning Plans were published</a:t>
            </a:r>
          </a:p>
          <a:p>
            <a:pPr>
              <a:spcBef>
                <a:spcPts val="751"/>
              </a:spcBef>
              <a:spcAft>
                <a:spcPts val="500"/>
              </a:spcAft>
            </a:pPr>
            <a:endParaRPr lang="en-US" dirty="0">
              <a:ea typeface="+mn-lt"/>
              <a:cs typeface="+mn-lt"/>
            </a:endParaRPr>
          </a:p>
          <a:p>
            <a:pPr>
              <a:spcBef>
                <a:spcPts val="751"/>
              </a:spcBef>
              <a:spcAft>
                <a:spcPts val="500"/>
              </a:spcAft>
            </a:pPr>
            <a:r>
              <a:rPr lang="en-US" dirty="0">
                <a:ea typeface="+mn-lt"/>
                <a:cs typeface="+mn-lt"/>
              </a:rPr>
              <a:t>98% of Equitable Learning Plans included ‘Extensions’ </a:t>
            </a:r>
          </a:p>
          <a:p>
            <a:pPr>
              <a:spcBef>
                <a:spcPts val="751"/>
              </a:spcBef>
              <a:spcAft>
                <a:spcPts val="500"/>
              </a:spcAft>
            </a:pPr>
            <a:endParaRPr lang="en-US" dirty="0">
              <a:ea typeface="+mn-lt"/>
              <a:cs typeface="+mn-lt"/>
            </a:endParaRPr>
          </a:p>
          <a:p>
            <a:pPr>
              <a:spcBef>
                <a:spcPts val="751"/>
              </a:spcBef>
              <a:spcAft>
                <a:spcPts val="500"/>
              </a:spcAft>
            </a:pPr>
            <a:r>
              <a:rPr lang="en-US" dirty="0">
                <a:ea typeface="+mn-lt"/>
                <a:cs typeface="+mn-lt"/>
              </a:rPr>
              <a:t>Group Work is the most common ‘alternative’ sort by students who are neurodivergent and with complex medical conditions</a:t>
            </a:r>
          </a:p>
          <a:p>
            <a:pPr>
              <a:spcBef>
                <a:spcPts val="751"/>
              </a:spcBef>
              <a:spcAft>
                <a:spcPts val="500"/>
              </a:spcAft>
            </a:pPr>
            <a:endParaRPr lang="en-US" dirty="0">
              <a:ea typeface="+mn-lt"/>
              <a:cs typeface="+mn-lt"/>
            </a:endParaRPr>
          </a:p>
          <a:p>
            <a:pPr>
              <a:spcBef>
                <a:spcPts val="751"/>
              </a:spcBef>
              <a:spcAft>
                <a:spcPts val="500"/>
              </a:spcAft>
            </a:pPr>
            <a:r>
              <a:rPr lang="en-US" dirty="0">
                <a:ea typeface="+mn-lt"/>
                <a:cs typeface="+mn-lt"/>
              </a:rPr>
              <a:t>Students Surveyed in 2021 express that they were experiencing discrimination based on lack of awareness from educators </a:t>
            </a:r>
          </a:p>
          <a:p>
            <a:pPr>
              <a:spcBef>
                <a:spcPts val="751"/>
              </a:spcBef>
              <a:spcAft>
                <a:spcPts val="500"/>
              </a:spcAft>
            </a:pPr>
            <a:endParaRPr lang="en-US" i="1" dirty="0">
              <a:cs typeface="Arial" panose="020B0604020202020204"/>
            </a:endParaRP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ECBE7BFA-4E28-4654-833D-759587C47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320" y="600759"/>
            <a:ext cx="757088" cy="7570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B8B4D17-DB50-4088-93F6-F292304DC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171" y="1565526"/>
            <a:ext cx="665597" cy="6655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B4B6778-C443-421A-88E7-47CC7603A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114" y="2549905"/>
            <a:ext cx="801710" cy="801710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C05C0C7D-2804-ABD8-DEF1-D011A844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3115" y="3670397"/>
            <a:ext cx="801710" cy="801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772DEF-D464-7CC1-0E19-EBD57CE7C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20232" y="59348"/>
            <a:ext cx="1978269" cy="227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2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4C0082-3BE4-9B63-A546-A69FA7925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718" y="330913"/>
            <a:ext cx="523980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of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NSS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RMIT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4BFEB8-5639-761D-54E1-5A4DE6FCB21D}"/>
              </a:ext>
            </a:extLst>
          </p:cNvPr>
          <p:cNvSpPr txBox="1"/>
          <p:nvPr/>
        </p:nvSpPr>
        <p:spPr>
          <a:xfrm>
            <a:off x="329717" y="1044548"/>
            <a:ext cx="4623283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Arial"/>
              <a:buChar char="•"/>
            </a:pPr>
            <a:r>
              <a:rPr lang="en-AU" sz="1800">
                <a:latin typeface="Arial"/>
                <a:cs typeface="Arial"/>
              </a:rPr>
              <a:t>Began as 6-week pilot program in 2021</a:t>
            </a:r>
          </a:p>
          <a:p>
            <a:pPr marL="428625" indent="-428625">
              <a:buFont typeface="Arial"/>
              <a:buChar char="•"/>
            </a:pPr>
            <a:r>
              <a:rPr lang="en-AU" sz="1800">
                <a:latin typeface="Arial"/>
                <a:cs typeface="Arial"/>
              </a:rPr>
              <a:t>“Shut Up and Write” </a:t>
            </a:r>
            <a:r>
              <a:rPr lang="en-AU" sz="1800">
                <a:latin typeface="Arial"/>
                <a:cs typeface="Arial"/>
                <a:sym typeface="Wingdings" panose="05000000000000000000" pitchFamily="2" charset="2"/>
              </a:rPr>
              <a:t> NSS </a:t>
            </a:r>
          </a:p>
          <a:p>
            <a:pPr marL="428625" indent="-428625">
              <a:buFont typeface="Arial"/>
              <a:buChar char="•"/>
            </a:pPr>
            <a:r>
              <a:rPr lang="en-AU" sz="1800">
                <a:latin typeface="Arial"/>
                <a:cs typeface="Arial"/>
                <a:sym typeface="Wingdings" panose="05000000000000000000" pitchFamily="2" charset="2"/>
              </a:rPr>
              <a:t>Original focus of tailored academic skills support  community</a:t>
            </a:r>
          </a:p>
          <a:p>
            <a:pPr marL="428625" indent="-428625">
              <a:buFont typeface="Arial"/>
              <a:buChar char="•"/>
            </a:pPr>
            <a:r>
              <a:rPr lang="en-AU" sz="1800">
                <a:latin typeface="Arial"/>
                <a:cs typeface="Arial"/>
                <a:sym typeface="Wingdings" panose="05000000000000000000" pitchFamily="2" charset="2"/>
              </a:rPr>
              <a:t>2021: 6- weeks, 2022: 8-weeks, </a:t>
            </a:r>
          </a:p>
          <a:p>
            <a:r>
              <a:rPr lang="en-AU" sz="1800">
                <a:latin typeface="Arial"/>
                <a:cs typeface="Arial"/>
                <a:sym typeface="Wingdings" panose="05000000000000000000" pitchFamily="2" charset="2"/>
              </a:rPr>
              <a:t>	2023: 10 weeks, 2024: 14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>
                <a:latin typeface="Arial"/>
                <a:cs typeface="Arial"/>
                <a:sym typeface="Wingdings" panose="05000000000000000000" pitchFamily="2" charset="2"/>
              </a:rPr>
              <a:t>Co-design process with students, staff with lived experiences</a:t>
            </a:r>
          </a:p>
          <a:p>
            <a:endParaRPr lang="en-US" sz="1800"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5603A-1F16-3580-E3C6-D32AE23D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BEED0D-701E-027E-DBFF-1225F748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98" t="-899" r="-1" b="-1"/>
          <a:stretch/>
        </p:blipFill>
        <p:spPr>
          <a:xfrm>
            <a:off x="5733328" y="863515"/>
            <a:ext cx="2575907" cy="3416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B0E3B-041B-3515-C422-F9DDE93ED805}"/>
              </a:ext>
            </a:extLst>
          </p:cNvPr>
          <p:cNvSpPr txBox="1"/>
          <p:nvPr/>
        </p:nvSpPr>
        <p:spPr>
          <a:xfrm>
            <a:off x="219329" y="3448987"/>
            <a:ext cx="5460585" cy="830997"/>
          </a:xfrm>
          <a:prstGeom prst="rect">
            <a:avLst/>
          </a:prstGeom>
          <a:solidFill>
            <a:schemeClr val="tx1">
              <a:alpha val="0"/>
            </a:schemeClr>
          </a:solidFill>
          <a:ln w="15875">
            <a:solidFill>
              <a:schemeClr val="tx1">
                <a:alpha val="28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i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some, these resources are as fundamental as ramps &amp; elevators, glasses, hearing aids, internet access, drinking water, computers and the library. - RMIT Student</a:t>
            </a:r>
            <a:endParaRPr lang="en-AU" sz="1600" i="1"/>
          </a:p>
        </p:txBody>
      </p:sp>
    </p:spTree>
    <p:extLst>
      <p:ext uri="{BB962C8B-B14F-4D97-AF65-F5344CB8AC3E}">
        <p14:creationId xmlns:p14="http://schemas.microsoft.com/office/powerpoint/2010/main" val="2820110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D373B1B-7DE7-C3FD-3D0E-5FFEC64C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8" y="249382"/>
            <a:ext cx="8773225" cy="924266"/>
          </a:xfrm>
        </p:spPr>
        <p:txBody>
          <a:bodyPr/>
          <a:lstStyle/>
          <a:p>
            <a:r>
              <a:rPr lang="en-US" dirty="0">
                <a:cs typeface="Arial"/>
              </a:rPr>
              <a:t>It takes a village...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4C1552-B45A-184C-254F-5DFCE1FF7DE9}"/>
              </a:ext>
            </a:extLst>
          </p:cNvPr>
          <p:cNvSpPr txBox="1"/>
          <p:nvPr/>
        </p:nvSpPr>
        <p:spPr>
          <a:xfrm>
            <a:off x="4022655" y="1014431"/>
            <a:ext cx="3711389" cy="338554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Arial"/>
              </a:rPr>
              <a:t>Students</a:t>
            </a:r>
            <a:endParaRPr lang="en-US"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803DF5-B85B-09BC-E31C-8E5252DB63B9}"/>
              </a:ext>
            </a:extLst>
          </p:cNvPr>
          <p:cNvSpPr txBox="1"/>
          <p:nvPr/>
        </p:nvSpPr>
        <p:spPr>
          <a:xfrm>
            <a:off x="5430081" y="1483573"/>
            <a:ext cx="3711389" cy="338554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Arial"/>
              </a:rPr>
              <a:t>Study Support Team</a:t>
            </a:r>
            <a:endParaRPr lang="en-US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AB708F-3570-D551-5285-D45A6EBFBE33}"/>
              </a:ext>
            </a:extLst>
          </p:cNvPr>
          <p:cNvSpPr txBox="1"/>
          <p:nvPr/>
        </p:nvSpPr>
        <p:spPr>
          <a:xfrm>
            <a:off x="5779631" y="2403274"/>
            <a:ext cx="3711389" cy="338554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Arial"/>
              </a:rPr>
              <a:t>Library Business Partners</a:t>
            </a:r>
            <a:endParaRPr lang="en-US" sz="1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207F1-5805-F24B-C436-B2E720F70AD8}"/>
              </a:ext>
            </a:extLst>
          </p:cNvPr>
          <p:cNvSpPr txBox="1"/>
          <p:nvPr/>
        </p:nvSpPr>
        <p:spPr>
          <a:xfrm>
            <a:off x="5567500" y="3103387"/>
            <a:ext cx="3060114" cy="584775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Arial"/>
              </a:rPr>
              <a:t>Communications and Engagement</a:t>
            </a:r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8EA52-5AC3-FD10-8B75-44472015E5A4}"/>
              </a:ext>
            </a:extLst>
          </p:cNvPr>
          <p:cNvSpPr txBox="1"/>
          <p:nvPr/>
        </p:nvSpPr>
        <p:spPr>
          <a:xfrm>
            <a:off x="2990543" y="3795161"/>
            <a:ext cx="3156949" cy="738664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cs typeface="Arial"/>
              </a:rPr>
              <a:t>Learning from other institutions/professional development</a:t>
            </a:r>
            <a:endParaRPr lang="en-US" sz="1400">
              <a:cs typeface="Arial" panose="020B06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A54D1A-7651-E4F9-4C98-FFB2128648B4}"/>
              </a:ext>
            </a:extLst>
          </p:cNvPr>
          <p:cNvSpPr txBox="1"/>
          <p:nvPr/>
        </p:nvSpPr>
        <p:spPr>
          <a:xfrm>
            <a:off x="1470490" y="3226257"/>
            <a:ext cx="2163137" cy="338554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>
                <a:cs typeface="Arial"/>
              </a:rPr>
              <a:t>Sites and Facilities</a:t>
            </a:r>
            <a:endParaRPr lang="en-US" sz="1600">
              <a:cs typeface="Arial" panose="020B060402020202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9D88B3-BEAA-53D8-3AFA-CBC90B2E8072}"/>
              </a:ext>
            </a:extLst>
          </p:cNvPr>
          <p:cNvSpPr txBox="1"/>
          <p:nvPr/>
        </p:nvSpPr>
        <p:spPr>
          <a:xfrm>
            <a:off x="1139250" y="2404980"/>
            <a:ext cx="2178629" cy="584775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>
                <a:cs typeface="Arial"/>
              </a:rPr>
              <a:t>RMIT Student Union</a:t>
            </a:r>
            <a:endParaRPr lang="en-US"/>
          </a:p>
          <a:p>
            <a:pPr algn="r"/>
            <a:r>
              <a:rPr lang="en-US" sz="1600" b="1">
                <a:cs typeface="Arial"/>
              </a:rPr>
              <a:t> (RUSU)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B3239E-7B8D-652D-3601-B84B973C580A}"/>
              </a:ext>
            </a:extLst>
          </p:cNvPr>
          <p:cNvSpPr txBox="1"/>
          <p:nvPr/>
        </p:nvSpPr>
        <p:spPr>
          <a:xfrm>
            <a:off x="1142999" y="1356014"/>
            <a:ext cx="2501457" cy="584775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>
                <a:cs typeface="Arial"/>
              </a:rPr>
              <a:t>Equitable Learning Services</a:t>
            </a:r>
            <a:endParaRPr lang="en-US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0AEB1149-1D66-336D-10A4-B8747EE99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12173" y="1353282"/>
            <a:ext cx="2463708" cy="2443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776AD5-57F1-DD8A-E7F6-9958D83BE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77182" y="1158445"/>
            <a:ext cx="2743199" cy="365760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A1507F-A54F-7631-CA0C-920AB4C9B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20232" y="59348"/>
            <a:ext cx="1978269" cy="227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4C0082-3BE4-9B63-A546-A69FA7925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718" y="330913"/>
            <a:ext cx="523980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Features of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5603A-1F16-3580-E3C6-D32AE23D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BEED0D-701E-027E-DBFF-1225F748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98" t="-899" r="-1" b="-1"/>
          <a:stretch/>
        </p:blipFill>
        <p:spPr>
          <a:xfrm>
            <a:off x="6419224" y="979296"/>
            <a:ext cx="2575907" cy="3416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DF09-7651-3650-30C6-46A10A6B4689}"/>
              </a:ext>
            </a:extLst>
          </p:cNvPr>
          <p:cNvSpPr txBox="1"/>
          <p:nvPr/>
        </p:nvSpPr>
        <p:spPr>
          <a:xfrm>
            <a:off x="329718" y="923645"/>
            <a:ext cx="5812464" cy="3416833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AU" sz="1800" b="1"/>
              <a:t>Environment Setup: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Spacious room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Dimmable lighting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Chairs facing inwards: students wanted to feel like no one behind them could watch them </a:t>
            </a:r>
            <a:r>
              <a:rPr lang="en-AU" sz="1600">
                <a:sym typeface="Wingdings" panose="05000000000000000000" pitchFamily="2" charset="2"/>
              </a:rPr>
              <a:t> less judgment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Moveable banners in front of glass walls ensuring privacy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Blue noise/ADHD study music on YouTube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No mention of neurodiversity/disability on screen </a:t>
            </a:r>
            <a:r>
              <a:rPr lang="en-AU" sz="1600">
                <a:sym typeface="Wingdings" panose="05000000000000000000" pitchFamily="2" charset="2"/>
              </a:rPr>
              <a:t>  ensure privacy of medical conditions from passersby</a:t>
            </a:r>
            <a:endParaRPr lang="en-AU" sz="1600"/>
          </a:p>
        </p:txBody>
      </p:sp>
    </p:spTree>
    <p:extLst>
      <p:ext uri="{BB962C8B-B14F-4D97-AF65-F5344CB8AC3E}">
        <p14:creationId xmlns:p14="http://schemas.microsoft.com/office/powerpoint/2010/main" val="187310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4C0082-3BE4-9B63-A546-A69FA7925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718" y="330913"/>
            <a:ext cx="523980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Features of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5603A-1F16-3580-E3C6-D32AE23D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BEED0D-701E-027E-DBFF-1225F748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98" t="-899" r="-1" b="-1"/>
          <a:stretch/>
        </p:blipFill>
        <p:spPr>
          <a:xfrm>
            <a:off x="6419224" y="979296"/>
            <a:ext cx="2575907" cy="3416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DF09-7651-3650-30C6-46A10A6B4689}"/>
              </a:ext>
            </a:extLst>
          </p:cNvPr>
          <p:cNvSpPr txBox="1"/>
          <p:nvPr/>
        </p:nvSpPr>
        <p:spPr>
          <a:xfrm>
            <a:off x="329718" y="923645"/>
            <a:ext cx="5812464" cy="3416833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AU" sz="1800" b="1"/>
              <a:t>Structured Study Sessions: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Pomodoro technique </a:t>
            </a:r>
            <a:r>
              <a:rPr lang="en-AU" sz="1600">
                <a:sym typeface="Wingdings" panose="05000000000000000000" pitchFamily="2" charset="2"/>
              </a:rPr>
              <a:t> focus periods and rest periods, promoting effective study techniques for students who struggle to get work done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>
                <a:sym typeface="Wingdings" panose="05000000000000000000" pitchFamily="2" charset="2"/>
              </a:rPr>
              <a:t>Mostly 5-minute breaks, one longer 15-minute break  students socialise, support each other, build community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>
                <a:sym typeface="Wingdings" panose="05000000000000000000" pitchFamily="2" charset="2"/>
              </a:rPr>
              <a:t>Body doubling  even staff (and staff from visiting institutions have taken part: </a:t>
            </a:r>
            <a:r>
              <a:rPr lang="en-AU" sz="1600" i="1">
                <a:sym typeface="Wingdings" panose="05000000000000000000" pitchFamily="2" charset="2"/>
              </a:rPr>
              <a:t>‘I get more done in these sessions than I do in the office, too!’</a:t>
            </a:r>
            <a:endParaRPr lang="en-AU" sz="1600"/>
          </a:p>
        </p:txBody>
      </p:sp>
    </p:spTree>
    <p:extLst>
      <p:ext uri="{BB962C8B-B14F-4D97-AF65-F5344CB8AC3E}">
        <p14:creationId xmlns:p14="http://schemas.microsoft.com/office/powerpoint/2010/main" val="55148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4C0082-3BE4-9B63-A546-A69FA7925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718" y="330913"/>
            <a:ext cx="523980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Features of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5603A-1F16-3580-E3C6-D32AE23D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BEED0D-701E-027E-DBFF-1225F748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98" t="-899" r="-1" b="-1"/>
          <a:stretch/>
        </p:blipFill>
        <p:spPr>
          <a:xfrm>
            <a:off x="6419224" y="979296"/>
            <a:ext cx="2575907" cy="3416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DF09-7651-3650-30C6-46A10A6B4689}"/>
              </a:ext>
            </a:extLst>
          </p:cNvPr>
          <p:cNvSpPr txBox="1"/>
          <p:nvPr/>
        </p:nvSpPr>
        <p:spPr>
          <a:xfrm>
            <a:off x="329718" y="923645"/>
            <a:ext cx="5812464" cy="3416833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AU" sz="1800" b="1"/>
              <a:t>Wellness Support: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Healthy snacks (and some unhealth treats, of course)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Snacks/sensory toys provided by RUSU funding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Hidden Sunflower lanyards 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/>
              <a:t>Informal chats with ASAs during breaks </a:t>
            </a:r>
            <a:r>
              <a:rPr lang="en-AU" sz="1600">
                <a:sym typeface="Wingdings" panose="05000000000000000000" pitchFamily="2" charset="2"/>
              </a:rPr>
              <a:t> encouraging students not registered with ELS to create an ELP, talk about nutrition/hydration/mindfulness/rest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600">
                <a:sym typeface="Wingdings" panose="05000000000000000000" pitchFamily="2" charset="2"/>
              </a:rPr>
              <a:t>Remind students of support services: counselling, RMIT Medical Hub, Study Support Hub</a:t>
            </a:r>
            <a:endParaRPr lang="en-AU" sz="1600"/>
          </a:p>
        </p:txBody>
      </p:sp>
    </p:spTree>
    <p:extLst>
      <p:ext uri="{BB962C8B-B14F-4D97-AF65-F5344CB8AC3E}">
        <p14:creationId xmlns:p14="http://schemas.microsoft.com/office/powerpoint/2010/main" val="2127977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4C0082-3BE4-9B63-A546-A69FA7925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718" y="330913"/>
            <a:ext cx="523980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Features of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5603A-1F16-3580-E3C6-D32AE23D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BEED0D-701E-027E-DBFF-1225F748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98" t="-899" r="-1" b="-1"/>
          <a:stretch/>
        </p:blipFill>
        <p:spPr>
          <a:xfrm>
            <a:off x="6419224" y="979296"/>
            <a:ext cx="2575907" cy="3416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DF09-7651-3650-30C6-46A10A6B4689}"/>
              </a:ext>
            </a:extLst>
          </p:cNvPr>
          <p:cNvSpPr txBox="1"/>
          <p:nvPr/>
        </p:nvSpPr>
        <p:spPr>
          <a:xfrm>
            <a:off x="329718" y="886701"/>
            <a:ext cx="6089506" cy="37861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AU" sz="1800" b="1"/>
              <a:t>Academic Support: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sz="1550">
                <a:sym typeface="Wingdings" panose="05000000000000000000" pitchFamily="2" charset="2"/>
              </a:rPr>
              <a:t>ELS/Neurodiverse students were not accessing traditional support services (including Study Support) in the same way as their neurotypical counterparts  creation of tailored program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sz="1550"/>
              <a:t>Access to ASAs (academic skills advisors) </a:t>
            </a:r>
            <a:r>
              <a:rPr lang="en-AU" sz="1550">
                <a:sym typeface="Wingdings" panose="05000000000000000000" pitchFamily="2" charset="2"/>
              </a:rPr>
              <a:t> referencing, academic writing, English language support, presentation skills, cover letter/resume help, study skills, time management techniques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AU" sz="1550">
                <a:sym typeface="Wingdings" panose="05000000000000000000" pitchFamily="2" charset="2"/>
              </a:rPr>
              <a:t>2023 program included Information Literacy Librarians  2025 again? </a:t>
            </a:r>
          </a:p>
        </p:txBody>
      </p:sp>
    </p:spTree>
    <p:extLst>
      <p:ext uri="{BB962C8B-B14F-4D97-AF65-F5344CB8AC3E}">
        <p14:creationId xmlns:p14="http://schemas.microsoft.com/office/powerpoint/2010/main" val="270211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595C-7DBD-F1F4-22C0-6BCA7E1303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09625"/>
            <a:ext cx="1870311" cy="309625"/>
          </a:xfrm>
        </p:spPr>
        <p:txBody>
          <a:bodyPr/>
          <a:lstStyle/>
          <a:p>
            <a:r>
              <a:rPr lang="en-AU" sz="800"/>
              <a:t>Acknowledgement</a:t>
            </a:r>
            <a:r>
              <a:rPr lang="en-AU" sz="800" baseline="0"/>
              <a:t> of Country</a:t>
            </a:r>
            <a:endParaRPr lang="en-AU" sz="800"/>
          </a:p>
        </p:txBody>
      </p:sp>
    </p:spTree>
    <p:extLst>
      <p:ext uri="{BB962C8B-B14F-4D97-AF65-F5344CB8AC3E}">
        <p14:creationId xmlns:p14="http://schemas.microsoft.com/office/powerpoint/2010/main" val="3399474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4C0082-3BE4-9B63-A546-A69FA7925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718" y="330913"/>
            <a:ext cx="523980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Features of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5603A-1F16-3580-E3C6-D32AE23D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BEED0D-701E-027E-DBFF-1225F7486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98" t="-899" r="-1" b="-1"/>
          <a:stretch/>
        </p:blipFill>
        <p:spPr>
          <a:xfrm>
            <a:off x="6419224" y="979296"/>
            <a:ext cx="2575907" cy="3416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DF09-7651-3650-30C6-46A10A6B4689}"/>
              </a:ext>
            </a:extLst>
          </p:cNvPr>
          <p:cNvSpPr txBox="1"/>
          <p:nvPr/>
        </p:nvSpPr>
        <p:spPr>
          <a:xfrm>
            <a:off x="329718" y="886701"/>
            <a:ext cx="6089506" cy="34168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AU" sz="1800" b="1"/>
              <a:t>Inclusive Atmosphere: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sz="1600">
                <a:sym typeface="Wingdings" panose="05000000000000000000" pitchFamily="2" charset="2"/>
              </a:rPr>
              <a:t>Non-competitive, welcoming environment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sz="1600">
                <a:sym typeface="Wingdings" panose="05000000000000000000" pitchFamily="2" charset="2"/>
              </a:rPr>
              <a:t>Students can work on anything at all  Brainstorming? Essay writing? Sorting through 15,000 emails? Finally booking that doctor’s appointment? Do it! Work smarter, work harder.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sz="1600">
                <a:sym typeface="Wingdings" panose="05000000000000000000" pitchFamily="2" charset="2"/>
              </a:rPr>
              <a:t>Any students can attend  students often bring friends and classmates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sz="1600">
                <a:sym typeface="Wingdings" panose="05000000000000000000" pitchFamily="2" charset="2"/>
              </a:rPr>
              <a:t>93% of participants identify as neurodiverse; 64% registered with ELS (Equitable Learning Services)</a:t>
            </a:r>
          </a:p>
        </p:txBody>
      </p:sp>
    </p:spTree>
    <p:extLst>
      <p:ext uri="{BB962C8B-B14F-4D97-AF65-F5344CB8AC3E}">
        <p14:creationId xmlns:p14="http://schemas.microsoft.com/office/powerpoint/2010/main" val="4156270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4C0082-3BE4-9B63-A546-A69FA7925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718" y="330913"/>
            <a:ext cx="523980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 Experiences of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5603A-1F16-3580-E3C6-D32AE23D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A6FF4-E584-AD62-0443-26D761BF3992}"/>
              </a:ext>
            </a:extLst>
          </p:cNvPr>
          <p:cNvSpPr txBox="1"/>
          <p:nvPr/>
        </p:nvSpPr>
        <p:spPr>
          <a:xfrm>
            <a:off x="328726" y="1052946"/>
            <a:ext cx="3772219" cy="954107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400" dirty="0">
                <a:solidFill>
                  <a:schemeClr val="tx2"/>
                </a:solidFill>
              </a:rPr>
              <a:t>For some, these resources and sessions are as fundamental as ramps and elevators, glasses, hearing aids, internet access, drinking water, and the Library itself.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2DADD-364B-8FF6-3599-94F1B0CB5B6C}"/>
              </a:ext>
            </a:extLst>
          </p:cNvPr>
          <p:cNvSpPr txBox="1"/>
          <p:nvPr/>
        </p:nvSpPr>
        <p:spPr>
          <a:xfrm>
            <a:off x="328725" y="2108453"/>
            <a:ext cx="3772219" cy="738664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400" dirty="0">
                <a:solidFill>
                  <a:schemeClr val="tx2"/>
                </a:solidFill>
              </a:rPr>
              <a:t>The neurodiverse study sessions are the reason why I stayed in my degree and kept going.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76903C-5051-AEE8-DC57-25FE3D9B77EE}"/>
              </a:ext>
            </a:extLst>
          </p:cNvPr>
          <p:cNvSpPr txBox="1"/>
          <p:nvPr/>
        </p:nvSpPr>
        <p:spPr>
          <a:xfrm>
            <a:off x="328725" y="2976225"/>
            <a:ext cx="3772219" cy="954107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GB" sz="1400" b="0" i="0" dirty="0">
                <a:solidFill>
                  <a:schemeClr val="tx2"/>
                </a:solidFill>
                <a:effectLst/>
              </a:rPr>
              <a:t>Space with limited distractions, a collective and collegiate emphasis on focused work and UNDERSTANDING of the challenges (tribe membership) is a key resource for success. 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8012F9-3293-7C3A-CFD4-66720E5C0A3B}"/>
              </a:ext>
            </a:extLst>
          </p:cNvPr>
          <p:cNvSpPr txBox="1"/>
          <p:nvPr/>
        </p:nvSpPr>
        <p:spPr>
          <a:xfrm>
            <a:off x="328725" y="4059440"/>
            <a:ext cx="3772219" cy="307777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400" b="0" i="0">
                <a:solidFill>
                  <a:schemeClr val="tx2"/>
                </a:solidFill>
                <a:effectLst/>
              </a:rPr>
              <a:t>They should be on all day every day.</a:t>
            </a:r>
            <a:endParaRPr lang="en-AU" sz="14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62F67-260A-2134-2237-E597F2B83F2C}"/>
              </a:ext>
            </a:extLst>
          </p:cNvPr>
          <p:cNvSpPr txBox="1"/>
          <p:nvPr/>
        </p:nvSpPr>
        <p:spPr>
          <a:xfrm>
            <a:off x="4378036" y="1052946"/>
            <a:ext cx="3931199" cy="954107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GB" sz="1400" dirty="0">
                <a:solidFill>
                  <a:schemeClr val="tx2"/>
                </a:solidFill>
              </a:rPr>
              <a:t>The</a:t>
            </a:r>
            <a:r>
              <a:rPr lang="en-GB" sz="1400" b="0" i="0" dirty="0">
                <a:solidFill>
                  <a:schemeClr val="tx2"/>
                </a:solidFill>
                <a:effectLst/>
              </a:rPr>
              <a:t> social element was also a surprise. I've never really craved a "safe space", but finding myself in one, I felt a positive influence just from the vibe of acceptance and belonging.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891ED-3F7B-881C-ED37-2E1458D03B30}"/>
              </a:ext>
            </a:extLst>
          </p:cNvPr>
          <p:cNvSpPr txBox="1"/>
          <p:nvPr/>
        </p:nvSpPr>
        <p:spPr>
          <a:xfrm>
            <a:off x="4378036" y="2108453"/>
            <a:ext cx="3931199" cy="738664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GB" sz="1400" dirty="0">
                <a:solidFill>
                  <a:schemeClr val="tx2"/>
                </a:solidFill>
              </a:rPr>
              <a:t>E</a:t>
            </a:r>
            <a:r>
              <a:rPr lang="en-GB" sz="1400" b="0" i="0" dirty="0">
                <a:solidFill>
                  <a:schemeClr val="tx2"/>
                </a:solidFill>
                <a:effectLst/>
              </a:rPr>
              <a:t>verywhere else at school has too bright lighting and it creates headaches and loss of concentration.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E708C6-FE50-2CC6-5867-B106AEBDBFEE}"/>
              </a:ext>
            </a:extLst>
          </p:cNvPr>
          <p:cNvSpPr txBox="1"/>
          <p:nvPr/>
        </p:nvSpPr>
        <p:spPr>
          <a:xfrm>
            <a:off x="4378035" y="2930058"/>
            <a:ext cx="3931199" cy="523220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400" b="0" i="0">
                <a:solidFill>
                  <a:schemeClr val="tx2"/>
                </a:solidFill>
                <a:effectLst/>
              </a:rPr>
              <a:t>The science is there, the pedagogical knowledge is there.</a:t>
            </a:r>
            <a:endParaRPr lang="en-AU" sz="140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FDC59A-FFF0-2ED6-F8C5-7FBD016E5ADC}"/>
              </a:ext>
            </a:extLst>
          </p:cNvPr>
          <p:cNvSpPr txBox="1"/>
          <p:nvPr/>
        </p:nvSpPr>
        <p:spPr>
          <a:xfrm>
            <a:off x="4378034" y="3511998"/>
            <a:ext cx="3931199" cy="523220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AU" sz="1400" dirty="0">
                <a:solidFill>
                  <a:schemeClr val="tx2"/>
                </a:solidFill>
                <a:effectLst/>
              </a:rPr>
              <a:t>This is so good, more please! I get so much more done at these sessions.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BFB45-A332-0144-E70A-95489FDB684C}"/>
              </a:ext>
            </a:extLst>
          </p:cNvPr>
          <p:cNvSpPr txBox="1"/>
          <p:nvPr/>
        </p:nvSpPr>
        <p:spPr>
          <a:xfrm>
            <a:off x="4378035" y="4075466"/>
            <a:ext cx="3931199" cy="307777"/>
          </a:xfrm>
          <a:prstGeom prst="rect">
            <a:avLst/>
          </a:prstGeom>
          <a:solidFill>
            <a:srgbClr val="002060"/>
          </a:solidFill>
          <a:effectLst>
            <a:softEdge rad="25400"/>
          </a:effectLst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400">
                <a:solidFill>
                  <a:schemeClr val="tx2"/>
                </a:solidFill>
              </a:rPr>
              <a:t>Why can’t we have more?</a:t>
            </a:r>
          </a:p>
        </p:txBody>
      </p:sp>
    </p:spTree>
    <p:extLst>
      <p:ext uri="{BB962C8B-B14F-4D97-AF65-F5344CB8AC3E}">
        <p14:creationId xmlns:p14="http://schemas.microsoft.com/office/powerpoint/2010/main" val="4140119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4C0082-3BE4-9B63-A546-A69FA79253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718" y="330913"/>
            <a:ext cx="523980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 Experiences of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5603A-1F16-3580-E3C6-D32AE23D3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540C32-77F1-E397-F918-FBF9F98D7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471" y="903909"/>
            <a:ext cx="6105833" cy="34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38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8706-4C67-0D23-B189-A10F8F3A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8" y="326915"/>
            <a:ext cx="5901786" cy="562063"/>
          </a:xfrm>
        </p:spPr>
        <p:txBody>
          <a:bodyPr/>
          <a:lstStyle/>
          <a:p>
            <a:r>
              <a:rPr lang="en-US">
                <a:cs typeface="Arial"/>
              </a:rPr>
              <a:t>Who comes to the sessions?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87C10-CE03-8F07-5EDC-31986C0E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13" y="1033671"/>
            <a:ext cx="5453615" cy="3634526"/>
          </a:xfrm>
        </p:spPr>
        <p:txBody>
          <a:bodyPr/>
          <a:lstStyle/>
          <a:p>
            <a:r>
              <a:rPr lang="en-US" sz="2000" b="1">
                <a:cs typeface="Arial"/>
              </a:rPr>
              <a:t>A short feedback survey revealed that:</a:t>
            </a:r>
          </a:p>
          <a:p>
            <a:pPr marL="285750" indent="-285750">
              <a:buChar char="•"/>
            </a:pPr>
            <a:r>
              <a:rPr lang="en-US" sz="2000">
                <a:cs typeface="Arial"/>
              </a:rPr>
              <a:t>Participants come from all of the RMIT colleges</a:t>
            </a:r>
          </a:p>
          <a:p>
            <a:pPr marL="641341" lvl="2" indent="-285750">
              <a:buChar char="•"/>
            </a:pPr>
            <a:r>
              <a:rPr lang="en-US" sz="2000">
                <a:cs typeface="Arial"/>
              </a:rPr>
              <a:t>From vocational education to doctorate level</a:t>
            </a:r>
          </a:p>
          <a:p>
            <a:pPr marL="285750" indent="-285750">
              <a:buChar char="•"/>
            </a:pPr>
            <a:r>
              <a:rPr lang="en-US" sz="2000" b="1">
                <a:cs typeface="Arial"/>
              </a:rPr>
              <a:t>93% </a:t>
            </a:r>
            <a:r>
              <a:rPr lang="en-US" sz="2000">
                <a:cs typeface="Arial"/>
              </a:rPr>
              <a:t>identify as neurodiverse </a:t>
            </a:r>
          </a:p>
          <a:p>
            <a:pPr marL="285750" indent="-285750">
              <a:buChar char="•"/>
            </a:pPr>
            <a:r>
              <a:rPr lang="en-US" sz="2000" b="1">
                <a:cs typeface="Arial"/>
              </a:rPr>
              <a:t>64% </a:t>
            </a:r>
            <a:r>
              <a:rPr lang="en-US" sz="2000">
                <a:cs typeface="Arial"/>
              </a:rPr>
              <a:t>were registered with RMIT's Equitable Learning Services</a:t>
            </a:r>
            <a:endParaRPr lang="en-US" sz="2000"/>
          </a:p>
          <a:p>
            <a:endParaRPr lang="en-US"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 sz="1100">
              <a:solidFill>
                <a:srgbClr val="212121"/>
              </a:solidFill>
              <a:latin typeface="Segoe U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8D62A-CCFB-B44B-2E0D-465BF1D56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721" y="478165"/>
            <a:ext cx="2743200" cy="1124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316BD-FB6A-F301-A1AF-1B54FE3FC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721" y="1591817"/>
            <a:ext cx="2743200" cy="975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9A3BD-0B2F-7B6F-DDB9-9D5A7F5B1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1" y="2560677"/>
            <a:ext cx="2743200" cy="7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32A25-3F68-BE18-9409-7B73CE3B4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21" y="3346363"/>
            <a:ext cx="2743200" cy="8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75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DB868-BA71-5727-2473-605439575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Impact &amp; Outcomes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98EC4-D6B7-5136-CBE5-CC307A88E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99" y="866692"/>
            <a:ext cx="8773224" cy="3408976"/>
          </a:xfrm>
        </p:spPr>
        <p:txBody>
          <a:bodyPr/>
          <a:lstStyle/>
          <a:p>
            <a:r>
              <a:rPr lang="en-US" b="1"/>
              <a:t>Themes in data collected from the Neurodiverse Student Survey </a:t>
            </a:r>
            <a:r>
              <a:rPr lang="en-US"/>
              <a:t>(SM2, 2023).</a:t>
            </a:r>
            <a:br>
              <a:rPr lang="en-US"/>
            </a:br>
            <a:endParaRPr lang="en-US"/>
          </a:p>
          <a:p>
            <a:r>
              <a:rPr lang="en-US" b="1"/>
              <a:t>1. Increased productivity &amp; focus</a:t>
            </a:r>
          </a:p>
          <a:p>
            <a:r>
              <a:rPr lang="en-US"/>
              <a:t>Students reported high levels of productivity with their studies during NSS sessions.</a:t>
            </a:r>
          </a:p>
          <a:p>
            <a:br>
              <a:rPr lang="en-US"/>
            </a:br>
            <a:r>
              <a:rPr lang="en-US" b="1"/>
              <a:t>Quotes:</a:t>
            </a:r>
            <a:br>
              <a:rPr lang="en-US"/>
            </a:br>
            <a:r>
              <a:rPr lang="en-US"/>
              <a:t>“</a:t>
            </a:r>
            <a:r>
              <a:rPr lang="en-US" i="1"/>
              <a:t>I get so much done! Such a great space to study</a:t>
            </a:r>
            <a:r>
              <a:rPr lang="en-US"/>
              <a:t>."</a:t>
            </a:r>
          </a:p>
          <a:p>
            <a:r>
              <a:rPr lang="en-US"/>
              <a:t>“</a:t>
            </a:r>
            <a:r>
              <a:rPr lang="en-US" i="1"/>
              <a:t>These are the only times I can study</a:t>
            </a:r>
            <a:r>
              <a:rPr lang="en-US"/>
              <a:t>.” </a:t>
            </a:r>
          </a:p>
          <a:p>
            <a:r>
              <a:rPr lang="en-US"/>
              <a:t>“</a:t>
            </a:r>
            <a:r>
              <a:rPr lang="en-US" i="1"/>
              <a:t>Useful body doubling gets me committed to a certain task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591246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DDA34-D0A7-296A-1E78-98A38F350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1E9B-DA42-E734-D313-41C4C826E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Impact &amp; Outcomes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D50E0-BE55-AE55-D746-869797EBF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99" y="866692"/>
            <a:ext cx="8773224" cy="4007458"/>
          </a:xfrm>
        </p:spPr>
        <p:txBody>
          <a:bodyPr/>
          <a:lstStyle/>
          <a:p>
            <a:r>
              <a:rPr lang="en-US" b="1"/>
              <a:t>2. Sensory-friendly environment enhances learning</a:t>
            </a:r>
            <a:br>
              <a:rPr lang="en-US" b="1"/>
            </a:br>
            <a:r>
              <a:rPr lang="en-US"/>
              <a:t>Students commented on the sensory-friendly adjustments in the NSS</a:t>
            </a:r>
          </a:p>
          <a:p>
            <a:br>
              <a:rPr lang="en-US"/>
            </a:br>
            <a:r>
              <a:rPr lang="en-US" b="1"/>
              <a:t>Quote: </a:t>
            </a:r>
            <a:r>
              <a:rPr lang="en-US"/>
              <a:t>"</a:t>
            </a:r>
            <a:r>
              <a:rPr lang="en-US" i="1"/>
              <a:t>Everywhere else at school has too bright lighting and it creates headaches and loss of concentration</a:t>
            </a:r>
            <a:r>
              <a:rPr lang="en-US"/>
              <a:t>.”</a:t>
            </a:r>
          </a:p>
          <a:p>
            <a:endParaRPr lang="en-US"/>
          </a:p>
          <a:p>
            <a:r>
              <a:rPr lang="en-US" b="1"/>
              <a:t>3. Enhanced sense of community / belonging</a:t>
            </a:r>
            <a:br>
              <a:rPr lang="en-US" b="1"/>
            </a:br>
            <a:r>
              <a:rPr lang="en-US"/>
              <a:t>Being among peers who share similar experiences reduced feelings of isolation and loneliness.</a:t>
            </a:r>
          </a:p>
          <a:p>
            <a:br>
              <a:rPr lang="en-US"/>
            </a:br>
            <a:r>
              <a:rPr lang="en-US" b="1"/>
              <a:t>Quote: </a:t>
            </a:r>
            <a:r>
              <a:rPr lang="en-US"/>
              <a:t>“</a:t>
            </a:r>
            <a:r>
              <a:rPr lang="en-US" i="1"/>
              <a:t>I was looking forward to being in an environment with other people like me.</a:t>
            </a:r>
            <a:r>
              <a:rPr lang="en-US"/>
              <a:t>"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25809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DC831-789D-A213-3049-340E1E8E5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299F-F8B6-6328-2144-F7A2229C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Impact &amp; Outcomes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91AD5-FD54-F989-B1F5-8218685C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99" y="866692"/>
            <a:ext cx="8773224" cy="4007458"/>
          </a:xfrm>
        </p:spPr>
        <p:txBody>
          <a:bodyPr/>
          <a:lstStyle/>
          <a:p>
            <a:r>
              <a:rPr lang="en-US" b="1"/>
              <a:t>4. Overall student satisfaction</a:t>
            </a:r>
            <a:br>
              <a:rPr lang="en-US" b="1"/>
            </a:br>
            <a:r>
              <a:rPr lang="en-US"/>
              <a:t>Students reported consistent satisfaction with the sessions, environment, and support provided. Strong desire for the continuation and expansion of sessions.</a:t>
            </a:r>
            <a:br>
              <a:rPr lang="en-US"/>
            </a:br>
            <a:br>
              <a:rPr lang="en-US"/>
            </a:br>
            <a:r>
              <a:rPr lang="en-US" b="1"/>
              <a:t>Quote: </a:t>
            </a:r>
          </a:p>
          <a:p>
            <a:r>
              <a:rPr lang="en-US"/>
              <a:t>"</a:t>
            </a:r>
            <a:r>
              <a:rPr lang="en-US" i="1"/>
              <a:t>Everything's perfect, just wish it were more frequent!”</a:t>
            </a:r>
          </a:p>
          <a:p>
            <a:r>
              <a:rPr lang="en-US" i="1"/>
              <a:t>“I get so much more done at these sessions</a:t>
            </a:r>
            <a:r>
              <a:rPr lang="en-US"/>
              <a:t>.”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14589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B42BA-1E09-FD73-C641-1AD422AD9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22ED4-C7F7-DBBB-4909-52ED1DF6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Impact &amp; Outcomes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E9A0F-A629-CCD9-4BA6-254EF5905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99" y="1041620"/>
            <a:ext cx="8773224" cy="3832529"/>
          </a:xfrm>
        </p:spPr>
        <p:txBody>
          <a:bodyPr/>
          <a:lstStyle/>
          <a:p>
            <a:r>
              <a:rPr lang="en-US" b="1"/>
              <a:t>Quote: </a:t>
            </a:r>
            <a:r>
              <a:rPr lang="en-US"/>
              <a:t>“For me, the Neurodiverse Study Sessions have been the most productive hours in my weeks. I have even occasionally achieved more in these sessions than in the week between 2 of them. The difference between these inclusive 'islands' and every other study environment on campus is profound. I can see this may be difficult to really understand. Indeed, I could not really appreciate the difference until I was finally offered such a space in the pilot Neurodiverse Study Sessions last year.</a:t>
            </a:r>
          </a:p>
          <a:p>
            <a:r>
              <a:rPr lang="en-US"/>
              <a:t>And then it is ripped away.</a:t>
            </a:r>
          </a:p>
          <a:p>
            <a:r>
              <a:rPr lang="en-US"/>
              <a:t>Imagine offering ramps and elevators for only 3 hours per week. Or large print text. Or PCs with adaptive technology for only 3 hours per week. Or multilingual resources. Or closed caption video. Or gender-neutral bathrooms for only 3 hours per week.”</a:t>
            </a:r>
          </a:p>
        </p:txBody>
      </p:sp>
    </p:spTree>
    <p:extLst>
      <p:ext uri="{BB962C8B-B14F-4D97-AF65-F5344CB8AC3E}">
        <p14:creationId xmlns:p14="http://schemas.microsoft.com/office/powerpoint/2010/main" val="782414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B5DF-ABFC-F2CF-A804-0C50E71B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7" y="1442166"/>
            <a:ext cx="8773225" cy="994172"/>
          </a:xfrm>
        </p:spPr>
        <p:txBody>
          <a:bodyPr/>
          <a:lstStyle/>
          <a:p>
            <a:r>
              <a:rPr lang="en-US">
                <a:cs typeface="Arial"/>
              </a:rPr>
              <a:t>Challenges &amp; </a:t>
            </a:r>
            <a:br>
              <a:rPr lang="en-US">
                <a:cs typeface="Arial"/>
              </a:rPr>
            </a:br>
            <a:r>
              <a:rPr lang="en-US">
                <a:cs typeface="Arial"/>
              </a:rPr>
              <a:t>Lessons </a:t>
            </a:r>
            <a:br>
              <a:rPr lang="en-US">
                <a:cs typeface="Arial"/>
              </a:rPr>
            </a:br>
            <a:r>
              <a:rPr lang="en-US">
                <a:cs typeface="Arial"/>
              </a:rPr>
              <a:t>Learned</a:t>
            </a:r>
            <a:endParaRPr lang="en-US"/>
          </a:p>
        </p:txBody>
      </p:sp>
      <p:pic>
        <p:nvPicPr>
          <p:cNvPr id="4098" name="Picture 2" descr="Increased Demand for Sessions - Students need more flexible options. &#10;Awareness Gap - Many students are unaware of support services. &#10;Facility Improvement Requests - Students seek better amenities for studying. &#10;Desire for Social Interaction - Students want opportunities to connect during sessions. &#10;Low Attendance Issues - Poor attendance suggests location or timing problems. &#10;Lack of Low-Sensory Spaces - Neurodivergent students require tailored environments.">
            <a:extLst>
              <a:ext uri="{FF2B5EF4-FFF2-40B4-BE49-F238E27FC236}">
                <a16:creationId xmlns:a16="http://schemas.microsoft.com/office/drawing/2014/main" id="{F9872CB1-7C6F-87F0-A3CF-66988E05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31" y="-466629"/>
            <a:ext cx="5843624" cy="50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349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FE00B-C80C-9766-5DE9-3CB9C4267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6520D-90C2-A88A-D1A8-4CA8F58F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8" y="361763"/>
            <a:ext cx="8773225" cy="610849"/>
          </a:xfrm>
        </p:spPr>
        <p:txBody>
          <a:bodyPr/>
          <a:lstStyle/>
          <a:p>
            <a:r>
              <a:rPr lang="en-US">
                <a:cs typeface="Arial"/>
              </a:rPr>
              <a:t>What's next?</a:t>
            </a:r>
            <a:endParaRPr lang="en-US"/>
          </a:p>
        </p:txBody>
      </p:sp>
      <p:pic>
        <p:nvPicPr>
          <p:cNvPr id="5122" name="Picture 2" descr="Multi-Team Collaboration - Emphasises the cooperative effort of various teams to enhance service. &#10;Permanent Study Spaces - Ensures dedicated spaces for neurodiverse students to study effectively. &#10;Increased Service Frequency - expands the frequency of support sessions to better serve students. &#10;Staff Training - Provides ongoing education for staff on neurodiversity and related topics. &#10;Community Activities - Incorporates activities to build a supportive community among students.">
            <a:extLst>
              <a:ext uri="{FF2B5EF4-FFF2-40B4-BE49-F238E27FC236}">
                <a16:creationId xmlns:a16="http://schemas.microsoft.com/office/drawing/2014/main" id="{64C1D76A-4FA7-233C-8074-F3474A4B7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94" y="361763"/>
            <a:ext cx="7824031" cy="41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4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933DCE-94C1-9AB0-0DED-D5B29D2D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Presenters 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AE6B35A0-E9E4-557F-CB08-A41A5E9EA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4" t="8040" r="-895" b="27638"/>
          <a:stretch/>
        </p:blipFill>
        <p:spPr>
          <a:xfrm>
            <a:off x="280988" y="1331226"/>
            <a:ext cx="2682006" cy="228685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398AD9-C7CE-AE4A-A408-19667580EA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b="1">
                <a:cs typeface="Arial"/>
              </a:rPr>
              <a:t>Adam Ferris</a:t>
            </a:r>
            <a:r>
              <a:rPr lang="en-AU">
                <a:cs typeface="Arial"/>
              </a:rPr>
              <a:t>, Academic Skills Advisor (Writing and English), RMIT Library Study Support (he/him)</a:t>
            </a:r>
            <a:endParaRPr lang="en-AU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5364CEB-088C-EDC2-5FF0-68A85F6E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7716" r="17716"/>
          <a:stretch/>
        </p:blipFill>
        <p:spPr>
          <a:xfrm rot="5400000">
            <a:off x="3459956" y="1146969"/>
            <a:ext cx="2289175" cy="265906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CEA717-E1A0-0C34-CAE7-0BADD8F8D3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sz="1100" b="1">
                <a:cs typeface="Arial"/>
              </a:rPr>
              <a:t>Josh Muir</a:t>
            </a:r>
            <a:r>
              <a:rPr lang="en-AU" sz="1100">
                <a:cs typeface="Arial"/>
              </a:rPr>
              <a:t>, Academic Skills Advisor (Writing and English/STEM), RMIT Library Study Support (he/him)</a:t>
            </a:r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A8E37DD-224E-A286-5334-AB2035D29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6" b="17716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C6A0C4-3F6F-B45C-D9DA-61990D5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AU" b="1"/>
              <a:t>Jacinta Jones-O’Meara</a:t>
            </a:r>
            <a:r>
              <a:rPr lang="en-AU"/>
              <a:t>, Coordinator, Accessibility (she/her) </a:t>
            </a:r>
          </a:p>
        </p:txBody>
      </p:sp>
    </p:spTree>
    <p:extLst>
      <p:ext uri="{BB962C8B-B14F-4D97-AF65-F5344CB8AC3E}">
        <p14:creationId xmlns:p14="http://schemas.microsoft.com/office/powerpoint/2010/main" val="1436089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A7E3D-C043-A15A-713F-4CF679CC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A80D0-CFC3-37D9-9FBB-AF731F7E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87" y="1397186"/>
            <a:ext cx="2616296" cy="610849"/>
          </a:xfrm>
        </p:spPr>
        <p:txBody>
          <a:bodyPr/>
          <a:lstStyle/>
          <a:p>
            <a:pPr algn="l"/>
            <a:r>
              <a:rPr lang="en-US" b="1" dirty="0"/>
              <a:t>Our Vision for the Future of </a:t>
            </a:r>
            <a:r>
              <a:rPr lang="en-US" b="1" dirty="0" err="1"/>
              <a:t>NSS</a:t>
            </a:r>
            <a:r>
              <a:rPr lang="en-US" b="1" dirty="0"/>
              <a:t> @ RMIT</a:t>
            </a:r>
          </a:p>
        </p:txBody>
      </p:sp>
      <p:pic>
        <p:nvPicPr>
          <p:cNvPr id="1028" name="Picture 4" descr="Workshops - Interactive sessions for skill and community building. &#10;Pomodoro Sessions - Time management sessions for productivity. &#10;Tailored Consultations - Initial meetings to customise support plans. &#10;Personalised Sessions - One-on-one interactions for individual needs.">
            <a:extLst>
              <a:ext uri="{FF2B5EF4-FFF2-40B4-BE49-F238E27FC236}">
                <a16:creationId xmlns:a16="http://schemas.microsoft.com/office/drawing/2014/main" id="{7292BAE0-9A16-F59E-3F3E-E0F5DC37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96" y="457201"/>
            <a:ext cx="5789140" cy="355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783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56A7B-A3FE-96AB-D197-F162C85C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8" y="361763"/>
            <a:ext cx="8773225" cy="610849"/>
          </a:xfrm>
        </p:spPr>
        <p:txBody>
          <a:bodyPr/>
          <a:lstStyle/>
          <a:p>
            <a:r>
              <a:rPr lang="en-US">
                <a:cs typeface="Arial"/>
              </a:rPr>
              <a:t>Students need YOU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FC7D589-BC71-53F8-5DED-F702C6D81604}"/>
              </a:ext>
            </a:extLst>
          </p:cNvPr>
          <p:cNvSpPr txBox="1">
            <a:spLocks/>
          </p:cNvSpPr>
          <p:nvPr/>
        </p:nvSpPr>
        <p:spPr>
          <a:xfrm>
            <a:off x="1056498" y="1219096"/>
            <a:ext cx="7031004" cy="27129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eaLnBrk="1" hangingPunct="1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2000" i="1">
                <a:solidFill>
                  <a:srgbClr val="000000"/>
                </a:solidFill>
              </a:rPr>
              <a:t>"I feel like the world and the University is not made for people like me and I feel like every day is a challenge, trying to compete in a world and in degrees that are clearly catered towards people who love talking, who are extroverted, who love interacting with strangers, and whose brains work the same."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328143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933DCE-94C1-9AB0-0DED-D5B29D2D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Contact us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AE6B35A0-E9E4-557F-CB08-A41A5E9EA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4" t="8040" r="-895" b="27638"/>
          <a:stretch/>
        </p:blipFill>
        <p:spPr>
          <a:xfrm>
            <a:off x="336406" y="924827"/>
            <a:ext cx="2682006" cy="228685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398AD9-C7CE-AE4A-A408-19667580EA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406" y="3365501"/>
            <a:ext cx="2658155" cy="720661"/>
          </a:xfrm>
        </p:spPr>
        <p:txBody>
          <a:bodyPr/>
          <a:lstStyle/>
          <a:p>
            <a:r>
              <a:rPr lang="en-AU" b="1">
                <a:cs typeface="Arial"/>
              </a:rPr>
              <a:t>Adam Ferris</a:t>
            </a:r>
            <a:r>
              <a:rPr lang="en-AU">
                <a:cs typeface="Arial"/>
              </a:rPr>
              <a:t>, Academic Skills Advisor (Writing and English), RMIT Library Study Support (he/him)</a:t>
            </a:r>
          </a:p>
          <a:p>
            <a:endParaRPr lang="en-AU">
              <a:cs typeface="Arial"/>
            </a:endParaRPr>
          </a:p>
          <a:p>
            <a:endParaRPr lang="en-AU" sz="500">
              <a:cs typeface="Arial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5364CEB-088C-EDC2-5FF0-68A85F6E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7716" r="17716"/>
          <a:stretch/>
        </p:blipFill>
        <p:spPr>
          <a:xfrm rot="5400000">
            <a:off x="3515374" y="740570"/>
            <a:ext cx="2289175" cy="265906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CEA717-E1A0-0C34-CAE7-0BADD8F8D3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30658" y="3365501"/>
            <a:ext cx="2658155" cy="720661"/>
          </a:xfrm>
        </p:spPr>
        <p:txBody>
          <a:bodyPr/>
          <a:lstStyle/>
          <a:p>
            <a:r>
              <a:rPr lang="en-AU" sz="1100" b="1">
                <a:cs typeface="Arial"/>
              </a:rPr>
              <a:t>Josh Muir</a:t>
            </a:r>
            <a:r>
              <a:rPr lang="en-AU" sz="1100">
                <a:cs typeface="Arial"/>
              </a:rPr>
              <a:t>, Academic Skills Advisor (Writing and English/STEM), RMIT Library Study Support (he/him)</a:t>
            </a:r>
          </a:p>
          <a:p>
            <a:endParaRPr lang="en-AU" sz="1100">
              <a:cs typeface="Arial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A8E37DD-224E-A286-5334-AB2035D29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6" b="17716"/>
          <a:stretch>
            <a:fillRect/>
          </a:stretch>
        </p:blipFill>
        <p:spPr>
          <a:xfrm>
            <a:off x="6324910" y="924827"/>
            <a:ext cx="2658155" cy="2290048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C6A0C4-3F6F-B45C-D9DA-61990D5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4910" y="3365501"/>
            <a:ext cx="2658155" cy="720661"/>
          </a:xfrm>
        </p:spPr>
        <p:txBody>
          <a:bodyPr/>
          <a:lstStyle/>
          <a:p>
            <a:r>
              <a:rPr lang="en-AU" b="1"/>
              <a:t>Jacinta Jones-O’Meara</a:t>
            </a:r>
            <a:r>
              <a:rPr lang="en-AU"/>
              <a:t>, Coordinator, Accessibility (she/her) 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937E2-3A42-3B9F-9D06-1BC014D29505}"/>
              </a:ext>
            </a:extLst>
          </p:cNvPr>
          <p:cNvSpPr txBox="1"/>
          <p:nvPr/>
        </p:nvSpPr>
        <p:spPr>
          <a:xfrm>
            <a:off x="336406" y="4217987"/>
            <a:ext cx="8807594" cy="338554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AU" sz="1600">
                <a:cs typeface="Arial"/>
              </a:rPr>
              <a:t>adam.ferris@rmit.edu.au	     joshua.muir@rmit.edu.au	        </a:t>
            </a:r>
            <a:r>
              <a:rPr lang="en-AU" sz="1600"/>
              <a:t>jacinta.jones@rmit.edu.au</a:t>
            </a:r>
          </a:p>
        </p:txBody>
      </p:sp>
    </p:spTree>
    <p:extLst>
      <p:ext uri="{BB962C8B-B14F-4D97-AF65-F5344CB8AC3E}">
        <p14:creationId xmlns:p14="http://schemas.microsoft.com/office/powerpoint/2010/main" val="218573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3F0C87C-404B-5D4A-F1B1-4345F5564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836" y="311726"/>
            <a:ext cx="2748589" cy="1082342"/>
            <a:chOff x="429115" y="415635"/>
            <a:chExt cx="3664785" cy="14431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F7CCA4-8665-EA1A-ED9D-E150BC666AB3}"/>
                </a:ext>
              </a:extLst>
            </p:cNvPr>
            <p:cNvSpPr txBox="1"/>
            <p:nvPr/>
          </p:nvSpPr>
          <p:spPr>
            <a:xfrm>
              <a:off x="429115" y="415635"/>
              <a:ext cx="3222500" cy="677108"/>
            </a:xfrm>
            <a:prstGeom prst="rect">
              <a:avLst/>
            </a:prstGeom>
            <a:solidFill>
              <a:srgbClr val="211F62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700">
                  <a:solidFill>
                    <a:srgbClr val="FFFFFF"/>
                  </a:solidFill>
                  <a:latin typeface="Museo"/>
                </a:rPr>
                <a:t>Neurodiverse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1D93BB-D22A-4EDD-7593-F01E8EB3CFD5}"/>
                </a:ext>
              </a:extLst>
            </p:cNvPr>
            <p:cNvSpPr txBox="1"/>
            <p:nvPr/>
          </p:nvSpPr>
          <p:spPr>
            <a:xfrm>
              <a:off x="446143" y="1181649"/>
              <a:ext cx="3647757" cy="677108"/>
            </a:xfrm>
            <a:prstGeom prst="rect">
              <a:avLst/>
            </a:prstGeom>
            <a:solidFill>
              <a:srgbClr val="211F62"/>
            </a:solidFill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700">
                  <a:solidFill>
                    <a:srgbClr val="FFFFFF"/>
                  </a:solidFill>
                  <a:latin typeface="Museo"/>
                </a:rPr>
                <a:t>Study Sessions </a:t>
              </a:r>
              <a:endParaRPr lang="en-US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ABA2E908-3B3D-F50A-5D6F-6C7316839C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7202" y="1694375"/>
            <a:ext cx="6179127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can we make education </a:t>
            </a:r>
            <a:r>
              <a:rPr kumimoji="0" lang="en-AU" sz="3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</a:t>
            </a:r>
            <a:r>
              <a:rPr kumimoji="0" lang="en-A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neuroaffirming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3CE273-863D-0E2C-AEA2-B0FA35266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29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3F0C87C-404B-5D4A-F1B1-4345F5564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836" y="311726"/>
            <a:ext cx="2748589" cy="1082342"/>
            <a:chOff x="429115" y="415635"/>
            <a:chExt cx="3664785" cy="14431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F7CCA4-8665-EA1A-ED9D-E150BC666AB3}"/>
                </a:ext>
              </a:extLst>
            </p:cNvPr>
            <p:cNvSpPr txBox="1"/>
            <p:nvPr/>
          </p:nvSpPr>
          <p:spPr>
            <a:xfrm>
              <a:off x="429115" y="415635"/>
              <a:ext cx="3222500" cy="677108"/>
            </a:xfrm>
            <a:prstGeom prst="rect">
              <a:avLst/>
            </a:prstGeom>
            <a:solidFill>
              <a:srgbClr val="211F62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700">
                  <a:solidFill>
                    <a:srgbClr val="FFFFFF"/>
                  </a:solidFill>
                  <a:latin typeface="Museo"/>
                </a:rPr>
                <a:t>Neurodiverse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1D93BB-D22A-4EDD-7593-F01E8EB3CFD5}"/>
                </a:ext>
              </a:extLst>
            </p:cNvPr>
            <p:cNvSpPr txBox="1"/>
            <p:nvPr/>
          </p:nvSpPr>
          <p:spPr>
            <a:xfrm>
              <a:off x="446143" y="1181649"/>
              <a:ext cx="3647757" cy="677108"/>
            </a:xfrm>
            <a:prstGeom prst="rect">
              <a:avLst/>
            </a:prstGeom>
            <a:solidFill>
              <a:srgbClr val="211F62"/>
            </a:solidFill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700">
                  <a:solidFill>
                    <a:srgbClr val="FFFFFF"/>
                  </a:solidFill>
                  <a:latin typeface="Museo"/>
                </a:rPr>
                <a:t>Study Sessions —  </a:t>
              </a:r>
              <a:endParaRPr lang="en-US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ABA2E908-3B3D-F50A-5D6F-6C7316839C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0179" y="1539317"/>
            <a:ext cx="448234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Overview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3CE273-863D-0E2C-AEA2-B0FA35266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40" y="174882"/>
            <a:ext cx="1371791" cy="621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B93F3-B06B-D1CA-1625-50C936B06823}"/>
              </a:ext>
            </a:extLst>
          </p:cNvPr>
          <p:cNvSpPr txBox="1"/>
          <p:nvPr/>
        </p:nvSpPr>
        <p:spPr>
          <a:xfrm>
            <a:off x="320179" y="2323468"/>
            <a:ext cx="543927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AU" sz="2400">
                <a:cs typeface="Arial"/>
              </a:rPr>
              <a:t>Background &amp; Rationale</a:t>
            </a:r>
          </a:p>
          <a:p>
            <a:pPr marL="514350" indent="-514350">
              <a:buAutoNum type="arabicPeriod"/>
            </a:pPr>
            <a:r>
              <a:rPr lang="en-AU" sz="2400">
                <a:cs typeface="Arial"/>
              </a:rPr>
              <a:t>Development of NSS @ RMIT</a:t>
            </a:r>
            <a:endParaRPr lang="en-AU"/>
          </a:p>
          <a:p>
            <a:pPr marL="514350" indent="-514350">
              <a:buAutoNum type="arabicPeriod"/>
            </a:pPr>
            <a:r>
              <a:rPr lang="en-AU" sz="2400">
                <a:cs typeface="Arial"/>
              </a:rPr>
              <a:t>Features of NSS</a:t>
            </a:r>
          </a:p>
          <a:p>
            <a:pPr marL="514350" indent="-514350">
              <a:buAutoNum type="arabicPeriod"/>
            </a:pPr>
            <a:r>
              <a:rPr lang="en-AU" sz="2400">
                <a:cs typeface="Arial"/>
              </a:rPr>
              <a:t>Impacts &amp; Outcomes</a:t>
            </a:r>
          </a:p>
          <a:p>
            <a:pPr marL="514350" indent="-514350">
              <a:buAutoNum type="arabicPeriod"/>
            </a:pPr>
            <a:r>
              <a:rPr lang="en-AU" sz="2400">
                <a:cs typeface="Arial"/>
              </a:rPr>
              <a:t>Challenges &amp;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828261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664B5A2-A174-540A-F61F-BB57EA03F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RMIT Snapshot: </a:t>
            </a:r>
            <a:r>
              <a:rPr lang="en-US"/>
              <a:t>Growing Diversity in Student Needs</a:t>
            </a:r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707289-27CA-1E4C-10CB-8C03F47BD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  <a:p>
            <a:pPr marL="342900" indent="-342900">
              <a:buFont typeface="+mj-lt"/>
              <a:buAutoNum type="arabicPeriod"/>
            </a:pPr>
            <a:r>
              <a:rPr lang="en-AU"/>
              <a:t>Number of students with Equitable Learning Plans were growing every year as well as the complexity of student needs</a:t>
            </a:r>
          </a:p>
          <a:p>
            <a:pPr marL="342900" indent="-342900">
              <a:buFont typeface="+mj-lt"/>
              <a:buAutoNum type="arabicPeriod"/>
            </a:pPr>
            <a:r>
              <a:rPr lang="en-AU"/>
              <a:t>Change in learning experiences – hybrid (exposed new complexity for many students)</a:t>
            </a:r>
          </a:p>
          <a:p>
            <a:pPr marL="342900" indent="-342900">
              <a:buFont typeface="+mj-lt"/>
              <a:buAutoNum type="arabicPeriod"/>
            </a:pPr>
            <a:r>
              <a:rPr lang="en-AU"/>
              <a:t>Equitable Learning Service (ELS) and the Library – increased need for disability awareness and supports within the Library due to increased referrals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5025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3FD7D1D-6306-87F3-6E61-8B162594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RMIT enrolled students with disability</a:t>
            </a:r>
          </a:p>
        </p:txBody>
      </p:sp>
      <p:pic>
        <p:nvPicPr>
          <p:cNvPr id="4" name="Picture 3" descr="Column chart showing RMIT enrolled students with disability increasing from 2020 - 2023 with a small drop for 2024.">
            <a:extLst>
              <a:ext uri="{FF2B5EF4-FFF2-40B4-BE49-F238E27FC236}">
                <a16:creationId xmlns:a16="http://schemas.microsoft.com/office/drawing/2014/main" id="{D0AA1542-4BFD-4E23-082B-D81BF4AA6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9A83A4-D074-9CE0-4D5D-466B59E16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93952" y="1035248"/>
            <a:ext cx="563880" cy="3077766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200" b="1"/>
              <a:t>9000</a:t>
            </a:r>
          </a:p>
          <a:p>
            <a:pPr algn="l"/>
            <a:endParaRPr lang="en-AU" sz="800" b="1"/>
          </a:p>
          <a:p>
            <a:pPr algn="l"/>
            <a:r>
              <a:rPr lang="en-AU" sz="1200" b="1"/>
              <a:t>8000</a:t>
            </a:r>
          </a:p>
          <a:p>
            <a:pPr algn="l"/>
            <a:endParaRPr lang="en-AU" sz="800" b="1"/>
          </a:p>
          <a:p>
            <a:pPr algn="l"/>
            <a:r>
              <a:rPr lang="en-AU" sz="1200" b="1"/>
              <a:t>7000</a:t>
            </a:r>
          </a:p>
          <a:p>
            <a:pPr algn="l"/>
            <a:endParaRPr lang="en-AU" sz="800" b="1"/>
          </a:p>
          <a:p>
            <a:pPr algn="l"/>
            <a:r>
              <a:rPr lang="en-AU" sz="1200" b="1"/>
              <a:t>6000</a:t>
            </a:r>
          </a:p>
          <a:p>
            <a:pPr algn="l"/>
            <a:endParaRPr lang="en-AU" sz="800" b="1"/>
          </a:p>
          <a:p>
            <a:pPr algn="l"/>
            <a:r>
              <a:rPr lang="en-AU" sz="1200" b="1"/>
              <a:t>5000</a:t>
            </a:r>
          </a:p>
          <a:p>
            <a:pPr algn="l"/>
            <a:endParaRPr lang="en-AU" sz="800" b="1"/>
          </a:p>
          <a:p>
            <a:pPr algn="l"/>
            <a:r>
              <a:rPr lang="en-AU" sz="1200" b="1"/>
              <a:t>4000</a:t>
            </a:r>
          </a:p>
          <a:p>
            <a:pPr algn="l"/>
            <a:endParaRPr lang="en-AU" sz="800" b="1"/>
          </a:p>
          <a:p>
            <a:pPr algn="l"/>
            <a:r>
              <a:rPr lang="en-AU" sz="1200" b="1"/>
              <a:t>3000</a:t>
            </a:r>
          </a:p>
          <a:p>
            <a:pPr algn="l"/>
            <a:endParaRPr lang="en-AU" sz="800" b="1"/>
          </a:p>
          <a:p>
            <a:pPr algn="l"/>
            <a:r>
              <a:rPr lang="en-AU" sz="1200" b="1"/>
              <a:t>2000</a:t>
            </a:r>
          </a:p>
          <a:p>
            <a:pPr algn="l"/>
            <a:endParaRPr lang="en-AU" sz="800" b="1"/>
          </a:p>
          <a:p>
            <a:pPr algn="l"/>
            <a:r>
              <a:rPr lang="en-AU" sz="1200" b="1"/>
              <a:t>1000</a:t>
            </a:r>
          </a:p>
          <a:p>
            <a:pPr algn="l"/>
            <a:endParaRPr lang="en-AU" sz="800" b="1"/>
          </a:p>
          <a:p>
            <a:pPr algn="l"/>
            <a:r>
              <a:rPr lang="en-AU" sz="1200" b="1"/>
              <a:t>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6A67B8-26B1-19D6-4C91-3B66C7507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86433" y="3965758"/>
            <a:ext cx="706296" cy="276999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200" b="1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F7424-2119-066A-C1A9-430FC32C4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53233" y="3965758"/>
            <a:ext cx="706296" cy="276999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200" b="1"/>
              <a:t>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FD5F5-4ED2-D986-741D-7AA9CE4B0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01115" y="3962973"/>
            <a:ext cx="706296" cy="276999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200" b="1"/>
              <a:t>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3E5739-E63C-252D-B3BC-17B4060D9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48997" y="3962973"/>
            <a:ext cx="706296" cy="276999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200" b="1"/>
              <a:t>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C8E82-2692-CB37-CFBB-83038627C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6879" y="3962973"/>
            <a:ext cx="706296" cy="276999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200" b="1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11822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35CC-9516-F5D6-8D08-BAB1AE4B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8" y="187525"/>
            <a:ext cx="3329141" cy="994172"/>
          </a:xfrm>
        </p:spPr>
        <p:txBody>
          <a:bodyPr/>
          <a:lstStyle/>
          <a:p>
            <a:r>
              <a:rPr lang="en-AU"/>
              <a:t>Navigating Rising Needs: The need to look for opportunities to partner and lessen the load of the disability service </a:t>
            </a:r>
          </a:p>
        </p:txBody>
      </p:sp>
      <p:grpSp>
        <p:nvGrpSpPr>
          <p:cNvPr id="3" name="Group 2" descr="Circular graph: More students with neurodivergence sharing diagnoses - Increased demand for appointments to register with ELS - Increased demand for study support">
            <a:extLst>
              <a:ext uri="{FF2B5EF4-FFF2-40B4-BE49-F238E27FC236}">
                <a16:creationId xmlns:a16="http://schemas.microsoft.com/office/drawing/2014/main" id="{95F86B6C-1E52-8BC8-DA4E-73A6F26DF09D}"/>
              </a:ext>
            </a:extLst>
          </p:cNvPr>
          <p:cNvGrpSpPr/>
          <p:nvPr/>
        </p:nvGrpSpPr>
        <p:grpSpPr>
          <a:xfrm>
            <a:off x="3984189" y="187525"/>
            <a:ext cx="4226938" cy="4034779"/>
            <a:chOff x="3984189" y="240670"/>
            <a:chExt cx="4001222" cy="398163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2C5F1BB-EEA4-5B93-0064-1885FBBACFF5}"/>
                </a:ext>
              </a:extLst>
            </p:cNvPr>
            <p:cNvSpPr/>
            <p:nvPr/>
          </p:nvSpPr>
          <p:spPr>
            <a:xfrm>
              <a:off x="4338504" y="409952"/>
              <a:ext cx="3434040" cy="3434040"/>
            </a:xfrm>
            <a:custGeom>
              <a:avLst/>
              <a:gdLst>
                <a:gd name="connsiteX0" fmla="*/ 1717020 w 3434040"/>
                <a:gd name="connsiteY0" fmla="*/ 0 h 3434040"/>
                <a:gd name="connsiteX1" fmla="*/ 3204003 w 3434040"/>
                <a:gd name="connsiteY1" fmla="*/ 858510 h 3434040"/>
                <a:gd name="connsiteX2" fmla="*/ 3204003 w 3434040"/>
                <a:gd name="connsiteY2" fmla="*/ 2575530 h 3434040"/>
                <a:gd name="connsiteX3" fmla="*/ 1717020 w 3434040"/>
                <a:gd name="connsiteY3" fmla="*/ 1717020 h 3434040"/>
                <a:gd name="connsiteX4" fmla="*/ 1717020 w 3434040"/>
                <a:gd name="connsiteY4" fmla="*/ 0 h 343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4040" h="3434040">
                  <a:moveTo>
                    <a:pt x="1717020" y="0"/>
                  </a:moveTo>
                  <a:cubicBezTo>
                    <a:pt x="2330452" y="0"/>
                    <a:pt x="2897287" y="327262"/>
                    <a:pt x="3204003" y="858510"/>
                  </a:cubicBezTo>
                  <a:cubicBezTo>
                    <a:pt x="3510719" y="1389758"/>
                    <a:pt x="3510719" y="2044282"/>
                    <a:pt x="3204003" y="2575530"/>
                  </a:cubicBezTo>
                  <a:lnTo>
                    <a:pt x="1717020" y="1717020"/>
                  </a:lnTo>
                  <a:lnTo>
                    <a:pt x="171702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0141" tIns="748009" rIns="418097" bIns="17046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600" kern="1200" dirty="0"/>
                <a:t>Increased demand for appointments to register with ELS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1ABE63-2EED-EEF6-39A5-CE6784C16F9C}"/>
                </a:ext>
              </a:extLst>
            </p:cNvPr>
            <p:cNvSpPr/>
            <p:nvPr/>
          </p:nvSpPr>
          <p:spPr>
            <a:xfrm>
              <a:off x="4267780" y="575898"/>
              <a:ext cx="3434040" cy="3434040"/>
            </a:xfrm>
            <a:custGeom>
              <a:avLst/>
              <a:gdLst>
                <a:gd name="connsiteX0" fmla="*/ 3204003 w 3434040"/>
                <a:gd name="connsiteY0" fmla="*/ 2575530 h 3434040"/>
                <a:gd name="connsiteX1" fmla="*/ 1717020 w 3434040"/>
                <a:gd name="connsiteY1" fmla="*/ 3434040 h 3434040"/>
                <a:gd name="connsiteX2" fmla="*/ 230037 w 3434040"/>
                <a:gd name="connsiteY2" fmla="*/ 2575530 h 3434040"/>
                <a:gd name="connsiteX3" fmla="*/ 1717020 w 3434040"/>
                <a:gd name="connsiteY3" fmla="*/ 1717020 h 3434040"/>
                <a:gd name="connsiteX4" fmla="*/ 3204003 w 3434040"/>
                <a:gd name="connsiteY4" fmla="*/ 2575530 h 343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4040" h="3434040">
                  <a:moveTo>
                    <a:pt x="3204003" y="2575530"/>
                  </a:moveTo>
                  <a:cubicBezTo>
                    <a:pt x="2897287" y="3106778"/>
                    <a:pt x="2330452" y="3434040"/>
                    <a:pt x="1717020" y="3434040"/>
                  </a:cubicBezTo>
                  <a:cubicBezTo>
                    <a:pt x="1103588" y="3434040"/>
                    <a:pt x="536753" y="3106778"/>
                    <a:pt x="230037" y="2575530"/>
                  </a:cubicBezTo>
                  <a:lnTo>
                    <a:pt x="1717020" y="1717020"/>
                  </a:lnTo>
                  <a:lnTo>
                    <a:pt x="3204003" y="25755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7949" tIns="2248358" rIns="797067" bIns="32693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600" kern="1200"/>
                <a:t>Increased demand for study support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1D47CBE-527E-A1E5-D596-1CC7D79FB524}"/>
                </a:ext>
              </a:extLst>
            </p:cNvPr>
            <p:cNvSpPr/>
            <p:nvPr/>
          </p:nvSpPr>
          <p:spPr>
            <a:xfrm>
              <a:off x="4197056" y="453254"/>
              <a:ext cx="3434040" cy="3434040"/>
            </a:xfrm>
            <a:custGeom>
              <a:avLst/>
              <a:gdLst>
                <a:gd name="connsiteX0" fmla="*/ 230037 w 3434040"/>
                <a:gd name="connsiteY0" fmla="*/ 2575530 h 3434040"/>
                <a:gd name="connsiteX1" fmla="*/ 230037 w 3434040"/>
                <a:gd name="connsiteY1" fmla="*/ 858510 h 3434040"/>
                <a:gd name="connsiteX2" fmla="*/ 1717020 w 3434040"/>
                <a:gd name="connsiteY2" fmla="*/ 0 h 3434040"/>
                <a:gd name="connsiteX3" fmla="*/ 1717020 w 3434040"/>
                <a:gd name="connsiteY3" fmla="*/ 1717020 h 3434040"/>
                <a:gd name="connsiteX4" fmla="*/ 230037 w 3434040"/>
                <a:gd name="connsiteY4" fmla="*/ 2575530 h 343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4040" h="3434040">
                  <a:moveTo>
                    <a:pt x="230037" y="2575530"/>
                  </a:moveTo>
                  <a:cubicBezTo>
                    <a:pt x="-76679" y="2044282"/>
                    <a:pt x="-76679" y="1389758"/>
                    <a:pt x="230037" y="858510"/>
                  </a:cubicBezTo>
                  <a:cubicBezTo>
                    <a:pt x="536753" y="327262"/>
                    <a:pt x="1103588" y="0"/>
                    <a:pt x="1717020" y="0"/>
                  </a:cubicBezTo>
                  <a:lnTo>
                    <a:pt x="1717020" y="1717020"/>
                  </a:lnTo>
                  <a:lnTo>
                    <a:pt x="230037" y="25755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8096" tIns="748009" rIns="1830142" bIns="17046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600" kern="1200"/>
                <a:t>More students with </a:t>
              </a:r>
              <a:r>
                <a:rPr lang="en-AU" sz="1400" kern="1200"/>
                <a:t>neurodivergence</a:t>
              </a:r>
              <a:r>
                <a:rPr lang="en-AU" sz="1600" kern="1200"/>
                <a:t> sharing diagnoses</a:t>
              </a:r>
            </a:p>
          </p:txBody>
        </p:sp>
        <p:sp>
          <p:nvSpPr>
            <p:cNvPr id="8" name="Arrow: Circular 7">
              <a:extLst>
                <a:ext uri="{FF2B5EF4-FFF2-40B4-BE49-F238E27FC236}">
                  <a16:creationId xmlns:a16="http://schemas.microsoft.com/office/drawing/2014/main" id="{7996B9B4-9CB5-7761-5789-39AB3D348C8B}"/>
                </a:ext>
              </a:extLst>
            </p:cNvPr>
            <p:cNvSpPr/>
            <p:nvPr/>
          </p:nvSpPr>
          <p:spPr>
            <a:xfrm>
              <a:off x="4126205" y="240670"/>
              <a:ext cx="3859206" cy="3859206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9" name="Arrow: Circular 8">
              <a:extLst>
                <a:ext uri="{FF2B5EF4-FFF2-40B4-BE49-F238E27FC236}">
                  <a16:creationId xmlns:a16="http://schemas.microsoft.com/office/drawing/2014/main" id="{99B15FDD-DBBE-5481-3AE3-8B709D6B6697}"/>
                </a:ext>
              </a:extLst>
            </p:cNvPr>
            <p:cNvSpPr/>
            <p:nvPr/>
          </p:nvSpPr>
          <p:spPr>
            <a:xfrm>
              <a:off x="4055197" y="363098"/>
              <a:ext cx="3859206" cy="3859206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0" name="Arrow: Circular 9">
              <a:extLst>
                <a:ext uri="{FF2B5EF4-FFF2-40B4-BE49-F238E27FC236}">
                  <a16:creationId xmlns:a16="http://schemas.microsoft.com/office/drawing/2014/main" id="{9F259B8F-0A1F-895A-6437-23B2E6E4CC27}"/>
                </a:ext>
              </a:extLst>
            </p:cNvPr>
            <p:cNvSpPr/>
            <p:nvPr/>
          </p:nvSpPr>
          <p:spPr>
            <a:xfrm>
              <a:off x="3984189" y="240670"/>
              <a:ext cx="3859206" cy="3859206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33907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16219-3BA9-42DF-BB8F-3FA2AA6E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8" y="408373"/>
            <a:ext cx="8773225" cy="773324"/>
          </a:xfrm>
        </p:spPr>
        <p:txBody>
          <a:bodyPr/>
          <a:lstStyle/>
          <a:p>
            <a:r>
              <a:rPr lang="en-AU"/>
              <a:t>The disability advisors found themselves wondering…</a:t>
            </a:r>
            <a:br>
              <a:rPr lang="en-AU"/>
            </a:br>
            <a:br>
              <a:rPr lang="en-AU"/>
            </a:b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1E871-A786-4C18-2935-6C1112A56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99" y="1498810"/>
            <a:ext cx="5013005" cy="277685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Do students with disability use the Library?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How do students with disability use the Library?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Do we know of any current barriers that are in place in accessing the Library’s services and facilitates?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</p:txBody>
      </p:sp>
      <p:pic>
        <p:nvPicPr>
          <p:cNvPr id="5" name="Picture 4" descr="A person with long hair making a face of confusion with her hands out to the side">
            <a:extLst>
              <a:ext uri="{FF2B5EF4-FFF2-40B4-BE49-F238E27FC236}">
                <a16:creationId xmlns:a16="http://schemas.microsoft.com/office/drawing/2014/main" id="{E0E673D9-6B50-657A-1999-7D6C0AD20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48013" y="1498810"/>
            <a:ext cx="2911322" cy="19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3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MIT brand">
      <a:dk1>
        <a:srgbClr val="000054"/>
      </a:dk1>
      <a:lt1>
        <a:srgbClr val="FFFFFF"/>
      </a:lt1>
      <a:dk2>
        <a:srgbClr val="FFFFFF"/>
      </a:dk2>
      <a:lt2>
        <a:srgbClr val="E2E5DF"/>
      </a:lt2>
      <a:accent1>
        <a:srgbClr val="000054"/>
      </a:accent1>
      <a:accent2>
        <a:srgbClr val="E51D2A"/>
      </a:accent2>
      <a:accent3>
        <a:srgbClr val="FAC800"/>
      </a:accent3>
      <a:accent4>
        <a:srgbClr val="E2E5DF"/>
      </a:accent4>
      <a:accent5>
        <a:srgbClr val="E51D2A"/>
      </a:accent5>
      <a:accent6>
        <a:srgbClr val="000054"/>
      </a:accent6>
      <a:hlink>
        <a:srgbClr val="000054"/>
      </a:hlink>
      <a:folHlink>
        <a:srgbClr val="0000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tx2"/>
        </a:solidFill>
      </a:spPr>
      <a:bodyPr vert="horz" wrap="none" lIns="91440" tIns="45720" rIns="91440" bIns="45720" rtlCol="0" anchor="t" anchorCtr="0">
        <a:spAutoFit/>
      </a:bodyPr>
      <a:lstStyle>
        <a:defPPr algn="l"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7" id="{43481EED-1865-8E48-8E81-578744D00712}" vid="{D589952B-DAE3-2047-AB26-B9AA7D2077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7fa565f-b269-419e-b7a0-93b0c94d6eb8">
      <UserInfo>
        <DisplayName>Ranjeetha Veeranna</DisplayName>
        <AccountId>157</AccountId>
        <AccountType/>
      </UserInfo>
    </SharedWithUsers>
    <TaxCatchAll xmlns="57fa565f-b269-419e-b7a0-93b0c94d6eb8" xsi:nil="true"/>
    <lcf76f155ced4ddcb4097134ff3c332f xmlns="ab455b19-91b4-42b0-b31a-3ccecfa787a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D11AAFB38E4748AB70C9B1C50D4BCF" ma:contentTypeVersion="19" ma:contentTypeDescription="Create a new document." ma:contentTypeScope="" ma:versionID="d8a442f63a57d82f0d53619549440605">
  <xsd:schema xmlns:xsd="http://www.w3.org/2001/XMLSchema" xmlns:xs="http://www.w3.org/2001/XMLSchema" xmlns:p="http://schemas.microsoft.com/office/2006/metadata/properties" xmlns:ns2="ab455b19-91b4-42b0-b31a-3ccecfa787a7" xmlns:ns3="57fa565f-b269-419e-b7a0-93b0c94d6eb8" targetNamespace="http://schemas.microsoft.com/office/2006/metadata/properties" ma:root="true" ma:fieldsID="10ffe37665134f5dbf597b667f2059e6" ns2:_="" ns3:_="">
    <xsd:import namespace="ab455b19-91b4-42b0-b31a-3ccecfa787a7"/>
    <xsd:import namespace="57fa565f-b269-419e-b7a0-93b0c94d6e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455b19-91b4-42b0-b31a-3ccecfa787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21d02d-b337-4ce5-bd1c-22d9132a6b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a565f-b269-419e-b7a0-93b0c94d6eb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e9a8554-f241-43b6-887a-655e06856b3f}" ma:internalName="TaxCatchAll" ma:showField="CatchAllData" ma:web="57fa565f-b269-419e-b7a0-93b0c94d6e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5765C3-25C3-4F19-97EA-F1894DE5CB44}">
  <ds:schemaRefs>
    <ds:schemaRef ds:uri="57fa565f-b269-419e-b7a0-93b0c94d6eb8"/>
    <ds:schemaRef ds:uri="ab455b19-91b4-42b0-b31a-3ccecfa787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11F65D-36EF-4E25-83B0-66A84F041D8F}">
  <ds:schemaRefs>
    <ds:schemaRef ds:uri="57fa565f-b269-419e-b7a0-93b0c94d6eb8"/>
    <ds:schemaRef ds:uri="ab455b19-91b4-42b0-b31a-3ccecfa787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C1E47D-066B-4784-9B78-DC3F9384DC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Embedded Workshop Slide Template 2022 (2)</Template>
  <TotalTime>20</TotalTime>
  <Words>1948</Words>
  <Application>Microsoft Office PowerPoint</Application>
  <PresentationFormat>On-screen Show (16:9)</PresentationFormat>
  <Paragraphs>206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Museo</vt:lpstr>
      <vt:lpstr>Segoe UI</vt:lpstr>
      <vt:lpstr>Wingdings</vt:lpstr>
      <vt:lpstr>Office Theme</vt:lpstr>
      <vt:lpstr>Embedding neuro-affirming practices and building a neurodiverse community in the Library</vt:lpstr>
      <vt:lpstr>Acknowledgement of Country</vt:lpstr>
      <vt:lpstr>Presenters </vt:lpstr>
      <vt:lpstr>How can we make education more neuroaffirming?</vt:lpstr>
      <vt:lpstr>Overview</vt:lpstr>
      <vt:lpstr>RMIT Snapshot: Growing Diversity in Student Needs</vt:lpstr>
      <vt:lpstr>RMIT enrolled students with disability</vt:lpstr>
      <vt:lpstr>Navigating Rising Needs: The need to look for opportunities to partner and lessen the load of the disability service </vt:lpstr>
      <vt:lpstr>The disability advisors found themselves wondering…  </vt:lpstr>
      <vt:lpstr>Connecting with the Library </vt:lpstr>
      <vt:lpstr>Key findings from pre-pilot survey (2021) </vt:lpstr>
      <vt:lpstr>What were students asking for?</vt:lpstr>
      <vt:lpstr>ELS: A Snapshot</vt:lpstr>
      <vt:lpstr>Development of NSS at RMIT</vt:lpstr>
      <vt:lpstr>It takes a village...</vt:lpstr>
      <vt:lpstr>Key Features of NSS</vt:lpstr>
      <vt:lpstr>Key Features of NSS</vt:lpstr>
      <vt:lpstr>Key Features of NSS</vt:lpstr>
      <vt:lpstr>Key Features of NSS</vt:lpstr>
      <vt:lpstr>Key Features of NSS</vt:lpstr>
      <vt:lpstr>Student Experiences of NSS</vt:lpstr>
      <vt:lpstr>Student Experiences of NSS</vt:lpstr>
      <vt:lpstr>Who comes to the sessions?</vt:lpstr>
      <vt:lpstr>Impact &amp; Outcomes</vt:lpstr>
      <vt:lpstr>Impact &amp; Outcomes</vt:lpstr>
      <vt:lpstr>Impact &amp; Outcomes</vt:lpstr>
      <vt:lpstr>Impact &amp; Outcomes</vt:lpstr>
      <vt:lpstr>Challenges &amp;  Lessons  Learned</vt:lpstr>
      <vt:lpstr>What's next?</vt:lpstr>
      <vt:lpstr>Our Vision for the Future of NSS @ RMIT</vt:lpstr>
      <vt:lpstr>Students need YOU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Tracey Love</dc:creator>
  <cp:lastModifiedBy>Kylie Geard</cp:lastModifiedBy>
  <cp:revision>11</cp:revision>
  <dcterms:created xsi:type="dcterms:W3CDTF">2022-09-06T06:11:30Z</dcterms:created>
  <dcterms:modified xsi:type="dcterms:W3CDTF">2024-11-07T00:30:52Z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0x010100A0D11AAFB38E4748AB70C9B1C50D4BCF</vt:lpwstr>
  </property>
  <property fmtid="{D5CDD505-2E9C-101B-9397-08002B2CF9AE}" pid="3" name="MSIP_Label_8c3d088b-6243-4963-a2e2-8b321ab7f8fc_Enabled">
    <vt:lpwstr>true</vt:lpwstr>
  </property>
  <property fmtid="{D5CDD505-2E9C-101B-9397-08002B2CF9AE}" pid="4" name="MSIP_Label_8c3d088b-6243-4963-a2e2-8b321ab7f8fc_SetDate">
    <vt:lpwstr>2022-07-18T05:21:21Z</vt:lpwstr>
  </property>
  <property fmtid="{D5CDD505-2E9C-101B-9397-08002B2CF9AE}" pid="5" name="MSIP_Label_8c3d088b-6243-4963-a2e2-8b321ab7f8fc_Method">
    <vt:lpwstr>Standard</vt:lpwstr>
  </property>
  <property fmtid="{D5CDD505-2E9C-101B-9397-08002B2CF9AE}" pid="6" name="MSIP_Label_8c3d088b-6243-4963-a2e2-8b321ab7f8fc_Name">
    <vt:lpwstr>Trusted</vt:lpwstr>
  </property>
  <property fmtid="{D5CDD505-2E9C-101B-9397-08002B2CF9AE}" pid="7" name="MSIP_Label_8c3d088b-6243-4963-a2e2-8b321ab7f8fc_SiteId">
    <vt:lpwstr>d1323671-cdbe-4417-b4d4-bdb24b51316b</vt:lpwstr>
  </property>
  <property fmtid="{D5CDD505-2E9C-101B-9397-08002B2CF9AE}" pid="8" name="MSIP_Label_8c3d088b-6243-4963-a2e2-8b321ab7f8fc_ActionId">
    <vt:lpwstr>57166728-7eff-4c78-bb94-f0d4a4037f59</vt:lpwstr>
  </property>
  <property fmtid="{D5CDD505-2E9C-101B-9397-08002B2CF9AE}" pid="9" name="MSIP_Label_8c3d088b-6243-4963-a2e2-8b321ab7f8fc_ContentBits">
    <vt:lpwstr>1</vt:lpwstr>
  </property>
  <property fmtid="{D5CDD505-2E9C-101B-9397-08002B2CF9AE}" pid="10" name="MediaServiceImageTags">
    <vt:lpwstr/>
  </property>
</Properties>
</file>