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sldIdLst>
    <p:sldId id="256" r:id="rId2"/>
    <p:sldId id="257" r:id="rId3"/>
    <p:sldId id="369" r:id="rId4"/>
    <p:sldId id="258" r:id="rId5"/>
    <p:sldId id="386" r:id="rId6"/>
    <p:sldId id="387" r:id="rId7"/>
    <p:sldId id="388" r:id="rId8"/>
    <p:sldId id="389" r:id="rId9"/>
    <p:sldId id="390" r:id="rId10"/>
    <p:sldId id="372" r:id="rId11"/>
    <p:sldId id="370" r:id="rId12"/>
    <p:sldId id="376" r:id="rId13"/>
    <p:sldId id="393" r:id="rId14"/>
    <p:sldId id="375" r:id="rId15"/>
    <p:sldId id="374" r:id="rId16"/>
    <p:sldId id="371" r:id="rId17"/>
    <p:sldId id="378" r:id="rId18"/>
    <p:sldId id="391" r:id="rId19"/>
    <p:sldId id="379" r:id="rId20"/>
    <p:sldId id="396" r:id="rId21"/>
    <p:sldId id="377" r:id="rId22"/>
    <p:sldId id="380" r:id="rId23"/>
    <p:sldId id="328" r:id="rId24"/>
    <p:sldId id="382" r:id="rId25"/>
    <p:sldId id="383" r:id="rId26"/>
    <p:sldId id="381" r:id="rId27"/>
    <p:sldId id="331" r:id="rId28"/>
    <p:sldId id="332" r:id="rId29"/>
    <p:sldId id="333" r:id="rId30"/>
    <p:sldId id="385" r:id="rId31"/>
    <p:sldId id="398" r:id="rId32"/>
    <p:sldId id="392" r:id="rId33"/>
    <p:sldId id="397" r:id="rId34"/>
    <p:sldId id="395" r:id="rId35"/>
    <p:sldId id="3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59037-0407-78D9-5805-013301869F3A}" v="506" dt="2024-10-28T05:50:19.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5" autoAdjust="0"/>
    <p:restoredTop sz="94744" autoAdjust="0"/>
  </p:normalViewPr>
  <p:slideViewPr>
    <p:cSldViewPr snapToGrid="0">
      <p:cViewPr varScale="1">
        <p:scale>
          <a:sx n="94" d="100"/>
          <a:sy n="94" d="100"/>
        </p:scale>
        <p:origin x="288" y="84"/>
      </p:cViewPr>
      <p:guideLst/>
    </p:cSldViewPr>
  </p:slideViewPr>
  <p:outlineViewPr>
    <p:cViewPr>
      <p:scale>
        <a:sx n="33" d="100"/>
        <a:sy n="33" d="100"/>
      </p:scale>
      <p:origin x="0" y="-657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A81B2-9449-4458-B65B-12C7CFE6DC77}" type="doc">
      <dgm:prSet loTypeId="urn:microsoft.com/office/officeart/2005/8/layout/arrow5" loCatId="relationship" qsTypeId="urn:microsoft.com/office/officeart/2005/8/quickstyle/simple1" qsCatId="simple" csTypeId="urn:microsoft.com/office/officeart/2005/8/colors/accent0_3" csCatId="mainScheme" phldr="1"/>
      <dgm:spPr/>
      <dgm:t>
        <a:bodyPr/>
        <a:lstStyle/>
        <a:p>
          <a:endParaRPr lang="en-US"/>
        </a:p>
      </dgm:t>
    </dgm:pt>
    <dgm:pt modelId="{079E8E74-4155-45FE-A51E-D17095E783EC}">
      <dgm:prSet phldrT="[Text]" phldr="0"/>
      <dgm:spPr/>
      <dgm:t>
        <a:bodyPr/>
        <a:lstStyle/>
        <a:p>
          <a:pPr rtl="0"/>
          <a:r>
            <a:rPr lang="en-US">
              <a:latin typeface="Aptos Display" panose="020F0302020204030204"/>
            </a:rPr>
            <a:t>ADHD registrations of new students have increased by an average of 34.88% every year since 2020. </a:t>
          </a:r>
          <a:endParaRPr lang="en-US"/>
        </a:p>
      </dgm:t>
    </dgm:pt>
    <dgm:pt modelId="{2E69E97A-54E5-4EB3-A8D0-943F2F6D2403}" type="parTrans" cxnId="{132675E7-A2D0-4BE3-BEB0-C7254347E675}">
      <dgm:prSet/>
      <dgm:spPr/>
      <dgm:t>
        <a:bodyPr/>
        <a:lstStyle/>
        <a:p>
          <a:endParaRPr lang="en-US"/>
        </a:p>
      </dgm:t>
    </dgm:pt>
    <dgm:pt modelId="{628B994B-C446-48F5-B25D-8DF29C7375AB}" type="sibTrans" cxnId="{132675E7-A2D0-4BE3-BEB0-C7254347E675}">
      <dgm:prSet/>
      <dgm:spPr/>
      <dgm:t>
        <a:bodyPr/>
        <a:lstStyle/>
        <a:p>
          <a:endParaRPr lang="en-US"/>
        </a:p>
      </dgm:t>
    </dgm:pt>
    <dgm:pt modelId="{9827BC82-AD9F-4D05-9BAC-47A9A4CD99C5}">
      <dgm:prSet phldr="0"/>
      <dgm:spPr/>
      <dgm:t>
        <a:bodyPr/>
        <a:lstStyle/>
        <a:p>
          <a:pPr rtl="0"/>
          <a:r>
            <a:rPr lang="en-US">
              <a:latin typeface="Aptos Display" panose="020F0302020204030204"/>
            </a:rPr>
            <a:t>ASD registrations of new students have increased by an average of 22.63% every year since 2020. </a:t>
          </a:r>
        </a:p>
      </dgm:t>
    </dgm:pt>
    <dgm:pt modelId="{2264EE92-6A8C-44CA-B873-1D4D741F29FE}" type="parTrans" cxnId="{A0E9540E-B4B5-4B79-A763-B6B39A1C9652}">
      <dgm:prSet/>
      <dgm:spPr/>
    </dgm:pt>
    <dgm:pt modelId="{4253BFE6-A321-46F5-96FF-54D3B7F64766}" type="sibTrans" cxnId="{A0E9540E-B4B5-4B79-A763-B6B39A1C9652}">
      <dgm:prSet/>
      <dgm:spPr/>
    </dgm:pt>
    <dgm:pt modelId="{DCA84510-1F49-4283-B8AC-C8C6B0182D1F}" type="pres">
      <dgm:prSet presAssocID="{164A81B2-9449-4458-B65B-12C7CFE6DC77}" presName="diagram" presStyleCnt="0">
        <dgm:presLayoutVars>
          <dgm:dir/>
          <dgm:resizeHandles val="exact"/>
        </dgm:presLayoutVars>
      </dgm:prSet>
      <dgm:spPr/>
    </dgm:pt>
    <dgm:pt modelId="{691C09FA-2B14-494A-A83C-DE296AD11F26}" type="pres">
      <dgm:prSet presAssocID="{079E8E74-4155-45FE-A51E-D17095E783EC}" presName="arrow" presStyleLbl="node1" presStyleIdx="0" presStyleCnt="2">
        <dgm:presLayoutVars>
          <dgm:bulletEnabled val="1"/>
        </dgm:presLayoutVars>
      </dgm:prSet>
      <dgm:spPr/>
    </dgm:pt>
    <dgm:pt modelId="{81ABB954-B59A-4338-8601-AB5D6FB18690}" type="pres">
      <dgm:prSet presAssocID="{9827BC82-AD9F-4D05-9BAC-47A9A4CD99C5}" presName="arrow" presStyleLbl="node1" presStyleIdx="1" presStyleCnt="2">
        <dgm:presLayoutVars>
          <dgm:bulletEnabled val="1"/>
        </dgm:presLayoutVars>
      </dgm:prSet>
      <dgm:spPr/>
    </dgm:pt>
  </dgm:ptLst>
  <dgm:cxnLst>
    <dgm:cxn modelId="{A0E9540E-B4B5-4B79-A763-B6B39A1C9652}" srcId="{164A81B2-9449-4458-B65B-12C7CFE6DC77}" destId="{9827BC82-AD9F-4D05-9BAC-47A9A4CD99C5}" srcOrd="1" destOrd="0" parTransId="{2264EE92-6A8C-44CA-B873-1D4D741F29FE}" sibTransId="{4253BFE6-A321-46F5-96FF-54D3B7F64766}"/>
    <dgm:cxn modelId="{401E2268-A043-449B-94B9-5233F0767588}" type="presOf" srcId="{079E8E74-4155-45FE-A51E-D17095E783EC}" destId="{691C09FA-2B14-494A-A83C-DE296AD11F26}" srcOrd="0" destOrd="0" presId="urn:microsoft.com/office/officeart/2005/8/layout/arrow5"/>
    <dgm:cxn modelId="{04A0CE9D-C6A1-4540-A534-9088ED0759AF}" type="presOf" srcId="{9827BC82-AD9F-4D05-9BAC-47A9A4CD99C5}" destId="{81ABB954-B59A-4338-8601-AB5D6FB18690}" srcOrd="0" destOrd="0" presId="urn:microsoft.com/office/officeart/2005/8/layout/arrow5"/>
    <dgm:cxn modelId="{132675E7-A2D0-4BE3-BEB0-C7254347E675}" srcId="{164A81B2-9449-4458-B65B-12C7CFE6DC77}" destId="{079E8E74-4155-45FE-A51E-D17095E783EC}" srcOrd="0" destOrd="0" parTransId="{2E69E97A-54E5-4EB3-A8D0-943F2F6D2403}" sibTransId="{628B994B-C446-48F5-B25D-8DF29C7375AB}"/>
    <dgm:cxn modelId="{48FDDEFA-2163-4B3E-9D66-22774484DFFD}" type="presOf" srcId="{164A81B2-9449-4458-B65B-12C7CFE6DC77}" destId="{DCA84510-1F49-4283-B8AC-C8C6B0182D1F}" srcOrd="0" destOrd="0" presId="urn:microsoft.com/office/officeart/2005/8/layout/arrow5"/>
    <dgm:cxn modelId="{B10EF2E1-ED0A-4A7C-9EA9-D32CD705E90A}" type="presParOf" srcId="{DCA84510-1F49-4283-B8AC-C8C6B0182D1F}" destId="{691C09FA-2B14-494A-A83C-DE296AD11F26}" srcOrd="0" destOrd="0" presId="urn:microsoft.com/office/officeart/2005/8/layout/arrow5"/>
    <dgm:cxn modelId="{F1995C2D-AAA9-4151-94F8-26F1232D82C8}" type="presParOf" srcId="{DCA84510-1F49-4283-B8AC-C8C6B0182D1F}" destId="{81ABB954-B59A-4338-8601-AB5D6FB1869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09FA-2B14-494A-A83C-DE296AD11F26}">
      <dsp:nvSpPr>
        <dsp:cNvPr id="0" name=""/>
        <dsp:cNvSpPr/>
      </dsp:nvSpPr>
      <dsp:spPr>
        <a:xfrm rot="16200000">
          <a:off x="610" y="465112"/>
          <a:ext cx="4217255" cy="4217255"/>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Aptos Display" panose="020F0302020204030204"/>
            </a:rPr>
            <a:t>ADHD registrations of new students have increased by an average of 34.88% every year since 2020. </a:t>
          </a:r>
          <a:endParaRPr lang="en-US" sz="2500" kern="1200"/>
        </a:p>
      </dsp:txBody>
      <dsp:txXfrm rot="5400000">
        <a:off x="610" y="1519426"/>
        <a:ext cx="3479235" cy="2108627"/>
      </dsp:txXfrm>
    </dsp:sp>
    <dsp:sp modelId="{81ABB954-B59A-4338-8601-AB5D6FB18690}">
      <dsp:nvSpPr>
        <dsp:cNvPr id="0" name=""/>
        <dsp:cNvSpPr/>
      </dsp:nvSpPr>
      <dsp:spPr>
        <a:xfrm rot="5400000">
          <a:off x="4471207" y="465112"/>
          <a:ext cx="4217255" cy="4217255"/>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Aptos Display" panose="020F0302020204030204"/>
            </a:rPr>
            <a:t>ASD registrations of new students have increased by an average of 22.63% every year since 2020. </a:t>
          </a:r>
        </a:p>
      </dsp:txBody>
      <dsp:txXfrm rot="-5400000">
        <a:off x="5209227" y="1519426"/>
        <a:ext cx="3479235" cy="210862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02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9294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29333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88362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21360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0819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52087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73455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23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10/30/2024</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10/30/2024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93424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04" r:id="rId6"/>
    <p:sldLayoutId id="2147483800" r:id="rId7"/>
    <p:sldLayoutId id="2147483801" r:id="rId8"/>
    <p:sldLayoutId id="2147483802" r:id="rId9"/>
    <p:sldLayoutId id="2147483803"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3389/fpsyt.2022.837424" TargetMode="External"/><Relationship Id="rId3" Type="http://schemas.openxmlformats.org/officeDocument/2006/relationships/hyperlink" Target="https://doi.org/10.1080/09687599.2024.2312227" TargetMode="External"/><Relationship Id="rId7" Type="http://schemas.openxmlformats.org/officeDocument/2006/relationships/hyperlink" Target="https://doi.org/10.3389/fpsyt.2021.786916" TargetMode="External"/><Relationship Id="rId2" Type="http://schemas.openxmlformats.org/officeDocument/2006/relationships/hyperlink" Target="https://doi.org/10.1080/03621537.2024.2286576" TargetMode="External"/><Relationship Id="rId1" Type="http://schemas.openxmlformats.org/officeDocument/2006/relationships/slideLayout" Target="../slideLayouts/slideLayout2.xml"/><Relationship Id="rId6" Type="http://schemas.openxmlformats.org/officeDocument/2006/relationships/hyperlink" Target="https://doi.org/10.1007/s10734-023-01097-7" TargetMode="External"/><Relationship Id="rId5" Type="http://schemas.openxmlformats.org/officeDocument/2006/relationships/hyperlink" Target="https://doi.org/10.1159/000523723" TargetMode="External"/><Relationship Id="rId4" Type="http://schemas.openxmlformats.org/officeDocument/2006/relationships/hyperlink" Target="https://doi.org/10.1016/j.jpsychires.2020.12.005" TargetMode="External"/><Relationship Id="rId9" Type="http://schemas.openxmlformats.org/officeDocument/2006/relationships/hyperlink" Target="https://doi.org/10.1177/1362361323121974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tiana.blazevic@adelaide.edu.au"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80B2645-CD7E-4EF1-91BB-9E872E616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471C9-285C-225E-90AA-3FCD343A1AD9}"/>
              </a:ext>
            </a:extLst>
          </p:cNvPr>
          <p:cNvSpPr>
            <a:spLocks noGrp="1"/>
          </p:cNvSpPr>
          <p:nvPr>
            <p:ph type="ctrTitle"/>
          </p:nvPr>
        </p:nvSpPr>
        <p:spPr>
          <a:xfrm>
            <a:off x="6979921" y="1412240"/>
            <a:ext cx="4043680" cy="3291839"/>
          </a:xfrm>
        </p:spPr>
        <p:txBody>
          <a:bodyPr>
            <a:normAutofit/>
          </a:bodyPr>
          <a:lstStyle/>
          <a:p>
            <a:r>
              <a:rPr lang="en-US" sz="3100" dirty="0">
                <a:latin typeface="Aptos"/>
              </a:rPr>
              <a:t>Serving as a reminder that you are not alone:</a:t>
            </a:r>
            <a:br>
              <a:rPr lang="en-US" sz="3100" dirty="0">
                <a:latin typeface="Aptos"/>
              </a:rPr>
            </a:br>
            <a:r>
              <a:rPr lang="en-US" sz="3100" dirty="0">
                <a:latin typeface="Aptos"/>
              </a:rPr>
              <a:t>Building community and support through neurodivergent study skill workshops. </a:t>
            </a:r>
            <a:endParaRPr lang="en-US" sz="3100" dirty="0"/>
          </a:p>
        </p:txBody>
      </p:sp>
      <p:sp>
        <p:nvSpPr>
          <p:cNvPr id="3" name="Subtitle 2">
            <a:extLst>
              <a:ext uri="{FF2B5EF4-FFF2-40B4-BE49-F238E27FC236}">
                <a16:creationId xmlns:a16="http://schemas.microsoft.com/office/drawing/2014/main" id="{47D01AD4-DE23-4CB6-D9B1-0E1FA8720263}"/>
              </a:ext>
            </a:extLst>
          </p:cNvPr>
          <p:cNvSpPr>
            <a:spLocks noGrp="1"/>
          </p:cNvSpPr>
          <p:nvPr>
            <p:ph type="subTitle" idx="1"/>
          </p:nvPr>
        </p:nvSpPr>
        <p:spPr>
          <a:xfrm>
            <a:off x="6979920" y="4957900"/>
            <a:ext cx="3870947" cy="1061900"/>
          </a:xfrm>
        </p:spPr>
        <p:txBody>
          <a:bodyPr vert="horz" lIns="91440" tIns="45720" rIns="91440" bIns="45720" rtlCol="0" anchor="t">
            <a:normAutofit/>
          </a:bodyPr>
          <a:lstStyle/>
          <a:p>
            <a:pPr>
              <a:lnSpc>
                <a:spcPct val="100000"/>
              </a:lnSpc>
            </a:pPr>
            <a:r>
              <a:rPr lang="en-US" sz="1700" b="1">
                <a:latin typeface="Aptos"/>
              </a:rPr>
              <a:t>Tiana Blazevic </a:t>
            </a:r>
          </a:p>
          <a:p>
            <a:pPr>
              <a:lnSpc>
                <a:spcPct val="100000"/>
              </a:lnSpc>
            </a:pPr>
            <a:r>
              <a:rPr lang="en-US" sz="1700" b="1">
                <a:latin typeface="Aptos"/>
              </a:rPr>
              <a:t>Disability Support Project Officer and Academic learning Advisor </a:t>
            </a:r>
          </a:p>
        </p:txBody>
      </p:sp>
      <p:pic>
        <p:nvPicPr>
          <p:cNvPr id="5" name="Picture 4" descr="Sunflower plant">
            <a:extLst>
              <a:ext uri="{FF2B5EF4-FFF2-40B4-BE49-F238E27FC236}">
                <a16:creationId xmlns:a16="http://schemas.microsoft.com/office/drawing/2014/main" id="{E538B106-4880-81CD-EEE6-36AA0AEA72A4}"/>
              </a:ext>
            </a:extLst>
          </p:cNvPr>
          <p:cNvPicPr>
            <a:picLocks noChangeAspect="1"/>
          </p:cNvPicPr>
          <p:nvPr/>
        </p:nvPicPr>
        <p:blipFill>
          <a:blip r:embed="rId2"/>
          <a:stretch>
            <a:fillRect/>
          </a:stretch>
        </p:blipFill>
        <p:spPr>
          <a:xfrm>
            <a:off x="1867511" y="817224"/>
            <a:ext cx="2598980" cy="2440422"/>
          </a:xfrm>
          <a:prstGeom prst="rect">
            <a:avLst/>
          </a:prstGeom>
        </p:spPr>
      </p:pic>
      <p:pic>
        <p:nvPicPr>
          <p:cNvPr id="10" name="Picture 9" descr="University of Adelaide logo">
            <a:extLst>
              <a:ext uri="{FF2B5EF4-FFF2-40B4-BE49-F238E27FC236}">
                <a16:creationId xmlns:a16="http://schemas.microsoft.com/office/drawing/2014/main" id="{1F7C0D2D-404C-95E2-07F8-C40C00A382D2}"/>
              </a:ext>
            </a:extLst>
          </p:cNvPr>
          <p:cNvPicPr>
            <a:picLocks noChangeAspect="1"/>
          </p:cNvPicPr>
          <p:nvPr/>
        </p:nvPicPr>
        <p:blipFill>
          <a:blip r:embed="rId3"/>
          <a:stretch>
            <a:fillRect/>
          </a:stretch>
        </p:blipFill>
        <p:spPr>
          <a:xfrm>
            <a:off x="1232520" y="3579379"/>
            <a:ext cx="3868961" cy="2440422"/>
          </a:xfrm>
          <a:prstGeom prst="rect">
            <a:avLst/>
          </a:prstGeom>
        </p:spPr>
      </p:pic>
      <p:cxnSp>
        <p:nvCxnSpPr>
          <p:cNvPr id="42" name="Straight Connector 41">
            <a:extLst>
              <a:ext uri="{FF2B5EF4-FFF2-40B4-BE49-F238E27FC236}">
                <a16:creationId xmlns:a16="http://schemas.microsoft.com/office/drawing/2014/main" id="{8B252F31-378B-49A5-B99C-192F87069A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9126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2E26-0197-4941-EBD5-0CDF2D910939}"/>
              </a:ext>
            </a:extLst>
          </p:cNvPr>
          <p:cNvSpPr>
            <a:spLocks noGrp="1"/>
          </p:cNvSpPr>
          <p:nvPr>
            <p:ph type="title"/>
          </p:nvPr>
        </p:nvSpPr>
        <p:spPr/>
        <p:txBody>
          <a:bodyPr/>
          <a:lstStyle/>
          <a:p>
            <a:r>
              <a:rPr lang="en-US">
                <a:latin typeface="Aptos"/>
              </a:rPr>
              <a:t>Why workshops? </a:t>
            </a:r>
          </a:p>
        </p:txBody>
      </p:sp>
      <p:sp>
        <p:nvSpPr>
          <p:cNvPr id="3" name="Content Placeholder 2">
            <a:extLst>
              <a:ext uri="{FF2B5EF4-FFF2-40B4-BE49-F238E27FC236}">
                <a16:creationId xmlns:a16="http://schemas.microsoft.com/office/drawing/2014/main" id="{AACDAA2D-023C-D079-F947-42AD52A46BFC}"/>
              </a:ext>
            </a:extLst>
          </p:cNvPr>
          <p:cNvSpPr>
            <a:spLocks noGrp="1"/>
          </p:cNvSpPr>
          <p:nvPr>
            <p:ph idx="1"/>
          </p:nvPr>
        </p:nvSpPr>
        <p:spPr/>
        <p:txBody>
          <a:bodyPr vert="horz" lIns="91440" tIns="45720" rIns="91440" bIns="45720" rtlCol="0" anchor="t">
            <a:normAutofit/>
          </a:bodyPr>
          <a:lstStyle/>
          <a:p>
            <a:r>
              <a:rPr lang="en-US" dirty="0">
                <a:latin typeface="Aptos"/>
              </a:rPr>
              <a:t>As soon as I began my role and reflecting on the last few years as a Learning Advisors, I noted that there is a gap for our undiagnosed or awaiting diagnosis students. </a:t>
            </a:r>
          </a:p>
          <a:p>
            <a:r>
              <a:rPr lang="en-US" dirty="0">
                <a:latin typeface="Aptos"/>
              </a:rPr>
              <a:t>Whilst the core of the project is to create a peer mentoring program, these workshops are critical for student retention and experience beyond peer mentoring and focus on the 2nd largest concern for students (academic skills) as recently outlined in the University Accords. </a:t>
            </a:r>
          </a:p>
          <a:p>
            <a:r>
              <a:rPr lang="en-US" dirty="0">
                <a:latin typeface="Aptos"/>
              </a:rPr>
              <a:t>These workshops grew from both a need to bridge this gap for the Disability Support Service but also from a deeply personal reason as I am neurodivergent myself. </a:t>
            </a:r>
          </a:p>
          <a:p>
            <a:r>
              <a:rPr lang="en-US" dirty="0">
                <a:latin typeface="Aptos"/>
              </a:rPr>
              <a:t>I always felt isolated or misunderstood by peers and colleagues and wanted to create a space that cultivated community and support for neurodivergent students.</a:t>
            </a:r>
          </a:p>
        </p:txBody>
      </p:sp>
      <p:pic>
        <p:nvPicPr>
          <p:cNvPr id="5" name="Picture 4">
            <a:extLst>
              <a:ext uri="{FF2B5EF4-FFF2-40B4-BE49-F238E27FC236}">
                <a16:creationId xmlns:a16="http://schemas.microsoft.com/office/drawing/2014/main" id="{BF23D9A8-B365-F6C1-8CB7-74BBA378B5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566089"/>
            <a:ext cx="1358439" cy="1227197"/>
          </a:xfrm>
          <a:prstGeom prst="rect">
            <a:avLst/>
          </a:prstGeom>
        </p:spPr>
      </p:pic>
      <p:pic>
        <p:nvPicPr>
          <p:cNvPr id="7" name="Picture 6">
            <a:extLst>
              <a:ext uri="{FF2B5EF4-FFF2-40B4-BE49-F238E27FC236}">
                <a16:creationId xmlns:a16="http://schemas.microsoft.com/office/drawing/2014/main" id="{6052F1DF-4B90-FA2E-EAB9-C5513E6647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310708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AB7D-1E53-30EA-2963-2CA721F25C6F}"/>
              </a:ext>
            </a:extLst>
          </p:cNvPr>
          <p:cNvSpPr>
            <a:spLocks noGrp="1"/>
          </p:cNvSpPr>
          <p:nvPr>
            <p:ph type="title"/>
          </p:nvPr>
        </p:nvSpPr>
        <p:spPr/>
        <p:txBody>
          <a:bodyPr>
            <a:normAutofit fontScale="90000"/>
          </a:bodyPr>
          <a:lstStyle/>
          <a:p>
            <a:pPr algn="ctr"/>
            <a:r>
              <a:rPr lang="en-US">
                <a:latin typeface="Aptos"/>
              </a:rPr>
              <a:t>Neurodivergent Study Skill workshop pilot Semester 2 2024 </a:t>
            </a:r>
            <a:endParaRPr lang="en-US"/>
          </a:p>
        </p:txBody>
      </p:sp>
      <p:sp>
        <p:nvSpPr>
          <p:cNvPr id="3" name="TextBox 2">
            <a:extLst>
              <a:ext uri="{FF2B5EF4-FFF2-40B4-BE49-F238E27FC236}">
                <a16:creationId xmlns:a16="http://schemas.microsoft.com/office/drawing/2014/main" id="{B1D1FE04-0095-F3A1-F76E-BFD4E99074D9}"/>
              </a:ext>
            </a:extLst>
          </p:cNvPr>
          <p:cNvSpPr txBox="1"/>
          <p:nvPr/>
        </p:nvSpPr>
        <p:spPr>
          <a:xfrm>
            <a:off x="841828" y="1894113"/>
            <a:ext cx="1119777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dirty="0">
                <a:latin typeface="Aptos"/>
                <a:cs typeface="Arial"/>
              </a:rPr>
              <a:t>Session 1: Introduction to Neurodiversity and Self-Advocacy​</a:t>
            </a:r>
            <a:endParaRPr lang="en-US" dirty="0"/>
          </a:p>
          <a:p>
            <a:pPr marL="342900" indent="-342900">
              <a:buFont typeface="Arial"/>
              <a:buChar char="•"/>
            </a:pPr>
            <a:r>
              <a:rPr lang="en-US" sz="2200" dirty="0">
                <a:latin typeface="Aptos"/>
                <a:cs typeface="Arial"/>
              </a:rPr>
              <a:t> Session 2: Time Management and Organization </a:t>
            </a:r>
          </a:p>
          <a:p>
            <a:pPr marL="342900" indent="-342900">
              <a:buFont typeface="Arial"/>
              <a:buChar char="•"/>
            </a:pPr>
            <a:r>
              <a:rPr lang="en-US" sz="2200" dirty="0">
                <a:latin typeface="Aptos"/>
                <a:cs typeface="Arial"/>
              </a:rPr>
              <a:t>Session 3: Creating a Conducive Study Environment​</a:t>
            </a:r>
          </a:p>
          <a:p>
            <a:pPr marL="342900" indent="-342900">
              <a:buFont typeface="Arial"/>
              <a:buChar char="•"/>
            </a:pPr>
            <a:r>
              <a:rPr lang="en-US" sz="2200" dirty="0">
                <a:latin typeface="Aptos"/>
                <a:cs typeface="Arial"/>
              </a:rPr>
              <a:t>Session 4: Note-Taking Strategies </a:t>
            </a:r>
          </a:p>
          <a:p>
            <a:pPr marL="342900" indent="-342900">
              <a:buFont typeface="Arial"/>
              <a:buChar char="•"/>
            </a:pPr>
            <a:r>
              <a:rPr lang="en-US" sz="2200" dirty="0">
                <a:latin typeface="Aptos"/>
                <a:cs typeface="Arial"/>
              </a:rPr>
              <a:t>Session 5: Reading and Comprehension Skills​</a:t>
            </a:r>
          </a:p>
          <a:p>
            <a:pPr marL="342900" indent="-342900">
              <a:buFont typeface="Arial"/>
              <a:buChar char="•"/>
            </a:pPr>
            <a:r>
              <a:rPr lang="en-US" sz="2200" dirty="0">
                <a:latin typeface="Aptos"/>
                <a:cs typeface="Arial"/>
              </a:rPr>
              <a:t>Session 6: Understanding and Managing Executive Function </a:t>
            </a:r>
          </a:p>
          <a:p>
            <a:pPr marL="342900" indent="-342900">
              <a:buFont typeface="Arial"/>
              <a:buChar char="•"/>
            </a:pPr>
            <a:r>
              <a:rPr lang="en-US" sz="2200" dirty="0">
                <a:latin typeface="Aptos"/>
                <a:cs typeface="Arial"/>
              </a:rPr>
              <a:t>Session 7: Memory Techniques and Retention​</a:t>
            </a:r>
          </a:p>
          <a:p>
            <a:pPr marL="342900" indent="-342900">
              <a:buFont typeface="Arial"/>
              <a:buChar char="•"/>
            </a:pPr>
            <a:r>
              <a:rPr lang="en-US" sz="2200" dirty="0">
                <a:latin typeface="Aptos"/>
                <a:cs typeface="Arial"/>
              </a:rPr>
              <a:t>Session 8:Writing Skills and Overcoming Writer's Block​</a:t>
            </a:r>
          </a:p>
          <a:p>
            <a:pPr marL="342900" indent="-342900">
              <a:buFont typeface="Arial"/>
              <a:buChar char="•"/>
            </a:pPr>
            <a:r>
              <a:rPr lang="en-US" sz="2200" dirty="0">
                <a:latin typeface="Aptos"/>
                <a:cs typeface="Arial"/>
              </a:rPr>
              <a:t>Session 9: Research Skills and Using the Library​</a:t>
            </a:r>
          </a:p>
          <a:p>
            <a:pPr marL="342900" indent="-342900">
              <a:buFont typeface="Arial"/>
              <a:buChar char="•"/>
            </a:pPr>
            <a:r>
              <a:rPr lang="en-US" sz="2200" dirty="0">
                <a:latin typeface="Aptos"/>
                <a:cs typeface="Arial"/>
              </a:rPr>
              <a:t>Session 10: Drafting and Revising Written Work​</a:t>
            </a:r>
          </a:p>
          <a:p>
            <a:pPr marL="342900" indent="-342900">
              <a:buFont typeface="Arial"/>
              <a:buChar char="•"/>
            </a:pPr>
            <a:r>
              <a:rPr lang="en-US" sz="2200" dirty="0">
                <a:latin typeface="Aptos"/>
                <a:cs typeface="Arial"/>
              </a:rPr>
              <a:t>Session 11: Presentation Skills and Public Speaking Skills​</a:t>
            </a:r>
          </a:p>
          <a:p>
            <a:pPr marL="342900" indent="-342900">
              <a:buFont typeface="Arial"/>
              <a:buChar char="•"/>
            </a:pPr>
            <a:r>
              <a:rPr lang="en-US" sz="2200" dirty="0">
                <a:latin typeface="Aptos"/>
                <a:cs typeface="Arial"/>
              </a:rPr>
              <a:t>Session 12: Stress Management and Self Care</a:t>
            </a:r>
          </a:p>
        </p:txBody>
      </p:sp>
      <p:pic>
        <p:nvPicPr>
          <p:cNvPr id="5" name="Picture 4">
            <a:extLst>
              <a:ext uri="{FF2B5EF4-FFF2-40B4-BE49-F238E27FC236}">
                <a16:creationId xmlns:a16="http://schemas.microsoft.com/office/drawing/2014/main" id="{6552832E-4A93-4C4D-9B60-667AF73B8B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87032" y="5566089"/>
            <a:ext cx="1358439" cy="1227197"/>
          </a:xfrm>
          <a:prstGeom prst="rect">
            <a:avLst/>
          </a:prstGeom>
        </p:spPr>
      </p:pic>
      <p:pic>
        <p:nvPicPr>
          <p:cNvPr id="9" name="Picture 8">
            <a:extLst>
              <a:ext uri="{FF2B5EF4-FFF2-40B4-BE49-F238E27FC236}">
                <a16:creationId xmlns:a16="http://schemas.microsoft.com/office/drawing/2014/main" id="{2CDDE1C1-1C7C-7B3F-1D1B-8439565DA8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3096018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5C43-FE12-B971-DFEA-0A2F6DDC4BF1}"/>
              </a:ext>
            </a:extLst>
          </p:cNvPr>
          <p:cNvSpPr>
            <a:spLocks noGrp="1"/>
          </p:cNvSpPr>
          <p:nvPr>
            <p:ph type="title"/>
          </p:nvPr>
        </p:nvSpPr>
        <p:spPr/>
        <p:txBody>
          <a:bodyPr/>
          <a:lstStyle/>
          <a:p>
            <a:r>
              <a:rPr lang="en-US">
                <a:latin typeface="Aptos"/>
              </a:rPr>
              <a:t>Creating the workshops </a:t>
            </a:r>
          </a:p>
        </p:txBody>
      </p:sp>
      <p:sp>
        <p:nvSpPr>
          <p:cNvPr id="3" name="Content Placeholder 2">
            <a:extLst>
              <a:ext uri="{FF2B5EF4-FFF2-40B4-BE49-F238E27FC236}">
                <a16:creationId xmlns:a16="http://schemas.microsoft.com/office/drawing/2014/main" id="{77D0AF68-7D42-FC3D-804A-FCF3A4D3B28D}"/>
              </a:ext>
            </a:extLst>
          </p:cNvPr>
          <p:cNvSpPr>
            <a:spLocks noGrp="1"/>
          </p:cNvSpPr>
          <p:nvPr>
            <p:ph idx="1"/>
          </p:nvPr>
        </p:nvSpPr>
        <p:spPr/>
        <p:txBody>
          <a:bodyPr vert="horz" lIns="91440" tIns="45720" rIns="91440" bIns="45720" rtlCol="0" anchor="t">
            <a:normAutofit fontScale="92500"/>
          </a:bodyPr>
          <a:lstStyle/>
          <a:p>
            <a:r>
              <a:rPr lang="en-US" dirty="0">
                <a:latin typeface="Aptos"/>
              </a:rPr>
              <a:t>Each workshop builds on the other, beginning with key foundations around understanding neurodivergence, advocacy, sensory needs, and discovery of those needs through self-reflection worksheets that I create on Canva. </a:t>
            </a:r>
            <a:endParaRPr lang="en-US" dirty="0"/>
          </a:p>
          <a:p>
            <a:r>
              <a:rPr lang="en-US" dirty="0">
                <a:latin typeface="Aptos"/>
              </a:rPr>
              <a:t>I use research-based evidence, but also consult general readings on neurodivergence as I have  found that those sources more often contain practical strategies from lived-experience. </a:t>
            </a:r>
          </a:p>
          <a:p>
            <a:r>
              <a:rPr lang="en-US" dirty="0">
                <a:latin typeface="Aptos"/>
              </a:rPr>
              <a:t>Each workshop contains a variety of worksheets, activities, self-reflection, and optional group tasks.</a:t>
            </a:r>
          </a:p>
          <a:p>
            <a:r>
              <a:rPr lang="en-US" dirty="0">
                <a:latin typeface="Aptos"/>
              </a:rPr>
              <a:t>Students always have an option to participate individually through their self-reflection worksheets or discuss on their table their self-reflection and there is no expectation they must talk to each other, and I mention this to them explicitly and consistently re-affirm that throughout the workshop.</a:t>
            </a:r>
          </a:p>
        </p:txBody>
      </p:sp>
      <p:pic>
        <p:nvPicPr>
          <p:cNvPr id="5" name="Picture 4">
            <a:extLst>
              <a:ext uri="{FF2B5EF4-FFF2-40B4-BE49-F238E27FC236}">
                <a16:creationId xmlns:a16="http://schemas.microsoft.com/office/drawing/2014/main" id="{A97D72CB-E18D-0ADE-3CF6-179ECCD756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2" y="5566089"/>
            <a:ext cx="1358439" cy="1227197"/>
          </a:xfrm>
          <a:prstGeom prst="rect">
            <a:avLst/>
          </a:prstGeom>
        </p:spPr>
      </p:pic>
      <p:pic>
        <p:nvPicPr>
          <p:cNvPr id="7" name="Picture 6">
            <a:extLst>
              <a:ext uri="{FF2B5EF4-FFF2-40B4-BE49-F238E27FC236}">
                <a16:creationId xmlns:a16="http://schemas.microsoft.com/office/drawing/2014/main" id="{BD0B5E4F-73D7-78A5-1E07-0F74DDA086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104687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7425-A7EB-2C98-E124-50FC6E502473}"/>
              </a:ext>
            </a:extLst>
          </p:cNvPr>
          <p:cNvSpPr>
            <a:spLocks noGrp="1"/>
          </p:cNvSpPr>
          <p:nvPr>
            <p:ph type="title"/>
          </p:nvPr>
        </p:nvSpPr>
        <p:spPr/>
        <p:txBody>
          <a:bodyPr/>
          <a:lstStyle/>
          <a:p>
            <a:r>
              <a:rPr lang="en-US">
                <a:latin typeface="Aptos"/>
              </a:rPr>
              <a:t>Marketing of the workshops </a:t>
            </a:r>
          </a:p>
        </p:txBody>
      </p:sp>
      <p:sp>
        <p:nvSpPr>
          <p:cNvPr id="3" name="Content Placeholder 2">
            <a:extLst>
              <a:ext uri="{FF2B5EF4-FFF2-40B4-BE49-F238E27FC236}">
                <a16:creationId xmlns:a16="http://schemas.microsoft.com/office/drawing/2014/main" id="{9ABEA870-94A8-8231-3227-FBDC056DEE70}"/>
              </a:ext>
            </a:extLst>
          </p:cNvPr>
          <p:cNvSpPr>
            <a:spLocks noGrp="1"/>
          </p:cNvSpPr>
          <p:nvPr>
            <p:ph idx="1"/>
          </p:nvPr>
        </p:nvSpPr>
        <p:spPr/>
        <p:txBody>
          <a:bodyPr vert="horz" lIns="91440" tIns="45720" rIns="91440" bIns="45720" rtlCol="0" anchor="t">
            <a:normAutofit fontScale="92500"/>
          </a:bodyPr>
          <a:lstStyle/>
          <a:p>
            <a:r>
              <a:rPr lang="en-US" dirty="0">
                <a:latin typeface="Aptos"/>
              </a:rPr>
              <a:t>I used a variety of marketing channels to spread the word about these workshops as I did not have a lot of lead in time: </a:t>
            </a:r>
          </a:p>
          <a:p>
            <a:r>
              <a:rPr lang="en-US" i="0" dirty="0">
                <a:latin typeface="Aptos"/>
              </a:rPr>
              <a:t>Presenting at Learning and Teaching Committees at each of our faculties and encouraged leadership to advertise the workshops in their courses </a:t>
            </a:r>
          </a:p>
          <a:p>
            <a:r>
              <a:rPr lang="en-US" i="0" dirty="0">
                <a:latin typeface="Aptos"/>
              </a:rPr>
              <a:t>I had a global announcement published on our learning system canvas </a:t>
            </a:r>
          </a:p>
          <a:p>
            <a:r>
              <a:rPr lang="en-US" i="0" dirty="0">
                <a:latin typeface="Aptos"/>
              </a:rPr>
              <a:t>I contacted our social media department who posted every Tuesday before the workshop</a:t>
            </a:r>
          </a:p>
          <a:p>
            <a:r>
              <a:rPr lang="en-US" i="0" dirty="0">
                <a:latin typeface="Aptos"/>
              </a:rPr>
              <a:t>I used my network that I had built over 10 years of being a student and 7 years of being a staff member</a:t>
            </a:r>
          </a:p>
          <a:p>
            <a:r>
              <a:rPr lang="en-US" i="0" dirty="0">
                <a:latin typeface="Aptos"/>
              </a:rPr>
              <a:t>I had our Disability Advisors also promote these workshops in their consultations with students. </a:t>
            </a:r>
          </a:p>
          <a:p>
            <a:r>
              <a:rPr lang="en-US" i="0" dirty="0">
                <a:latin typeface="Aptos"/>
              </a:rPr>
              <a:t>I utilized our digital hub screens around campus</a:t>
            </a:r>
            <a:r>
              <a:rPr lang="en-US" dirty="0">
                <a:latin typeface="Aptos"/>
              </a:rPr>
              <a:t>.</a:t>
            </a:r>
            <a:endParaRPr lang="en-US" dirty="0"/>
          </a:p>
        </p:txBody>
      </p:sp>
      <p:pic>
        <p:nvPicPr>
          <p:cNvPr id="5" name="Picture 4">
            <a:extLst>
              <a:ext uri="{FF2B5EF4-FFF2-40B4-BE49-F238E27FC236}">
                <a16:creationId xmlns:a16="http://schemas.microsoft.com/office/drawing/2014/main" id="{59292EAD-2023-F3ED-5739-7687B0034F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965231"/>
            <a:ext cx="910916" cy="828055"/>
          </a:xfrm>
          <a:prstGeom prst="rect">
            <a:avLst/>
          </a:prstGeom>
        </p:spPr>
      </p:pic>
      <p:pic>
        <p:nvPicPr>
          <p:cNvPr id="7" name="Picture 6">
            <a:extLst>
              <a:ext uri="{FF2B5EF4-FFF2-40B4-BE49-F238E27FC236}">
                <a16:creationId xmlns:a16="http://schemas.microsoft.com/office/drawing/2014/main" id="{A7B9CCED-0F8E-2D9E-303B-014CA4D9A5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926666"/>
            <a:ext cx="1204687" cy="762001"/>
          </a:xfrm>
          <a:prstGeom prst="rect">
            <a:avLst/>
          </a:prstGeom>
        </p:spPr>
      </p:pic>
    </p:spTree>
    <p:extLst>
      <p:ext uri="{BB962C8B-B14F-4D97-AF65-F5344CB8AC3E}">
        <p14:creationId xmlns:p14="http://schemas.microsoft.com/office/powerpoint/2010/main" val="316637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E51F-A3A2-252A-2367-377862842BF2}"/>
              </a:ext>
            </a:extLst>
          </p:cNvPr>
          <p:cNvSpPr>
            <a:spLocks noGrp="1"/>
          </p:cNvSpPr>
          <p:nvPr>
            <p:ph type="title"/>
          </p:nvPr>
        </p:nvSpPr>
        <p:spPr/>
        <p:txBody>
          <a:bodyPr>
            <a:normAutofit fontScale="90000"/>
          </a:bodyPr>
          <a:lstStyle/>
          <a:p>
            <a:r>
              <a:rPr lang="en-US">
                <a:latin typeface="Aptos"/>
              </a:rPr>
              <a:t>Universal design learning before they enter the workshop </a:t>
            </a:r>
          </a:p>
        </p:txBody>
      </p:sp>
      <p:sp>
        <p:nvSpPr>
          <p:cNvPr id="3" name="Content Placeholder 2">
            <a:extLst>
              <a:ext uri="{FF2B5EF4-FFF2-40B4-BE49-F238E27FC236}">
                <a16:creationId xmlns:a16="http://schemas.microsoft.com/office/drawing/2014/main" id="{DD238A8A-6745-4698-4E4F-76B0A911C537}"/>
              </a:ext>
            </a:extLst>
          </p:cNvPr>
          <p:cNvSpPr>
            <a:spLocks noGrp="1"/>
          </p:cNvSpPr>
          <p:nvPr>
            <p:ph idx="1"/>
          </p:nvPr>
        </p:nvSpPr>
        <p:spPr/>
        <p:txBody>
          <a:bodyPr vert="horz" lIns="91440" tIns="45720" rIns="91440" bIns="45720" rtlCol="0" anchor="t">
            <a:normAutofit/>
          </a:bodyPr>
          <a:lstStyle/>
          <a:p>
            <a:r>
              <a:rPr lang="en-US" sz="1700" dirty="0">
                <a:latin typeface="Aptos"/>
              </a:rPr>
              <a:t>Slides are always different and incorporate accessible </a:t>
            </a:r>
            <a:r>
              <a:rPr lang="en-US" sz="1700" dirty="0" err="1">
                <a:latin typeface="Aptos"/>
              </a:rPr>
              <a:t>colours</a:t>
            </a:r>
            <a:r>
              <a:rPr lang="en-US" sz="1700" dirty="0">
                <a:latin typeface="Aptos"/>
              </a:rPr>
              <a:t> in their design (such as pastels), with some sensory stimulation.</a:t>
            </a:r>
          </a:p>
          <a:p>
            <a:r>
              <a:rPr lang="en-US" sz="1700" dirty="0">
                <a:latin typeface="Aptos"/>
              </a:rPr>
              <a:t>The workshop structure is kept the same, but students will not see the same slides or images, and this keeps a balance of both routine and interest. </a:t>
            </a:r>
          </a:p>
          <a:p>
            <a:r>
              <a:rPr lang="en-US" sz="1700" dirty="0">
                <a:latin typeface="Aptos"/>
              </a:rPr>
              <a:t>Only specific fonts are used that are suitable for neurodivergent students. </a:t>
            </a:r>
          </a:p>
          <a:p>
            <a:r>
              <a:rPr lang="en-US" sz="1700" dirty="0">
                <a:latin typeface="Aptos"/>
              </a:rPr>
              <a:t>In the booking form, students are asked what sort of support they need to access the workshop (physical access, captions, materials etc.) </a:t>
            </a:r>
          </a:p>
          <a:p>
            <a:r>
              <a:rPr lang="en-US" sz="1700" dirty="0">
                <a:latin typeface="Aptos"/>
              </a:rPr>
              <a:t>Text reminders have very specific instructions on how to find the location.</a:t>
            </a:r>
          </a:p>
          <a:p>
            <a:r>
              <a:rPr lang="en-US" sz="1700" dirty="0">
                <a:latin typeface="Aptos"/>
              </a:rPr>
              <a:t>I consistently check in with students to see if I am missing anything whether that is through the booking form or prior to their arrival i.e. access routes and wayfinding in the library. </a:t>
            </a:r>
          </a:p>
        </p:txBody>
      </p:sp>
      <p:pic>
        <p:nvPicPr>
          <p:cNvPr id="5" name="Picture 4">
            <a:extLst>
              <a:ext uri="{FF2B5EF4-FFF2-40B4-BE49-F238E27FC236}">
                <a16:creationId xmlns:a16="http://schemas.microsoft.com/office/drawing/2014/main" id="{F9D18F4B-E500-96C4-F17E-34EE229FCC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566089"/>
            <a:ext cx="1358439" cy="1227197"/>
          </a:xfrm>
          <a:prstGeom prst="rect">
            <a:avLst/>
          </a:prstGeom>
        </p:spPr>
      </p:pic>
      <p:pic>
        <p:nvPicPr>
          <p:cNvPr id="7" name="Picture 6">
            <a:extLst>
              <a:ext uri="{FF2B5EF4-FFF2-40B4-BE49-F238E27FC236}">
                <a16:creationId xmlns:a16="http://schemas.microsoft.com/office/drawing/2014/main" id="{76850BCC-CF0A-95E1-12A9-843BA18950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275374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0638-DFFE-48A5-34D1-70BE30D27C52}"/>
              </a:ext>
            </a:extLst>
          </p:cNvPr>
          <p:cNvSpPr>
            <a:spLocks noGrp="1"/>
          </p:cNvSpPr>
          <p:nvPr>
            <p:ph type="title"/>
          </p:nvPr>
        </p:nvSpPr>
        <p:spPr/>
        <p:txBody>
          <a:bodyPr>
            <a:normAutofit fontScale="90000"/>
          </a:bodyPr>
          <a:lstStyle/>
          <a:p>
            <a:r>
              <a:rPr lang="en-US">
                <a:latin typeface="Aptos"/>
              </a:rPr>
              <a:t>Universal design learning in the workshop space </a:t>
            </a:r>
          </a:p>
        </p:txBody>
      </p:sp>
      <p:sp>
        <p:nvSpPr>
          <p:cNvPr id="3" name="Content Placeholder 2">
            <a:extLst>
              <a:ext uri="{FF2B5EF4-FFF2-40B4-BE49-F238E27FC236}">
                <a16:creationId xmlns:a16="http://schemas.microsoft.com/office/drawing/2014/main" id="{7F557FD3-4812-2FCE-83B3-07AE9F82461B}"/>
              </a:ext>
            </a:extLst>
          </p:cNvPr>
          <p:cNvSpPr>
            <a:spLocks noGrp="1"/>
          </p:cNvSpPr>
          <p:nvPr>
            <p:ph idx="1"/>
          </p:nvPr>
        </p:nvSpPr>
        <p:spPr/>
        <p:txBody>
          <a:bodyPr vert="horz" lIns="91440" tIns="45720" rIns="91440" bIns="45720" rtlCol="0" anchor="t">
            <a:normAutofit/>
          </a:bodyPr>
          <a:lstStyle/>
          <a:p>
            <a:r>
              <a:rPr lang="en-US" dirty="0">
                <a:latin typeface="Aptos"/>
              </a:rPr>
              <a:t>No judgement for being late. I affirm in every workshop that I do not mind if they come for 20 minutes or arrive at any time as these are optional workshops. </a:t>
            </a:r>
            <a:endParaRPr lang="en-US" dirty="0"/>
          </a:p>
          <a:p>
            <a:r>
              <a:rPr lang="en-US" dirty="0">
                <a:latin typeface="Aptos"/>
              </a:rPr>
              <a:t>No requirement to participate in the group (online </a:t>
            </a:r>
            <a:r>
              <a:rPr lang="en-US" dirty="0" err="1">
                <a:latin typeface="Aptos"/>
              </a:rPr>
              <a:t>Slido</a:t>
            </a:r>
            <a:r>
              <a:rPr lang="en-US" dirty="0">
                <a:latin typeface="Aptos"/>
              </a:rPr>
              <a:t>/self-reflection worksheets alternative).</a:t>
            </a:r>
          </a:p>
          <a:p>
            <a:r>
              <a:rPr lang="en-US" dirty="0">
                <a:latin typeface="Aptos"/>
              </a:rPr>
              <a:t>Students encouraged to get up and walk around or stretch at the back of the room if they need (due to hypermobility issues) or have stimming items close to them. </a:t>
            </a:r>
          </a:p>
          <a:p>
            <a:r>
              <a:rPr lang="en-US" dirty="0">
                <a:latin typeface="Aptos"/>
              </a:rPr>
              <a:t>I provide paper on tables for anyone who wants to draw or doodle to maintain focus. </a:t>
            </a:r>
          </a:p>
          <a:p>
            <a:r>
              <a:rPr lang="en-US" dirty="0">
                <a:latin typeface="Aptos"/>
              </a:rPr>
              <a:t>I ask the students discuss and agree on how many lights to keep on so we can all have an optimal learning environment.</a:t>
            </a:r>
            <a:endParaRPr lang="en-US" dirty="0"/>
          </a:p>
        </p:txBody>
      </p:sp>
      <p:pic>
        <p:nvPicPr>
          <p:cNvPr id="5" name="Picture 4">
            <a:extLst>
              <a:ext uri="{FF2B5EF4-FFF2-40B4-BE49-F238E27FC236}">
                <a16:creationId xmlns:a16="http://schemas.microsoft.com/office/drawing/2014/main" id="{FFEC9320-AC18-380D-E323-BB9BD5A4384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566089"/>
            <a:ext cx="1358439" cy="1227197"/>
          </a:xfrm>
          <a:prstGeom prst="rect">
            <a:avLst/>
          </a:prstGeom>
        </p:spPr>
      </p:pic>
      <p:pic>
        <p:nvPicPr>
          <p:cNvPr id="7" name="Picture 6">
            <a:extLst>
              <a:ext uri="{FF2B5EF4-FFF2-40B4-BE49-F238E27FC236}">
                <a16:creationId xmlns:a16="http://schemas.microsoft.com/office/drawing/2014/main" id="{453FBAE9-50E6-90F6-8980-DD7148CAAD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217719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DA3E-B219-0BE8-6334-D1C829696964}"/>
              </a:ext>
            </a:extLst>
          </p:cNvPr>
          <p:cNvSpPr>
            <a:spLocks noGrp="1"/>
          </p:cNvSpPr>
          <p:nvPr>
            <p:ph type="title"/>
          </p:nvPr>
        </p:nvSpPr>
        <p:spPr/>
        <p:txBody>
          <a:bodyPr>
            <a:normAutofit/>
          </a:bodyPr>
          <a:lstStyle/>
          <a:p>
            <a:r>
              <a:rPr lang="en-US" dirty="0">
                <a:latin typeface="Aptos"/>
              </a:rPr>
              <a:t>Workshop Attendance</a:t>
            </a:r>
          </a:p>
        </p:txBody>
      </p:sp>
      <p:sp>
        <p:nvSpPr>
          <p:cNvPr id="3" name="Content Placeholder 2">
            <a:extLst>
              <a:ext uri="{FF2B5EF4-FFF2-40B4-BE49-F238E27FC236}">
                <a16:creationId xmlns:a16="http://schemas.microsoft.com/office/drawing/2014/main" id="{062124A3-978D-D776-D1B3-74BA85E017E4}"/>
              </a:ext>
            </a:extLst>
          </p:cNvPr>
          <p:cNvSpPr>
            <a:spLocks noGrp="1"/>
          </p:cNvSpPr>
          <p:nvPr>
            <p:ph idx="1"/>
          </p:nvPr>
        </p:nvSpPr>
        <p:spPr/>
        <p:txBody>
          <a:bodyPr vert="horz" lIns="91440" tIns="45720" rIns="91440" bIns="45720" rtlCol="0" anchor="t">
            <a:normAutofit lnSpcReduction="10000"/>
          </a:bodyPr>
          <a:lstStyle/>
          <a:p>
            <a:r>
              <a:rPr lang="en-US" sz="1800" dirty="0">
                <a:latin typeface="Aptos"/>
              </a:rPr>
              <a:t>Workshops held in person (20-30 students each week) with an average of 21 students so far. </a:t>
            </a:r>
          </a:p>
          <a:p>
            <a:r>
              <a:rPr lang="en-US" sz="1800" dirty="0">
                <a:latin typeface="Aptos" panose="020B0004020202020204" pitchFamily="34" charset="0"/>
              </a:rPr>
              <a:t>Workshops were held on a Tuesday from 10:00-11:30AM. </a:t>
            </a:r>
          </a:p>
          <a:p>
            <a:r>
              <a:rPr lang="en-US" sz="1800" dirty="0">
                <a:latin typeface="Aptos"/>
              </a:rPr>
              <a:t>Content uploaded weekly to the Disability Support webpage along with further reading.</a:t>
            </a:r>
            <a:r>
              <a:rPr lang="en-US" sz="1800" b="1" dirty="0">
                <a:latin typeface="Aptos"/>
              </a:rPr>
              <a:t> This content is only available for University of Adelaide students and is not available publicly. </a:t>
            </a:r>
            <a:endParaRPr lang="en-US" b="1" dirty="0">
              <a:latin typeface="Aptos"/>
            </a:endParaRPr>
          </a:p>
          <a:p>
            <a:r>
              <a:rPr lang="en-US" sz="1800" dirty="0">
                <a:latin typeface="Aptos"/>
              </a:rPr>
              <a:t>Holding workshops in person has created a sense of community and students have emphasized the need to be around other neurodivergent students for sense of self and safety. Exploring online and face-to-face options for 2025 once funding is confirmed. </a:t>
            </a:r>
            <a:endParaRPr lang="en-US" dirty="0">
              <a:latin typeface="Aptos"/>
            </a:endParaRPr>
          </a:p>
          <a:p>
            <a:r>
              <a:rPr lang="en-US" sz="1800" dirty="0">
                <a:latin typeface="Aptos"/>
              </a:rPr>
              <a:t>Students asked to fill out a survey after each session. They’ve reported that they enjoy the community atmosphere. </a:t>
            </a:r>
            <a:endParaRPr lang="en-US" dirty="0">
              <a:latin typeface="Aptos"/>
            </a:endParaRPr>
          </a:p>
          <a:p>
            <a:r>
              <a:rPr lang="en-US" sz="1800" dirty="0">
                <a:latin typeface="Aptos"/>
              </a:rPr>
              <a:t>The surveys provide immediate feedback for me to adjust my teaching where necessary.</a:t>
            </a:r>
            <a:endParaRPr lang="en-US" dirty="0">
              <a:latin typeface="Aptos"/>
            </a:endParaRPr>
          </a:p>
          <a:p>
            <a:r>
              <a:rPr lang="en-US" sz="1800" dirty="0">
                <a:latin typeface="Aptos"/>
              </a:rPr>
              <a:t>Students have shared they do not feel as isolated anymore, after attending a workshop.</a:t>
            </a:r>
            <a:endParaRPr lang="en-US" dirty="0">
              <a:latin typeface="Aptos"/>
            </a:endParaRPr>
          </a:p>
        </p:txBody>
      </p:sp>
      <p:pic>
        <p:nvPicPr>
          <p:cNvPr id="5" name="Picture 4">
            <a:extLst>
              <a:ext uri="{FF2B5EF4-FFF2-40B4-BE49-F238E27FC236}">
                <a16:creationId xmlns:a16="http://schemas.microsoft.com/office/drawing/2014/main" id="{1DD6AF1C-077C-D52C-A936-8D553DD49B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566089"/>
            <a:ext cx="1358439" cy="1227197"/>
          </a:xfrm>
          <a:prstGeom prst="rect">
            <a:avLst/>
          </a:prstGeom>
        </p:spPr>
      </p:pic>
      <p:pic>
        <p:nvPicPr>
          <p:cNvPr id="7" name="Picture 6">
            <a:extLst>
              <a:ext uri="{FF2B5EF4-FFF2-40B4-BE49-F238E27FC236}">
                <a16:creationId xmlns:a16="http://schemas.microsoft.com/office/drawing/2014/main" id="{C4799CEF-91FC-2A87-5D43-CB7C658428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352278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F6879D-715B-41D8-96EA-FECCA0789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A64E0-B9EE-1B4A-ECF9-DF423AE40A5C}"/>
              </a:ext>
            </a:extLst>
          </p:cNvPr>
          <p:cNvSpPr>
            <a:spLocks noGrp="1"/>
          </p:cNvSpPr>
          <p:nvPr>
            <p:ph type="title"/>
          </p:nvPr>
        </p:nvSpPr>
        <p:spPr>
          <a:xfrm>
            <a:off x="5837720" y="148848"/>
            <a:ext cx="5262080" cy="1253413"/>
          </a:xfrm>
        </p:spPr>
        <p:txBody>
          <a:bodyPr>
            <a:normAutofit/>
          </a:bodyPr>
          <a:lstStyle/>
          <a:p>
            <a:pPr algn="ctr"/>
            <a:r>
              <a:rPr lang="en-US" sz="3500">
                <a:latin typeface="Aptos"/>
              </a:rPr>
              <a:t>The approach of the workshops</a:t>
            </a:r>
            <a:endParaRPr lang="en-US"/>
          </a:p>
        </p:txBody>
      </p:sp>
      <p:pic>
        <p:nvPicPr>
          <p:cNvPr id="4" name="Picture 3" descr="A group of people sitting at desks in a room">
            <a:extLst>
              <a:ext uri="{FF2B5EF4-FFF2-40B4-BE49-F238E27FC236}">
                <a16:creationId xmlns:a16="http://schemas.microsoft.com/office/drawing/2014/main" id="{F199A605-28E5-0C38-C0E8-849242F61E89}"/>
              </a:ext>
            </a:extLst>
          </p:cNvPr>
          <p:cNvPicPr>
            <a:picLocks noChangeAspect="1"/>
          </p:cNvPicPr>
          <p:nvPr/>
        </p:nvPicPr>
        <p:blipFill>
          <a:blip r:embed="rId2"/>
          <a:srcRect l="23596" r="32422" b="-1"/>
          <a:stretch/>
        </p:blipFill>
        <p:spPr>
          <a:xfrm>
            <a:off x="838201" y="777255"/>
            <a:ext cx="3074384" cy="5242544"/>
          </a:xfrm>
          <a:custGeom>
            <a:avLst/>
            <a:gdLst/>
            <a:ahLst/>
            <a:cxnLst/>
            <a:rect l="l" t="t" r="r" b="b"/>
            <a:pathLst>
              <a:path w="3074384" h="5242544">
                <a:moveTo>
                  <a:pt x="1538017" y="0"/>
                </a:moveTo>
                <a:cubicBezTo>
                  <a:pt x="2386529" y="0"/>
                  <a:pt x="3074384" y="687856"/>
                  <a:pt x="3074384" y="1536369"/>
                </a:cubicBezTo>
                <a:lnTo>
                  <a:pt x="3074382" y="2196551"/>
                </a:lnTo>
                <a:cubicBezTo>
                  <a:pt x="3074383" y="2196560"/>
                  <a:pt x="3074383" y="2196568"/>
                  <a:pt x="3074384" y="2196577"/>
                </a:cubicBezTo>
                <a:lnTo>
                  <a:pt x="3074380" y="4128973"/>
                </a:lnTo>
                <a:lnTo>
                  <a:pt x="3074384" y="4128973"/>
                </a:lnTo>
                <a:lnTo>
                  <a:pt x="3074384" y="5242544"/>
                </a:lnTo>
                <a:lnTo>
                  <a:pt x="0" y="5242544"/>
                </a:lnTo>
                <a:lnTo>
                  <a:pt x="0" y="4128973"/>
                </a:lnTo>
                <a:lnTo>
                  <a:pt x="1646" y="4128973"/>
                </a:lnTo>
                <a:lnTo>
                  <a:pt x="1647" y="1536369"/>
                </a:lnTo>
                <a:cubicBezTo>
                  <a:pt x="1647" y="687856"/>
                  <a:pt x="689503" y="0"/>
                  <a:pt x="1538017" y="0"/>
                </a:cubicBezTo>
                <a:close/>
              </a:path>
            </a:pathLst>
          </a:custGeom>
        </p:spPr>
      </p:pic>
      <p:cxnSp>
        <p:nvCxnSpPr>
          <p:cNvPr id="11" name="Straight Connector 10">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025CF9-C014-E8E6-FE0B-47C5C8051CD5}"/>
              </a:ext>
            </a:extLst>
          </p:cNvPr>
          <p:cNvSpPr>
            <a:spLocks noGrp="1"/>
          </p:cNvSpPr>
          <p:nvPr>
            <p:ph idx="1"/>
          </p:nvPr>
        </p:nvSpPr>
        <p:spPr>
          <a:xfrm>
            <a:off x="5583720" y="1580205"/>
            <a:ext cx="5951507" cy="4822585"/>
          </a:xfrm>
        </p:spPr>
        <p:txBody>
          <a:bodyPr vert="horz" lIns="91440" tIns="45720" rIns="91440" bIns="45720" rtlCol="0" anchor="t">
            <a:noAutofit/>
          </a:bodyPr>
          <a:lstStyle/>
          <a:p>
            <a:pPr>
              <a:lnSpc>
                <a:spcPct val="100000"/>
              </a:lnSpc>
            </a:pPr>
            <a:r>
              <a:rPr lang="en-US" sz="1800" dirty="0">
                <a:latin typeface="Aptos"/>
              </a:rPr>
              <a:t>The workshops are scaffolded in way that students first discuss common assumptions about neurodivergent students.</a:t>
            </a:r>
            <a:r>
              <a:rPr lang="en-US" sz="1800" b="1" dirty="0">
                <a:latin typeface="Aptos"/>
              </a:rPr>
              <a:t> I often discuss how neurodivergent learners are "boxed" into neuro-typical study routines and ideas about what is "best" academic practice. </a:t>
            </a:r>
            <a:endParaRPr lang="en-US" sz="1800" dirty="0">
              <a:latin typeface="Aptos"/>
            </a:endParaRPr>
          </a:p>
          <a:p>
            <a:pPr>
              <a:lnSpc>
                <a:spcPct val="100000"/>
              </a:lnSpc>
            </a:pPr>
            <a:r>
              <a:rPr lang="en-US" sz="1800" dirty="0">
                <a:latin typeface="Aptos"/>
              </a:rPr>
              <a:t>I draw heavily on my own experiences as a student and neurodivergent person and some of the stereotypes and assumptions that I have encountered as a way for students to know that they are not alone. I also often talk about my "quirks" that I did not realize were neurodivergent traits before my diagnoses</a:t>
            </a:r>
            <a:r>
              <a:rPr lang="en-US" sz="1800" b="1" dirty="0">
                <a:latin typeface="Aptos"/>
              </a:rPr>
              <a:t>. This vulnerability is hard but necessary if I wanted to achieve my goals. </a:t>
            </a:r>
          </a:p>
          <a:p>
            <a:pPr>
              <a:lnSpc>
                <a:spcPct val="100000"/>
              </a:lnSpc>
            </a:pPr>
            <a:r>
              <a:rPr lang="en-US" sz="1800" dirty="0">
                <a:latin typeface="Aptos"/>
              </a:rPr>
              <a:t>The workshops often examine how learning should first be situated within its cultural and social context rather than a deficit model. </a:t>
            </a:r>
          </a:p>
        </p:txBody>
      </p:sp>
    </p:spTree>
    <p:extLst>
      <p:ext uri="{BB962C8B-B14F-4D97-AF65-F5344CB8AC3E}">
        <p14:creationId xmlns:p14="http://schemas.microsoft.com/office/powerpoint/2010/main" val="35611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64E0-B9EE-1B4A-ECF9-DF423AE40A5C}"/>
              </a:ext>
            </a:extLst>
          </p:cNvPr>
          <p:cNvSpPr>
            <a:spLocks noGrp="1"/>
          </p:cNvSpPr>
          <p:nvPr>
            <p:ph type="title"/>
          </p:nvPr>
        </p:nvSpPr>
        <p:spPr>
          <a:xfrm>
            <a:off x="976406" y="493849"/>
            <a:ext cx="10515600" cy="1116811"/>
          </a:xfrm>
        </p:spPr>
        <p:txBody>
          <a:bodyPr/>
          <a:lstStyle/>
          <a:p>
            <a:r>
              <a:rPr lang="en-US" dirty="0">
                <a:latin typeface="Aptos"/>
              </a:rPr>
              <a:t>The approach of the workshops</a:t>
            </a:r>
          </a:p>
        </p:txBody>
      </p:sp>
      <p:sp>
        <p:nvSpPr>
          <p:cNvPr id="3" name="Content Placeholder 2">
            <a:extLst>
              <a:ext uri="{FF2B5EF4-FFF2-40B4-BE49-F238E27FC236}">
                <a16:creationId xmlns:a16="http://schemas.microsoft.com/office/drawing/2014/main" id="{5B025CF9-C014-E8E6-FE0B-47C5C8051CD5}"/>
              </a:ext>
            </a:extLst>
          </p:cNvPr>
          <p:cNvSpPr>
            <a:spLocks noGrp="1"/>
          </p:cNvSpPr>
          <p:nvPr>
            <p:ph idx="1"/>
          </p:nvPr>
        </p:nvSpPr>
        <p:spPr>
          <a:xfrm>
            <a:off x="877420" y="1946656"/>
            <a:ext cx="10437159" cy="3732928"/>
          </a:xfrm>
        </p:spPr>
        <p:txBody>
          <a:bodyPr vert="horz" lIns="91440" tIns="45720" rIns="91440" bIns="45720" rtlCol="0" anchor="t">
            <a:noAutofit/>
          </a:bodyPr>
          <a:lstStyle/>
          <a:p>
            <a:r>
              <a:rPr lang="en-US" sz="1800" dirty="0">
                <a:latin typeface="Aptos"/>
              </a:rPr>
              <a:t>For example, instead, of discussing how to prioritize in our session on time management, I discussed peak productivity  (hours of the day they work best and for how long) and how to work with your fatigue levels as well as an interest-based nervous system. I then asked them, who defines what it means to be productive? </a:t>
            </a:r>
          </a:p>
          <a:p>
            <a:r>
              <a:rPr lang="en-US" sz="1800" dirty="0">
                <a:latin typeface="Aptos"/>
              </a:rPr>
              <a:t>Every workshop </a:t>
            </a:r>
            <a:r>
              <a:rPr lang="en-US" sz="1800" b="1" dirty="0">
                <a:latin typeface="Aptos"/>
              </a:rPr>
              <a:t>will provide tools and examples for students to incorporate. </a:t>
            </a:r>
            <a:r>
              <a:rPr lang="en-US" sz="1800" dirty="0">
                <a:latin typeface="Aptos"/>
              </a:rPr>
              <a:t>Such as virtual study tools, immersive YouTube sessions, 8D audio, goblin tools, Zotero, obsidian, to assist with their learning and academic practices. There is also a focus on how to use artificial intelligence when you are neurodivergent. </a:t>
            </a:r>
          </a:p>
          <a:p>
            <a:r>
              <a:rPr lang="en-US" sz="1800" dirty="0">
                <a:latin typeface="Aptos"/>
              </a:rPr>
              <a:t>Whilst most of the workshops will contain some sort of tool that they can implement, I emphasizes to the students that finding what tools work for you is an activity she calls the </a:t>
            </a:r>
            <a:r>
              <a:rPr lang="en-US" sz="1800" b="1" dirty="0">
                <a:latin typeface="Aptos"/>
              </a:rPr>
              <a:t>discovery process. </a:t>
            </a:r>
            <a:endParaRPr lang="en-US" sz="1800" dirty="0">
              <a:latin typeface="Aptos"/>
            </a:endParaRPr>
          </a:p>
        </p:txBody>
      </p:sp>
      <p:pic>
        <p:nvPicPr>
          <p:cNvPr id="5" name="Picture 4">
            <a:extLst>
              <a:ext uri="{FF2B5EF4-FFF2-40B4-BE49-F238E27FC236}">
                <a16:creationId xmlns:a16="http://schemas.microsoft.com/office/drawing/2014/main" id="{2FF5CC80-973B-AF91-874C-BE391343A6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566089"/>
            <a:ext cx="1358439" cy="1227197"/>
          </a:xfrm>
          <a:prstGeom prst="rect">
            <a:avLst/>
          </a:prstGeom>
        </p:spPr>
      </p:pic>
      <p:pic>
        <p:nvPicPr>
          <p:cNvPr id="7" name="Picture 6">
            <a:extLst>
              <a:ext uri="{FF2B5EF4-FFF2-40B4-BE49-F238E27FC236}">
                <a16:creationId xmlns:a16="http://schemas.microsoft.com/office/drawing/2014/main" id="{AF227C7B-FB53-A65B-BC33-E935E27B9B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359166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75DB-2A78-CB12-513B-4B55A652C344}"/>
              </a:ext>
            </a:extLst>
          </p:cNvPr>
          <p:cNvSpPr>
            <a:spLocks noGrp="1"/>
          </p:cNvSpPr>
          <p:nvPr>
            <p:ph type="title"/>
          </p:nvPr>
        </p:nvSpPr>
        <p:spPr/>
        <p:txBody>
          <a:bodyPr/>
          <a:lstStyle/>
          <a:p>
            <a:r>
              <a:rPr lang="en-US" dirty="0">
                <a:latin typeface="Aptos"/>
              </a:rPr>
              <a:t>The discovery process </a:t>
            </a:r>
          </a:p>
        </p:txBody>
      </p:sp>
      <p:sp>
        <p:nvSpPr>
          <p:cNvPr id="3" name="Content Placeholder 2">
            <a:extLst>
              <a:ext uri="{FF2B5EF4-FFF2-40B4-BE49-F238E27FC236}">
                <a16:creationId xmlns:a16="http://schemas.microsoft.com/office/drawing/2014/main" id="{695F0B01-1C21-B5F4-77E1-33D5FAAA739C}"/>
              </a:ext>
            </a:extLst>
          </p:cNvPr>
          <p:cNvSpPr>
            <a:spLocks noGrp="1"/>
          </p:cNvSpPr>
          <p:nvPr>
            <p:ph idx="1"/>
          </p:nvPr>
        </p:nvSpPr>
        <p:spPr/>
        <p:txBody>
          <a:bodyPr vert="horz" lIns="91440" tIns="45720" rIns="91440" bIns="45720" rtlCol="0" anchor="t">
            <a:normAutofit/>
          </a:bodyPr>
          <a:lstStyle/>
          <a:p>
            <a:r>
              <a:rPr lang="en-US" sz="1800" dirty="0">
                <a:latin typeface="Aptos"/>
              </a:rPr>
              <a:t>I have found that students with ADHD, Autism, and Dyslexia often feel shame and isolation in university and are more prone to burnout. We also see this recurring theme in the literature that is growing daily. </a:t>
            </a:r>
            <a:endParaRPr lang="en-US" dirty="0">
              <a:latin typeface="Aptos"/>
            </a:endParaRPr>
          </a:p>
          <a:p>
            <a:r>
              <a:rPr lang="en-US" sz="1800" dirty="0">
                <a:latin typeface="Aptos"/>
              </a:rPr>
              <a:t>Many of the neurodivergent students in the workshops discussed their shared experiences (both good and bad) in high school and primary school. </a:t>
            </a:r>
            <a:endParaRPr lang="en-US" dirty="0">
              <a:latin typeface="Aptos"/>
            </a:endParaRPr>
          </a:p>
          <a:p>
            <a:r>
              <a:rPr lang="en-US" sz="1800" dirty="0">
                <a:latin typeface="Aptos"/>
              </a:rPr>
              <a:t>Our discussions sometimes revolved around learning trauma from school (especially if they are late-diagnosed). </a:t>
            </a:r>
            <a:endParaRPr lang="en-US" dirty="0">
              <a:latin typeface="Aptos"/>
            </a:endParaRPr>
          </a:p>
          <a:p>
            <a:r>
              <a:rPr lang="en-US" sz="1800" dirty="0">
                <a:latin typeface="Aptos"/>
              </a:rPr>
              <a:t>As a result, I am always emphasizing the following in the workshops; specifically, these three areas.</a:t>
            </a:r>
            <a:endParaRPr lang="en-US" dirty="0">
              <a:latin typeface="Aptos"/>
            </a:endParaRPr>
          </a:p>
        </p:txBody>
      </p:sp>
      <p:pic>
        <p:nvPicPr>
          <p:cNvPr id="5" name="Picture 4">
            <a:extLst>
              <a:ext uri="{FF2B5EF4-FFF2-40B4-BE49-F238E27FC236}">
                <a16:creationId xmlns:a16="http://schemas.microsoft.com/office/drawing/2014/main" id="{12F079A9-A6B4-71FC-A346-2812B4A07E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723327"/>
            <a:ext cx="1189106" cy="1069959"/>
          </a:xfrm>
          <a:prstGeom prst="rect">
            <a:avLst/>
          </a:prstGeom>
        </p:spPr>
      </p:pic>
      <p:pic>
        <p:nvPicPr>
          <p:cNvPr id="7" name="Picture 6">
            <a:extLst>
              <a:ext uri="{FF2B5EF4-FFF2-40B4-BE49-F238E27FC236}">
                <a16:creationId xmlns:a16="http://schemas.microsoft.com/office/drawing/2014/main" id="{35C57CF5-E02F-D704-D654-7B05391B84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696856"/>
            <a:ext cx="1579639" cy="991811"/>
          </a:xfrm>
          <a:prstGeom prst="rect">
            <a:avLst/>
          </a:prstGeom>
        </p:spPr>
      </p:pic>
    </p:spTree>
    <p:extLst>
      <p:ext uri="{BB962C8B-B14F-4D97-AF65-F5344CB8AC3E}">
        <p14:creationId xmlns:p14="http://schemas.microsoft.com/office/powerpoint/2010/main" val="385758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001852B-3D77-4E86-8FFD-A89388921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F2A09-2C06-EDA4-BF54-ABA26C641ECC}"/>
              </a:ext>
            </a:extLst>
          </p:cNvPr>
          <p:cNvSpPr>
            <a:spLocks noGrp="1"/>
          </p:cNvSpPr>
          <p:nvPr>
            <p:ph type="title"/>
          </p:nvPr>
        </p:nvSpPr>
        <p:spPr>
          <a:xfrm>
            <a:off x="5583720" y="665799"/>
            <a:ext cx="5770080" cy="1650681"/>
          </a:xfrm>
        </p:spPr>
        <p:txBody>
          <a:bodyPr>
            <a:normAutofit/>
          </a:bodyPr>
          <a:lstStyle/>
          <a:p>
            <a:r>
              <a:rPr lang="en-US">
                <a:latin typeface="Aptos"/>
              </a:rPr>
              <a:t>Acknowledgement of country </a:t>
            </a:r>
          </a:p>
        </p:txBody>
      </p:sp>
      <p:pic>
        <p:nvPicPr>
          <p:cNvPr id="5" name="Picture 4">
            <a:extLst>
              <a:ext uri="{FF2B5EF4-FFF2-40B4-BE49-F238E27FC236}">
                <a16:creationId xmlns:a16="http://schemas.microsoft.com/office/drawing/2014/main" id="{868F158B-D9D7-CC8B-DA64-85E07091124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40516" y="827833"/>
            <a:ext cx="2460705" cy="2460705"/>
          </a:xfrm>
          <a:prstGeom prst="rect">
            <a:avLst/>
          </a:prstGeom>
        </p:spPr>
      </p:pic>
      <p:cxnSp>
        <p:nvCxnSpPr>
          <p:cNvPr id="24" name="Straight Connector 23">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88C8BE-09A6-9BEF-B166-0BCF8509A5A3}"/>
              </a:ext>
            </a:extLst>
          </p:cNvPr>
          <p:cNvSpPr>
            <a:spLocks noGrp="1"/>
          </p:cNvSpPr>
          <p:nvPr>
            <p:ph idx="1"/>
          </p:nvPr>
        </p:nvSpPr>
        <p:spPr>
          <a:xfrm>
            <a:off x="5583720" y="2672370"/>
            <a:ext cx="5770079" cy="3504592"/>
          </a:xfrm>
        </p:spPr>
        <p:txBody>
          <a:bodyPr>
            <a:normAutofit/>
          </a:bodyPr>
          <a:lstStyle/>
          <a:p>
            <a:pPr marL="285750" indent="-285750">
              <a:buFont typeface="Arial,Sans-Serif" panose="020B0604020202020204" pitchFamily="34" charset="0"/>
            </a:pPr>
            <a:r>
              <a:rPr lang="en-US">
                <a:latin typeface="Bierstadt"/>
              </a:rPr>
              <a:t>I would like to acknowledge the Kaurna people, the original custodians of the Adelaide Plains and the land on which the University of Adelaide's campuses at North Terrace, Waite, and </a:t>
            </a:r>
            <a:r>
              <a:rPr lang="en-US" err="1">
                <a:latin typeface="Bierstadt"/>
              </a:rPr>
              <a:t>Roseworthy</a:t>
            </a:r>
            <a:r>
              <a:rPr lang="en-US">
                <a:latin typeface="Bierstadt"/>
              </a:rPr>
              <a:t> are built. </a:t>
            </a:r>
          </a:p>
          <a:p>
            <a:pPr marL="285750" indent="-285750">
              <a:buFont typeface="Arial,Sans-Serif" panose="020B0604020202020204" pitchFamily="34" charset="0"/>
            </a:pPr>
            <a:r>
              <a:rPr lang="en-US">
                <a:latin typeface="Bierstadt"/>
              </a:rPr>
              <a:t>I pay my respects to Elders past, present, future, and extend this acknowledgement to all Aboriginal and Torres Strait Islander and First Nations People.</a:t>
            </a:r>
            <a:endParaRPr lang="en-US"/>
          </a:p>
        </p:txBody>
      </p:sp>
      <p:pic>
        <p:nvPicPr>
          <p:cNvPr id="6" name="Picture 5">
            <a:extLst>
              <a:ext uri="{FF2B5EF4-FFF2-40B4-BE49-F238E27FC236}">
                <a16:creationId xmlns:a16="http://schemas.microsoft.com/office/drawing/2014/main" id="{8C2CB602-61BB-6B6B-8FEA-98CBE45FE8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0737" y="3430400"/>
            <a:ext cx="3095625" cy="1952625"/>
          </a:xfrm>
          <a:prstGeom prst="rect">
            <a:avLst/>
          </a:prstGeom>
        </p:spPr>
      </p:pic>
    </p:spTree>
    <p:extLst>
      <p:ext uri="{BB962C8B-B14F-4D97-AF65-F5344CB8AC3E}">
        <p14:creationId xmlns:p14="http://schemas.microsoft.com/office/powerpoint/2010/main" val="271709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75DB-2A78-CB12-513B-4B55A652C344}"/>
              </a:ext>
            </a:extLst>
          </p:cNvPr>
          <p:cNvSpPr>
            <a:spLocks noGrp="1"/>
          </p:cNvSpPr>
          <p:nvPr>
            <p:ph type="title"/>
          </p:nvPr>
        </p:nvSpPr>
        <p:spPr/>
        <p:txBody>
          <a:bodyPr/>
          <a:lstStyle/>
          <a:p>
            <a:r>
              <a:rPr lang="en-US">
                <a:latin typeface="Aptos"/>
              </a:rPr>
              <a:t>The discovery process </a:t>
            </a:r>
          </a:p>
        </p:txBody>
      </p:sp>
      <p:sp>
        <p:nvSpPr>
          <p:cNvPr id="3" name="Content Placeholder 2">
            <a:extLst>
              <a:ext uri="{FF2B5EF4-FFF2-40B4-BE49-F238E27FC236}">
                <a16:creationId xmlns:a16="http://schemas.microsoft.com/office/drawing/2014/main" id="{695F0B01-1C21-B5F4-77E1-33D5FAAA739C}"/>
              </a:ext>
            </a:extLst>
          </p:cNvPr>
          <p:cNvSpPr>
            <a:spLocks noGrp="1"/>
          </p:cNvSpPr>
          <p:nvPr>
            <p:ph idx="1"/>
          </p:nvPr>
        </p:nvSpPr>
        <p:spPr>
          <a:xfrm>
            <a:off x="838200" y="2254655"/>
            <a:ext cx="10515600" cy="3661858"/>
          </a:xfrm>
        </p:spPr>
        <p:txBody>
          <a:bodyPr vert="horz" lIns="91440" tIns="45720" rIns="91440" bIns="45720" rtlCol="0" anchor="t">
            <a:normAutofit/>
          </a:bodyPr>
          <a:lstStyle/>
          <a:p>
            <a:pPr marL="617220" lvl="1" indent="-342900">
              <a:buFont typeface="+mj-lt"/>
              <a:buAutoNum type="arabicPeriod"/>
            </a:pPr>
            <a:r>
              <a:rPr lang="en-US" sz="1600" b="1" i="0" dirty="0">
                <a:latin typeface="Aptos"/>
              </a:rPr>
              <a:t>The workshops are about discovering what works best for them</a:t>
            </a:r>
            <a:r>
              <a:rPr lang="en-US" sz="1600" i="0" dirty="0">
                <a:latin typeface="Aptos"/>
              </a:rPr>
              <a:t>. They can pick and choose the strategies they wish to try, and I ask them to tell me when something is not working.</a:t>
            </a:r>
            <a:endParaRPr lang="en-US" sz="1600" b="1" i="0" dirty="0">
              <a:latin typeface="Aptos"/>
            </a:endParaRPr>
          </a:p>
          <a:p>
            <a:pPr marL="617220" lvl="1" indent="-342900">
              <a:buFont typeface="+mj-lt"/>
              <a:buAutoNum type="arabicPeriod"/>
            </a:pPr>
            <a:r>
              <a:rPr lang="en-US" sz="1600" b="1" i="0" dirty="0">
                <a:latin typeface="Aptos"/>
              </a:rPr>
              <a:t>Reflection worksheet activities can be kept as a journal to reflect </a:t>
            </a:r>
            <a:r>
              <a:rPr lang="en-US" sz="1600" i="0" dirty="0">
                <a:latin typeface="Aptos"/>
              </a:rPr>
              <a:t>on what works for them in the past, present, and future. Often, certain strategies will work for a while but then do not work and the student needs to adjust. </a:t>
            </a:r>
            <a:endParaRPr lang="en-US" i="0" dirty="0">
              <a:latin typeface="Aptos"/>
            </a:endParaRPr>
          </a:p>
          <a:p>
            <a:pPr marL="617220" lvl="1" indent="-342900">
              <a:buFont typeface="+mj-lt"/>
              <a:buAutoNum type="arabicPeriod"/>
            </a:pPr>
            <a:r>
              <a:rPr lang="en-US" sz="1600" b="1" i="0" dirty="0">
                <a:latin typeface="Aptos"/>
              </a:rPr>
              <a:t>I often approach neurodivergent students holistically. </a:t>
            </a:r>
            <a:r>
              <a:rPr lang="en-US" sz="1600" i="0" dirty="0">
                <a:latin typeface="Aptos"/>
              </a:rPr>
              <a:t>For example, when a neurodivergent students asks her how to study better or plan time better, her firsts questions are always around wellbeing, sleep, and nutrition. </a:t>
            </a:r>
            <a:endParaRPr lang="en-US" i="0" dirty="0">
              <a:latin typeface="Aptos"/>
            </a:endParaRPr>
          </a:p>
          <a:p>
            <a:pPr lvl="1">
              <a:buFont typeface="Arial" panose="02020502050305020303" pitchFamily="18" charset="0"/>
              <a:buChar char="•"/>
            </a:pPr>
            <a:r>
              <a:rPr lang="en-US" sz="1600" i="0" dirty="0">
                <a:latin typeface="Aptos"/>
              </a:rPr>
              <a:t>Recent research has highlighted the growing co-occurring conditions in our neurodivergent population, such as</a:t>
            </a:r>
            <a:r>
              <a:rPr lang="en-US" sz="1600" b="1" i="0" dirty="0">
                <a:latin typeface="Aptos"/>
              </a:rPr>
              <a:t> </a:t>
            </a:r>
            <a:r>
              <a:rPr lang="en-US" sz="1600" i="0" dirty="0">
                <a:latin typeface="Aptos"/>
              </a:rPr>
              <a:t>PCOS, PMDD, Hyper mobility, Ehlers-Danlos Syndrome, Insomnia, circadian rhythm issues, restless leg syndrome, fatigue, sleep issues, as well as other various immune disorders.</a:t>
            </a:r>
            <a:endParaRPr lang="en-US" i="0" dirty="0">
              <a:latin typeface="Aptos"/>
            </a:endParaRPr>
          </a:p>
        </p:txBody>
      </p:sp>
      <p:pic>
        <p:nvPicPr>
          <p:cNvPr id="5" name="Picture 4">
            <a:extLst>
              <a:ext uri="{FF2B5EF4-FFF2-40B4-BE49-F238E27FC236}">
                <a16:creationId xmlns:a16="http://schemas.microsoft.com/office/drawing/2014/main" id="{12F079A9-A6B4-71FC-A346-2812B4A07E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723327"/>
            <a:ext cx="1189106" cy="1069959"/>
          </a:xfrm>
          <a:prstGeom prst="rect">
            <a:avLst/>
          </a:prstGeom>
        </p:spPr>
      </p:pic>
      <p:pic>
        <p:nvPicPr>
          <p:cNvPr id="7" name="Picture 6">
            <a:extLst>
              <a:ext uri="{FF2B5EF4-FFF2-40B4-BE49-F238E27FC236}">
                <a16:creationId xmlns:a16="http://schemas.microsoft.com/office/drawing/2014/main" id="{35C57CF5-E02F-D704-D654-7B05391B84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696856"/>
            <a:ext cx="1579639" cy="991811"/>
          </a:xfrm>
          <a:prstGeom prst="rect">
            <a:avLst/>
          </a:prstGeom>
        </p:spPr>
      </p:pic>
    </p:spTree>
    <p:extLst>
      <p:ext uri="{BB962C8B-B14F-4D97-AF65-F5344CB8AC3E}">
        <p14:creationId xmlns:p14="http://schemas.microsoft.com/office/powerpoint/2010/main" val="54957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7E4BB-9670-9ADB-F7D4-B12CA7CD38F2}"/>
              </a:ext>
            </a:extLst>
          </p:cNvPr>
          <p:cNvSpPr>
            <a:spLocks noGrp="1"/>
          </p:cNvSpPr>
          <p:nvPr>
            <p:ph type="title"/>
          </p:nvPr>
        </p:nvSpPr>
        <p:spPr>
          <a:xfrm>
            <a:off x="5583720" y="-262390"/>
            <a:ext cx="5770080" cy="1640521"/>
          </a:xfrm>
        </p:spPr>
        <p:txBody>
          <a:bodyPr>
            <a:normAutofit/>
          </a:bodyPr>
          <a:lstStyle/>
          <a:p>
            <a:r>
              <a:rPr lang="en-US" sz="3500">
                <a:latin typeface="Aptos"/>
              </a:rPr>
              <a:t>Why reflection as an activity? </a:t>
            </a:r>
          </a:p>
        </p:txBody>
      </p:sp>
      <p:pic>
        <p:nvPicPr>
          <p:cNvPr id="4" name="Picture 3" descr="A white board with papers on it">
            <a:extLst>
              <a:ext uri="{FF2B5EF4-FFF2-40B4-BE49-F238E27FC236}">
                <a16:creationId xmlns:a16="http://schemas.microsoft.com/office/drawing/2014/main" id="{07F53570-B7A9-0BD7-3887-77A3FC3299D4}"/>
              </a:ext>
            </a:extLst>
          </p:cNvPr>
          <p:cNvPicPr>
            <a:picLocks/>
          </p:cNvPicPr>
          <p:nvPr/>
        </p:nvPicPr>
        <p:blipFill>
          <a:blip r:embed="rId2"/>
          <a:stretch>
            <a:fillRect/>
          </a:stretch>
        </p:blipFill>
        <p:spPr>
          <a:xfrm rot="5400000">
            <a:off x="-326901" y="1264174"/>
            <a:ext cx="5414050" cy="4027275"/>
          </a:xfrm>
          <a:prstGeom prst="rect">
            <a:avLst/>
          </a:prstGeom>
        </p:spPr>
      </p:pic>
      <p:cxnSp>
        <p:nvCxnSpPr>
          <p:cNvPr id="7" name="Straight Connector 6">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3D7156-48AA-F201-4ECA-DFB0A128D932}"/>
              </a:ext>
            </a:extLst>
          </p:cNvPr>
          <p:cNvSpPr>
            <a:spLocks noGrp="1"/>
          </p:cNvSpPr>
          <p:nvPr>
            <p:ph idx="1"/>
          </p:nvPr>
        </p:nvSpPr>
        <p:spPr>
          <a:xfrm>
            <a:off x="5583720" y="1626447"/>
            <a:ext cx="5854745" cy="4838499"/>
          </a:xfrm>
        </p:spPr>
        <p:txBody>
          <a:bodyPr vert="horz" lIns="91440" tIns="45720" rIns="91440" bIns="45720" rtlCol="0" anchor="t">
            <a:noAutofit/>
          </a:bodyPr>
          <a:lstStyle/>
          <a:p>
            <a:pPr>
              <a:lnSpc>
                <a:spcPct val="100000"/>
              </a:lnSpc>
            </a:pPr>
            <a:r>
              <a:rPr lang="en-US" sz="1800" dirty="0">
                <a:latin typeface="Aptos"/>
              </a:rPr>
              <a:t>Reflection worksheets are a synchronous activity that allows collaboration, learning, self-acceptance, and community, while also allowing neurodivergent students autonomy and agency over their academic practices.</a:t>
            </a:r>
            <a:endParaRPr lang="en-US" sz="1800" dirty="0"/>
          </a:p>
          <a:p>
            <a:pPr>
              <a:lnSpc>
                <a:spcPct val="100000"/>
              </a:lnSpc>
            </a:pPr>
            <a:r>
              <a:rPr lang="en-US" sz="1800" dirty="0">
                <a:latin typeface="Aptos"/>
              </a:rPr>
              <a:t>The reflections also allow them to ask one another what each other's strategies and experiences are with that specific topic and provides a collaborative and community building exercise. </a:t>
            </a:r>
          </a:p>
          <a:p>
            <a:pPr>
              <a:lnSpc>
                <a:spcPct val="100000"/>
              </a:lnSpc>
            </a:pPr>
            <a:r>
              <a:rPr lang="en-US" sz="1800" dirty="0">
                <a:latin typeface="Aptos"/>
              </a:rPr>
              <a:t>Worksheets ask students to reflect on what academic practices have worked for them in the past, instead of focusing on a deficit model.</a:t>
            </a:r>
          </a:p>
          <a:p>
            <a:pPr>
              <a:lnSpc>
                <a:spcPct val="100000"/>
              </a:lnSpc>
            </a:pPr>
            <a:r>
              <a:rPr lang="en-US" sz="1800" dirty="0">
                <a:latin typeface="Aptos"/>
              </a:rPr>
              <a:t>Critical reflection worksheets are a strength-based approach that allows the student to discover more about what works for them rather than telling them what to do.</a:t>
            </a:r>
            <a:endParaRPr lang="en-US" sz="1400" dirty="0">
              <a:latin typeface="Aptos"/>
            </a:endParaRPr>
          </a:p>
        </p:txBody>
      </p:sp>
    </p:spTree>
    <p:extLst>
      <p:ext uri="{BB962C8B-B14F-4D97-AF65-F5344CB8AC3E}">
        <p14:creationId xmlns:p14="http://schemas.microsoft.com/office/powerpoint/2010/main" val="317313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5DFB-0576-4171-6CAB-1B01B713DA44}"/>
              </a:ext>
            </a:extLst>
          </p:cNvPr>
          <p:cNvSpPr>
            <a:spLocks noGrp="1"/>
          </p:cNvSpPr>
          <p:nvPr>
            <p:ph type="title"/>
          </p:nvPr>
        </p:nvSpPr>
        <p:spPr>
          <a:xfrm>
            <a:off x="762747" y="-79892"/>
            <a:ext cx="10515600" cy="1116811"/>
          </a:xfrm>
        </p:spPr>
        <p:txBody>
          <a:bodyPr/>
          <a:lstStyle/>
          <a:p>
            <a:pPr algn="ctr"/>
            <a:r>
              <a:rPr lang="en-US">
                <a:latin typeface="Aptos"/>
              </a:rPr>
              <a:t>Satisfaction so far  </a:t>
            </a:r>
            <a:endParaRPr lang="en-US"/>
          </a:p>
        </p:txBody>
      </p:sp>
      <p:pic>
        <p:nvPicPr>
          <p:cNvPr id="4" name="Picture 3" descr="A pie chart with text on it indicating the 72% extremely satisfied rate of students who have participated in the workshops. ">
            <a:extLst>
              <a:ext uri="{FF2B5EF4-FFF2-40B4-BE49-F238E27FC236}">
                <a16:creationId xmlns:a16="http://schemas.microsoft.com/office/drawing/2014/main" id="{74B5D938-C9E3-3221-9903-FB78AEB884AC}"/>
              </a:ext>
            </a:extLst>
          </p:cNvPr>
          <p:cNvPicPr>
            <a:picLocks noChangeAspect="1"/>
          </p:cNvPicPr>
          <p:nvPr/>
        </p:nvPicPr>
        <p:blipFill>
          <a:blip r:embed="rId2"/>
          <a:stretch>
            <a:fillRect/>
          </a:stretch>
        </p:blipFill>
        <p:spPr>
          <a:xfrm>
            <a:off x="554038" y="1046162"/>
            <a:ext cx="10410825" cy="5426075"/>
          </a:xfrm>
          <a:prstGeom prst="rect">
            <a:avLst/>
          </a:prstGeom>
        </p:spPr>
      </p:pic>
      <p:pic>
        <p:nvPicPr>
          <p:cNvPr id="5" name="Picture 4">
            <a:extLst>
              <a:ext uri="{FF2B5EF4-FFF2-40B4-BE49-F238E27FC236}">
                <a16:creationId xmlns:a16="http://schemas.microsoft.com/office/drawing/2014/main" id="{5DC79539-4ECC-8FE1-C9A5-3159CB7769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566089"/>
            <a:ext cx="1358439" cy="1227197"/>
          </a:xfrm>
          <a:prstGeom prst="rect">
            <a:avLst/>
          </a:prstGeom>
        </p:spPr>
      </p:pic>
      <p:pic>
        <p:nvPicPr>
          <p:cNvPr id="7" name="Picture 6">
            <a:extLst>
              <a:ext uri="{FF2B5EF4-FFF2-40B4-BE49-F238E27FC236}">
                <a16:creationId xmlns:a16="http://schemas.microsoft.com/office/drawing/2014/main" id="{B7F85B37-95A9-9723-3172-E2234B166E7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413115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D2B-8F2E-7955-E72D-A8F6D0C4D864}"/>
              </a:ext>
            </a:extLst>
          </p:cNvPr>
          <p:cNvSpPr>
            <a:spLocks noGrp="1"/>
          </p:cNvSpPr>
          <p:nvPr>
            <p:ph type="title"/>
          </p:nvPr>
        </p:nvSpPr>
        <p:spPr>
          <a:xfrm>
            <a:off x="921630" y="458833"/>
            <a:ext cx="10287000" cy="1147762"/>
          </a:xfrm>
        </p:spPr>
        <p:txBody>
          <a:bodyPr/>
          <a:lstStyle/>
          <a:p>
            <a:pPr algn="ctr"/>
            <a:r>
              <a:rPr lang="en-US" b="1">
                <a:latin typeface="Aptos"/>
                <a:ea typeface="Calibri"/>
                <a:cs typeface="Calibri"/>
              </a:rPr>
              <a:t>Feedback from the pilot so far (2024) </a:t>
            </a:r>
            <a:endParaRPr lang="en-US" b="1">
              <a:latin typeface="Aptos"/>
            </a:endParaRPr>
          </a:p>
        </p:txBody>
      </p:sp>
      <p:sp>
        <p:nvSpPr>
          <p:cNvPr id="13" name="Rectangle: Rounded Corners 12" descr="square one states Normalising memory issues rather than a personal failure, and focus on stimming, and also the different types of neurodivergence that impact different types of memory">
            <a:extLst>
              <a:ext uri="{FF2B5EF4-FFF2-40B4-BE49-F238E27FC236}">
                <a16:creationId xmlns:a16="http://schemas.microsoft.com/office/drawing/2014/main" id="{FB5A3ABC-440A-6BCF-6518-921D8A97AD30}"/>
              </a:ext>
            </a:extLst>
          </p:cNvPr>
          <p:cNvSpPr/>
          <p:nvPr/>
        </p:nvSpPr>
        <p:spPr>
          <a:xfrm>
            <a:off x="1086786" y="2211049"/>
            <a:ext cx="4984229" cy="1122134"/>
          </a:xfrm>
          <a:prstGeom prst="roundRect">
            <a:avLst/>
          </a:prstGeom>
          <a:solidFill>
            <a:schemeClr val="tx2">
              <a:lumMod val="75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600" dirty="0" err="1">
                <a:solidFill>
                  <a:schemeClr val="bg1"/>
                </a:solidFill>
                <a:latin typeface="Aptos"/>
              </a:rPr>
              <a:t>Normalising</a:t>
            </a:r>
            <a:r>
              <a:rPr lang="en-US" sz="1600" dirty="0">
                <a:solidFill>
                  <a:schemeClr val="bg1"/>
                </a:solidFill>
                <a:latin typeface="Aptos"/>
              </a:rPr>
              <a:t> memory issues rather than a personal failure, and focus on stimming, and also the different types of neurodivergence that impact different types of memory</a:t>
            </a:r>
            <a:endParaRPr lang="en-US" dirty="0">
              <a:solidFill>
                <a:schemeClr val="bg1"/>
              </a:solidFill>
            </a:endParaRPr>
          </a:p>
        </p:txBody>
      </p:sp>
      <p:sp>
        <p:nvSpPr>
          <p:cNvPr id="14" name="Rectangle: Rounded Corners 13" descr="square two states I was really glad this covered the aspects of executive functioning (paralysis) that I struggle with most​. ">
            <a:extLst>
              <a:ext uri="{FF2B5EF4-FFF2-40B4-BE49-F238E27FC236}">
                <a16:creationId xmlns:a16="http://schemas.microsoft.com/office/drawing/2014/main" id="{BB79DCB7-7669-BC0F-3CBB-EF1381B27450}"/>
              </a:ext>
            </a:extLst>
          </p:cNvPr>
          <p:cNvSpPr/>
          <p:nvPr/>
        </p:nvSpPr>
        <p:spPr>
          <a:xfrm>
            <a:off x="1086785" y="3551326"/>
            <a:ext cx="4838553" cy="1423881"/>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1600" dirty="0">
                <a:solidFill>
                  <a:schemeClr val="bg1"/>
                </a:solidFill>
                <a:latin typeface="Aptos"/>
              </a:rPr>
              <a:t>I was really glad this covered the aspects of executive functioning (paralysis) that I struggle with most</a:t>
            </a:r>
            <a:endParaRPr lang="en-US" dirty="0"/>
          </a:p>
        </p:txBody>
      </p:sp>
      <p:sp>
        <p:nvSpPr>
          <p:cNvPr id="15" name="Rectangle: Rounded Corners 14" descr="square three states The worksheets and talking to be able to identify things that work for me specifically ">
            <a:extLst>
              <a:ext uri="{FF2B5EF4-FFF2-40B4-BE49-F238E27FC236}">
                <a16:creationId xmlns:a16="http://schemas.microsoft.com/office/drawing/2014/main" id="{CAE38AFF-C904-FDBB-8DE3-3E7FB99A713C}"/>
              </a:ext>
            </a:extLst>
          </p:cNvPr>
          <p:cNvSpPr/>
          <p:nvPr/>
        </p:nvSpPr>
        <p:spPr>
          <a:xfrm>
            <a:off x="1086785" y="5152046"/>
            <a:ext cx="4843861" cy="744084"/>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1600" dirty="0">
                <a:solidFill>
                  <a:schemeClr val="bg1"/>
                </a:solidFill>
                <a:latin typeface="Aptos"/>
              </a:rPr>
              <a:t>The worksheets and talking to be able to identify things that work for me specifically </a:t>
            </a:r>
            <a:endParaRPr lang="en-US" dirty="0">
              <a:solidFill>
                <a:schemeClr val="bg1"/>
              </a:solidFill>
            </a:endParaRPr>
          </a:p>
        </p:txBody>
      </p:sp>
      <p:sp>
        <p:nvSpPr>
          <p:cNvPr id="16" name="Rectangle: Rounded Corners 15" descr="square four states I really enjoyed the short demonstration on the Obsidian and Zotero, giving me a little hope that I can lift myself out of my misery in regard to the semester-wide research project I'm currently undertaking. ​">
            <a:extLst>
              <a:ext uri="{FF2B5EF4-FFF2-40B4-BE49-F238E27FC236}">
                <a16:creationId xmlns:a16="http://schemas.microsoft.com/office/drawing/2014/main" id="{F437C83E-21A6-CDA6-9699-E11C2E00169B}"/>
              </a:ext>
            </a:extLst>
          </p:cNvPr>
          <p:cNvSpPr/>
          <p:nvPr/>
        </p:nvSpPr>
        <p:spPr>
          <a:xfrm>
            <a:off x="6618025" y="2215813"/>
            <a:ext cx="4994255" cy="1259863"/>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1600" dirty="0">
                <a:solidFill>
                  <a:schemeClr val="bg1"/>
                </a:solidFill>
                <a:latin typeface="Aptos"/>
              </a:rPr>
              <a:t>I really enjoyed the short demonstration on the Obsidian and Zotero, giving me a little hope that I can lift myself out of my misery in regard to the semester-wide research project I'm currently undertaking.</a:t>
            </a:r>
            <a:r>
              <a:rPr lang="en-US" sz="1600" i="1" dirty="0">
                <a:solidFill>
                  <a:schemeClr val="bg1"/>
                </a:solidFill>
                <a:latin typeface="Aptos"/>
              </a:rPr>
              <a:t> </a:t>
            </a:r>
            <a:endParaRPr lang="en-US" dirty="0">
              <a:solidFill>
                <a:schemeClr val="bg1"/>
              </a:solidFill>
            </a:endParaRPr>
          </a:p>
        </p:txBody>
      </p:sp>
      <p:sp>
        <p:nvSpPr>
          <p:cNvPr id="17" name="Rectangle: Rounded Corners 16" descr="square 5 states I love to listen to the presentation and the short reflections that I have not done before especially through note taking​">
            <a:extLst>
              <a:ext uri="{FF2B5EF4-FFF2-40B4-BE49-F238E27FC236}">
                <a16:creationId xmlns:a16="http://schemas.microsoft.com/office/drawing/2014/main" id="{5F2C7A8B-EA22-CC42-2B0F-4681F9BB1AAF}"/>
              </a:ext>
            </a:extLst>
          </p:cNvPr>
          <p:cNvSpPr/>
          <p:nvPr/>
        </p:nvSpPr>
        <p:spPr>
          <a:xfrm>
            <a:off x="6623119" y="3705298"/>
            <a:ext cx="4984229" cy="1255426"/>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1600" dirty="0">
                <a:solidFill>
                  <a:schemeClr val="bg1"/>
                </a:solidFill>
                <a:latin typeface="Aptos"/>
              </a:rPr>
              <a:t>I love to listen to the presentation and the short reflections that I have not done before especially through note taking</a:t>
            </a:r>
            <a:endParaRPr lang="en-US" dirty="0">
              <a:solidFill>
                <a:schemeClr val="bg1"/>
              </a:solidFill>
            </a:endParaRPr>
          </a:p>
        </p:txBody>
      </p:sp>
      <p:sp>
        <p:nvSpPr>
          <p:cNvPr id="18" name="Rectangle: Rounded Corners 17" descr="square six states visual reminder reflection and daily schedule sheet to see when my peak productivity is ​">
            <a:extLst>
              <a:ext uri="{FF2B5EF4-FFF2-40B4-BE49-F238E27FC236}">
                <a16:creationId xmlns:a16="http://schemas.microsoft.com/office/drawing/2014/main" id="{5DD2BDE2-3A4E-F6F9-8706-4EC157A68ED8}"/>
              </a:ext>
            </a:extLst>
          </p:cNvPr>
          <p:cNvSpPr/>
          <p:nvPr/>
        </p:nvSpPr>
        <p:spPr>
          <a:xfrm>
            <a:off x="6628052" y="5162072"/>
            <a:ext cx="4994255" cy="734058"/>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1600" dirty="0">
                <a:solidFill>
                  <a:schemeClr val="bg1"/>
                </a:solidFill>
                <a:latin typeface="Aptos"/>
              </a:rPr>
              <a:t>visual reminder reflection and daily schedule sheet to see when my peak productivity is </a:t>
            </a:r>
            <a:endParaRPr lang="en-US" dirty="0">
              <a:solidFill>
                <a:schemeClr val="bg1"/>
              </a:solidFill>
            </a:endParaRPr>
          </a:p>
        </p:txBody>
      </p:sp>
      <p:pic>
        <p:nvPicPr>
          <p:cNvPr id="4" name="Picture 3">
            <a:extLst>
              <a:ext uri="{FF2B5EF4-FFF2-40B4-BE49-F238E27FC236}">
                <a16:creationId xmlns:a16="http://schemas.microsoft.com/office/drawing/2014/main" id="{3341AE1A-406D-A4AE-B747-D08AFCB9E9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06" y="5626565"/>
            <a:ext cx="1358439" cy="1227197"/>
          </a:xfrm>
          <a:prstGeom prst="rect">
            <a:avLst/>
          </a:prstGeom>
        </p:spPr>
      </p:pic>
      <p:pic>
        <p:nvPicPr>
          <p:cNvPr id="6" name="Picture 5">
            <a:extLst>
              <a:ext uri="{FF2B5EF4-FFF2-40B4-BE49-F238E27FC236}">
                <a16:creationId xmlns:a16="http://schemas.microsoft.com/office/drawing/2014/main" id="{8C075F2E-25D0-6CF5-45D3-608460E1C0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7928" y="5890380"/>
            <a:ext cx="1519163" cy="967621"/>
          </a:xfrm>
          <a:prstGeom prst="rect">
            <a:avLst/>
          </a:prstGeom>
        </p:spPr>
      </p:pic>
    </p:spTree>
    <p:extLst>
      <p:ext uri="{BB962C8B-B14F-4D97-AF65-F5344CB8AC3E}">
        <p14:creationId xmlns:p14="http://schemas.microsoft.com/office/powerpoint/2010/main" val="414888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D2B-8F2E-7955-E72D-A8F6D0C4D864}"/>
              </a:ext>
            </a:extLst>
          </p:cNvPr>
          <p:cNvSpPr>
            <a:spLocks noGrp="1"/>
          </p:cNvSpPr>
          <p:nvPr>
            <p:ph type="title"/>
          </p:nvPr>
        </p:nvSpPr>
        <p:spPr>
          <a:xfrm>
            <a:off x="955248" y="-608"/>
            <a:ext cx="10287000" cy="1147762"/>
          </a:xfrm>
        </p:spPr>
        <p:txBody>
          <a:bodyPr/>
          <a:lstStyle/>
          <a:p>
            <a:pPr algn="ctr"/>
            <a:r>
              <a:rPr lang="en-US" b="1">
                <a:latin typeface="Aptos"/>
                <a:cs typeface="Calibri"/>
              </a:rPr>
              <a:t>Building community feedback</a:t>
            </a:r>
          </a:p>
        </p:txBody>
      </p:sp>
      <p:sp>
        <p:nvSpPr>
          <p:cNvPr id="14" name="Rectangle: Rounded Corners 13" descr="square one states Getting to be around neurodiverse people and having it run by someone who is neurodiverse and has lived experience ​">
            <a:extLst>
              <a:ext uri="{FF2B5EF4-FFF2-40B4-BE49-F238E27FC236}">
                <a16:creationId xmlns:a16="http://schemas.microsoft.com/office/drawing/2014/main" id="{BB79DCB7-7669-BC0F-3CBB-EF1381B27450}"/>
              </a:ext>
            </a:extLst>
          </p:cNvPr>
          <p:cNvSpPr/>
          <p:nvPr/>
        </p:nvSpPr>
        <p:spPr>
          <a:xfrm>
            <a:off x="497142" y="1437327"/>
            <a:ext cx="4984229" cy="986852"/>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Getting to be around neurodiverse people and having it run by someone who is neurodiverse and has lived experience </a:t>
            </a:r>
          </a:p>
        </p:txBody>
      </p:sp>
      <p:sp>
        <p:nvSpPr>
          <p:cNvPr id="16" name="Rectangle: Rounded Corners 15" descr="square two states Felt very inclusive and relaxed, at the same time, delivered key information and felt very relevant ​">
            <a:extLst>
              <a:ext uri="{FF2B5EF4-FFF2-40B4-BE49-F238E27FC236}">
                <a16:creationId xmlns:a16="http://schemas.microsoft.com/office/drawing/2014/main" id="{F437C83E-21A6-CDA6-9699-E11C2E00169B}"/>
              </a:ext>
            </a:extLst>
          </p:cNvPr>
          <p:cNvSpPr/>
          <p:nvPr/>
        </p:nvSpPr>
        <p:spPr>
          <a:xfrm>
            <a:off x="486273" y="2562661"/>
            <a:ext cx="4994255" cy="1259863"/>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Felt very inclusive and relaxed, at the same time, delivered key information and felt very relevant</a:t>
            </a:r>
            <a:r>
              <a:rPr lang="en-US" dirty="0">
                <a:solidFill>
                  <a:srgbClr val="FFFFFF"/>
                </a:solidFill>
              </a:rPr>
              <a:t> </a:t>
            </a:r>
          </a:p>
        </p:txBody>
      </p:sp>
      <p:sp>
        <p:nvSpPr>
          <p:cNvPr id="18" name="Rectangle: Rounded Corners 17" descr="square three states I liked talking in a group about strategies. That really helped with figuring things out and understanding new strategies ​">
            <a:extLst>
              <a:ext uri="{FF2B5EF4-FFF2-40B4-BE49-F238E27FC236}">
                <a16:creationId xmlns:a16="http://schemas.microsoft.com/office/drawing/2014/main" id="{5DD2BDE2-3A4E-F6F9-8706-4EC157A68ED8}"/>
              </a:ext>
            </a:extLst>
          </p:cNvPr>
          <p:cNvSpPr/>
          <p:nvPr/>
        </p:nvSpPr>
        <p:spPr>
          <a:xfrm>
            <a:off x="482959" y="4071366"/>
            <a:ext cx="4944630" cy="937364"/>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I liked talking in a group about strategies. That really helped with figuring things out and understanding new strategies </a:t>
            </a:r>
          </a:p>
        </p:txBody>
      </p:sp>
      <p:sp>
        <p:nvSpPr>
          <p:cNvPr id="15" name="Rectangle: Rounded Corners 14" descr="square four states Serving as a reminder that you are not alone, negative outcomes are expected and plethora of strategises to try ​">
            <a:extLst>
              <a:ext uri="{FF2B5EF4-FFF2-40B4-BE49-F238E27FC236}">
                <a16:creationId xmlns:a16="http://schemas.microsoft.com/office/drawing/2014/main" id="{CAE38AFF-C904-FDBB-8DE3-3E7FB99A713C}"/>
              </a:ext>
            </a:extLst>
          </p:cNvPr>
          <p:cNvSpPr/>
          <p:nvPr/>
        </p:nvSpPr>
        <p:spPr>
          <a:xfrm>
            <a:off x="489673" y="5277446"/>
            <a:ext cx="4988468" cy="1068520"/>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b="1" u="sng" dirty="0">
                <a:solidFill>
                  <a:srgbClr val="FFFFFF"/>
                </a:solidFill>
                <a:latin typeface="Aptos"/>
              </a:rPr>
              <a:t>Serving as a reminder that you are not alone</a:t>
            </a:r>
            <a:r>
              <a:rPr lang="en-US" dirty="0">
                <a:solidFill>
                  <a:srgbClr val="FFFFFF"/>
                </a:solidFill>
                <a:latin typeface="Aptos"/>
              </a:rPr>
              <a:t>, negative outcomes are expected and plethora of </a:t>
            </a:r>
            <a:r>
              <a:rPr lang="en-US" dirty="0" err="1">
                <a:solidFill>
                  <a:srgbClr val="FFFFFF"/>
                </a:solidFill>
                <a:latin typeface="Aptos"/>
              </a:rPr>
              <a:t>strategises</a:t>
            </a:r>
            <a:r>
              <a:rPr lang="en-US" dirty="0">
                <a:solidFill>
                  <a:srgbClr val="FFFFFF"/>
                </a:solidFill>
                <a:latin typeface="Aptos"/>
              </a:rPr>
              <a:t> to try </a:t>
            </a:r>
          </a:p>
        </p:txBody>
      </p:sp>
      <p:sp>
        <p:nvSpPr>
          <p:cNvPr id="5" name="Rectangle: Rounded Corners 4" descr="square six states Knowledge sharing ​">
            <a:extLst>
              <a:ext uri="{FF2B5EF4-FFF2-40B4-BE49-F238E27FC236}">
                <a16:creationId xmlns:a16="http://schemas.microsoft.com/office/drawing/2014/main" id="{0987B71D-05B2-F28A-031B-46867F090888}"/>
              </a:ext>
            </a:extLst>
          </p:cNvPr>
          <p:cNvSpPr/>
          <p:nvPr/>
        </p:nvSpPr>
        <p:spPr>
          <a:xfrm>
            <a:off x="6621957" y="1612943"/>
            <a:ext cx="4955919" cy="788907"/>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Knowledge sharing </a:t>
            </a:r>
          </a:p>
        </p:txBody>
      </p:sp>
      <p:sp>
        <p:nvSpPr>
          <p:cNvPr id="17" name="Rectangle: Rounded Corners 16" descr="square seven states Open and supportive atmosphere ">
            <a:extLst>
              <a:ext uri="{FF2B5EF4-FFF2-40B4-BE49-F238E27FC236}">
                <a16:creationId xmlns:a16="http://schemas.microsoft.com/office/drawing/2014/main" id="{5F2C7A8B-EA22-CC42-2B0F-4681F9BB1AAF}"/>
              </a:ext>
            </a:extLst>
          </p:cNvPr>
          <p:cNvSpPr/>
          <p:nvPr/>
        </p:nvSpPr>
        <p:spPr>
          <a:xfrm>
            <a:off x="6623119" y="2688765"/>
            <a:ext cx="4816142" cy="896837"/>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Open and supportive atmosphere </a:t>
            </a:r>
          </a:p>
        </p:txBody>
      </p:sp>
      <p:sp>
        <p:nvSpPr>
          <p:cNvPr id="13" name="Rectangle: Rounded Corners 12" descr="square eight states Shared community ">
            <a:extLst>
              <a:ext uri="{FF2B5EF4-FFF2-40B4-BE49-F238E27FC236}">
                <a16:creationId xmlns:a16="http://schemas.microsoft.com/office/drawing/2014/main" id="{FB5A3ABC-440A-6BCF-6518-921D8A97AD30}"/>
              </a:ext>
            </a:extLst>
          </p:cNvPr>
          <p:cNvSpPr/>
          <p:nvPr/>
        </p:nvSpPr>
        <p:spPr>
          <a:xfrm>
            <a:off x="6623025" y="3732381"/>
            <a:ext cx="4816142" cy="1066104"/>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Shared community </a:t>
            </a:r>
          </a:p>
        </p:txBody>
      </p:sp>
      <p:sp>
        <p:nvSpPr>
          <p:cNvPr id="6" name="Rectangle: Rounded Corners 5" descr="square 9 states The supportive environment and engaging activities ​">
            <a:extLst>
              <a:ext uri="{FF2B5EF4-FFF2-40B4-BE49-F238E27FC236}">
                <a16:creationId xmlns:a16="http://schemas.microsoft.com/office/drawing/2014/main" id="{439BCD56-9341-F667-B44B-E7D91B46418C}"/>
              </a:ext>
            </a:extLst>
          </p:cNvPr>
          <p:cNvSpPr/>
          <p:nvPr/>
        </p:nvSpPr>
        <p:spPr>
          <a:xfrm>
            <a:off x="6618980" y="4936887"/>
            <a:ext cx="4821366" cy="1071834"/>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dirty="0">
                <a:solidFill>
                  <a:srgbClr val="FFFFFF"/>
                </a:solidFill>
                <a:latin typeface="Aptos"/>
              </a:rPr>
              <a:t>The supportive environment and engaging activities</a:t>
            </a:r>
            <a:r>
              <a:rPr lang="en-US" dirty="0">
                <a:solidFill>
                  <a:srgbClr val="FFFFFF"/>
                </a:solidFill>
              </a:rPr>
              <a:t> </a:t>
            </a:r>
          </a:p>
        </p:txBody>
      </p:sp>
    </p:spTree>
    <p:extLst>
      <p:ext uri="{BB962C8B-B14F-4D97-AF65-F5344CB8AC3E}">
        <p14:creationId xmlns:p14="http://schemas.microsoft.com/office/powerpoint/2010/main" val="159103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1F63-BB29-AF6F-9619-E246CEFA08FB}"/>
              </a:ext>
            </a:extLst>
          </p:cNvPr>
          <p:cNvSpPr>
            <a:spLocks noGrp="1"/>
          </p:cNvSpPr>
          <p:nvPr>
            <p:ph type="title"/>
          </p:nvPr>
        </p:nvSpPr>
        <p:spPr/>
        <p:txBody>
          <a:bodyPr>
            <a:normAutofit fontScale="90000"/>
          </a:bodyPr>
          <a:lstStyle/>
          <a:p>
            <a:r>
              <a:rPr lang="en-US">
                <a:latin typeface="Aptos"/>
              </a:rPr>
              <a:t>Email feedback: participating without pressure </a:t>
            </a:r>
          </a:p>
        </p:txBody>
      </p:sp>
      <p:sp>
        <p:nvSpPr>
          <p:cNvPr id="3" name="Content Placeholder 2">
            <a:extLst>
              <a:ext uri="{FF2B5EF4-FFF2-40B4-BE49-F238E27FC236}">
                <a16:creationId xmlns:a16="http://schemas.microsoft.com/office/drawing/2014/main" id="{CD1592AF-1CD5-A80B-6B54-6A8EDA54A995}"/>
              </a:ext>
            </a:extLst>
          </p:cNvPr>
          <p:cNvSpPr>
            <a:spLocks noGrp="1"/>
          </p:cNvSpPr>
          <p:nvPr>
            <p:ph idx="1"/>
          </p:nvPr>
        </p:nvSpPr>
        <p:spPr>
          <a:xfrm>
            <a:off x="838200" y="2061469"/>
            <a:ext cx="10515600" cy="4480669"/>
          </a:xfrm>
        </p:spPr>
        <p:txBody>
          <a:bodyPr vert="horz" lIns="91440" tIns="45720" rIns="91440" bIns="45720" rtlCol="0" anchor="t">
            <a:normAutofit/>
          </a:bodyPr>
          <a:lstStyle/>
          <a:p>
            <a:pPr marL="0" indent="0">
              <a:buNone/>
            </a:pPr>
            <a:r>
              <a:rPr lang="en-US" sz="2200" i="1" dirty="0">
                <a:latin typeface="Aptos"/>
                <a:cs typeface="Calibri"/>
              </a:rPr>
              <a:t>This was my first time participating in such a workshop, and I truly appreciate that y</a:t>
            </a:r>
            <a:r>
              <a:rPr lang="en-US" sz="2200" b="1" i="1" dirty="0">
                <a:latin typeface="Aptos"/>
                <a:cs typeface="Calibri"/>
              </a:rPr>
              <a:t>ou did not pressure me to interact with you or my classmates.</a:t>
            </a:r>
            <a:r>
              <a:rPr lang="en-US" sz="2200" i="1" dirty="0">
                <a:latin typeface="Aptos"/>
                <a:cs typeface="Calibri"/>
              </a:rPr>
              <a:t> At that moment, I was overwhelmed with anxiety and was not ready to speak, </a:t>
            </a:r>
            <a:r>
              <a:rPr lang="en-US" sz="2200" b="1" i="1" dirty="0">
                <a:latin typeface="Aptos"/>
                <a:cs typeface="Calibri"/>
              </a:rPr>
              <a:t>so your understanding meant a lot to me. </a:t>
            </a:r>
            <a:r>
              <a:rPr lang="en-US" sz="2200" i="1" dirty="0">
                <a:latin typeface="Aptos"/>
                <a:cs typeface="Calibri"/>
              </a:rPr>
              <a:t> The overall impression I got from the workshop was one of inclusivity, and it deeply moved me. This feeling of acceptance is particularly meaningful to me...I genuinely wish I could attend next week’s workshop on grammar, but unfortunately, I have to go to the airport that day to see off a friend who is leaving Australia. I hope to have the opportunity to join the following workshop instead, and I am very much looking forward to seeing you again. </a:t>
            </a:r>
            <a:r>
              <a:rPr lang="en-US" sz="2200" b="1" i="1" dirty="0">
                <a:latin typeface="Aptos"/>
                <a:cs typeface="Calibri"/>
              </a:rPr>
              <a:t>Thank you once again for creating such a welcoming space.</a:t>
            </a:r>
            <a:endParaRPr lang="en-US" sz="1700" dirty="0">
              <a:latin typeface="Aptos"/>
              <a:cs typeface="Calibri"/>
            </a:endParaRPr>
          </a:p>
        </p:txBody>
      </p:sp>
      <p:pic>
        <p:nvPicPr>
          <p:cNvPr id="5" name="Picture 4">
            <a:extLst>
              <a:ext uri="{FF2B5EF4-FFF2-40B4-BE49-F238E27FC236}">
                <a16:creationId xmlns:a16="http://schemas.microsoft.com/office/drawing/2014/main" id="{A8DE8CA9-C546-550A-01D8-024685350E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1317" y="5735422"/>
            <a:ext cx="1164916" cy="1057864"/>
          </a:xfrm>
          <a:prstGeom prst="rect">
            <a:avLst/>
          </a:prstGeom>
        </p:spPr>
      </p:pic>
      <p:pic>
        <p:nvPicPr>
          <p:cNvPr id="7" name="Picture 6">
            <a:extLst>
              <a:ext uri="{FF2B5EF4-FFF2-40B4-BE49-F238E27FC236}">
                <a16:creationId xmlns:a16="http://schemas.microsoft.com/office/drawing/2014/main" id="{334B209E-CB45-857A-4ADE-3CD44A8C00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4881" y="5721047"/>
            <a:ext cx="1543353" cy="967620"/>
          </a:xfrm>
          <a:prstGeom prst="rect">
            <a:avLst/>
          </a:prstGeom>
        </p:spPr>
      </p:pic>
    </p:spTree>
    <p:extLst>
      <p:ext uri="{BB962C8B-B14F-4D97-AF65-F5344CB8AC3E}">
        <p14:creationId xmlns:p14="http://schemas.microsoft.com/office/powerpoint/2010/main" val="147726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E045EA-C386-4DF6-A9BF-C8966A717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AF513-3BC5-F653-A857-B15B8F4E1A24}"/>
              </a:ext>
            </a:extLst>
          </p:cNvPr>
          <p:cNvSpPr>
            <a:spLocks noGrp="1"/>
          </p:cNvSpPr>
          <p:nvPr>
            <p:ph type="title"/>
          </p:nvPr>
        </p:nvSpPr>
        <p:spPr>
          <a:xfrm>
            <a:off x="1150410" y="2102494"/>
            <a:ext cx="3512558" cy="3207332"/>
          </a:xfrm>
        </p:spPr>
        <p:txBody>
          <a:bodyPr anchor="ctr">
            <a:normAutofit/>
          </a:bodyPr>
          <a:lstStyle/>
          <a:p>
            <a:pPr algn="ctr"/>
            <a:r>
              <a:rPr lang="en-US" sz="4100" dirty="0" err="1">
                <a:latin typeface="Aptos"/>
              </a:rPr>
              <a:t>Slido</a:t>
            </a:r>
            <a:r>
              <a:rPr lang="en-US" sz="4100" dirty="0">
                <a:latin typeface="Aptos"/>
              </a:rPr>
              <a:t> as a way to build community </a:t>
            </a:r>
          </a:p>
        </p:txBody>
      </p:sp>
      <p:sp>
        <p:nvSpPr>
          <p:cNvPr id="10" name="Freeform: Shape 9">
            <a:extLst>
              <a:ext uri="{FF2B5EF4-FFF2-40B4-BE49-F238E27FC236}">
                <a16:creationId xmlns:a16="http://schemas.microsoft.com/office/drawing/2014/main" id="{391612D7-BF13-40AE-9564-EFF5BB6D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8775" y="1297827"/>
            <a:ext cx="5248765" cy="4195178"/>
          </a:xfrm>
          <a:custGeom>
            <a:avLst/>
            <a:gdLst>
              <a:gd name="connsiteX0" fmla="*/ 5248765 w 5248765"/>
              <a:gd name="connsiteY0" fmla="*/ 2071122 h 4142242"/>
              <a:gd name="connsiteX1" fmla="*/ 3177643 w 5248765"/>
              <a:gd name="connsiteY1" fmla="*/ 4142242 h 4142242"/>
              <a:gd name="connsiteX2" fmla="*/ 2287675 w 5248765"/>
              <a:gd name="connsiteY2" fmla="*/ 4142239 h 4142242"/>
              <a:gd name="connsiteX3" fmla="*/ 2287639 w 5248765"/>
              <a:gd name="connsiteY3" fmla="*/ 4142242 h 4142242"/>
              <a:gd name="connsiteX4" fmla="*/ 0 w 5248765"/>
              <a:gd name="connsiteY4" fmla="*/ 4142237 h 4142242"/>
              <a:gd name="connsiteX5" fmla="*/ 0 w 5248765"/>
              <a:gd name="connsiteY5" fmla="*/ 0 h 4142242"/>
              <a:gd name="connsiteX6" fmla="*/ 3177643 w 5248765"/>
              <a:gd name="connsiteY6" fmla="*/ 1 h 4142242"/>
              <a:gd name="connsiteX7" fmla="*/ 5248765 w 5248765"/>
              <a:gd name="connsiteY7" fmla="*/ 2071122 h 414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8765" h="4142242">
                <a:moveTo>
                  <a:pt x="5248765" y="2071122"/>
                </a:moveTo>
                <a:cubicBezTo>
                  <a:pt x="5248765" y="3214970"/>
                  <a:pt x="4321493" y="4142242"/>
                  <a:pt x="3177643" y="4142242"/>
                </a:cubicBezTo>
                <a:lnTo>
                  <a:pt x="2287675" y="4142239"/>
                </a:lnTo>
                <a:cubicBezTo>
                  <a:pt x="2287664" y="4142241"/>
                  <a:pt x="2287652" y="4142241"/>
                  <a:pt x="2287639" y="4142242"/>
                </a:cubicBezTo>
                <a:lnTo>
                  <a:pt x="0" y="4142237"/>
                </a:lnTo>
                <a:lnTo>
                  <a:pt x="0" y="0"/>
                </a:lnTo>
                <a:lnTo>
                  <a:pt x="3177643" y="1"/>
                </a:lnTo>
                <a:cubicBezTo>
                  <a:pt x="4321493" y="1"/>
                  <a:pt x="5248765" y="927273"/>
                  <a:pt x="5248765" y="2071122"/>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Content Placeholder 2">
            <a:extLst>
              <a:ext uri="{FF2B5EF4-FFF2-40B4-BE49-F238E27FC236}">
                <a16:creationId xmlns:a16="http://schemas.microsoft.com/office/drawing/2014/main" id="{D35E9854-21DF-A288-FA65-944D868EB986}"/>
              </a:ext>
            </a:extLst>
          </p:cNvPr>
          <p:cNvSpPr>
            <a:spLocks noGrp="1"/>
          </p:cNvSpPr>
          <p:nvPr>
            <p:ph idx="1"/>
          </p:nvPr>
        </p:nvSpPr>
        <p:spPr>
          <a:xfrm>
            <a:off x="6293162" y="838201"/>
            <a:ext cx="5060637" cy="5181600"/>
          </a:xfrm>
        </p:spPr>
        <p:txBody>
          <a:bodyPr anchor="ctr">
            <a:normAutofit/>
          </a:bodyPr>
          <a:lstStyle/>
          <a:p>
            <a:pPr marL="0" indent="0">
              <a:buNone/>
            </a:pPr>
            <a:r>
              <a:rPr lang="en-US" dirty="0">
                <a:latin typeface="Aptos"/>
                <a:cs typeface="Arial"/>
              </a:rPr>
              <a:t>It is very difficult to separate what we know and what we believe, perceive, and sense. In his chapter, “The Propensity to Believe</a:t>
            </a:r>
            <a:r>
              <a:rPr lang="en-US" i="1" dirty="0">
                <a:latin typeface="Aptos"/>
                <a:cs typeface="Arial"/>
              </a:rPr>
              <a:t>”</a:t>
            </a:r>
            <a:r>
              <a:rPr lang="en-US" dirty="0">
                <a:latin typeface="Aptos"/>
                <a:cs typeface="Arial"/>
              </a:rPr>
              <a:t>, James Alcock argues that: </a:t>
            </a:r>
            <a:endParaRPr lang="en-US" dirty="0">
              <a:latin typeface="Aptos"/>
            </a:endParaRPr>
          </a:p>
          <a:p>
            <a:pPr marL="0" indent="0">
              <a:buNone/>
            </a:pPr>
            <a:r>
              <a:rPr lang="en-US" i="1" dirty="0">
                <a:latin typeface="Aptos"/>
                <a:cs typeface="Arial"/>
              </a:rPr>
              <a:t>Virtually every society is a society of contradiction, valuing and promoting reason and logic to some degree, but at the same time valuing and promoting deeply held transcendental beliefs that defy that logic. In consequence, individuals learn to question, to </a:t>
            </a:r>
            <a:r>
              <a:rPr lang="en-US" i="1" dirty="0" err="1">
                <a:latin typeface="Aptos"/>
                <a:cs typeface="Arial"/>
              </a:rPr>
              <a:t>analyse</a:t>
            </a:r>
            <a:r>
              <a:rPr lang="en-US" i="1" dirty="0">
                <a:latin typeface="Aptos"/>
                <a:cs typeface="Arial"/>
              </a:rPr>
              <a:t>, to apply logic in one belief system, but not to do so in the other.</a:t>
            </a:r>
            <a:endParaRPr lang="en-US" i="1" dirty="0">
              <a:latin typeface="Aptos"/>
            </a:endParaRPr>
          </a:p>
        </p:txBody>
      </p:sp>
      <p:pic>
        <p:nvPicPr>
          <p:cNvPr id="4" name="Picture 3">
            <a:extLst>
              <a:ext uri="{FF2B5EF4-FFF2-40B4-BE49-F238E27FC236}">
                <a16:creationId xmlns:a16="http://schemas.microsoft.com/office/drawing/2014/main" id="{AD10E33E-AD79-B52F-05E6-4060AB023D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96842" y="4634756"/>
            <a:ext cx="1358439" cy="1227197"/>
          </a:xfrm>
          <a:prstGeom prst="rect">
            <a:avLst/>
          </a:prstGeom>
        </p:spPr>
      </p:pic>
      <p:pic>
        <p:nvPicPr>
          <p:cNvPr id="6" name="Picture 5">
            <a:extLst>
              <a:ext uri="{FF2B5EF4-FFF2-40B4-BE49-F238E27FC236}">
                <a16:creationId xmlns:a16="http://schemas.microsoft.com/office/drawing/2014/main" id="{F0AFCC4E-9ED0-6DCF-D1D5-0642029353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7929" y="4741333"/>
            <a:ext cx="1797353" cy="1124858"/>
          </a:xfrm>
          <a:prstGeom prst="rect">
            <a:avLst/>
          </a:prstGeom>
        </p:spPr>
      </p:pic>
      <p:sp>
        <p:nvSpPr>
          <p:cNvPr id="5" name="TextBox 4">
            <a:extLst>
              <a:ext uri="{FF2B5EF4-FFF2-40B4-BE49-F238E27FC236}">
                <a16:creationId xmlns:a16="http://schemas.microsoft.com/office/drawing/2014/main" id="{4CC33432-8E3A-FC15-BC2F-82D8FB745F28}"/>
              </a:ext>
            </a:extLst>
          </p:cNvPr>
          <p:cNvSpPr txBox="1"/>
          <p:nvPr/>
        </p:nvSpPr>
        <p:spPr>
          <a:xfrm>
            <a:off x="6160018" y="5696633"/>
            <a:ext cx="4902710" cy="646331"/>
          </a:xfrm>
          <a:prstGeom prst="rect">
            <a:avLst/>
          </a:prstGeom>
          <a:noFill/>
        </p:spPr>
        <p:txBody>
          <a:bodyPr wrap="square">
            <a:spAutoFit/>
          </a:bodyPr>
          <a:lstStyle/>
          <a:p>
            <a:pPr algn="ctr"/>
            <a:r>
              <a:rPr lang="en-AU" sz="1200" dirty="0">
                <a:latin typeface="Aptos" panose="020B0004020202020204" pitchFamily="34" charset="0"/>
              </a:rPr>
              <a:t>James Alcock, “The Propensity to Believe,” in </a:t>
            </a:r>
            <a:r>
              <a:rPr lang="en-AU" sz="1200" i="1" dirty="0">
                <a:latin typeface="Aptos" panose="020B0004020202020204" pitchFamily="34" charset="0"/>
              </a:rPr>
              <a:t>Flight from Science and Reason</a:t>
            </a:r>
            <a:r>
              <a:rPr lang="en-AU" sz="1200" dirty="0">
                <a:latin typeface="Aptos" panose="020B0004020202020204" pitchFamily="34" charset="0"/>
              </a:rPr>
              <a:t>, ed. Paul R. Gross, N. Levitt, and Martin W. Lewis, 1st edition (Baltimore, Md. London: JOHNS HOPKINS UNIVERSITY PRESS, 1997).</a:t>
            </a:r>
            <a:endParaRPr lang="en-US" sz="1200" dirty="0">
              <a:latin typeface="Aptos" panose="020B0004020202020204" pitchFamily="34" charset="0"/>
            </a:endParaRPr>
          </a:p>
        </p:txBody>
      </p:sp>
    </p:spTree>
    <p:extLst>
      <p:ext uri="{BB962C8B-B14F-4D97-AF65-F5344CB8AC3E}">
        <p14:creationId xmlns:p14="http://schemas.microsoft.com/office/powerpoint/2010/main" val="408636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31B6-E57C-1EF2-A8D4-08C319C80726}"/>
              </a:ext>
            </a:extLst>
          </p:cNvPr>
          <p:cNvSpPr>
            <a:spLocks noGrp="1"/>
          </p:cNvSpPr>
          <p:nvPr>
            <p:ph type="title"/>
          </p:nvPr>
        </p:nvSpPr>
        <p:spPr>
          <a:xfrm>
            <a:off x="838200" y="-1116811"/>
            <a:ext cx="10515600" cy="1116811"/>
          </a:xfrm>
        </p:spPr>
        <p:txBody>
          <a:bodyPr vert="horz" lIns="91440" tIns="45720" rIns="91440" bIns="45720" rtlCol="0" anchor="b">
            <a:normAutofit/>
          </a:bodyPr>
          <a:lstStyle/>
          <a:p>
            <a:r>
              <a:rPr lang="en-AU" sz="3600" dirty="0" err="1">
                <a:solidFill>
                  <a:prstClr val="black"/>
                </a:solidFill>
                <a:latin typeface="Aptos" panose="020B0004020202020204" pitchFamily="34" charset="0"/>
              </a:rPr>
              <a:t>Slido</a:t>
            </a:r>
            <a:r>
              <a:rPr lang="en-AU" sz="3600" dirty="0">
                <a:solidFill>
                  <a:prstClr val="black"/>
                </a:solidFill>
                <a:latin typeface="Aptos" panose="020B0004020202020204" pitchFamily="34" charset="0"/>
              </a:rPr>
              <a:t> poll - what is the first one that comes to mind when you are told to write?</a:t>
            </a:r>
            <a:endParaRPr lang="en-AU" dirty="0"/>
          </a:p>
        </p:txBody>
      </p:sp>
      <p:pic>
        <p:nvPicPr>
          <p:cNvPr id="4" name="Content Placeholder 3" descr="A screenshot of a computer with a slido poll asking students what is the first one that comes to mind when you are told to write. The largest word bubbles are anxiety, panic, and torture. ">
            <a:extLst>
              <a:ext uri="{FF2B5EF4-FFF2-40B4-BE49-F238E27FC236}">
                <a16:creationId xmlns:a16="http://schemas.microsoft.com/office/drawing/2014/main" id="{65E56B0B-AB08-0EB1-DA32-C6CA0767DD5C}"/>
              </a:ext>
            </a:extLst>
          </p:cNvPr>
          <p:cNvPicPr>
            <a:picLocks noGrp="1" noChangeAspect="1"/>
          </p:cNvPicPr>
          <p:nvPr>
            <p:ph idx="1"/>
          </p:nvPr>
        </p:nvPicPr>
        <p:blipFill>
          <a:blip r:embed="rId2"/>
          <a:stretch>
            <a:fillRect/>
          </a:stretch>
        </p:blipFill>
        <p:spPr>
          <a:xfrm>
            <a:off x="1597550" y="375260"/>
            <a:ext cx="9009393" cy="6113488"/>
          </a:xfrm>
        </p:spPr>
      </p:pic>
      <p:pic>
        <p:nvPicPr>
          <p:cNvPr id="3" name="Picture 2">
            <a:extLst>
              <a:ext uri="{FF2B5EF4-FFF2-40B4-BE49-F238E27FC236}">
                <a16:creationId xmlns:a16="http://schemas.microsoft.com/office/drawing/2014/main" id="{DE9CB274-19F9-10B4-CA52-32EC6E9721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566089"/>
            <a:ext cx="1358439" cy="1227197"/>
          </a:xfrm>
          <a:prstGeom prst="rect">
            <a:avLst/>
          </a:prstGeom>
        </p:spPr>
      </p:pic>
      <p:pic>
        <p:nvPicPr>
          <p:cNvPr id="6" name="Picture 5">
            <a:extLst>
              <a:ext uri="{FF2B5EF4-FFF2-40B4-BE49-F238E27FC236}">
                <a16:creationId xmlns:a16="http://schemas.microsoft.com/office/drawing/2014/main" id="{57942F99-4E7C-A069-288A-3AD3E8C8012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89738" y="5563809"/>
            <a:ext cx="1797353" cy="1124858"/>
          </a:xfrm>
          <a:prstGeom prst="rect">
            <a:avLst/>
          </a:prstGeom>
        </p:spPr>
      </p:pic>
    </p:spTree>
    <p:extLst>
      <p:ext uri="{BB962C8B-B14F-4D97-AF65-F5344CB8AC3E}">
        <p14:creationId xmlns:p14="http://schemas.microsoft.com/office/powerpoint/2010/main" val="207274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75F1-02A4-ECD2-2DAB-C4B9EDC95E74}"/>
              </a:ext>
            </a:extLst>
          </p:cNvPr>
          <p:cNvSpPr>
            <a:spLocks noGrp="1"/>
          </p:cNvSpPr>
          <p:nvPr>
            <p:ph type="title"/>
          </p:nvPr>
        </p:nvSpPr>
        <p:spPr>
          <a:xfrm>
            <a:off x="838200" y="-1573223"/>
            <a:ext cx="10515600" cy="1573223"/>
          </a:xfrm>
        </p:spPr>
        <p:txBody>
          <a:bodyPr vert="horz" lIns="91440" tIns="45720" rIns="91440" bIns="45720" rtlCol="0" anchor="b">
            <a:normAutofit/>
          </a:bodyPr>
          <a:lstStyle/>
          <a:p>
            <a:r>
              <a:rPr lang="en-AU" sz="3600" dirty="0" err="1">
                <a:latin typeface="Aptos" panose="020B0004020202020204" pitchFamily="34" charset="0"/>
              </a:rPr>
              <a:t>Slido</a:t>
            </a:r>
            <a:r>
              <a:rPr lang="en-AU" sz="3600" dirty="0">
                <a:latin typeface="Aptos" panose="020B0004020202020204" pitchFamily="34" charset="0"/>
              </a:rPr>
              <a:t> poll - what has been your experience with reading and interpreting texts?</a:t>
            </a:r>
            <a:endParaRPr lang="en-AU" sz="3600" dirty="0"/>
          </a:p>
        </p:txBody>
      </p:sp>
      <p:pic>
        <p:nvPicPr>
          <p:cNvPr id="5" name="Picture 4" descr="A screenshot of a slido poll with the question &quot;what has been your experiences with reading and interpreting texts (both positive and negative) with the largest word bubble being frustrating">
            <a:extLst>
              <a:ext uri="{FF2B5EF4-FFF2-40B4-BE49-F238E27FC236}">
                <a16:creationId xmlns:a16="http://schemas.microsoft.com/office/drawing/2014/main" id="{205A6E59-DD0C-53D3-B047-E7F3BE691BD3}"/>
              </a:ext>
            </a:extLst>
          </p:cNvPr>
          <p:cNvPicPr>
            <a:picLocks noChangeAspect="1"/>
          </p:cNvPicPr>
          <p:nvPr/>
        </p:nvPicPr>
        <p:blipFill>
          <a:blip r:embed="rId2"/>
          <a:stretch>
            <a:fillRect/>
          </a:stretch>
        </p:blipFill>
        <p:spPr>
          <a:xfrm>
            <a:off x="1169559" y="154756"/>
            <a:ext cx="9864641" cy="5983389"/>
          </a:xfrm>
          <a:prstGeom prst="rect">
            <a:avLst/>
          </a:prstGeom>
        </p:spPr>
      </p:pic>
      <p:pic>
        <p:nvPicPr>
          <p:cNvPr id="3" name="Picture 2">
            <a:extLst>
              <a:ext uri="{FF2B5EF4-FFF2-40B4-BE49-F238E27FC236}">
                <a16:creationId xmlns:a16="http://schemas.microsoft.com/office/drawing/2014/main" id="{6A0F1B3F-77D8-09FB-1235-614C09FDA4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747517"/>
            <a:ext cx="1152820" cy="1106245"/>
          </a:xfrm>
          <a:prstGeom prst="rect">
            <a:avLst/>
          </a:prstGeom>
        </p:spPr>
      </p:pic>
      <p:pic>
        <p:nvPicPr>
          <p:cNvPr id="6" name="Picture 5">
            <a:extLst>
              <a:ext uri="{FF2B5EF4-FFF2-40B4-BE49-F238E27FC236}">
                <a16:creationId xmlns:a16="http://schemas.microsoft.com/office/drawing/2014/main" id="{A457F4FC-09DC-396F-E263-9E962770B4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59071" y="5745237"/>
            <a:ext cx="1519163" cy="943430"/>
          </a:xfrm>
          <a:prstGeom prst="rect">
            <a:avLst/>
          </a:prstGeom>
        </p:spPr>
      </p:pic>
    </p:spTree>
    <p:extLst>
      <p:ext uri="{BB962C8B-B14F-4D97-AF65-F5344CB8AC3E}">
        <p14:creationId xmlns:p14="http://schemas.microsoft.com/office/powerpoint/2010/main" val="242190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C7C8-7DBB-B801-A877-F93B12905EB6}"/>
              </a:ext>
            </a:extLst>
          </p:cNvPr>
          <p:cNvSpPr>
            <a:spLocks noGrp="1"/>
          </p:cNvSpPr>
          <p:nvPr>
            <p:ph type="title"/>
          </p:nvPr>
        </p:nvSpPr>
        <p:spPr>
          <a:xfrm>
            <a:off x="838200" y="-1116811"/>
            <a:ext cx="10515600" cy="1116811"/>
          </a:xfrm>
        </p:spPr>
        <p:txBody>
          <a:bodyPr vert="horz" lIns="91440" tIns="45720" rIns="91440" bIns="45720" rtlCol="0" anchor="b">
            <a:normAutofit/>
          </a:bodyPr>
          <a:lstStyle/>
          <a:p>
            <a:r>
              <a:rPr lang="en-AU" sz="3600" dirty="0" err="1">
                <a:latin typeface="Aptos" panose="020B0004020202020204" pitchFamily="34" charset="0"/>
              </a:rPr>
              <a:t>Slido</a:t>
            </a:r>
            <a:r>
              <a:rPr lang="en-AU" sz="3600" dirty="0">
                <a:latin typeface="Aptos" panose="020B0004020202020204" pitchFamily="34" charset="0"/>
              </a:rPr>
              <a:t> poll - In what ways do you find that stimming helps your memory?</a:t>
            </a:r>
            <a:endParaRPr lang="en-AU" sz="3600" dirty="0"/>
          </a:p>
        </p:txBody>
      </p:sp>
      <p:pic>
        <p:nvPicPr>
          <p:cNvPr id="4" name="Content Placeholder 3" descr="A screenshot of a slido poll with the question &quot;In what ways (if any) do you find that stimming helps your memory? with the largest word bubble being focus. ">
            <a:extLst>
              <a:ext uri="{FF2B5EF4-FFF2-40B4-BE49-F238E27FC236}">
                <a16:creationId xmlns:a16="http://schemas.microsoft.com/office/drawing/2014/main" id="{12BD661F-916A-0F07-E2C5-22F18B218ABA}"/>
              </a:ext>
            </a:extLst>
          </p:cNvPr>
          <p:cNvPicPr>
            <a:picLocks noGrp="1" noChangeAspect="1"/>
          </p:cNvPicPr>
          <p:nvPr>
            <p:ph idx="1"/>
          </p:nvPr>
        </p:nvPicPr>
        <p:blipFill>
          <a:blip r:embed="rId2"/>
          <a:stretch>
            <a:fillRect/>
          </a:stretch>
        </p:blipFill>
        <p:spPr>
          <a:xfrm>
            <a:off x="1738501" y="190106"/>
            <a:ext cx="8545287" cy="5943382"/>
          </a:xfrm>
        </p:spPr>
      </p:pic>
      <p:pic>
        <p:nvPicPr>
          <p:cNvPr id="3" name="Picture 2">
            <a:extLst>
              <a:ext uri="{FF2B5EF4-FFF2-40B4-BE49-F238E27FC236}">
                <a16:creationId xmlns:a16="http://schemas.microsoft.com/office/drawing/2014/main" id="{C8E2BA98-2A4B-6775-682F-911A1A5949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566089"/>
            <a:ext cx="1358439" cy="1227197"/>
          </a:xfrm>
          <a:prstGeom prst="rect">
            <a:avLst/>
          </a:prstGeom>
        </p:spPr>
      </p:pic>
      <p:pic>
        <p:nvPicPr>
          <p:cNvPr id="6" name="Picture 5">
            <a:extLst>
              <a:ext uri="{FF2B5EF4-FFF2-40B4-BE49-F238E27FC236}">
                <a16:creationId xmlns:a16="http://schemas.microsoft.com/office/drawing/2014/main" id="{E57CB4FD-702D-71EA-0F93-18F26F4459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54979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F82D-09AA-0904-7254-1D0CB3AC1D0C}"/>
              </a:ext>
            </a:extLst>
          </p:cNvPr>
          <p:cNvSpPr>
            <a:spLocks noGrp="1"/>
          </p:cNvSpPr>
          <p:nvPr>
            <p:ph type="title"/>
          </p:nvPr>
        </p:nvSpPr>
        <p:spPr>
          <a:xfrm>
            <a:off x="103677" y="-359839"/>
            <a:ext cx="3095626" cy="1476000"/>
          </a:xfrm>
        </p:spPr>
        <p:txBody>
          <a:bodyPr>
            <a:normAutofit/>
          </a:bodyPr>
          <a:lstStyle/>
          <a:p>
            <a:r>
              <a:rPr lang="en-US" sz="3200">
                <a:latin typeface="Aptos"/>
                <a:ea typeface="Calibri"/>
                <a:cs typeface="Calibri"/>
              </a:rPr>
              <a:t>Your Speaker </a:t>
            </a:r>
          </a:p>
        </p:txBody>
      </p:sp>
      <p:pic>
        <p:nvPicPr>
          <p:cNvPr id="19" name="Graphic 18" descr="Education symbol of a graduation hat ">
            <a:extLst>
              <a:ext uri="{FF2B5EF4-FFF2-40B4-BE49-F238E27FC236}">
                <a16:creationId xmlns:a16="http://schemas.microsoft.com/office/drawing/2014/main" id="{C2207D19-A866-7C41-4DBE-DCD84FB48C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4" y="1886599"/>
            <a:ext cx="2849096" cy="2905125"/>
          </a:xfrm>
          <a:custGeom>
            <a:avLst/>
            <a:gdLst/>
            <a:ahLst/>
            <a:cxnLst/>
            <a:rect l="l" t="t" r="r" b="b"/>
            <a:pathLst>
              <a:path w="3095625" h="3136636">
                <a:moveTo>
                  <a:pt x="0" y="0"/>
                </a:moveTo>
                <a:lnTo>
                  <a:pt x="3095625" y="0"/>
                </a:lnTo>
                <a:lnTo>
                  <a:pt x="3095625" y="3136636"/>
                </a:lnTo>
                <a:lnTo>
                  <a:pt x="0" y="3136636"/>
                </a:lnTo>
                <a:close/>
              </a:path>
            </a:pathLst>
          </a:custGeom>
        </p:spPr>
      </p:pic>
      <p:sp>
        <p:nvSpPr>
          <p:cNvPr id="3" name="Content Placeholder 2">
            <a:extLst>
              <a:ext uri="{FF2B5EF4-FFF2-40B4-BE49-F238E27FC236}">
                <a16:creationId xmlns:a16="http://schemas.microsoft.com/office/drawing/2014/main" id="{7C0E4BE9-61C6-6626-CA68-485E75ED4F6E}"/>
              </a:ext>
            </a:extLst>
          </p:cNvPr>
          <p:cNvSpPr>
            <a:spLocks noGrp="1"/>
          </p:cNvSpPr>
          <p:nvPr>
            <p:ph idx="1"/>
          </p:nvPr>
        </p:nvSpPr>
        <p:spPr>
          <a:xfrm>
            <a:off x="2841356" y="217412"/>
            <a:ext cx="8842293" cy="6430710"/>
          </a:xfrm>
        </p:spPr>
        <p:txBody>
          <a:bodyPr vert="horz" lIns="91440" tIns="45720" rIns="91440" bIns="45720" rtlCol="0" anchor="t">
            <a:noAutofit/>
          </a:bodyPr>
          <a:lstStyle/>
          <a:p>
            <a:pPr>
              <a:lnSpc>
                <a:spcPct val="110000"/>
              </a:lnSpc>
            </a:pPr>
            <a:r>
              <a:rPr lang="en-US" sz="1600" dirty="0">
                <a:latin typeface="Aptos"/>
                <a:ea typeface="Calibri"/>
                <a:cs typeface="Calibri"/>
              </a:rPr>
              <a:t>I am a specialist but not an expert, nor do I have a degree in a related field  such as psychology or psychiatry.  </a:t>
            </a:r>
          </a:p>
          <a:p>
            <a:pPr>
              <a:lnSpc>
                <a:spcPct val="110000"/>
              </a:lnSpc>
            </a:pPr>
            <a:r>
              <a:rPr lang="en-US" sz="1600" dirty="0">
                <a:latin typeface="Aptos"/>
                <a:ea typeface="Calibri"/>
                <a:cs typeface="Calibri"/>
              </a:rPr>
              <a:t> I have been working directly with neurodivergent students in 1:1 capacity since 2020 as an Academic Learning Advisor. I have been teaching since 2019 across two institutions: The University of Adelaide and Macquarie University. I also worked at Kaplan Business School for 9 months in the Academic Success Centre developing workshops and working with international students before accepting a role as the Disability Support Project Officer for The University of Adelaide where I coordinate the Neurodiversity Project. </a:t>
            </a:r>
          </a:p>
          <a:p>
            <a:pPr>
              <a:lnSpc>
                <a:spcPct val="110000"/>
              </a:lnSpc>
            </a:pPr>
            <a:r>
              <a:rPr lang="en-US" sz="1600" dirty="0">
                <a:latin typeface="Aptos"/>
                <a:ea typeface="Calibri"/>
                <a:cs typeface="Calibri"/>
              </a:rPr>
              <a:t>My research area is in philosophy, medieval medicine, and epilepsy. My field of philosophy is epistemic knowledge ( a fancy way to say knowledge building and how that intersects with belief systems). </a:t>
            </a:r>
          </a:p>
          <a:p>
            <a:r>
              <a:rPr lang="en-US" sz="1600" dirty="0">
                <a:latin typeface="Aptos"/>
                <a:ea typeface="Calibri"/>
                <a:cs typeface="Calibri"/>
              </a:rPr>
              <a:t>I served on two governance boards: The Council of Australian Postgraduate Association and the Association for Academic Languages and Learning (AALL). I am also currently a co-lead for </a:t>
            </a:r>
            <a:r>
              <a:rPr lang="en-US" sz="1600" dirty="0">
                <a:latin typeface="Aptos"/>
                <a:ea typeface="Calibri"/>
                <a:cs typeface="Arial"/>
              </a:rPr>
              <a:t>the developing Higher Education Neurodiversity Global Network, and I sit on a specialist interest group for Neurodivergence with other neurodivergent academics as part of AALL. </a:t>
            </a:r>
            <a:endParaRPr lang="en-US" sz="1600" b="0" dirty="0">
              <a:latin typeface="Aptos"/>
              <a:ea typeface="Calibri"/>
              <a:cs typeface="Arial"/>
            </a:endParaRPr>
          </a:p>
          <a:p>
            <a:pPr>
              <a:lnSpc>
                <a:spcPct val="110000"/>
              </a:lnSpc>
            </a:pPr>
            <a:r>
              <a:rPr lang="en-US" sz="1600" dirty="0">
                <a:latin typeface="Aptos"/>
                <a:ea typeface="Calibri"/>
                <a:cs typeface="Calibri"/>
              </a:rPr>
              <a:t>I am Dyslexic (diagnosed at 16), a late diagnosis of ADHD (31). I am also a childhood cancer survivor (12) I had a rare blood disorder (ITP) at (18) which resulted in me becoming immune compromised as they had to remove my spleen. Safe to say, I am well versed in the lived experience of navigating hidden disabilities. </a:t>
            </a:r>
          </a:p>
          <a:p>
            <a:pPr>
              <a:lnSpc>
                <a:spcPct val="110000"/>
              </a:lnSpc>
            </a:pPr>
            <a:r>
              <a:rPr lang="en-US" sz="1600" dirty="0">
                <a:latin typeface="Aptos"/>
              </a:rPr>
              <a:t>Yes, I do plan on writing a book about my life.</a:t>
            </a:r>
            <a:endParaRPr lang="en-US" sz="1200" dirty="0">
              <a:latin typeface="Aptos"/>
              <a:ea typeface="Calibri"/>
              <a:cs typeface="Calibri"/>
            </a:endParaRPr>
          </a:p>
        </p:txBody>
      </p:sp>
    </p:spTree>
    <p:extLst>
      <p:ext uri="{BB962C8B-B14F-4D97-AF65-F5344CB8AC3E}">
        <p14:creationId xmlns:p14="http://schemas.microsoft.com/office/powerpoint/2010/main" val="3851315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CD34-8D03-D4F9-5049-A577A59D08CF}"/>
              </a:ext>
            </a:extLst>
          </p:cNvPr>
          <p:cNvSpPr>
            <a:spLocks noGrp="1"/>
          </p:cNvSpPr>
          <p:nvPr>
            <p:ph type="title"/>
          </p:nvPr>
        </p:nvSpPr>
        <p:spPr>
          <a:xfrm>
            <a:off x="961465" y="215196"/>
            <a:ext cx="10515600" cy="1116811"/>
          </a:xfrm>
        </p:spPr>
        <p:txBody>
          <a:bodyPr>
            <a:normAutofit/>
          </a:bodyPr>
          <a:lstStyle/>
          <a:p>
            <a:r>
              <a:rPr lang="en-US" dirty="0">
                <a:latin typeface="Aptos"/>
              </a:rPr>
              <a:t>Bridging the gap through workshops </a:t>
            </a:r>
          </a:p>
        </p:txBody>
      </p:sp>
      <p:sp>
        <p:nvSpPr>
          <p:cNvPr id="3" name="Content Placeholder 2">
            <a:extLst>
              <a:ext uri="{FF2B5EF4-FFF2-40B4-BE49-F238E27FC236}">
                <a16:creationId xmlns:a16="http://schemas.microsoft.com/office/drawing/2014/main" id="{85A36CD0-8991-BC78-612F-B57B87A2A86E}"/>
              </a:ext>
            </a:extLst>
          </p:cNvPr>
          <p:cNvSpPr>
            <a:spLocks noGrp="1"/>
          </p:cNvSpPr>
          <p:nvPr>
            <p:ph idx="1"/>
          </p:nvPr>
        </p:nvSpPr>
        <p:spPr>
          <a:xfrm>
            <a:off x="714935" y="1579616"/>
            <a:ext cx="10762129" cy="4854389"/>
          </a:xfrm>
        </p:spPr>
        <p:txBody>
          <a:bodyPr vert="horz" lIns="91440" tIns="45720" rIns="91440" bIns="45720" rtlCol="0" anchor="t">
            <a:normAutofit/>
          </a:bodyPr>
          <a:lstStyle/>
          <a:p>
            <a:r>
              <a:rPr lang="en-US" sz="1800" dirty="0">
                <a:latin typeface="Aptos"/>
              </a:rPr>
              <a:t>These workshops were marketed specifically to students with no official diagnosis or medical records or students awaiting diagnosis 12-week bridge the gap in our service. These workshops were open to all students no matter their level of study or diagnosis status. </a:t>
            </a:r>
          </a:p>
          <a:p>
            <a:r>
              <a:rPr lang="en-US" sz="1800" dirty="0">
                <a:latin typeface="Aptos"/>
              </a:rPr>
              <a:t>In most sessions, there was an even split between students who ticked "yes" I have an access plan or "no" I do not have an access plan when they registered for the workshop. </a:t>
            </a:r>
          </a:p>
          <a:p>
            <a:r>
              <a:rPr lang="en-US" sz="1800" dirty="0">
                <a:latin typeface="Aptos"/>
              </a:rPr>
              <a:t>There was a total of 157 students who ticked "no” and indicated that they had no access plan. </a:t>
            </a:r>
          </a:p>
          <a:p>
            <a:r>
              <a:rPr lang="en-US" sz="1800" dirty="0">
                <a:latin typeface="Aptos"/>
              </a:rPr>
              <a:t>In total there were 338 registrations and 204 students who attended over the 12-week period. </a:t>
            </a:r>
          </a:p>
          <a:p>
            <a:r>
              <a:rPr lang="en-US" sz="1800" dirty="0">
                <a:latin typeface="Aptos"/>
              </a:rPr>
              <a:t>Many of the students who ticked "no" to having an access plan stated that they were either: </a:t>
            </a:r>
          </a:p>
          <a:p>
            <a:pPr lvl="1">
              <a:buFont typeface="Courier New,monospace" panose="020B0604020202020204" pitchFamily="34" charset="0"/>
              <a:buChar char="o"/>
            </a:pPr>
            <a:r>
              <a:rPr lang="en-US" i="0" dirty="0">
                <a:latin typeface="Aptos"/>
              </a:rPr>
              <a:t>Awaiting diagnosis</a:t>
            </a:r>
          </a:p>
          <a:p>
            <a:pPr lvl="1">
              <a:buFont typeface="Courier New,monospace" panose="020B0604020202020204" pitchFamily="34" charset="0"/>
              <a:buChar char="o"/>
            </a:pPr>
            <a:r>
              <a:rPr lang="en-US" i="0" dirty="0">
                <a:latin typeface="Aptos"/>
              </a:rPr>
              <a:t>Not sure and exploring</a:t>
            </a:r>
          </a:p>
          <a:p>
            <a:pPr lvl="1">
              <a:buFont typeface="Courier New,monospace" panose="020B0604020202020204" pitchFamily="34" charset="0"/>
              <a:buChar char="o"/>
            </a:pPr>
            <a:r>
              <a:rPr lang="en-US" i="0" dirty="0">
                <a:latin typeface="Aptos"/>
              </a:rPr>
              <a:t>Self-diagnosed </a:t>
            </a:r>
          </a:p>
          <a:p>
            <a:pPr lvl="1">
              <a:buFont typeface="Courier New,monospace" panose="020B0604020202020204" pitchFamily="34" charset="0"/>
              <a:buChar char="o"/>
            </a:pPr>
            <a:r>
              <a:rPr lang="en-US" i="0" dirty="0">
                <a:latin typeface="Aptos"/>
              </a:rPr>
              <a:t>Did not want to disclose to the university</a:t>
            </a:r>
            <a:endParaRPr lang="en-US" dirty="0">
              <a:latin typeface="Aptos"/>
            </a:endParaRPr>
          </a:p>
        </p:txBody>
      </p:sp>
      <p:pic>
        <p:nvPicPr>
          <p:cNvPr id="5" name="Picture 4">
            <a:extLst>
              <a:ext uri="{FF2B5EF4-FFF2-40B4-BE49-F238E27FC236}">
                <a16:creationId xmlns:a16="http://schemas.microsoft.com/office/drawing/2014/main" id="{0CF18063-E6CC-244D-CE9E-A3DFAC81E8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747517"/>
            <a:ext cx="1152820" cy="1045769"/>
          </a:xfrm>
          <a:prstGeom prst="rect">
            <a:avLst/>
          </a:prstGeom>
        </p:spPr>
      </p:pic>
      <p:pic>
        <p:nvPicPr>
          <p:cNvPr id="7" name="Picture 6">
            <a:extLst>
              <a:ext uri="{FF2B5EF4-FFF2-40B4-BE49-F238E27FC236}">
                <a16:creationId xmlns:a16="http://schemas.microsoft.com/office/drawing/2014/main" id="{DCA22645-A14C-31FB-AE9E-4FF561C507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733142"/>
            <a:ext cx="1531258" cy="955525"/>
          </a:xfrm>
          <a:prstGeom prst="rect">
            <a:avLst/>
          </a:prstGeom>
        </p:spPr>
      </p:pic>
    </p:spTree>
    <p:extLst>
      <p:ext uri="{BB962C8B-B14F-4D97-AF65-F5344CB8AC3E}">
        <p14:creationId xmlns:p14="http://schemas.microsoft.com/office/powerpoint/2010/main" val="277289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CD34-8D03-D4F9-5049-A577A59D08CF}"/>
              </a:ext>
            </a:extLst>
          </p:cNvPr>
          <p:cNvSpPr>
            <a:spLocks noGrp="1"/>
          </p:cNvSpPr>
          <p:nvPr>
            <p:ph type="title"/>
          </p:nvPr>
        </p:nvSpPr>
        <p:spPr>
          <a:xfrm>
            <a:off x="961465" y="215196"/>
            <a:ext cx="10515600" cy="1116811"/>
          </a:xfrm>
        </p:spPr>
        <p:txBody>
          <a:bodyPr>
            <a:normAutofit/>
          </a:bodyPr>
          <a:lstStyle/>
          <a:p>
            <a:r>
              <a:rPr lang="en-US">
                <a:latin typeface="Aptos"/>
              </a:rPr>
              <a:t>Bridging the gap through workshops </a:t>
            </a:r>
          </a:p>
        </p:txBody>
      </p:sp>
      <p:sp>
        <p:nvSpPr>
          <p:cNvPr id="3" name="Content Placeholder 2">
            <a:extLst>
              <a:ext uri="{FF2B5EF4-FFF2-40B4-BE49-F238E27FC236}">
                <a16:creationId xmlns:a16="http://schemas.microsoft.com/office/drawing/2014/main" id="{85A36CD0-8991-BC78-612F-B57B87A2A86E}"/>
              </a:ext>
            </a:extLst>
          </p:cNvPr>
          <p:cNvSpPr>
            <a:spLocks noGrp="1"/>
          </p:cNvSpPr>
          <p:nvPr>
            <p:ph idx="1"/>
          </p:nvPr>
        </p:nvSpPr>
        <p:spPr>
          <a:xfrm>
            <a:off x="714935" y="1983346"/>
            <a:ext cx="10762129" cy="4450659"/>
          </a:xfrm>
        </p:spPr>
        <p:txBody>
          <a:bodyPr vert="horz" lIns="91440" tIns="45720" rIns="91440" bIns="45720" rtlCol="0" anchor="t">
            <a:normAutofit/>
          </a:bodyPr>
          <a:lstStyle/>
          <a:p>
            <a:r>
              <a:rPr lang="en-US" sz="2400" b="1" dirty="0">
                <a:latin typeface="Aptos"/>
              </a:rPr>
              <a:t>We can provide students with reasonable adjustments but what is the next step beyond that? </a:t>
            </a:r>
          </a:p>
          <a:p>
            <a:r>
              <a:rPr lang="en-US" sz="2400" dirty="0">
                <a:latin typeface="Aptos"/>
              </a:rPr>
              <a:t>How do we help students who are undiagnosed or coming against a financial barrier of diagnosis? Also, how do we help HDR students who have limited supported in this area and access plans are not always applicable? </a:t>
            </a:r>
          </a:p>
          <a:p>
            <a:r>
              <a:rPr lang="en-US" sz="2400" dirty="0">
                <a:latin typeface="Aptos"/>
              </a:rPr>
              <a:t>These workshops are just one step that universities can take to acknowledge those barriers and provide students with assistance that goes beyond the legal requirement.</a:t>
            </a:r>
            <a:endParaRPr lang="en-US" sz="1600" dirty="0">
              <a:latin typeface="Aptos"/>
            </a:endParaRPr>
          </a:p>
        </p:txBody>
      </p:sp>
      <p:pic>
        <p:nvPicPr>
          <p:cNvPr id="5" name="Picture 4">
            <a:extLst>
              <a:ext uri="{FF2B5EF4-FFF2-40B4-BE49-F238E27FC236}">
                <a16:creationId xmlns:a16="http://schemas.microsoft.com/office/drawing/2014/main" id="{0CF18063-E6CC-244D-CE9E-A3DFAC81E8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747517"/>
            <a:ext cx="1152820" cy="1045769"/>
          </a:xfrm>
          <a:prstGeom prst="rect">
            <a:avLst/>
          </a:prstGeom>
        </p:spPr>
      </p:pic>
      <p:pic>
        <p:nvPicPr>
          <p:cNvPr id="7" name="Picture 6">
            <a:extLst>
              <a:ext uri="{FF2B5EF4-FFF2-40B4-BE49-F238E27FC236}">
                <a16:creationId xmlns:a16="http://schemas.microsoft.com/office/drawing/2014/main" id="{DCA22645-A14C-31FB-AE9E-4FF561C507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733142"/>
            <a:ext cx="1531258" cy="955525"/>
          </a:xfrm>
          <a:prstGeom prst="rect">
            <a:avLst/>
          </a:prstGeom>
        </p:spPr>
      </p:pic>
    </p:spTree>
    <p:extLst>
      <p:ext uri="{BB962C8B-B14F-4D97-AF65-F5344CB8AC3E}">
        <p14:creationId xmlns:p14="http://schemas.microsoft.com/office/powerpoint/2010/main" val="3408955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034A-4C17-5B5F-3A1A-82BE9BE1BB79}"/>
              </a:ext>
            </a:extLst>
          </p:cNvPr>
          <p:cNvSpPr>
            <a:spLocks noGrp="1"/>
          </p:cNvSpPr>
          <p:nvPr>
            <p:ph type="title"/>
          </p:nvPr>
        </p:nvSpPr>
        <p:spPr/>
        <p:txBody>
          <a:bodyPr/>
          <a:lstStyle/>
          <a:p>
            <a:r>
              <a:rPr lang="en-US" dirty="0">
                <a:latin typeface="Aptos"/>
              </a:rPr>
              <a:t>My final word </a:t>
            </a:r>
          </a:p>
        </p:txBody>
      </p:sp>
      <p:sp>
        <p:nvSpPr>
          <p:cNvPr id="3" name="Content Placeholder 2">
            <a:extLst>
              <a:ext uri="{FF2B5EF4-FFF2-40B4-BE49-F238E27FC236}">
                <a16:creationId xmlns:a16="http://schemas.microsoft.com/office/drawing/2014/main" id="{6D3E67EE-046D-59B5-B89B-8325F7A5FC70}"/>
              </a:ext>
            </a:extLst>
          </p:cNvPr>
          <p:cNvSpPr>
            <a:spLocks noGrp="1"/>
          </p:cNvSpPr>
          <p:nvPr>
            <p:ph idx="1"/>
          </p:nvPr>
        </p:nvSpPr>
        <p:spPr>
          <a:xfrm>
            <a:off x="838200" y="1814940"/>
            <a:ext cx="10515600" cy="4462183"/>
          </a:xfrm>
        </p:spPr>
        <p:txBody>
          <a:bodyPr vert="horz" lIns="91440" tIns="45720" rIns="91440" bIns="45720" rtlCol="0" anchor="t">
            <a:normAutofit fontScale="92500" lnSpcReduction="10000"/>
          </a:bodyPr>
          <a:lstStyle/>
          <a:p>
            <a:pPr>
              <a:lnSpc>
                <a:spcPct val="90000"/>
              </a:lnSpc>
            </a:pPr>
            <a:r>
              <a:rPr lang="en-US" dirty="0">
                <a:latin typeface="Aptos"/>
              </a:rPr>
              <a:t>I often acknowledge the struggles and challenges of the neurodivergent experience. There are, of course, situations such as inherent requirements or poor infrastructure that do not allow for changes, but this acknowledgement lets the students know that you are aware of the potential barriers. </a:t>
            </a:r>
          </a:p>
          <a:p>
            <a:pPr>
              <a:lnSpc>
                <a:spcPct val="90000"/>
              </a:lnSpc>
            </a:pPr>
            <a:r>
              <a:rPr lang="en-US" dirty="0">
                <a:latin typeface="Aptos"/>
              </a:rPr>
              <a:t>I acknowledge this either through my own personal lived experience as a neurodivergent educator, research-based evidence, and the voices of other neurodivergent writers, researchers, and colleagues to show them they are not alone. </a:t>
            </a:r>
          </a:p>
          <a:p>
            <a:pPr>
              <a:lnSpc>
                <a:spcPct val="90000"/>
              </a:lnSpc>
            </a:pPr>
            <a:r>
              <a:rPr lang="en-US" dirty="0">
                <a:latin typeface="Aptos"/>
              </a:rPr>
              <a:t>I think we need to start reducing stigma within the academic and professional university community. How can we expect our students to disclose and not feel shame if we still feel that way?</a:t>
            </a:r>
          </a:p>
          <a:p>
            <a:pPr>
              <a:lnSpc>
                <a:spcPct val="90000"/>
              </a:lnSpc>
            </a:pPr>
            <a:r>
              <a:rPr lang="en-US" dirty="0">
                <a:latin typeface="Aptos"/>
              </a:rPr>
              <a:t>I find that students have appreciated my own disclosure of my struggles both past and present. </a:t>
            </a:r>
          </a:p>
          <a:p>
            <a:pPr>
              <a:lnSpc>
                <a:spcPct val="90000"/>
              </a:lnSpc>
            </a:pPr>
            <a:r>
              <a:rPr lang="en-US" dirty="0">
                <a:latin typeface="Aptos"/>
              </a:rPr>
              <a:t>This disclosure allows them to feel safe and included and reminds them</a:t>
            </a:r>
            <a:r>
              <a:rPr lang="en-US" b="1" dirty="0">
                <a:latin typeface="Aptos"/>
              </a:rPr>
              <a:t> I am human, like them, with layers of complexities </a:t>
            </a:r>
            <a:r>
              <a:rPr lang="en-US" dirty="0">
                <a:latin typeface="Aptos"/>
              </a:rPr>
              <a:t>(I am not an academic robot).</a:t>
            </a:r>
          </a:p>
          <a:p>
            <a:pPr>
              <a:lnSpc>
                <a:spcPct val="90000"/>
              </a:lnSpc>
            </a:pPr>
            <a:r>
              <a:rPr lang="en-US" dirty="0">
                <a:latin typeface="Aptos"/>
              </a:rPr>
              <a:t>I also like to emphasize that</a:t>
            </a:r>
            <a:r>
              <a:rPr lang="en-US" b="1" dirty="0">
                <a:latin typeface="Aptos"/>
              </a:rPr>
              <a:t> I am not the source of truth on neurodivergence.</a:t>
            </a:r>
            <a:r>
              <a:rPr lang="en-US" dirty="0">
                <a:latin typeface="Aptos"/>
              </a:rPr>
              <a:t> I encourage students to read the sources I provide and to follow up with their own research and to discover themselves and trust that they know what is right for them. </a:t>
            </a:r>
          </a:p>
        </p:txBody>
      </p:sp>
      <p:pic>
        <p:nvPicPr>
          <p:cNvPr id="5" name="Picture 4">
            <a:extLst>
              <a:ext uri="{FF2B5EF4-FFF2-40B4-BE49-F238E27FC236}">
                <a16:creationId xmlns:a16="http://schemas.microsoft.com/office/drawing/2014/main" id="{55C97510-58BC-CA8D-A964-B8EFE53366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795898"/>
            <a:ext cx="1104439" cy="997388"/>
          </a:xfrm>
          <a:prstGeom prst="rect">
            <a:avLst/>
          </a:prstGeom>
        </p:spPr>
      </p:pic>
      <p:pic>
        <p:nvPicPr>
          <p:cNvPr id="7" name="Picture 6">
            <a:extLst>
              <a:ext uri="{FF2B5EF4-FFF2-40B4-BE49-F238E27FC236}">
                <a16:creationId xmlns:a16="http://schemas.microsoft.com/office/drawing/2014/main" id="{65C21460-883A-C84E-9F0C-3153CFB62F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0881" y="5769428"/>
            <a:ext cx="1458687" cy="919239"/>
          </a:xfrm>
          <a:prstGeom prst="rect">
            <a:avLst/>
          </a:prstGeom>
        </p:spPr>
      </p:pic>
    </p:spTree>
    <p:extLst>
      <p:ext uri="{BB962C8B-B14F-4D97-AF65-F5344CB8AC3E}">
        <p14:creationId xmlns:p14="http://schemas.microsoft.com/office/powerpoint/2010/main" val="906377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3E2793-7C5C-2548-DA6A-F0EBD216F5A7}"/>
              </a:ext>
            </a:extLst>
          </p:cNvPr>
          <p:cNvSpPr txBox="1">
            <a:spLocks noGrp="1"/>
          </p:cNvSpPr>
          <p:nvPr>
            <p:ph type="title" idx="4294967295"/>
          </p:nvPr>
        </p:nvSpPr>
        <p:spPr>
          <a:xfrm>
            <a:off x="741946" y="731921"/>
            <a:ext cx="982578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ptos"/>
                <a:ea typeface="+mj-ea"/>
                <a:cs typeface="+mj-cs"/>
              </a:rPr>
              <a:t>Reference</a:t>
            </a:r>
            <a:r>
              <a:rPr kumimoji="0" lang="en-US" sz="1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 </a:t>
            </a:r>
            <a:r>
              <a:rPr kumimoji="0" lang="en-US" sz="4400" b="0" i="0" u="none" strike="noStrike" kern="1200" cap="none" spc="0" normalizeH="0" baseline="0" noProof="0" dirty="0">
                <a:ln>
                  <a:noFill/>
                </a:ln>
                <a:solidFill>
                  <a:schemeClr val="tx1"/>
                </a:solidFill>
                <a:effectLst/>
                <a:uLnTx/>
                <a:uFillTx/>
                <a:latin typeface="Aptos"/>
                <a:ea typeface="+mj-ea"/>
                <a:cs typeface="+mj-cs"/>
              </a:rPr>
              <a:t>List</a:t>
            </a:r>
            <a:r>
              <a:rPr kumimoji="0" lang="en-US" sz="1800" b="0"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 </a:t>
            </a:r>
          </a:p>
        </p:txBody>
      </p:sp>
      <p:sp>
        <p:nvSpPr>
          <p:cNvPr id="3" name="Content Placeholder 2">
            <a:extLst>
              <a:ext uri="{FF2B5EF4-FFF2-40B4-BE49-F238E27FC236}">
                <a16:creationId xmlns:a16="http://schemas.microsoft.com/office/drawing/2014/main" id="{562D0B9C-6073-DE1F-3B36-20C04FE187EF}"/>
              </a:ext>
            </a:extLst>
          </p:cNvPr>
          <p:cNvSpPr>
            <a:spLocks noGrp="1"/>
          </p:cNvSpPr>
          <p:nvPr>
            <p:ph idx="1"/>
          </p:nvPr>
        </p:nvSpPr>
        <p:spPr>
          <a:xfrm>
            <a:off x="497306" y="1761636"/>
            <a:ext cx="11468099" cy="4458857"/>
          </a:xfrm>
        </p:spPr>
        <p:txBody>
          <a:bodyPr vert="horz" lIns="91440" tIns="45720" rIns="91440" bIns="45720" rtlCol="0" anchor="t">
            <a:normAutofit fontScale="62500" lnSpcReduction="20000"/>
          </a:bodyPr>
          <a:lstStyle/>
          <a:p>
            <a:r>
              <a:rPr lang="en-AU" dirty="0">
                <a:latin typeface="Aptos" panose="020B0004020202020204" pitchFamily="34" charset="0"/>
              </a:rPr>
              <a:t>James Alcock, “The Propensity to Believe,” in </a:t>
            </a:r>
            <a:r>
              <a:rPr lang="en-AU" i="1" dirty="0">
                <a:latin typeface="Aptos" panose="020B0004020202020204" pitchFamily="34" charset="0"/>
              </a:rPr>
              <a:t>Flight from Science and Reason</a:t>
            </a:r>
            <a:r>
              <a:rPr lang="en-AU" dirty="0">
                <a:latin typeface="Aptos" panose="020B0004020202020204" pitchFamily="34" charset="0"/>
              </a:rPr>
              <a:t>, ed. Paul R. Gross, N. Levitt, and Martin W. Lewis, 1st edition (Baltimore, Md. London: JOHNS HOPKINS UNIVERSITY PRESS, 1997).</a:t>
            </a:r>
            <a:endParaRPr lang="en-US" dirty="0">
              <a:latin typeface="Aptos" panose="020B0004020202020204" pitchFamily="34" charset="0"/>
              <a:ea typeface="+mn-lt"/>
              <a:cs typeface="+mn-lt"/>
            </a:endParaRPr>
          </a:p>
          <a:p>
            <a:r>
              <a:rPr lang="en-US" dirty="0">
                <a:latin typeface="Aptos"/>
                <a:ea typeface="+mn-lt"/>
                <a:cs typeface="+mn-lt"/>
              </a:rPr>
              <a:t>Aldridge, Beren, and Ronen Stilman. 2024. “Unmasking Neurodiversity: Revisiting the Relationship Between Core Self and Sense of Self to Examine Common Neurodivergent Script Decisions.” </a:t>
            </a:r>
            <a:r>
              <a:rPr lang="en-US" i="1" dirty="0">
                <a:latin typeface="Aptos"/>
                <a:ea typeface="+mn-lt"/>
                <a:cs typeface="+mn-lt"/>
              </a:rPr>
              <a:t>Transactional Analysis Journal</a:t>
            </a:r>
            <a:r>
              <a:rPr lang="en-US" dirty="0">
                <a:latin typeface="Aptos"/>
                <a:ea typeface="+mn-lt"/>
                <a:cs typeface="+mn-lt"/>
              </a:rPr>
              <a:t> 54 (1): 47–62. </a:t>
            </a:r>
            <a:r>
              <a:rPr lang="en-US" dirty="0">
                <a:latin typeface="Aptos"/>
                <a:ea typeface="+mn-lt"/>
                <a:cs typeface="+mn-lt"/>
                <a:hlinkClick r:id="rId2"/>
              </a:rPr>
              <a:t>https://doi.org/10.1080/03621537.2024.2286576</a:t>
            </a:r>
            <a:r>
              <a:rPr lang="en-US" dirty="0">
                <a:latin typeface="Aptos"/>
                <a:ea typeface="+mn-lt"/>
                <a:cs typeface="+mn-lt"/>
              </a:rPr>
              <a:t>.</a:t>
            </a:r>
            <a:endParaRPr lang="en-US" dirty="0">
              <a:latin typeface="Aptos"/>
            </a:endParaRPr>
          </a:p>
          <a:p>
            <a:r>
              <a:rPr lang="en-US" dirty="0">
                <a:latin typeface="Aptos"/>
                <a:ea typeface="+mn-lt"/>
                <a:cs typeface="+mn-lt"/>
              </a:rPr>
              <a:t>Alexander, David A. 2024. “The Dyslexic Academic: Uncovering the Challenges Faced as Neurodiverse in Academia and Establishing a Research Agenda.” </a:t>
            </a:r>
            <a:r>
              <a:rPr lang="en-US" i="1" dirty="0">
                <a:latin typeface="Aptos"/>
                <a:ea typeface="+mn-lt"/>
                <a:cs typeface="+mn-lt"/>
              </a:rPr>
              <a:t>Disability &amp; Society</a:t>
            </a:r>
            <a:r>
              <a:rPr lang="en-US" dirty="0">
                <a:latin typeface="Aptos"/>
                <a:ea typeface="+mn-lt"/>
                <a:cs typeface="+mn-lt"/>
              </a:rPr>
              <a:t> 0 (0): 1–6. </a:t>
            </a:r>
            <a:r>
              <a:rPr lang="en-US" dirty="0">
                <a:latin typeface="Aptos"/>
                <a:ea typeface="+mn-lt"/>
                <a:cs typeface="+mn-lt"/>
                <a:hlinkClick r:id="rId3"/>
              </a:rPr>
              <a:t>https://doi.org/10.1080/09687599.2024.2312227</a:t>
            </a:r>
            <a:r>
              <a:rPr lang="en-US" dirty="0">
                <a:latin typeface="Aptos"/>
                <a:ea typeface="+mn-lt"/>
                <a:cs typeface="+mn-lt"/>
              </a:rPr>
              <a:t>.</a:t>
            </a:r>
            <a:endParaRPr lang="en-US" dirty="0">
              <a:latin typeface="Aptos"/>
            </a:endParaRPr>
          </a:p>
          <a:p>
            <a:r>
              <a:rPr lang="en-US" dirty="0" err="1">
                <a:latin typeface="Aptos"/>
                <a:ea typeface="+mn-lt"/>
                <a:cs typeface="+mn-lt"/>
              </a:rPr>
              <a:t>Dorani</a:t>
            </a:r>
            <a:r>
              <a:rPr lang="en-US" dirty="0">
                <a:latin typeface="Aptos"/>
                <a:ea typeface="+mn-lt"/>
                <a:cs typeface="+mn-lt"/>
              </a:rPr>
              <a:t>, Farangis, Denise </a:t>
            </a:r>
            <a:r>
              <a:rPr lang="en-US" dirty="0" err="1">
                <a:latin typeface="Aptos"/>
                <a:ea typeface="+mn-lt"/>
                <a:cs typeface="+mn-lt"/>
              </a:rPr>
              <a:t>Bijlenga</a:t>
            </a:r>
            <a:r>
              <a:rPr lang="en-US" dirty="0">
                <a:latin typeface="Aptos"/>
                <a:ea typeface="+mn-lt"/>
                <a:cs typeface="+mn-lt"/>
              </a:rPr>
              <a:t>, Aartjan T. F. Beekman, </a:t>
            </a:r>
            <a:r>
              <a:rPr lang="en-US" dirty="0" err="1">
                <a:latin typeface="Aptos"/>
                <a:ea typeface="+mn-lt"/>
                <a:cs typeface="+mn-lt"/>
              </a:rPr>
              <a:t>Eus</a:t>
            </a:r>
            <a:r>
              <a:rPr lang="en-US" dirty="0">
                <a:latin typeface="Aptos"/>
                <a:ea typeface="+mn-lt"/>
                <a:cs typeface="+mn-lt"/>
              </a:rPr>
              <a:t> J. W. van Someren, and J. J. Sandra </a:t>
            </a:r>
            <a:r>
              <a:rPr lang="en-US" dirty="0" err="1">
                <a:latin typeface="Aptos"/>
                <a:ea typeface="+mn-lt"/>
                <a:cs typeface="+mn-lt"/>
              </a:rPr>
              <a:t>Kooij</a:t>
            </a:r>
            <a:r>
              <a:rPr lang="en-US" dirty="0">
                <a:latin typeface="Aptos"/>
                <a:ea typeface="+mn-lt"/>
                <a:cs typeface="+mn-lt"/>
              </a:rPr>
              <a:t>. 2021. “Prevalence of Hormone-Related Mood Disorder Symptoms in Women with ADHD.” </a:t>
            </a:r>
            <a:r>
              <a:rPr lang="en-US" i="1" dirty="0">
                <a:latin typeface="Aptos"/>
                <a:ea typeface="+mn-lt"/>
                <a:cs typeface="+mn-lt"/>
              </a:rPr>
              <a:t>Journal of Psychiatric Research</a:t>
            </a:r>
            <a:r>
              <a:rPr lang="en-US" dirty="0">
                <a:latin typeface="Aptos"/>
                <a:ea typeface="+mn-lt"/>
                <a:cs typeface="+mn-lt"/>
              </a:rPr>
              <a:t> 133 (January):10–15. </a:t>
            </a:r>
            <a:r>
              <a:rPr lang="en-US" dirty="0">
                <a:latin typeface="Aptos"/>
                <a:ea typeface="+mn-lt"/>
                <a:cs typeface="+mn-lt"/>
                <a:hlinkClick r:id="rId4"/>
              </a:rPr>
              <a:t>https://doi.org/10.1016/j.jpsychires.2020.12.005</a:t>
            </a:r>
            <a:r>
              <a:rPr lang="en-US" dirty="0">
                <a:latin typeface="Aptos"/>
                <a:ea typeface="+mn-lt"/>
                <a:cs typeface="+mn-lt"/>
              </a:rPr>
              <a:t>.</a:t>
            </a:r>
          </a:p>
          <a:p>
            <a:r>
              <a:rPr lang="en-US" dirty="0">
                <a:latin typeface="Aptos"/>
                <a:ea typeface="+mn-lt"/>
                <a:cs typeface="+mn-lt"/>
              </a:rPr>
              <a:t>Dwyer, Patrick. 2022. “The Neurodiversity Approach(Es): What Are They and What Do They Mean for Researchers?” </a:t>
            </a:r>
            <a:r>
              <a:rPr lang="en-US" i="1" dirty="0">
                <a:latin typeface="Aptos"/>
                <a:ea typeface="+mn-lt"/>
                <a:cs typeface="+mn-lt"/>
              </a:rPr>
              <a:t>Human Development</a:t>
            </a:r>
            <a:r>
              <a:rPr lang="en-US" dirty="0">
                <a:latin typeface="Aptos"/>
                <a:ea typeface="+mn-lt"/>
                <a:cs typeface="+mn-lt"/>
              </a:rPr>
              <a:t> 66 (2): 73–92. </a:t>
            </a:r>
            <a:r>
              <a:rPr lang="en-US" dirty="0">
                <a:latin typeface="Aptos"/>
                <a:ea typeface="+mn-lt"/>
                <a:cs typeface="+mn-lt"/>
                <a:hlinkClick r:id="rId5"/>
              </a:rPr>
              <a:t>https://doi.org/10.1159/000523723</a:t>
            </a:r>
            <a:r>
              <a:rPr lang="en-US" dirty="0">
                <a:latin typeface="Aptos"/>
                <a:ea typeface="+mn-lt"/>
                <a:cs typeface="+mn-lt"/>
              </a:rPr>
              <a:t>.</a:t>
            </a:r>
          </a:p>
          <a:p>
            <a:r>
              <a:rPr lang="en-US" dirty="0">
                <a:latin typeface="Aptos"/>
                <a:ea typeface="+mn-lt"/>
                <a:cs typeface="+mn-lt"/>
              </a:rPr>
              <a:t>Friedman, Zahava L., and Denise Nash-Luckenbach. 2024. “Has the Time Come for Heutagogy? Supporting Neurodivergent Learners in Higher Education.” </a:t>
            </a:r>
            <a:r>
              <a:rPr lang="en-US" i="1" dirty="0">
                <a:latin typeface="Aptos"/>
                <a:ea typeface="+mn-lt"/>
                <a:cs typeface="+mn-lt"/>
              </a:rPr>
              <a:t>Higher Education</a:t>
            </a:r>
            <a:r>
              <a:rPr lang="en-US" dirty="0">
                <a:latin typeface="Aptos"/>
                <a:ea typeface="+mn-lt"/>
                <a:cs typeface="+mn-lt"/>
              </a:rPr>
              <a:t> 87 (6): 1905–20. </a:t>
            </a:r>
            <a:r>
              <a:rPr lang="en-US" dirty="0">
                <a:latin typeface="Aptos"/>
                <a:ea typeface="+mn-lt"/>
                <a:cs typeface="+mn-lt"/>
                <a:hlinkClick r:id="rId6"/>
              </a:rPr>
              <a:t>https://doi.org/10.1007/s10734-023-01097-7</a:t>
            </a:r>
            <a:r>
              <a:rPr lang="en-US" dirty="0">
                <a:latin typeface="Aptos"/>
                <a:ea typeface="+mn-lt"/>
                <a:cs typeface="+mn-lt"/>
              </a:rPr>
              <a:t>.</a:t>
            </a:r>
          </a:p>
          <a:p>
            <a:r>
              <a:rPr lang="en-US" dirty="0" err="1">
                <a:latin typeface="Aptos"/>
                <a:ea typeface="+mn-lt"/>
                <a:cs typeface="+mn-lt"/>
              </a:rPr>
              <a:t>Csecs</a:t>
            </a:r>
            <a:r>
              <a:rPr lang="en-US" dirty="0">
                <a:latin typeface="Aptos"/>
                <a:ea typeface="+mn-lt"/>
                <a:cs typeface="+mn-lt"/>
              </a:rPr>
              <a:t>, Jenny L. L., Valeria Iodice, Charlotte L. Rae, Alice Brooke, Rebecca Simmons, Lisa </a:t>
            </a:r>
            <a:r>
              <a:rPr lang="en-US" dirty="0" err="1">
                <a:latin typeface="Aptos"/>
                <a:ea typeface="+mn-lt"/>
                <a:cs typeface="+mn-lt"/>
              </a:rPr>
              <a:t>Quadt</a:t>
            </a:r>
            <a:r>
              <a:rPr lang="en-US" dirty="0">
                <a:latin typeface="Aptos"/>
                <a:ea typeface="+mn-lt"/>
                <a:cs typeface="+mn-lt"/>
              </a:rPr>
              <a:t>, Georgia K. Savage, et al. 2022. “Joint Hypermobility Links Neurodivergence to Dysautonomia and Pain.” </a:t>
            </a:r>
            <a:r>
              <a:rPr lang="en-US" i="1" dirty="0">
                <a:latin typeface="Aptos"/>
                <a:ea typeface="+mn-lt"/>
                <a:cs typeface="+mn-lt"/>
              </a:rPr>
              <a:t>Frontiers in Psychiatry</a:t>
            </a:r>
            <a:r>
              <a:rPr lang="en-US" dirty="0">
                <a:latin typeface="Aptos"/>
                <a:ea typeface="+mn-lt"/>
                <a:cs typeface="+mn-lt"/>
              </a:rPr>
              <a:t> 12 (February). </a:t>
            </a:r>
            <a:r>
              <a:rPr lang="en-US" dirty="0">
                <a:latin typeface="Aptos"/>
                <a:ea typeface="+mn-lt"/>
                <a:cs typeface="+mn-lt"/>
                <a:hlinkClick r:id="rId7"/>
              </a:rPr>
              <a:t>https://doi.org/10.3389/fpsyt.2021.786916</a:t>
            </a:r>
            <a:r>
              <a:rPr lang="en-US" dirty="0">
                <a:latin typeface="Aptos"/>
                <a:ea typeface="+mn-lt"/>
                <a:cs typeface="+mn-lt"/>
              </a:rPr>
              <a:t>.</a:t>
            </a:r>
          </a:p>
          <a:p>
            <a:r>
              <a:rPr lang="en-US" dirty="0">
                <a:latin typeface="Aptos"/>
                <a:ea typeface="+mn-lt"/>
                <a:cs typeface="+mn-lt"/>
              </a:rPr>
              <a:t>Hours, Camille, Christophe </a:t>
            </a:r>
            <a:r>
              <a:rPr lang="en-US" dirty="0" err="1">
                <a:latin typeface="Aptos"/>
                <a:ea typeface="+mn-lt"/>
                <a:cs typeface="+mn-lt"/>
              </a:rPr>
              <a:t>Recasens</a:t>
            </a:r>
            <a:r>
              <a:rPr lang="en-US" dirty="0">
                <a:latin typeface="Aptos"/>
                <a:ea typeface="+mn-lt"/>
                <a:cs typeface="+mn-lt"/>
              </a:rPr>
              <a:t>, and Jean-Marc </a:t>
            </a:r>
            <a:r>
              <a:rPr lang="en-US" dirty="0" err="1">
                <a:latin typeface="Aptos"/>
                <a:ea typeface="+mn-lt"/>
                <a:cs typeface="+mn-lt"/>
              </a:rPr>
              <a:t>Baleyte</a:t>
            </a:r>
            <a:r>
              <a:rPr lang="en-US" dirty="0">
                <a:latin typeface="Aptos"/>
                <a:ea typeface="+mn-lt"/>
                <a:cs typeface="+mn-lt"/>
              </a:rPr>
              <a:t>. 2022. “ASD and ADHD Comorbidity: What Are We Talking About?” </a:t>
            </a:r>
            <a:r>
              <a:rPr lang="en-US" i="1" dirty="0">
                <a:latin typeface="Aptos"/>
                <a:ea typeface="+mn-lt"/>
                <a:cs typeface="+mn-lt"/>
              </a:rPr>
              <a:t>Frontiers in Psychiatry</a:t>
            </a:r>
            <a:r>
              <a:rPr lang="en-US" dirty="0">
                <a:latin typeface="Aptos"/>
                <a:ea typeface="+mn-lt"/>
                <a:cs typeface="+mn-lt"/>
              </a:rPr>
              <a:t> 13 (February):837424. </a:t>
            </a:r>
            <a:r>
              <a:rPr lang="en-US" dirty="0">
                <a:latin typeface="Aptos"/>
                <a:ea typeface="+mn-lt"/>
                <a:cs typeface="+mn-lt"/>
                <a:hlinkClick r:id="rId8"/>
              </a:rPr>
              <a:t>https://doi.org/10.3389/fpsyt.2022.837424</a:t>
            </a:r>
            <a:r>
              <a:rPr lang="en-US" dirty="0">
                <a:latin typeface="Aptos"/>
                <a:ea typeface="+mn-lt"/>
                <a:cs typeface="+mn-lt"/>
              </a:rPr>
              <a:t>.</a:t>
            </a:r>
          </a:p>
          <a:p>
            <a:r>
              <a:rPr lang="en-US" dirty="0" err="1">
                <a:latin typeface="Aptos"/>
                <a:ea typeface="+mn-lt"/>
                <a:cs typeface="+mn-lt"/>
              </a:rPr>
              <a:t>Weiting</a:t>
            </a:r>
            <a:r>
              <a:rPr lang="en-US" dirty="0">
                <a:latin typeface="Aptos"/>
                <a:ea typeface="+mn-lt"/>
                <a:cs typeface="+mn-lt"/>
              </a:rPr>
              <a:t> Tan, Diana, Marion Rabuka, Tori Haar, and Elizabeth Pellicano. 2023. “‘It’s a Symbolic Violence’: Autistic People’s Experiences of Discrimination at Universities in Australia.” </a:t>
            </a:r>
            <a:r>
              <a:rPr lang="en-US" i="1" dirty="0">
                <a:latin typeface="Aptos"/>
                <a:ea typeface="+mn-lt"/>
                <a:cs typeface="+mn-lt"/>
              </a:rPr>
              <a:t>Autism</a:t>
            </a:r>
            <a:r>
              <a:rPr lang="en-US" dirty="0">
                <a:latin typeface="Aptos"/>
                <a:ea typeface="+mn-lt"/>
                <a:cs typeface="+mn-lt"/>
              </a:rPr>
              <a:t>, December, 13623613231219744. </a:t>
            </a:r>
            <a:r>
              <a:rPr lang="en-US" dirty="0">
                <a:latin typeface="Aptos"/>
                <a:ea typeface="+mn-lt"/>
                <a:cs typeface="+mn-lt"/>
                <a:hlinkClick r:id="rId9"/>
              </a:rPr>
              <a:t>https://doi.org/10.1177/13623613231219744</a:t>
            </a:r>
            <a:r>
              <a:rPr lang="en-US" dirty="0">
                <a:latin typeface="Aptos"/>
                <a:ea typeface="+mn-lt"/>
                <a:cs typeface="+mn-lt"/>
              </a:rPr>
              <a:t>.</a:t>
            </a:r>
            <a:endParaRPr lang="en-US" dirty="0"/>
          </a:p>
        </p:txBody>
      </p:sp>
    </p:spTree>
    <p:extLst>
      <p:ext uri="{BB962C8B-B14F-4D97-AF65-F5344CB8AC3E}">
        <p14:creationId xmlns:p14="http://schemas.microsoft.com/office/powerpoint/2010/main" val="1360000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1DD0-FF67-EB27-9481-6DD3C15A9902}"/>
              </a:ext>
            </a:extLst>
          </p:cNvPr>
          <p:cNvSpPr>
            <a:spLocks noGrp="1"/>
          </p:cNvSpPr>
          <p:nvPr>
            <p:ph type="title"/>
          </p:nvPr>
        </p:nvSpPr>
        <p:spPr>
          <a:xfrm>
            <a:off x="838200" y="-1116811"/>
            <a:ext cx="10515600" cy="1116811"/>
          </a:xfrm>
        </p:spPr>
        <p:txBody>
          <a:bodyPr vert="horz" lIns="91440" tIns="45720" rIns="91440" bIns="45720" rtlCol="0" anchor="b">
            <a:normAutofit/>
          </a:bodyPr>
          <a:lstStyle/>
          <a:p>
            <a:r>
              <a:rPr lang="en-AU" dirty="0">
                <a:latin typeface="Aptos" panose="020B0004020202020204" pitchFamily="34" charset="0"/>
              </a:rPr>
              <a:t>Connect with</a:t>
            </a:r>
            <a:endParaRPr lang="en-AU" dirty="0"/>
          </a:p>
        </p:txBody>
      </p:sp>
      <p:sp useBgFill="1">
        <p:nvSpPr>
          <p:cNvPr id="10" name="Rectangle 9">
            <a:extLst>
              <a:ext uri="{FF2B5EF4-FFF2-40B4-BE49-F238E27FC236}">
                <a16:creationId xmlns:a16="http://schemas.microsoft.com/office/drawing/2014/main" id="{E2854FB4-497A-4904-92CC-4C2786A1E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unflower with leaves and a blue background">
            <a:extLst>
              <a:ext uri="{FF2B5EF4-FFF2-40B4-BE49-F238E27FC236}">
                <a16:creationId xmlns:a16="http://schemas.microsoft.com/office/drawing/2014/main" id="{D4CE26F1-C8B7-2002-D5A7-24074F3459A5}"/>
              </a:ext>
            </a:extLst>
          </p:cNvPr>
          <p:cNvPicPr>
            <a:picLocks noChangeAspect="1"/>
          </p:cNvPicPr>
          <p:nvPr/>
        </p:nvPicPr>
        <p:blipFill>
          <a:blip r:embed="rId2"/>
          <a:stretch>
            <a:fillRect/>
          </a:stretch>
        </p:blipFill>
        <p:spPr>
          <a:xfrm>
            <a:off x="788561" y="628246"/>
            <a:ext cx="5305425" cy="1675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a:extLst>
              <a:ext uri="{FF2B5EF4-FFF2-40B4-BE49-F238E27FC236}">
                <a16:creationId xmlns:a16="http://schemas.microsoft.com/office/drawing/2014/main" id="{E151FCE0-8AAE-6C0B-0212-69E761BD7D15}"/>
              </a:ext>
            </a:extLst>
          </p:cNvPr>
          <p:cNvSpPr>
            <a:spLocks noGrp="1"/>
          </p:cNvSpPr>
          <p:nvPr>
            <p:ph idx="1"/>
          </p:nvPr>
        </p:nvSpPr>
        <p:spPr>
          <a:xfrm>
            <a:off x="281820" y="2660275"/>
            <a:ext cx="6287642" cy="3504592"/>
          </a:xfrm>
        </p:spPr>
        <p:txBody>
          <a:bodyPr vert="horz" lIns="91440" tIns="45720" rIns="91440" bIns="45720" rtlCol="0" anchor="t">
            <a:normAutofit/>
          </a:bodyPr>
          <a:lstStyle/>
          <a:p>
            <a:pPr marL="0" indent="0" algn="ctr">
              <a:buNone/>
            </a:pPr>
            <a:r>
              <a:rPr lang="en-US" sz="3000" dirty="0">
                <a:latin typeface="Aptos"/>
              </a:rPr>
              <a:t>You can connect with me via email or LinkedIn </a:t>
            </a:r>
            <a:endParaRPr lang="en-US" sz="3000" dirty="0">
              <a:latin typeface="Goudy Old Style"/>
            </a:endParaRPr>
          </a:p>
          <a:p>
            <a:pPr marL="0" indent="0" algn="ctr">
              <a:buNone/>
            </a:pPr>
            <a:endParaRPr lang="en-US" sz="3000" dirty="0">
              <a:latin typeface="Aptos"/>
            </a:endParaRPr>
          </a:p>
          <a:p>
            <a:pPr marL="0" indent="0" algn="ctr">
              <a:buNone/>
            </a:pPr>
            <a:r>
              <a:rPr lang="en-US" sz="3000" dirty="0">
                <a:latin typeface="Aptos"/>
              </a:rPr>
              <a:t> </a:t>
            </a:r>
            <a:r>
              <a:rPr lang="en-US" sz="3000" dirty="0">
                <a:latin typeface="Aptos"/>
                <a:hlinkClick r:id="rId3"/>
              </a:rPr>
              <a:t>tiana.blazevic@adelaide.edu.au</a:t>
            </a:r>
            <a:endParaRPr lang="en-US" sz="3000" dirty="0"/>
          </a:p>
        </p:txBody>
      </p:sp>
      <p:cxnSp>
        <p:nvCxnSpPr>
          <p:cNvPr id="12" name="Straight Connector 11">
            <a:extLst>
              <a:ext uri="{FF2B5EF4-FFF2-40B4-BE49-F238E27FC236}">
                <a16:creationId xmlns:a16="http://schemas.microsoft.com/office/drawing/2014/main" id="{BF883E84-3640-43A5-9526-442521C03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D38D96E5-732F-7B90-5B6F-64806020535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1633" y="1762916"/>
            <a:ext cx="3332167" cy="3332167"/>
          </a:xfrm>
          <a:prstGeom prst="rect">
            <a:avLst/>
          </a:prstGeom>
        </p:spPr>
      </p:pic>
    </p:spTree>
    <p:extLst>
      <p:ext uri="{BB962C8B-B14F-4D97-AF65-F5344CB8AC3E}">
        <p14:creationId xmlns:p14="http://schemas.microsoft.com/office/powerpoint/2010/main" val="475456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964B-63C2-C241-F5EE-A2880F489CA2}"/>
              </a:ext>
            </a:extLst>
          </p:cNvPr>
          <p:cNvSpPr>
            <a:spLocks noGrp="1"/>
          </p:cNvSpPr>
          <p:nvPr>
            <p:ph type="title"/>
          </p:nvPr>
        </p:nvSpPr>
        <p:spPr>
          <a:xfrm>
            <a:off x="838200" y="1850706"/>
            <a:ext cx="10515600" cy="1573223"/>
          </a:xfrm>
        </p:spPr>
        <p:txBody>
          <a:bodyPr>
            <a:normAutofit/>
          </a:bodyPr>
          <a:lstStyle/>
          <a:p>
            <a:pPr algn="ctr"/>
            <a:r>
              <a:rPr lang="en-US" sz="9000" dirty="0">
                <a:latin typeface="Aptos"/>
              </a:rPr>
              <a:t>Questions?</a:t>
            </a:r>
          </a:p>
        </p:txBody>
      </p:sp>
      <p:pic>
        <p:nvPicPr>
          <p:cNvPr id="5" name="Picture 4" descr="A sunflower with leaves and a blue background">
            <a:extLst>
              <a:ext uri="{FF2B5EF4-FFF2-40B4-BE49-F238E27FC236}">
                <a16:creationId xmlns:a16="http://schemas.microsoft.com/office/drawing/2014/main" id="{29AD9190-66DE-020D-46E7-9B9FCC05D3CE}"/>
              </a:ext>
            </a:extLst>
          </p:cNvPr>
          <p:cNvPicPr>
            <a:picLocks noChangeAspect="1"/>
          </p:cNvPicPr>
          <p:nvPr/>
        </p:nvPicPr>
        <p:blipFill>
          <a:blip r:embed="rId2"/>
          <a:stretch>
            <a:fillRect/>
          </a:stretch>
        </p:blipFill>
        <p:spPr>
          <a:xfrm>
            <a:off x="2360941" y="4014914"/>
            <a:ext cx="7482567" cy="2413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2691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338E-C14A-EBC1-2BEE-B743EBD345C4}"/>
              </a:ext>
            </a:extLst>
          </p:cNvPr>
          <p:cNvSpPr>
            <a:spLocks noGrp="1"/>
          </p:cNvSpPr>
          <p:nvPr>
            <p:ph type="title"/>
          </p:nvPr>
        </p:nvSpPr>
        <p:spPr>
          <a:xfrm>
            <a:off x="939800" y="-138910"/>
            <a:ext cx="10515600" cy="1116811"/>
          </a:xfrm>
        </p:spPr>
        <p:txBody>
          <a:bodyPr/>
          <a:lstStyle/>
          <a:p>
            <a:pPr algn="ctr"/>
            <a:r>
              <a:rPr lang="en-US">
                <a:latin typeface="Aptos"/>
              </a:rPr>
              <a:t>Neurodiversity project </a:t>
            </a:r>
            <a:endParaRPr lang="en-US"/>
          </a:p>
        </p:txBody>
      </p:sp>
      <p:sp>
        <p:nvSpPr>
          <p:cNvPr id="3" name="Content Placeholder 2">
            <a:extLst>
              <a:ext uri="{FF2B5EF4-FFF2-40B4-BE49-F238E27FC236}">
                <a16:creationId xmlns:a16="http://schemas.microsoft.com/office/drawing/2014/main" id="{39140D7F-C298-6E47-890E-94CD510C5FBB}"/>
              </a:ext>
            </a:extLst>
          </p:cNvPr>
          <p:cNvSpPr>
            <a:spLocks noGrp="1"/>
          </p:cNvSpPr>
          <p:nvPr>
            <p:ph idx="1"/>
          </p:nvPr>
        </p:nvSpPr>
        <p:spPr>
          <a:xfrm>
            <a:off x="838200" y="1121669"/>
            <a:ext cx="10617200" cy="3594101"/>
          </a:xfrm>
        </p:spPr>
        <p:txBody>
          <a:bodyPr vert="horz" lIns="91440" tIns="45720" rIns="91440" bIns="45720" rtlCol="0" anchor="t">
            <a:normAutofit fontScale="92500"/>
          </a:bodyPr>
          <a:lstStyle/>
          <a:p>
            <a:r>
              <a:rPr lang="en-US" sz="1800" dirty="0">
                <a:latin typeface="Aptos"/>
                <a:ea typeface="+mn-lt"/>
                <a:cs typeface="+mn-lt"/>
              </a:rPr>
              <a:t>Create a peer mentoring program for undergraduate neurodivergent students to pilot in 2025. </a:t>
            </a:r>
          </a:p>
          <a:p>
            <a:r>
              <a:rPr lang="en-US" sz="1800" dirty="0">
                <a:latin typeface="Aptos"/>
                <a:ea typeface="+mn-lt"/>
                <a:cs typeface="+mn-lt"/>
              </a:rPr>
              <a:t>Establish a Neurodivergent Hub web page that directs neurodiverse students to university support services in one convenient place. </a:t>
            </a:r>
            <a:endParaRPr lang="en-US" sz="1800" dirty="0">
              <a:latin typeface="Aptos"/>
              <a:cs typeface="Calibri"/>
            </a:endParaRPr>
          </a:p>
          <a:p>
            <a:r>
              <a:rPr lang="en-US" sz="1800" dirty="0">
                <a:latin typeface="Aptos"/>
                <a:ea typeface="+mn-lt"/>
                <a:cs typeface="+mn-lt"/>
              </a:rPr>
              <a:t>Create additional resources for both staff and students related to neurodivergent learning. </a:t>
            </a:r>
            <a:endParaRPr lang="en-US" sz="1800" dirty="0">
              <a:latin typeface="Aptos"/>
            </a:endParaRPr>
          </a:p>
          <a:p>
            <a:r>
              <a:rPr lang="en-US" sz="1800" dirty="0">
                <a:latin typeface="Aptos"/>
                <a:ea typeface="+mn-lt"/>
                <a:cs typeface="+mn-lt"/>
              </a:rPr>
              <a:t>Develop and run workshops for neurodivergent students to assist with study skills and transition. </a:t>
            </a:r>
            <a:endParaRPr lang="en-US" sz="1800" dirty="0">
              <a:latin typeface="Aptos"/>
            </a:endParaRPr>
          </a:p>
          <a:p>
            <a:r>
              <a:rPr lang="en-US" sz="1800" dirty="0">
                <a:latin typeface="Aptos"/>
                <a:ea typeface="+mn-lt"/>
                <a:cs typeface="+mn-lt"/>
              </a:rPr>
              <a:t>Raise further awareness of neurodiversity and hidden disabilities on campus through events and workshops. </a:t>
            </a:r>
            <a:endParaRPr lang="en-US" sz="1800" dirty="0">
              <a:latin typeface="Aptos"/>
            </a:endParaRPr>
          </a:p>
          <a:p>
            <a:r>
              <a:rPr lang="en-US" sz="1800" dirty="0">
                <a:latin typeface="Aptos"/>
                <a:ea typeface="+mn-lt"/>
                <a:cs typeface="+mn-lt"/>
              </a:rPr>
              <a:t>Collaborate with both professional and academic staff on the needs of neurodiverse students.</a:t>
            </a:r>
            <a:endParaRPr lang="en-US" sz="1800" dirty="0">
              <a:latin typeface="Aptos"/>
            </a:endParaRPr>
          </a:p>
          <a:p>
            <a:r>
              <a:rPr lang="en-US" sz="1800" dirty="0">
                <a:latin typeface="Aptos"/>
                <a:ea typeface="+mn-lt"/>
                <a:cs typeface="+mn-lt"/>
              </a:rPr>
              <a:t>Connect with students on their experience as a neurodivergent person through a student survey and incorporate that feedback into the project aims.</a:t>
            </a:r>
            <a:endParaRPr lang="en-US" sz="1100" dirty="0">
              <a:solidFill>
                <a:srgbClr val="444444"/>
              </a:solidFill>
              <a:latin typeface="Calibri"/>
              <a:cs typeface="Calibri"/>
            </a:endParaRPr>
          </a:p>
        </p:txBody>
      </p:sp>
      <p:pic>
        <p:nvPicPr>
          <p:cNvPr id="4" name="Picture 3" descr="A sunflower with leaves and a blue background">
            <a:extLst>
              <a:ext uri="{FF2B5EF4-FFF2-40B4-BE49-F238E27FC236}">
                <a16:creationId xmlns:a16="http://schemas.microsoft.com/office/drawing/2014/main" id="{42BC056B-9E0F-219F-F5EC-7CD650B0D238}"/>
              </a:ext>
            </a:extLst>
          </p:cNvPr>
          <p:cNvPicPr>
            <a:picLocks noChangeAspect="1"/>
          </p:cNvPicPr>
          <p:nvPr/>
        </p:nvPicPr>
        <p:blipFill>
          <a:blip r:embed="rId2"/>
          <a:stretch>
            <a:fillRect/>
          </a:stretch>
        </p:blipFill>
        <p:spPr>
          <a:xfrm>
            <a:off x="3443287" y="5040255"/>
            <a:ext cx="5305425" cy="1675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8090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31FB-DECE-1ACB-EDDE-FAB70245A1A1}"/>
              </a:ext>
            </a:extLst>
          </p:cNvPr>
          <p:cNvSpPr>
            <a:spLocks noGrp="1"/>
          </p:cNvSpPr>
          <p:nvPr>
            <p:ph type="title"/>
          </p:nvPr>
        </p:nvSpPr>
        <p:spPr/>
        <p:txBody>
          <a:bodyPr>
            <a:normAutofit fontScale="90000"/>
          </a:bodyPr>
          <a:lstStyle/>
          <a:p>
            <a:r>
              <a:rPr lang="en-US">
                <a:latin typeface="Aptos"/>
              </a:rPr>
              <a:t>Neurodivergent conditions at the University of Adelaide 2020-2023</a:t>
            </a:r>
          </a:p>
        </p:txBody>
      </p:sp>
      <p:graphicFrame>
        <p:nvGraphicFramePr>
          <p:cNvPr id="4" name="Diagram 3" descr="Two arrows pointing at one another. The left arrow states &quot;ADHD registrations of new students have increased by an average of 34.88% every year since 2020.&quot; The right arrow states &quot;ASD registrations of new students have increased by an average of 22.63% every year since 2020&quot;. ">
            <a:extLst>
              <a:ext uri="{FF2B5EF4-FFF2-40B4-BE49-F238E27FC236}">
                <a16:creationId xmlns:a16="http://schemas.microsoft.com/office/drawing/2014/main" id="{B19044D4-71DE-D486-502F-B6C23230715F}"/>
              </a:ext>
            </a:extLst>
          </p:cNvPr>
          <p:cNvGraphicFramePr/>
          <p:nvPr>
            <p:extLst>
              <p:ext uri="{D42A27DB-BD31-4B8C-83A1-F6EECF244321}">
                <p14:modId xmlns:p14="http://schemas.microsoft.com/office/powerpoint/2010/main" val="2523095555"/>
              </p:ext>
            </p:extLst>
          </p:nvPr>
        </p:nvGraphicFramePr>
        <p:xfrm>
          <a:off x="1754825" y="1532945"/>
          <a:ext cx="8689074" cy="514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36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6917-F72B-16FF-0C0A-9C7778A1F622}"/>
              </a:ext>
            </a:extLst>
          </p:cNvPr>
          <p:cNvSpPr>
            <a:spLocks noGrp="1"/>
          </p:cNvSpPr>
          <p:nvPr>
            <p:ph type="title"/>
          </p:nvPr>
        </p:nvSpPr>
        <p:spPr>
          <a:xfrm>
            <a:off x="1028700" y="226402"/>
            <a:ext cx="10515600" cy="1116811"/>
          </a:xfrm>
        </p:spPr>
        <p:txBody>
          <a:bodyPr/>
          <a:lstStyle/>
          <a:p>
            <a:pPr algn="ctr"/>
            <a:r>
              <a:rPr lang="en-US" dirty="0">
                <a:latin typeface="Aptos"/>
              </a:rPr>
              <a:t>Webform data 2024 ADHD</a:t>
            </a:r>
            <a:endParaRPr lang="en-US" dirty="0"/>
          </a:p>
        </p:txBody>
      </p:sp>
      <p:pic>
        <p:nvPicPr>
          <p:cNvPr id="4" name="Content Placeholder 3" descr="A graph indicating the rise in ADHD registrations from April to September. ">
            <a:extLst>
              <a:ext uri="{FF2B5EF4-FFF2-40B4-BE49-F238E27FC236}">
                <a16:creationId xmlns:a16="http://schemas.microsoft.com/office/drawing/2014/main" id="{4804FE1E-9EDB-4081-33BE-EFE1D5B78459}"/>
              </a:ext>
            </a:extLst>
          </p:cNvPr>
          <p:cNvPicPr>
            <a:picLocks noGrp="1" noChangeAspect="1"/>
          </p:cNvPicPr>
          <p:nvPr>
            <p:ph idx="1"/>
          </p:nvPr>
        </p:nvPicPr>
        <p:blipFill>
          <a:blip r:embed="rId2"/>
          <a:stretch>
            <a:fillRect/>
          </a:stretch>
        </p:blipFill>
        <p:spPr>
          <a:xfrm>
            <a:off x="1816474" y="1921396"/>
            <a:ext cx="8065994" cy="4697505"/>
          </a:xfrm>
        </p:spPr>
      </p:pic>
      <p:pic>
        <p:nvPicPr>
          <p:cNvPr id="6" name="Picture 5">
            <a:extLst>
              <a:ext uri="{FF2B5EF4-FFF2-40B4-BE49-F238E27FC236}">
                <a16:creationId xmlns:a16="http://schemas.microsoft.com/office/drawing/2014/main" id="{99361F8E-A38A-5A23-4117-D0BFED2920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566089"/>
            <a:ext cx="1358439" cy="1227197"/>
          </a:xfrm>
          <a:prstGeom prst="rect">
            <a:avLst/>
          </a:prstGeom>
        </p:spPr>
      </p:pic>
      <p:pic>
        <p:nvPicPr>
          <p:cNvPr id="8" name="Picture 7">
            <a:extLst>
              <a:ext uri="{FF2B5EF4-FFF2-40B4-BE49-F238E27FC236}">
                <a16:creationId xmlns:a16="http://schemas.microsoft.com/office/drawing/2014/main" id="{CA880DA7-4B60-5438-D62C-DDF852045A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397393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6917-F72B-16FF-0C0A-9C7778A1F622}"/>
              </a:ext>
            </a:extLst>
          </p:cNvPr>
          <p:cNvSpPr>
            <a:spLocks noGrp="1"/>
          </p:cNvSpPr>
          <p:nvPr>
            <p:ph type="title"/>
          </p:nvPr>
        </p:nvSpPr>
        <p:spPr/>
        <p:txBody>
          <a:bodyPr/>
          <a:lstStyle/>
          <a:p>
            <a:pPr algn="ctr"/>
            <a:r>
              <a:rPr lang="en-US">
                <a:latin typeface="Aptos"/>
              </a:rPr>
              <a:t>Webform data 2024 ASD</a:t>
            </a:r>
          </a:p>
        </p:txBody>
      </p:sp>
      <p:pic>
        <p:nvPicPr>
          <p:cNvPr id="9" name="Content Placeholder 8" descr="A graph indicating the low numbers of ASD registration from April to September in comparison to ADHD">
            <a:extLst>
              <a:ext uri="{FF2B5EF4-FFF2-40B4-BE49-F238E27FC236}">
                <a16:creationId xmlns:a16="http://schemas.microsoft.com/office/drawing/2014/main" id="{00CABF17-F250-C6FC-BC21-6F2927505A1F}"/>
              </a:ext>
            </a:extLst>
          </p:cNvPr>
          <p:cNvPicPr>
            <a:picLocks noGrp="1" noChangeAspect="1"/>
          </p:cNvPicPr>
          <p:nvPr>
            <p:ph idx="1"/>
          </p:nvPr>
        </p:nvPicPr>
        <p:blipFill>
          <a:blip r:embed="rId2"/>
          <a:stretch>
            <a:fillRect/>
          </a:stretch>
        </p:blipFill>
        <p:spPr>
          <a:xfrm>
            <a:off x="1950944" y="1932603"/>
            <a:ext cx="7427258" cy="4327711"/>
          </a:xfrm>
        </p:spPr>
      </p:pic>
      <p:pic>
        <p:nvPicPr>
          <p:cNvPr id="11" name="Picture 10">
            <a:extLst>
              <a:ext uri="{FF2B5EF4-FFF2-40B4-BE49-F238E27FC236}">
                <a16:creationId xmlns:a16="http://schemas.microsoft.com/office/drawing/2014/main" id="{DA318631-9AA5-BF68-5C59-B31961DB0A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566089"/>
            <a:ext cx="1358439" cy="1227197"/>
          </a:xfrm>
          <a:prstGeom prst="rect">
            <a:avLst/>
          </a:prstGeom>
        </p:spPr>
      </p:pic>
      <p:pic>
        <p:nvPicPr>
          <p:cNvPr id="13" name="Picture 12">
            <a:extLst>
              <a:ext uri="{FF2B5EF4-FFF2-40B4-BE49-F238E27FC236}">
                <a16:creationId xmlns:a16="http://schemas.microsoft.com/office/drawing/2014/main" id="{5F698321-1986-93ED-B13D-A82D4D1F29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232588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69FC-0790-8FFF-3C67-FC52BA92FE48}"/>
              </a:ext>
            </a:extLst>
          </p:cNvPr>
          <p:cNvSpPr>
            <a:spLocks noGrp="1"/>
          </p:cNvSpPr>
          <p:nvPr>
            <p:ph type="title"/>
          </p:nvPr>
        </p:nvSpPr>
        <p:spPr>
          <a:xfrm>
            <a:off x="995082" y="293637"/>
            <a:ext cx="10515600" cy="1116811"/>
          </a:xfrm>
        </p:spPr>
        <p:txBody>
          <a:bodyPr>
            <a:normAutofit fontScale="90000"/>
          </a:bodyPr>
          <a:lstStyle/>
          <a:p>
            <a:pPr algn="ctr"/>
            <a:r>
              <a:rPr lang="en-US">
                <a:latin typeface="Aptos"/>
              </a:rPr>
              <a:t>Webform data 2024 Specific Learning Disability </a:t>
            </a:r>
          </a:p>
        </p:txBody>
      </p:sp>
      <p:pic>
        <p:nvPicPr>
          <p:cNvPr id="4" name="Content Placeholder 3" descr="A graph indicating the low levels of specific learning disability registrations from April to September in comparison to ADHD">
            <a:extLst>
              <a:ext uri="{FF2B5EF4-FFF2-40B4-BE49-F238E27FC236}">
                <a16:creationId xmlns:a16="http://schemas.microsoft.com/office/drawing/2014/main" id="{FF9DF1AD-A6EC-9E9B-AE87-70BD076050EE}"/>
              </a:ext>
            </a:extLst>
          </p:cNvPr>
          <p:cNvPicPr>
            <a:picLocks noGrp="1" noChangeAspect="1"/>
          </p:cNvPicPr>
          <p:nvPr>
            <p:ph idx="1"/>
          </p:nvPr>
        </p:nvPicPr>
        <p:blipFill>
          <a:blip r:embed="rId2"/>
          <a:stretch>
            <a:fillRect/>
          </a:stretch>
        </p:blipFill>
        <p:spPr>
          <a:xfrm>
            <a:off x="1850091" y="1865367"/>
            <a:ext cx="7785847" cy="4529417"/>
          </a:xfrm>
        </p:spPr>
      </p:pic>
      <p:pic>
        <p:nvPicPr>
          <p:cNvPr id="6" name="Picture 5">
            <a:extLst>
              <a:ext uri="{FF2B5EF4-FFF2-40B4-BE49-F238E27FC236}">
                <a16:creationId xmlns:a16="http://schemas.microsoft.com/office/drawing/2014/main" id="{CEF69150-BDD8-5375-7206-B8B770CFCE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794" y="5566089"/>
            <a:ext cx="1358439" cy="1227197"/>
          </a:xfrm>
          <a:prstGeom prst="rect">
            <a:avLst/>
          </a:prstGeom>
        </p:spPr>
      </p:pic>
      <p:pic>
        <p:nvPicPr>
          <p:cNvPr id="8" name="Picture 7">
            <a:extLst>
              <a:ext uri="{FF2B5EF4-FFF2-40B4-BE49-F238E27FC236}">
                <a16:creationId xmlns:a16="http://schemas.microsoft.com/office/drawing/2014/main" id="{BF68A273-0FC5-3D63-A5DE-B0EFE50478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80881" y="5563809"/>
            <a:ext cx="1797353" cy="1124858"/>
          </a:xfrm>
          <a:prstGeom prst="rect">
            <a:avLst/>
          </a:prstGeom>
        </p:spPr>
      </p:pic>
    </p:spTree>
    <p:extLst>
      <p:ext uri="{BB962C8B-B14F-4D97-AF65-F5344CB8AC3E}">
        <p14:creationId xmlns:p14="http://schemas.microsoft.com/office/powerpoint/2010/main" val="418767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D163-4DAB-F41D-108E-74F40A1D709F}"/>
              </a:ext>
            </a:extLst>
          </p:cNvPr>
          <p:cNvSpPr>
            <a:spLocks noGrp="1"/>
          </p:cNvSpPr>
          <p:nvPr>
            <p:ph type="title"/>
          </p:nvPr>
        </p:nvSpPr>
        <p:spPr>
          <a:xfrm>
            <a:off x="1097604" y="339597"/>
            <a:ext cx="9907929" cy="663470"/>
          </a:xfrm>
        </p:spPr>
        <p:txBody>
          <a:bodyPr>
            <a:normAutofit/>
          </a:bodyPr>
          <a:lstStyle/>
          <a:p>
            <a:pPr algn="ctr"/>
            <a:r>
              <a:rPr lang="en-US" sz="3200" dirty="0">
                <a:latin typeface="Aptos"/>
              </a:rPr>
              <a:t>Co-Conditions tell a different story: August </a:t>
            </a:r>
          </a:p>
        </p:txBody>
      </p:sp>
      <p:pic>
        <p:nvPicPr>
          <p:cNvPr id="6" name="Picture 5">
            <a:extLst>
              <a:ext uri="{FF2B5EF4-FFF2-40B4-BE49-F238E27FC236}">
                <a16:creationId xmlns:a16="http://schemas.microsoft.com/office/drawing/2014/main" id="{C6BD559F-9DD2-3B61-F2D0-5BAD0D8BB61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794" y="5566089"/>
            <a:ext cx="1358439" cy="1227197"/>
          </a:xfrm>
          <a:prstGeom prst="rect">
            <a:avLst/>
          </a:prstGeom>
        </p:spPr>
      </p:pic>
      <p:pic>
        <p:nvPicPr>
          <p:cNvPr id="8" name="Picture 7">
            <a:extLst>
              <a:ext uri="{FF2B5EF4-FFF2-40B4-BE49-F238E27FC236}">
                <a16:creationId xmlns:a16="http://schemas.microsoft.com/office/drawing/2014/main" id="{AC6BBA46-639E-D99B-2F72-4751B64353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0214" y="5575904"/>
            <a:ext cx="1628020" cy="1112763"/>
          </a:xfrm>
          <a:prstGeom prst="rect">
            <a:avLst/>
          </a:prstGeom>
        </p:spPr>
      </p:pic>
      <p:pic>
        <p:nvPicPr>
          <p:cNvPr id="3" name="Picture 2" descr="A visual graphic showing the different types of co-conditions registrated by 19 students in August of this year. Some of the conditions include: anxiety, depression, chronic fatigue, epilepsy etc. ">
            <a:extLst>
              <a:ext uri="{FF2B5EF4-FFF2-40B4-BE49-F238E27FC236}">
                <a16:creationId xmlns:a16="http://schemas.microsoft.com/office/drawing/2014/main" id="{4832207B-53AA-193D-9A60-7BDA0EE06233}"/>
              </a:ext>
            </a:extLst>
          </p:cNvPr>
          <p:cNvPicPr>
            <a:picLocks noChangeAspect="1"/>
          </p:cNvPicPr>
          <p:nvPr/>
        </p:nvPicPr>
        <p:blipFill>
          <a:blip r:embed="rId4"/>
          <a:stretch>
            <a:fillRect/>
          </a:stretch>
        </p:blipFill>
        <p:spPr>
          <a:xfrm>
            <a:off x="1752600" y="1549476"/>
            <a:ext cx="8686800" cy="4581525"/>
          </a:xfrm>
          <a:prstGeom prst="rect">
            <a:avLst/>
          </a:prstGeom>
        </p:spPr>
      </p:pic>
    </p:spTree>
    <p:extLst>
      <p:ext uri="{BB962C8B-B14F-4D97-AF65-F5344CB8AC3E}">
        <p14:creationId xmlns:p14="http://schemas.microsoft.com/office/powerpoint/2010/main" val="3961893068"/>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emplate>office theme</Template>
  <TotalTime>142</TotalTime>
  <Words>3725</Words>
  <Application>Microsoft Office PowerPoint</Application>
  <PresentationFormat>Widescreen</PresentationFormat>
  <Paragraphs>165</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Aptos Display</vt:lpstr>
      <vt:lpstr>Arial</vt:lpstr>
      <vt:lpstr>Arial,Sans-Serif</vt:lpstr>
      <vt:lpstr>Bierstadt</vt:lpstr>
      <vt:lpstr>Calibri</vt:lpstr>
      <vt:lpstr>Courier New,monospace</vt:lpstr>
      <vt:lpstr>Felix Titling</vt:lpstr>
      <vt:lpstr>Goudy Old Style</vt:lpstr>
      <vt:lpstr>ArchwayVTI</vt:lpstr>
      <vt:lpstr>Serving as a reminder that you are not alone: Building community and support through neurodivergent study skill workshops. </vt:lpstr>
      <vt:lpstr>Acknowledgement of country </vt:lpstr>
      <vt:lpstr>Your Speaker </vt:lpstr>
      <vt:lpstr>Neurodiversity project </vt:lpstr>
      <vt:lpstr>Neurodivergent conditions at the University of Adelaide 2020-2023</vt:lpstr>
      <vt:lpstr>Webform data 2024 ADHD</vt:lpstr>
      <vt:lpstr>Webform data 2024 ASD</vt:lpstr>
      <vt:lpstr>Webform data 2024 Specific Learning Disability </vt:lpstr>
      <vt:lpstr>Co-Conditions tell a different story: August </vt:lpstr>
      <vt:lpstr>Why workshops? </vt:lpstr>
      <vt:lpstr>Neurodivergent Study Skill workshop pilot Semester 2 2024 </vt:lpstr>
      <vt:lpstr>Creating the workshops </vt:lpstr>
      <vt:lpstr>Marketing of the workshops </vt:lpstr>
      <vt:lpstr>Universal design learning before they enter the workshop </vt:lpstr>
      <vt:lpstr>Universal design learning in the workshop space </vt:lpstr>
      <vt:lpstr>Workshop Attendance</vt:lpstr>
      <vt:lpstr>The approach of the workshops</vt:lpstr>
      <vt:lpstr>The approach of the workshops</vt:lpstr>
      <vt:lpstr>The discovery process </vt:lpstr>
      <vt:lpstr>The discovery process </vt:lpstr>
      <vt:lpstr>Why reflection as an activity? </vt:lpstr>
      <vt:lpstr>Satisfaction so far  </vt:lpstr>
      <vt:lpstr>Feedback from the pilot so far (2024) </vt:lpstr>
      <vt:lpstr>Building community feedback</vt:lpstr>
      <vt:lpstr>Email feedback: participating without pressure </vt:lpstr>
      <vt:lpstr>Slido as a way to build community </vt:lpstr>
      <vt:lpstr>Slido poll - what is the first one that comes to mind when you are told to write?</vt:lpstr>
      <vt:lpstr>Slido poll - what has been your experience with reading and interpreting texts?</vt:lpstr>
      <vt:lpstr>Slido poll - In what ways do you find that stimming helps your memory?</vt:lpstr>
      <vt:lpstr>Bridging the gap through workshops </vt:lpstr>
      <vt:lpstr>Bridging the gap through workshops </vt:lpstr>
      <vt:lpstr>My final word </vt:lpstr>
      <vt:lpstr>Reference List </vt:lpstr>
      <vt:lpstr>Connect with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Kylie Geard</cp:lastModifiedBy>
  <cp:revision>151</cp:revision>
  <dcterms:created xsi:type="dcterms:W3CDTF">2024-10-21T00:27:13Z</dcterms:created>
  <dcterms:modified xsi:type="dcterms:W3CDTF">2024-10-30T04:32:32Z</dcterms:modified>
</cp:coreProperties>
</file>