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75" r:id="rId2"/>
    <p:sldMasterId id="2147483689" r:id="rId3"/>
  </p:sldMasterIdLst>
  <p:notesMasterIdLst>
    <p:notesMasterId r:id="rId29"/>
  </p:notesMasterIdLst>
  <p:handoutMasterIdLst>
    <p:handoutMasterId r:id="rId30"/>
  </p:handoutMasterIdLst>
  <p:sldIdLst>
    <p:sldId id="256" r:id="rId4"/>
    <p:sldId id="280" r:id="rId5"/>
    <p:sldId id="257" r:id="rId6"/>
    <p:sldId id="258" r:id="rId7"/>
    <p:sldId id="259" r:id="rId8"/>
    <p:sldId id="273" r:id="rId9"/>
    <p:sldId id="283" r:id="rId10"/>
    <p:sldId id="294" r:id="rId11"/>
    <p:sldId id="293" r:id="rId12"/>
    <p:sldId id="262" r:id="rId13"/>
    <p:sldId id="285" r:id="rId14"/>
    <p:sldId id="286" r:id="rId15"/>
    <p:sldId id="291" r:id="rId16"/>
    <p:sldId id="282" r:id="rId17"/>
    <p:sldId id="268" r:id="rId18"/>
    <p:sldId id="287" r:id="rId19"/>
    <p:sldId id="263" r:id="rId20"/>
    <p:sldId id="292" r:id="rId21"/>
    <p:sldId id="284" r:id="rId22"/>
    <p:sldId id="269" r:id="rId23"/>
    <p:sldId id="290" r:id="rId24"/>
    <p:sldId id="271" r:id="rId25"/>
    <p:sldId id="277" r:id="rId26"/>
    <p:sldId id="278" r:id="rId27"/>
    <p:sldId id="272" r:id="rId28"/>
  </p:sldIdLst>
  <p:sldSz cx="12192000" cy="6858000"/>
  <p:notesSz cx="6858000" cy="9144000"/>
  <p:embeddedFontLst>
    <p:embeddedFont>
      <p:font typeface="Inter" panose="020B0502030000000004" pitchFamily="2" charset="0"/>
      <p:regular r:id="rId31"/>
      <p:bold r:id="rId32"/>
      <p:italic r:id="rId33"/>
      <p:boldItalic r:id="rId34"/>
    </p:embeddedFont>
    <p:embeddedFont>
      <p:font typeface="Source Sans 3" panose="020B0604020202020204" charset="0"/>
      <p:regular r:id="rId35"/>
      <p:bold r:id="rId36"/>
      <p:italic r:id="rId37"/>
      <p:boldItalic r:id="rId38"/>
    </p:embeddedFont>
    <p:embeddedFont>
      <p:font typeface="Source Sans 3 ExtraBold" panose="020B0604020202020204" charset="0"/>
      <p:bold r:id="rId39"/>
      <p:italic r:id="rId40"/>
      <p:boldItalic r:id="rId41"/>
    </p:embeddedFont>
    <p:embeddedFont>
      <p:font typeface="Source Sans Pro" panose="020B0503030403020204" pitchFamily="34" charset="0"/>
      <p:regular r:id="rId42"/>
      <p:bold r:id="rId43"/>
      <p:italic r:id="rId44"/>
      <p:boldItalic r:id="rId45"/>
    </p:embeddedFont>
    <p:embeddedFont>
      <p:font typeface="Source Sans Pro SemiBold" panose="020B0603030403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jX0hhPeGDMAwMKT9a/TsbCaiXF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3C0"/>
    <a:srgbClr val="6355C0"/>
    <a:srgbClr val="FF5B92"/>
    <a:srgbClr val="FFB1CB"/>
    <a:srgbClr val="9F69F1"/>
    <a:srgbClr val="6E7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41" autoAdjust="0"/>
    <p:restoredTop sz="92047" autoAdjust="0"/>
  </p:normalViewPr>
  <p:slideViewPr>
    <p:cSldViewPr snapToGrid="0">
      <p:cViewPr varScale="1">
        <p:scale>
          <a:sx n="64" d="100"/>
          <a:sy n="64" d="100"/>
        </p:scale>
        <p:origin x="84" y="708"/>
      </p:cViewPr>
      <p:guideLst/>
    </p:cSldViewPr>
  </p:slideViewPr>
  <p:outlineViewPr>
    <p:cViewPr>
      <p:scale>
        <a:sx n="33" d="100"/>
        <a:sy n="33" d="100"/>
      </p:scale>
      <p:origin x="0" y="-88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042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customschemas.google.com/relationships/presentationmetadata" Target="meta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7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3E23C9-BF73-BB00-0A27-BD59BB6FF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50D7E-4DF6-C225-5AE7-0DD4C2CD5E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27CCE-B642-4A09-9915-41F035719CFF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CFB0A-E697-7719-82D8-0B48637C2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97F22-8A90-3BA7-99C5-FBCB7EBA5B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52F6D-194C-478A-A63C-974BF4D2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015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1C70CFFD-0797-7886-242B-5584E1115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>
            <a:extLst>
              <a:ext uri="{FF2B5EF4-FFF2-40B4-BE49-F238E27FC236}">
                <a16:creationId xmlns:a16="http://schemas.microsoft.com/office/drawing/2014/main" id="{86ADBDB8-2B3A-E7BA-081F-94C1E53D88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4:notes">
            <a:extLst>
              <a:ext uri="{FF2B5EF4-FFF2-40B4-BE49-F238E27FC236}">
                <a16:creationId xmlns:a16="http://schemas.microsoft.com/office/drawing/2014/main" id="{9B902E15-A167-C97D-B718-573D4A85F1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9435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010A899D-C629-6CFD-1340-5AD0F1A96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>
            <a:extLst>
              <a:ext uri="{FF2B5EF4-FFF2-40B4-BE49-F238E27FC236}">
                <a16:creationId xmlns:a16="http://schemas.microsoft.com/office/drawing/2014/main" id="{C80F0B40-1ED2-0898-A562-645116F17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4:notes">
            <a:extLst>
              <a:ext uri="{FF2B5EF4-FFF2-40B4-BE49-F238E27FC236}">
                <a16:creationId xmlns:a16="http://schemas.microsoft.com/office/drawing/2014/main" id="{67E0CCE4-CE73-90EE-D9F5-666161FEA1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91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874D6D65-AB98-BAD9-69C6-865DF026E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>
            <a:extLst>
              <a:ext uri="{FF2B5EF4-FFF2-40B4-BE49-F238E27FC236}">
                <a16:creationId xmlns:a16="http://schemas.microsoft.com/office/drawing/2014/main" id="{676050F5-D383-8A08-7869-0D91FED92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0:notes">
            <a:extLst>
              <a:ext uri="{FF2B5EF4-FFF2-40B4-BE49-F238E27FC236}">
                <a16:creationId xmlns:a16="http://schemas.microsoft.com/office/drawing/2014/main" id="{030AD3C3-D2F2-95E6-7D5E-7F4D8F65EA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5" name="Google Shape;235;p10:notes">
            <a:extLst>
              <a:ext uri="{FF2B5EF4-FFF2-40B4-BE49-F238E27FC236}">
                <a16:creationId xmlns:a16="http://schemas.microsoft.com/office/drawing/2014/main" id="{1B9B8F09-87DA-EF4B-6A05-8623847137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362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1B03C0E0-4795-850F-A424-D2B1BDB54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>
            <a:extLst>
              <a:ext uri="{FF2B5EF4-FFF2-40B4-BE49-F238E27FC236}">
                <a16:creationId xmlns:a16="http://schemas.microsoft.com/office/drawing/2014/main" id="{134C28E4-BCF4-198D-08D8-E2551D88F4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0:notes">
            <a:extLst>
              <a:ext uri="{FF2B5EF4-FFF2-40B4-BE49-F238E27FC236}">
                <a16:creationId xmlns:a16="http://schemas.microsoft.com/office/drawing/2014/main" id="{6E87D5F8-8D42-0971-C56E-B140674A80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5" name="Google Shape;235;p10:notes">
            <a:extLst>
              <a:ext uri="{FF2B5EF4-FFF2-40B4-BE49-F238E27FC236}">
                <a16:creationId xmlns:a16="http://schemas.microsoft.com/office/drawing/2014/main" id="{26141B25-F8A0-0F76-C9D8-BA5CB360E0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492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1AF1987B-756A-85B2-15C2-3C7F6DA89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>
            <a:extLst>
              <a:ext uri="{FF2B5EF4-FFF2-40B4-BE49-F238E27FC236}">
                <a16:creationId xmlns:a16="http://schemas.microsoft.com/office/drawing/2014/main" id="{1926F974-1DC3-38DD-D421-12F21EFBC7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95BF62FE-9CA7-0CE4-4AC1-5B392A8CC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ED9FF85A-AA67-C540-5C62-8DBE2E18E7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923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6" name="Google Shape;20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2EB83FCE-ED53-568B-2984-D5C44C583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>
            <a:extLst>
              <a:ext uri="{FF2B5EF4-FFF2-40B4-BE49-F238E27FC236}">
                <a16:creationId xmlns:a16="http://schemas.microsoft.com/office/drawing/2014/main" id="{5DFF371A-9A4D-E5ED-CFD3-3CE3B4634F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p3:notes">
            <a:extLst>
              <a:ext uri="{FF2B5EF4-FFF2-40B4-BE49-F238E27FC236}">
                <a16:creationId xmlns:a16="http://schemas.microsoft.com/office/drawing/2014/main" id="{70708DF7-FEA4-25DF-6F0A-9544AE04F2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4378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087bc3e8e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2c087bc3e8e_3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23" name="Google Shape;123;g2c087bc3e8e_3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8" name="Google Shape;27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BA95CDDC-E669-B30E-F46F-AD5E20CF1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>
            <a:extLst>
              <a:ext uri="{FF2B5EF4-FFF2-40B4-BE49-F238E27FC236}">
                <a16:creationId xmlns:a16="http://schemas.microsoft.com/office/drawing/2014/main" id="{CE7FE049-6A2B-C041-A307-88F4E8320F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p3:notes">
            <a:extLst>
              <a:ext uri="{FF2B5EF4-FFF2-40B4-BE49-F238E27FC236}">
                <a16:creationId xmlns:a16="http://schemas.microsoft.com/office/drawing/2014/main" id="{99C8E3FA-56B7-D613-4E40-436CAE5C50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6437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578DAE62-24B9-DFFA-0F9A-4F3536445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>
            <a:extLst>
              <a:ext uri="{FF2B5EF4-FFF2-40B4-BE49-F238E27FC236}">
                <a16:creationId xmlns:a16="http://schemas.microsoft.com/office/drawing/2014/main" id="{3A602043-3FF0-CC37-5BF4-36436518A9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p3:notes">
            <a:extLst>
              <a:ext uri="{FF2B5EF4-FFF2-40B4-BE49-F238E27FC236}">
                <a16:creationId xmlns:a16="http://schemas.microsoft.com/office/drawing/2014/main" id="{30CFA8FD-DB8B-A15A-0F2C-9A30D3F230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9954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5" name="Google Shape;3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3C8F462D-4684-0EAA-AF97-E9C1C8BA0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>
            <a:extLst>
              <a:ext uri="{FF2B5EF4-FFF2-40B4-BE49-F238E27FC236}">
                <a16:creationId xmlns:a16="http://schemas.microsoft.com/office/drawing/2014/main" id="{009D03BB-7877-C5D2-76BD-72E0FE41CB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5" name="Google Shape;305;p16:notes">
            <a:extLst>
              <a:ext uri="{FF2B5EF4-FFF2-40B4-BE49-F238E27FC236}">
                <a16:creationId xmlns:a16="http://schemas.microsoft.com/office/drawing/2014/main" id="{57464914-88B3-DFAD-ADF8-425871DA10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0061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>
          <a:extLst>
            <a:ext uri="{FF2B5EF4-FFF2-40B4-BE49-F238E27FC236}">
              <a16:creationId xmlns:a16="http://schemas.microsoft.com/office/drawing/2014/main" id="{3A634803-5DD1-D695-C51E-69251EC42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>
            <a:extLst>
              <a:ext uri="{FF2B5EF4-FFF2-40B4-BE49-F238E27FC236}">
                <a16:creationId xmlns:a16="http://schemas.microsoft.com/office/drawing/2014/main" id="{19F86DB3-361A-B12D-9B92-0596074ED8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5" name="Google Shape;305;p16:notes">
            <a:extLst>
              <a:ext uri="{FF2B5EF4-FFF2-40B4-BE49-F238E27FC236}">
                <a16:creationId xmlns:a16="http://schemas.microsoft.com/office/drawing/2014/main" id="{F9321CBC-BC58-D147-E983-60C7D4F9F2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1460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3"/>
              <a:buNone/>
            </a:pPr>
            <a:endParaRPr dirty="0"/>
          </a:p>
        </p:txBody>
      </p:sp>
      <p:sp>
        <p:nvSpPr>
          <p:cNvPr id="139" name="Google Shape;13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>
          <a:extLst>
            <a:ext uri="{FF2B5EF4-FFF2-40B4-BE49-F238E27FC236}">
              <a16:creationId xmlns:a16="http://schemas.microsoft.com/office/drawing/2014/main" id="{709DED6B-55DE-2D8A-8838-887A493EE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>
            <a:extLst>
              <a:ext uri="{FF2B5EF4-FFF2-40B4-BE49-F238E27FC236}">
                <a16:creationId xmlns:a16="http://schemas.microsoft.com/office/drawing/2014/main" id="{7D7FA06D-149E-8FFC-EDB8-E7A10C3D52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0:notes">
            <a:extLst>
              <a:ext uri="{FF2B5EF4-FFF2-40B4-BE49-F238E27FC236}">
                <a16:creationId xmlns:a16="http://schemas.microsoft.com/office/drawing/2014/main" id="{E22F8AFF-FC59-3D2E-175B-1F261A86CB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5" name="Google Shape;235;p10:notes">
            <a:extLst>
              <a:ext uri="{FF2B5EF4-FFF2-40B4-BE49-F238E27FC236}">
                <a16:creationId xmlns:a16="http://schemas.microsoft.com/office/drawing/2014/main" id="{4C93080A-8A66-1D40-EBE8-BD8CDE4758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99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55555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977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838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gradFill>
          <a:gsLst>
            <a:gs pos="0">
              <a:srgbClr val="C3A2FF"/>
            </a:gs>
            <a:gs pos="100000">
              <a:srgbClr val="295FBD"/>
            </a:gs>
          </a:gsLst>
          <a:lin ang="18601647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;p1">
            <a:extLst>
              <a:ext uri="{FF2B5EF4-FFF2-40B4-BE49-F238E27FC236}">
                <a16:creationId xmlns:a16="http://schemas.microsoft.com/office/drawing/2014/main" id="{0AAECC75-D94C-DBB3-2CC1-B0DDB6AAC4FB}"/>
              </a:ext>
            </a:extLst>
          </p:cNvPr>
          <p:cNvSpPr txBox="1">
            <a:spLocks/>
          </p:cNvSpPr>
          <p:nvPr userDrawn="1"/>
        </p:nvSpPr>
        <p:spPr>
          <a:xfrm>
            <a:off x="1004224" y="2181638"/>
            <a:ext cx="6832269" cy="2971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urce Sans 3 ExtraBold"/>
              <a:buNone/>
              <a:defRPr sz="3700" b="0" i="0" u="none" strike="noStrike" cap="none">
                <a:solidFill>
                  <a:schemeClr val="dk1"/>
                </a:solidFill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SzPts val="5400"/>
              <a:buFont typeface="Arial"/>
              <a:buNone/>
              <a:defRPr/>
            </a:pPr>
            <a:endParaRPr lang="en-GB" sz="4800" dirty="0">
              <a:solidFill>
                <a:srgbClr val="FFFFFF"/>
              </a:solidFill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</p:txBody>
      </p:sp>
      <p:pic>
        <p:nvPicPr>
          <p:cNvPr id="3" name="Google Shape;132;p1" descr="An illustration of the FindMyFlow mascot, &quot;Flo&quot; - a cute robot cat - holding a life buoy, to represent the support FindMyFlow offers.">
            <a:extLst>
              <a:ext uri="{FF2B5EF4-FFF2-40B4-BE49-F238E27FC236}">
                <a16:creationId xmlns:a16="http://schemas.microsoft.com/office/drawing/2014/main" id="{71A68D49-AC66-358D-5BEB-7AB3B3EEB5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3349" y="2435818"/>
            <a:ext cx="5188627" cy="34574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0101218-A80C-D179-CC01-9A868BBD057F}"/>
              </a:ext>
            </a:extLst>
          </p:cNvPr>
          <p:cNvGrpSpPr/>
          <p:nvPr userDrawn="1"/>
        </p:nvGrpSpPr>
        <p:grpSpPr>
          <a:xfrm>
            <a:off x="0" y="0"/>
            <a:ext cx="12192000" cy="1441800"/>
            <a:chOff x="0" y="0"/>
            <a:chExt cx="12192000" cy="1441800"/>
          </a:xfrm>
        </p:grpSpPr>
        <p:sp>
          <p:nvSpPr>
            <p:cNvPr id="4" name="Google Shape;133;p1">
              <a:extLst>
                <a:ext uri="{FF2B5EF4-FFF2-40B4-BE49-F238E27FC236}">
                  <a16:creationId xmlns:a16="http://schemas.microsoft.com/office/drawing/2014/main" id="{6D035D28-00EA-0013-6F7A-897E27D9A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2192000" cy="14418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3"/>
                  <a:cs typeface="Source Sans 3"/>
                  <a:sym typeface="Source Sans 3"/>
                </a:rPr>
                <a:t>Course-long support: 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3"/>
                  <a:cs typeface="Source Sans 3"/>
                  <a:sym typeface="Source Sans 3"/>
                </a:rPr>
                <a:t>FindMyFlow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3"/>
                  <a:cs typeface="Source Sans 3"/>
                  <a:sym typeface="Source Sans 3"/>
                </a:rPr>
              </a:b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3"/>
                  <a:cs typeface="Source Sans 3"/>
                  <a:sym typeface="Source Sans 3"/>
                </a:rPr>
                <a:t>+ Calm Premium</a:t>
              </a:r>
              <a:endParaRPr sz="1400" b="0" i="0" u="none" strike="noStrike" cap="none" dirty="0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  <p:pic>
          <p:nvPicPr>
            <p:cNvPr id="9" name="Picture 8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0A9EF844-1627-4728-9868-DCC7E3C548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1662" y="260941"/>
              <a:ext cx="3773982" cy="9199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12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16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47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440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0342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575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06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7182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624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 1 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014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- PURPLE GRADIENT">
    <p:bg>
      <p:bgPr>
        <a:gradFill>
          <a:gsLst>
            <a:gs pos="0">
              <a:srgbClr val="C3A2FF"/>
            </a:gs>
            <a:gs pos="100000">
              <a:srgbClr val="295FBD"/>
            </a:gs>
          </a:gsLst>
          <a:lin ang="18601647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gradFill>
          <a:gsLst>
            <a:gs pos="0">
              <a:srgbClr val="C3A2FF"/>
            </a:gs>
            <a:gs pos="100000">
              <a:srgbClr val="295FBD"/>
            </a:gs>
          </a:gsLst>
          <a:lin ang="18601647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;p1">
            <a:extLst>
              <a:ext uri="{FF2B5EF4-FFF2-40B4-BE49-F238E27FC236}">
                <a16:creationId xmlns:a16="http://schemas.microsoft.com/office/drawing/2014/main" id="{0AAECC75-D94C-DBB3-2CC1-B0DDB6AAC4FB}"/>
              </a:ext>
            </a:extLst>
          </p:cNvPr>
          <p:cNvSpPr txBox="1">
            <a:spLocks/>
          </p:cNvSpPr>
          <p:nvPr userDrawn="1"/>
        </p:nvSpPr>
        <p:spPr>
          <a:xfrm>
            <a:off x="1004224" y="2181638"/>
            <a:ext cx="6832269" cy="2971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urce Sans 3 ExtraBold"/>
              <a:buNone/>
              <a:defRPr sz="3700" b="0" i="0" u="none" strike="noStrike" cap="none">
                <a:solidFill>
                  <a:schemeClr val="dk1"/>
                </a:solidFill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SzPts val="5400"/>
              <a:buFont typeface="Arial"/>
              <a:buNone/>
              <a:defRPr/>
            </a:pPr>
            <a:endParaRPr lang="en-GB" sz="4800" dirty="0">
              <a:solidFill>
                <a:srgbClr val="FFFFFF"/>
              </a:solidFill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</p:txBody>
      </p:sp>
      <p:pic>
        <p:nvPicPr>
          <p:cNvPr id="3" name="Google Shape;132;p1" descr="An illustration of the FindMyFlow mascot, &quot;Flo&quot; - a cute robot cat - holding a life buoy, to represent the support FindMyFlow offers.">
            <a:extLst>
              <a:ext uri="{FF2B5EF4-FFF2-40B4-BE49-F238E27FC236}">
                <a16:creationId xmlns:a16="http://schemas.microsoft.com/office/drawing/2014/main" id="{71A68D49-AC66-358D-5BEB-7AB3B3EEB5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3349" y="2435818"/>
            <a:ext cx="5188627" cy="34574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0101218-A80C-D179-CC01-9A868BBD057F}"/>
              </a:ext>
            </a:extLst>
          </p:cNvPr>
          <p:cNvGrpSpPr/>
          <p:nvPr userDrawn="1"/>
        </p:nvGrpSpPr>
        <p:grpSpPr>
          <a:xfrm>
            <a:off x="0" y="0"/>
            <a:ext cx="12192000" cy="1441800"/>
            <a:chOff x="0" y="0"/>
            <a:chExt cx="12192000" cy="1441800"/>
          </a:xfrm>
        </p:grpSpPr>
        <p:sp>
          <p:nvSpPr>
            <p:cNvPr id="4" name="Google Shape;133;p1">
              <a:extLst>
                <a:ext uri="{FF2B5EF4-FFF2-40B4-BE49-F238E27FC236}">
                  <a16:creationId xmlns:a16="http://schemas.microsoft.com/office/drawing/2014/main" id="{6D035D28-00EA-0013-6F7A-897E27D9A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2192000" cy="14418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3"/>
                  <a:cs typeface="Source Sans 3"/>
                  <a:sym typeface="Source Sans 3"/>
                </a:rPr>
                <a:t>Course-long support: 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3"/>
                  <a:cs typeface="Source Sans 3"/>
                  <a:sym typeface="Source Sans 3"/>
                </a:rPr>
                <a:t>FindMyFlow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3"/>
                  <a:cs typeface="Source Sans 3"/>
                  <a:sym typeface="Source Sans 3"/>
                </a:rPr>
              </a:b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3"/>
                  <a:cs typeface="Source Sans 3"/>
                  <a:sym typeface="Source Sans 3"/>
                </a:rPr>
                <a:t>+ Calm Premium</a:t>
              </a:r>
              <a:endParaRPr sz="1400" b="0" i="0" u="none" strike="noStrike" cap="none" dirty="0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  <p:pic>
          <p:nvPicPr>
            <p:cNvPr id="9" name="Picture 8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0A9EF844-1627-4728-9868-DCC7E3C548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1662" y="260941"/>
              <a:ext cx="3773982" cy="919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899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bg>
      <p:bgPr>
        <a:gradFill>
          <a:gsLst>
            <a:gs pos="0">
              <a:srgbClr val="C3A2FF"/>
            </a:gs>
            <a:gs pos="100000">
              <a:srgbClr val="295FBD"/>
            </a:gs>
          </a:gsLst>
          <a:lin ang="18601647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29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3">
            <a:extLst>
              <a:ext uri="{FF2B5EF4-FFF2-40B4-BE49-F238E27FC236}">
                <a16:creationId xmlns:a16="http://schemas.microsoft.com/office/drawing/2014/main" id="{30394F4B-7923-A60A-98AA-A655BBA464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CF9FC"/>
              </a:gs>
              <a:gs pos="100000">
                <a:srgbClr val="F0EEFD"/>
              </a:gs>
            </a:gsLst>
            <a:lin ang="5400000" scaled="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325;p17">
            <a:extLst>
              <a:ext uri="{FF2B5EF4-FFF2-40B4-BE49-F238E27FC236}">
                <a16:creationId xmlns:a16="http://schemas.microsoft.com/office/drawing/2014/main" id="{895575E7-9158-2016-D48D-976ED7006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55200" y="415133"/>
            <a:ext cx="1968396" cy="326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687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3">
            <a:extLst>
              <a:ext uri="{FF2B5EF4-FFF2-40B4-BE49-F238E27FC236}">
                <a16:creationId xmlns:a16="http://schemas.microsoft.com/office/drawing/2014/main" id="{30394F4B-7923-A60A-98AA-A655BBA464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CF9FC"/>
              </a:gs>
              <a:gs pos="100000">
                <a:srgbClr val="F0EEFD"/>
              </a:gs>
            </a:gsLst>
            <a:lin ang="5400000" scaled="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446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3">
            <a:extLst>
              <a:ext uri="{FF2B5EF4-FFF2-40B4-BE49-F238E27FC236}">
                <a16:creationId xmlns:a16="http://schemas.microsoft.com/office/drawing/2014/main" id="{43B3E9BD-E69F-12D6-78B3-397C290AA5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CF9FC"/>
              </a:gs>
              <a:gs pos="100000">
                <a:srgbClr val="F0EEFD"/>
              </a:gs>
            </a:gsLst>
            <a:lin ang="5400000" scaled="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43EAD-980E-4BC0-0DE5-AF716E02C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5424" y="1517773"/>
            <a:ext cx="6507350" cy="3814654"/>
          </a:xfrm>
          <a:prstGeom prst="rect">
            <a:avLst/>
          </a:prstGeom>
        </p:spPr>
      </p:pic>
      <p:pic>
        <p:nvPicPr>
          <p:cNvPr id="6" name="Google Shape;245;p11">
            <a:extLst>
              <a:ext uri="{FF2B5EF4-FFF2-40B4-BE49-F238E27FC236}">
                <a16:creationId xmlns:a16="http://schemas.microsoft.com/office/drawing/2014/main" id="{D8387528-9B35-CE09-0A58-16DB4C33F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9855200" y="415133"/>
            <a:ext cx="1968396" cy="326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030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06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 - LOG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3">
            <a:extLst>
              <a:ext uri="{FF2B5EF4-FFF2-40B4-BE49-F238E27FC236}">
                <a16:creationId xmlns:a16="http://schemas.microsoft.com/office/drawing/2014/main" id="{30394F4B-7923-A60A-98AA-A655BBA464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CF9FC"/>
              </a:gs>
              <a:gs pos="100000">
                <a:srgbClr val="F0EEFD"/>
              </a:gs>
            </a:gsLst>
            <a:lin ang="5400000" scaled="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325;p17">
            <a:extLst>
              <a:ext uri="{FF2B5EF4-FFF2-40B4-BE49-F238E27FC236}">
                <a16:creationId xmlns:a16="http://schemas.microsoft.com/office/drawing/2014/main" id="{895575E7-9158-2016-D48D-976ED7006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55200" y="415133"/>
            <a:ext cx="1968396" cy="326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 - LIGH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3">
            <a:extLst>
              <a:ext uri="{FF2B5EF4-FFF2-40B4-BE49-F238E27FC236}">
                <a16:creationId xmlns:a16="http://schemas.microsoft.com/office/drawing/2014/main" id="{30394F4B-7923-A60A-98AA-A655BBA464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CF9FC"/>
              </a:gs>
              <a:gs pos="100000">
                <a:srgbClr val="F0EEFD"/>
              </a:gs>
            </a:gsLst>
            <a:lin ang="5400000" scaled="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1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3">
            <a:extLst>
              <a:ext uri="{FF2B5EF4-FFF2-40B4-BE49-F238E27FC236}">
                <a16:creationId xmlns:a16="http://schemas.microsoft.com/office/drawing/2014/main" id="{43B3E9BD-E69F-12D6-78B3-397C290AA5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CF9FC"/>
              </a:gs>
              <a:gs pos="100000">
                <a:srgbClr val="F0EEFD"/>
              </a:gs>
            </a:gsLst>
            <a:lin ang="5400000" scaled="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43EAD-980E-4BC0-0DE5-AF716E02C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5424" y="1517773"/>
            <a:ext cx="6507350" cy="3814654"/>
          </a:xfrm>
          <a:prstGeom prst="rect">
            <a:avLst/>
          </a:prstGeom>
        </p:spPr>
      </p:pic>
      <p:pic>
        <p:nvPicPr>
          <p:cNvPr id="6" name="Google Shape;245;p11">
            <a:extLst>
              <a:ext uri="{FF2B5EF4-FFF2-40B4-BE49-F238E27FC236}">
                <a16:creationId xmlns:a16="http://schemas.microsoft.com/office/drawing/2014/main" id="{D8387528-9B35-CE09-0A58-16DB4C33F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9855200" y="415133"/>
            <a:ext cx="1968396" cy="326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34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05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22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urce Sans 3 ExtraBold"/>
              <a:buNone/>
              <a:defRPr sz="3700" b="0" i="0" u="none" strike="noStrike" cap="none">
                <a:solidFill>
                  <a:schemeClr val="dk1"/>
                </a:solidFill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3"/>
              <a:buChar char="●"/>
              <a:defRPr sz="2400" b="1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 SemiBold"/>
              <a:buChar char="○"/>
              <a:defRPr sz="1900" b="0" i="0" u="none" strike="noStrike" cap="none">
                <a:solidFill>
                  <a:schemeClr val="dk2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 SemiBold"/>
              <a:buChar char="■"/>
              <a:defRPr sz="1900" b="0" i="0" u="none" strike="noStrike" cap="none">
                <a:solidFill>
                  <a:schemeClr val="dk2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●"/>
              <a:defRPr sz="1900" b="0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○"/>
              <a:defRPr sz="1900" b="0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■"/>
              <a:defRPr sz="1900" b="0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●"/>
              <a:defRPr sz="1900" b="0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○"/>
              <a:defRPr sz="1900" b="0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■"/>
              <a:defRPr sz="1900" b="0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3" r:id="rId3"/>
    <p:sldLayoutId id="2147483674" r:id="rId4"/>
    <p:sldLayoutId id="2147483664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urce Sans 3 ExtraBold"/>
              <a:buNone/>
              <a:defRPr sz="3700">
                <a:solidFill>
                  <a:schemeClr val="dk1"/>
                </a:solidFill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3"/>
              <a:buChar char="●"/>
              <a:defRPr sz="2400" b="1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 SemiBold"/>
              <a:buChar char="○"/>
              <a:defRPr sz="1900">
                <a:solidFill>
                  <a:schemeClr val="dk2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 SemiBold"/>
              <a:buChar char="■"/>
              <a:defRPr sz="1900">
                <a:solidFill>
                  <a:schemeClr val="dk2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●"/>
              <a:defRPr sz="1900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○"/>
              <a:defRPr sz="1900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■"/>
              <a:defRPr sz="1900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●"/>
              <a:defRPr sz="1900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○"/>
              <a:defRPr sz="1900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■"/>
              <a:defRPr sz="1900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831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urce Sans 3 ExtraBold"/>
              <a:buNone/>
              <a:defRPr sz="3700" b="0" i="0" u="none" strike="noStrike" cap="none">
                <a:solidFill>
                  <a:schemeClr val="dk1"/>
                </a:solidFill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3"/>
              <a:buChar char="●"/>
              <a:defRPr sz="2400" b="1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 SemiBold"/>
              <a:buChar char="○"/>
              <a:defRPr sz="1900" b="0" i="0" u="none" strike="noStrike" cap="none">
                <a:solidFill>
                  <a:schemeClr val="dk2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 SemiBold"/>
              <a:buChar char="■"/>
              <a:defRPr sz="1900" b="0" i="0" u="none" strike="noStrike" cap="none">
                <a:solidFill>
                  <a:schemeClr val="dk2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●"/>
              <a:defRPr sz="1900" b="0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○"/>
              <a:defRPr sz="1900" b="0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■"/>
              <a:defRPr sz="1900" b="0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●"/>
              <a:defRPr sz="1900" b="0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○"/>
              <a:defRPr sz="1900" b="0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3"/>
              <a:buChar char="■"/>
              <a:defRPr sz="1900" b="0" i="0" u="none" strike="noStrike" cap="none">
                <a:solidFill>
                  <a:schemeClr val="dk2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 dirty="0"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15348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ucy@findmyflow.co.u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hyperlink" Target="https://www.linkedin.com/in/lucy-toffol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95FBD"/>
            </a:gs>
            <a:gs pos="100000">
              <a:srgbClr val="C3A2FF"/>
            </a:gs>
          </a:gsLst>
          <a:lin ang="18599929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9B35C1-CB9A-05DA-D36E-9C0E0B277E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492" y="2664418"/>
            <a:ext cx="6652327" cy="2739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tabLst/>
              <a:defRPr/>
            </a:pPr>
            <a:r>
              <a:rPr lang="en-GB" sz="3600" dirty="0">
                <a:solidFill>
                  <a:srgbClr val="FFFFFF"/>
                </a:solidFill>
                <a:latin typeface="Source Sans Pro" panose="020B0503030403020204" pitchFamily="34" charset="0"/>
                <a:sym typeface="Source Sans 3"/>
              </a:rPr>
              <a:t>Integrating Assistive Technology and Study Skills Strategies </a:t>
            </a:r>
            <a:br>
              <a:rPr lang="en-GB" sz="3600" dirty="0">
                <a:solidFill>
                  <a:srgbClr val="FFFFFF"/>
                </a:solidFill>
                <a:latin typeface="Source Sans Pro" panose="020B0503030403020204" pitchFamily="34" charset="0"/>
                <a:sym typeface="Source Sans 3"/>
              </a:rPr>
            </a:br>
            <a:r>
              <a:rPr lang="en-GB" sz="3600" dirty="0">
                <a:solidFill>
                  <a:srgbClr val="FFFFFF"/>
                </a:solidFill>
                <a:latin typeface="Source Sans Pro" panose="020B0503030403020204" pitchFamily="34" charset="0"/>
                <a:sym typeface="Source Sans 3"/>
              </a:rPr>
              <a:t>with FindMyFlow.</a:t>
            </a:r>
            <a:br>
              <a:rPr lang="en-GB" sz="3600" dirty="0">
                <a:solidFill>
                  <a:srgbClr val="FFFFFF"/>
                </a:solidFill>
                <a:latin typeface="Source Sans Pro" panose="020B0503030403020204" pitchFamily="34" charset="0"/>
                <a:sym typeface="Source Sans 3"/>
              </a:rPr>
            </a:br>
            <a:br>
              <a:rPr lang="en-GB" sz="3600" dirty="0">
                <a:solidFill>
                  <a:srgbClr val="FFFFFF"/>
                </a:solidFill>
                <a:latin typeface="Source Sans Pro" panose="020B0503030403020204" pitchFamily="34" charset="0"/>
                <a:sym typeface="Source Sans 3"/>
              </a:rPr>
            </a:br>
            <a:r>
              <a:rPr lang="en-GB" sz="2800" dirty="0">
                <a:solidFill>
                  <a:srgbClr val="FFFFFF"/>
                </a:solidFill>
                <a:latin typeface="Source Sans Pro" panose="020B0503030403020204" pitchFamily="34" charset="0"/>
                <a:sym typeface="Source Sans 3"/>
              </a:rPr>
              <a:t>Neuro-inclusive eLearning for AT users.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6F3BCF-B992-86DD-8978-DF2ED7D8C6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22363"/>
            <a:ext cx="11360150" cy="1122363"/>
          </a:xfr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GB" dirty="0"/>
              <a:t>The AT &amp; Study Skills Gap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993EE-2782-0879-1C8D-667FA03E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137" y="762300"/>
            <a:ext cx="5333400" cy="5333400"/>
          </a:xfrm>
          <a:prstGeom prst="ellipse">
            <a:avLst/>
          </a:prstGeom>
          <a:solidFill>
            <a:srgbClr val="6E74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12515-C811-2BA0-B5F6-D00A09024747}"/>
              </a:ext>
            </a:extLst>
          </p:cNvPr>
          <p:cNvSpPr txBox="1"/>
          <p:nvPr/>
        </p:nvSpPr>
        <p:spPr>
          <a:xfrm>
            <a:off x="-1474" y="2762870"/>
            <a:ext cx="6097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AT</a:t>
            </a:r>
          </a:p>
        </p:txBody>
      </p:sp>
      <p:cxnSp>
        <p:nvCxnSpPr>
          <p:cNvPr id="15" name="Straight Connector 14" descr="A vertical line separates two circles representing &quot;AT&quot; and &quot;Study Skills&quot;, suggesting a divide.">
            <a:extLst>
              <a:ext uri="{FF2B5EF4-FFF2-40B4-BE49-F238E27FC236}">
                <a16:creationId xmlns:a16="http://schemas.microsoft.com/office/drawing/2014/main" id="{70A5A4AB-57CB-619A-CBFC-D7B050DE4271}"/>
              </a:ext>
            </a:extLst>
          </p:cNvPr>
          <p:cNvCxnSpPr/>
          <p:nvPr/>
        </p:nvCxnSpPr>
        <p:spPr>
          <a:xfrm>
            <a:off x="6095950" y="656391"/>
            <a:ext cx="49160" cy="5373343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6412E16-0488-3B70-535D-3FB6F77DF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2363" y="696334"/>
            <a:ext cx="5333400" cy="5333400"/>
          </a:xfrm>
          <a:prstGeom prst="ellipse">
            <a:avLst/>
          </a:prstGeom>
          <a:solidFill>
            <a:srgbClr val="9F6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54C0C5-14FA-A54B-64D3-5BE203F82D58}"/>
              </a:ext>
            </a:extLst>
          </p:cNvPr>
          <p:cNvSpPr txBox="1"/>
          <p:nvPr/>
        </p:nvSpPr>
        <p:spPr>
          <a:xfrm>
            <a:off x="7679497" y="2443055"/>
            <a:ext cx="28393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Study Skills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B6219C31-00CE-C9ED-BB04-7EE09F06F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F133B2-781A-7F0E-3DD9-6F145C45B8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5857" y="637682"/>
            <a:ext cx="6096000" cy="6309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 ExtraBold"/>
                <a:cs typeface="Source Sans 3 ExtraBold"/>
                <a:sym typeface="Source Sans 3 ExtraBold"/>
              </a:rPr>
              <a:t>Support silos </a:t>
            </a:r>
            <a:r>
              <a:rPr kumimoji="0" lang="en-US" sz="3500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 ExtraBold"/>
                <a:cs typeface="Source Sans 3 ExtraBold"/>
                <a:sym typeface="Source Sans 3 ExtraBold"/>
              </a:rPr>
              <a:t>(in the UK)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Figure 1: Slio effect of support.">
            <a:extLst>
              <a:ext uri="{FF2B5EF4-FFF2-40B4-BE49-F238E27FC236}">
                <a16:creationId xmlns:a16="http://schemas.microsoft.com/office/drawing/2014/main" id="{5F1A55C7-16F2-5106-8A5F-493205101A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100" y="1373044"/>
            <a:ext cx="7472736" cy="476228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1AB573-30A3-9B35-0217-43636175A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25837" y="1844205"/>
            <a:ext cx="4309817" cy="2334768"/>
            <a:chOff x="4451555" y="1844205"/>
            <a:chExt cx="4309817" cy="233476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60B0D0B-56D8-75E5-06C4-862D4F03CDAC}"/>
                </a:ext>
              </a:extLst>
            </p:cNvPr>
            <p:cNvSpPr/>
            <p:nvPr/>
          </p:nvSpPr>
          <p:spPr>
            <a:xfrm>
              <a:off x="4451555" y="2165818"/>
              <a:ext cx="2013155" cy="2013155"/>
            </a:xfrm>
            <a:prstGeom prst="ellipse">
              <a:avLst/>
            </a:prstGeom>
            <a:solidFill>
              <a:srgbClr val="E773C0"/>
            </a:solidFill>
            <a:ln>
              <a:solidFill>
                <a:srgbClr val="E773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Source Sans 3" panose="020B0604020202020204" charset="0"/>
                </a:rPr>
                <a:t>Disability Assessor or Advisor</a:t>
              </a:r>
            </a:p>
          </p:txBody>
        </p:sp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76D357A1-BCFC-5AFA-DD16-1DED6E0AACA3}"/>
                </a:ext>
              </a:extLst>
            </p:cNvPr>
            <p:cNvSpPr/>
            <p:nvPr/>
          </p:nvSpPr>
          <p:spPr>
            <a:xfrm>
              <a:off x="6058298" y="1844205"/>
              <a:ext cx="2703074" cy="1097082"/>
            </a:xfrm>
            <a:prstGeom prst="cloudCallout">
              <a:avLst>
                <a:gd name="adj1" fmla="val -47255"/>
                <a:gd name="adj2" fmla="val 58602"/>
              </a:avLst>
            </a:prstGeom>
            <a:solidFill>
              <a:schemeClr val="bg1"/>
            </a:solidFill>
            <a:ln>
              <a:solidFill>
                <a:srgbClr val="E773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Source Sans 3" panose="020B0604020202020204" charset="0"/>
                </a:rPr>
                <a:t>Will the student use their software?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1FA8C0-058A-BE5E-F651-C20B8ED63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63157" y="4031536"/>
            <a:ext cx="4845699" cy="2013155"/>
            <a:chOff x="3388875" y="4031536"/>
            <a:chExt cx="4845699" cy="201315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B5C8C8-625F-41EC-C5BB-7026F22E4950}"/>
                </a:ext>
              </a:extLst>
            </p:cNvPr>
            <p:cNvSpPr/>
            <p:nvPr/>
          </p:nvSpPr>
          <p:spPr>
            <a:xfrm>
              <a:off x="3388875" y="4031536"/>
              <a:ext cx="2013155" cy="2013155"/>
            </a:xfrm>
            <a:prstGeom prst="ellipse">
              <a:avLst/>
            </a:prstGeom>
            <a:solidFill>
              <a:srgbClr val="6355C0"/>
            </a:solidFill>
            <a:ln>
              <a:solidFill>
                <a:srgbClr val="6355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latin typeface="Source Sans 3" panose="020B0604020202020204" charset="0"/>
                </a:rPr>
                <a:t>AT Trainer</a:t>
              </a:r>
            </a:p>
          </p:txBody>
        </p:sp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6CB1E610-821A-DCD8-A5E6-9DA2A39EC2F1}"/>
                </a:ext>
              </a:extLst>
            </p:cNvPr>
            <p:cNvSpPr/>
            <p:nvPr/>
          </p:nvSpPr>
          <p:spPr>
            <a:xfrm>
              <a:off x="5006089" y="4134990"/>
              <a:ext cx="3228485" cy="1097082"/>
            </a:xfrm>
            <a:prstGeom prst="cloudCallout">
              <a:avLst>
                <a:gd name="adj1" fmla="val -36823"/>
                <a:gd name="adj2" fmla="val 65825"/>
              </a:avLst>
            </a:prstGeom>
            <a:solidFill>
              <a:schemeClr val="bg1"/>
            </a:solidFill>
            <a:ln>
              <a:solidFill>
                <a:srgbClr val="6355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Source Sans 3" panose="020B0604020202020204" charset="0"/>
                </a:rPr>
                <a:t>What Study Strategies could I support with AT?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1071AD-439F-3ED4-6718-750623C6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4193" y="2131404"/>
            <a:ext cx="3914999" cy="3229635"/>
            <a:chOff x="339911" y="2131404"/>
            <a:chExt cx="3914999" cy="322963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B484CF-1139-55FE-57B0-9D27BFCB7676}"/>
                </a:ext>
              </a:extLst>
            </p:cNvPr>
            <p:cNvSpPr/>
            <p:nvPr/>
          </p:nvSpPr>
          <p:spPr>
            <a:xfrm>
              <a:off x="2241755" y="2131404"/>
              <a:ext cx="2013155" cy="201315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latin typeface="Source Sans 3" panose="020B0604020202020204" charset="0"/>
                </a:rPr>
                <a:t>Study Skills Support</a:t>
              </a:r>
            </a:p>
          </p:txBody>
        </p:sp>
        <p:sp>
          <p:nvSpPr>
            <p:cNvPr id="14" name="Thought Bubble: Cloud 13">
              <a:extLst>
                <a:ext uri="{FF2B5EF4-FFF2-40B4-BE49-F238E27FC236}">
                  <a16:creationId xmlns:a16="http://schemas.microsoft.com/office/drawing/2014/main" id="{DC0D4537-C359-C9B3-7E46-952602D092D9}"/>
                </a:ext>
              </a:extLst>
            </p:cNvPr>
            <p:cNvSpPr/>
            <p:nvPr/>
          </p:nvSpPr>
          <p:spPr>
            <a:xfrm>
              <a:off x="339911" y="4031537"/>
              <a:ext cx="3048964" cy="1329502"/>
            </a:xfrm>
            <a:prstGeom prst="cloudCallout">
              <a:avLst>
                <a:gd name="adj1" fmla="val 26887"/>
                <a:gd name="adj2" fmla="val -77335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Source Sans 3" panose="020B0604020202020204" charset="0"/>
                </a:rPr>
                <a:t>Is there any good AT to support my student with referencing?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D762469-41A5-6843-0A9F-AE46E66ABF2B}"/>
              </a:ext>
            </a:extLst>
          </p:cNvPr>
          <p:cNvSpPr txBox="1"/>
          <p:nvPr/>
        </p:nvSpPr>
        <p:spPr>
          <a:xfrm>
            <a:off x="1600139" y="6135329"/>
            <a:ext cx="10405957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lvl="0">
              <a:lnSpc>
                <a:spcPct val="115000"/>
              </a:lnSpc>
              <a:buClr>
                <a:srgbClr val="6355C0"/>
              </a:buClr>
              <a:buSzPts val="2400"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Image Source</a:t>
            </a:r>
            <a:r>
              <a:rPr lang="en-GB" dirty="0">
                <a:solidFill>
                  <a:srgbClr val="111827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: Journal of Neurodiversity in Higher Education 2016, Issue 2, 2016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65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F0D1F5CF-8CC0-8853-62E0-DF02AF1E4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739D14-95FD-868E-EEE7-A534E995D9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5856" y="844159"/>
            <a:ext cx="8642609" cy="6309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 ExtraBold"/>
                <a:cs typeface="Source Sans 3 ExtraBold"/>
                <a:sym typeface="Source Sans 3 ExtraBold"/>
              </a:rPr>
              <a:t>Challenges for Institutions </a:t>
            </a:r>
            <a:r>
              <a:rPr kumimoji="0" lang="en-US" sz="3500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 ExtraBold"/>
                <a:cs typeface="Source Sans 3 ExtraBold"/>
                <a:sym typeface="Source Sans 3 ExtraBold"/>
              </a:rPr>
              <a:t>(in the UK)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A491E-602D-C021-3752-77D9A30CEA5B}"/>
              </a:ext>
            </a:extLst>
          </p:cNvPr>
          <p:cNvSpPr txBox="1"/>
          <p:nvPr/>
        </p:nvSpPr>
        <p:spPr>
          <a:xfrm>
            <a:off x="814746" y="1747682"/>
            <a:ext cx="10562507" cy="387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Siloed departments: Disability Services not closely linked to Academic Skills. </a:t>
            </a:r>
          </a:p>
          <a:p>
            <a:pPr marL="6096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lang="en-GB" sz="2400" dirty="0">
                <a:solidFill>
                  <a:srgbClr val="111827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Separate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disciplines – there’s so much to know across AT &amp; Study Skills.</a:t>
            </a:r>
          </a:p>
          <a:p>
            <a:pPr marL="6096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lang="en-GB" sz="2400" dirty="0">
                <a:solidFill>
                  <a:srgbClr val="111827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Resource &amp; time constraints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</a:b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111827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Peaks in demand – key assignment &amp; exam periods</a:t>
            </a:r>
          </a:p>
          <a:p>
            <a:pPr marL="800100" lvl="1" indent="-342900">
              <a:lnSpc>
                <a:spcPct val="150000"/>
              </a:lnSpc>
              <a:buClr>
                <a:srgbClr val="6355C0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solidFill>
                  <a:srgbClr val="111827"/>
                </a:solidFill>
                <a:latin typeface="Source Sans Pro" panose="020B0503030403020204" pitchFamily="34" charset="0"/>
                <a:sym typeface="Source Sans 3"/>
              </a:rPr>
              <a:t>Demand outstrips capacity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  <a:p>
            <a:pPr marL="800100" indent="-342900">
              <a:lnSpc>
                <a:spcPct val="90000"/>
              </a:lnSpc>
              <a:spcBef>
                <a:spcPts val="500"/>
              </a:spcBef>
              <a:buClr>
                <a:srgbClr val="6355C0"/>
              </a:buClr>
              <a:buSzPct val="90000"/>
              <a:buFont typeface="Courier New" panose="02070309020205020404" pitchFamily="49" charset="0"/>
              <a:buChar char="o"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302E26D8-9652-D0FF-0F6C-0A5CD6D93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7EC0E7-1D48-1858-1DDB-58BD92DB2B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4226" y="1566952"/>
            <a:ext cx="9261987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Poll Question</a:t>
            </a:r>
            <a:endParaRPr kumimoji="0" lang="en-GB" sz="5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95860-FE9B-7689-D903-8DCAF3AF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869" y="117987"/>
            <a:ext cx="2222802" cy="206742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B4A8B47-D3E5-5E29-6886-98CD0EE79491}"/>
              </a:ext>
            </a:extLst>
          </p:cNvPr>
          <p:cNvSpPr txBox="1">
            <a:spLocks/>
          </p:cNvSpPr>
          <p:nvPr/>
        </p:nvSpPr>
        <p:spPr>
          <a:xfrm>
            <a:off x="1465006" y="3036174"/>
            <a:ext cx="9261987" cy="20621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urce Sans 3 ExtraBold"/>
              <a:buNone/>
              <a:defRPr sz="3700" b="0" i="0" u="none" strike="noStrike" cap="none">
                <a:solidFill>
                  <a:schemeClr val="dk1"/>
                </a:solidFill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en-US" sz="32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On a scale of 1 – 10, how integrated are Academic Skills &amp; AT in your institution?</a:t>
            </a:r>
            <a:br>
              <a:rPr lang="en-US" sz="32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</a:br>
            <a:br>
              <a:rPr lang="en-US" sz="32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</a:br>
            <a:r>
              <a:rPr lang="en-US" sz="3200" dirty="0">
                <a:solidFill>
                  <a:srgbClr val="FFFFFF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1 = highly siloed – 10 = highly integrated</a:t>
            </a:r>
            <a:endParaRPr lang="en-GB" sz="5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76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95FBD"/>
            </a:gs>
            <a:gs pos="100000">
              <a:srgbClr val="C3A2FF"/>
            </a:gs>
          </a:gsLst>
          <a:lin ang="18599929" scaled="0"/>
        </a:gradFill>
        <a:effectLst/>
      </p:bgPr>
    </p:bg>
    <p:spTree>
      <p:nvGrpSpPr>
        <p:cNvPr id="1" name="Shape 236">
          <a:extLst>
            <a:ext uri="{FF2B5EF4-FFF2-40B4-BE49-F238E27FC236}">
              <a16:creationId xmlns:a16="http://schemas.microsoft.com/office/drawing/2014/main" id="{1DF29B35-0E48-7597-0FC6-BE3085F86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C415CE-A579-4439-5CDB-2C2D7AAEE7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40311" y="1958948"/>
            <a:ext cx="5375786" cy="25853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How does FindMyFlow help?</a:t>
            </a: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1A8E0-29D2-CDF2-5C60-27113457B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81067"/>
            <a:ext cx="4994292" cy="24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3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C43490-92F7-F236-746B-7BC58BE273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4009" y="769831"/>
            <a:ext cx="5787623" cy="11695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500" b="1" dirty="0">
                <a:solidFill>
                  <a:srgbClr val="2A3953"/>
                </a:solidFill>
                <a:latin typeface="Source Sans Pro" panose="020B0503030403020204" pitchFamily="34" charset="0"/>
              </a:rPr>
              <a:t>eLearning amplifies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 ExtraBold"/>
                <a:cs typeface="Source Sans 3 ExtraBold"/>
                <a:sym typeface="Source Sans 3 ExtraBold"/>
              </a:rPr>
              <a:t> the reach of 1:1 training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F405D-F549-4BA6-1016-B2692DCC1FF2}"/>
              </a:ext>
            </a:extLst>
          </p:cNvPr>
          <p:cNvSpPr txBox="1"/>
          <p:nvPr/>
        </p:nvSpPr>
        <p:spPr>
          <a:xfrm>
            <a:off x="851617" y="2167400"/>
            <a:ext cx="5940015" cy="3048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marR="0" lvl="0" indent="-400050" algn="l" defTabSz="9144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6355C0"/>
              </a:buClr>
              <a:buSzPts val="1500"/>
              <a:buFont typeface="Inter"/>
              <a:buChar char="●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 ExtraBold"/>
                <a:cs typeface="Source Sans 3 ExtraBold"/>
                <a:sym typeface="Source Sans 3 ExtraBold"/>
              </a:rPr>
              <a:t>24/7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 ExtraBold"/>
                <a:cs typeface="Source Sans 3 ExtraBold"/>
                <a:sym typeface="Source Sans 3 ExtraBold"/>
              </a:rPr>
              <a:t>,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 ExtraBold"/>
                <a:cs typeface="Source Sans 3 ExtraBold"/>
                <a:sym typeface="Source Sans 3 ExtraBold"/>
              </a:rPr>
              <a:t> course-long support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 ExtraBold"/>
                <a:cs typeface="Source Sans 3 ExtraBold"/>
                <a:sym typeface="Source Sans 3 ExtraBold"/>
              </a:rPr>
              <a:t>.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rgbClr val="2A3953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  <a:p>
            <a:pPr marL="609600" marR="0" lvl="0" indent="-400050" algn="l" defTabSz="9144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6355C0"/>
              </a:buClr>
              <a:buSzPts val="1500"/>
              <a:buFont typeface="Inter"/>
              <a:buChar char="●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Available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out-of-hours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as well as at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peak service usage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times.</a:t>
            </a:r>
          </a:p>
          <a:p>
            <a:pPr marL="609600" indent="-400050">
              <a:lnSpc>
                <a:spcPct val="115000"/>
              </a:lnSpc>
              <a:spcBef>
                <a:spcPts val="1300"/>
              </a:spcBef>
              <a:buClr>
                <a:srgbClr val="6355C0"/>
              </a:buClr>
              <a:buSzPts val="1500"/>
              <a:buFont typeface="Inter"/>
              <a:buChar char="●"/>
              <a:defRPr/>
            </a:pPr>
            <a:r>
              <a:rPr lang="en-GB" sz="2000" dirty="0">
                <a:solidFill>
                  <a:srgbClr val="2A3953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Web-based, accessible on </a:t>
            </a:r>
            <a:r>
              <a:rPr lang="en-GB" sz="2000" b="1" dirty="0">
                <a:solidFill>
                  <a:srgbClr val="2A3953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any browser on any device</a:t>
            </a:r>
            <a:r>
              <a:rPr lang="en-GB" sz="2000" dirty="0">
                <a:solidFill>
                  <a:srgbClr val="2A3953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, including mobile. </a:t>
            </a:r>
          </a:p>
          <a:p>
            <a:pPr marL="609600" indent="-400050">
              <a:lnSpc>
                <a:spcPct val="115000"/>
              </a:lnSpc>
              <a:spcBef>
                <a:spcPts val="1300"/>
              </a:spcBef>
              <a:buClr>
                <a:srgbClr val="6355C0"/>
              </a:buClr>
              <a:buSzPts val="1500"/>
              <a:buFont typeface="Inter"/>
              <a:buChar char="●"/>
              <a:defRPr/>
            </a:pPr>
            <a:r>
              <a:rPr lang="en-GB" sz="2000" b="1" dirty="0">
                <a:solidFill>
                  <a:srgbClr val="2A3953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Scaffolds </a:t>
            </a:r>
            <a:r>
              <a:rPr lang="en-GB" sz="2000" dirty="0">
                <a:solidFill>
                  <a:srgbClr val="2A3953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the development of AT-based study skills, long after 1:1 support has ended.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3F6BA48E-ECF6-A479-6F41-B3055D929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817634-1847-E321-0E7F-146089B9A8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22363"/>
            <a:ext cx="11360150" cy="1122363"/>
          </a:xfr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GB" dirty="0"/>
              <a:t>The AT &amp; Study Skills Gap (again)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62661C-B36D-2123-839E-530C100B3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137" y="762300"/>
            <a:ext cx="5333400" cy="5333400"/>
          </a:xfrm>
          <a:prstGeom prst="ellipse">
            <a:avLst/>
          </a:prstGeom>
          <a:solidFill>
            <a:srgbClr val="6E74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4C9300-6E85-682F-9DCF-85408FB523B8}"/>
              </a:ext>
            </a:extLst>
          </p:cNvPr>
          <p:cNvSpPr txBox="1"/>
          <p:nvPr/>
        </p:nvSpPr>
        <p:spPr>
          <a:xfrm>
            <a:off x="-1474" y="2762870"/>
            <a:ext cx="6097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AT</a:t>
            </a:r>
          </a:p>
        </p:txBody>
      </p:sp>
      <p:cxnSp>
        <p:nvCxnSpPr>
          <p:cNvPr id="15" name="Straight Connector 14" descr="A vertical line separates two circles representing &quot;AT&quot; and &quot;Study Skills&quot;, suggesting a divide.">
            <a:extLst>
              <a:ext uri="{FF2B5EF4-FFF2-40B4-BE49-F238E27FC236}">
                <a16:creationId xmlns:a16="http://schemas.microsoft.com/office/drawing/2014/main" id="{39F423DD-2757-F380-FF8D-82B625F462D9}"/>
              </a:ext>
            </a:extLst>
          </p:cNvPr>
          <p:cNvCxnSpPr/>
          <p:nvPr/>
        </p:nvCxnSpPr>
        <p:spPr>
          <a:xfrm>
            <a:off x="6095950" y="656391"/>
            <a:ext cx="49160" cy="5373343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138D5E5-5864-53D0-ACB8-28C4ACAF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2363" y="696334"/>
            <a:ext cx="5333400" cy="5333400"/>
          </a:xfrm>
          <a:prstGeom prst="ellipse">
            <a:avLst/>
          </a:prstGeom>
          <a:solidFill>
            <a:srgbClr val="9F6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FF3D8-B71B-286E-98FE-C35F073D2D90}"/>
              </a:ext>
            </a:extLst>
          </p:cNvPr>
          <p:cNvSpPr txBox="1"/>
          <p:nvPr/>
        </p:nvSpPr>
        <p:spPr>
          <a:xfrm>
            <a:off x="7679497" y="2443055"/>
            <a:ext cx="28393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Study Skills</a:t>
            </a:r>
          </a:p>
        </p:txBody>
      </p:sp>
    </p:spTree>
    <p:extLst>
      <p:ext uri="{BB962C8B-B14F-4D97-AF65-F5344CB8AC3E}">
        <p14:creationId xmlns:p14="http://schemas.microsoft.com/office/powerpoint/2010/main" val="308045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38120A-6C1D-C180-4BAA-08E3903DA9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22363"/>
            <a:ext cx="11360150" cy="1122363"/>
          </a:xfr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GB" dirty="0"/>
              <a:t>Bringing AT &amp; Study Skills Together</a:t>
            </a:r>
          </a:p>
        </p:txBody>
      </p:sp>
      <p:sp>
        <p:nvSpPr>
          <p:cNvPr id="209" name="Google Shape;20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9788" y="745851"/>
            <a:ext cx="5333400" cy="5333400"/>
          </a:xfrm>
          <a:prstGeom prst="ellipse">
            <a:avLst/>
          </a:prstGeom>
          <a:solidFill>
            <a:srgbClr val="5B62FA">
              <a:alpha val="8784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FE27B-03E4-BF56-D30C-0FF26DB18764}"/>
              </a:ext>
            </a:extLst>
          </p:cNvPr>
          <p:cNvSpPr txBox="1"/>
          <p:nvPr/>
        </p:nvSpPr>
        <p:spPr>
          <a:xfrm>
            <a:off x="2945535" y="2812385"/>
            <a:ext cx="2093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AT</a:t>
            </a:r>
          </a:p>
        </p:txBody>
      </p:sp>
      <p:pic>
        <p:nvPicPr>
          <p:cNvPr id="211" name="Google Shape;211;p8" descr="Two circles representing &quot;AT&quot; and &quot;Study Skills&quot; overlap in the centre, forming a Venn diagram. The FindMyFlow logo appears in the centr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1338" y="2456725"/>
            <a:ext cx="1788598" cy="178859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8814" y="684176"/>
            <a:ext cx="5333400" cy="5333700"/>
          </a:xfrm>
          <a:prstGeom prst="ellipse">
            <a:avLst/>
          </a:prstGeom>
          <a:solidFill>
            <a:srgbClr val="8E4EE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26368-EA87-8328-715F-99C4F62AC614}"/>
              </a:ext>
            </a:extLst>
          </p:cNvPr>
          <p:cNvSpPr txBox="1"/>
          <p:nvPr/>
        </p:nvSpPr>
        <p:spPr>
          <a:xfrm>
            <a:off x="7168316" y="2465876"/>
            <a:ext cx="26256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Study Skills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>
          <a:extLst>
            <a:ext uri="{FF2B5EF4-FFF2-40B4-BE49-F238E27FC236}">
              <a16:creationId xmlns:a16="http://schemas.microsoft.com/office/drawing/2014/main" id="{C1D1011A-5E0A-3184-B4C8-4F056A342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E62454-0BA0-5B0F-D357-7C3DFFEA52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4465" y="635384"/>
            <a:ext cx="8644229" cy="6309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Latest Update: Multi-Software Tutorials</a:t>
            </a:r>
          </a:p>
        </p:txBody>
      </p:sp>
      <p:pic>
        <p:nvPicPr>
          <p:cNvPr id="7" name="Picture 6" descr="A screenshot of FindMyFlow showing the new, multi-software module &quot;Using Dragon with MindView&quot;.">
            <a:extLst>
              <a:ext uri="{FF2B5EF4-FFF2-40B4-BE49-F238E27FC236}">
                <a16:creationId xmlns:a16="http://schemas.microsoft.com/office/drawing/2014/main" id="{D256DC94-B7E0-A469-9F18-908C48DD7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93" y="1489586"/>
            <a:ext cx="6902497" cy="445203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90D31D-34D2-8436-4074-CBD997ECF7F6}"/>
              </a:ext>
            </a:extLst>
          </p:cNvPr>
          <p:cNvSpPr txBox="1"/>
          <p:nvPr/>
        </p:nvSpPr>
        <p:spPr>
          <a:xfrm>
            <a:off x="8127702" y="1767891"/>
            <a:ext cx="3125038" cy="389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Help students to make best use of their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specific AT toolkit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.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Video explainers on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combining AT tools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for maximum benefit.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E.g. A student with both Dragon + MindView will see the module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Using Dragon with MindView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6355C0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4092611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95FBD"/>
            </a:gs>
            <a:gs pos="100000">
              <a:srgbClr val="C3A2FF"/>
            </a:gs>
          </a:gsLst>
          <a:lin ang="18599929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 idx="4294967295"/>
          </p:nvPr>
        </p:nvSpPr>
        <p:spPr>
          <a:xfrm>
            <a:off x="5313914" y="2663393"/>
            <a:ext cx="6720600" cy="1015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Source Sans 3"/>
                <a:cs typeface="Source Sans 3"/>
                <a:sym typeface="Source Sans 3"/>
              </a:rPr>
              <a:t>Demonstration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grpSp>
        <p:nvGrpSpPr>
          <p:cNvPr id="6" name="Group 5" descr="A laptop displaying the FindMyFlow interface, open on the 'Learn dashboard'.">
            <a:extLst>
              <a:ext uri="{FF2B5EF4-FFF2-40B4-BE49-F238E27FC236}">
                <a16:creationId xmlns:a16="http://schemas.microsoft.com/office/drawing/2014/main" id="{8C3601A2-6375-C6FB-3344-331C9707EE5B}"/>
              </a:ext>
            </a:extLst>
          </p:cNvPr>
          <p:cNvGrpSpPr/>
          <p:nvPr/>
        </p:nvGrpSpPr>
        <p:grpSpPr>
          <a:xfrm>
            <a:off x="-2205077" y="918350"/>
            <a:ext cx="8359849" cy="5021300"/>
            <a:chOff x="-1984097" y="918350"/>
            <a:chExt cx="8359849" cy="5021300"/>
          </a:xfrm>
        </p:grpSpPr>
        <p:pic>
          <p:nvPicPr>
            <p:cNvPr id="126" name="Google Shape;126;p21"/>
            <p:cNvPicPr preferRelativeResize="0"/>
            <p:nvPr/>
          </p:nvPicPr>
          <p:blipFill rotWithShape="1">
            <a:blip r:embed="rId3">
              <a:alphaModFix/>
            </a:blip>
            <a:srcRect t="-1957" r="31431"/>
            <a:stretch/>
          </p:blipFill>
          <p:spPr>
            <a:xfrm>
              <a:off x="-1984097" y="918350"/>
              <a:ext cx="8359849" cy="50213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2A795A-A1A1-1AAC-1621-56239AF22C51}"/>
                </a:ext>
              </a:extLst>
            </p:cNvPr>
            <p:cNvGrpSpPr/>
            <p:nvPr/>
          </p:nvGrpSpPr>
          <p:grpSpPr>
            <a:xfrm>
              <a:off x="-727094" y="1289440"/>
              <a:ext cx="6149234" cy="3824738"/>
              <a:chOff x="-727094" y="1289440"/>
              <a:chExt cx="6149234" cy="3824738"/>
            </a:xfrm>
          </p:grpSpPr>
          <p:pic>
            <p:nvPicPr>
              <p:cNvPr id="3" name="Picture 2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2CF911ED-E420-53AC-249D-30A48C22D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76454"/>
              <a:stretch/>
            </p:blipFill>
            <p:spPr>
              <a:xfrm>
                <a:off x="-727094" y="1289440"/>
                <a:ext cx="1593212" cy="3824738"/>
              </a:xfrm>
              <a:prstGeom prst="rect">
                <a:avLst/>
              </a:prstGeom>
            </p:spPr>
          </p:pic>
          <p:pic>
            <p:nvPicPr>
              <p:cNvPr id="4" name="Picture 3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376DFE3F-670B-3A69-9173-BD6B2CB93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3584"/>
              <a:stretch/>
            </p:blipFill>
            <p:spPr>
              <a:xfrm>
                <a:off x="251460" y="1289440"/>
                <a:ext cx="5170680" cy="382473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>
          <a:extLst>
            <a:ext uri="{FF2B5EF4-FFF2-40B4-BE49-F238E27FC236}">
              <a16:creationId xmlns:a16="http://schemas.microsoft.com/office/drawing/2014/main" id="{EDB92A19-F250-E92F-326A-C32E19D27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DB5276-EF2A-44CC-3EB8-D4ED40D48C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4466" y="635384"/>
            <a:ext cx="6539344" cy="6309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3766A-F795-C28C-058A-C440796A7FED}"/>
              </a:ext>
            </a:extLst>
          </p:cNvPr>
          <p:cNvSpPr txBox="1"/>
          <p:nvPr/>
        </p:nvSpPr>
        <p:spPr>
          <a:xfrm>
            <a:off x="827059" y="1808697"/>
            <a:ext cx="8339063" cy="410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Introductions: Lucy &amp; Team FindMyFlow.</a:t>
            </a:r>
          </a:p>
          <a:p>
            <a:pPr marL="6096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lang="en-GB" sz="2400" dirty="0">
                <a:solidFill>
                  <a:srgbClr val="262626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The problem space &amp; how FindMyFlow came to be.</a:t>
            </a:r>
          </a:p>
          <a:p>
            <a:pPr marL="6096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lang="en-GB" sz="2400" dirty="0">
                <a:solidFill>
                  <a:srgbClr val="262626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FindMyFlow - product demonstration.</a:t>
            </a:r>
          </a:p>
          <a:p>
            <a:pPr marL="6096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lang="en-GB" sz="2400" dirty="0">
                <a:solidFill>
                  <a:srgbClr val="262626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User testimonial: Amir.</a:t>
            </a:r>
          </a:p>
          <a:p>
            <a:pPr marL="6096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lang="en-GB" sz="2400" dirty="0">
                <a:solidFill>
                  <a:srgbClr val="262626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Time for questions and reflections.</a:t>
            </a:r>
          </a:p>
          <a:p>
            <a:pPr marL="6096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endParaRPr lang="en-GB" sz="2400" dirty="0">
              <a:solidFill>
                <a:srgbClr val="262626"/>
              </a:solidFill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94956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3A2FF"/>
            </a:gs>
            <a:gs pos="100000">
              <a:srgbClr val="295FBD"/>
            </a:gs>
          </a:gsLst>
          <a:lin ang="18601647" scaled="0"/>
        </a:gra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6A8301-6100-C5AF-EED5-D2B1EDFA676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2736850"/>
            <a:ext cx="11360150" cy="2736850"/>
          </a:xfr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GB" dirty="0"/>
              <a:t>Key takeaways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33616-D78E-A1FB-A1AD-1E241F714BCC}"/>
              </a:ext>
            </a:extLst>
          </p:cNvPr>
          <p:cNvSpPr txBox="1"/>
          <p:nvPr/>
        </p:nvSpPr>
        <p:spPr>
          <a:xfrm>
            <a:off x="2353689" y="112179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SemiBold" panose="020B0503030403020204" pitchFamily="34" charset="0"/>
                <a:ea typeface="Source Sans 3 SemiBold"/>
                <a:cs typeface="Source Sans 3 SemiBold"/>
                <a:sym typeface="Source Sans 3 SemiBold"/>
              </a:rPr>
              <a:t>Interweaves AT into Study Skills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SemiBold" panose="020B0503030403020204" pitchFamily="34" charset="0"/>
              <a:ea typeface="Source Sans 3 SemiBold"/>
              <a:cs typeface="Source Sans 3 SemiBold"/>
              <a:sym typeface="Source Sans 3 Semi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FB4941-554F-A925-162F-36D1F261D5F9}"/>
              </a:ext>
            </a:extLst>
          </p:cNvPr>
          <p:cNvSpPr txBox="1"/>
          <p:nvPr/>
        </p:nvSpPr>
        <p:spPr>
          <a:xfrm>
            <a:off x="2346839" y="249617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SemiBold" panose="020B0503030403020204" pitchFamily="34" charset="0"/>
                <a:ea typeface="Source Sans 3 SemiBold"/>
                <a:cs typeface="Source Sans 3 SemiBold"/>
                <a:sym typeface="Source Sans 3 SemiBold"/>
              </a:rPr>
              <a:t>Tailored &amp; streamlined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SemiBold" panose="020B0503030403020204" pitchFamily="34" charset="0"/>
              <a:ea typeface="Source Sans 3 SemiBold"/>
              <a:cs typeface="Source Sans 3 SemiBold"/>
              <a:sym typeface="Source Sans 3 Semi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F2F018-239D-53E9-D767-6147BA27B0EF}"/>
              </a:ext>
            </a:extLst>
          </p:cNvPr>
          <p:cNvSpPr txBox="1"/>
          <p:nvPr/>
        </p:nvSpPr>
        <p:spPr>
          <a:xfrm>
            <a:off x="2346839" y="387056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SemiBold" panose="020B0503030403020204" pitchFamily="34" charset="0"/>
                <a:ea typeface="Source Sans 3 SemiBold"/>
                <a:cs typeface="Source Sans 3 SemiBold"/>
                <a:sym typeface="Source Sans 3 SemiBold"/>
              </a:rPr>
              <a:t>Amplifies the reach of training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SemiBold" panose="020B0503030403020204" pitchFamily="34" charset="0"/>
              <a:ea typeface="Source Sans 3 SemiBold"/>
              <a:cs typeface="Source Sans 3 SemiBold"/>
              <a:sym typeface="Source Sans 3 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B42D1-4FD5-D378-1CD9-373FBAE3E2A7}"/>
              </a:ext>
            </a:extLst>
          </p:cNvPr>
          <p:cNvSpPr txBox="1"/>
          <p:nvPr/>
        </p:nvSpPr>
        <p:spPr>
          <a:xfrm>
            <a:off x="2353689" y="5245100"/>
            <a:ext cx="7380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SemiBold" panose="020B0503030403020204" pitchFamily="34" charset="0"/>
                <a:ea typeface="Source Sans 3 SemiBold"/>
                <a:cs typeface="Source Sans 3 SemiBold"/>
                <a:sym typeface="Source Sans 3 SemiBold"/>
              </a:rPr>
              <a:t>Integrates metacognition &amp; wellbeing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SemiBold" panose="020B0503030403020204" pitchFamily="34" charset="0"/>
              <a:ea typeface="Source Sans 3 SemiBold"/>
              <a:cs typeface="Source Sans 3 SemiBold"/>
              <a:sym typeface="Source Sans 3 Semi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85F8F2-EE8F-4F54-AD80-4235412B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9191" y="948279"/>
            <a:ext cx="10454225" cy="5055258"/>
            <a:chOff x="1209191" y="948279"/>
            <a:chExt cx="10454225" cy="505525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68F5340-3FC2-EAA2-1E29-39C9E4426168}"/>
                </a:ext>
              </a:extLst>
            </p:cNvPr>
            <p:cNvGrpSpPr/>
            <p:nvPr/>
          </p:nvGrpSpPr>
          <p:grpSpPr>
            <a:xfrm>
              <a:off x="1209191" y="948279"/>
              <a:ext cx="932100" cy="5055258"/>
              <a:chOff x="1209191" y="948279"/>
              <a:chExt cx="932100" cy="505525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98EE1F4-11FF-98E3-8E63-EA45CFB08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209491" y="948279"/>
                <a:ext cx="931800" cy="931800"/>
                <a:chOff x="1209191" y="1410966"/>
                <a:chExt cx="931800" cy="931800"/>
              </a:xfrm>
            </p:grpSpPr>
            <p:sp>
              <p:nvSpPr>
                <p:cNvPr id="286" name="Google Shape;286;p14"/>
                <p:cNvSpPr/>
                <p:nvPr/>
              </p:nvSpPr>
              <p:spPr>
                <a:xfrm>
                  <a:off x="1209191" y="1410966"/>
                  <a:ext cx="931800" cy="931800"/>
                </a:xfrm>
                <a:prstGeom prst="ellipse">
                  <a:avLst/>
                </a:prstGeom>
                <a:solidFill>
                  <a:srgbClr val="5D62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7" name="Google Shape;287;p1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433938" y="1715225"/>
                  <a:ext cx="482349" cy="4823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60DD81E-AFA3-F3CE-BC0E-4D379FA6C0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209491" y="2322665"/>
                <a:ext cx="931800" cy="931800"/>
                <a:chOff x="1209191" y="2952088"/>
                <a:chExt cx="931800" cy="931800"/>
              </a:xfrm>
            </p:grpSpPr>
            <p:sp>
              <p:nvSpPr>
                <p:cNvPr id="282" name="Google Shape;282;p14"/>
                <p:cNvSpPr/>
                <p:nvPr/>
              </p:nvSpPr>
              <p:spPr>
                <a:xfrm>
                  <a:off x="1209191" y="2952088"/>
                  <a:ext cx="931800" cy="931800"/>
                </a:xfrm>
                <a:prstGeom prst="ellipse">
                  <a:avLst/>
                </a:prstGeom>
                <a:solidFill>
                  <a:srgbClr val="5D62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3" name="Google Shape;283;p14">
                  <a:extLs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1418797" y="3138110"/>
                  <a:ext cx="512491" cy="5124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0615F40-93C1-7052-5C88-7164EDA54C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209491" y="3697051"/>
                <a:ext cx="931800" cy="931800"/>
                <a:chOff x="1209191" y="4493213"/>
                <a:chExt cx="931800" cy="931800"/>
              </a:xfrm>
            </p:grpSpPr>
            <p:sp>
              <p:nvSpPr>
                <p:cNvPr id="291" name="Google Shape;291;p14"/>
                <p:cNvSpPr/>
                <p:nvPr/>
              </p:nvSpPr>
              <p:spPr>
                <a:xfrm>
                  <a:off x="1209191" y="4493213"/>
                  <a:ext cx="931800" cy="931800"/>
                </a:xfrm>
                <a:prstGeom prst="ellipse">
                  <a:avLst/>
                </a:prstGeom>
                <a:solidFill>
                  <a:srgbClr val="5D62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2" name="Google Shape;292;p1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415039" y="4699062"/>
                  <a:ext cx="520125" cy="5201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D1EFE152-3274-A4A0-A878-A3331DF4F4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209191" y="5071437"/>
                <a:ext cx="932100" cy="932100"/>
                <a:chOff x="1209191" y="4493213"/>
                <a:chExt cx="932100" cy="932100"/>
              </a:xfrm>
            </p:grpSpPr>
            <p:sp>
              <p:nvSpPr>
                <p:cNvPr id="3" name="Google Shape;229;p9">
                  <a:extLst>
                    <a:ext uri="{FF2B5EF4-FFF2-40B4-BE49-F238E27FC236}">
                      <a16:creationId xmlns:a16="http://schemas.microsoft.com/office/drawing/2014/main" id="{57A59E85-1439-D028-5830-CDA6EC296976}"/>
                    </a:ext>
                  </a:extLst>
                </p:cNvPr>
                <p:cNvSpPr/>
                <p:nvPr/>
              </p:nvSpPr>
              <p:spPr>
                <a:xfrm>
                  <a:off x="1209191" y="4493213"/>
                  <a:ext cx="932100" cy="932100"/>
                </a:xfrm>
                <a:prstGeom prst="ellipse">
                  <a:avLst/>
                </a:prstGeom>
                <a:solidFill>
                  <a:srgbClr val="5D62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" name="Google Shape;230;p9">
                  <a:extLst>
                    <a:ext uri="{FF2B5EF4-FFF2-40B4-BE49-F238E27FC236}">
                      <a16:creationId xmlns:a16="http://schemas.microsoft.com/office/drawing/2014/main" id="{B2E42AFC-3E4F-CD3C-F06D-4C4B7CCAB5A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1421589" y="4705626"/>
                  <a:ext cx="507024" cy="507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8" name="Picture 7" descr="An illustration of the FindMyFlow mascot, &quot;Flo&quot; - a cute robot cat - holding two stylised Study Skills module cards: &quot;Organising research&quot;, and &quot;Online research&quot;.">
              <a:extLst>
                <a:ext uri="{FF2B5EF4-FFF2-40B4-BE49-F238E27FC236}">
                  <a16:creationId xmlns:a16="http://schemas.microsoft.com/office/drawing/2014/main" id="{F690D5EB-9851-2C89-899C-915D84BF1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1194" y="1652057"/>
              <a:ext cx="4622222" cy="22730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>
          <a:extLst>
            <a:ext uri="{FF2B5EF4-FFF2-40B4-BE49-F238E27FC236}">
              <a16:creationId xmlns:a16="http://schemas.microsoft.com/office/drawing/2014/main" id="{BF73B46C-9CFE-BE61-22B0-587142D8B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A488E-77D0-41DD-0B7F-A8543D1ED0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4466" y="635384"/>
            <a:ext cx="6539344" cy="6309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User Testimonial: Amir</a:t>
            </a:r>
          </a:p>
        </p:txBody>
      </p:sp>
      <p:pic>
        <p:nvPicPr>
          <p:cNvPr id="5" name="Picture 4" descr="Black &amp; white headshot of Amir, FindMyFlow user.">
            <a:extLst>
              <a:ext uri="{FF2B5EF4-FFF2-40B4-BE49-F238E27FC236}">
                <a16:creationId xmlns:a16="http://schemas.microsoft.com/office/drawing/2014/main" id="{226178BC-73FE-A0F2-BA50-FAAD35162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706" y="344250"/>
            <a:ext cx="1213209" cy="1213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6CCAF-125A-8BBD-201B-E2711184611B}"/>
              </a:ext>
            </a:extLst>
          </p:cNvPr>
          <p:cNvSpPr txBox="1"/>
          <p:nvPr/>
        </p:nvSpPr>
        <p:spPr>
          <a:xfrm>
            <a:off x="819685" y="1963555"/>
            <a:ext cx="7550025" cy="3464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Law LLB at London South Bank University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</a:b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Recently graduated with 1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st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 class hons	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</a:b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Undergraduate of the year 2024 finalist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</a:b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Credits FindMyFlow with helping him master his AT and develop softs skills for university &amp; beyond…</a:t>
            </a:r>
          </a:p>
        </p:txBody>
      </p:sp>
    </p:spTree>
    <p:extLst>
      <p:ext uri="{BB962C8B-B14F-4D97-AF65-F5344CB8AC3E}">
        <p14:creationId xmlns:p14="http://schemas.microsoft.com/office/powerpoint/2010/main" val="155546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95FBD"/>
            </a:gs>
            <a:gs pos="100000">
              <a:srgbClr val="C3A2FF"/>
            </a:gs>
          </a:gsLst>
          <a:lin ang="18599929" scaled="0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B34C-43DD-2818-E717-A2A3AB71090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2736850"/>
            <a:ext cx="11360150" cy="2736850"/>
          </a:xfr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GB" dirty="0"/>
              <a:t>User testimonial: Amir - part</a:t>
            </a:r>
            <a:r>
              <a:rPr lang="en-GB" baseline="0" dirty="0"/>
              <a:t> 1</a:t>
            </a:r>
            <a:endParaRPr lang="en-GB" dirty="0"/>
          </a:p>
        </p:txBody>
      </p:sp>
      <p:pic>
        <p:nvPicPr>
          <p:cNvPr id="9" name="Picture 8" descr="A screenshot of the FindMyFlow learning environment, showing the list of software tutorials for Glean.">
            <a:extLst>
              <a:ext uri="{FF2B5EF4-FFF2-40B4-BE49-F238E27FC236}">
                <a16:creationId xmlns:a16="http://schemas.microsoft.com/office/drawing/2014/main" id="{C1C78FCF-3611-A11A-D103-2B91E4FD4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80" y="0"/>
            <a:ext cx="3009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E9DCB-0A28-5216-219D-6C0722864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9918" y="1142577"/>
            <a:ext cx="769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2CC16C-9C33-4D9F-8610-CB9C184D94E7}"/>
              </a:ext>
            </a:extLst>
          </p:cNvPr>
          <p:cNvSpPr txBox="1"/>
          <p:nvPr/>
        </p:nvSpPr>
        <p:spPr>
          <a:xfrm>
            <a:off x="4407243" y="1470337"/>
            <a:ext cx="65683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FindMyFlow really helped me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learn about the software, organise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my learning, and maximise my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productivity</a:t>
            </a:r>
            <a:r>
              <a:rPr kumimoji="0" lang="en-GB" sz="4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.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E78E9-D269-C90F-F7EE-08292E69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24655" y="3429000"/>
            <a:ext cx="769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A38AC-37B2-7852-1041-6E5EF3C08E2B}"/>
              </a:ext>
            </a:extLst>
          </p:cNvPr>
          <p:cNvSpPr txBox="1"/>
          <p:nvPr/>
        </p:nvSpPr>
        <p:spPr>
          <a:xfrm>
            <a:off x="4407243" y="4178523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FFD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Amir, Law LLB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95FBD"/>
            </a:gs>
            <a:gs pos="100000">
              <a:srgbClr val="C3A2FF"/>
            </a:gs>
          </a:gsLst>
          <a:lin ang="18599929" scaled="0"/>
        </a:gradFill>
        <a:effectLst/>
      </p:bgPr>
    </p:bg>
    <p:spTree>
      <p:nvGrpSpPr>
        <p:cNvPr id="1" name="Shape 306">
          <a:extLst>
            <a:ext uri="{FF2B5EF4-FFF2-40B4-BE49-F238E27FC236}">
              <a16:creationId xmlns:a16="http://schemas.microsoft.com/office/drawing/2014/main" id="{1C1C011C-D68B-DB27-A249-13E1AA685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AC9D-F3C7-536C-453F-18D9639A7FB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2736850"/>
            <a:ext cx="11360150" cy="2736850"/>
          </a:xfr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GB" dirty="0"/>
              <a:t>User testimonial: Amir - part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F448D-3F18-B924-9E43-65023E336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0156" y="1076674"/>
            <a:ext cx="769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80AF89-A129-1B39-952D-07C09C79550D}"/>
              </a:ext>
            </a:extLst>
          </p:cNvPr>
          <p:cNvSpPr txBox="1"/>
          <p:nvPr/>
        </p:nvSpPr>
        <p:spPr>
          <a:xfrm>
            <a:off x="1367480" y="1404434"/>
            <a:ext cx="63782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100"/>
              <a:defRPr/>
            </a:pPr>
            <a:r>
              <a:rPr lang="en-GB" sz="3600" dirty="0">
                <a:solidFill>
                  <a:srgbClr val="FFFFFF"/>
                </a:solidFill>
                <a:latin typeface="Source Sans Pro" panose="020B0503030403020204" pitchFamily="34" charset="0"/>
              </a:rPr>
              <a:t>It has a lot of useful information about notetaking, revision, etc. It helped me learn </a:t>
            </a:r>
            <a:r>
              <a:rPr lang="en-GB" sz="3600" b="1" dirty="0">
                <a:solidFill>
                  <a:srgbClr val="FFFFFF"/>
                </a:solidFill>
                <a:latin typeface="Source Sans Pro" panose="020B0503030403020204" pitchFamily="34" charset="0"/>
              </a:rPr>
              <a:t>different techniques and strategies</a:t>
            </a:r>
            <a:r>
              <a:rPr lang="en-GB" sz="3600" dirty="0">
                <a:solidFill>
                  <a:srgbClr val="FFFFFF"/>
                </a:solidFill>
                <a:latin typeface="Source Sans Pro" panose="020B0503030403020204" pitchFamily="34" charset="0"/>
              </a:rPr>
              <a:t> and use them during my course.</a:t>
            </a: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0D2F2-55F8-505A-471B-D33ADAFC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0904" y="3686328"/>
            <a:ext cx="769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9899E-A472-4200-D040-23848E1F43DA}"/>
              </a:ext>
            </a:extLst>
          </p:cNvPr>
          <p:cNvSpPr txBox="1"/>
          <p:nvPr/>
        </p:nvSpPr>
        <p:spPr>
          <a:xfrm>
            <a:off x="1365682" y="4392040"/>
            <a:ext cx="41848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FFD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Amir, Law LLB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</p:txBody>
      </p:sp>
      <p:grpSp>
        <p:nvGrpSpPr>
          <p:cNvPr id="10" name="Group 9" descr="A screenshot of the &quot;Reading &amp; Research&quot; Study Flow in FindMyFlow.">
            <a:extLst>
              <a:ext uri="{FF2B5EF4-FFF2-40B4-BE49-F238E27FC236}">
                <a16:creationId xmlns:a16="http://schemas.microsoft.com/office/drawing/2014/main" id="{40FCB162-1CF1-63BD-9D40-E14F246824B6}"/>
              </a:ext>
            </a:extLst>
          </p:cNvPr>
          <p:cNvGrpSpPr/>
          <p:nvPr/>
        </p:nvGrpSpPr>
        <p:grpSpPr>
          <a:xfrm>
            <a:off x="8141675" y="6220"/>
            <a:ext cx="3565134" cy="6875617"/>
            <a:chOff x="8141675" y="6220"/>
            <a:chExt cx="3565134" cy="6875617"/>
          </a:xfrm>
        </p:grpSpPr>
        <p:pic>
          <p:nvPicPr>
            <p:cNvPr id="7" name="Picture 6" descr="A screenshot of a cellphone&#10;&#10;Description automatically generated">
              <a:extLst>
                <a:ext uri="{FF2B5EF4-FFF2-40B4-BE49-F238E27FC236}">
                  <a16:creationId xmlns:a16="http://schemas.microsoft.com/office/drawing/2014/main" id="{000CA09B-97FC-7FF1-DD76-EFAB6A452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1675" y="6220"/>
              <a:ext cx="3565134" cy="6875617"/>
            </a:xfrm>
            <a:prstGeom prst="rect">
              <a:avLst/>
            </a:prstGeom>
          </p:spPr>
        </p:pic>
        <p:pic>
          <p:nvPicPr>
            <p:cNvPr id="8" name="Picture 7" descr="A screenshot of a cellphone&#10;&#10;Description automatically generated">
              <a:extLst>
                <a:ext uri="{FF2B5EF4-FFF2-40B4-BE49-F238E27FC236}">
                  <a16:creationId xmlns:a16="http://schemas.microsoft.com/office/drawing/2014/main" id="{41012D54-7347-6C79-3A54-169F6B6F0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894" t="16962" b="713"/>
            <a:stretch/>
          </p:blipFill>
          <p:spPr>
            <a:xfrm>
              <a:off x="8391332" y="1105485"/>
              <a:ext cx="3116424" cy="5746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032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95FBD"/>
            </a:gs>
            <a:gs pos="100000">
              <a:srgbClr val="C3A2FF"/>
            </a:gs>
          </a:gsLst>
          <a:lin ang="18599929" scaled="0"/>
        </a:gradFill>
        <a:effectLst/>
      </p:bgPr>
    </p:bg>
    <p:spTree>
      <p:nvGrpSpPr>
        <p:cNvPr id="1" name="Shape 306">
          <a:extLst>
            <a:ext uri="{FF2B5EF4-FFF2-40B4-BE49-F238E27FC236}">
              <a16:creationId xmlns:a16="http://schemas.microsoft.com/office/drawing/2014/main" id="{3BE052E3-2205-6570-9FC8-EEAD050B3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684F-C387-9611-3B58-E922717B594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2736850"/>
            <a:ext cx="11360150" cy="2736850"/>
          </a:xfr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GB" dirty="0"/>
              <a:t>User testimonial: Amir - part 3</a:t>
            </a:r>
            <a:br>
              <a:rPr lang="en-GB" dirty="0"/>
            </a:br>
            <a:endParaRPr lang="en-GB" dirty="0"/>
          </a:p>
        </p:txBody>
      </p:sp>
      <p:pic>
        <p:nvPicPr>
          <p:cNvPr id="15" name="Picture 14" descr="A screenshot of a the 'Study Tools' in FindMyFlow. These include: Essay Word Wizard, Essay Breakdown Calculator, Revision Calculator, Exam Calculator, Pomodoro Timer.">
            <a:extLst>
              <a:ext uri="{FF2B5EF4-FFF2-40B4-BE49-F238E27FC236}">
                <a16:creationId xmlns:a16="http://schemas.microsoft.com/office/drawing/2014/main" id="{A1240627-88FD-165E-7D93-9DE97A881C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49"/>
          <a:stretch/>
        </p:blipFill>
        <p:spPr>
          <a:xfrm>
            <a:off x="397778" y="0"/>
            <a:ext cx="2581957" cy="7085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5CC598-B042-6E36-3EA0-5BE01FC8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7513" y="721573"/>
            <a:ext cx="769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E2AE7-74A5-9C06-6917-DC5DAA41C010}"/>
              </a:ext>
            </a:extLst>
          </p:cNvPr>
          <p:cNvSpPr txBox="1"/>
          <p:nvPr/>
        </p:nvSpPr>
        <p:spPr>
          <a:xfrm>
            <a:off x="3885134" y="1078457"/>
            <a:ext cx="69757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2800" dirty="0">
                <a:solidFill>
                  <a:srgbClr val="FFFFFF"/>
                </a:solidFill>
                <a:latin typeface="Source Sans Pro" panose="020B0503030403020204" pitchFamily="34" charset="0"/>
              </a:rPr>
              <a:t>My most favourite part are the </a:t>
            </a:r>
            <a:r>
              <a:rPr lang="en-GB" sz="2800" b="1" dirty="0">
                <a:solidFill>
                  <a:srgbClr val="FFFFFF"/>
                </a:solidFill>
                <a:latin typeface="Source Sans Pro" panose="020B0503030403020204" pitchFamily="34" charset="0"/>
              </a:rPr>
              <a:t>tools</a:t>
            </a:r>
            <a:r>
              <a:rPr lang="en-GB" sz="2800" dirty="0">
                <a:solidFill>
                  <a:srgbClr val="FFFFFF"/>
                </a:solidFill>
                <a:latin typeface="Source Sans Pro" panose="020B0503030403020204" pitchFamily="34" charset="0"/>
              </a:rPr>
              <a:t>. The </a:t>
            </a:r>
            <a:r>
              <a:rPr lang="en-GB" sz="2800" b="1" dirty="0">
                <a:solidFill>
                  <a:srgbClr val="FFFFFF"/>
                </a:solidFill>
                <a:latin typeface="Source Sans Pro" panose="020B0503030403020204" pitchFamily="34" charset="0"/>
              </a:rPr>
              <a:t>Essay Calculator </a:t>
            </a:r>
            <a:r>
              <a:rPr lang="en-GB" sz="2800" dirty="0">
                <a:solidFill>
                  <a:srgbClr val="FFFFFF"/>
                </a:solidFill>
                <a:latin typeface="Source Sans Pro" panose="020B0503030403020204" pitchFamily="34" charset="0"/>
              </a:rPr>
              <a:t>helps me get a rough idea of how my essays should look. The </a:t>
            </a:r>
            <a:r>
              <a:rPr lang="en-GB" sz="2800" b="1" dirty="0">
                <a:solidFill>
                  <a:srgbClr val="FFFFFF"/>
                </a:solidFill>
                <a:latin typeface="Source Sans Pro" panose="020B0503030403020204" pitchFamily="34" charset="0"/>
              </a:rPr>
              <a:t>Essay Wizard </a:t>
            </a:r>
            <a:r>
              <a:rPr lang="en-GB" sz="2800" dirty="0">
                <a:solidFill>
                  <a:srgbClr val="FFFFFF"/>
                </a:solidFill>
                <a:latin typeface="Source Sans Pro" panose="020B0503030403020204" pitchFamily="34" charset="0"/>
              </a:rPr>
              <a:t>is my ABSOLUTE FAVOURITE! It literally explains the key parts of the essay questions and </a:t>
            </a:r>
            <a:r>
              <a:rPr lang="en-GB" sz="2800" b="1" dirty="0">
                <a:solidFill>
                  <a:srgbClr val="FFFFFF"/>
                </a:solidFill>
                <a:latin typeface="Source Sans Pro" panose="020B0503030403020204" pitchFamily="34" charset="0"/>
              </a:rPr>
              <a:t>helps me understand what I need to do</a:t>
            </a:r>
            <a:r>
              <a:rPr lang="en-GB" sz="2800" dirty="0">
                <a:solidFill>
                  <a:srgbClr val="FFFFFF"/>
                </a:solidFill>
                <a:latin typeface="Source Sans Pro" panose="020B0503030403020204" pitchFamily="34" charset="0"/>
              </a:rPr>
              <a:t>. I never knew that ‘evaluating’ is different from ‘explaining’ or ‘outlining’.</a:t>
            </a:r>
            <a:endParaRPr lang="en-GB" sz="2800" dirty="0">
              <a:solidFill>
                <a:srgbClr val="FFFFFF"/>
              </a:solidFill>
              <a:latin typeface="Source Sans Pro" panose="020B0503030403020204" pitchFamily="34" charset="0"/>
              <a:sym typeface="Source Sans 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411B1-45F1-1827-0244-047211B12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17409" y="4070589"/>
            <a:ext cx="769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B0DDC-19B3-B717-DB69-90A987AE2CF9}"/>
              </a:ext>
            </a:extLst>
          </p:cNvPr>
          <p:cNvSpPr txBox="1"/>
          <p:nvPr/>
        </p:nvSpPr>
        <p:spPr>
          <a:xfrm>
            <a:off x="3885134" y="4759736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FFD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Amir, Law LLB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2338675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ABD9A24-BBAE-DC35-0620-2CF103EF23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57158" y="3920235"/>
            <a:ext cx="3890875" cy="6240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 ExtraBold"/>
                <a:cs typeface="Source Sans 3 ExtraBold"/>
                <a:sym typeface="Source Sans 3 ExtraBold"/>
              </a:rPr>
              <a:t>Any questions?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07A088-3D8D-9068-AFF8-FE10A1F0D2CD}"/>
              </a:ext>
            </a:extLst>
          </p:cNvPr>
          <p:cNvSpPr txBox="1"/>
          <p:nvPr/>
        </p:nvSpPr>
        <p:spPr>
          <a:xfrm>
            <a:off x="3414754" y="4723231"/>
            <a:ext cx="4575682" cy="9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355C0"/>
                </a:solidFill>
                <a:effectLst/>
                <a:uLnTx/>
                <a:uFillTx/>
                <a:latin typeface="Source Sans Pro" panose="020B0503030403020204" pitchFamily="34" charset="0"/>
                <a:ea typeface="Plus Jakarta Sans"/>
                <a:cs typeface="Plus Jakarta Sans"/>
                <a:sym typeface="Plus Jakart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lucy@findmyflow.co.uk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355C0"/>
                </a:solidFill>
                <a:effectLst/>
                <a:uLnTx/>
                <a:uFillTx/>
                <a:latin typeface="Source Sans Pro" panose="020B0503030403020204" pitchFamily="34" charset="0"/>
                <a:ea typeface="Plus Jakarta Sans"/>
                <a:cs typeface="Plus Jakarta Sans"/>
                <a:sym typeface="Plus Jakarta San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355C0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2A3953"/>
                </a:solidFill>
                <a:latin typeface="Source Sans Pro" panose="020B0503030403020204" pitchFamily="34" charset="0"/>
                <a:sym typeface="Plus Jakart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linkedin.com/in/lucy-</a:t>
            </a:r>
            <a:r>
              <a:rPr lang="en-US" sz="2000" dirty="0" err="1">
                <a:solidFill>
                  <a:srgbClr val="2A3953"/>
                </a:solidFill>
                <a:latin typeface="Source Sans Pro" panose="020B0503030403020204" pitchFamily="34" charset="0"/>
                <a:sym typeface="Plus Jakart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toffolo</a:t>
            </a:r>
            <a:endParaRPr lang="en-US" sz="2000" dirty="0">
              <a:solidFill>
                <a:srgbClr val="2A3953"/>
              </a:solidFill>
              <a:latin typeface="Source Sans Pro" panose="020B0503030403020204" pitchFamily="34" charset="0"/>
              <a:sym typeface="Plus Jakarta Sans"/>
            </a:endParaRPr>
          </a:p>
        </p:txBody>
      </p:sp>
      <p:pic>
        <p:nvPicPr>
          <p:cNvPr id="22" name="Picture 21" descr="Lucy (your presenter) smiling warmly, with a scarf around her neck.">
            <a:extLst>
              <a:ext uri="{FF2B5EF4-FFF2-40B4-BE49-F238E27FC236}">
                <a16:creationId xmlns:a16="http://schemas.microsoft.com/office/drawing/2014/main" id="{F7D8055D-9218-81F9-2ADC-F99482F9B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240" y="1222489"/>
            <a:ext cx="2514710" cy="25187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95FBD"/>
            </a:gs>
            <a:gs pos="100000">
              <a:srgbClr val="C3A2FF"/>
            </a:gs>
          </a:gsLst>
          <a:lin ang="18599929" scaled="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6">
            <a:extLst>
              <a:ext uri="{FF2B5EF4-FFF2-40B4-BE49-F238E27FC236}">
                <a16:creationId xmlns:a16="http://schemas.microsoft.com/office/drawing/2014/main" id="{34325ED7-1232-5D64-E9B8-F49A2B5F74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2138" y="653933"/>
            <a:ext cx="6096000" cy="6309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urce Sans 3 ExtraBold"/>
              <a:buNone/>
              <a:defRPr sz="3700" b="0" i="0" u="none" strike="noStrike" cap="none">
                <a:solidFill>
                  <a:schemeClr val="dk1"/>
                </a:solidFill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 ExtraBold"/>
                <a:cs typeface="Source Sans 3 ExtraBold"/>
                <a:sym typeface="Source Sans 3 ExtraBold"/>
              </a:rPr>
              <a:t>A bit about me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" descr="Lucy Toffolo (the name of your presenter)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896" y="1313440"/>
            <a:ext cx="3604550" cy="19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 descr="Lucy (your presenter) smiling warmly, with a scarf around her neck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1363" y="2650215"/>
            <a:ext cx="2128775" cy="21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1163FA-BA0A-5B2B-DD57-37823AE8D863}"/>
              </a:ext>
            </a:extLst>
          </p:cNvPr>
          <p:cNvSpPr txBox="1"/>
          <p:nvPr/>
        </p:nvSpPr>
        <p:spPr>
          <a:xfrm>
            <a:off x="4625006" y="1688867"/>
            <a:ext cx="7026220" cy="38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Team FindMyFlow since Jan 2024</a:t>
            </a:r>
          </a:p>
          <a:p>
            <a:pPr marL="457200" marR="0" lvl="0" indent="-381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15+ years in EdTech / AT:</a:t>
            </a:r>
          </a:p>
          <a:p>
            <a:pPr marL="9144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3"/>
              <a:buChar char="○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Training Manager at Sonocent</a:t>
            </a:r>
          </a:p>
          <a:p>
            <a:pPr marL="9144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3"/>
              <a:buChar char="○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Product &amp; Content Manager at Glean</a:t>
            </a:r>
          </a:p>
          <a:p>
            <a:pPr marL="57150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I’m a twin 👨‍🤝‍👩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I’m “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neurospicy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”  &amp; still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learning to find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my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 flow!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E39139-8026-6BC7-42D2-37F27770FD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4466" y="635384"/>
            <a:ext cx="6539344" cy="6309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Team FindMyFlow</a:t>
            </a:r>
          </a:p>
        </p:txBody>
      </p:sp>
      <p:pic>
        <p:nvPicPr>
          <p:cNvPr id="158" name="Google Shape;158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9233" y="-635102"/>
            <a:ext cx="4788493" cy="47884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2DB798-AC1A-AC49-13BB-407198E23A01}"/>
              </a:ext>
            </a:extLst>
          </p:cNvPr>
          <p:cNvSpPr txBox="1"/>
          <p:nvPr/>
        </p:nvSpPr>
        <p:spPr>
          <a:xfrm>
            <a:off x="827059" y="1808697"/>
            <a:ext cx="9939264" cy="3818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20+ years’ experience as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6355C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AT Trainers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</a:b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Trained in media production</a:t>
            </a:r>
            <a:r>
              <a:rPr lang="en-GB" sz="2400" dirty="0">
                <a:solidFill>
                  <a:srgbClr val="262626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+ accessibility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</a:b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Neurodiverse team 🌶️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</a:b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6355C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Neuro-inclusive design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is at the heart of what we do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</a:b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ource Sans Pro" panose="020B0503030403020204" pitchFamily="34" charset="0"/>
              <a:ea typeface="Source Sans 3"/>
              <a:cs typeface="Source Sans 3"/>
              <a:sym typeface="Source Sans 3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We’re (hyper)focused on </a:t>
            </a:r>
            <a:r>
              <a:rPr lang="en-GB" sz="2400" b="1" dirty="0">
                <a:solidFill>
                  <a:srgbClr val="6355C0"/>
                </a:solidFill>
                <a:latin typeface="Source Sans Pro" panose="020B0503030403020204" pitchFamily="34" charset="0"/>
                <a:sym typeface="Source Sans 3"/>
              </a:rPr>
              <a:t>enabling students to thrive</a:t>
            </a:r>
            <a:r>
              <a:rPr lang="en-GB" sz="2400" dirty="0">
                <a:solidFill>
                  <a:srgbClr val="262626"/>
                </a:solidFill>
                <a:latin typeface="Source Sans Pro" panose="020B0503030403020204" pitchFamily="34" charset="0"/>
                <a:sym typeface="Source Sans 3"/>
              </a:rPr>
              <a:t> - by scaffolding </a:t>
            </a:r>
            <a:r>
              <a:rPr lang="en-GB" sz="2400" dirty="0">
                <a:solidFill>
                  <a:srgbClr val="262626"/>
                </a:solidFill>
                <a:latin typeface="Source Sans Pro" panose="020B0503030403020204" pitchFamily="34" charset="0"/>
              </a:rPr>
              <a:t>how and </a:t>
            </a:r>
            <a:r>
              <a:rPr lang="en-GB" sz="2400" i="1" dirty="0">
                <a:solidFill>
                  <a:srgbClr val="262626"/>
                </a:solidFill>
                <a:latin typeface="Source Sans Pro" panose="020B0503030403020204" pitchFamily="34" charset="0"/>
              </a:rPr>
              <a:t>when</a:t>
            </a:r>
            <a:r>
              <a:rPr lang="en-GB" sz="2400" dirty="0">
                <a:solidFill>
                  <a:srgbClr val="262626"/>
                </a:solidFill>
                <a:latin typeface="Source Sans Pro" panose="020B0503030403020204" pitchFamily="34" charset="0"/>
              </a:rPr>
              <a:t> to use their AT</a:t>
            </a:r>
            <a:endParaRPr lang="en-GB" sz="2400" dirty="0">
              <a:solidFill>
                <a:srgbClr val="262626"/>
              </a:solidFill>
              <a:latin typeface="Source Sans Pro" panose="020B0503030403020204" pitchFamily="34" charset="0"/>
              <a:sym typeface="Source Sans 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917F10-4093-BEAE-E792-AB008C2146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5857" y="637682"/>
            <a:ext cx="6096000" cy="6309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 ExtraBold"/>
                <a:cs typeface="Source Sans 3 ExtraBold"/>
                <a:sym typeface="Source Sans 3 ExtraBold"/>
              </a:rPr>
              <a:t>What is FindMyFlow?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A327C-3597-252A-3FC5-C3CD650E5650}"/>
              </a:ext>
            </a:extLst>
          </p:cNvPr>
          <p:cNvSpPr txBox="1"/>
          <p:nvPr/>
        </p:nvSpPr>
        <p:spPr>
          <a:xfrm>
            <a:off x="825857" y="1373044"/>
            <a:ext cx="10405957" cy="1041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Neuro-inclusive eLearning platform for AT users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  <a:p>
            <a:pPr marL="6096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355C0"/>
              </a:buClr>
              <a:buSzPts val="2400"/>
              <a:buFont typeface="Source Sans 3"/>
              <a:buChar char="●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Most recommended in the UK 🏆 </a:t>
            </a:r>
            <a:r>
              <a:rPr lang="en-GB" sz="2400" dirty="0">
                <a:solidFill>
                  <a:srgbClr val="111827"/>
                </a:solidFill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(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Disabled Students Allowance)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cs typeface="Arial"/>
              <a:sym typeface="Arial"/>
            </a:endParaRPr>
          </a:p>
        </p:txBody>
      </p:sp>
      <p:pic>
        <p:nvPicPr>
          <p:cNvPr id="7" name="Picture 6" descr="The FindMyFlow interface, open on a video about recording lectures with Glean. ">
            <a:extLst>
              <a:ext uri="{FF2B5EF4-FFF2-40B4-BE49-F238E27FC236}">
                <a16:creationId xmlns:a16="http://schemas.microsoft.com/office/drawing/2014/main" id="{A1B2A8D7-7FC7-C3BE-58F9-1D54FD194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77" y="2604251"/>
            <a:ext cx="7403742" cy="3781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95FBD"/>
            </a:gs>
            <a:gs pos="100000">
              <a:srgbClr val="C3A2FF"/>
            </a:gs>
          </a:gsLst>
          <a:lin ang="18599929" scaled="0"/>
        </a:gradFill>
        <a:effectLst/>
      </p:bgPr>
    </p:bg>
    <p:spTree>
      <p:nvGrpSpPr>
        <p:cNvPr id="1" name="Shape 236">
          <a:extLst>
            <a:ext uri="{FF2B5EF4-FFF2-40B4-BE49-F238E27FC236}">
              <a16:creationId xmlns:a16="http://schemas.microsoft.com/office/drawing/2014/main" id="{23E651D0-C1FE-4338-7F9B-7379340F3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4B48BD-4544-11EC-196E-340CEDE66D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30831" y="4057350"/>
            <a:ext cx="5730338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3"/>
                <a:cs typeface="Source Sans 3"/>
                <a:sym typeface="Source Sans 3"/>
              </a:rPr>
              <a:t>The Problem?</a:t>
            </a: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C18FE-4895-6240-8304-363625BF5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765" y="685800"/>
            <a:ext cx="3781842" cy="35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2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43C8FF-2F41-449A-F4BC-C3DCEEE8D0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48812" y="2521974"/>
            <a:ext cx="10584425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62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A3953"/>
                </a:solidFill>
                <a:effectLst/>
                <a:uLnTx/>
                <a:uFillTx/>
                <a:latin typeface="Source Sans Pro" panose="020B0503030403020204" pitchFamily="34" charset="0"/>
                <a:ea typeface="Arial"/>
                <a:cs typeface="Arial"/>
                <a:sym typeface="Source Sans 3 ExtraBold"/>
              </a:rPr>
              <a:t>To be transformative, AT needs to be used⚡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A3953"/>
              </a:solidFill>
              <a:effectLst/>
              <a:uLnTx/>
              <a:uFillTx/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21A9B39-8AE1-4F67-5F81-906ABF0AD856}"/>
              </a:ext>
            </a:extLst>
          </p:cNvPr>
          <p:cNvSpPr txBox="1">
            <a:spLocks/>
          </p:cNvSpPr>
          <p:nvPr/>
        </p:nvSpPr>
        <p:spPr>
          <a:xfrm>
            <a:off x="948812" y="2644170"/>
            <a:ext cx="10584425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urce Sans 3 ExtraBold"/>
              <a:buNone/>
              <a:defRPr sz="3700" b="0" i="0" u="none" strike="noStrike" cap="none">
                <a:solidFill>
                  <a:schemeClr val="dk1"/>
                </a:solidFill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fontAlgn="base">
              <a:buClr>
                <a:srgbClr val="000000"/>
              </a:buClr>
              <a:buSzTx/>
              <a:buFont typeface="Arial"/>
              <a:buNone/>
              <a:defRPr/>
            </a:pPr>
            <a:br>
              <a:rPr lang="en-GB" sz="4000" b="1" dirty="0">
                <a:solidFill>
                  <a:srgbClr val="2A3953"/>
                </a:solidFill>
                <a:latin typeface="Source Sans Pro" panose="020B0503030403020204" pitchFamily="34" charset="0"/>
                <a:ea typeface="Arial"/>
                <a:cs typeface="Arial"/>
              </a:rPr>
            </a:br>
            <a:br>
              <a:rPr lang="en-GB" sz="2800" dirty="0">
                <a:solidFill>
                  <a:srgbClr val="262626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</a:br>
            <a:r>
              <a:rPr lang="en-GB" sz="2800" dirty="0">
                <a:solidFill>
                  <a:srgbClr val="2A3953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Remembering how – and </a:t>
            </a:r>
            <a:r>
              <a:rPr lang="en-GB" sz="2800" i="1" dirty="0">
                <a:solidFill>
                  <a:srgbClr val="2A3953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when</a:t>
            </a:r>
            <a:r>
              <a:rPr lang="en-GB" sz="2800" dirty="0">
                <a:solidFill>
                  <a:srgbClr val="2A3953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 –  to use different AT is challenging!</a:t>
            </a:r>
            <a:endParaRPr lang="en-GB" sz="4000" dirty="0">
              <a:solidFill>
                <a:srgbClr val="2A3953"/>
              </a:solidFill>
              <a:latin typeface="Source Sans Pro" panose="020B0503030403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70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37ED1-E1E1-9684-7D31-93A2BEA98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2569-32D9-C304-96D3-A68FB27F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Research: the impact of study skills instruction</a:t>
            </a:r>
          </a:p>
        </p:txBody>
      </p:sp>
      <p:pic>
        <p:nvPicPr>
          <p:cNvPr id="6" name="Picture 5" descr="Screenshot of a research article: Wernersbach et al. (2014).">
            <a:extLst>
              <a:ext uri="{FF2B5EF4-FFF2-40B4-BE49-F238E27FC236}">
                <a16:creationId xmlns:a16="http://schemas.microsoft.com/office/drawing/2014/main" id="{D8CC0AA8-AE39-241F-E6E6-DB05DAA49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8551">
            <a:off x="426097" y="1725334"/>
            <a:ext cx="4999388" cy="543814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 descr="Screenshot of a research article: Ashton-Hay et al. (2021).">
            <a:extLst>
              <a:ext uri="{FF2B5EF4-FFF2-40B4-BE49-F238E27FC236}">
                <a16:creationId xmlns:a16="http://schemas.microsoft.com/office/drawing/2014/main" id="{68077375-09D9-E2EE-3377-BAF88095F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356" y="4255705"/>
            <a:ext cx="5701358" cy="571446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3FB9D-720C-CA0C-3BA2-CD28DE0B3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8659" y="1709530"/>
            <a:ext cx="5253742" cy="44081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Engagement with Study Skills sessions is linked to higher </a:t>
            </a:r>
            <a:r>
              <a:rPr lang="en-GB" sz="160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course completion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rates, and </a:t>
            </a:r>
            <a:r>
              <a:rPr lang="en-GB" sz="160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higher GPAs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(up to 1 grade point).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i="0" u="none" strike="noStrike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Ashton-Hay et al (2021): Attending Academic Skills = 10-14% higher student success rates.</a:t>
            </a:r>
            <a:endParaRPr lang="en-GB" sz="1600" b="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rial"/>
              </a:rPr>
              <a:t>Male students &amp; students study</a:t>
            </a:r>
            <a:r>
              <a:rPr lang="en-GB" sz="1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rial"/>
              </a:rPr>
              <a:t>ing online were underrepresented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b="0" dirty="0">
              <a:solidFill>
                <a:srgbClr val="262626"/>
              </a:solidFill>
              <a:latin typeface="Source Sans Pro" panose="020B0503030403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75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1FDF-65E3-78D3-2008-34A7F317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Research: the impact of AT use</a:t>
            </a:r>
          </a:p>
        </p:txBody>
      </p:sp>
      <p:pic>
        <p:nvPicPr>
          <p:cNvPr id="5" name="Picture 4" descr="Screenshot of a research article: McNicholl et al (2019).">
            <a:extLst>
              <a:ext uri="{FF2B5EF4-FFF2-40B4-BE49-F238E27FC236}">
                <a16:creationId xmlns:a16="http://schemas.microsoft.com/office/drawing/2014/main" id="{21F7A7CE-09D9-C330-DAEE-6F6F51FC7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3375">
            <a:off x="457891" y="1589784"/>
            <a:ext cx="6036882" cy="599943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 descr="Screenshot of a research article: Nordströmet al. (2018).">
            <a:extLst>
              <a:ext uri="{FF2B5EF4-FFF2-40B4-BE49-F238E27FC236}">
                <a16:creationId xmlns:a16="http://schemas.microsoft.com/office/drawing/2014/main" id="{06007F63-BF81-E25B-DE0D-B2550B1C9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56" y="3814233"/>
            <a:ext cx="6121468" cy="542460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64A8A-0755-9B49-F279-3576BE309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3653" y="1536633"/>
            <a:ext cx="4782647" cy="4555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262626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Arial"/>
              </a:rPr>
              <a:t>AT use is linked to improved academic performance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262626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Arial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26262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Students ar</a:t>
            </a:r>
            <a:r>
              <a:rPr lang="en-GB" sz="1600" b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 more autonomous, motivated, and confident as a result of AT use.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26262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 use also improved students’ sense of autonomy and self-expression.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262626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26262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Factors that hinder effective AT use / or lead to ‘AT abandonment’: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Source Sans 3"/>
              </a:rPr>
              <a:t>Inadequate training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Source Sans 3"/>
              </a:rPr>
              <a:t>Lack of ongoing support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62626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3"/>
              </a:rPr>
              <a:t>Lack of knowledge about useful features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262626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Source Sans 3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262626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Source Sans 3"/>
            </a:endParaRPr>
          </a:p>
          <a:p>
            <a:pPr marL="565150" lvl="1" indent="0">
              <a:lnSpc>
                <a:spcPct val="100000"/>
              </a:lnSpc>
              <a:buNone/>
            </a:pPr>
            <a:r>
              <a:rPr lang="en-GB" sz="1200" dirty="0" err="1">
                <a:solidFill>
                  <a:srgbClr val="262626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3"/>
              </a:rPr>
              <a:t>McNicholl</a:t>
            </a:r>
            <a:r>
              <a:rPr lang="en-GB" sz="1200" dirty="0">
                <a:solidFill>
                  <a:srgbClr val="262626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3"/>
              </a:rPr>
              <a:t> et al (2019), </a:t>
            </a:r>
            <a:r>
              <a:rPr lang="en-GB" sz="1200" dirty="0" err="1">
                <a:solidFill>
                  <a:srgbClr val="262626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3"/>
              </a:rPr>
              <a:t>Nordströmet</a:t>
            </a:r>
            <a:r>
              <a:rPr lang="en-GB" sz="1200" dirty="0">
                <a:solidFill>
                  <a:srgbClr val="262626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3"/>
              </a:rPr>
              <a:t> al. (2018) </a:t>
            </a:r>
            <a:endParaRPr lang="en-GB" sz="1200" b="0" dirty="0">
              <a:solidFill>
                <a:srgbClr val="262626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262626"/>
              </a:solidFill>
              <a:latin typeface="Source Sans Pro" panose="020B0503030403020204" pitchFamily="34" charset="0"/>
              <a:sym typeface="Arial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262626"/>
              </a:solidFill>
              <a:latin typeface="Source Sans Pro" panose="020B0503030403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704153"/>
      </p:ext>
    </p:extLst>
  </p:cSld>
  <p:clrMapOvr>
    <a:masterClrMapping/>
  </p:clrMapOvr>
</p:sld>
</file>

<file path=ppt/theme/theme1.xml><?xml version="1.0" encoding="utf-8"?>
<a:theme xmlns:a="http://schemas.openxmlformats.org/drawingml/2006/main" name="FMF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MF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860</Words>
  <Application>Microsoft Office PowerPoint</Application>
  <PresentationFormat>Widescreen</PresentationFormat>
  <Paragraphs>120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Courier New</vt:lpstr>
      <vt:lpstr>Inter</vt:lpstr>
      <vt:lpstr>Source Sans Pro</vt:lpstr>
      <vt:lpstr>Calibri</vt:lpstr>
      <vt:lpstr>Source Sans Pro SemiBold</vt:lpstr>
      <vt:lpstr>Source Sans 3</vt:lpstr>
      <vt:lpstr>Source Sans 3 ExtraBold</vt:lpstr>
      <vt:lpstr>FMF</vt:lpstr>
      <vt:lpstr>Simple Light</vt:lpstr>
      <vt:lpstr>1_FMF</vt:lpstr>
      <vt:lpstr>Integrating Assistive Technology and Study Skills Strategies  with FindMyFlow.  Neuro-inclusive eLearning for AT users.</vt:lpstr>
      <vt:lpstr>Agenda</vt:lpstr>
      <vt:lpstr>A bit about me</vt:lpstr>
      <vt:lpstr>Team FindMyFlow</vt:lpstr>
      <vt:lpstr>What is FindMyFlow?</vt:lpstr>
      <vt:lpstr>The Problem?</vt:lpstr>
      <vt:lpstr>To be transformative, AT needs to be used⚡</vt:lpstr>
      <vt:lpstr>Research: the impact of study skills instruction</vt:lpstr>
      <vt:lpstr>Research: the impact of AT use</vt:lpstr>
      <vt:lpstr>The AT &amp; Study Skills Gap</vt:lpstr>
      <vt:lpstr>Support silos (in the UK)</vt:lpstr>
      <vt:lpstr>Challenges for Institutions (in the UK)</vt:lpstr>
      <vt:lpstr>Poll Question</vt:lpstr>
      <vt:lpstr>How does FindMyFlow help?</vt:lpstr>
      <vt:lpstr>eLearning amplifies the reach of 1:1 training</vt:lpstr>
      <vt:lpstr>The AT &amp; Study Skills Gap (again)</vt:lpstr>
      <vt:lpstr>Bringing AT &amp; Study Skills Together</vt:lpstr>
      <vt:lpstr>Latest Update: Multi-Software Tutorials</vt:lpstr>
      <vt:lpstr>Demonstration</vt:lpstr>
      <vt:lpstr>Key takeaways</vt:lpstr>
      <vt:lpstr>User Testimonial: Amir</vt:lpstr>
      <vt:lpstr>User testimonial: Amir - part 1</vt:lpstr>
      <vt:lpstr>User testimonial: Amir - part 2</vt:lpstr>
      <vt:lpstr>User testimonial: Amir - part 3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Lucy Toffolo</dc:creator>
  <cp:lastModifiedBy>Kylie Geard</cp:lastModifiedBy>
  <cp:revision>136</cp:revision>
  <dcterms:modified xsi:type="dcterms:W3CDTF">2024-10-22T23:17:56Z</dcterms:modified>
</cp:coreProperties>
</file>