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708" r:id="rId5"/>
  </p:sldMasterIdLst>
  <p:notesMasterIdLst>
    <p:notesMasterId r:id="rId14"/>
  </p:notesMasterIdLst>
  <p:handoutMasterIdLst>
    <p:handoutMasterId r:id="rId15"/>
  </p:handoutMasterIdLst>
  <p:sldIdLst>
    <p:sldId id="302" r:id="rId6"/>
    <p:sldId id="3299" r:id="rId7"/>
    <p:sldId id="310" r:id="rId8"/>
    <p:sldId id="312" r:id="rId9"/>
    <p:sldId id="3295" r:id="rId10"/>
    <p:sldId id="3298" r:id="rId11"/>
    <p:sldId id="3296" r:id="rId12"/>
    <p:sldId id="285" r:id="rId13"/>
  </p:sldIdLst>
  <p:sldSz cx="9144000" cy="5143500" type="screen16x9"/>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66ED01-6972-62CA-EAB2-5E2DC3858B91}" name="Nicole Mackey" initials="NM" userId="S::nmackey@uow.edu.au::675f918f-71d4-47cf-b2c5-91f779fdb3ce" providerId="AD"/>
  <p188:author id="{1F038F35-2B14-88CC-898C-597152000A62}" name="Trisha McGrellis" initials="TM" userId="S::trisha@uow.edu.au::77d3d5e3-da09-4c6f-b57e-9a1465cfe635" providerId="AD"/>
  <p188:author id="{F748C747-E673-9A9F-E7CF-B2041247DB98}" name="Lizzie Jack" initials="LJ" userId="S::ejack@uow.edu.au::166bfaaa-034f-45fd-aa96-4baa5c4f7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4B4"/>
    <a:srgbClr val="001641"/>
    <a:srgbClr val="A7A7A7"/>
    <a:srgbClr val="0C2340"/>
    <a:srgbClr val="D9D9D6"/>
    <a:srgbClr val="000000"/>
    <a:srgbClr val="FF0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E408F-09A4-457B-B1FD-D3EE79A813E1}" v="11" dt="2024-08-26T05:47:44.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5" autoAdjust="0"/>
    <p:restoredTop sz="87060" autoAdjust="0"/>
  </p:normalViewPr>
  <p:slideViewPr>
    <p:cSldViewPr snapToGrid="0">
      <p:cViewPr varScale="1">
        <p:scale>
          <a:sx n="124" d="100"/>
          <a:sy n="124" d="100"/>
        </p:scale>
        <p:origin x="102" y="33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A60C01F8-7A96-1A42-A5C1-A6293913991B}" type="datetime1">
              <a:rPr lang="en-AU" smtClean="0"/>
              <a:t>29/08/2024</a:t>
            </a:fld>
            <a:endParaRPr lang="en-US"/>
          </a:p>
        </p:txBody>
      </p:sp>
      <p:sp>
        <p:nvSpPr>
          <p:cNvPr id="4" name="Footer Placehold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vl1pPr>
          </a:lstStyle>
          <a:p>
            <a:fld id="{B03F6A53-947D-664F-86C6-7EA2E2AF7512}" type="slidenum">
              <a:rPr lang="en-US" smtClean="0"/>
              <a:t>‹#›</a:t>
            </a:fld>
            <a:endParaRPr lang="en-US"/>
          </a:p>
        </p:txBody>
      </p:sp>
    </p:spTree>
    <p:extLst>
      <p:ext uri="{BB962C8B-B14F-4D97-AF65-F5344CB8AC3E}">
        <p14:creationId xmlns:p14="http://schemas.microsoft.com/office/powerpoint/2010/main" val="3174986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290F5882-1633-C84E-BDD4-8A584B4C4483}" type="datetime1">
              <a:rPr lang="en-AU" smtClean="0"/>
              <a:t>29/08/2024</a:t>
            </a:fld>
            <a:endParaRPr lang="en-US"/>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4FDA4F87-D5C2-4945-AFCA-8B793D25881C}" type="slidenum">
              <a:rPr lang="en-US" smtClean="0"/>
              <a:t>‹#›</a:t>
            </a:fld>
            <a:endParaRPr lang="en-US"/>
          </a:p>
        </p:txBody>
      </p:sp>
    </p:spTree>
    <p:extLst>
      <p:ext uri="{BB962C8B-B14F-4D97-AF65-F5344CB8AC3E}">
        <p14:creationId xmlns:p14="http://schemas.microsoft.com/office/powerpoint/2010/main" val="19650989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DA4F87-D5C2-4945-AFCA-8B793D25881C}" type="slidenum">
              <a:rPr lang="en-US" smtClean="0"/>
              <a:t>1</a:t>
            </a:fld>
            <a:endParaRPr lang="en-US"/>
          </a:p>
        </p:txBody>
      </p:sp>
    </p:spTree>
    <p:extLst>
      <p:ext uri="{BB962C8B-B14F-4D97-AF65-F5344CB8AC3E}">
        <p14:creationId xmlns:p14="http://schemas.microsoft.com/office/powerpoint/2010/main" val="388552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FDA4F87-D5C2-4945-AFCA-8B793D25881C}" type="slidenum">
              <a:rPr lang="en-US" smtClean="0"/>
              <a:t>2</a:t>
            </a:fld>
            <a:endParaRPr lang="en-US"/>
          </a:p>
        </p:txBody>
      </p:sp>
    </p:spTree>
    <p:extLst>
      <p:ext uri="{BB962C8B-B14F-4D97-AF65-F5344CB8AC3E}">
        <p14:creationId xmlns:p14="http://schemas.microsoft.com/office/powerpoint/2010/main" val="347414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FDA4F87-D5C2-4945-AFCA-8B793D25881C}" type="slidenum">
              <a:rPr lang="en-US" smtClean="0"/>
              <a:t>4</a:t>
            </a:fld>
            <a:endParaRPr lang="en-US"/>
          </a:p>
        </p:txBody>
      </p:sp>
    </p:spTree>
    <p:extLst>
      <p:ext uri="{BB962C8B-B14F-4D97-AF65-F5344CB8AC3E}">
        <p14:creationId xmlns:p14="http://schemas.microsoft.com/office/powerpoint/2010/main" val="260516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FDA4F87-D5C2-4945-AFCA-8B793D25881C}" type="slidenum">
              <a:rPr lang="en-US" smtClean="0"/>
              <a:t>5</a:t>
            </a:fld>
            <a:endParaRPr lang="en-US"/>
          </a:p>
        </p:txBody>
      </p:sp>
    </p:spTree>
    <p:extLst>
      <p:ext uri="{BB962C8B-B14F-4D97-AF65-F5344CB8AC3E}">
        <p14:creationId xmlns:p14="http://schemas.microsoft.com/office/powerpoint/2010/main" val="18070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FDA4F87-D5C2-4945-AFCA-8B793D25881C}" type="slidenum">
              <a:rPr lang="en-US" smtClean="0"/>
              <a:t>6</a:t>
            </a:fld>
            <a:endParaRPr lang="en-US"/>
          </a:p>
        </p:txBody>
      </p:sp>
    </p:spTree>
    <p:extLst>
      <p:ext uri="{BB962C8B-B14F-4D97-AF65-F5344CB8AC3E}">
        <p14:creationId xmlns:p14="http://schemas.microsoft.com/office/powerpoint/2010/main" val="248322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FDA4F87-D5C2-4945-AFCA-8B793D25881C}" type="slidenum">
              <a:rPr lang="en-US" smtClean="0"/>
              <a:t>7</a:t>
            </a:fld>
            <a:endParaRPr lang="en-US"/>
          </a:p>
        </p:txBody>
      </p:sp>
    </p:spTree>
    <p:extLst>
      <p:ext uri="{BB962C8B-B14F-4D97-AF65-F5344CB8AC3E}">
        <p14:creationId xmlns:p14="http://schemas.microsoft.com/office/powerpoint/2010/main" val="843037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Opening slide (txt only)">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355919" y="1545115"/>
            <a:ext cx="6347825" cy="1611674"/>
          </a:xfrm>
        </p:spPr>
        <p:txBody>
          <a:bodyPr lIns="0" tIns="0" anchor="b">
            <a:noAutofit/>
          </a:bodyPr>
          <a:lstStyle>
            <a:lvl1pPr algn="l">
              <a:lnSpc>
                <a:spcPct val="80000"/>
              </a:lnSpc>
              <a:defRPr sz="5400">
                <a:solidFill>
                  <a:srgbClr val="FFFFFF"/>
                </a:solidFill>
                <a:latin typeface="+mj-lt"/>
              </a:defRPr>
            </a:lvl1pPr>
          </a:lstStyle>
          <a:p>
            <a:r>
              <a:rPr lang="en-US"/>
              <a:t>Click to edit </a:t>
            </a:r>
            <a:br>
              <a:rPr lang="en-US"/>
            </a:br>
            <a:r>
              <a:rPr lang="en-US"/>
              <a:t>Master title style</a:t>
            </a:r>
          </a:p>
        </p:txBody>
      </p:sp>
      <p:sp>
        <p:nvSpPr>
          <p:cNvPr id="3" name="Subtitle 2"/>
          <p:cNvSpPr>
            <a:spLocks noGrp="1"/>
          </p:cNvSpPr>
          <p:nvPr>
            <p:ph type="subTitle" idx="1" hasCustomPrompt="1"/>
          </p:nvPr>
        </p:nvSpPr>
        <p:spPr>
          <a:xfrm>
            <a:off x="355919" y="3329266"/>
            <a:ext cx="6347825" cy="424445"/>
          </a:xfrm>
        </p:spPr>
        <p:txBody>
          <a:bodyPr lIns="0" tIns="0" anchor="t">
            <a:normAutofit/>
          </a:bodyPr>
          <a:lstStyle>
            <a:lvl1pPr marL="0" indent="0" algn="l">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919" y="3994484"/>
            <a:ext cx="1043848" cy="858946"/>
          </a:xfrm>
          <a:prstGeom prst="rect">
            <a:avLst/>
          </a:prstGeom>
        </p:spPr>
      </p:pic>
    </p:spTree>
    <p:extLst>
      <p:ext uri="{BB962C8B-B14F-4D97-AF65-F5344CB8AC3E}">
        <p14:creationId xmlns:p14="http://schemas.microsoft.com/office/powerpoint/2010/main" val="346500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commoda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4384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lobal reach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57262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mestic campuse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38204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006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ing slide (txt &amp; im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29663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85000"/>
          </a:schemeClr>
        </a:solidFill>
        <a:effectLst/>
      </p:bgPr>
    </p:bg>
    <p:spTree>
      <p:nvGrpSpPr>
        <p:cNvPr id="1" name=""/>
        <p:cNvGrpSpPr/>
        <p:nvPr/>
      </p:nvGrpSpPr>
      <p:grpSpPr>
        <a:xfrm>
          <a:off x="0" y="0"/>
          <a:ext cx="0" cy="0"/>
          <a:chOff x="0" y="0"/>
          <a:chExt cx="0" cy="0"/>
        </a:xfrm>
      </p:grpSpPr>
      <p:pic>
        <p:nvPicPr>
          <p:cNvPr id="15" name="Picture 14" descr="UOW Primary Logo blac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8190" y="1515575"/>
            <a:ext cx="1138338" cy="888108"/>
          </a:xfrm>
          <a:prstGeom prst="rect">
            <a:avLst/>
          </a:prstGeom>
        </p:spPr>
      </p:pic>
      <p:pic>
        <p:nvPicPr>
          <p:cNvPr id="16" name="Picture 15" descr="UOW Primary Logo nav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3301" y="1521820"/>
            <a:ext cx="1138338" cy="888108"/>
          </a:xfrm>
          <a:prstGeom prst="rect">
            <a:avLst/>
          </a:prstGeom>
        </p:spPr>
      </p:pic>
      <p:pic>
        <p:nvPicPr>
          <p:cNvPr id="17" name="Picture 16" descr="UOW Primary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6728" y="1494055"/>
            <a:ext cx="1138338" cy="888108"/>
          </a:xfrm>
          <a:prstGeom prst="rect">
            <a:avLst/>
          </a:prstGeom>
        </p:spPr>
      </p:pic>
      <p:pic>
        <p:nvPicPr>
          <p:cNvPr id="18" name="Picture 17" descr="Duck icon"/>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83794" y="1934529"/>
            <a:ext cx="287930" cy="272994"/>
          </a:xfrm>
          <a:prstGeom prst="rect">
            <a:avLst/>
          </a:prstGeom>
        </p:spPr>
      </p:pic>
      <p:pic>
        <p:nvPicPr>
          <p:cNvPr id="19" name="Picture 18" descr="UOW crest icon"/>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61152" y="1939678"/>
            <a:ext cx="287930" cy="272994"/>
          </a:xfrm>
          <a:prstGeom prst="rect">
            <a:avLst/>
          </a:prstGeom>
        </p:spPr>
      </p:pic>
      <p:pic>
        <p:nvPicPr>
          <p:cNvPr id="20" name="Picture 19" descr="Location icon"/>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61152" y="1584952"/>
            <a:ext cx="287930" cy="272994"/>
          </a:xfrm>
          <a:prstGeom prst="rect">
            <a:avLst/>
          </a:prstGeom>
        </p:spPr>
      </p:pic>
      <p:pic>
        <p:nvPicPr>
          <p:cNvPr id="21" name="Picture 20" descr="Tick icon"/>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940743" y="1222631"/>
            <a:ext cx="287930" cy="272994"/>
          </a:xfrm>
          <a:prstGeom prst="rect">
            <a:avLst/>
          </a:prstGeom>
        </p:spPr>
      </p:pic>
      <p:pic>
        <p:nvPicPr>
          <p:cNvPr id="22" name="Picture 21" descr="Envelope icon"/>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322473" y="1944620"/>
            <a:ext cx="287930" cy="272994"/>
          </a:xfrm>
          <a:prstGeom prst="rect">
            <a:avLst/>
          </a:prstGeom>
        </p:spPr>
      </p:pic>
      <p:pic>
        <p:nvPicPr>
          <p:cNvPr id="23" name="Picture 22" descr="Award icon"/>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324128" y="1594101"/>
            <a:ext cx="287930" cy="272994"/>
          </a:xfrm>
          <a:prstGeom prst="rect">
            <a:avLst/>
          </a:prstGeom>
        </p:spPr>
      </p:pic>
      <p:pic>
        <p:nvPicPr>
          <p:cNvPr id="24" name="Picture 23" descr="Search icon"/>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324128" y="598449"/>
            <a:ext cx="287930" cy="272994"/>
          </a:xfrm>
          <a:prstGeom prst="rect">
            <a:avLst/>
          </a:prstGeom>
        </p:spPr>
      </p:pic>
      <p:pic>
        <p:nvPicPr>
          <p:cNvPr id="27" name="Picture 26" descr="Briefcase ico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246859" y="1209890"/>
            <a:ext cx="287930" cy="272994"/>
          </a:xfrm>
          <a:prstGeom prst="rect">
            <a:avLst/>
          </a:prstGeom>
        </p:spPr>
      </p:pic>
      <p:pic>
        <p:nvPicPr>
          <p:cNvPr id="28" name="Picture 27" descr="Information ico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58929" y="602078"/>
            <a:ext cx="287930" cy="272994"/>
          </a:xfrm>
          <a:prstGeom prst="rect">
            <a:avLst/>
          </a:prstGeom>
        </p:spPr>
      </p:pic>
      <p:pic>
        <p:nvPicPr>
          <p:cNvPr id="29" name="Picture 28" descr="Bicycle ico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241196" y="893508"/>
            <a:ext cx="287930" cy="272994"/>
          </a:xfrm>
          <a:prstGeom prst="rect">
            <a:avLst/>
          </a:prstGeom>
        </p:spPr>
      </p:pic>
      <p:pic>
        <p:nvPicPr>
          <p:cNvPr id="30" name="Picture 29" descr="Parking ico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958929" y="930380"/>
            <a:ext cx="287930" cy="272994"/>
          </a:xfrm>
          <a:prstGeom prst="rect">
            <a:avLst/>
          </a:prstGeom>
        </p:spPr>
      </p:pic>
      <p:sp>
        <p:nvSpPr>
          <p:cNvPr id="49" name="Rectangle 48"/>
          <p:cNvSpPr/>
          <p:nvPr userDrawn="1"/>
        </p:nvSpPr>
        <p:spPr>
          <a:xfrm>
            <a:off x="5861789" y="44822"/>
            <a:ext cx="1931939" cy="369332"/>
          </a:xfrm>
          <a:prstGeom prst="rect">
            <a:avLst/>
          </a:prstGeom>
        </p:spPr>
        <p:txBody>
          <a:bodyPr wrap="none">
            <a:spAutoFit/>
          </a:bodyPr>
          <a:lstStyle/>
          <a:p>
            <a:r>
              <a:rPr lang="en-AU"/>
              <a:t>Icons for topics</a:t>
            </a:r>
          </a:p>
        </p:txBody>
      </p:sp>
      <p:sp>
        <p:nvSpPr>
          <p:cNvPr id="51" name="Rectangle 50"/>
          <p:cNvSpPr/>
          <p:nvPr userDrawn="1"/>
        </p:nvSpPr>
        <p:spPr>
          <a:xfrm>
            <a:off x="435386" y="930380"/>
            <a:ext cx="1787669" cy="369332"/>
          </a:xfrm>
          <a:prstGeom prst="rect">
            <a:avLst/>
          </a:prstGeom>
        </p:spPr>
        <p:txBody>
          <a:bodyPr wrap="none">
            <a:spAutoFit/>
          </a:bodyPr>
          <a:lstStyle/>
          <a:p>
            <a:r>
              <a:rPr lang="en-AU"/>
              <a:t>Primary logos</a:t>
            </a:r>
          </a:p>
        </p:txBody>
      </p:sp>
    </p:spTree>
    <p:extLst>
      <p:ext uri="{BB962C8B-B14F-4D97-AF65-F5344CB8AC3E}">
        <p14:creationId xmlns:p14="http://schemas.microsoft.com/office/powerpoint/2010/main" val="216032661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ening slide (txt &amp; im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29663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ening slide (big ima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5919" y="1258226"/>
            <a:ext cx="6347825" cy="1611674"/>
          </a:xfrm>
        </p:spPr>
        <p:txBody>
          <a:bodyPr lIns="0" tIns="0" anchor="b">
            <a:noAutofit/>
          </a:bodyPr>
          <a:lstStyle>
            <a:lvl1pPr algn="l">
              <a:lnSpc>
                <a:spcPct val="80000"/>
              </a:lnSpc>
              <a:defRPr sz="5400">
                <a:solidFill>
                  <a:srgbClr val="FFFFFF"/>
                </a:solidFill>
                <a:latin typeface="+mj-lt"/>
              </a:defRPr>
            </a:lvl1pPr>
          </a:lstStyle>
          <a:p>
            <a:r>
              <a:rPr lang="en-US"/>
              <a:t>Divider</a:t>
            </a:r>
            <a:br>
              <a:rPr lang="en-US"/>
            </a:br>
            <a:r>
              <a:rPr lang="en-US"/>
              <a:t>slide title</a:t>
            </a:r>
          </a:p>
        </p:txBody>
      </p:sp>
      <p:sp>
        <p:nvSpPr>
          <p:cNvPr id="5" name="Subtitle 2"/>
          <p:cNvSpPr>
            <a:spLocks noGrp="1"/>
          </p:cNvSpPr>
          <p:nvPr>
            <p:ph type="subTitle" idx="1" hasCustomPrompt="1"/>
          </p:nvPr>
        </p:nvSpPr>
        <p:spPr>
          <a:xfrm>
            <a:off x="355919" y="3042377"/>
            <a:ext cx="6347825" cy="424445"/>
          </a:xfrm>
        </p:spPr>
        <p:txBody>
          <a:bodyPr lIns="0" tIns="0" anchor="t">
            <a:normAutofit/>
          </a:bodyPr>
          <a:lstStyle>
            <a:lvl1pPr marL="0" indent="0" algn="l">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a:t>
            </a:r>
            <a:br>
              <a:rPr lang="en-AU"/>
            </a:br>
            <a:r>
              <a:rPr lang="en-AU"/>
              <a:t>subtitle style</a:t>
            </a:r>
            <a:endParaRPr lang="en-US"/>
          </a:p>
        </p:txBody>
      </p:sp>
    </p:spTree>
    <p:extLst>
      <p:ext uri="{BB962C8B-B14F-4D97-AF65-F5344CB8AC3E}">
        <p14:creationId xmlns:p14="http://schemas.microsoft.com/office/powerpoint/2010/main" val="92597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355919" y="1258226"/>
            <a:ext cx="6347825" cy="1611674"/>
          </a:xfrm>
        </p:spPr>
        <p:txBody>
          <a:bodyPr lIns="0" tIns="0" anchor="b">
            <a:noAutofit/>
          </a:bodyPr>
          <a:lstStyle>
            <a:lvl1pPr algn="l">
              <a:lnSpc>
                <a:spcPct val="80000"/>
              </a:lnSpc>
              <a:defRPr sz="5400">
                <a:solidFill>
                  <a:srgbClr val="FFFFFF"/>
                </a:solidFill>
                <a:latin typeface="+mj-lt"/>
              </a:defRPr>
            </a:lvl1pPr>
          </a:lstStyle>
          <a:p>
            <a:r>
              <a:rPr lang="en-US"/>
              <a:t>Divider slide title</a:t>
            </a:r>
          </a:p>
        </p:txBody>
      </p:sp>
      <p:sp>
        <p:nvSpPr>
          <p:cNvPr id="5" name="Subtitle 2"/>
          <p:cNvSpPr>
            <a:spLocks noGrp="1"/>
          </p:cNvSpPr>
          <p:nvPr>
            <p:ph type="subTitle" idx="1" hasCustomPrompt="1"/>
          </p:nvPr>
        </p:nvSpPr>
        <p:spPr>
          <a:xfrm>
            <a:off x="355919" y="3042377"/>
            <a:ext cx="6347825" cy="424445"/>
          </a:xfrm>
        </p:spPr>
        <p:txBody>
          <a:bodyPr lIns="0" tIns="0" anchor="t">
            <a:normAutofit/>
          </a:bodyPr>
          <a:lstStyle>
            <a:lvl1pPr marL="0" indent="0" algn="l">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919" y="3994484"/>
            <a:ext cx="1043848" cy="858946"/>
          </a:xfrm>
          <a:prstGeom prst="rect">
            <a:avLst/>
          </a:prstGeom>
        </p:spPr>
      </p:pic>
    </p:spTree>
    <p:extLst>
      <p:ext uri="{BB962C8B-B14F-4D97-AF65-F5344CB8AC3E}">
        <p14:creationId xmlns:p14="http://schemas.microsoft.com/office/powerpoint/2010/main" val="361595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heavy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0128" y="1885612"/>
            <a:ext cx="4010526" cy="3016397"/>
          </a:xfrm>
        </p:spPr>
        <p:txBody>
          <a:bodyPr>
            <a:normAutofit/>
          </a:bodyPr>
          <a:lstStyle>
            <a:lvl1pPr>
              <a:defRPr sz="1600">
                <a:solidFill>
                  <a:schemeClr val="accent3"/>
                </a:solidFill>
              </a:defRPr>
            </a:lvl1pPr>
            <a:lvl2pPr>
              <a:defRPr sz="1600">
                <a:solidFill>
                  <a:schemeClr val="accent3"/>
                </a:solidFill>
              </a:defRPr>
            </a:lvl2pPr>
            <a:lvl3pPr>
              <a:defRPr sz="1600">
                <a:solidFill>
                  <a:schemeClr val="accent3"/>
                </a:solidFill>
              </a:defRPr>
            </a:lvl3pPr>
            <a:lvl4pPr>
              <a:defRPr sz="1600">
                <a:solidFill>
                  <a:schemeClr val="accent3"/>
                </a:solidFill>
              </a:defRPr>
            </a:lvl4pPr>
            <a:lvl5pPr>
              <a:defRPr sz="1600">
                <a:solidFill>
                  <a:schemeClr val="accent3"/>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1"/>
          <p:cNvSpPr>
            <a:spLocks noGrp="1"/>
          </p:cNvSpPr>
          <p:nvPr>
            <p:ph type="title"/>
          </p:nvPr>
        </p:nvSpPr>
        <p:spPr>
          <a:xfrm>
            <a:off x="355919" y="342900"/>
            <a:ext cx="8160621" cy="587542"/>
          </a:xfrm>
        </p:spPr>
        <p:txBody>
          <a:bodyPr anchor="b">
            <a:normAutofit/>
          </a:bodyPr>
          <a:lstStyle>
            <a:lvl1pPr>
              <a:defRPr sz="2800">
                <a:solidFill>
                  <a:schemeClr val="accent3"/>
                </a:solidFill>
              </a:defRPr>
            </a:lvl1pPr>
          </a:lstStyle>
          <a:p>
            <a:r>
              <a:rPr lang="en-US"/>
              <a:t>Click to edit Master title style</a:t>
            </a:r>
            <a:endParaRPr lang="en-AU"/>
          </a:p>
        </p:txBody>
      </p:sp>
      <p:sp>
        <p:nvSpPr>
          <p:cNvPr id="9" name="Text Placeholder 3"/>
          <p:cNvSpPr>
            <a:spLocks noGrp="1"/>
          </p:cNvSpPr>
          <p:nvPr>
            <p:ph type="body" sz="half" idx="2" hasCustomPrompt="1"/>
          </p:nvPr>
        </p:nvSpPr>
        <p:spPr>
          <a:xfrm>
            <a:off x="355920" y="946609"/>
            <a:ext cx="8160620" cy="586164"/>
          </a:xfrm>
        </p:spPr>
        <p:txBody>
          <a:bodyPr>
            <a:normAutofit/>
          </a:bodyPr>
          <a:lstStyle>
            <a:lvl1pPr marL="0" indent="0">
              <a:buNone/>
              <a:defRPr sz="1400" b="1">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 name="Subtitle 2"/>
          <p:cNvSpPr>
            <a:spLocks noGrp="1"/>
          </p:cNvSpPr>
          <p:nvPr>
            <p:ph type="subTitle" idx="10"/>
          </p:nvPr>
        </p:nvSpPr>
        <p:spPr>
          <a:xfrm>
            <a:off x="355920" y="1885612"/>
            <a:ext cx="3702733" cy="3039314"/>
          </a:xfrm>
        </p:spPr>
        <p:txBody>
          <a:bodyPr>
            <a:normAutofit/>
          </a:bodyPr>
          <a:lstStyle>
            <a:lvl1pPr marL="0" indent="0" algn="l">
              <a:buNone/>
              <a:defRPr sz="2000">
                <a:solidFill>
                  <a:schemeClr val="accent3"/>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Tree>
    <p:extLst>
      <p:ext uri="{BB962C8B-B14F-4D97-AF65-F5344CB8AC3E}">
        <p14:creationId xmlns:p14="http://schemas.microsoft.com/office/powerpoint/2010/main" val="209156465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empty slide">
    <p:spTree>
      <p:nvGrpSpPr>
        <p:cNvPr id="1" name=""/>
        <p:cNvGrpSpPr/>
        <p:nvPr/>
      </p:nvGrpSpPr>
      <p:grpSpPr>
        <a:xfrm>
          <a:off x="0" y="0"/>
          <a:ext cx="0" cy="0"/>
          <a:chOff x="0" y="0"/>
          <a:chExt cx="0" cy="0"/>
        </a:xfrm>
      </p:grpSpPr>
      <p:sp>
        <p:nvSpPr>
          <p:cNvPr id="8" name="Title 1"/>
          <p:cNvSpPr>
            <a:spLocks noGrp="1"/>
          </p:cNvSpPr>
          <p:nvPr>
            <p:ph type="title"/>
          </p:nvPr>
        </p:nvSpPr>
        <p:spPr>
          <a:xfrm>
            <a:off x="355919" y="342900"/>
            <a:ext cx="8160621" cy="587542"/>
          </a:xfrm>
        </p:spPr>
        <p:txBody>
          <a:bodyPr anchor="b">
            <a:normAutofit/>
          </a:bodyPr>
          <a:lstStyle>
            <a:lvl1pPr>
              <a:defRPr sz="2800">
                <a:solidFill>
                  <a:schemeClr val="accent3"/>
                </a:solidFill>
              </a:defRPr>
            </a:lvl1pPr>
          </a:lstStyle>
          <a:p>
            <a:r>
              <a:rPr lang="en-US"/>
              <a:t>Click to edit Master title style</a:t>
            </a:r>
            <a:endParaRPr lang="en-AU"/>
          </a:p>
        </p:txBody>
      </p:sp>
      <p:sp>
        <p:nvSpPr>
          <p:cNvPr id="9" name="Text Placeholder 3"/>
          <p:cNvSpPr>
            <a:spLocks noGrp="1"/>
          </p:cNvSpPr>
          <p:nvPr>
            <p:ph type="body" sz="half" idx="2" hasCustomPrompt="1"/>
          </p:nvPr>
        </p:nvSpPr>
        <p:spPr>
          <a:xfrm>
            <a:off x="355920" y="946609"/>
            <a:ext cx="8160620" cy="465096"/>
          </a:xfrm>
        </p:spPr>
        <p:txBody>
          <a:bodyPr>
            <a:normAutofit/>
          </a:bodyPr>
          <a:lstStyle>
            <a:lvl1pPr marL="0" indent="0">
              <a:buNone/>
              <a:defRPr sz="1400" b="1" baseline="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18686895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355922" y="1903228"/>
            <a:ext cx="4010526" cy="2925445"/>
          </a:xfrm>
        </p:spPr>
        <p:txBody>
          <a:bodyPr>
            <a:normAutofit/>
          </a:bodyPr>
          <a:lstStyle>
            <a:lvl1pPr>
              <a:defRPr sz="1600">
                <a:solidFill>
                  <a:schemeClr val="accent3"/>
                </a:solidFill>
              </a:defRPr>
            </a:lvl1pPr>
            <a:lvl2pPr>
              <a:defRPr sz="1600">
                <a:solidFill>
                  <a:schemeClr val="accent3"/>
                </a:solidFill>
              </a:defRPr>
            </a:lvl2pPr>
            <a:lvl3pPr>
              <a:defRPr sz="1600">
                <a:solidFill>
                  <a:schemeClr val="accent3"/>
                </a:solidFill>
              </a:defRPr>
            </a:lvl3pPr>
            <a:lvl4pPr>
              <a:defRPr sz="1600">
                <a:solidFill>
                  <a:schemeClr val="accent3"/>
                </a:solidFill>
              </a:defRPr>
            </a:lvl4pPr>
            <a:lvl5pPr>
              <a:defRPr sz="1600">
                <a:solidFill>
                  <a:schemeClr val="accent3"/>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1"/>
          <p:cNvSpPr>
            <a:spLocks noGrp="1"/>
          </p:cNvSpPr>
          <p:nvPr>
            <p:ph type="title"/>
          </p:nvPr>
        </p:nvSpPr>
        <p:spPr>
          <a:xfrm>
            <a:off x="355919" y="342900"/>
            <a:ext cx="8160621" cy="587542"/>
          </a:xfrm>
        </p:spPr>
        <p:txBody>
          <a:bodyPr anchor="b">
            <a:normAutofit/>
          </a:bodyPr>
          <a:lstStyle>
            <a:lvl1pPr>
              <a:defRPr sz="2800">
                <a:solidFill>
                  <a:schemeClr val="accent3"/>
                </a:solidFill>
              </a:defRPr>
            </a:lvl1pPr>
          </a:lstStyle>
          <a:p>
            <a:r>
              <a:rPr lang="en-US"/>
              <a:t>Click to edit Master title style</a:t>
            </a:r>
            <a:endParaRPr lang="en-AU"/>
          </a:p>
        </p:txBody>
      </p:sp>
      <p:sp>
        <p:nvSpPr>
          <p:cNvPr id="13" name="Text Placeholder 3"/>
          <p:cNvSpPr>
            <a:spLocks noGrp="1"/>
          </p:cNvSpPr>
          <p:nvPr>
            <p:ph type="body" sz="half" idx="2" hasCustomPrompt="1"/>
          </p:nvPr>
        </p:nvSpPr>
        <p:spPr>
          <a:xfrm>
            <a:off x="355920" y="946609"/>
            <a:ext cx="8160620" cy="586164"/>
          </a:xfrm>
        </p:spPr>
        <p:txBody>
          <a:bodyPr>
            <a:normAutofit/>
          </a:bodyPr>
          <a:lstStyle>
            <a:lvl1pPr marL="0" indent="0">
              <a:buNone/>
              <a:defRPr sz="1400" b="1">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89753721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amp; big image slide">
    <p:bg>
      <p:bgPr>
        <a:solidFill>
          <a:schemeClr val="accent3"/>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55922" y="1818167"/>
            <a:ext cx="4010526" cy="3010507"/>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p:cNvSpPr>
            <a:spLocks noGrp="1"/>
          </p:cNvSpPr>
          <p:nvPr>
            <p:ph type="title"/>
          </p:nvPr>
        </p:nvSpPr>
        <p:spPr>
          <a:xfrm>
            <a:off x="355919" y="342900"/>
            <a:ext cx="8160621" cy="587542"/>
          </a:xfrm>
        </p:spPr>
        <p:txBody>
          <a:bodyPr anchor="b">
            <a:normAutofit/>
          </a:bodyPr>
          <a:lstStyle>
            <a:lvl1pPr>
              <a:defRPr sz="2800">
                <a:solidFill>
                  <a:schemeClr val="bg1"/>
                </a:solidFill>
              </a:defRPr>
            </a:lvl1pPr>
          </a:lstStyle>
          <a:p>
            <a:r>
              <a:rPr lang="en-US"/>
              <a:t>Click to edit Master title style</a:t>
            </a:r>
            <a:endParaRPr lang="en-AU"/>
          </a:p>
        </p:txBody>
      </p:sp>
      <p:sp>
        <p:nvSpPr>
          <p:cNvPr id="10" name="Text Placeholder 3"/>
          <p:cNvSpPr>
            <a:spLocks noGrp="1"/>
          </p:cNvSpPr>
          <p:nvPr>
            <p:ph type="body" sz="half" idx="2" hasCustomPrompt="1"/>
          </p:nvPr>
        </p:nvSpPr>
        <p:spPr>
          <a:xfrm>
            <a:off x="355920" y="946609"/>
            <a:ext cx="8160620" cy="586164"/>
          </a:xfrm>
        </p:spPr>
        <p:txBody>
          <a:bodyPr>
            <a:normAutofit/>
          </a:bodyPr>
          <a:lstStyle>
            <a:lvl1pPr marL="0" indent="0">
              <a:buNone/>
              <a:defRPr sz="14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01921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355919" y="1668405"/>
            <a:ext cx="6347825" cy="1611674"/>
          </a:xfrm>
        </p:spPr>
        <p:txBody>
          <a:bodyPr lIns="0" tIns="0" anchor="b">
            <a:noAutofit/>
          </a:bodyPr>
          <a:lstStyle>
            <a:lvl1pPr algn="l">
              <a:lnSpc>
                <a:spcPct val="80000"/>
              </a:lnSpc>
              <a:defRPr sz="5400">
                <a:solidFill>
                  <a:srgbClr val="FFFFFF"/>
                </a:solidFill>
                <a:latin typeface="+mj-lt"/>
              </a:defRPr>
            </a:lvl1pPr>
          </a:lstStyle>
          <a:p>
            <a:r>
              <a:rPr lang="en-US"/>
              <a:t>Stand</a:t>
            </a:r>
            <a:br>
              <a:rPr lang="en-US"/>
            </a:br>
            <a:r>
              <a:rPr lang="en-US"/>
              <a:t>for purpose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919" y="3994484"/>
            <a:ext cx="1043848" cy="858946"/>
          </a:xfrm>
          <a:prstGeom prst="rect">
            <a:avLst/>
          </a:prstGeom>
        </p:spPr>
      </p:pic>
    </p:spTree>
    <p:extLst>
      <p:ext uri="{BB962C8B-B14F-4D97-AF65-F5344CB8AC3E}">
        <p14:creationId xmlns:p14="http://schemas.microsoft.com/office/powerpoint/2010/main" val="380298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 area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0069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A7B4246-FDFA-7E4C-A54D-095A75DA82FF}" type="slidenum">
              <a:rPr lang="en-US" smtClean="0"/>
              <a:pPr/>
              <a:t>‹#›</a:t>
            </a:fld>
            <a:endParaRPr lang="en-US"/>
          </a:p>
        </p:txBody>
      </p:sp>
    </p:spTree>
    <p:extLst>
      <p:ext uri="{BB962C8B-B14F-4D97-AF65-F5344CB8AC3E}">
        <p14:creationId xmlns:p14="http://schemas.microsoft.com/office/powerpoint/2010/main" val="557313756"/>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8" r:id="rId3"/>
    <p:sldLayoutId id="2147483681" r:id="rId4"/>
    <p:sldLayoutId id="2147483692" r:id="rId5"/>
    <p:sldLayoutId id="2147483682" r:id="rId6"/>
    <p:sldLayoutId id="2147483685" r:id="rId7"/>
    <p:sldLayoutId id="2147483675" r:id="rId8"/>
    <p:sldLayoutId id="2147483691" r:id="rId9"/>
    <p:sldLayoutId id="2147483690" r:id="rId10"/>
    <p:sldLayoutId id="2147483688" r:id="rId11"/>
    <p:sldLayoutId id="2147483689" r:id="rId12"/>
    <p:sldLayoutId id="2147483668" r:id="rId13"/>
    <p:sldLayoutId id="2147483680" r:id="rId14"/>
    <p:sldLayoutId id="2147483662" r:id="rId15"/>
  </p:sldLayoutIdLst>
  <p:hf hdr="0" dt="0"/>
  <p:txStyles>
    <p:titleStyle>
      <a:lvl1pPr algn="l" defTabSz="685800" rtl="0" eaLnBrk="1" latinLnBrk="0" hangingPunct="1">
        <a:lnSpc>
          <a:spcPct val="90000"/>
        </a:lnSpc>
        <a:spcBef>
          <a:spcPct val="0"/>
        </a:spcBef>
        <a:buNone/>
        <a:defRPr sz="33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AU"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A7B4246-FDFA-7E4C-A54D-095A75DA82FF}" type="slidenum">
              <a:rPr lang="en-US" smtClean="0"/>
              <a:pPr/>
              <a:t>‹#›</a:t>
            </a:fld>
            <a:endParaRPr lang="en-US" dirty="0"/>
          </a:p>
        </p:txBody>
      </p:sp>
    </p:spTree>
    <p:extLst>
      <p:ext uri="{BB962C8B-B14F-4D97-AF65-F5344CB8AC3E}">
        <p14:creationId xmlns:p14="http://schemas.microsoft.com/office/powerpoint/2010/main" val="557313756"/>
      </p:ext>
    </p:extLst>
  </p:cSld>
  <p:clrMap bg1="lt1" tx1="dk1" bg2="lt2" tx2="dk2" accent1="accent1" accent2="accent2" accent3="accent3" accent4="accent4" accent5="accent5" accent6="accent6" hlink="hlink" folHlink="folHlink"/>
  <p:sldLayoutIdLst>
    <p:sldLayoutId id="2147483709" r:id="rId1"/>
  </p:sldLayoutIdLst>
  <p:hf hdr="0" dt="0"/>
  <p:txStyles>
    <p:titleStyle>
      <a:lvl1pPr algn="l" defTabSz="685800" rtl="0" eaLnBrk="1" latinLnBrk="0" hangingPunct="1">
        <a:lnSpc>
          <a:spcPct val="90000"/>
        </a:lnSpc>
        <a:spcBef>
          <a:spcPct val="0"/>
        </a:spcBef>
        <a:buNone/>
        <a:defRPr sz="33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233999" y="1891764"/>
            <a:ext cx="7298915" cy="1611674"/>
          </a:xfrm>
        </p:spPr>
        <p:txBody>
          <a:bodyPr/>
          <a:lstStyle/>
          <a:p>
            <a:r>
              <a:rPr lang="en-US" sz="4800" dirty="0"/>
              <a:t>Celebrating Student Success: Embedding Inclusive Practices into Graduation</a:t>
            </a:r>
          </a:p>
        </p:txBody>
      </p:sp>
      <p:sp>
        <p:nvSpPr>
          <p:cNvPr id="11" name="Subtitle 2"/>
          <p:cNvSpPr>
            <a:spLocks noGrp="1"/>
          </p:cNvSpPr>
          <p:nvPr>
            <p:ph type="subTitle" idx="1"/>
          </p:nvPr>
        </p:nvSpPr>
        <p:spPr>
          <a:xfrm>
            <a:off x="233999" y="3503438"/>
            <a:ext cx="9365597" cy="833660"/>
          </a:xfrm>
        </p:spPr>
        <p:txBody>
          <a:bodyPr>
            <a:normAutofit/>
          </a:bodyPr>
          <a:lstStyle/>
          <a:p>
            <a:r>
              <a:rPr lang="en-US" dirty="0"/>
              <a:t>JAYMEE BEVERIDGE &amp; DR KYLIE AUSTIN</a:t>
            </a:r>
          </a:p>
        </p:txBody>
      </p:sp>
    </p:spTree>
    <p:extLst>
      <p:ext uri="{BB962C8B-B14F-4D97-AF65-F5344CB8AC3E}">
        <p14:creationId xmlns:p14="http://schemas.microsoft.com/office/powerpoint/2010/main" val="311873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2E6B2-6D6F-3781-9081-C88CE2742F1C}"/>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AU" dirty="0"/>
              <a:t>Video</a:t>
            </a:r>
          </a:p>
        </p:txBody>
      </p:sp>
      <p:pic>
        <p:nvPicPr>
          <p:cNvPr id="3" name="Picture 2" descr="People entering the University of Wollongong">
            <a:extLst>
              <a:ext uri="{FF2B5EF4-FFF2-40B4-BE49-F238E27FC236}">
                <a16:creationId xmlns:a16="http://schemas.microsoft.com/office/drawing/2014/main" id="{98D42C7C-F770-2B31-51A9-92FEBE4925D4}"/>
              </a:ext>
            </a:extLst>
          </p:cNvPr>
          <p:cNvPicPr>
            <a:picLocks noChangeAspect="1"/>
          </p:cNvPicPr>
          <p:nvPr/>
        </p:nvPicPr>
        <p:blipFill>
          <a:blip r:embed="rId3"/>
          <a:stretch>
            <a:fillRect/>
          </a:stretch>
        </p:blipFill>
        <p:spPr>
          <a:xfrm>
            <a:off x="0" y="184701"/>
            <a:ext cx="9144000" cy="4774098"/>
          </a:xfrm>
          <a:prstGeom prst="rect">
            <a:avLst/>
          </a:prstGeom>
        </p:spPr>
      </p:pic>
    </p:spTree>
    <p:extLst>
      <p:ext uri="{BB962C8B-B14F-4D97-AF65-F5344CB8AC3E}">
        <p14:creationId xmlns:p14="http://schemas.microsoft.com/office/powerpoint/2010/main" val="415912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design with image of Illawarra Flametree flower">
            <a:extLst>
              <a:ext uri="{FF2B5EF4-FFF2-40B4-BE49-F238E27FC236}">
                <a16:creationId xmlns:a16="http://schemas.microsoft.com/office/drawing/2014/main" id="{5572037B-D538-139F-8A00-FCEB8F52950F}"/>
              </a:ext>
            </a:extLst>
          </p:cNvPr>
          <p:cNvPicPr>
            <a:picLocks noChangeAspect="1"/>
          </p:cNvPicPr>
          <p:nvPr/>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439E1155-F216-72A1-6043-F29C7C19EF03}"/>
              </a:ext>
            </a:extLst>
          </p:cNvPr>
          <p:cNvSpPr txBox="1">
            <a:spLocks noGrp="1"/>
          </p:cNvSpPr>
          <p:nvPr>
            <p:ph type="title" idx="4294967295"/>
          </p:nvPr>
        </p:nvSpPr>
        <p:spPr>
          <a:xfrm>
            <a:off x="4242816" y="530352"/>
            <a:ext cx="4261104" cy="1323437"/>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bg1"/>
                </a:solidFill>
                <a:effectLst/>
                <a:uLnTx/>
                <a:uFillTx/>
                <a:latin typeface="+mj-lt"/>
                <a:ea typeface="+mn-ea"/>
                <a:cs typeface="+mn-cs"/>
              </a:rPr>
              <a:t>Acknowledgement of Country</a:t>
            </a:r>
            <a:endParaRPr kumimoji="0" lang="en-US" sz="4000" b="0" i="0" u="none" strike="noStrike" kern="1200" cap="none" spc="0" normalizeH="0" baseline="0" noProof="0" dirty="0">
              <a:ln>
                <a:noFill/>
              </a:ln>
              <a:solidFill>
                <a:schemeClr val="bg1"/>
              </a:solidFill>
              <a:effectLst/>
              <a:uLnTx/>
              <a:uFillTx/>
              <a:latin typeface="+mj-lt"/>
              <a:ea typeface="Montserrat-Regular"/>
              <a:cs typeface="Montserrat-Regular"/>
              <a:sym typeface="Montserrat-Regular"/>
            </a:endParaRPr>
          </a:p>
        </p:txBody>
      </p:sp>
      <p:sp>
        <p:nvSpPr>
          <p:cNvPr id="3" name="TextBox 2">
            <a:extLst>
              <a:ext uri="{FF2B5EF4-FFF2-40B4-BE49-F238E27FC236}">
                <a16:creationId xmlns:a16="http://schemas.microsoft.com/office/drawing/2014/main" id="{01493C8F-50E3-1976-9D11-B0B026A9261B}"/>
              </a:ext>
            </a:extLst>
          </p:cNvPr>
          <p:cNvSpPr txBox="1"/>
          <p:nvPr/>
        </p:nvSpPr>
        <p:spPr>
          <a:xfrm>
            <a:off x="4261104" y="1920240"/>
            <a:ext cx="3657600" cy="1831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Aft>
                <a:spcPts val="600"/>
              </a:spcAft>
            </a:pPr>
            <a:r>
              <a:rPr lang="en-AU" sz="800" dirty="0">
                <a:solidFill>
                  <a:schemeClr val="bg1"/>
                </a:solidFill>
                <a:effectLst/>
                <a:latin typeface="Montserrat" pitchFamily="2" charset="77"/>
              </a:rPr>
              <a:t>We acknowledge that Country for Aboriginal peoples is an interconnected set of ancient and sophisticated relationships.</a:t>
            </a:r>
          </a:p>
          <a:p>
            <a:pPr>
              <a:spcAft>
                <a:spcPts val="600"/>
              </a:spcAft>
            </a:pPr>
            <a:r>
              <a:rPr lang="en-AU" sz="800" dirty="0">
                <a:solidFill>
                  <a:schemeClr val="bg1"/>
                </a:solidFill>
                <a:effectLst/>
                <a:latin typeface="Montserrat" pitchFamily="2" charset="77"/>
              </a:rPr>
              <a:t>The University of Wollongong spreads across many interrelated Aboriginal Countries that are bound by this sacred landscape, </a:t>
            </a:r>
            <a:br>
              <a:rPr lang="en-AU" sz="800" dirty="0">
                <a:solidFill>
                  <a:schemeClr val="bg1"/>
                </a:solidFill>
                <a:effectLst/>
                <a:latin typeface="Montserrat" pitchFamily="2" charset="77"/>
              </a:rPr>
            </a:br>
            <a:r>
              <a:rPr lang="en-AU" sz="800" dirty="0">
                <a:solidFill>
                  <a:schemeClr val="bg1"/>
                </a:solidFill>
                <a:effectLst/>
                <a:latin typeface="Montserrat" pitchFamily="2" charset="77"/>
              </a:rPr>
              <a:t>and intimate relationship with that landscape since creation.</a:t>
            </a:r>
          </a:p>
          <a:p>
            <a:pPr>
              <a:spcAft>
                <a:spcPts val="600"/>
              </a:spcAft>
            </a:pPr>
            <a:r>
              <a:rPr lang="en-AU" sz="800" dirty="0">
                <a:solidFill>
                  <a:schemeClr val="bg1"/>
                </a:solidFill>
                <a:effectLst/>
                <a:latin typeface="Montserrat" pitchFamily="2" charset="77"/>
              </a:rPr>
              <a:t>From Sydney to the Southern Highlands, to the South Coast. </a:t>
            </a:r>
            <a:br>
              <a:rPr lang="en-AU" sz="800" dirty="0">
                <a:solidFill>
                  <a:schemeClr val="bg1"/>
                </a:solidFill>
                <a:effectLst/>
                <a:latin typeface="Montserrat" pitchFamily="2" charset="77"/>
              </a:rPr>
            </a:br>
            <a:r>
              <a:rPr lang="en-AU" sz="800" dirty="0">
                <a:solidFill>
                  <a:schemeClr val="bg1"/>
                </a:solidFill>
                <a:effectLst/>
                <a:latin typeface="Montserrat" pitchFamily="2" charset="77"/>
              </a:rPr>
              <a:t>From fresh water to bitter water to salt. From City to Urban to Rural.</a:t>
            </a:r>
          </a:p>
          <a:p>
            <a:pPr>
              <a:spcAft>
                <a:spcPts val="600"/>
              </a:spcAft>
            </a:pPr>
            <a:r>
              <a:rPr lang="en-AU" sz="800" dirty="0">
                <a:solidFill>
                  <a:schemeClr val="bg1"/>
                </a:solidFill>
                <a:effectLst/>
                <a:latin typeface="Montserrat" pitchFamily="2" charset="77"/>
              </a:rPr>
              <a:t>The University Acknowledges the devastating impact of colonisation on our campuses’ footprint and commit ourselves to truth-telling, healing and education.</a:t>
            </a:r>
          </a:p>
          <a:p>
            <a:pPr marL="0" marR="0" indent="0" algn="l" defTabSz="914400" rtl="0" fontAlgn="auto" latinLnBrk="0" hangingPunct="0">
              <a:lnSpc>
                <a:spcPct val="100000"/>
              </a:lnSpc>
              <a:spcBef>
                <a:spcPts val="0"/>
              </a:spcBef>
              <a:spcAft>
                <a:spcPts val="600"/>
              </a:spcAft>
              <a:buClrTx/>
              <a:buSzTx/>
              <a:buFontTx/>
              <a:buNone/>
              <a:tabLst/>
            </a:pPr>
            <a:endParaRPr kumimoji="0" lang="en-US" sz="800" b="0" i="0" u="none" strike="noStrike" cap="none" spc="0" normalizeH="0" baseline="0" dirty="0">
              <a:ln>
                <a:noFill/>
              </a:ln>
              <a:solidFill>
                <a:schemeClr val="bg1"/>
              </a:solidFill>
              <a:effectLst/>
              <a:uFillTx/>
              <a:latin typeface="Montserrat-Regular"/>
              <a:ea typeface="Montserrat-Regular"/>
              <a:cs typeface="Montserrat-Regular"/>
              <a:sym typeface="Montserrat-Regular"/>
            </a:endParaRPr>
          </a:p>
        </p:txBody>
      </p:sp>
    </p:spTree>
    <p:extLst>
      <p:ext uri="{BB962C8B-B14F-4D97-AF65-F5344CB8AC3E}">
        <p14:creationId xmlns:p14="http://schemas.microsoft.com/office/powerpoint/2010/main" val="402525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E2C55D-7DC5-9985-7984-849B3334F2AB}"/>
              </a:ext>
            </a:extLst>
          </p:cNvPr>
          <p:cNvSpPr>
            <a:spLocks noGrp="1"/>
          </p:cNvSpPr>
          <p:nvPr>
            <p:ph type="title"/>
          </p:nvPr>
        </p:nvSpPr>
        <p:spPr>
          <a:xfrm>
            <a:off x="182035" y="24615"/>
            <a:ext cx="8160621" cy="587542"/>
          </a:xfrm>
        </p:spPr>
        <p:txBody>
          <a:bodyPr/>
          <a:lstStyle/>
          <a:p>
            <a:r>
              <a:rPr lang="en-AU" dirty="0">
                <a:latin typeface="Times New Roman" panose="02020603050405020304" pitchFamily="18" charset="0"/>
                <a:cs typeface="Times New Roman" panose="02020603050405020304" pitchFamily="18" charset="0"/>
              </a:rPr>
              <a:t>Embedding Indigenous Ceremony into Graduation</a:t>
            </a:r>
          </a:p>
        </p:txBody>
      </p:sp>
      <p:pic>
        <p:nvPicPr>
          <p:cNvPr id="1028" name="Picture 4" descr="The academic procession makes it's way to the graduation ceremony.">
            <a:extLst>
              <a:ext uri="{FF2B5EF4-FFF2-40B4-BE49-F238E27FC236}">
                <a16:creationId xmlns:a16="http://schemas.microsoft.com/office/drawing/2014/main" id="{8F9C3ED2-0334-2BBD-E125-DA347729E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06" y="674362"/>
            <a:ext cx="2790134" cy="15697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88A812-3419-C521-75FD-988CF7C21F8B}"/>
              </a:ext>
            </a:extLst>
          </p:cNvPr>
          <p:cNvSpPr/>
          <p:nvPr/>
        </p:nvSpPr>
        <p:spPr>
          <a:xfrm>
            <a:off x="216871" y="2268789"/>
            <a:ext cx="4589608" cy="246221"/>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chemeClr val="accent2"/>
                </a:solidFill>
              </a:rPr>
              <a:t>LEADING THE PROCESSION</a:t>
            </a:r>
            <a:endParaRPr kumimoji="0" lang="en-US" sz="1000" b="1" i="0" u="none" strike="noStrike" kern="1200" cap="none" spc="0" normalizeH="0" baseline="0" noProof="0" dirty="0">
              <a:ln>
                <a:noFill/>
              </a:ln>
              <a:solidFill>
                <a:schemeClr val="accent2"/>
              </a:solidFill>
              <a:effectLst/>
              <a:uLnTx/>
              <a:uFillTx/>
            </a:endParaRPr>
          </a:p>
        </p:txBody>
      </p:sp>
      <p:sp>
        <p:nvSpPr>
          <p:cNvPr id="3" name="Content Placeholder 2">
            <a:extLst>
              <a:ext uri="{FF2B5EF4-FFF2-40B4-BE49-F238E27FC236}">
                <a16:creationId xmlns:a16="http://schemas.microsoft.com/office/drawing/2014/main" id="{96714011-ED97-8178-30FA-5253FC1E28F9}"/>
              </a:ext>
            </a:extLst>
          </p:cNvPr>
          <p:cNvSpPr txBox="1">
            <a:spLocks/>
          </p:cNvSpPr>
          <p:nvPr/>
        </p:nvSpPr>
        <p:spPr>
          <a:xfrm>
            <a:off x="182035" y="2474818"/>
            <a:ext cx="3102294" cy="369331"/>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000" dirty="0">
                <a:solidFill>
                  <a:srgbClr val="001641"/>
                </a:solidFill>
                <a:latin typeface="Montserrat"/>
              </a:rPr>
              <a:t>Aboriginal community members lead the Academic Procession.</a:t>
            </a:r>
            <a:endParaRPr kumimoji="0" lang="en-AU" sz="1000" b="0" i="0" u="none" strike="noStrike" kern="1200" cap="none" spc="0" normalizeH="0" baseline="30000" noProof="0" dirty="0">
              <a:ln>
                <a:noFill/>
              </a:ln>
              <a:solidFill>
                <a:srgbClr val="001641"/>
              </a:solidFill>
              <a:effectLst/>
              <a:uLnTx/>
              <a:uFillTx/>
              <a:latin typeface="Montserrat"/>
            </a:endParaRPr>
          </a:p>
        </p:txBody>
      </p:sp>
      <p:pic>
        <p:nvPicPr>
          <p:cNvPr id="1026" name="Picture 2" descr="An Aboriginal man performs a smoking ceremony on stage at the UOW Shoalhaven graduations. Photo: Paul Jones">
            <a:extLst>
              <a:ext uri="{FF2B5EF4-FFF2-40B4-BE49-F238E27FC236}">
                <a16:creationId xmlns:a16="http://schemas.microsoft.com/office/drawing/2014/main" id="{B8604D83-987E-CBEA-E82B-0F650A8CE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329" y="674362"/>
            <a:ext cx="2834044" cy="15944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0E146F6-1E7C-9ECE-6E51-6441FD74DB14}"/>
              </a:ext>
            </a:extLst>
          </p:cNvPr>
          <p:cNvSpPr/>
          <p:nvPr/>
        </p:nvSpPr>
        <p:spPr>
          <a:xfrm>
            <a:off x="3167622" y="2268789"/>
            <a:ext cx="4589608" cy="246221"/>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rPr>
              <a:t>SMOKING CEREMONY</a:t>
            </a:r>
          </a:p>
        </p:txBody>
      </p:sp>
      <p:sp>
        <p:nvSpPr>
          <p:cNvPr id="5" name="Content Placeholder 2">
            <a:extLst>
              <a:ext uri="{FF2B5EF4-FFF2-40B4-BE49-F238E27FC236}">
                <a16:creationId xmlns:a16="http://schemas.microsoft.com/office/drawing/2014/main" id="{FE8821D8-284F-D208-EF13-5DA3ABED5475}"/>
              </a:ext>
            </a:extLst>
          </p:cNvPr>
          <p:cNvSpPr txBox="1">
            <a:spLocks/>
          </p:cNvSpPr>
          <p:nvPr/>
        </p:nvSpPr>
        <p:spPr>
          <a:xfrm>
            <a:off x="3167622" y="2442693"/>
            <a:ext cx="2950751" cy="369331"/>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a:defRPr/>
            </a:pPr>
            <a:r>
              <a:rPr lang="en-US" sz="1000" dirty="0">
                <a:solidFill>
                  <a:srgbClr val="001641"/>
                </a:solidFill>
                <a:latin typeface="Montserrat"/>
              </a:rPr>
              <a:t>As Aboriginal Community enter, the Graduates are smoked, followed by the Academic Procession.</a:t>
            </a:r>
            <a:endParaRPr lang="en-AU" sz="1000" dirty="0">
              <a:solidFill>
                <a:srgbClr val="001641"/>
              </a:solidFill>
              <a:latin typeface="Montserrat"/>
            </a:endParaRPr>
          </a:p>
        </p:txBody>
      </p:sp>
      <p:pic>
        <p:nvPicPr>
          <p:cNvPr id="11" name="Picture 10" descr="A person wearing a indigenous hat aat a graduation ceremony">
            <a:extLst>
              <a:ext uri="{FF2B5EF4-FFF2-40B4-BE49-F238E27FC236}">
                <a16:creationId xmlns:a16="http://schemas.microsoft.com/office/drawing/2014/main" id="{E5E92106-1334-730E-066A-9733B0873CA0}"/>
              </a:ext>
            </a:extLst>
          </p:cNvPr>
          <p:cNvPicPr>
            <a:picLocks noChangeAspect="1"/>
          </p:cNvPicPr>
          <p:nvPr/>
        </p:nvPicPr>
        <p:blipFill>
          <a:blip r:embed="rId5"/>
          <a:stretch>
            <a:fillRect/>
          </a:stretch>
        </p:blipFill>
        <p:spPr>
          <a:xfrm>
            <a:off x="6280890" y="664368"/>
            <a:ext cx="2654104" cy="1621569"/>
          </a:xfrm>
          <a:prstGeom prst="rect">
            <a:avLst/>
          </a:prstGeom>
        </p:spPr>
      </p:pic>
      <p:sp>
        <p:nvSpPr>
          <p:cNvPr id="16" name="Rectangle 15">
            <a:extLst>
              <a:ext uri="{FF2B5EF4-FFF2-40B4-BE49-F238E27FC236}">
                <a16:creationId xmlns:a16="http://schemas.microsoft.com/office/drawing/2014/main" id="{97AD01A4-BD76-D52D-D37E-12D271E92B8E}"/>
              </a:ext>
            </a:extLst>
          </p:cNvPr>
          <p:cNvSpPr/>
          <p:nvPr/>
        </p:nvSpPr>
        <p:spPr>
          <a:xfrm>
            <a:off x="6235080" y="2264300"/>
            <a:ext cx="2726885" cy="250710"/>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rPr>
              <a:t>WELCOME TO COUNTRY</a:t>
            </a:r>
          </a:p>
        </p:txBody>
      </p:sp>
      <p:sp>
        <p:nvSpPr>
          <p:cNvPr id="15" name="Content Placeholder 2">
            <a:extLst>
              <a:ext uri="{FF2B5EF4-FFF2-40B4-BE49-F238E27FC236}">
                <a16:creationId xmlns:a16="http://schemas.microsoft.com/office/drawing/2014/main" id="{6B6D540A-439D-6C3C-C586-5C4124D42E11}"/>
              </a:ext>
            </a:extLst>
          </p:cNvPr>
          <p:cNvSpPr txBox="1">
            <a:spLocks/>
          </p:cNvSpPr>
          <p:nvPr/>
        </p:nvSpPr>
        <p:spPr>
          <a:xfrm>
            <a:off x="6235080" y="2488859"/>
            <a:ext cx="2726885" cy="191068"/>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a:defRPr/>
            </a:pPr>
            <a:r>
              <a:rPr lang="en-US" sz="1000" dirty="0">
                <a:solidFill>
                  <a:srgbClr val="001641"/>
                </a:solidFill>
                <a:latin typeface="Montserrat"/>
              </a:rPr>
              <a:t>Local elders then undertake a Welcome to Country.</a:t>
            </a:r>
            <a:endParaRPr lang="en-AU" sz="1000" dirty="0">
              <a:solidFill>
                <a:srgbClr val="001641"/>
              </a:solidFill>
              <a:latin typeface="Montserrat"/>
            </a:endParaRPr>
          </a:p>
        </p:txBody>
      </p:sp>
      <p:pic>
        <p:nvPicPr>
          <p:cNvPr id="10" name="Picture 4" descr="Members of the Indigenous community perform at the May 2022 UOW graduation ceremonies.">
            <a:extLst>
              <a:ext uri="{FF2B5EF4-FFF2-40B4-BE49-F238E27FC236}">
                <a16:creationId xmlns:a16="http://schemas.microsoft.com/office/drawing/2014/main" id="{72260C3F-CA1B-4488-1BE0-B2FE691DDA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18" y="3052926"/>
            <a:ext cx="3534961" cy="19887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B810EF6-29E7-D7AB-09B2-77ED596C4C10}"/>
              </a:ext>
            </a:extLst>
          </p:cNvPr>
          <p:cNvSpPr/>
          <p:nvPr/>
        </p:nvSpPr>
        <p:spPr>
          <a:xfrm>
            <a:off x="3705403" y="3012029"/>
            <a:ext cx="4589608" cy="246221"/>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rPr>
              <a:t>INDIGENOUS SONG</a:t>
            </a:r>
          </a:p>
        </p:txBody>
      </p:sp>
      <p:sp>
        <p:nvSpPr>
          <p:cNvPr id="14" name="Content Placeholder 2">
            <a:extLst>
              <a:ext uri="{FF2B5EF4-FFF2-40B4-BE49-F238E27FC236}">
                <a16:creationId xmlns:a16="http://schemas.microsoft.com/office/drawing/2014/main" id="{8C28A5E9-20DB-49C6-6BF5-B9D7551D59E3}"/>
              </a:ext>
            </a:extLst>
          </p:cNvPr>
          <p:cNvSpPr txBox="1">
            <a:spLocks/>
          </p:cNvSpPr>
          <p:nvPr/>
        </p:nvSpPr>
        <p:spPr>
          <a:xfrm>
            <a:off x="3695984" y="3230091"/>
            <a:ext cx="2511726" cy="290389"/>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a:defRPr/>
            </a:pPr>
            <a:r>
              <a:rPr lang="en-US" sz="1000" dirty="0">
                <a:solidFill>
                  <a:srgbClr val="001641"/>
                </a:solidFill>
                <a:latin typeface="Montserrat"/>
              </a:rPr>
              <a:t>The smoking ceremony concludes with a song. The entry and exit music to Graduation includes sounds from the local region, developed by a UOW Alumni.</a:t>
            </a:r>
          </a:p>
        </p:txBody>
      </p:sp>
      <p:sp>
        <p:nvSpPr>
          <p:cNvPr id="19" name="Rectangle 18">
            <a:extLst>
              <a:ext uri="{FF2B5EF4-FFF2-40B4-BE49-F238E27FC236}">
                <a16:creationId xmlns:a16="http://schemas.microsoft.com/office/drawing/2014/main" id="{DD43FEB7-3805-C43A-A8FD-DAE1CAA091A3}"/>
              </a:ext>
            </a:extLst>
          </p:cNvPr>
          <p:cNvSpPr/>
          <p:nvPr/>
        </p:nvSpPr>
        <p:spPr>
          <a:xfrm>
            <a:off x="4372357" y="3997941"/>
            <a:ext cx="1627850" cy="246221"/>
          </a:xfrm>
          <a:prstGeom prst="rect">
            <a:avLst/>
          </a:prstGeom>
        </p:spPr>
        <p:txBody>
          <a:bodyPr wrap="square"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b="1" dirty="0">
                <a:solidFill>
                  <a:schemeClr val="accent2"/>
                </a:solidFill>
              </a:rPr>
              <a:t>ARTWORK</a:t>
            </a:r>
            <a:endParaRPr kumimoji="0" lang="en-US" sz="1000" b="1" i="0" u="none" strike="noStrike" kern="1200" cap="none" spc="0" normalizeH="0" baseline="0" noProof="0" dirty="0">
              <a:ln>
                <a:noFill/>
              </a:ln>
              <a:solidFill>
                <a:schemeClr val="accent2"/>
              </a:solidFill>
              <a:effectLst/>
              <a:uLnTx/>
              <a:uFillTx/>
            </a:endParaRPr>
          </a:p>
        </p:txBody>
      </p:sp>
      <p:sp>
        <p:nvSpPr>
          <p:cNvPr id="17" name="Content Placeholder 2">
            <a:extLst>
              <a:ext uri="{FF2B5EF4-FFF2-40B4-BE49-F238E27FC236}">
                <a16:creationId xmlns:a16="http://schemas.microsoft.com/office/drawing/2014/main" id="{EA0BBB1F-31E7-E817-7AFC-49EFA37E5206}"/>
              </a:ext>
            </a:extLst>
          </p:cNvPr>
          <p:cNvSpPr txBox="1">
            <a:spLocks/>
          </p:cNvSpPr>
          <p:nvPr/>
        </p:nvSpPr>
        <p:spPr>
          <a:xfrm>
            <a:off x="3717910" y="4189640"/>
            <a:ext cx="2304223" cy="290389"/>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000" dirty="0">
                <a:solidFill>
                  <a:srgbClr val="001641"/>
                </a:solidFill>
                <a:latin typeface="Montserrat"/>
              </a:rPr>
              <a:t>The artwork for Graduation was developed by the </a:t>
            </a:r>
            <a:r>
              <a:rPr lang="en-US" sz="1000" dirty="0" err="1">
                <a:solidFill>
                  <a:srgbClr val="001641"/>
                </a:solidFill>
                <a:latin typeface="Montserrat"/>
              </a:rPr>
              <a:t>Coomdaditchie</a:t>
            </a:r>
            <a:r>
              <a:rPr lang="en-US" sz="1000" dirty="0">
                <a:solidFill>
                  <a:srgbClr val="001641"/>
                </a:solidFill>
                <a:latin typeface="Montserrat"/>
              </a:rPr>
              <a:t> Aboriginal Cooperation, located in </a:t>
            </a:r>
            <a:r>
              <a:rPr lang="en-US" sz="1000" dirty="0" err="1">
                <a:solidFill>
                  <a:srgbClr val="001641"/>
                </a:solidFill>
                <a:latin typeface="Montserrat"/>
              </a:rPr>
              <a:t>Kemblawarra</a:t>
            </a:r>
            <a:r>
              <a:rPr lang="en-US" sz="1000" dirty="0">
                <a:solidFill>
                  <a:srgbClr val="001641"/>
                </a:solidFill>
                <a:latin typeface="Montserrat"/>
              </a:rPr>
              <a:t> and is used in the stage design, on booklets and guest tickets.</a:t>
            </a:r>
            <a:endParaRPr kumimoji="0" lang="en-AU" sz="1000" b="0" i="0" u="none" strike="noStrike" kern="1200" cap="none" spc="0" normalizeH="0" baseline="30000" noProof="0" dirty="0">
              <a:ln>
                <a:noFill/>
              </a:ln>
              <a:solidFill>
                <a:srgbClr val="001641"/>
              </a:solidFill>
              <a:effectLst/>
              <a:uLnTx/>
              <a:uFillTx/>
              <a:latin typeface="Montserrat"/>
            </a:endParaRPr>
          </a:p>
        </p:txBody>
      </p:sp>
      <p:pic>
        <p:nvPicPr>
          <p:cNvPr id="18" name="Picture 2" descr="The painting Cultural Healing is pictured in the forefront of the image.">
            <a:extLst>
              <a:ext uri="{FF2B5EF4-FFF2-40B4-BE49-F238E27FC236}">
                <a16:creationId xmlns:a16="http://schemas.microsoft.com/office/drawing/2014/main" id="{632B7886-7957-6836-D669-292E5159D6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207" y="3058315"/>
            <a:ext cx="2934368" cy="195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4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E2C55D-7DC5-9985-7984-849B3334F2AB}"/>
              </a:ext>
            </a:extLst>
          </p:cNvPr>
          <p:cNvSpPr>
            <a:spLocks noGrp="1"/>
          </p:cNvSpPr>
          <p:nvPr>
            <p:ph type="title"/>
          </p:nvPr>
        </p:nvSpPr>
        <p:spPr>
          <a:xfrm>
            <a:off x="139749" y="0"/>
            <a:ext cx="8160621" cy="587542"/>
          </a:xfrm>
        </p:spPr>
        <p:txBody>
          <a:bodyPr/>
          <a:lstStyle/>
          <a:p>
            <a:r>
              <a:rPr lang="en-AU" dirty="0">
                <a:latin typeface="Times New Roman" panose="02020603050405020304" pitchFamily="18" charset="0"/>
                <a:cs typeface="Times New Roman" panose="02020603050405020304" pitchFamily="18" charset="0"/>
              </a:rPr>
              <a:t>An accessible and inclusive Graduation experience</a:t>
            </a:r>
          </a:p>
        </p:txBody>
      </p:sp>
      <p:sp>
        <p:nvSpPr>
          <p:cNvPr id="28" name="Rectangle 27">
            <a:extLst>
              <a:ext uri="{FF2B5EF4-FFF2-40B4-BE49-F238E27FC236}">
                <a16:creationId xmlns:a16="http://schemas.microsoft.com/office/drawing/2014/main" id="{C053D556-3CB2-0F2E-97DC-2CC61F3E073C}"/>
              </a:ext>
            </a:extLst>
          </p:cNvPr>
          <p:cNvSpPr/>
          <p:nvPr/>
        </p:nvSpPr>
        <p:spPr>
          <a:xfrm>
            <a:off x="139749" y="710380"/>
            <a:ext cx="8681699" cy="307777"/>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rPr>
              <a:t>ACCESSIBILITY FOR PEOPLE WITH DISABILITIES AND LONG-TERM MEDICAL CONDITIONS</a:t>
            </a:r>
          </a:p>
        </p:txBody>
      </p:sp>
      <p:sp>
        <p:nvSpPr>
          <p:cNvPr id="27" name="Content Placeholder 2">
            <a:extLst>
              <a:ext uri="{FF2B5EF4-FFF2-40B4-BE49-F238E27FC236}">
                <a16:creationId xmlns:a16="http://schemas.microsoft.com/office/drawing/2014/main" id="{4A3713B6-0FD5-3912-9257-F01CF10A67A3}"/>
              </a:ext>
            </a:extLst>
          </p:cNvPr>
          <p:cNvSpPr txBox="1">
            <a:spLocks/>
          </p:cNvSpPr>
          <p:nvPr/>
        </p:nvSpPr>
        <p:spPr>
          <a:xfrm>
            <a:off x="139749" y="1045557"/>
            <a:ext cx="8513240" cy="569849"/>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The stage design features a ramp, rather than a lift, so that every Graduate has the same journey across the stage.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Hearing loops and captioning.</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Accessible parking and priority seating for guests.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Fully accessible Graduation booklets and website.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AU" b="0" i="0" u="none" strike="noStrike" kern="1200" cap="none" spc="0" normalizeH="0" baseline="30000" noProof="0" dirty="0">
              <a:ln>
                <a:noFill/>
              </a:ln>
              <a:solidFill>
                <a:srgbClr val="001641"/>
              </a:solidFill>
              <a:effectLst/>
              <a:uLnTx/>
              <a:uFillTx/>
              <a:latin typeface="Montserrat"/>
            </a:endParaRPr>
          </a:p>
        </p:txBody>
      </p:sp>
      <p:sp>
        <p:nvSpPr>
          <p:cNvPr id="6" name="Rectangle 5">
            <a:extLst>
              <a:ext uri="{FF2B5EF4-FFF2-40B4-BE49-F238E27FC236}">
                <a16:creationId xmlns:a16="http://schemas.microsoft.com/office/drawing/2014/main" id="{44254CCF-3F91-3F6C-B615-8814CAD43D4A}"/>
              </a:ext>
            </a:extLst>
          </p:cNvPr>
          <p:cNvSpPr/>
          <p:nvPr/>
        </p:nvSpPr>
        <p:spPr>
          <a:xfrm>
            <a:off x="139749" y="2316743"/>
            <a:ext cx="7938686" cy="307777"/>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rPr>
              <a:t>CELEBRATING OUR DIVERSITY</a:t>
            </a:r>
          </a:p>
        </p:txBody>
      </p:sp>
      <p:sp>
        <p:nvSpPr>
          <p:cNvPr id="7" name="Content Placeholder 2">
            <a:extLst>
              <a:ext uri="{FF2B5EF4-FFF2-40B4-BE49-F238E27FC236}">
                <a16:creationId xmlns:a16="http://schemas.microsoft.com/office/drawing/2014/main" id="{19A207C6-2D15-B3C8-9CA4-C62FCD7940F6}"/>
              </a:ext>
            </a:extLst>
          </p:cNvPr>
          <p:cNvSpPr txBox="1">
            <a:spLocks/>
          </p:cNvSpPr>
          <p:nvPr/>
        </p:nvSpPr>
        <p:spPr>
          <a:xfrm>
            <a:off x="139749" y="2611161"/>
            <a:ext cx="5355762" cy="569849"/>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Students and staff are encouraged to wear cultural dress, alongside their Graduation gowns.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Text in the Graduation booklet is provided in different languages.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Accommodation and dining discounts for overseas and regional visitors.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AU" b="0" i="0" u="none" strike="noStrike" kern="1200" cap="none" spc="0" normalizeH="0" baseline="30000" noProof="0" dirty="0">
              <a:ln>
                <a:noFill/>
              </a:ln>
              <a:solidFill>
                <a:srgbClr val="001641"/>
              </a:solidFill>
              <a:effectLst/>
              <a:uLnTx/>
              <a:uFillTx/>
              <a:latin typeface="Montserrat"/>
            </a:endParaRPr>
          </a:p>
        </p:txBody>
      </p:sp>
      <p:sp>
        <p:nvSpPr>
          <p:cNvPr id="8" name="Rectangle 7">
            <a:extLst>
              <a:ext uri="{FF2B5EF4-FFF2-40B4-BE49-F238E27FC236}">
                <a16:creationId xmlns:a16="http://schemas.microsoft.com/office/drawing/2014/main" id="{90D95260-5AE5-A297-03D9-919C7795987E}"/>
              </a:ext>
            </a:extLst>
          </p:cNvPr>
          <p:cNvSpPr/>
          <p:nvPr/>
        </p:nvSpPr>
        <p:spPr>
          <a:xfrm>
            <a:off x="57481" y="3707208"/>
            <a:ext cx="7938686" cy="307777"/>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rPr>
              <a:t>INCLUSION</a:t>
            </a:r>
          </a:p>
        </p:txBody>
      </p:sp>
      <p:sp>
        <p:nvSpPr>
          <p:cNvPr id="10" name="Content Placeholder 2">
            <a:extLst>
              <a:ext uri="{FF2B5EF4-FFF2-40B4-BE49-F238E27FC236}">
                <a16:creationId xmlns:a16="http://schemas.microsoft.com/office/drawing/2014/main" id="{A6C1EEE5-4F2D-F2BB-8C3B-8E889672EFD6}"/>
              </a:ext>
            </a:extLst>
          </p:cNvPr>
          <p:cNvSpPr txBox="1">
            <a:spLocks/>
          </p:cNvSpPr>
          <p:nvPr/>
        </p:nvSpPr>
        <p:spPr>
          <a:xfrm>
            <a:off x="116954" y="3978221"/>
            <a:ext cx="5378557" cy="569849"/>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The proceedings and accompanying documents are all gender neutral and have been endorsed by colleagues in the Ally Network.</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Access to all gender bathrooms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001641"/>
                </a:solidFill>
                <a:latin typeface="Montserrat"/>
              </a:rPr>
              <a:t>Specific activities for children during Graduation.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AU" b="0" i="0" u="none" strike="noStrike" kern="1200" cap="none" spc="0" normalizeH="0" baseline="30000" noProof="0" dirty="0">
              <a:ln>
                <a:noFill/>
              </a:ln>
              <a:solidFill>
                <a:srgbClr val="001641"/>
              </a:solidFill>
              <a:effectLst/>
              <a:uLnTx/>
              <a:uFillTx/>
              <a:latin typeface="Montserrat"/>
            </a:endParaRPr>
          </a:p>
        </p:txBody>
      </p:sp>
      <p:pic>
        <p:nvPicPr>
          <p:cNvPr id="4098" name="Picture 2" descr="2022 - UOW College Australia">
            <a:extLst>
              <a:ext uri="{FF2B5EF4-FFF2-40B4-BE49-F238E27FC236}">
                <a16:creationId xmlns:a16="http://schemas.microsoft.com/office/drawing/2014/main" id="{12A1AE2D-2D62-26BA-5676-A78C99A49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202" y="1872242"/>
            <a:ext cx="3561049" cy="236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E2C55D-7DC5-9985-7984-849B3334F2AB}"/>
              </a:ext>
            </a:extLst>
          </p:cNvPr>
          <p:cNvSpPr>
            <a:spLocks noGrp="1"/>
          </p:cNvSpPr>
          <p:nvPr>
            <p:ph type="title"/>
          </p:nvPr>
        </p:nvSpPr>
        <p:spPr>
          <a:xfrm>
            <a:off x="157584" y="215591"/>
            <a:ext cx="8687158" cy="587542"/>
          </a:xfrm>
        </p:spPr>
        <p:txBody>
          <a:bodyPr/>
          <a:lstStyle/>
          <a:p>
            <a:r>
              <a:rPr lang="en-AU" dirty="0">
                <a:latin typeface="Times New Roman" panose="02020603050405020304" pitchFamily="18" charset="0"/>
                <a:cs typeface="Times New Roman" panose="02020603050405020304" pitchFamily="18" charset="0"/>
              </a:rPr>
              <a:t>An accessible and inclusive Graduation experience cont.</a:t>
            </a:r>
          </a:p>
        </p:txBody>
      </p:sp>
      <p:sp>
        <p:nvSpPr>
          <p:cNvPr id="12" name="Rectangle 11">
            <a:extLst>
              <a:ext uri="{FF2B5EF4-FFF2-40B4-BE49-F238E27FC236}">
                <a16:creationId xmlns:a16="http://schemas.microsoft.com/office/drawing/2014/main" id="{CDEAF339-E6A1-91ED-542F-1000B260DAFB}"/>
              </a:ext>
            </a:extLst>
          </p:cNvPr>
          <p:cNvSpPr/>
          <p:nvPr/>
        </p:nvSpPr>
        <p:spPr>
          <a:xfrm>
            <a:off x="157584" y="944998"/>
            <a:ext cx="7938686" cy="307777"/>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accent2"/>
                </a:solidFill>
              </a:rPr>
              <a:t>ACCESS PLANS FOR GRADUATION</a:t>
            </a:r>
            <a:endParaRPr kumimoji="0" lang="en-US" sz="1400" b="1" i="0" u="none" strike="noStrike" kern="1200" cap="none" spc="0" normalizeH="0" baseline="0" noProof="0" dirty="0">
              <a:ln>
                <a:noFill/>
              </a:ln>
              <a:solidFill>
                <a:schemeClr val="accent2"/>
              </a:solidFill>
              <a:effectLst/>
              <a:uLnTx/>
              <a:uFillTx/>
            </a:endParaRPr>
          </a:p>
        </p:txBody>
      </p:sp>
      <p:sp>
        <p:nvSpPr>
          <p:cNvPr id="13" name="Content Placeholder 2">
            <a:extLst>
              <a:ext uri="{FF2B5EF4-FFF2-40B4-BE49-F238E27FC236}">
                <a16:creationId xmlns:a16="http://schemas.microsoft.com/office/drawing/2014/main" id="{1F1E646B-B07C-26FD-B912-DA9ACE510BF5}"/>
              </a:ext>
            </a:extLst>
          </p:cNvPr>
          <p:cNvSpPr txBox="1">
            <a:spLocks/>
          </p:cNvSpPr>
          <p:nvPr/>
        </p:nvSpPr>
        <p:spPr>
          <a:xfrm>
            <a:off x="157584" y="1252775"/>
            <a:ext cx="8399118" cy="569849"/>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R="0" lvl="0" algn="l" defTabSz="685800" rtl="0" eaLnBrk="1" fontAlgn="auto" latinLnBrk="0" hangingPunct="1">
              <a:lnSpc>
                <a:spcPct val="90000"/>
              </a:lnSpc>
              <a:spcBef>
                <a:spcPts val="750"/>
              </a:spcBef>
              <a:spcAft>
                <a:spcPts val="0"/>
              </a:spcAft>
              <a:buClrTx/>
              <a:buSzTx/>
              <a:tabLst/>
              <a:defRPr/>
            </a:pPr>
            <a:r>
              <a:rPr lang="en-AU" sz="1800" baseline="30000" dirty="0">
                <a:solidFill>
                  <a:srgbClr val="001641"/>
                </a:solidFill>
                <a:latin typeface="Montserrat"/>
              </a:rPr>
              <a:t>We work with each individual student to understand their accessibility needs and put in place adjustments to ensure that they have a wonderful Graduation experience.</a:t>
            </a:r>
            <a:endParaRPr kumimoji="0" lang="en-AU" sz="1800" b="0" i="0" u="none" strike="noStrike" kern="1200" cap="none" spc="0" normalizeH="0" baseline="30000" noProof="0" dirty="0">
              <a:ln>
                <a:noFill/>
              </a:ln>
              <a:solidFill>
                <a:srgbClr val="001641"/>
              </a:solidFill>
              <a:effectLst/>
              <a:uLnTx/>
              <a:uFillTx/>
              <a:latin typeface="Montserrat"/>
            </a:endParaRPr>
          </a:p>
        </p:txBody>
      </p:sp>
      <p:pic>
        <p:nvPicPr>
          <p:cNvPr id="5" name="Picture 4" descr="Rhiannon wearing sunglasses and pink jacket">
            <a:extLst>
              <a:ext uri="{FF2B5EF4-FFF2-40B4-BE49-F238E27FC236}">
                <a16:creationId xmlns:a16="http://schemas.microsoft.com/office/drawing/2014/main" id="{C088C3D4-A917-11A3-DC4B-C7829BBFC349}"/>
              </a:ext>
            </a:extLst>
          </p:cNvPr>
          <p:cNvPicPr>
            <a:picLocks noChangeAspect="1"/>
          </p:cNvPicPr>
          <p:nvPr/>
        </p:nvPicPr>
        <p:blipFill>
          <a:blip r:embed="rId3"/>
          <a:stretch>
            <a:fillRect/>
          </a:stretch>
        </p:blipFill>
        <p:spPr>
          <a:xfrm>
            <a:off x="266129" y="1702417"/>
            <a:ext cx="3924848" cy="2200582"/>
          </a:xfrm>
          <a:prstGeom prst="rect">
            <a:avLst/>
          </a:prstGeom>
        </p:spPr>
      </p:pic>
      <p:sp>
        <p:nvSpPr>
          <p:cNvPr id="2" name="Content Placeholder 2">
            <a:extLst>
              <a:ext uri="{FF2B5EF4-FFF2-40B4-BE49-F238E27FC236}">
                <a16:creationId xmlns:a16="http://schemas.microsoft.com/office/drawing/2014/main" id="{27E2E791-899C-C6BD-7C1F-02BD933749BC}"/>
              </a:ext>
            </a:extLst>
          </p:cNvPr>
          <p:cNvSpPr txBox="1">
            <a:spLocks/>
          </p:cNvSpPr>
          <p:nvPr/>
        </p:nvSpPr>
        <p:spPr>
          <a:xfrm>
            <a:off x="266129" y="4125022"/>
            <a:ext cx="3925228" cy="569849"/>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R="0" lvl="0" algn="l" defTabSz="685800" rtl="0" eaLnBrk="1" fontAlgn="auto" latinLnBrk="0" hangingPunct="1">
              <a:lnSpc>
                <a:spcPct val="90000"/>
              </a:lnSpc>
              <a:spcBef>
                <a:spcPts val="750"/>
              </a:spcBef>
              <a:spcAft>
                <a:spcPts val="0"/>
              </a:spcAft>
              <a:buClrTx/>
              <a:buSzTx/>
              <a:tabLst/>
              <a:defRPr/>
            </a:pPr>
            <a:r>
              <a:rPr kumimoji="0" lang="en-AU" sz="1800" b="1" i="0" u="none" strike="noStrike" kern="1200" cap="none" spc="0" normalizeH="0" baseline="30000" noProof="0" dirty="0">
                <a:ln>
                  <a:noFill/>
                </a:ln>
                <a:solidFill>
                  <a:srgbClr val="001641"/>
                </a:solidFill>
                <a:effectLst/>
                <a:uLnTx/>
                <a:uFillTx/>
                <a:latin typeface="Montserrat"/>
              </a:rPr>
              <a:t>Meet Rhiannon</a:t>
            </a:r>
          </a:p>
          <a:p>
            <a:pPr marR="0" lvl="0" algn="l" defTabSz="685800" rtl="0" eaLnBrk="1" fontAlgn="auto" latinLnBrk="0" hangingPunct="1">
              <a:lnSpc>
                <a:spcPct val="90000"/>
              </a:lnSpc>
              <a:spcBef>
                <a:spcPts val="750"/>
              </a:spcBef>
              <a:spcAft>
                <a:spcPts val="0"/>
              </a:spcAft>
              <a:buClrTx/>
              <a:buSzTx/>
              <a:tabLst/>
              <a:defRPr/>
            </a:pPr>
            <a:r>
              <a:rPr lang="en-AU" sz="1800" baseline="30000" dirty="0">
                <a:solidFill>
                  <a:srgbClr val="001641"/>
                </a:solidFill>
                <a:latin typeface="Montserrat"/>
              </a:rPr>
              <a:t>Rhiannon had a sighted guide for her Graduation ceremony.</a:t>
            </a:r>
            <a:endParaRPr kumimoji="0" lang="en-AU" sz="1800" b="0" i="0" u="none" strike="noStrike" kern="1200" cap="none" spc="0" normalizeH="0" baseline="30000" noProof="0" dirty="0">
              <a:ln>
                <a:noFill/>
              </a:ln>
              <a:solidFill>
                <a:srgbClr val="001641"/>
              </a:solidFill>
              <a:effectLst/>
              <a:uLnTx/>
              <a:uFillTx/>
              <a:latin typeface="Montserrat"/>
            </a:endParaRPr>
          </a:p>
        </p:txBody>
      </p:sp>
      <p:pic>
        <p:nvPicPr>
          <p:cNvPr id="7" name="Picture 6" descr="Jack, seated and wearing a scarf">
            <a:extLst>
              <a:ext uri="{FF2B5EF4-FFF2-40B4-BE49-F238E27FC236}">
                <a16:creationId xmlns:a16="http://schemas.microsoft.com/office/drawing/2014/main" id="{B82E7679-71EE-409B-3380-53C907180D15}"/>
              </a:ext>
            </a:extLst>
          </p:cNvPr>
          <p:cNvPicPr>
            <a:picLocks noChangeAspect="1"/>
          </p:cNvPicPr>
          <p:nvPr/>
        </p:nvPicPr>
        <p:blipFill>
          <a:blip r:embed="rId4"/>
          <a:stretch>
            <a:fillRect/>
          </a:stretch>
        </p:blipFill>
        <p:spPr>
          <a:xfrm>
            <a:off x="4470518" y="1702417"/>
            <a:ext cx="3924848" cy="2200582"/>
          </a:xfrm>
          <a:prstGeom prst="rect">
            <a:avLst/>
          </a:prstGeom>
        </p:spPr>
      </p:pic>
      <p:sp>
        <p:nvSpPr>
          <p:cNvPr id="3" name="Content Placeholder 2">
            <a:extLst>
              <a:ext uri="{FF2B5EF4-FFF2-40B4-BE49-F238E27FC236}">
                <a16:creationId xmlns:a16="http://schemas.microsoft.com/office/drawing/2014/main" id="{5EBB7323-290B-7D07-8526-F95E980DA102}"/>
              </a:ext>
            </a:extLst>
          </p:cNvPr>
          <p:cNvSpPr txBox="1">
            <a:spLocks/>
          </p:cNvSpPr>
          <p:nvPr/>
        </p:nvSpPr>
        <p:spPr>
          <a:xfrm>
            <a:off x="4470138" y="4125021"/>
            <a:ext cx="3925228" cy="569849"/>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R="0" lvl="0" algn="l" defTabSz="685800" rtl="0" eaLnBrk="1" fontAlgn="auto" latinLnBrk="0" hangingPunct="1">
              <a:lnSpc>
                <a:spcPct val="90000"/>
              </a:lnSpc>
              <a:spcBef>
                <a:spcPts val="750"/>
              </a:spcBef>
              <a:spcAft>
                <a:spcPts val="0"/>
              </a:spcAft>
              <a:buClrTx/>
              <a:buSzTx/>
              <a:tabLst/>
              <a:defRPr/>
            </a:pPr>
            <a:r>
              <a:rPr kumimoji="0" lang="en-AU" sz="1800" b="1" i="0" u="none" strike="noStrike" kern="1200" cap="none" spc="0" normalizeH="0" baseline="30000" noProof="0" dirty="0">
                <a:ln>
                  <a:noFill/>
                </a:ln>
                <a:solidFill>
                  <a:srgbClr val="001641"/>
                </a:solidFill>
                <a:effectLst/>
                <a:uLnTx/>
                <a:uFillTx/>
                <a:latin typeface="Montserrat"/>
              </a:rPr>
              <a:t>Meet Jack</a:t>
            </a:r>
          </a:p>
          <a:p>
            <a:pPr marR="0" lvl="0" algn="l" defTabSz="685800" rtl="0" eaLnBrk="1" fontAlgn="auto" latinLnBrk="0" hangingPunct="1">
              <a:lnSpc>
                <a:spcPct val="90000"/>
              </a:lnSpc>
              <a:spcBef>
                <a:spcPts val="750"/>
              </a:spcBef>
              <a:spcAft>
                <a:spcPts val="0"/>
              </a:spcAft>
              <a:buClrTx/>
              <a:buSzTx/>
              <a:tabLst/>
              <a:defRPr/>
            </a:pPr>
            <a:r>
              <a:rPr lang="en-AU" sz="1800" baseline="30000" dirty="0">
                <a:solidFill>
                  <a:srgbClr val="001641"/>
                </a:solidFill>
                <a:latin typeface="Montserrat"/>
              </a:rPr>
              <a:t>Jack discusses the universal design of the stage, so that everyone has the same experience.</a:t>
            </a:r>
            <a:endParaRPr kumimoji="0" lang="en-AU" sz="1800" b="0" i="0" u="none" strike="noStrike" kern="1200" cap="none" spc="0" normalizeH="0" baseline="30000" noProof="0" dirty="0">
              <a:ln>
                <a:noFill/>
              </a:ln>
              <a:solidFill>
                <a:srgbClr val="001641"/>
              </a:solidFill>
              <a:effectLst/>
              <a:uLnTx/>
              <a:uFillTx/>
              <a:latin typeface="Montserrat"/>
            </a:endParaRPr>
          </a:p>
        </p:txBody>
      </p:sp>
    </p:spTree>
    <p:extLst>
      <p:ext uri="{BB962C8B-B14F-4D97-AF65-F5344CB8AC3E}">
        <p14:creationId xmlns:p14="http://schemas.microsoft.com/office/powerpoint/2010/main" val="63688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E2C55D-7DC5-9985-7984-849B3334F2AB}"/>
              </a:ext>
            </a:extLst>
          </p:cNvPr>
          <p:cNvSpPr>
            <a:spLocks noGrp="1"/>
          </p:cNvSpPr>
          <p:nvPr>
            <p:ph type="title"/>
          </p:nvPr>
        </p:nvSpPr>
        <p:spPr>
          <a:xfrm>
            <a:off x="96206" y="78377"/>
            <a:ext cx="8160621" cy="587542"/>
          </a:xfrm>
        </p:spPr>
        <p:txBody>
          <a:bodyPr/>
          <a:lstStyle/>
          <a:p>
            <a:r>
              <a:rPr lang="en-AU" dirty="0">
                <a:latin typeface="Times New Roman" panose="02020603050405020304" pitchFamily="18" charset="0"/>
                <a:cs typeface="Times New Roman" panose="02020603050405020304" pitchFamily="18" charset="0"/>
              </a:rPr>
              <a:t>Outcomes</a:t>
            </a:r>
          </a:p>
        </p:txBody>
      </p:sp>
      <p:sp>
        <p:nvSpPr>
          <p:cNvPr id="19" name="Rectangle 18">
            <a:extLst>
              <a:ext uri="{FF2B5EF4-FFF2-40B4-BE49-F238E27FC236}">
                <a16:creationId xmlns:a16="http://schemas.microsoft.com/office/drawing/2014/main" id="{3D155672-AE81-FA9C-65BF-83599A3BB2DF}"/>
              </a:ext>
            </a:extLst>
          </p:cNvPr>
          <p:cNvSpPr/>
          <p:nvPr/>
        </p:nvSpPr>
        <p:spPr>
          <a:xfrm>
            <a:off x="96206" y="803863"/>
            <a:ext cx="2614380" cy="553998"/>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rPr>
              <a:t>1. INCREASED ENGAGEMENT OF ABORIGINAL AND TORRES STRAIT ISLANDER STUDENTS.</a:t>
            </a:r>
          </a:p>
        </p:txBody>
      </p:sp>
      <p:pic>
        <p:nvPicPr>
          <p:cNvPr id="14" name="Picture 13" descr="A graph of a number of graduates">
            <a:extLst>
              <a:ext uri="{FF2B5EF4-FFF2-40B4-BE49-F238E27FC236}">
                <a16:creationId xmlns:a16="http://schemas.microsoft.com/office/drawing/2014/main" id="{D2A101DB-D973-4511-A8B0-112BA445A026}"/>
              </a:ext>
            </a:extLst>
          </p:cNvPr>
          <p:cNvPicPr>
            <a:picLocks noChangeAspect="1"/>
          </p:cNvPicPr>
          <p:nvPr/>
        </p:nvPicPr>
        <p:blipFill>
          <a:blip r:embed="rId3"/>
          <a:stretch>
            <a:fillRect/>
          </a:stretch>
        </p:blipFill>
        <p:spPr>
          <a:xfrm>
            <a:off x="154946" y="1357861"/>
            <a:ext cx="2732151" cy="3107822"/>
          </a:xfrm>
          <a:prstGeom prst="rect">
            <a:avLst/>
          </a:prstGeom>
        </p:spPr>
      </p:pic>
      <p:sp>
        <p:nvSpPr>
          <p:cNvPr id="21" name="Rectangle 20">
            <a:extLst>
              <a:ext uri="{FF2B5EF4-FFF2-40B4-BE49-F238E27FC236}">
                <a16:creationId xmlns:a16="http://schemas.microsoft.com/office/drawing/2014/main" id="{C261E2E3-3651-CFBF-2267-9C8A4829E5E1}"/>
              </a:ext>
            </a:extLst>
          </p:cNvPr>
          <p:cNvSpPr/>
          <p:nvPr/>
        </p:nvSpPr>
        <p:spPr>
          <a:xfrm>
            <a:off x="2887097" y="803863"/>
            <a:ext cx="3015481" cy="246221"/>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chemeClr val="accent2"/>
                </a:solidFill>
              </a:rPr>
              <a:t>2</a:t>
            </a:r>
            <a:r>
              <a:rPr kumimoji="0" lang="en-US" sz="1000" b="1" i="0" u="none" strike="noStrike" kern="1200" cap="none" spc="0" normalizeH="0" baseline="0" noProof="0" dirty="0">
                <a:ln>
                  <a:noFill/>
                </a:ln>
                <a:solidFill>
                  <a:schemeClr val="accent2"/>
                </a:solidFill>
                <a:effectLst/>
                <a:uLnTx/>
                <a:uFillTx/>
              </a:rPr>
              <a:t>. ENHANCED STUDENT EXPERIENCE</a:t>
            </a:r>
          </a:p>
        </p:txBody>
      </p:sp>
      <p:pic>
        <p:nvPicPr>
          <p:cNvPr id="3" name="Picture 2" descr="Graph showing that graduates rated their graduation experience 4.16 out of 5. 88% of graduates felt they had received sufficient communication about their graduation ceremony ">
            <a:extLst>
              <a:ext uri="{FF2B5EF4-FFF2-40B4-BE49-F238E27FC236}">
                <a16:creationId xmlns:a16="http://schemas.microsoft.com/office/drawing/2014/main" id="{D584EC04-15CC-7DE0-3CDC-274EB221336D}"/>
              </a:ext>
            </a:extLst>
          </p:cNvPr>
          <p:cNvPicPr>
            <a:picLocks noChangeAspect="1"/>
          </p:cNvPicPr>
          <p:nvPr/>
        </p:nvPicPr>
        <p:blipFill>
          <a:blip r:embed="rId4"/>
          <a:stretch>
            <a:fillRect/>
          </a:stretch>
        </p:blipFill>
        <p:spPr>
          <a:xfrm>
            <a:off x="2945837" y="1371185"/>
            <a:ext cx="3015481" cy="2401129"/>
          </a:xfrm>
          <a:prstGeom prst="rect">
            <a:avLst/>
          </a:prstGeom>
        </p:spPr>
      </p:pic>
      <p:sp>
        <p:nvSpPr>
          <p:cNvPr id="16" name="TextBox 15">
            <a:extLst>
              <a:ext uri="{FF2B5EF4-FFF2-40B4-BE49-F238E27FC236}">
                <a16:creationId xmlns:a16="http://schemas.microsoft.com/office/drawing/2014/main" id="{26B01EAD-6340-06F1-56E0-F1CE357992A6}"/>
              </a:ext>
            </a:extLst>
          </p:cNvPr>
          <p:cNvSpPr txBox="1"/>
          <p:nvPr/>
        </p:nvSpPr>
        <p:spPr>
          <a:xfrm>
            <a:off x="2945837" y="3817172"/>
            <a:ext cx="2989485"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AU" sz="1000" b="0" i="1" u="none" strike="noStrike" baseline="0" dirty="0">
                <a:solidFill>
                  <a:srgbClr val="000000"/>
                </a:solidFill>
                <a:latin typeface="Times New Roman" panose="02020603050405020304" pitchFamily="18" charset="0"/>
              </a:rPr>
              <a:t>“I loved how the ceremony integrated so much First Nations culture and custom into it. I really appreciated the respect and dedication given to our Aboriginal and Torres Strait Islander students, staff, and community.” </a:t>
            </a:r>
            <a:r>
              <a:rPr lang="en-AU" sz="1000" b="0" i="0" u="none" strike="noStrike" baseline="0" dirty="0">
                <a:solidFill>
                  <a:srgbClr val="000000"/>
                </a:solidFill>
                <a:latin typeface="Times New Roman" panose="02020603050405020304" pitchFamily="18" charset="0"/>
              </a:rPr>
              <a:t>– Student, 2024 </a:t>
            </a:r>
            <a:endParaRPr lang="en-AU" sz="1000" dirty="0"/>
          </a:p>
        </p:txBody>
      </p:sp>
      <p:sp>
        <p:nvSpPr>
          <p:cNvPr id="22" name="Rectangle 21">
            <a:extLst>
              <a:ext uri="{FF2B5EF4-FFF2-40B4-BE49-F238E27FC236}">
                <a16:creationId xmlns:a16="http://schemas.microsoft.com/office/drawing/2014/main" id="{EF767F71-E25E-8E9C-8D59-0AABF7E93CC8}"/>
              </a:ext>
            </a:extLst>
          </p:cNvPr>
          <p:cNvSpPr/>
          <p:nvPr/>
        </p:nvSpPr>
        <p:spPr>
          <a:xfrm>
            <a:off x="5935322" y="797201"/>
            <a:ext cx="3083498" cy="400110"/>
          </a:xfrm>
          <a:prstGeom prst="rect">
            <a:avLst/>
          </a:prstGeom>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chemeClr val="accent2"/>
                </a:solidFill>
              </a:rPr>
              <a:t>3. ENHANCED GUEST AND STAFF EXPERIENCE</a:t>
            </a:r>
            <a:endParaRPr kumimoji="0" lang="en-US" sz="1000" b="1" i="0" u="none" strike="noStrike" kern="1200" cap="none" spc="0" normalizeH="0" baseline="0" noProof="0" dirty="0">
              <a:ln>
                <a:noFill/>
              </a:ln>
              <a:solidFill>
                <a:schemeClr val="accent2"/>
              </a:solidFill>
              <a:effectLst/>
              <a:uLnTx/>
              <a:uFillTx/>
            </a:endParaRPr>
          </a:p>
        </p:txBody>
      </p:sp>
      <p:pic>
        <p:nvPicPr>
          <p:cNvPr id="5" name="Picture 4" descr="Staff and guests rated the graduation ceremony 4.49 out of 5.  4.86 out of 5 for inclusiveness and welcoming atmosphere.">
            <a:extLst>
              <a:ext uri="{FF2B5EF4-FFF2-40B4-BE49-F238E27FC236}">
                <a16:creationId xmlns:a16="http://schemas.microsoft.com/office/drawing/2014/main" id="{D3C3BB2A-8C87-90ED-BA39-A11A49CF004B}"/>
              </a:ext>
            </a:extLst>
          </p:cNvPr>
          <p:cNvPicPr>
            <a:picLocks noChangeAspect="1"/>
          </p:cNvPicPr>
          <p:nvPr/>
        </p:nvPicPr>
        <p:blipFill>
          <a:blip r:embed="rId5"/>
          <a:stretch>
            <a:fillRect/>
          </a:stretch>
        </p:blipFill>
        <p:spPr>
          <a:xfrm>
            <a:off x="6041161" y="1357861"/>
            <a:ext cx="3006633" cy="1842073"/>
          </a:xfrm>
          <a:prstGeom prst="rect">
            <a:avLst/>
          </a:prstGeom>
        </p:spPr>
      </p:pic>
      <p:sp>
        <p:nvSpPr>
          <p:cNvPr id="18" name="TextBox 17">
            <a:extLst>
              <a:ext uri="{FF2B5EF4-FFF2-40B4-BE49-F238E27FC236}">
                <a16:creationId xmlns:a16="http://schemas.microsoft.com/office/drawing/2014/main" id="{5C7749F6-80B1-C627-D1A2-CCF7FE98C0B5}"/>
              </a:ext>
            </a:extLst>
          </p:cNvPr>
          <p:cNvSpPr txBox="1"/>
          <p:nvPr/>
        </p:nvSpPr>
        <p:spPr>
          <a:xfrm>
            <a:off x="5964296" y="3199934"/>
            <a:ext cx="3083498"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AU" sz="1000" b="0" i="1" u="none" strike="noStrike" baseline="0" dirty="0">
                <a:solidFill>
                  <a:srgbClr val="000000"/>
                </a:solidFill>
                <a:latin typeface="Times New Roman" panose="02020603050405020304" pitchFamily="18" charset="0"/>
              </a:rPr>
              <a:t>“Such a professional and structured event. Every detail and every word is meaningful and creates a memorable experience for graduates and guests. The First Nations content was BRILLIANT and reduced me to tears with the power and aesthetics and sentiment created. Two worlds binding together the ancient and contemporary. Amazing!!!!!!!!!” </a:t>
            </a:r>
            <a:r>
              <a:rPr lang="en-AU" sz="1000" b="0" i="0" u="none" strike="noStrike" baseline="0" dirty="0">
                <a:solidFill>
                  <a:srgbClr val="000000"/>
                </a:solidFill>
                <a:latin typeface="Times New Roman" panose="02020603050405020304" pitchFamily="18" charset="0"/>
              </a:rPr>
              <a:t>– Guest, 2024. </a:t>
            </a:r>
            <a:endParaRPr lang="en-AU" sz="1000" dirty="0"/>
          </a:p>
        </p:txBody>
      </p:sp>
      <p:sp>
        <p:nvSpPr>
          <p:cNvPr id="23" name="TextBox 22">
            <a:extLst>
              <a:ext uri="{FF2B5EF4-FFF2-40B4-BE49-F238E27FC236}">
                <a16:creationId xmlns:a16="http://schemas.microsoft.com/office/drawing/2014/main" id="{AE148661-F001-5AA6-25B2-B2D5BC49581A}"/>
              </a:ext>
            </a:extLst>
          </p:cNvPr>
          <p:cNvSpPr txBox="1"/>
          <p:nvPr/>
        </p:nvSpPr>
        <p:spPr>
          <a:xfrm>
            <a:off x="5935322" y="4407271"/>
            <a:ext cx="3112472"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AU" sz="1000" b="0" i="1" u="none" strike="noStrike" baseline="0" dirty="0">
                <a:solidFill>
                  <a:srgbClr val="000000"/>
                </a:solidFill>
                <a:latin typeface="Times New Roman" panose="02020603050405020304" pitchFamily="18" charset="0"/>
              </a:rPr>
              <a:t>“The beautiful Welcome to Country and embedding of Aboriginal culture and ceremony should be commended. I also felt that the honorary award recipients were very inspiring.” </a:t>
            </a:r>
            <a:r>
              <a:rPr lang="en-AU" sz="1000" b="0" i="0" u="none" strike="noStrike" baseline="0" dirty="0">
                <a:solidFill>
                  <a:srgbClr val="000000"/>
                </a:solidFill>
                <a:latin typeface="Times New Roman" panose="02020603050405020304" pitchFamily="18" charset="0"/>
              </a:rPr>
              <a:t>– Staff, 2024. </a:t>
            </a:r>
            <a:endParaRPr lang="en-AU" sz="1000" dirty="0"/>
          </a:p>
        </p:txBody>
      </p:sp>
    </p:spTree>
    <p:extLst>
      <p:ext uri="{BB962C8B-B14F-4D97-AF65-F5344CB8AC3E}">
        <p14:creationId xmlns:p14="http://schemas.microsoft.com/office/powerpoint/2010/main" val="378538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171" y="2121239"/>
            <a:ext cx="7226318" cy="901021"/>
          </a:xfrm>
        </p:spPr>
        <p:txBody>
          <a:bodyPr/>
          <a:lstStyle/>
          <a:p>
            <a:r>
              <a:rPr lang="en-AU" dirty="0"/>
              <a:t>Thank you</a:t>
            </a:r>
          </a:p>
        </p:txBody>
      </p:sp>
    </p:spTree>
    <p:extLst>
      <p:ext uri="{BB962C8B-B14F-4D97-AF65-F5344CB8AC3E}">
        <p14:creationId xmlns:p14="http://schemas.microsoft.com/office/powerpoint/2010/main" val="1682753306"/>
      </p:ext>
    </p:extLst>
  </p:cSld>
  <p:clrMapOvr>
    <a:masterClrMapping/>
  </p:clrMapOvr>
</p:sld>
</file>

<file path=ppt/theme/theme1.xml><?xml version="1.0" encoding="utf-8"?>
<a:theme xmlns:a="http://schemas.openxmlformats.org/drawingml/2006/main" name="UOW theme">
  <a:themeElements>
    <a:clrScheme name="UOW Colours 2020">
      <a:dk1>
        <a:srgbClr val="000000"/>
      </a:dk1>
      <a:lt1>
        <a:srgbClr val="FFFFFF"/>
      </a:lt1>
      <a:dk2>
        <a:srgbClr val="A7A7A7"/>
      </a:dk2>
      <a:lt2>
        <a:srgbClr val="535353"/>
      </a:lt2>
      <a:accent1>
        <a:srgbClr val="ED0A00"/>
      </a:accent1>
      <a:accent2>
        <a:srgbClr val="0034FF"/>
      </a:accent2>
      <a:accent3>
        <a:srgbClr val="001641"/>
      </a:accent3>
      <a:accent4>
        <a:srgbClr val="8F8F8F"/>
      </a:accent4>
      <a:accent5>
        <a:srgbClr val="707070"/>
      </a:accent5>
      <a:accent6>
        <a:srgbClr val="6E6E6E"/>
      </a:accent6>
      <a:hlink>
        <a:srgbClr val="0000FF"/>
      </a:hlink>
      <a:folHlink>
        <a:srgbClr val="FF00FF"/>
      </a:folHlink>
    </a:clrScheme>
    <a:fontScheme name="UOW Fonts 2020">
      <a:majorFont>
        <a:latin typeface="Times New Roman"/>
        <a:ea typeface="Times New Roman"/>
        <a:cs typeface="Times New Roman"/>
      </a:majorFont>
      <a:minorFont>
        <a:latin typeface="Montserra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Regular"/>
            <a:ea typeface="Montserrat-Regular"/>
            <a:cs typeface="Montserrat-Regular"/>
            <a:sym typeface="Montserrat-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Regular"/>
            <a:ea typeface="Montserrat-Regular"/>
            <a:cs typeface="Montserrat-Regular"/>
            <a:sym typeface="Montserrat-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OW theme">
  <a:themeElements>
    <a:clrScheme name="UOW Colours 2020">
      <a:dk1>
        <a:srgbClr val="000000"/>
      </a:dk1>
      <a:lt1>
        <a:srgbClr val="FFFFFF"/>
      </a:lt1>
      <a:dk2>
        <a:srgbClr val="A7A7A7"/>
      </a:dk2>
      <a:lt2>
        <a:srgbClr val="535353"/>
      </a:lt2>
      <a:accent1>
        <a:srgbClr val="ED0A00"/>
      </a:accent1>
      <a:accent2>
        <a:srgbClr val="0034FF"/>
      </a:accent2>
      <a:accent3>
        <a:srgbClr val="001641"/>
      </a:accent3>
      <a:accent4>
        <a:srgbClr val="8F8F8F"/>
      </a:accent4>
      <a:accent5>
        <a:srgbClr val="707070"/>
      </a:accent5>
      <a:accent6>
        <a:srgbClr val="6E6E6E"/>
      </a:accent6>
      <a:hlink>
        <a:srgbClr val="0000FF"/>
      </a:hlink>
      <a:folHlink>
        <a:srgbClr val="FF00FF"/>
      </a:folHlink>
    </a:clrScheme>
    <a:fontScheme name="UOW Fonts 2020">
      <a:majorFont>
        <a:latin typeface="Times New Roman"/>
        <a:ea typeface="Times New Roman"/>
        <a:cs typeface="Times New Roman"/>
      </a:majorFont>
      <a:minorFont>
        <a:latin typeface="Montserra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Regular"/>
            <a:ea typeface="Montserrat-Regular"/>
            <a:cs typeface="Montserrat-Regular"/>
            <a:sym typeface="Montserrat-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Regular"/>
            <a:ea typeface="Montserrat-Regular"/>
            <a:cs typeface="Montserrat-Regular"/>
            <a:sym typeface="Montserrat-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UOW Powerpoint Template - Office kit 2021v3" id="{7DBA5349-3292-B940-B0B3-B0A0155365F6}" vid="{E962F99A-EEE6-1E40-8E16-F5DE6278437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DB021B70867B419570143269B1C766" ma:contentTypeVersion="15" ma:contentTypeDescription="Create a new document." ma:contentTypeScope="" ma:versionID="0bf4b2cd220365487dfb52fef0392171">
  <xsd:schema xmlns:xsd="http://www.w3.org/2001/XMLSchema" xmlns:xs="http://www.w3.org/2001/XMLSchema" xmlns:p="http://schemas.microsoft.com/office/2006/metadata/properties" xmlns:ns2="d27d6e6d-33f1-492b-bb7a-053c2adf4f1b" xmlns:ns3="17accc0a-c775-4669-beb7-952e9f5b5d30" targetNamespace="http://schemas.microsoft.com/office/2006/metadata/properties" ma:root="true" ma:fieldsID="3fe003d5ef9d04ae51f61d32538090d3" ns2:_="" ns3:_="">
    <xsd:import namespace="d27d6e6d-33f1-492b-bb7a-053c2adf4f1b"/>
    <xsd:import namespace="17accc0a-c775-4669-beb7-952e9f5b5d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d6e6d-33f1-492b-bb7a-053c2adf4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91f5e0f-74b0-4458-bd91-4703d8a372b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accc0a-c775-4669-beb7-952e9f5b5d3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b361d12-edb0-4ae4-a070-c0b06cba209f}" ma:internalName="TaxCatchAll" ma:showField="CatchAllData" ma:web="17accc0a-c775-4669-beb7-952e9f5b5d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7d6e6d-33f1-492b-bb7a-053c2adf4f1b">
      <Terms xmlns="http://schemas.microsoft.com/office/infopath/2007/PartnerControls"/>
    </lcf76f155ced4ddcb4097134ff3c332f>
    <TaxCatchAll xmlns="17accc0a-c775-4669-beb7-952e9f5b5d30" xsi:nil="true"/>
    <SharedWithUsers xmlns="17accc0a-c775-4669-beb7-952e9f5b5d30">
      <UserInfo>
        <DisplayName>Kate Maguire</DisplayName>
        <AccountId>45</AccountId>
        <AccountType/>
      </UserInfo>
      <UserInfo>
        <DisplayName>Renee Ferguson</DisplayName>
        <AccountId>201</AccountId>
        <AccountType/>
      </UserInfo>
      <UserInfo>
        <DisplayName>Dannie Burrell</DisplayName>
        <AccountId>468</AccountId>
        <AccountType/>
      </UserInfo>
      <UserInfo>
        <DisplayName>Alyce Mason</DisplayName>
        <AccountId>477</AccountId>
        <AccountType/>
      </UserInfo>
      <UserInfo>
        <DisplayName>Nicole Mackey</DisplayName>
        <AccountId>486</AccountId>
        <AccountType/>
      </UserInfo>
      <UserInfo>
        <DisplayName>Gabriella Holmes</DisplayName>
        <AccountId>128</AccountId>
        <AccountType/>
      </UserInfo>
      <UserInfo>
        <DisplayName>Grant Jacobs</DisplayName>
        <AccountId>512</AccountId>
        <AccountType/>
      </UserInfo>
      <UserInfo>
        <DisplayName>Beth Joyce</DisplayName>
        <AccountId>38</AccountId>
        <AccountType/>
      </UserInfo>
      <UserInfo>
        <DisplayName>Elle Blissett</DisplayName>
        <AccountId>35</AccountId>
        <AccountType/>
      </UserInfo>
      <UserInfo>
        <DisplayName>Amanda Jennings</DisplayName>
        <AccountId>32</AccountId>
        <AccountType/>
      </UserInfo>
      <UserInfo>
        <DisplayName>Georgina Bridger</DisplayName>
        <AccountId>41</AccountId>
        <AccountType/>
      </UserInfo>
      <UserInfo>
        <DisplayName>Sophie Murray</DisplayName>
        <AccountId>27</AccountId>
        <AccountType/>
      </UserInfo>
      <UserInfo>
        <DisplayName>Shayne Arthur-Worsop</DisplayName>
        <AccountId>29</AccountId>
        <AccountType/>
      </UserInfo>
      <UserInfo>
        <DisplayName>Susannah Gregory</DisplayName>
        <AccountId>150</AccountId>
        <AccountType/>
      </UserInfo>
      <UserInfo>
        <DisplayName>Lynette Harris</DisplayName>
        <AccountId>23</AccountId>
        <AccountType/>
      </UserInfo>
      <UserInfo>
        <DisplayName>Caitlin Pyle</DisplayName>
        <AccountId>166</AccountId>
        <AccountType/>
      </UserInfo>
      <UserInfo>
        <DisplayName>Trisha McGrellis</DisplayName>
        <AccountId>22</AccountId>
        <AccountType/>
      </UserInfo>
      <UserInfo>
        <DisplayName>Kylie McElhone</DisplayName>
        <AccountId>571</AccountId>
        <AccountType/>
      </UserInfo>
      <UserInfo>
        <DisplayName>Erin Hiesley</DisplayName>
        <AccountId>131</AccountId>
        <AccountType/>
      </UserInfo>
      <UserInfo>
        <DisplayName>Kylie Austin</DisplayName>
        <AccountId>12</AccountId>
        <AccountType/>
      </UserInfo>
      <UserInfo>
        <DisplayName>Leanne Cambridge</DisplayName>
        <AccountId>575</AccountId>
        <AccountType/>
      </UserInfo>
    </SharedWithUsers>
  </documentManagement>
</p:properties>
</file>

<file path=customXml/itemProps1.xml><?xml version="1.0" encoding="utf-8"?>
<ds:datastoreItem xmlns:ds="http://schemas.openxmlformats.org/officeDocument/2006/customXml" ds:itemID="{51C56DC3-150E-4863-8855-B9AE48935CC6}">
  <ds:schemaRefs>
    <ds:schemaRef ds:uri="17accc0a-c775-4669-beb7-952e9f5b5d30"/>
    <ds:schemaRef ds:uri="d27d6e6d-33f1-492b-bb7a-053c2adf4f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768150-29FD-4D0D-9BBB-FB71E264A41B}">
  <ds:schemaRefs>
    <ds:schemaRef ds:uri="http://schemas.microsoft.com/sharepoint/v3/contenttype/forms"/>
  </ds:schemaRefs>
</ds:datastoreItem>
</file>

<file path=customXml/itemProps3.xml><?xml version="1.0" encoding="utf-8"?>
<ds:datastoreItem xmlns:ds="http://schemas.openxmlformats.org/officeDocument/2006/customXml" ds:itemID="{C5C2BAEF-6228-4715-BF7A-B708C0B0A550}">
  <ds:schemaRefs>
    <ds:schemaRef ds:uri="http://www.w3.org/XML/1998/namespace"/>
    <ds:schemaRef ds:uri="17accc0a-c775-4669-beb7-952e9f5b5d30"/>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 ds:uri="d27d6e6d-33f1-492b-bb7a-053c2adf4f1b"/>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303</TotalTime>
  <Words>593</Words>
  <Application>Microsoft Office PowerPoint</Application>
  <PresentationFormat>On-screen Show (16:9)</PresentationFormat>
  <Paragraphs>54</Paragraphs>
  <Slides>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Montserrat</vt:lpstr>
      <vt:lpstr>Montserrat-Regular</vt:lpstr>
      <vt:lpstr>Times New Roman</vt:lpstr>
      <vt:lpstr>UOW theme</vt:lpstr>
      <vt:lpstr>UOW theme</vt:lpstr>
      <vt:lpstr>Celebrating Student Success: Embedding Inclusive Practices into Graduation</vt:lpstr>
      <vt:lpstr>Video</vt:lpstr>
      <vt:lpstr>Acknowledgement of Country</vt:lpstr>
      <vt:lpstr>Embedding Indigenous Ceremony into Graduation</vt:lpstr>
      <vt:lpstr>An accessible and inclusive Graduation experience</vt:lpstr>
      <vt:lpstr>An accessible and inclusive Graduation experience cont.</vt:lpstr>
      <vt:lpstr>Outcomes</vt:lpstr>
      <vt:lpstr>Thank you</vt:lpstr>
    </vt:vector>
  </TitlesOfParts>
  <Company>University of Wollongong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dc:title>
  <dc:creator>SMCU</dc:creator>
  <cp:lastModifiedBy>Kylie Geard</cp:lastModifiedBy>
  <cp:revision>36</cp:revision>
  <cp:lastPrinted>2016-01-28T23:16:16Z</cp:lastPrinted>
  <dcterms:created xsi:type="dcterms:W3CDTF">2017-09-27T03:28:58Z</dcterms:created>
  <dcterms:modified xsi:type="dcterms:W3CDTF">2024-08-29T01:41:56Z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0x01010073DB021B70867B419570143269B1C766</vt:lpwstr>
  </property>
  <property fmtid="{D5CDD505-2E9C-101B-9397-08002B2CF9AE}" pid="3" name="MediaServiceImageTags">
    <vt:lpwstr/>
  </property>
</Properties>
</file>