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379" r:id="rId6"/>
    <p:sldId id="478" r:id="rId7"/>
    <p:sldId id="288" r:id="rId8"/>
    <p:sldId id="481" r:id="rId9"/>
    <p:sldId id="506" r:id="rId10"/>
    <p:sldId id="501" r:id="rId11"/>
    <p:sldId id="510" r:id="rId12"/>
    <p:sldId id="488" r:id="rId13"/>
    <p:sldId id="502" r:id="rId14"/>
    <p:sldId id="489" r:id="rId15"/>
    <p:sldId id="511" r:id="rId16"/>
    <p:sldId id="490" r:id="rId17"/>
    <p:sldId id="503" r:id="rId18"/>
    <p:sldId id="491" r:id="rId19"/>
    <p:sldId id="507" r:id="rId20"/>
    <p:sldId id="492" r:id="rId21"/>
    <p:sldId id="508" r:id="rId22"/>
    <p:sldId id="493" r:id="rId23"/>
    <p:sldId id="500" r:id="rId24"/>
    <p:sldId id="509" r:id="rId25"/>
    <p:sldId id="494" r:id="rId26"/>
    <p:sldId id="505" r:id="rId27"/>
    <p:sldId id="504" r:id="rId28"/>
    <p:sldId id="496" r:id="rId29"/>
    <p:sldId id="318" r:id="rId30"/>
    <p:sldId id="497" r:id="rId31"/>
    <p:sldId id="498" r:id="rId32"/>
    <p:sldId id="499"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8A490-C9F2-418E-95B0-04D19D9573DC}" v="9" dt="2024-08-22T04:45:22.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Hawkeswood" userId="63bada2e-462c-4af3-bfba-3429ca74680e" providerId="ADAL" clId="{CF9A558A-FB46-4272-AE6B-1402E5063BAE}"/>
    <pc:docChg chg="modSld">
      <pc:chgData name="Jane Hawkeswood" userId="63bada2e-462c-4af3-bfba-3429ca74680e" providerId="ADAL" clId="{CF9A558A-FB46-4272-AE6B-1402E5063BAE}" dt="2024-08-21T00:04:16.419" v="15" actId="20577"/>
      <pc:docMkLst>
        <pc:docMk/>
      </pc:docMkLst>
      <pc:sldChg chg="modSp mod">
        <pc:chgData name="Jane Hawkeswood" userId="63bada2e-462c-4af3-bfba-3429ca74680e" providerId="ADAL" clId="{CF9A558A-FB46-4272-AE6B-1402E5063BAE}" dt="2024-08-20T23:56:26.443" v="6" actId="20577"/>
        <pc:sldMkLst>
          <pc:docMk/>
          <pc:sldMk cId="126651441" sldId="288"/>
        </pc:sldMkLst>
        <pc:spChg chg="mod">
          <ac:chgData name="Jane Hawkeswood" userId="63bada2e-462c-4af3-bfba-3429ca74680e" providerId="ADAL" clId="{CF9A558A-FB46-4272-AE6B-1402E5063BAE}" dt="2024-08-20T23:56:26.443" v="6" actId="20577"/>
          <ac:spMkLst>
            <pc:docMk/>
            <pc:sldMk cId="126651441" sldId="288"/>
            <ac:spMk id="3" creationId="{3ABF2261-DC76-9B96-6A7F-98FFBD465558}"/>
          </ac:spMkLst>
        </pc:spChg>
      </pc:sldChg>
      <pc:sldChg chg="modSp mod">
        <pc:chgData name="Jane Hawkeswood" userId="63bada2e-462c-4af3-bfba-3429ca74680e" providerId="ADAL" clId="{CF9A558A-FB46-4272-AE6B-1402E5063BAE}" dt="2024-08-21T00:04:16.419" v="15" actId="20577"/>
        <pc:sldMkLst>
          <pc:docMk/>
          <pc:sldMk cId="1838663384" sldId="506"/>
        </pc:sldMkLst>
        <pc:spChg chg="mod">
          <ac:chgData name="Jane Hawkeswood" userId="63bada2e-462c-4af3-bfba-3429ca74680e" providerId="ADAL" clId="{CF9A558A-FB46-4272-AE6B-1402E5063BAE}" dt="2024-08-21T00:04:16.419" v="15" actId="20577"/>
          <ac:spMkLst>
            <pc:docMk/>
            <pc:sldMk cId="1838663384" sldId="506"/>
            <ac:spMk id="3" creationId="{D4EDF3F2-D58F-5E73-5390-DAC86072E562}"/>
          </ac:spMkLst>
        </pc:spChg>
      </pc:sldChg>
      <pc:sldChg chg="modSp mod">
        <pc:chgData name="Jane Hawkeswood" userId="63bada2e-462c-4af3-bfba-3429ca74680e" providerId="ADAL" clId="{CF9A558A-FB46-4272-AE6B-1402E5063BAE}" dt="2024-08-20T23:54:18.802" v="3" actId="20577"/>
        <pc:sldMkLst>
          <pc:docMk/>
          <pc:sldMk cId="2630267400" sldId="510"/>
        </pc:sldMkLst>
        <pc:spChg chg="mod">
          <ac:chgData name="Jane Hawkeswood" userId="63bada2e-462c-4af3-bfba-3429ca74680e" providerId="ADAL" clId="{CF9A558A-FB46-4272-AE6B-1402E5063BAE}" dt="2024-08-20T23:54:18.802" v="3" actId="20577"/>
          <ac:spMkLst>
            <pc:docMk/>
            <pc:sldMk cId="2630267400" sldId="510"/>
            <ac:spMk id="3" creationId="{1CE1F9F4-5C16-70E5-D5B7-0BFC9869377A}"/>
          </ac:spMkLst>
        </pc:spChg>
      </pc:sldChg>
    </pc:docChg>
  </pc:docChgLst>
  <pc:docChgLst>
    <pc:chgData name="Kylie Geard" userId="b930dff3-5db0-4b18-9d4c-f929b90677dc" providerId="ADAL" clId="{75D8A490-C9F2-418E-95B0-04D19D9573DC}"/>
    <pc:docChg chg="undo redo custSel modSld">
      <pc:chgData name="Kylie Geard" userId="b930dff3-5db0-4b18-9d4c-f929b90677dc" providerId="ADAL" clId="{75D8A490-C9F2-418E-95B0-04D19D9573DC}" dt="2024-08-22T04:45:22.034" v="41" actId="20577"/>
      <pc:docMkLst>
        <pc:docMk/>
      </pc:docMkLst>
      <pc:sldChg chg="modSp mod">
        <pc:chgData name="Kylie Geard" userId="b930dff3-5db0-4b18-9d4c-f929b90677dc" providerId="ADAL" clId="{75D8A490-C9F2-418E-95B0-04D19D9573DC}" dt="2024-08-21T06:36:40.957" v="0" actId="313"/>
        <pc:sldMkLst>
          <pc:docMk/>
          <pc:sldMk cId="126651441" sldId="288"/>
        </pc:sldMkLst>
        <pc:spChg chg="mod">
          <ac:chgData name="Kylie Geard" userId="b930dff3-5db0-4b18-9d4c-f929b90677dc" providerId="ADAL" clId="{75D8A490-C9F2-418E-95B0-04D19D9573DC}" dt="2024-08-21T06:36:40.957" v="0" actId="313"/>
          <ac:spMkLst>
            <pc:docMk/>
            <pc:sldMk cId="126651441" sldId="288"/>
            <ac:spMk id="3" creationId="{3ABF2261-DC76-9B96-6A7F-98FFBD465558}"/>
          </ac:spMkLst>
        </pc:spChg>
      </pc:sldChg>
      <pc:sldChg chg="modSp mod">
        <pc:chgData name="Kylie Geard" userId="b930dff3-5db0-4b18-9d4c-f929b90677dc" providerId="ADAL" clId="{75D8A490-C9F2-418E-95B0-04D19D9573DC}" dt="2024-08-21T06:47:30.001" v="13" actId="255"/>
        <pc:sldMkLst>
          <pc:docMk/>
          <pc:sldMk cId="214107168" sldId="489"/>
        </pc:sldMkLst>
        <pc:spChg chg="mod">
          <ac:chgData name="Kylie Geard" userId="b930dff3-5db0-4b18-9d4c-f929b90677dc" providerId="ADAL" clId="{75D8A490-C9F2-418E-95B0-04D19D9573DC}" dt="2024-08-21T06:47:30.001" v="13" actId="255"/>
          <ac:spMkLst>
            <pc:docMk/>
            <pc:sldMk cId="214107168" sldId="489"/>
            <ac:spMk id="3" creationId="{E7DA34CB-4E55-5C99-FD23-CF81CFC38149}"/>
          </ac:spMkLst>
        </pc:spChg>
      </pc:sldChg>
      <pc:sldChg chg="modSp mod">
        <pc:chgData name="Kylie Geard" userId="b930dff3-5db0-4b18-9d4c-f929b90677dc" providerId="ADAL" clId="{75D8A490-C9F2-418E-95B0-04D19D9573DC}" dt="2024-08-21T06:45:17.453" v="5" actId="6549"/>
        <pc:sldMkLst>
          <pc:docMk/>
          <pc:sldMk cId="2752553889" sldId="501"/>
        </pc:sldMkLst>
        <pc:spChg chg="mod">
          <ac:chgData name="Kylie Geard" userId="b930dff3-5db0-4b18-9d4c-f929b90677dc" providerId="ADAL" clId="{75D8A490-C9F2-418E-95B0-04D19D9573DC}" dt="2024-08-21T06:45:17.453" v="5" actId="6549"/>
          <ac:spMkLst>
            <pc:docMk/>
            <pc:sldMk cId="2752553889" sldId="501"/>
            <ac:spMk id="3" creationId="{80CAC8B8-78A4-2580-829C-EDA77A1183A8}"/>
          </ac:spMkLst>
        </pc:spChg>
      </pc:sldChg>
      <pc:sldChg chg="modSp mod">
        <pc:chgData name="Kylie Geard" userId="b930dff3-5db0-4b18-9d4c-f929b90677dc" providerId="ADAL" clId="{75D8A490-C9F2-418E-95B0-04D19D9573DC}" dt="2024-08-22T04:45:22.034" v="41" actId="20577"/>
        <pc:sldMkLst>
          <pc:docMk/>
          <pc:sldMk cId="1838663384" sldId="506"/>
        </pc:sldMkLst>
        <pc:spChg chg="mod">
          <ac:chgData name="Kylie Geard" userId="b930dff3-5db0-4b18-9d4c-f929b90677dc" providerId="ADAL" clId="{75D8A490-C9F2-418E-95B0-04D19D9573DC}" dt="2024-08-22T04:45:22.034" v="41" actId="20577"/>
          <ac:spMkLst>
            <pc:docMk/>
            <pc:sldMk cId="1838663384" sldId="506"/>
            <ac:spMk id="3" creationId="{D4EDF3F2-D58F-5E73-5390-DAC86072E562}"/>
          </ac:spMkLst>
        </pc:spChg>
      </pc:sldChg>
      <pc:sldChg chg="modSp mod">
        <pc:chgData name="Kylie Geard" userId="b930dff3-5db0-4b18-9d4c-f929b90677dc" providerId="ADAL" clId="{75D8A490-C9F2-418E-95B0-04D19D9573DC}" dt="2024-08-21T06:48:13.185" v="36" actId="27636"/>
        <pc:sldMkLst>
          <pc:docMk/>
          <pc:sldMk cId="3623939575" sldId="511"/>
        </pc:sldMkLst>
        <pc:spChg chg="mod">
          <ac:chgData name="Kylie Geard" userId="b930dff3-5db0-4b18-9d4c-f929b90677dc" providerId="ADAL" clId="{75D8A490-C9F2-418E-95B0-04D19D9573DC}" dt="2024-08-21T06:48:13.185" v="36" actId="27636"/>
          <ac:spMkLst>
            <pc:docMk/>
            <pc:sldMk cId="3623939575" sldId="511"/>
            <ac:spMk id="3" creationId="{8E66F94D-F530-9B1D-A90C-C888C2C5286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8/21/2024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68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8/21/2024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929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8/21/2024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276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8/21/2024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356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8/21/2024</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585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6ECFF"/>
                </a:solidFill>
              </a:rPr>
              <a:pPr/>
              <a:t>8/21/2024</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329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6ECFF"/>
                </a:solidFill>
              </a:rPr>
              <a:pPr/>
              <a:t>8/21/2024</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942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6ECFF"/>
                </a:solidFill>
              </a:rPr>
              <a:pPr/>
              <a:t>8/21/2024</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76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6ECFF"/>
                </a:solidFill>
              </a:rPr>
              <a:pPr/>
              <a:t>8/21/2024</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155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6ECFF"/>
                </a:solidFill>
              </a:rPr>
              <a:pPr/>
              <a:t>8/21/2024</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62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solidFill>
                  <a:srgbClr val="D6ECFF"/>
                </a:solidFill>
              </a:rPr>
              <a:pPr/>
              <a:t>8/21/2024</a:t>
            </a:fld>
            <a:endParaRPr lang="en-US">
              <a:solidFill>
                <a:srgbClr val="D6ECFF"/>
              </a:solidFill>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6ECFF"/>
              </a:solidFill>
            </a:endParaRPr>
          </a:p>
        </p:txBody>
      </p:sp>
    </p:spTree>
    <p:extLst>
      <p:ext uri="{BB962C8B-B14F-4D97-AF65-F5344CB8AC3E}">
        <p14:creationId xmlns:p14="http://schemas.microsoft.com/office/powerpoint/2010/main" val="274829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6ECFF"/>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solidFill>
                  <a:srgbClr val="D6ECFF"/>
                </a:solidFill>
              </a:rPr>
              <a:pPr/>
              <a:t>8/21/2024</a:t>
            </a:fld>
            <a:endParaRPr lang="en-US">
              <a:solidFill>
                <a:srgbClr val="D6ECFF"/>
              </a:solidFill>
            </a:endParaRPr>
          </a:p>
        </p:txBody>
      </p:sp>
    </p:spTree>
    <p:extLst>
      <p:ext uri="{BB962C8B-B14F-4D97-AF65-F5344CB8AC3E}">
        <p14:creationId xmlns:p14="http://schemas.microsoft.com/office/powerpoint/2010/main" val="286893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idrc.ocadu.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ffovet@tru.ca"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implementudl.co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hyperlink" Target="https://www.ahead.ie/journal/Exploring-the-Student-Voice-within-Universal-Design-for-learning-Work" TargetMode="External"/><Relationship Id="rId2" Type="http://schemas.openxmlformats.org/officeDocument/2006/relationships/hyperlink" Target="https://doi.org/10.1515/cti-2018-002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ric.ed.gov/?id=EJ1028772" TargetMode="External"/><Relationship Id="rId2" Type="http://schemas.openxmlformats.org/officeDocument/2006/relationships/hyperlink" Target="https://dsq-sds.org/article/view/6557/5413" TargetMode="External"/><Relationship Id="rId1" Type="http://schemas.openxmlformats.org/officeDocument/2006/relationships/slideLayout" Target="../slideLayouts/slideLayout2.xml"/><Relationship Id="rId5" Type="http://schemas.openxmlformats.org/officeDocument/2006/relationships/hyperlink" Target="https://doi.org/10.1080/13562517.2015.1122585" TargetMode="External"/><Relationship Id="rId4" Type="http://schemas.openxmlformats.org/officeDocument/2006/relationships/hyperlink" Target="https://doi.org/10.1007/s41297-022-00180-w"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dx.doi.org/10.24059/olj.v23i1.1407" TargetMode="External"/><Relationship Id="rId2" Type="http://schemas.openxmlformats.org/officeDocument/2006/relationships/hyperlink" Target="https://doi.org/10.1186/s40594-019-0161-8" TargetMode="External"/><Relationship Id="rId1" Type="http://schemas.openxmlformats.org/officeDocument/2006/relationships/slideLayout" Target="../slideLayouts/slideLayout2.xml"/><Relationship Id="rId4" Type="http://schemas.openxmlformats.org/officeDocument/2006/relationships/hyperlink" Target="http://dx.doi.org/10.3390/ijerph18211166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kamino.tru.ca/experts/home/main/bio.php?id=Ffovet"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dswgrad.padlet.org/ffovet1/adcet-workshop-exploring-opportunities-for-reciprocal-dialog-swbvy6p4j493st1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67391"/>
            <a:ext cx="10058400" cy="2593975"/>
          </a:xfrm>
        </p:spPr>
        <p:txBody>
          <a:bodyPr/>
          <a:lstStyle/>
          <a:p>
            <a:r>
              <a:rPr lang="en-US" sz="3600">
                <a:solidFill>
                  <a:schemeClr val="accent4">
                    <a:lumMod val="75000"/>
                  </a:schemeClr>
                </a:solidFill>
              </a:rPr>
              <a:t>ADCET Workshop: Exploring opportunities for reciprocal dialogue between faculty and students around UDL implementation and inclusive design</a:t>
            </a:r>
            <a:endParaRPr lang="fr-CA" sz="3600">
              <a:solidFill>
                <a:schemeClr val="accent4">
                  <a:lumMod val="75000"/>
                </a:schemeClr>
              </a:solidFill>
            </a:endParaRPr>
          </a:p>
        </p:txBody>
      </p:sp>
      <p:sp>
        <p:nvSpPr>
          <p:cNvPr id="3" name="Subtitle 2"/>
          <p:cNvSpPr>
            <a:spLocks noGrp="1"/>
          </p:cNvSpPr>
          <p:nvPr>
            <p:ph type="subTitle" idx="1"/>
          </p:nvPr>
        </p:nvSpPr>
        <p:spPr>
          <a:xfrm>
            <a:off x="914400" y="4610636"/>
            <a:ext cx="8615680" cy="1300767"/>
          </a:xfrm>
        </p:spPr>
        <p:txBody>
          <a:bodyPr>
            <a:normAutofit fontScale="85000" lnSpcReduction="20000"/>
          </a:bodyPr>
          <a:lstStyle/>
          <a:p>
            <a:pPr lvl="0">
              <a:buClr>
                <a:srgbClr val="98C723"/>
              </a:buClr>
            </a:pPr>
            <a:r>
              <a:rPr lang="en-US" sz="2400" b="1" kern="50">
                <a:solidFill>
                  <a:schemeClr val="bg1">
                    <a:lumMod val="50000"/>
                  </a:schemeClr>
                </a:solidFill>
                <a:latin typeface="Arial Narrow"/>
                <a:ea typeface="Times New Roman"/>
                <a:cs typeface="Arial"/>
              </a:rPr>
              <a:t>Dr. Frederic Fovet</a:t>
            </a:r>
          </a:p>
          <a:p>
            <a:pPr lvl="0">
              <a:buClr>
                <a:srgbClr val="98C723"/>
              </a:buClr>
            </a:pPr>
            <a:r>
              <a:rPr lang="en-US" sz="2400" b="1" kern="50">
                <a:solidFill>
                  <a:schemeClr val="bg1">
                    <a:lumMod val="50000"/>
                  </a:schemeClr>
                </a:solidFill>
                <a:latin typeface="Arial Narrow"/>
                <a:ea typeface="Times New Roman"/>
                <a:cs typeface="Arial"/>
              </a:rPr>
              <a:t>School of Education, Faculty of Education and Social Work</a:t>
            </a:r>
          </a:p>
          <a:p>
            <a:pPr lvl="0">
              <a:buClr>
                <a:srgbClr val="98C723"/>
              </a:buClr>
            </a:pPr>
            <a:r>
              <a:rPr lang="en-US" sz="2400" b="1" kern="50">
                <a:solidFill>
                  <a:schemeClr val="bg1">
                    <a:lumMod val="50000"/>
                  </a:schemeClr>
                </a:solidFill>
                <a:latin typeface="Arial Narrow"/>
                <a:ea typeface="Times New Roman"/>
                <a:cs typeface="Arial"/>
              </a:rPr>
              <a:t>Thompson Rivers University, BC, Canada</a:t>
            </a:r>
          </a:p>
          <a:p>
            <a:pPr lvl="0">
              <a:buClr>
                <a:srgbClr val="98C723"/>
              </a:buClr>
            </a:pPr>
            <a:r>
              <a:rPr lang="en-US" sz="2400" b="1" kern="50">
                <a:solidFill>
                  <a:schemeClr val="bg1">
                    <a:lumMod val="50000"/>
                  </a:schemeClr>
                </a:solidFill>
                <a:latin typeface="Arial Narrow"/>
                <a:ea typeface="Times New Roman"/>
                <a:cs typeface="Arial"/>
              </a:rPr>
              <a:t>August 22</a:t>
            </a:r>
            <a:r>
              <a:rPr lang="en-US" sz="2400" b="1" kern="50" baseline="30000">
                <a:solidFill>
                  <a:schemeClr val="bg1">
                    <a:lumMod val="50000"/>
                  </a:schemeClr>
                </a:solidFill>
                <a:latin typeface="Arial Narrow"/>
                <a:ea typeface="Times New Roman"/>
                <a:cs typeface="Arial"/>
              </a:rPr>
              <a:t>nd</a:t>
            </a:r>
            <a:r>
              <a:rPr lang="en-US" sz="2400" b="1" kern="50">
                <a:solidFill>
                  <a:schemeClr val="bg1">
                    <a:lumMod val="50000"/>
                  </a:schemeClr>
                </a:solidFill>
                <a:latin typeface="Arial Narrow"/>
                <a:ea typeface="Times New Roman"/>
                <a:cs typeface="Arial"/>
              </a:rPr>
              <a:t>, 2024</a:t>
            </a:r>
          </a:p>
          <a:p>
            <a:endParaRPr lang="fr-CA"/>
          </a:p>
        </p:txBody>
      </p:sp>
      <p:pic>
        <p:nvPicPr>
          <p:cNvPr id="6" name="Picture 5">
            <a:extLst>
              <a:ext uri="{FF2B5EF4-FFF2-40B4-BE49-F238E27FC236}">
                <a16:creationId xmlns:a16="http://schemas.microsoft.com/office/drawing/2014/main" id="{140EAF3C-0BD6-F356-6F9A-9290F3983D1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7226" y="516197"/>
            <a:ext cx="4757835" cy="1276686"/>
          </a:xfrm>
          <a:prstGeom prst="rect">
            <a:avLst/>
          </a:prstGeom>
        </p:spPr>
      </p:pic>
      <p:pic>
        <p:nvPicPr>
          <p:cNvPr id="5" name="Picture 4">
            <a:extLst>
              <a:ext uri="{FF2B5EF4-FFF2-40B4-BE49-F238E27FC236}">
                <a16:creationId xmlns:a16="http://schemas.microsoft.com/office/drawing/2014/main" id="{5C4496F1-2FE8-8D63-FD6D-1E9B4F6087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40820" y="384530"/>
            <a:ext cx="2962275" cy="1543050"/>
          </a:xfrm>
          <a:prstGeom prst="rect">
            <a:avLst/>
          </a:prstGeom>
        </p:spPr>
      </p:pic>
      <p:pic>
        <p:nvPicPr>
          <p:cNvPr id="7" name="Picture 6">
            <a:extLst>
              <a:ext uri="{FF2B5EF4-FFF2-40B4-BE49-F238E27FC236}">
                <a16:creationId xmlns:a16="http://schemas.microsoft.com/office/drawing/2014/main" id="{81A477CF-634C-4FA1-2E9B-91FCC2CCAF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93812" y="5454068"/>
            <a:ext cx="2847079" cy="1213209"/>
          </a:xfrm>
          <a:prstGeom prst="rect">
            <a:avLst/>
          </a:prstGeom>
        </p:spPr>
      </p:pic>
    </p:spTree>
    <p:extLst>
      <p:ext uri="{BB962C8B-B14F-4D97-AF65-F5344CB8AC3E}">
        <p14:creationId xmlns:p14="http://schemas.microsoft.com/office/powerpoint/2010/main" val="45134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74EA7-4D8E-DC89-318E-CE6ADFBA8ABB}"/>
              </a:ext>
            </a:extLst>
          </p:cNvPr>
          <p:cNvSpPr>
            <a:spLocks noGrp="1"/>
          </p:cNvSpPr>
          <p:nvPr>
            <p:ph type="title"/>
          </p:nvPr>
        </p:nvSpPr>
        <p:spPr/>
        <p:txBody>
          <a:bodyPr/>
          <a:lstStyle/>
          <a:p>
            <a:r>
              <a:rPr kumimoji="0" lang="en-US" sz="3600" b="0" i="0" u="none" strike="noStrike" kern="1200" cap="none" spc="-100" normalizeH="0" baseline="0" noProof="0">
                <a:ln>
                  <a:noFill/>
                </a:ln>
                <a:solidFill>
                  <a:srgbClr val="00ADDC">
                    <a:lumMod val="75000"/>
                  </a:srgbClr>
                </a:solidFill>
                <a:effectLst/>
                <a:uLnTx/>
                <a:uFillTx/>
                <a:latin typeface="Cambria"/>
                <a:ea typeface="+mj-ea"/>
                <a:cs typeface="+mj-cs"/>
              </a:rPr>
              <a:t>A literature overview: striking paucity of work around student voice and agency (contd.)</a:t>
            </a:r>
            <a:endParaRPr lang="en-US" sz="3600"/>
          </a:p>
        </p:txBody>
      </p:sp>
      <p:sp>
        <p:nvSpPr>
          <p:cNvPr id="3" name="Content Placeholder 2">
            <a:extLst>
              <a:ext uri="{FF2B5EF4-FFF2-40B4-BE49-F238E27FC236}">
                <a16:creationId xmlns:a16="http://schemas.microsoft.com/office/drawing/2014/main" id="{94A28C73-D807-44B5-D7F8-8C783F9ABC3F}"/>
              </a:ext>
            </a:extLst>
          </p:cNvPr>
          <p:cNvSpPr>
            <a:spLocks noGrp="1"/>
          </p:cNvSpPr>
          <p:nvPr>
            <p:ph idx="1"/>
          </p:nvPr>
        </p:nvSpPr>
        <p:spPr/>
        <p:txBody>
          <a:bodyPr>
            <a:normAutofit/>
          </a:bodyPr>
          <a:lstStyle/>
          <a:p>
            <a:r>
              <a:rPr lang="en-US" sz="2400">
                <a:solidFill>
                  <a:schemeClr val="tx1">
                    <a:lumMod val="50000"/>
                    <a:lumOff val="50000"/>
                  </a:schemeClr>
                </a:solidFill>
              </a:rPr>
              <a:t>Institutions themselves are large, complex and multilayered and this offers few opportunities for authentic dialogue between student body and faculty as a whole (versus at class level).  The ecology of tertiary is a rich mechanism of perpetuation of existing power dynamics, focus on resistance to change, and preservation of control/ power.</a:t>
            </a:r>
          </a:p>
          <a:p>
            <a:r>
              <a:rPr lang="en-US" sz="2400">
                <a:solidFill>
                  <a:schemeClr val="tx1">
                    <a:lumMod val="50000"/>
                    <a:lumOff val="50000"/>
                  </a:schemeClr>
                </a:solidFill>
              </a:rPr>
              <a:t>There is also an overarching and increasing commitment to neoliberalism in education which embeds market considerations into processes and moves the field away from transformative and participatory philosophies.  Diverse students are the primary victim/ casualty of this proves of marketisation. </a:t>
            </a:r>
          </a:p>
        </p:txBody>
      </p:sp>
    </p:spTree>
    <p:extLst>
      <p:ext uri="{BB962C8B-B14F-4D97-AF65-F5344CB8AC3E}">
        <p14:creationId xmlns:p14="http://schemas.microsoft.com/office/powerpoint/2010/main" val="326910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E36B-9CB7-CDFB-087E-464CA2AFC935}"/>
              </a:ext>
            </a:extLst>
          </p:cNvPr>
          <p:cNvSpPr>
            <a:spLocks noGrp="1"/>
          </p:cNvSpPr>
          <p:nvPr>
            <p:ph type="title"/>
          </p:nvPr>
        </p:nvSpPr>
        <p:spPr>
          <a:xfrm>
            <a:off x="609600" y="274638"/>
            <a:ext cx="10160000" cy="1143000"/>
          </a:xfrm>
        </p:spPr>
        <p:txBody>
          <a:bodyPr anchor="ctr">
            <a:normAutofit/>
          </a:bodyPr>
          <a:lstStyle/>
          <a:p>
            <a:pPr>
              <a:lnSpc>
                <a:spcPct val="90000"/>
              </a:lnSpc>
            </a:pPr>
            <a:r>
              <a:rPr lang="en-US" sz="3600">
                <a:solidFill>
                  <a:schemeClr val="accent4">
                    <a:lumMod val="75000"/>
                  </a:schemeClr>
                </a:solidFill>
              </a:rPr>
              <a:t>Some background on the study which serves as a canvas for this reflection</a:t>
            </a:r>
          </a:p>
        </p:txBody>
      </p:sp>
      <p:sp>
        <p:nvSpPr>
          <p:cNvPr id="3" name="Content Placeholder 2">
            <a:extLst>
              <a:ext uri="{FF2B5EF4-FFF2-40B4-BE49-F238E27FC236}">
                <a16:creationId xmlns:a16="http://schemas.microsoft.com/office/drawing/2014/main" id="{E7DA34CB-4E55-5C99-FD23-CF81CFC38149}"/>
              </a:ext>
            </a:extLst>
          </p:cNvPr>
          <p:cNvSpPr>
            <a:spLocks noGrp="1"/>
          </p:cNvSpPr>
          <p:nvPr>
            <p:ph sz="half" idx="1"/>
          </p:nvPr>
        </p:nvSpPr>
        <p:spPr>
          <a:xfrm>
            <a:off x="609600" y="1536192"/>
            <a:ext cx="5486400" cy="5047170"/>
          </a:xfrm>
        </p:spPr>
        <p:txBody>
          <a:bodyPr>
            <a:normAutofit lnSpcReduction="10000"/>
          </a:bodyPr>
          <a:lstStyle/>
          <a:p>
            <a:pPr>
              <a:lnSpc>
                <a:spcPct val="90000"/>
              </a:lnSpc>
            </a:pPr>
            <a:r>
              <a:rPr lang="en-US" sz="2200">
                <a:solidFill>
                  <a:schemeClr val="tx1">
                    <a:lumMod val="50000"/>
                    <a:lumOff val="50000"/>
                  </a:schemeClr>
                </a:solidFill>
              </a:rPr>
              <a:t>Create an institutional UDL CoP, in parallel with a student discussion circle on UDL</a:t>
            </a:r>
          </a:p>
          <a:p>
            <a:pPr>
              <a:lnSpc>
                <a:spcPct val="90000"/>
              </a:lnSpc>
            </a:pPr>
            <a:r>
              <a:rPr lang="en-US" sz="2200">
                <a:solidFill>
                  <a:schemeClr val="tx1">
                    <a:lumMod val="50000"/>
                    <a:lumOff val="50000"/>
                  </a:schemeClr>
                </a:solidFill>
              </a:rPr>
              <a:t>Carry out semi-directive interviews with faculty and students already involved with some aspects of UDL development/ promotion</a:t>
            </a:r>
          </a:p>
          <a:p>
            <a:pPr>
              <a:lnSpc>
                <a:spcPct val="90000"/>
              </a:lnSpc>
            </a:pPr>
            <a:r>
              <a:rPr lang="en-US" sz="2200">
                <a:solidFill>
                  <a:schemeClr val="tx1">
                    <a:lumMod val="50000"/>
                    <a:lumOff val="50000"/>
                  </a:schemeClr>
                </a:solidFill>
              </a:rPr>
              <a:t>Wrap up with a student-faculty focus group to document the extent to which dialogue was possible around UDL priorities within T&amp;L.</a:t>
            </a:r>
          </a:p>
          <a:p>
            <a:pPr>
              <a:lnSpc>
                <a:spcPct val="90000"/>
              </a:lnSpc>
            </a:pPr>
            <a:r>
              <a:rPr lang="en-US" sz="2200">
                <a:solidFill>
                  <a:schemeClr val="tx1">
                    <a:lumMod val="50000"/>
                    <a:lumOff val="50000"/>
                  </a:schemeClr>
                </a:solidFill>
              </a:rPr>
              <a:t>Deeply grounded in action-research tradition as the aim was to (</a:t>
            </a:r>
            <a:r>
              <a:rPr lang="en-US" sz="2200" err="1">
                <a:solidFill>
                  <a:schemeClr val="tx1">
                    <a:lumMod val="50000"/>
                    <a:lumOff val="50000"/>
                  </a:schemeClr>
                </a:solidFill>
              </a:rPr>
              <a:t>i</a:t>
            </a:r>
            <a:r>
              <a:rPr lang="en-US" sz="2200">
                <a:solidFill>
                  <a:schemeClr val="tx1">
                    <a:lumMod val="50000"/>
                    <a:lumOff val="50000"/>
                  </a:schemeClr>
                </a:solidFill>
              </a:rPr>
              <a:t>) create lasting frameworks that outlast the study itself, and (ii) empower students and amplify their voice within the UDL literature/ on the campus in question.</a:t>
            </a:r>
          </a:p>
          <a:p>
            <a:pPr>
              <a:lnSpc>
                <a:spcPct val="90000"/>
              </a:lnSpc>
            </a:pPr>
            <a:endParaRPr lang="en-US" sz="1800"/>
          </a:p>
        </p:txBody>
      </p:sp>
      <p:pic>
        <p:nvPicPr>
          <p:cNvPr id="4" name="Picture 3" descr="A hand holding a magnifying glass.  Suggest a process of investigation and a research methodology.">
            <a:extLst>
              <a:ext uri="{FF2B5EF4-FFF2-40B4-BE49-F238E27FC236}">
                <a16:creationId xmlns:a16="http://schemas.microsoft.com/office/drawing/2014/main" id="{AFADBCA5-ECB2-8A98-128D-24CDA7DA63D2}"/>
              </a:ext>
            </a:extLst>
          </p:cNvPr>
          <p:cNvPicPr>
            <a:picLocks noChangeAspect="1"/>
          </p:cNvPicPr>
          <p:nvPr/>
        </p:nvPicPr>
        <p:blipFill>
          <a:blip r:embed="rId2"/>
          <a:srcRect r="131" b="-2"/>
          <a:stretch/>
        </p:blipFill>
        <p:spPr>
          <a:xfrm>
            <a:off x="6825862" y="2150705"/>
            <a:ext cx="3128543" cy="2944741"/>
          </a:xfrm>
          <a:prstGeom prst="rect">
            <a:avLst/>
          </a:prstGeom>
          <a:noFill/>
        </p:spPr>
      </p:pic>
    </p:spTree>
    <p:extLst>
      <p:ext uri="{BB962C8B-B14F-4D97-AF65-F5344CB8AC3E}">
        <p14:creationId xmlns:p14="http://schemas.microsoft.com/office/powerpoint/2010/main" val="21410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2C57-4EBB-E2D5-2015-11AAF6B84AE2}"/>
              </a:ext>
            </a:extLst>
          </p:cNvPr>
          <p:cNvSpPr>
            <a:spLocks noGrp="1"/>
          </p:cNvSpPr>
          <p:nvPr>
            <p:ph type="title"/>
          </p:nvPr>
        </p:nvSpPr>
        <p:spPr/>
        <p:txBody>
          <a:bodyPr/>
          <a:lstStyle/>
          <a:p>
            <a:r>
              <a:rPr lang="en-US" err="1">
                <a:solidFill>
                  <a:schemeClr val="accent4">
                    <a:lumMod val="75000"/>
                  </a:schemeClr>
                </a:solidFill>
              </a:rPr>
              <a:t>Menti</a:t>
            </a:r>
            <a:r>
              <a:rPr lang="en-US">
                <a:solidFill>
                  <a:schemeClr val="accent4">
                    <a:lumMod val="75000"/>
                  </a:schemeClr>
                </a:solidFill>
              </a:rPr>
              <a:t> interlude: First degree of student involvement in UDL growth</a:t>
            </a:r>
          </a:p>
        </p:txBody>
      </p:sp>
      <p:sp>
        <p:nvSpPr>
          <p:cNvPr id="3" name="Content Placeholder 2">
            <a:extLst>
              <a:ext uri="{FF2B5EF4-FFF2-40B4-BE49-F238E27FC236}">
                <a16:creationId xmlns:a16="http://schemas.microsoft.com/office/drawing/2014/main" id="{8E66F94D-F530-9B1D-A90C-C888C2C52862}"/>
              </a:ext>
            </a:extLst>
          </p:cNvPr>
          <p:cNvSpPr>
            <a:spLocks noGrp="1"/>
          </p:cNvSpPr>
          <p:nvPr>
            <p:ph sz="half" idx="1"/>
          </p:nvPr>
        </p:nvSpPr>
        <p:spPr>
          <a:xfrm>
            <a:off x="609599" y="1805132"/>
            <a:ext cx="5145741" cy="4590288"/>
          </a:xfrm>
        </p:spPr>
        <p:txBody>
          <a:bodyPr>
            <a:normAutofit fontScale="92500" lnSpcReduction="10000"/>
          </a:bodyPr>
          <a:lstStyle/>
          <a:p>
            <a:r>
              <a:rPr lang="en-US">
                <a:solidFill>
                  <a:schemeClr val="tx1">
                    <a:lumMod val="50000"/>
                    <a:lumOff val="50000"/>
                  </a:schemeClr>
                </a:solidFill>
              </a:rPr>
              <a:t>Most faculty pride themselves on listening to student feedback.</a:t>
            </a:r>
          </a:p>
          <a:p>
            <a:r>
              <a:rPr lang="en-US">
                <a:solidFill>
                  <a:schemeClr val="tx1">
                    <a:lumMod val="50000"/>
                    <a:lumOff val="50000"/>
                  </a:schemeClr>
                </a:solidFill>
              </a:rPr>
              <a:t>To what degree do you feel student feedback (anonymous or not) is truthful when it comes to accessibility?</a:t>
            </a:r>
          </a:p>
          <a:p>
            <a:r>
              <a:rPr lang="en-US">
                <a:solidFill>
                  <a:schemeClr val="tx1">
                    <a:lumMod val="50000"/>
                    <a:lumOff val="50000"/>
                  </a:schemeClr>
                </a:solidFill>
              </a:rPr>
              <a:t>Extremely truthful</a:t>
            </a:r>
          </a:p>
          <a:p>
            <a:r>
              <a:rPr lang="en-US">
                <a:solidFill>
                  <a:schemeClr val="tx1">
                    <a:lumMod val="50000"/>
                    <a:lumOff val="50000"/>
                  </a:schemeClr>
                </a:solidFill>
              </a:rPr>
              <a:t>Mostly truthful</a:t>
            </a:r>
          </a:p>
          <a:p>
            <a:r>
              <a:rPr lang="en-US">
                <a:solidFill>
                  <a:schemeClr val="tx1">
                    <a:lumMod val="50000"/>
                    <a:lumOff val="50000"/>
                  </a:schemeClr>
                </a:solidFill>
              </a:rPr>
              <a:t>Somewhat truthful</a:t>
            </a:r>
          </a:p>
          <a:p>
            <a:r>
              <a:rPr lang="en-US">
                <a:solidFill>
                  <a:schemeClr val="tx1">
                    <a:lumMod val="50000"/>
                    <a:lumOff val="50000"/>
                  </a:schemeClr>
                </a:solidFill>
              </a:rPr>
              <a:t>Not candid</a:t>
            </a:r>
          </a:p>
          <a:p>
            <a:r>
              <a:rPr lang="en-US">
                <a:solidFill>
                  <a:schemeClr val="tx1">
                    <a:lumMod val="50000"/>
                    <a:lumOff val="50000"/>
                  </a:schemeClr>
                </a:solidFill>
              </a:rPr>
              <a:t>Very cautious</a:t>
            </a:r>
          </a:p>
        </p:txBody>
      </p:sp>
      <p:pic>
        <p:nvPicPr>
          <p:cNvPr id="7" name="Content Placeholder 6" descr="Menti logo">
            <a:extLst>
              <a:ext uri="{FF2B5EF4-FFF2-40B4-BE49-F238E27FC236}">
                <a16:creationId xmlns:a16="http://schemas.microsoft.com/office/drawing/2014/main" id="{49721F17-FF03-503D-C43D-8982F0211F10}"/>
              </a:ext>
            </a:extLst>
          </p:cNvPr>
          <p:cNvPicPr>
            <a:picLocks noGrp="1" noChangeAspect="1"/>
          </p:cNvPicPr>
          <p:nvPr>
            <p:ph sz="half" idx="2"/>
          </p:nvPr>
        </p:nvPicPr>
        <p:blipFill>
          <a:blip r:embed="rId2"/>
          <a:stretch>
            <a:fillRect/>
          </a:stretch>
        </p:blipFill>
        <p:spPr>
          <a:xfrm>
            <a:off x="6607175" y="3169444"/>
            <a:ext cx="3448050" cy="1323975"/>
          </a:xfrm>
          <a:prstGeom prst="rect">
            <a:avLst/>
          </a:prstGeom>
        </p:spPr>
      </p:pic>
    </p:spTree>
    <p:extLst>
      <p:ext uri="{BB962C8B-B14F-4D97-AF65-F5344CB8AC3E}">
        <p14:creationId xmlns:p14="http://schemas.microsoft.com/office/powerpoint/2010/main" val="362393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3A25-1F3F-9CC2-A162-77E591B68A9D}"/>
              </a:ext>
            </a:extLst>
          </p:cNvPr>
          <p:cNvSpPr>
            <a:spLocks noGrp="1"/>
          </p:cNvSpPr>
          <p:nvPr>
            <p:ph type="title"/>
          </p:nvPr>
        </p:nvSpPr>
        <p:spPr/>
        <p:txBody>
          <a:bodyPr/>
          <a:lstStyle/>
          <a:p>
            <a:r>
              <a:rPr lang="en-US">
                <a:solidFill>
                  <a:schemeClr val="accent4">
                    <a:lumMod val="75000"/>
                  </a:schemeClr>
                </a:solidFill>
              </a:rPr>
              <a:t>First degree of student involvement in UDL growth: the microsystem</a:t>
            </a:r>
          </a:p>
        </p:txBody>
      </p:sp>
      <p:sp>
        <p:nvSpPr>
          <p:cNvPr id="3" name="Content Placeholder 2">
            <a:extLst>
              <a:ext uri="{FF2B5EF4-FFF2-40B4-BE49-F238E27FC236}">
                <a16:creationId xmlns:a16="http://schemas.microsoft.com/office/drawing/2014/main" id="{1FBAEB71-B2F8-F205-579E-10F237A38BAE}"/>
              </a:ext>
            </a:extLst>
          </p:cNvPr>
          <p:cNvSpPr>
            <a:spLocks noGrp="1"/>
          </p:cNvSpPr>
          <p:nvPr>
            <p:ph idx="1"/>
          </p:nvPr>
        </p:nvSpPr>
        <p:spPr/>
        <p:txBody>
          <a:bodyPr>
            <a:normAutofit/>
          </a:bodyPr>
          <a:lstStyle/>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Study was expecting to see gaps between faculty and student perspective on priorities within UDL growth and development.</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Divergence does exist in this area – though perhaps not as marked as one might predict</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Divergence is not so much about individual UDL priorities but more about </a:t>
            </a:r>
            <a:r>
              <a:rPr kumimoji="0" lang="en-US" sz="2400" b="1" i="0" u="none" strike="noStrike" kern="1200" cap="none" spc="0" normalizeH="0" baseline="0" noProof="0">
                <a:ln>
                  <a:noFill/>
                </a:ln>
                <a:solidFill>
                  <a:prstClr val="black">
                    <a:lumMod val="50000"/>
                    <a:lumOff val="50000"/>
                  </a:prstClr>
                </a:solidFill>
                <a:effectLst/>
                <a:uLnTx/>
                <a:uFillTx/>
                <a:latin typeface="Calibri"/>
                <a:ea typeface="+mn-ea"/>
                <a:cs typeface="+mn-cs"/>
              </a:rPr>
              <a:t>communication, sharing of perspective, and the very processes of consensus </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i="0" u="none" strike="noStrike" kern="1200" cap="none" spc="0" normalizeH="0" baseline="0" noProof="0">
                <a:ln>
                  <a:noFill/>
                </a:ln>
                <a:solidFill>
                  <a:prstClr val="black">
                    <a:lumMod val="50000"/>
                    <a:lumOff val="50000"/>
                  </a:prstClr>
                </a:solidFill>
                <a:effectLst/>
                <a:uLnTx/>
                <a:uFillTx/>
                <a:latin typeface="Calibri"/>
                <a:ea typeface="+mn-ea"/>
                <a:cs typeface="+mn-cs"/>
              </a:rPr>
              <a:t>A superficial/ generic assurance all UDL advocates are student centered.  But is it that simple/ straight forward?</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A growing dilemma as to whether instructors can truly envisage all barriers students might be experiencing – through an inclusive design reflection alone</a:t>
            </a:r>
          </a:p>
          <a:p>
            <a:endParaRPr lang="en-US"/>
          </a:p>
        </p:txBody>
      </p:sp>
    </p:spTree>
    <p:extLst>
      <p:ext uri="{BB962C8B-B14F-4D97-AF65-F5344CB8AC3E}">
        <p14:creationId xmlns:p14="http://schemas.microsoft.com/office/powerpoint/2010/main" val="178359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C764-FA44-46B1-9377-6C716951B220}"/>
              </a:ext>
            </a:extLst>
          </p:cNvPr>
          <p:cNvSpPr>
            <a:spLocks noGrp="1"/>
          </p:cNvSpPr>
          <p:nvPr>
            <p:ph type="title"/>
          </p:nvPr>
        </p:nvSpPr>
        <p:spPr/>
        <p:txBody>
          <a:bodyPr/>
          <a:lstStyle/>
          <a:p>
            <a:r>
              <a:rPr kumimoji="0" lang="en-US" sz="4600" b="0" i="0" u="none" strike="noStrike" kern="1200" cap="none" spc="-100" normalizeH="0" baseline="0" noProof="0">
                <a:ln>
                  <a:noFill/>
                </a:ln>
                <a:solidFill>
                  <a:srgbClr val="00ADDC">
                    <a:lumMod val="75000"/>
                  </a:srgbClr>
                </a:solidFill>
                <a:effectLst/>
                <a:uLnTx/>
                <a:uFillTx/>
                <a:latin typeface="Cambria"/>
                <a:ea typeface="+mj-ea"/>
                <a:cs typeface="+mj-cs"/>
              </a:rPr>
              <a:t>First degree of student involvement in UDL growth: the microsystem (contd.)</a:t>
            </a:r>
            <a:endParaRPr lang="en-US"/>
          </a:p>
        </p:txBody>
      </p:sp>
      <p:sp>
        <p:nvSpPr>
          <p:cNvPr id="3" name="Content Placeholder 2">
            <a:extLst>
              <a:ext uri="{FF2B5EF4-FFF2-40B4-BE49-F238E27FC236}">
                <a16:creationId xmlns:a16="http://schemas.microsoft.com/office/drawing/2014/main" id="{B70B992B-D066-DE01-943D-3E9846CCFE7D}"/>
              </a:ext>
            </a:extLst>
          </p:cNvPr>
          <p:cNvSpPr>
            <a:spLocks noGrp="1"/>
          </p:cNvSpPr>
          <p:nvPr>
            <p:ph idx="1"/>
          </p:nvPr>
        </p:nvSpPr>
        <p:spPr/>
        <p:txBody>
          <a:bodyPr/>
          <a:lstStyle/>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Seems pressing for any faculty to make actual contact with the UX and the student experience</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Some candid and truthful unease as to the degree to which experiences about UX in courses can be shared by learners</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Very tangible awareness – on both sides of the fence – of power dynamics that make any dialogue about the design of a course very challenging</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Students report having very specific feedback to offer but few opportunities to do so with ease and without fear of etiquette/ power concerns </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lang="en-US" sz="2400">
                <a:solidFill>
                  <a:prstClr val="black">
                    <a:lumMod val="50000"/>
                    <a:lumOff val="50000"/>
                  </a:prstClr>
                </a:solidFill>
                <a:latin typeface="Calibri"/>
              </a:rPr>
              <a:t>Added complexity of cultural dimensions behind this hesitation for many international students.</a:t>
            </a:r>
            <a:endPar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a:p>
            <a:endParaRPr lang="en-US"/>
          </a:p>
        </p:txBody>
      </p:sp>
    </p:spTree>
    <p:extLst>
      <p:ext uri="{BB962C8B-B14F-4D97-AF65-F5344CB8AC3E}">
        <p14:creationId xmlns:p14="http://schemas.microsoft.com/office/powerpoint/2010/main" val="102934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6424C-1E7D-8251-CB97-6B0F00A79DC6}"/>
              </a:ext>
            </a:extLst>
          </p:cNvPr>
          <p:cNvSpPr>
            <a:spLocks noGrp="1"/>
          </p:cNvSpPr>
          <p:nvPr>
            <p:ph type="title"/>
          </p:nvPr>
        </p:nvSpPr>
        <p:spPr/>
        <p:txBody>
          <a:bodyPr/>
          <a:lstStyle/>
          <a:p>
            <a:r>
              <a:rPr lang="en-US">
                <a:solidFill>
                  <a:schemeClr val="accent4">
                    <a:lumMod val="75000"/>
                  </a:schemeClr>
                </a:solidFill>
              </a:rPr>
              <a:t>The second degree of student agency: Departmental and faculty scale </a:t>
            </a:r>
          </a:p>
        </p:txBody>
      </p:sp>
      <p:sp>
        <p:nvSpPr>
          <p:cNvPr id="3" name="Content Placeholder 2">
            <a:extLst>
              <a:ext uri="{FF2B5EF4-FFF2-40B4-BE49-F238E27FC236}">
                <a16:creationId xmlns:a16="http://schemas.microsoft.com/office/drawing/2014/main" id="{DEC41C7B-B1D8-9E32-5979-02075F93D616}"/>
              </a:ext>
            </a:extLst>
          </p:cNvPr>
          <p:cNvSpPr>
            <a:spLocks noGrp="1"/>
          </p:cNvSpPr>
          <p:nvPr>
            <p:ph idx="1"/>
          </p:nvPr>
        </p:nvSpPr>
        <p:spPr/>
        <p:txBody>
          <a:bodyPr>
            <a:normAutofit/>
          </a:bodyPr>
          <a:lstStyle/>
          <a:p>
            <a:r>
              <a:rPr lang="en-US" sz="2400">
                <a:solidFill>
                  <a:schemeClr val="tx1">
                    <a:lumMod val="50000"/>
                    <a:lumOff val="50000"/>
                  </a:schemeClr>
                </a:solidFill>
              </a:rPr>
              <a:t>The study findings highlight the degree to which formal mechanism for consultation exist, but question whether these represent anything more than tokenism</a:t>
            </a:r>
          </a:p>
          <a:p>
            <a:r>
              <a:rPr lang="en-US" sz="2400">
                <a:solidFill>
                  <a:schemeClr val="tx1">
                    <a:lumMod val="50000"/>
                    <a:lumOff val="50000"/>
                  </a:schemeClr>
                </a:solidFill>
              </a:rPr>
              <a:t>Several student participants were sitting as departmental student rep; others were Student Union representative on campus Accessibility Committees, T&amp;L committees, and Senate bodies.</a:t>
            </a:r>
          </a:p>
          <a:p>
            <a:r>
              <a:rPr lang="en-US" sz="2400">
                <a:solidFill>
                  <a:schemeClr val="tx1">
                    <a:lumMod val="50000"/>
                    <a:lumOff val="50000"/>
                  </a:schemeClr>
                </a:solidFill>
              </a:rPr>
              <a:t>While there are regular consultation exercises, the student participants did not feel that these ever called for meaningful or honest feedback.</a:t>
            </a:r>
          </a:p>
        </p:txBody>
      </p:sp>
    </p:spTree>
    <p:extLst>
      <p:ext uri="{BB962C8B-B14F-4D97-AF65-F5344CB8AC3E}">
        <p14:creationId xmlns:p14="http://schemas.microsoft.com/office/powerpoint/2010/main" val="209603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8740-7592-46DA-8E67-CFBE99EEA01E}"/>
              </a:ext>
            </a:extLst>
          </p:cNvPr>
          <p:cNvSpPr>
            <a:spLocks noGrp="1"/>
          </p:cNvSpPr>
          <p:nvPr>
            <p:ph type="title"/>
          </p:nvPr>
        </p:nvSpPr>
        <p:spPr/>
        <p:txBody>
          <a:bodyPr/>
          <a:lstStyle/>
          <a:p>
            <a:r>
              <a:rPr kumimoji="0" lang="en-US" sz="4600" b="0" i="0" u="none" strike="noStrike" kern="1200" cap="none" spc="-100" normalizeH="0" baseline="0" noProof="0">
                <a:ln>
                  <a:noFill/>
                </a:ln>
                <a:solidFill>
                  <a:srgbClr val="00ADDC">
                    <a:lumMod val="75000"/>
                  </a:srgbClr>
                </a:solidFill>
                <a:effectLst/>
                <a:uLnTx/>
                <a:uFillTx/>
                <a:latin typeface="Cambria"/>
                <a:ea typeface="+mj-ea"/>
                <a:cs typeface="+mj-cs"/>
              </a:rPr>
              <a:t>The second degree of student agency: Departmental and faculty scale (contd.)</a:t>
            </a:r>
            <a:endParaRPr lang="en-US"/>
          </a:p>
        </p:txBody>
      </p:sp>
      <p:sp>
        <p:nvSpPr>
          <p:cNvPr id="3" name="Content Placeholder 2">
            <a:extLst>
              <a:ext uri="{FF2B5EF4-FFF2-40B4-BE49-F238E27FC236}">
                <a16:creationId xmlns:a16="http://schemas.microsoft.com/office/drawing/2014/main" id="{B36C92C4-F4AF-72E4-8808-306312EDC8E1}"/>
              </a:ext>
            </a:extLst>
          </p:cNvPr>
          <p:cNvSpPr>
            <a:spLocks noGrp="1"/>
          </p:cNvSpPr>
          <p:nvPr>
            <p:ph idx="1"/>
          </p:nvPr>
        </p:nvSpPr>
        <p:spPr/>
        <p:txBody>
          <a:bodyPr/>
          <a:lstStyle/>
          <a:p>
            <a:r>
              <a:rPr lang="en-US" sz="2400">
                <a:solidFill>
                  <a:schemeClr val="tx1">
                    <a:lumMod val="50000"/>
                    <a:lumOff val="50000"/>
                  </a:schemeClr>
                </a:solidFill>
              </a:rPr>
              <a:t>There was doubt as to the weight of the student feedback in any policy decision or change.</a:t>
            </a:r>
          </a:p>
          <a:p>
            <a:r>
              <a:rPr lang="en-US" sz="2400">
                <a:solidFill>
                  <a:schemeClr val="tx1">
                    <a:lumMod val="50000"/>
                    <a:lumOff val="50000"/>
                  </a:schemeClr>
                </a:solidFill>
              </a:rPr>
              <a:t>An added dimension of complexity lies in the fact that most policy mandates, reform initiatives, or items voted on at departmental level acknowledge from the onset the fact that academic freedom and historical tertiary traditions make mandates change to T&amp;L, design, inclusive policies, or training on any of these are optional/ non-mandatory. </a:t>
            </a:r>
          </a:p>
          <a:p>
            <a:r>
              <a:rPr lang="en-US" sz="2400">
                <a:solidFill>
                  <a:schemeClr val="tx1">
                    <a:lumMod val="50000"/>
                    <a:lumOff val="50000"/>
                  </a:schemeClr>
                </a:solidFill>
              </a:rPr>
              <a:t>This stands out in the study findings as one of the area where dialogue is the least likely to be effective because it is hindered by complex institutional, ecological, and bureaucratic variables.</a:t>
            </a:r>
          </a:p>
          <a:p>
            <a:endParaRPr lang="en-US"/>
          </a:p>
        </p:txBody>
      </p:sp>
    </p:spTree>
    <p:extLst>
      <p:ext uri="{BB962C8B-B14F-4D97-AF65-F5344CB8AC3E}">
        <p14:creationId xmlns:p14="http://schemas.microsoft.com/office/powerpoint/2010/main" val="77457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AE6B-1755-6E03-5483-FD59EC9C03D2}"/>
              </a:ext>
            </a:extLst>
          </p:cNvPr>
          <p:cNvSpPr>
            <a:spLocks noGrp="1"/>
          </p:cNvSpPr>
          <p:nvPr>
            <p:ph type="title"/>
          </p:nvPr>
        </p:nvSpPr>
        <p:spPr/>
        <p:txBody>
          <a:bodyPr/>
          <a:lstStyle/>
          <a:p>
            <a:r>
              <a:rPr lang="en-US" sz="4000">
                <a:solidFill>
                  <a:schemeClr val="accent4">
                    <a:lumMod val="75000"/>
                  </a:schemeClr>
                </a:solidFill>
              </a:rPr>
              <a:t>The third degree of student involvement in UDL sustainable growth: The campus wide role </a:t>
            </a:r>
          </a:p>
        </p:txBody>
      </p:sp>
      <p:sp>
        <p:nvSpPr>
          <p:cNvPr id="3" name="Content Placeholder 2">
            <a:extLst>
              <a:ext uri="{FF2B5EF4-FFF2-40B4-BE49-F238E27FC236}">
                <a16:creationId xmlns:a16="http://schemas.microsoft.com/office/drawing/2014/main" id="{21346E8A-4824-4652-37B7-8DDEF1E667CC}"/>
              </a:ext>
            </a:extLst>
          </p:cNvPr>
          <p:cNvSpPr>
            <a:spLocks noGrp="1"/>
          </p:cNvSpPr>
          <p:nvPr>
            <p:ph idx="1"/>
          </p:nvPr>
        </p:nvSpPr>
        <p:spPr/>
        <p:txBody>
          <a:bodyPr>
            <a:normAutofit/>
          </a:bodyPr>
          <a:lstStyle/>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Student union was involved as a partner in this project, but that involvement is complex: there are formal committee roles within which the union can amplify voice, but few opportunities for creative avenues for organic dialogue.</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Student union and student participants also highly aware that in these neoliberal times, a critical mass of students opts for expediency and may see UDL as extra work and a deep engagement they do not desire. Student unions will be concerned of the push back from the critical mass of learners that are fairly comfortable within neoliberal processes and the traditional framing of courses. </a:t>
            </a:r>
          </a:p>
          <a:p>
            <a:endParaRPr lang="en-US"/>
          </a:p>
        </p:txBody>
      </p:sp>
    </p:spTree>
    <p:extLst>
      <p:ext uri="{BB962C8B-B14F-4D97-AF65-F5344CB8AC3E}">
        <p14:creationId xmlns:p14="http://schemas.microsoft.com/office/powerpoint/2010/main" val="266046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B4B5-32F7-E3F3-47BB-1F825F68CE28}"/>
              </a:ext>
            </a:extLst>
          </p:cNvPr>
          <p:cNvSpPr>
            <a:spLocks noGrp="1"/>
          </p:cNvSpPr>
          <p:nvPr>
            <p:ph type="title"/>
          </p:nvPr>
        </p:nvSpPr>
        <p:spPr/>
        <p:txBody>
          <a:bodyPr/>
          <a:lstStyle/>
          <a:p>
            <a:r>
              <a:rPr kumimoji="0" lang="en-US" sz="3600" b="0" i="0" u="none" strike="noStrike" kern="1200" cap="none" spc="-100" normalizeH="0" baseline="0" noProof="0">
                <a:ln>
                  <a:noFill/>
                </a:ln>
                <a:solidFill>
                  <a:srgbClr val="00ADDC">
                    <a:lumMod val="75000"/>
                  </a:srgbClr>
                </a:solidFill>
                <a:effectLst/>
                <a:uLnTx/>
                <a:uFillTx/>
                <a:latin typeface="Cambria"/>
                <a:ea typeface="+mj-ea"/>
                <a:cs typeface="+mj-cs"/>
              </a:rPr>
              <a:t>The third degree of student involvement in UDL sustainable growth: The campus wide role (contd.)</a:t>
            </a:r>
            <a:endParaRPr lang="en-US" sz="3600"/>
          </a:p>
        </p:txBody>
      </p:sp>
      <p:sp>
        <p:nvSpPr>
          <p:cNvPr id="3" name="Content Placeholder 2">
            <a:extLst>
              <a:ext uri="{FF2B5EF4-FFF2-40B4-BE49-F238E27FC236}">
                <a16:creationId xmlns:a16="http://schemas.microsoft.com/office/drawing/2014/main" id="{FF7F6209-8451-9BA5-2B36-8FD5FA734FF6}"/>
              </a:ext>
            </a:extLst>
          </p:cNvPr>
          <p:cNvSpPr>
            <a:spLocks noGrp="1"/>
          </p:cNvSpPr>
          <p:nvPr>
            <p:ph idx="1"/>
          </p:nvPr>
        </p:nvSpPr>
        <p:spPr/>
        <p:txBody>
          <a:bodyPr/>
          <a:lstStyle/>
          <a:p>
            <a:r>
              <a:rPr lang="en-US" sz="2400">
                <a:solidFill>
                  <a:schemeClr val="tx1">
                    <a:lumMod val="50000"/>
                    <a:lumOff val="50000"/>
                  </a:schemeClr>
                </a:solidFill>
              </a:rPr>
              <a:t>Student union also worried about students transition from inclusive courses to conventional formats in the same semester: tension in students’ navigating divergent models </a:t>
            </a:r>
          </a:p>
          <a:p>
            <a:r>
              <a:rPr lang="en-US" sz="2400">
                <a:solidFill>
                  <a:schemeClr val="tx1">
                    <a:lumMod val="50000"/>
                    <a:lumOff val="50000"/>
                  </a:schemeClr>
                </a:solidFill>
              </a:rPr>
              <a:t>Some ethical concerns too about triggering these windows of dialogue (REB implications) – seen as ‘disruptive’ </a:t>
            </a:r>
          </a:p>
          <a:p>
            <a:r>
              <a:rPr lang="en-US" sz="2400">
                <a:solidFill>
                  <a:schemeClr val="tx1">
                    <a:lumMod val="50000"/>
                    <a:lumOff val="50000"/>
                  </a:schemeClr>
                </a:solidFill>
              </a:rPr>
              <a:t>The role of student unions is crucial in UDL growth, but these bodies may be hesitant and not have the know-how to create awareness exercises</a:t>
            </a:r>
          </a:p>
          <a:p>
            <a:r>
              <a:rPr lang="en-US" sz="2400">
                <a:solidFill>
                  <a:schemeClr val="tx1">
                    <a:lumMod val="50000"/>
                    <a:lumOff val="50000"/>
                  </a:schemeClr>
                </a:solidFill>
              </a:rPr>
              <a:t>Such processes work on volunteering and the workload is not recognized in the case of faculty or remunerated in the case of students.</a:t>
            </a:r>
          </a:p>
          <a:p>
            <a:r>
              <a:rPr lang="en-US" sz="2400">
                <a:solidFill>
                  <a:schemeClr val="tx1">
                    <a:lumMod val="50000"/>
                    <a:lumOff val="50000"/>
                  </a:schemeClr>
                </a:solidFill>
              </a:rPr>
              <a:t>Within the student unions there is a risk of tokenistic use of students with disabilities and a desire to avoid this at all costs. </a:t>
            </a:r>
          </a:p>
          <a:p>
            <a:endParaRPr lang="en-US"/>
          </a:p>
        </p:txBody>
      </p:sp>
    </p:spTree>
    <p:extLst>
      <p:ext uri="{BB962C8B-B14F-4D97-AF65-F5344CB8AC3E}">
        <p14:creationId xmlns:p14="http://schemas.microsoft.com/office/powerpoint/2010/main" val="4178832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ED5B-3B24-C2AD-1F8E-BE10F5D5C9F7}"/>
              </a:ext>
            </a:extLst>
          </p:cNvPr>
          <p:cNvSpPr>
            <a:spLocks noGrp="1"/>
          </p:cNvSpPr>
          <p:nvPr>
            <p:ph type="title"/>
          </p:nvPr>
        </p:nvSpPr>
        <p:spPr/>
        <p:txBody>
          <a:bodyPr/>
          <a:lstStyle/>
          <a:p>
            <a:r>
              <a:rPr lang="en-US">
                <a:solidFill>
                  <a:schemeClr val="accent4">
                    <a:lumMod val="75000"/>
                  </a:schemeClr>
                </a:solidFill>
              </a:rPr>
              <a:t>A return to the study findings: Being innovative in the format of the dialogue</a:t>
            </a:r>
          </a:p>
        </p:txBody>
      </p:sp>
      <p:sp>
        <p:nvSpPr>
          <p:cNvPr id="3" name="Content Placeholder 2">
            <a:extLst>
              <a:ext uri="{FF2B5EF4-FFF2-40B4-BE49-F238E27FC236}">
                <a16:creationId xmlns:a16="http://schemas.microsoft.com/office/drawing/2014/main" id="{A3B779FE-2ABE-ADE3-00FD-4991EFAF08E5}"/>
              </a:ext>
            </a:extLst>
          </p:cNvPr>
          <p:cNvSpPr>
            <a:spLocks noGrp="1"/>
          </p:cNvSpPr>
          <p:nvPr>
            <p:ph idx="1"/>
          </p:nvPr>
        </p:nvSpPr>
        <p:spPr/>
        <p:txBody>
          <a:bodyPr>
            <a:normAutofit lnSpcReduction="10000"/>
          </a:bodyPr>
          <a:lstStyle/>
          <a:p>
            <a:r>
              <a:rPr lang="en-US">
                <a:solidFill>
                  <a:schemeClr val="tx1">
                    <a:lumMod val="50000"/>
                    <a:lumOff val="50000"/>
                  </a:schemeClr>
                </a:solidFill>
              </a:rPr>
              <a:t>This project, in its action-research flavour, sought to create a unique coming together of two stakeholder group for candid, authentic, reciprocal dialogue.</a:t>
            </a:r>
          </a:p>
          <a:p>
            <a:r>
              <a:rPr lang="en-US">
                <a:solidFill>
                  <a:schemeClr val="tx1">
                    <a:lumMod val="50000"/>
                    <a:lumOff val="50000"/>
                  </a:schemeClr>
                </a:solidFill>
              </a:rPr>
              <a:t>This was a success and an innovation in the sense that it broke preconceived notions of what student-faculty dialogue might look like.</a:t>
            </a:r>
          </a:p>
          <a:p>
            <a:r>
              <a:rPr lang="en-US">
                <a:solidFill>
                  <a:schemeClr val="tx1">
                    <a:lumMod val="50000"/>
                    <a:lumOff val="50000"/>
                  </a:schemeClr>
                </a:solidFill>
              </a:rPr>
              <a:t>This far, dialogue about UDL has always been conceived as happening between instructor and students within the same department, most often within the class itself.</a:t>
            </a:r>
          </a:p>
          <a:p>
            <a:r>
              <a:rPr lang="en-US">
                <a:solidFill>
                  <a:schemeClr val="tx1">
                    <a:lumMod val="50000"/>
                    <a:lumOff val="50000"/>
                  </a:schemeClr>
                </a:solidFill>
              </a:rPr>
              <a:t>This locks both sides in a ritual/ etiquette that precludes honest dialogue about design and redesign.</a:t>
            </a:r>
          </a:p>
          <a:p>
            <a:r>
              <a:rPr lang="en-US">
                <a:solidFill>
                  <a:schemeClr val="tx1">
                    <a:lumMod val="50000"/>
                    <a:lumOff val="50000"/>
                  </a:schemeClr>
                </a:solidFill>
              </a:rPr>
              <a:t>The most powerful dialogue across a campus is likely to be multidisciplinary in nature.</a:t>
            </a:r>
          </a:p>
          <a:p>
            <a:r>
              <a:rPr lang="en-US">
                <a:solidFill>
                  <a:schemeClr val="tx1">
                    <a:lumMod val="50000"/>
                    <a:lumOff val="50000"/>
                  </a:schemeClr>
                </a:solidFill>
              </a:rPr>
              <a:t>This is an innovating notion that can revolutionize the way to envisage dialogue on inclusion, UDL, and social justice.  Can reduce the factors of resistance and erode the power implications.      </a:t>
            </a:r>
          </a:p>
        </p:txBody>
      </p:sp>
    </p:spTree>
    <p:extLst>
      <p:ext uri="{BB962C8B-B14F-4D97-AF65-F5344CB8AC3E}">
        <p14:creationId xmlns:p14="http://schemas.microsoft.com/office/powerpoint/2010/main" val="153527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nchor="ctr">
            <a:normAutofit/>
          </a:bodyPr>
          <a:lstStyle/>
          <a:p>
            <a:r>
              <a:rPr lang="en-CA">
                <a:solidFill>
                  <a:schemeClr val="accent4">
                    <a:lumMod val="75000"/>
                  </a:schemeClr>
                </a:solidFill>
              </a:rPr>
              <a:t>Land Acknowledgement</a:t>
            </a:r>
            <a:endParaRPr lang="fr-CA">
              <a:solidFill>
                <a:schemeClr val="accent4">
                  <a:lumMod val="75000"/>
                </a:schemeClr>
              </a:solidFill>
            </a:endParaRPr>
          </a:p>
        </p:txBody>
      </p:sp>
      <p:sp>
        <p:nvSpPr>
          <p:cNvPr id="5" name="Content Placeholder 4"/>
          <p:cNvSpPr>
            <a:spLocks noGrp="1"/>
          </p:cNvSpPr>
          <p:nvPr>
            <p:ph sz="half" idx="1"/>
          </p:nvPr>
        </p:nvSpPr>
        <p:spPr>
          <a:xfrm>
            <a:off x="609600" y="1536192"/>
            <a:ext cx="4876800" cy="4590288"/>
          </a:xfrm>
        </p:spPr>
        <p:txBody>
          <a:bodyPr>
            <a:normAutofit fontScale="92500" lnSpcReduction="20000"/>
          </a:bodyPr>
          <a:lstStyle/>
          <a:p>
            <a:r>
              <a:rPr lang="fr-CA">
                <a:solidFill>
                  <a:schemeClr val="tx1">
                    <a:lumMod val="50000"/>
                    <a:lumOff val="50000"/>
                  </a:schemeClr>
                </a:solidFill>
              </a:rPr>
              <a:t>Thompson Rivers University </a:t>
            </a:r>
            <a:r>
              <a:rPr lang="fr-CA" err="1">
                <a:solidFill>
                  <a:schemeClr val="tx1">
                    <a:lumMod val="50000"/>
                    <a:lumOff val="50000"/>
                  </a:schemeClr>
                </a:solidFill>
              </a:rPr>
              <a:t>campuses</a:t>
            </a:r>
            <a:r>
              <a:rPr lang="fr-CA">
                <a:solidFill>
                  <a:schemeClr val="tx1">
                    <a:lumMod val="50000"/>
                    <a:lumOff val="50000"/>
                  </a:schemeClr>
                </a:solidFill>
              </a:rPr>
              <a:t> are on the </a:t>
            </a:r>
            <a:r>
              <a:rPr lang="fr-CA" err="1">
                <a:solidFill>
                  <a:schemeClr val="tx1">
                    <a:lumMod val="50000"/>
                    <a:lumOff val="50000"/>
                  </a:schemeClr>
                </a:solidFill>
              </a:rPr>
              <a:t>traditional</a:t>
            </a:r>
            <a:r>
              <a:rPr lang="fr-CA">
                <a:solidFill>
                  <a:schemeClr val="tx1">
                    <a:lumMod val="50000"/>
                    <a:lumOff val="50000"/>
                  </a:schemeClr>
                </a:solidFill>
              </a:rPr>
              <a:t> lands of the </a:t>
            </a:r>
            <a:r>
              <a:rPr lang="fr-CA" err="1">
                <a:solidFill>
                  <a:schemeClr val="tx1">
                    <a:lumMod val="50000"/>
                    <a:lumOff val="50000"/>
                  </a:schemeClr>
                </a:solidFill>
              </a:rPr>
              <a:t>Tk'emlúps</a:t>
            </a:r>
            <a:r>
              <a:rPr lang="fr-CA">
                <a:solidFill>
                  <a:schemeClr val="tx1">
                    <a:lumMod val="50000"/>
                    <a:lumOff val="50000"/>
                  </a:schemeClr>
                </a:solidFill>
              </a:rPr>
              <a:t> te </a:t>
            </a:r>
            <a:r>
              <a:rPr lang="fr-CA" err="1">
                <a:solidFill>
                  <a:schemeClr val="tx1">
                    <a:lumMod val="50000"/>
                    <a:lumOff val="50000"/>
                  </a:schemeClr>
                </a:solidFill>
              </a:rPr>
              <a:t>Secwépemc</a:t>
            </a:r>
            <a:r>
              <a:rPr lang="fr-CA">
                <a:solidFill>
                  <a:schemeClr val="tx1">
                    <a:lumMod val="50000"/>
                    <a:lumOff val="50000"/>
                  </a:schemeClr>
                </a:solidFill>
              </a:rPr>
              <a:t> (Kamloops campus) and the T’</a:t>
            </a:r>
            <a:r>
              <a:rPr lang="fr-CA" err="1">
                <a:solidFill>
                  <a:schemeClr val="tx1">
                    <a:lumMod val="50000"/>
                    <a:lumOff val="50000"/>
                  </a:schemeClr>
                </a:solidFill>
              </a:rPr>
              <a:t>exelc</a:t>
            </a:r>
            <a:r>
              <a:rPr lang="fr-CA">
                <a:solidFill>
                  <a:schemeClr val="tx1">
                    <a:lumMod val="50000"/>
                    <a:lumOff val="50000"/>
                  </a:schemeClr>
                </a:solidFill>
              </a:rPr>
              <a:t> (Williams Lake campus) </a:t>
            </a:r>
            <a:r>
              <a:rPr lang="fr-CA" err="1">
                <a:solidFill>
                  <a:schemeClr val="tx1">
                    <a:lumMod val="50000"/>
                    <a:lumOff val="50000"/>
                  </a:schemeClr>
                </a:solidFill>
              </a:rPr>
              <a:t>within</a:t>
            </a:r>
            <a:r>
              <a:rPr lang="fr-CA">
                <a:solidFill>
                  <a:schemeClr val="tx1">
                    <a:lumMod val="50000"/>
                    <a:lumOff val="50000"/>
                  </a:schemeClr>
                </a:solidFill>
              </a:rPr>
              <a:t> </a:t>
            </a:r>
            <a:r>
              <a:rPr lang="fr-CA" err="1">
                <a:solidFill>
                  <a:schemeClr val="tx1">
                    <a:lumMod val="50000"/>
                    <a:lumOff val="50000"/>
                  </a:schemeClr>
                </a:solidFill>
              </a:rPr>
              <a:t>Secwépemc'ulucw</a:t>
            </a:r>
            <a:r>
              <a:rPr lang="fr-CA">
                <a:solidFill>
                  <a:schemeClr val="tx1">
                    <a:lumMod val="50000"/>
                    <a:lumOff val="50000"/>
                  </a:schemeClr>
                </a:solidFill>
              </a:rPr>
              <a:t>, the </a:t>
            </a:r>
            <a:r>
              <a:rPr lang="fr-CA" err="1">
                <a:solidFill>
                  <a:schemeClr val="tx1">
                    <a:lumMod val="50000"/>
                    <a:lumOff val="50000"/>
                  </a:schemeClr>
                </a:solidFill>
              </a:rPr>
              <a:t>traditional</a:t>
            </a:r>
            <a:r>
              <a:rPr lang="fr-CA">
                <a:solidFill>
                  <a:schemeClr val="tx1">
                    <a:lumMod val="50000"/>
                    <a:lumOff val="50000"/>
                  </a:schemeClr>
                </a:solidFill>
              </a:rPr>
              <a:t> and </a:t>
            </a:r>
            <a:r>
              <a:rPr lang="fr-CA" err="1">
                <a:solidFill>
                  <a:schemeClr val="tx1">
                    <a:lumMod val="50000"/>
                    <a:lumOff val="50000"/>
                  </a:schemeClr>
                </a:solidFill>
              </a:rPr>
              <a:t>unceded</a:t>
            </a:r>
            <a:r>
              <a:rPr lang="fr-CA">
                <a:solidFill>
                  <a:schemeClr val="tx1">
                    <a:lumMod val="50000"/>
                    <a:lumOff val="50000"/>
                  </a:schemeClr>
                </a:solidFill>
              </a:rPr>
              <a:t> </a:t>
            </a:r>
            <a:r>
              <a:rPr lang="fr-CA" err="1">
                <a:solidFill>
                  <a:schemeClr val="tx1">
                    <a:lumMod val="50000"/>
                    <a:lumOff val="50000"/>
                  </a:schemeClr>
                </a:solidFill>
              </a:rPr>
              <a:t>territory</a:t>
            </a:r>
            <a:r>
              <a:rPr lang="fr-CA">
                <a:solidFill>
                  <a:schemeClr val="tx1">
                    <a:lumMod val="50000"/>
                    <a:lumOff val="50000"/>
                  </a:schemeClr>
                </a:solidFill>
              </a:rPr>
              <a:t> of the </a:t>
            </a:r>
            <a:r>
              <a:rPr lang="fr-CA" err="1">
                <a:solidFill>
                  <a:schemeClr val="tx1">
                    <a:lumMod val="50000"/>
                    <a:lumOff val="50000"/>
                  </a:schemeClr>
                </a:solidFill>
              </a:rPr>
              <a:t>Secwépemc</a:t>
            </a:r>
            <a:r>
              <a:rPr lang="fr-CA">
                <a:solidFill>
                  <a:schemeClr val="tx1">
                    <a:lumMod val="50000"/>
                    <a:lumOff val="50000"/>
                  </a:schemeClr>
                </a:solidFill>
              </a:rPr>
              <a:t>. The </a:t>
            </a:r>
            <a:r>
              <a:rPr lang="fr-CA" err="1">
                <a:solidFill>
                  <a:schemeClr val="tx1">
                    <a:lumMod val="50000"/>
                    <a:lumOff val="50000"/>
                  </a:schemeClr>
                </a:solidFill>
              </a:rPr>
              <a:t>region</a:t>
            </a:r>
            <a:r>
              <a:rPr lang="fr-CA">
                <a:solidFill>
                  <a:schemeClr val="tx1">
                    <a:lumMod val="50000"/>
                    <a:lumOff val="50000"/>
                  </a:schemeClr>
                </a:solidFill>
              </a:rPr>
              <a:t> TRU serves </a:t>
            </a:r>
            <a:r>
              <a:rPr lang="fr-CA" err="1">
                <a:solidFill>
                  <a:schemeClr val="tx1">
                    <a:lumMod val="50000"/>
                    <a:lumOff val="50000"/>
                  </a:schemeClr>
                </a:solidFill>
              </a:rPr>
              <a:t>also</a:t>
            </a:r>
            <a:r>
              <a:rPr lang="fr-CA">
                <a:solidFill>
                  <a:schemeClr val="tx1">
                    <a:lumMod val="50000"/>
                    <a:lumOff val="50000"/>
                  </a:schemeClr>
                </a:solidFill>
              </a:rPr>
              <a:t> </a:t>
            </a:r>
            <a:r>
              <a:rPr lang="fr-CA" err="1">
                <a:solidFill>
                  <a:schemeClr val="tx1">
                    <a:lumMod val="50000"/>
                    <a:lumOff val="50000"/>
                  </a:schemeClr>
                </a:solidFill>
              </a:rPr>
              <a:t>extends</a:t>
            </a:r>
            <a:r>
              <a:rPr lang="fr-CA">
                <a:solidFill>
                  <a:schemeClr val="tx1">
                    <a:lumMod val="50000"/>
                    <a:lumOff val="50000"/>
                  </a:schemeClr>
                </a:solidFill>
              </a:rPr>
              <a:t> </a:t>
            </a:r>
            <a:r>
              <a:rPr lang="fr-CA" err="1">
                <a:solidFill>
                  <a:schemeClr val="tx1">
                    <a:lumMod val="50000"/>
                    <a:lumOff val="50000"/>
                  </a:schemeClr>
                </a:solidFill>
              </a:rPr>
              <a:t>into</a:t>
            </a:r>
            <a:r>
              <a:rPr lang="fr-CA">
                <a:solidFill>
                  <a:schemeClr val="tx1">
                    <a:lumMod val="50000"/>
                    <a:lumOff val="50000"/>
                  </a:schemeClr>
                </a:solidFill>
              </a:rPr>
              <a:t> the </a:t>
            </a:r>
            <a:r>
              <a:rPr lang="fr-CA" err="1">
                <a:solidFill>
                  <a:schemeClr val="tx1">
                    <a:lumMod val="50000"/>
                    <a:lumOff val="50000"/>
                  </a:schemeClr>
                </a:solidFill>
              </a:rPr>
              <a:t>territories</a:t>
            </a:r>
            <a:r>
              <a:rPr lang="fr-CA">
                <a:solidFill>
                  <a:schemeClr val="tx1">
                    <a:lumMod val="50000"/>
                    <a:lumOff val="50000"/>
                  </a:schemeClr>
                </a:solidFill>
              </a:rPr>
              <a:t> of the </a:t>
            </a:r>
            <a:r>
              <a:rPr lang="fr-CA" err="1">
                <a:solidFill>
                  <a:schemeClr val="tx1">
                    <a:lumMod val="50000"/>
                    <a:lumOff val="50000"/>
                  </a:schemeClr>
                </a:solidFill>
              </a:rPr>
              <a:t>St’át’imc</a:t>
            </a:r>
            <a:r>
              <a:rPr lang="fr-CA">
                <a:solidFill>
                  <a:schemeClr val="tx1">
                    <a:lumMod val="50000"/>
                    <a:lumOff val="50000"/>
                  </a:schemeClr>
                </a:solidFill>
              </a:rPr>
              <a:t>, </a:t>
            </a:r>
            <a:r>
              <a:rPr lang="fr-CA" err="1">
                <a:solidFill>
                  <a:schemeClr val="tx1">
                    <a:lumMod val="50000"/>
                    <a:lumOff val="50000"/>
                  </a:schemeClr>
                </a:solidFill>
              </a:rPr>
              <a:t>Nlaka’pamux</a:t>
            </a:r>
            <a:r>
              <a:rPr lang="fr-CA">
                <a:solidFill>
                  <a:schemeClr val="tx1">
                    <a:lumMod val="50000"/>
                    <a:lumOff val="50000"/>
                  </a:schemeClr>
                </a:solidFill>
              </a:rPr>
              <a:t>, </a:t>
            </a:r>
            <a:r>
              <a:rPr lang="fr-CA" err="1">
                <a:solidFill>
                  <a:schemeClr val="tx1">
                    <a:lumMod val="50000"/>
                    <a:lumOff val="50000"/>
                  </a:schemeClr>
                </a:solidFill>
              </a:rPr>
              <a:t>Tŝilhqot'in</a:t>
            </a:r>
            <a:r>
              <a:rPr lang="fr-CA">
                <a:solidFill>
                  <a:schemeClr val="tx1">
                    <a:lumMod val="50000"/>
                    <a:lumOff val="50000"/>
                  </a:schemeClr>
                </a:solidFill>
              </a:rPr>
              <a:t>, Nuxalk, and Dakelh</a:t>
            </a:r>
          </a:p>
        </p:txBody>
      </p:sp>
      <p:pic>
        <p:nvPicPr>
          <p:cNvPr id="3" name="Picture 2" descr="Image of Indigenous territory outside Kamloops taken by Frederic, showing the valley of the Thompson rivers">
            <a:extLst>
              <a:ext uri="{FF2B5EF4-FFF2-40B4-BE49-F238E27FC236}">
                <a16:creationId xmlns:a16="http://schemas.microsoft.com/office/drawing/2014/main" id="{D3F93AF7-9D6B-5379-43FF-7E27DCFCBE94}"/>
              </a:ext>
            </a:extLst>
          </p:cNvPr>
          <p:cNvPicPr>
            <a:picLocks noChangeAspect="1"/>
          </p:cNvPicPr>
          <p:nvPr/>
        </p:nvPicPr>
        <p:blipFill rotWithShape="1">
          <a:blip r:embed="rId2"/>
          <a:srcRect l="12576" r="7743"/>
          <a:stretch/>
        </p:blipFill>
        <p:spPr>
          <a:xfrm>
            <a:off x="5892800" y="1536192"/>
            <a:ext cx="4876800" cy="4590288"/>
          </a:xfrm>
          <a:prstGeom prst="rect">
            <a:avLst/>
          </a:prstGeom>
          <a:noFill/>
        </p:spPr>
      </p:pic>
    </p:spTree>
    <p:extLst>
      <p:ext uri="{BB962C8B-B14F-4D97-AF65-F5344CB8AC3E}">
        <p14:creationId xmlns:p14="http://schemas.microsoft.com/office/powerpoint/2010/main" val="189325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A62D-AADD-9FB9-695F-EB81A7E619CD}"/>
              </a:ext>
            </a:extLst>
          </p:cNvPr>
          <p:cNvSpPr>
            <a:spLocks noGrp="1"/>
          </p:cNvSpPr>
          <p:nvPr>
            <p:ph type="title"/>
          </p:nvPr>
        </p:nvSpPr>
        <p:spPr/>
        <p:txBody>
          <a:bodyPr/>
          <a:lstStyle/>
          <a:p>
            <a:r>
              <a:rPr lang="en-US">
                <a:solidFill>
                  <a:schemeClr val="accent4">
                    <a:lumMod val="75000"/>
                  </a:schemeClr>
                </a:solidFill>
              </a:rPr>
              <a:t>Best practices emerging from this study</a:t>
            </a:r>
          </a:p>
        </p:txBody>
      </p:sp>
      <p:sp>
        <p:nvSpPr>
          <p:cNvPr id="3" name="Content Placeholder 2">
            <a:extLst>
              <a:ext uri="{FF2B5EF4-FFF2-40B4-BE49-F238E27FC236}">
                <a16:creationId xmlns:a16="http://schemas.microsoft.com/office/drawing/2014/main" id="{4690A9AA-D117-2138-5843-0B06662302BB}"/>
              </a:ext>
            </a:extLst>
          </p:cNvPr>
          <p:cNvSpPr>
            <a:spLocks noGrp="1"/>
          </p:cNvSpPr>
          <p:nvPr>
            <p:ph idx="1"/>
          </p:nvPr>
        </p:nvSpPr>
        <p:spPr/>
        <p:txBody>
          <a:bodyPr>
            <a:normAutofit/>
          </a:bodyPr>
          <a:lstStyle/>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Some eco-systemic suggestions in light of the study’s findings:</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1" i="0" u="none" strike="noStrike" kern="1200" cap="none" spc="0" normalizeH="0" baseline="0" noProof="0">
                <a:ln>
                  <a:noFill/>
                </a:ln>
                <a:solidFill>
                  <a:prstClr val="black">
                    <a:lumMod val="50000"/>
                    <a:lumOff val="50000"/>
                  </a:prstClr>
                </a:solidFill>
                <a:effectLst/>
                <a:uLnTx/>
                <a:uFillTx/>
                <a:latin typeface="Calibri"/>
                <a:ea typeface="+mn-ea"/>
                <a:cs typeface="+mn-cs"/>
              </a:rPr>
              <a:t>Faculty</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Need for interdisciplinary cross-faculty dialogues</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Incentives to attract novices to T&amp;L PD on UDL</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Urgency of recognizing re-design in workload planning and to involve faculty associations/ unions</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Challenge of reaching increasing number of sessional contract faculty with little engagement with institutional policies </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lang="en-US" sz="2400">
                <a:solidFill>
                  <a:prstClr val="black">
                    <a:lumMod val="50000"/>
                    <a:lumOff val="50000"/>
                  </a:prstClr>
                </a:solidFill>
                <a:latin typeface="Calibri"/>
              </a:rPr>
              <a:t>Urgency of</a:t>
            </a: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 change of mindset around student voice and their lived experience</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lang="en-US" sz="2400">
                <a:solidFill>
                  <a:prstClr val="black">
                    <a:lumMod val="50000"/>
                    <a:lumOff val="50000"/>
                  </a:prstClr>
                </a:solidFill>
                <a:latin typeface="Calibri"/>
              </a:rPr>
              <a:t>Need for a less threatening use of student feedback</a:t>
            </a:r>
            <a:endPar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a:p>
            <a:endParaRPr lang="en-US"/>
          </a:p>
        </p:txBody>
      </p:sp>
    </p:spTree>
    <p:extLst>
      <p:ext uri="{BB962C8B-B14F-4D97-AF65-F5344CB8AC3E}">
        <p14:creationId xmlns:p14="http://schemas.microsoft.com/office/powerpoint/2010/main" val="156669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24ED-ACA2-6CA2-A3B2-A0F6203F669E}"/>
              </a:ext>
            </a:extLst>
          </p:cNvPr>
          <p:cNvSpPr>
            <a:spLocks noGrp="1"/>
          </p:cNvSpPr>
          <p:nvPr>
            <p:ph type="title"/>
          </p:nvPr>
        </p:nvSpPr>
        <p:spPr/>
        <p:txBody>
          <a:bodyPr/>
          <a:lstStyle/>
          <a:p>
            <a:r>
              <a:rPr kumimoji="0" lang="en-US" sz="4600" b="0" i="0" u="none" strike="noStrike" kern="1200" cap="none" spc="-100" normalizeH="0" baseline="0" noProof="0">
                <a:ln>
                  <a:noFill/>
                </a:ln>
                <a:solidFill>
                  <a:srgbClr val="00ADDC">
                    <a:lumMod val="75000"/>
                  </a:srgbClr>
                </a:solidFill>
                <a:effectLst/>
                <a:uLnTx/>
                <a:uFillTx/>
                <a:latin typeface="Cambria"/>
                <a:ea typeface="+mj-ea"/>
                <a:cs typeface="+mj-cs"/>
              </a:rPr>
              <a:t>Best practices emerging from this study </a:t>
            </a:r>
            <a:endParaRPr lang="en-US"/>
          </a:p>
        </p:txBody>
      </p:sp>
      <p:sp>
        <p:nvSpPr>
          <p:cNvPr id="3" name="Content Placeholder 2">
            <a:extLst>
              <a:ext uri="{FF2B5EF4-FFF2-40B4-BE49-F238E27FC236}">
                <a16:creationId xmlns:a16="http://schemas.microsoft.com/office/drawing/2014/main" id="{46E77C58-996B-FF37-1D1A-F19D0A8524F4}"/>
              </a:ext>
            </a:extLst>
          </p:cNvPr>
          <p:cNvSpPr>
            <a:spLocks noGrp="1"/>
          </p:cNvSpPr>
          <p:nvPr>
            <p:ph idx="1"/>
          </p:nvPr>
        </p:nvSpPr>
        <p:spPr/>
        <p:txBody>
          <a:bodyPr>
            <a:normAutofit fontScale="92500" lnSpcReduction="10000"/>
          </a:bodyPr>
          <a:lstStyle/>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1" i="0" u="none" strike="noStrike" kern="1200" cap="none" spc="0" normalizeH="0" baseline="0" noProof="0">
                <a:ln>
                  <a:noFill/>
                </a:ln>
                <a:solidFill>
                  <a:prstClr val="black">
                    <a:lumMod val="50000"/>
                    <a:lumOff val="50000"/>
                  </a:prstClr>
                </a:solidFill>
                <a:effectLst/>
                <a:uLnTx/>
                <a:uFillTx/>
                <a:latin typeface="Calibri"/>
                <a:ea typeface="+mn-ea"/>
                <a:cs typeface="+mn-cs"/>
              </a:rPr>
              <a:t>Students</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Involvement of student unions is urgent</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Student unions report need for support from UDL advocates to create UDL awareness training for the student body</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Issue of annual turn around within student association and concern over sustainability</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Pressing need for formal channels of communication with student body at departmental level in relation to course designs/ assessment design and UX </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It is important to widen the discourse on UDL beyond disability to learner diversity generally</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Need to acknowledge the pressure and impact of neoliberal mechanisms on the overall goals and dispositions of the student body as a whole towards UDL/ inclusive design/ transformative pedagogy  </a:t>
            </a:r>
          </a:p>
          <a:p>
            <a:endParaRPr lang="en-US"/>
          </a:p>
        </p:txBody>
      </p:sp>
    </p:spTree>
    <p:extLst>
      <p:ext uri="{BB962C8B-B14F-4D97-AF65-F5344CB8AC3E}">
        <p14:creationId xmlns:p14="http://schemas.microsoft.com/office/powerpoint/2010/main" val="3006236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07C1-28CB-22BB-155E-D97BC7DC426A}"/>
              </a:ext>
            </a:extLst>
          </p:cNvPr>
          <p:cNvSpPr>
            <a:spLocks noGrp="1"/>
          </p:cNvSpPr>
          <p:nvPr>
            <p:ph type="title"/>
          </p:nvPr>
        </p:nvSpPr>
        <p:spPr/>
        <p:txBody>
          <a:bodyPr/>
          <a:lstStyle/>
          <a:p>
            <a:r>
              <a:rPr lang="en-US">
                <a:solidFill>
                  <a:schemeClr val="accent4">
                    <a:lumMod val="75000"/>
                  </a:schemeClr>
                </a:solidFill>
              </a:rPr>
              <a:t>Remaining systemic issues around student involvement in UDL growth</a:t>
            </a:r>
          </a:p>
        </p:txBody>
      </p:sp>
      <p:sp>
        <p:nvSpPr>
          <p:cNvPr id="3" name="Content Placeholder 2">
            <a:extLst>
              <a:ext uri="{FF2B5EF4-FFF2-40B4-BE49-F238E27FC236}">
                <a16:creationId xmlns:a16="http://schemas.microsoft.com/office/drawing/2014/main" id="{1A25AF8C-1328-E07D-6F40-90D54BD3A269}"/>
              </a:ext>
            </a:extLst>
          </p:cNvPr>
          <p:cNvSpPr>
            <a:spLocks noGrp="1"/>
          </p:cNvSpPr>
          <p:nvPr>
            <p:ph idx="1"/>
          </p:nvPr>
        </p:nvSpPr>
        <p:spPr/>
        <p:txBody>
          <a:bodyPr>
            <a:normAutofit/>
          </a:bodyPr>
          <a:lstStyle/>
          <a:p>
            <a:r>
              <a:rPr lang="en-US">
                <a:solidFill>
                  <a:schemeClr val="tx1">
                    <a:lumMod val="50000"/>
                    <a:lumOff val="50000"/>
                  </a:schemeClr>
                </a:solidFill>
              </a:rPr>
              <a:t>How do we sustain change in instructor mindset vis-à-vis student agency, ethnographic curiosity about student lived experiences, a renegotiation of power dynamics.</a:t>
            </a:r>
          </a:p>
          <a:p>
            <a:r>
              <a:rPr lang="en-US">
                <a:solidFill>
                  <a:schemeClr val="tx1">
                    <a:lumMod val="50000"/>
                    <a:lumOff val="50000"/>
                  </a:schemeClr>
                </a:solidFill>
              </a:rPr>
              <a:t>Recent example from another research project: transformative instructors pushing back on a request from students about a possible redesign: offering 15 minutes of discussions about individual assignments.</a:t>
            </a:r>
          </a:p>
          <a:p>
            <a:r>
              <a:rPr lang="en-US">
                <a:solidFill>
                  <a:schemeClr val="tx1">
                    <a:lumMod val="50000"/>
                    <a:lumOff val="50000"/>
                  </a:schemeClr>
                </a:solidFill>
              </a:rPr>
              <a:t>Can we be true UDL adopters when locked away in our office simply using the three principles?  What extent of ongoing nuanced, authentic, reciprocal dialogue is necessary for the work to be successful?</a:t>
            </a:r>
          </a:p>
        </p:txBody>
      </p:sp>
    </p:spTree>
    <p:extLst>
      <p:ext uri="{BB962C8B-B14F-4D97-AF65-F5344CB8AC3E}">
        <p14:creationId xmlns:p14="http://schemas.microsoft.com/office/powerpoint/2010/main" val="1643573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0A76-145F-749E-CCF6-AC261BA0F4EF}"/>
              </a:ext>
            </a:extLst>
          </p:cNvPr>
          <p:cNvSpPr>
            <a:spLocks noGrp="1"/>
          </p:cNvSpPr>
          <p:nvPr>
            <p:ph type="title"/>
          </p:nvPr>
        </p:nvSpPr>
        <p:spPr/>
        <p:txBody>
          <a:bodyPr/>
          <a:lstStyle/>
          <a:p>
            <a:r>
              <a:rPr kumimoji="0" lang="en-US" sz="3600" b="0" i="0" u="none" strike="noStrike" kern="1200" cap="none" spc="-100" normalizeH="0" baseline="0" noProof="0">
                <a:ln>
                  <a:noFill/>
                </a:ln>
                <a:solidFill>
                  <a:srgbClr val="00ADDC">
                    <a:lumMod val="75000"/>
                  </a:srgbClr>
                </a:solidFill>
                <a:effectLst/>
                <a:uLnTx/>
                <a:uFillTx/>
                <a:latin typeface="Cambria"/>
                <a:ea typeface="+mj-ea"/>
                <a:cs typeface="+mj-cs"/>
              </a:rPr>
              <a:t>Remaining systemic issues around student involvement in UDL growth (contd.)</a:t>
            </a:r>
            <a:endParaRPr lang="en-US" sz="3600"/>
          </a:p>
        </p:txBody>
      </p:sp>
      <p:sp>
        <p:nvSpPr>
          <p:cNvPr id="3" name="Content Placeholder 2">
            <a:extLst>
              <a:ext uri="{FF2B5EF4-FFF2-40B4-BE49-F238E27FC236}">
                <a16:creationId xmlns:a16="http://schemas.microsoft.com/office/drawing/2014/main" id="{E8349C26-E04C-C05E-DC62-9249543FDE6D}"/>
              </a:ext>
            </a:extLst>
          </p:cNvPr>
          <p:cNvSpPr>
            <a:spLocks noGrp="1"/>
          </p:cNvSpPr>
          <p:nvPr>
            <p:ph idx="1"/>
          </p:nvPr>
        </p:nvSpPr>
        <p:spPr/>
        <p:txBody>
          <a:bodyPr/>
          <a:lstStyle/>
          <a:p>
            <a:r>
              <a:rPr lang="en-US">
                <a:solidFill>
                  <a:schemeClr val="tx1">
                    <a:lumMod val="50000"/>
                    <a:lumOff val="50000"/>
                  </a:schemeClr>
                </a:solidFill>
              </a:rPr>
              <a:t>To what extent can we deconstruct departmental mechanism for student consultation, so they become meaningful and have a genuine impact on the design/ redesign of learning?</a:t>
            </a:r>
          </a:p>
          <a:p>
            <a:r>
              <a:rPr lang="en-US">
                <a:solidFill>
                  <a:schemeClr val="tx1">
                    <a:lumMod val="50000"/>
                    <a:lumOff val="50000"/>
                  </a:schemeClr>
                </a:solidFill>
              </a:rPr>
              <a:t>How can we create powerful avenues of participation of the student body at campus level, when currently this participation relies on volunteering/ benefits from no formal training or awareness building about UDL/ is made precarious by frequent student union turnover? </a:t>
            </a:r>
          </a:p>
          <a:p>
            <a:r>
              <a:rPr lang="en-US">
                <a:solidFill>
                  <a:schemeClr val="tx1">
                    <a:lumMod val="50000"/>
                    <a:lumOff val="50000"/>
                  </a:schemeClr>
                </a:solidFill>
              </a:rPr>
              <a:t>This study/ project functioned with faculty and students already aware of UDL.  How challenging is the broader work to be undertaken with participants that have never heard of UDL?  The scaling up of the key concept behind this project raises wide ecological issues. </a:t>
            </a:r>
          </a:p>
        </p:txBody>
      </p:sp>
    </p:spTree>
    <p:extLst>
      <p:ext uri="{BB962C8B-B14F-4D97-AF65-F5344CB8AC3E}">
        <p14:creationId xmlns:p14="http://schemas.microsoft.com/office/powerpoint/2010/main" val="740771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419D-55F2-1FD0-A5BC-80B009E50797}"/>
              </a:ext>
            </a:extLst>
          </p:cNvPr>
          <p:cNvSpPr>
            <a:spLocks noGrp="1"/>
          </p:cNvSpPr>
          <p:nvPr>
            <p:ph type="title"/>
          </p:nvPr>
        </p:nvSpPr>
        <p:spPr/>
        <p:txBody>
          <a:bodyPr/>
          <a:lstStyle/>
          <a:p>
            <a:r>
              <a:rPr lang="en-US">
                <a:solidFill>
                  <a:schemeClr val="accent4">
                    <a:lumMod val="75000"/>
                  </a:schemeClr>
                </a:solidFill>
              </a:rPr>
              <a:t>A broad discussion emerging from this work</a:t>
            </a:r>
          </a:p>
        </p:txBody>
      </p:sp>
      <p:sp>
        <p:nvSpPr>
          <p:cNvPr id="3" name="Content Placeholder 2">
            <a:extLst>
              <a:ext uri="{FF2B5EF4-FFF2-40B4-BE49-F238E27FC236}">
                <a16:creationId xmlns:a16="http://schemas.microsoft.com/office/drawing/2014/main" id="{53802A53-C9EF-88FE-8A83-B05CF1E083FF}"/>
              </a:ext>
            </a:extLst>
          </p:cNvPr>
          <p:cNvSpPr>
            <a:spLocks noGrp="1"/>
          </p:cNvSpPr>
          <p:nvPr>
            <p:ph idx="1"/>
          </p:nvPr>
        </p:nvSpPr>
        <p:spPr/>
        <p:txBody>
          <a:bodyPr/>
          <a:lstStyle/>
          <a:p>
            <a:r>
              <a:rPr lang="en-US">
                <a:solidFill>
                  <a:schemeClr val="tx1">
                    <a:lumMod val="50000"/>
                    <a:lumOff val="50000"/>
                  </a:schemeClr>
                </a:solidFill>
              </a:rPr>
              <a:t>Working on UDL without first-hand awareness of the lived experiences of diverse learners: is it possible?</a:t>
            </a:r>
          </a:p>
          <a:p>
            <a:r>
              <a:rPr lang="en-US">
                <a:solidFill>
                  <a:schemeClr val="tx1">
                    <a:lumMod val="50000"/>
                    <a:lumOff val="50000"/>
                  </a:schemeClr>
                </a:solidFill>
              </a:rPr>
              <a:t>While conceptual appealing (makes UDL systematic, theoretically palatable, user-friendly in scope), this seems almost impossible – particularly as the scholarship on UDL becomes more refined and nuanced.   </a:t>
            </a:r>
          </a:p>
          <a:p>
            <a:r>
              <a:rPr lang="en-US">
                <a:solidFill>
                  <a:schemeClr val="tx1">
                    <a:lumMod val="50000"/>
                    <a:lumOff val="50000"/>
                  </a:schemeClr>
                </a:solidFill>
              </a:rPr>
              <a:t>Can we engage in the logic of a UDL redesign without taking part in some form of ethnographic exploration of the student voice and UX?</a:t>
            </a:r>
          </a:p>
          <a:p>
            <a:r>
              <a:rPr lang="en-US">
                <a:solidFill>
                  <a:schemeClr val="tx1">
                    <a:lumMod val="50000"/>
                    <a:lumOff val="50000"/>
                  </a:schemeClr>
                </a:solidFill>
              </a:rPr>
              <a:t>Importance of the work of Jutta </a:t>
            </a:r>
            <a:r>
              <a:rPr lang="en-US" err="1">
                <a:solidFill>
                  <a:schemeClr val="tx1">
                    <a:lumMod val="50000"/>
                    <a:lumOff val="50000"/>
                  </a:schemeClr>
                </a:solidFill>
              </a:rPr>
              <a:t>Treviranus</a:t>
            </a:r>
            <a:r>
              <a:rPr lang="en-US">
                <a:solidFill>
                  <a:schemeClr val="tx1">
                    <a:lumMod val="50000"/>
                    <a:lumOff val="50000"/>
                  </a:schemeClr>
                </a:solidFill>
              </a:rPr>
              <a:t>, Inclusive Design Research Centre, OCAD, Toronto </a:t>
            </a:r>
            <a:r>
              <a:rPr lang="en-US">
                <a:solidFill>
                  <a:schemeClr val="tx1">
                    <a:lumMod val="50000"/>
                    <a:lumOff val="50000"/>
                  </a:schemeClr>
                </a:solidFill>
                <a:hlinkClick r:id="rId2"/>
              </a:rPr>
              <a:t>https://idrc.ocadu.ca/</a:t>
            </a:r>
            <a:r>
              <a:rPr lang="en-US">
                <a:solidFill>
                  <a:schemeClr val="tx1">
                    <a:lumMod val="50000"/>
                    <a:lumOff val="50000"/>
                  </a:schemeClr>
                </a:solidFill>
              </a:rPr>
              <a:t> </a:t>
            </a:r>
          </a:p>
          <a:p>
            <a:r>
              <a:rPr lang="en-US">
                <a:solidFill>
                  <a:schemeClr val="tx1">
                    <a:lumMod val="50000"/>
                    <a:lumOff val="50000"/>
                  </a:schemeClr>
                </a:solidFill>
              </a:rPr>
              <a:t>She discusses the need for continuous contact with the lived experience of students with disabilities as the foundation for a sustained, meaningful, and substantial inclusive redesign of learning.</a:t>
            </a:r>
          </a:p>
        </p:txBody>
      </p:sp>
    </p:spTree>
    <p:extLst>
      <p:ext uri="{BB962C8B-B14F-4D97-AF65-F5344CB8AC3E}">
        <p14:creationId xmlns:p14="http://schemas.microsoft.com/office/powerpoint/2010/main" val="2870190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nchor="ctr">
            <a:normAutofit/>
          </a:bodyPr>
          <a:lstStyle/>
          <a:p>
            <a:r>
              <a:rPr lang="en-CA">
                <a:solidFill>
                  <a:schemeClr val="accent4">
                    <a:lumMod val="75000"/>
                  </a:schemeClr>
                </a:solidFill>
              </a:rPr>
              <a:t>Questions</a:t>
            </a:r>
            <a:endParaRPr lang="fr-CA">
              <a:solidFill>
                <a:schemeClr val="accent4">
                  <a:lumMod val="75000"/>
                </a:schemeClr>
              </a:solidFill>
            </a:endParaRPr>
          </a:p>
        </p:txBody>
      </p:sp>
      <p:sp>
        <p:nvSpPr>
          <p:cNvPr id="3" name="Content Placeholder 2"/>
          <p:cNvSpPr>
            <a:spLocks noGrp="1"/>
          </p:cNvSpPr>
          <p:nvPr>
            <p:ph sz="half" idx="1"/>
          </p:nvPr>
        </p:nvSpPr>
        <p:spPr>
          <a:xfrm>
            <a:off x="609600" y="1536192"/>
            <a:ext cx="4876800" cy="4590288"/>
          </a:xfrm>
        </p:spPr>
        <p:txBody>
          <a:bodyPr>
            <a:normAutofit fontScale="92500" lnSpcReduction="10000"/>
          </a:bodyPr>
          <a:lstStyle/>
          <a:p>
            <a:r>
              <a:rPr lang="en-CA">
                <a:solidFill>
                  <a:schemeClr val="tx1">
                    <a:lumMod val="50000"/>
                    <a:lumOff val="50000"/>
                  </a:schemeClr>
                </a:solidFill>
              </a:rPr>
              <a:t>We will have a few minutes for interactive questions (live)</a:t>
            </a:r>
          </a:p>
          <a:p>
            <a:r>
              <a:rPr lang="en-CA">
                <a:solidFill>
                  <a:schemeClr val="tx1">
                    <a:lumMod val="50000"/>
                    <a:lumOff val="50000"/>
                  </a:schemeClr>
                </a:solidFill>
              </a:rPr>
              <a:t>I will continue to monitor the Padlet beyond the session itself (synchronous and asynchronous)</a:t>
            </a:r>
          </a:p>
          <a:p>
            <a:r>
              <a:rPr lang="en-CA">
                <a:solidFill>
                  <a:schemeClr val="tx1">
                    <a:lumMod val="50000"/>
                    <a:lumOff val="50000"/>
                  </a:schemeClr>
                </a:solidFill>
              </a:rPr>
              <a:t>If you have any further questions about the paper, you can also contact me on </a:t>
            </a:r>
            <a:r>
              <a:rPr lang="en-CA">
                <a:solidFill>
                  <a:schemeClr val="tx1">
                    <a:lumMod val="50000"/>
                    <a:lumOff val="50000"/>
                  </a:schemeClr>
                </a:solidFill>
                <a:hlinkClick r:id="rId2"/>
              </a:rPr>
              <a:t>ffovet@tru.ca</a:t>
            </a:r>
            <a:r>
              <a:rPr lang="en-CA">
                <a:solidFill>
                  <a:schemeClr val="tx1">
                    <a:lumMod val="50000"/>
                    <a:lumOff val="50000"/>
                  </a:schemeClr>
                </a:solidFill>
              </a:rPr>
              <a:t> or via social media (@Ffovet on X) (asynchronous)</a:t>
            </a:r>
            <a:endParaRPr lang="fr-CA">
              <a:solidFill>
                <a:schemeClr val="tx1">
                  <a:lumMod val="50000"/>
                  <a:lumOff val="50000"/>
                </a:schemeClr>
              </a:solidFill>
            </a:endParaRPr>
          </a:p>
        </p:txBody>
      </p:sp>
      <p:pic>
        <p:nvPicPr>
          <p:cNvPr id="4" name="Picture 3" descr="Post-it notes with question marks, suggesting a period for questions.">
            <a:extLst>
              <a:ext uri="{FF2B5EF4-FFF2-40B4-BE49-F238E27FC236}">
                <a16:creationId xmlns:a16="http://schemas.microsoft.com/office/drawing/2014/main" id="{7628A376-8AAA-6234-9808-1141723F0953}"/>
              </a:ext>
            </a:extLst>
          </p:cNvPr>
          <p:cNvPicPr>
            <a:picLocks noChangeAspect="1"/>
          </p:cNvPicPr>
          <p:nvPr/>
        </p:nvPicPr>
        <p:blipFill>
          <a:blip r:embed="rId3"/>
          <a:stretch>
            <a:fillRect/>
          </a:stretch>
        </p:blipFill>
        <p:spPr>
          <a:xfrm>
            <a:off x="5892800" y="2465832"/>
            <a:ext cx="4876800" cy="2731008"/>
          </a:xfrm>
          <a:prstGeom prst="rect">
            <a:avLst/>
          </a:prstGeom>
          <a:noFill/>
        </p:spPr>
      </p:pic>
    </p:spTree>
    <p:extLst>
      <p:ext uri="{BB962C8B-B14F-4D97-AF65-F5344CB8AC3E}">
        <p14:creationId xmlns:p14="http://schemas.microsoft.com/office/powerpoint/2010/main" val="322145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solidFill>
                  <a:schemeClr val="accent4">
                    <a:lumMod val="75000"/>
                  </a:schemeClr>
                </a:solidFill>
              </a:rPr>
              <a:t>Contact details</a:t>
            </a:r>
          </a:p>
        </p:txBody>
      </p:sp>
      <p:sp>
        <p:nvSpPr>
          <p:cNvPr id="3" name="Content Placeholder 2"/>
          <p:cNvSpPr>
            <a:spLocks noGrp="1"/>
          </p:cNvSpPr>
          <p:nvPr>
            <p:ph idx="1"/>
          </p:nvPr>
        </p:nvSpPr>
        <p:spPr/>
        <p:txBody>
          <a:bodyPr/>
          <a:lstStyle/>
          <a:p>
            <a:pPr lvl="0">
              <a:buClr>
                <a:srgbClr val="7FD13B"/>
              </a:buClr>
            </a:pPr>
            <a:r>
              <a:rPr lang="fr-CA" sz="2400">
                <a:solidFill>
                  <a:prstClr val="black">
                    <a:lumMod val="50000"/>
                    <a:lumOff val="50000"/>
                  </a:prstClr>
                </a:solidFill>
              </a:rPr>
              <a:t>Frederic Fovet (PhD.)</a:t>
            </a:r>
          </a:p>
          <a:p>
            <a:pPr lvl="0">
              <a:buClr>
                <a:srgbClr val="7FD13B"/>
              </a:buClr>
            </a:pPr>
            <a:r>
              <a:rPr lang="fr-CA" sz="2400">
                <a:solidFill>
                  <a:prstClr val="black">
                    <a:lumMod val="50000"/>
                    <a:lumOff val="50000"/>
                  </a:prstClr>
                </a:solidFill>
              </a:rPr>
              <a:t>Assistant Professor, School of Education, Thompson Rivers University</a:t>
            </a:r>
          </a:p>
          <a:p>
            <a:pPr lvl="0">
              <a:buClr>
                <a:srgbClr val="7FD13B"/>
              </a:buClr>
            </a:pPr>
            <a:r>
              <a:rPr lang="fr-CA" sz="2400">
                <a:solidFill>
                  <a:prstClr val="black">
                    <a:lumMod val="50000"/>
                    <a:lumOff val="50000"/>
                  </a:prstClr>
                </a:solidFill>
              </a:rPr>
              <a:t>ffovet@tru.ca</a:t>
            </a:r>
          </a:p>
          <a:p>
            <a:pPr lvl="0">
              <a:buClr>
                <a:srgbClr val="7FD13B"/>
              </a:buClr>
            </a:pPr>
            <a:r>
              <a:rPr lang="fr-CA" sz="2400">
                <a:solidFill>
                  <a:prstClr val="black">
                    <a:lumMod val="50000"/>
                    <a:lumOff val="50000"/>
                  </a:prstClr>
                </a:solidFill>
              </a:rPr>
              <a:t>UDL and Inclusion Consultant</a:t>
            </a:r>
          </a:p>
          <a:p>
            <a:pPr lvl="0">
              <a:buClr>
                <a:srgbClr val="7FD13B"/>
              </a:buClr>
            </a:pPr>
            <a:r>
              <a:rPr lang="fr-CA" sz="2400">
                <a:solidFill>
                  <a:prstClr val="black">
                    <a:lumMod val="50000"/>
                    <a:lumOff val="50000"/>
                  </a:prstClr>
                </a:solidFill>
              </a:rPr>
              <a:t>@Ffovet</a:t>
            </a:r>
          </a:p>
          <a:p>
            <a:pPr lvl="0">
              <a:buClr>
                <a:srgbClr val="7FD13B"/>
              </a:buClr>
            </a:pPr>
            <a:r>
              <a:rPr lang="fr-CA" sz="2400">
                <a:solidFill>
                  <a:prstClr val="black">
                    <a:lumMod val="50000"/>
                    <a:lumOff val="50000"/>
                  </a:prstClr>
                </a:solidFill>
                <a:hlinkClick r:id="rId2"/>
              </a:rPr>
              <a:t>www.implementudl.com</a:t>
            </a:r>
            <a:r>
              <a:rPr lang="fr-CA" sz="2400">
                <a:solidFill>
                  <a:prstClr val="black">
                    <a:lumMod val="50000"/>
                    <a:lumOff val="50000"/>
                  </a:prstClr>
                </a:solidFill>
              </a:rPr>
              <a:t> </a:t>
            </a:r>
          </a:p>
          <a:p>
            <a:endParaRPr lang="fr-CA"/>
          </a:p>
        </p:txBody>
      </p:sp>
      <p:pic>
        <p:nvPicPr>
          <p:cNvPr id="4" name="Picture 3">
            <a:extLst>
              <a:ext uri="{FF2B5EF4-FFF2-40B4-BE49-F238E27FC236}">
                <a16:creationId xmlns:a16="http://schemas.microsoft.com/office/drawing/2014/main" id="{19061389-A07B-835B-6082-28432DA16C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85003" y="4772493"/>
            <a:ext cx="2971800" cy="1543050"/>
          </a:xfrm>
          <a:prstGeom prst="rect">
            <a:avLst/>
          </a:prstGeom>
        </p:spPr>
      </p:pic>
      <p:pic>
        <p:nvPicPr>
          <p:cNvPr id="5" name="Picture 4" descr="Logo on 'Implement udl' which is Frederic's consultancy business">
            <a:extLst>
              <a:ext uri="{FF2B5EF4-FFF2-40B4-BE49-F238E27FC236}">
                <a16:creationId xmlns:a16="http://schemas.microsoft.com/office/drawing/2014/main" id="{223FD71D-EB8B-F395-AC87-BB69A94B8034}"/>
              </a:ext>
            </a:extLst>
          </p:cNvPr>
          <p:cNvPicPr>
            <a:picLocks noChangeAspect="1"/>
          </p:cNvPicPr>
          <p:nvPr/>
        </p:nvPicPr>
        <p:blipFill>
          <a:blip r:embed="rId4"/>
          <a:stretch>
            <a:fillRect/>
          </a:stretch>
        </p:blipFill>
        <p:spPr>
          <a:xfrm>
            <a:off x="952514" y="4772493"/>
            <a:ext cx="2847079" cy="1213209"/>
          </a:xfrm>
          <a:prstGeom prst="rect">
            <a:avLst/>
          </a:prstGeom>
        </p:spPr>
      </p:pic>
    </p:spTree>
    <p:extLst>
      <p:ext uri="{BB962C8B-B14F-4D97-AF65-F5344CB8AC3E}">
        <p14:creationId xmlns:p14="http://schemas.microsoft.com/office/powerpoint/2010/main" val="456422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accent4">
                    <a:lumMod val="75000"/>
                  </a:schemeClr>
                </a:solidFill>
              </a:rPr>
              <a:t>Resources</a:t>
            </a:r>
            <a:endParaRPr lang="fr-CA">
              <a:solidFill>
                <a:schemeClr val="accent4">
                  <a:lumMod val="75000"/>
                </a:schemeClr>
              </a:solidFill>
            </a:endParaRPr>
          </a:p>
        </p:txBody>
      </p:sp>
      <p:sp>
        <p:nvSpPr>
          <p:cNvPr id="3" name="Content Placeholder 2"/>
          <p:cNvSpPr>
            <a:spLocks noGrp="1"/>
          </p:cNvSpPr>
          <p:nvPr>
            <p:ph idx="1"/>
          </p:nvPr>
        </p:nvSpPr>
        <p:spPr/>
        <p:txBody>
          <a:bodyPr>
            <a:normAutofit fontScale="77500" lnSpcReduction="20000"/>
          </a:bodyPr>
          <a:lstStyle/>
          <a:p>
            <a:pPr marL="0" marR="0">
              <a:lnSpc>
                <a:spcPct val="107000"/>
              </a:lnSpc>
              <a:spcBef>
                <a:spcPts val="0"/>
              </a:spcBef>
              <a:spcAft>
                <a:spcPts val="800"/>
              </a:spcAft>
            </a:pP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Baumann, T. &amp; </a:t>
            </a:r>
            <a:r>
              <a:rPr lang="en-CA" sz="240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Melle</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I. (2019). Evaluation of a digital UDL-based learning environment in inclusive chemistry education. </a:t>
            </a:r>
            <a:r>
              <a:rPr lang="en-CA" sz="24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Chemistry Teacher International, 1</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  </a:t>
            </a:r>
            <a:r>
              <a:rPr lang="en-CA" sz="2400" u="sng">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https://doi.org/10.1515/cti-2018-0026</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Burgstahler</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S. E. (2015). Universal design in higher education. In S. E. </a:t>
            </a:r>
            <a:r>
              <a:rPr lang="en-CA" sz="240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Burgstahler</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(Ed.), </a:t>
            </a:r>
            <a:r>
              <a:rPr lang="en-CA" sz="24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Universal design in higher education (</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2nd ed., pp.3-28). Harvard Education Press. https://www.washington.edu/doit/resources/books/universal-design-higher-education-promising-practices</a:t>
            </a:r>
            <a:endParaRPr lang="en-US"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Dalton, E. M., </a:t>
            </a:r>
            <a:r>
              <a:rPr lang="en-CA" sz="240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Lyner</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-Cleophas, M., Ferguson, B. T., &amp; McKenzie, J. (2019). Inclusion, universal design and universal design for learning in higher education: South Africa and the United States. </a:t>
            </a:r>
            <a:r>
              <a:rPr lang="en-CA" sz="24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African Journal of Disability, 8,</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519. </a:t>
            </a:r>
            <a:r>
              <a:rPr lang="en-CA" sz="240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doi</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10.4102/ajod.v8i0.519</a:t>
            </a:r>
            <a:endParaRPr lang="en-US"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Darrow, A.-A. (2015). Differentiated Instruction for Students With Disabilities: Using DI in the Music Classroom. </a:t>
            </a:r>
            <a:r>
              <a:rPr lang="en-CA" sz="24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General Music Today, 28</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 29–32 </a:t>
            </a:r>
            <a:endParaRPr lang="en-US"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Fovet, F. (2018) Exploring the Student Voice within Universal Design for Learning Work.  </a:t>
            </a:r>
            <a:r>
              <a:rPr lang="en-CA" sz="24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The AHEAD Journal, 8</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CA" sz="2400" u="sng">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https://www.ahead.ie/journal/Exploring-the-Student-Voice-within-Universal-Design-for-learning-Work</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Fovet, F. (2014) Social model as catalyst for innovation in design and pedagogical change.   </a:t>
            </a:r>
            <a:r>
              <a:rPr lang="en-CA" sz="24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Widening Participation through Curriculum Open University 2014 Conference Proceedings</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135-139    </a:t>
            </a:r>
            <a:endParaRPr lang="en-US"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CA">
              <a:solidFill>
                <a:schemeClr val="tx1">
                  <a:lumMod val="50000"/>
                  <a:lumOff val="50000"/>
                </a:schemeClr>
              </a:solidFill>
            </a:endParaRPr>
          </a:p>
        </p:txBody>
      </p:sp>
    </p:spTree>
    <p:extLst>
      <p:ext uri="{BB962C8B-B14F-4D97-AF65-F5344CB8AC3E}">
        <p14:creationId xmlns:p14="http://schemas.microsoft.com/office/powerpoint/2010/main" val="4260909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E959-61BA-5115-4C13-5A0F5DFC011E}"/>
              </a:ext>
            </a:extLst>
          </p:cNvPr>
          <p:cNvSpPr>
            <a:spLocks noGrp="1"/>
          </p:cNvSpPr>
          <p:nvPr>
            <p:ph type="title"/>
          </p:nvPr>
        </p:nvSpPr>
        <p:spPr/>
        <p:txBody>
          <a:bodyPr/>
          <a:lstStyle/>
          <a:p>
            <a:r>
              <a:rPr lang="en-US">
                <a:solidFill>
                  <a:schemeClr val="accent4">
                    <a:lumMod val="75000"/>
                  </a:schemeClr>
                </a:solidFill>
              </a:rPr>
              <a:t>Resources (contd.)</a:t>
            </a:r>
          </a:p>
        </p:txBody>
      </p:sp>
      <p:sp>
        <p:nvSpPr>
          <p:cNvPr id="3" name="Content Placeholder 2">
            <a:extLst>
              <a:ext uri="{FF2B5EF4-FFF2-40B4-BE49-F238E27FC236}">
                <a16:creationId xmlns:a16="http://schemas.microsoft.com/office/drawing/2014/main" id="{0E61218C-62CD-5A84-3474-8AB9BA02697A}"/>
              </a:ext>
            </a:extLst>
          </p:cNvPr>
          <p:cNvSpPr>
            <a:spLocks noGrp="1"/>
          </p:cNvSpPr>
          <p:nvPr>
            <p:ph idx="1"/>
          </p:nvPr>
        </p:nvSpPr>
        <p:spPr/>
        <p:txBody>
          <a:bodyPr>
            <a:normAutofit fontScale="85000" lnSpcReduction="10000"/>
          </a:bodyPr>
          <a:lstStyle/>
          <a:p>
            <a:pPr marL="0" marR="0">
              <a:lnSpc>
                <a:spcPct val="107000"/>
              </a:lnSpc>
              <a:spcBef>
                <a:spcPts val="0"/>
              </a:spcBef>
              <a:spcAft>
                <a:spcPts val="800"/>
              </a:spcAft>
            </a:pP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Krebs, E. (2019) Baccalaureates or burdens?  Complicating ‘reasonable accommodations’ for American college students with disabilities.  </a:t>
            </a:r>
            <a:r>
              <a:rPr lang="en-CA" sz="24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Disability studies Quarterly, 39</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(3). </a:t>
            </a:r>
            <a:r>
              <a:rPr lang="en-CA" sz="2400" u="sng">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https://dsq-sds.org/article/view/6557/5413</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Kumar, K.L., &amp; Wideman, M. (2014) Accessible by Design: Applying UDL Principles in a First Year Undergraduate Course</a:t>
            </a:r>
            <a:r>
              <a:rPr lang="en-CA" sz="24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Canadian Journal of Higher Education, 44</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(1), 125-147. </a:t>
            </a:r>
            <a:r>
              <a:rPr lang="en-CA" sz="2400" u="sng">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https://eric.ed.gov/?id=EJ1028772</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Lubicz-Nawrocka</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T. (2022) Conceptualisations of curriculum co-creation: ‘it’s not them and us, it’s just us’. </a:t>
            </a:r>
            <a:r>
              <a:rPr lang="fr-CA" sz="24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Curriculum Perspectives</a:t>
            </a:r>
            <a:r>
              <a:rPr lang="fr-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400" u="sng">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https://doi.org/10.1007/s41297-022-00180-w</a:t>
            </a:r>
            <a:r>
              <a:rPr lang="fr-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240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Masika</a:t>
            </a:r>
            <a:r>
              <a:rPr lang="fr-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R., &amp; Jones, J. (2016). </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Building student belonging and engagement: Insights into higher education students’ experiences of participating and learning together. </a:t>
            </a:r>
            <a:r>
              <a:rPr lang="en-CA" sz="24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Teaching in Higher Education, 21</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 138–150. </a:t>
            </a:r>
            <a:r>
              <a:rPr lang="en-CA" sz="2400" u="sng">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https://doi.org/10.1080/13562517.2015.1122585</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Mole, H. (2013). A US model for inclusion of disabled students in higher education settings: The social model of disability and Universal Design. </a:t>
            </a:r>
            <a:r>
              <a:rPr lang="en-CA" sz="24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Widening participation and lifelong learning, 14</a:t>
            </a:r>
            <a:r>
              <a:rPr lang="en-CA"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62-86. </a:t>
            </a:r>
            <a:endParaRPr lang="en-US" sz="24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608959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A37B-57F3-EF88-D8F1-D8896CC83535}"/>
              </a:ext>
            </a:extLst>
          </p:cNvPr>
          <p:cNvSpPr>
            <a:spLocks noGrp="1"/>
          </p:cNvSpPr>
          <p:nvPr>
            <p:ph type="title"/>
          </p:nvPr>
        </p:nvSpPr>
        <p:spPr/>
        <p:txBody>
          <a:bodyPr/>
          <a:lstStyle/>
          <a:p>
            <a:r>
              <a:rPr kumimoji="0" lang="en-US" sz="4600" b="0" i="0" u="none" strike="noStrike" kern="1200" cap="none" spc="-100" normalizeH="0" baseline="0" noProof="0">
                <a:ln>
                  <a:noFill/>
                </a:ln>
                <a:solidFill>
                  <a:srgbClr val="00ADDC">
                    <a:lumMod val="75000"/>
                  </a:srgbClr>
                </a:solidFill>
                <a:effectLst/>
                <a:uLnTx/>
                <a:uFillTx/>
                <a:latin typeface="Cambria"/>
                <a:ea typeface="+mj-ea"/>
                <a:cs typeface="+mj-cs"/>
              </a:rPr>
              <a:t>Resources (contd.) </a:t>
            </a:r>
            <a:endParaRPr lang="en-US"/>
          </a:p>
        </p:txBody>
      </p:sp>
      <p:sp>
        <p:nvSpPr>
          <p:cNvPr id="3" name="Content Placeholder 2">
            <a:extLst>
              <a:ext uri="{FF2B5EF4-FFF2-40B4-BE49-F238E27FC236}">
                <a16:creationId xmlns:a16="http://schemas.microsoft.com/office/drawing/2014/main" id="{CF3677B3-C4E0-B948-6372-FA4C4480B905}"/>
              </a:ext>
            </a:extLst>
          </p:cNvPr>
          <p:cNvSpPr>
            <a:spLocks noGrp="1"/>
          </p:cNvSpPr>
          <p:nvPr>
            <p:ph idx="1"/>
          </p:nvPr>
        </p:nvSpPr>
        <p:spPr/>
        <p:txBody>
          <a:bodyPr>
            <a:normAutofit/>
          </a:bodyPr>
          <a:lstStyle/>
          <a:p>
            <a:pPr marL="0" marR="0">
              <a:lnSpc>
                <a:spcPct val="107000"/>
              </a:lnSpc>
              <a:spcBef>
                <a:spcPts val="0"/>
              </a:spcBef>
              <a:spcAft>
                <a:spcPts val="800"/>
              </a:spcAft>
            </a:pPr>
            <a:r>
              <a:rPr lang="en-CA" sz="200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Schreffler</a:t>
            </a:r>
            <a:r>
              <a:rPr lang="en-CA"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J., Vasquez III, E., </a:t>
            </a:r>
            <a:r>
              <a:rPr lang="en-CA" sz="200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Chini</a:t>
            </a:r>
            <a:r>
              <a:rPr lang="en-CA"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J., &amp; Westley. J. (2019). Universal Design for Learning in postsecondary STEM education for students with disabilities: A systematic literature review. </a:t>
            </a:r>
            <a:r>
              <a:rPr lang="en-CA" sz="20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International Journal of STEM Education, 6</a:t>
            </a:r>
            <a:r>
              <a:rPr lang="en-CA"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(8). </a:t>
            </a:r>
            <a:r>
              <a:rPr lang="en-CA" sz="2000" u="sng">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https://doi.org/10.1186/s40594-019-0161-8</a:t>
            </a:r>
            <a:r>
              <a:rPr lang="en-CA"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Singleton, K., </a:t>
            </a:r>
            <a:r>
              <a:rPr lang="en-CA" sz="200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Evmenova</a:t>
            </a:r>
            <a:r>
              <a:rPr lang="en-CA"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 </a:t>
            </a:r>
            <a:r>
              <a:rPr lang="en-CA" sz="200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Jerom</a:t>
            </a:r>
            <a:r>
              <a:rPr lang="en-CA"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M., &amp; Clark, K. (2019) Integrating UDL Strategies into the Online Course Development Process: Instructional Designers' Perspectives. </a:t>
            </a:r>
            <a:r>
              <a:rPr lang="en-CA" sz="20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Online Learning, 1</a:t>
            </a:r>
            <a:r>
              <a:rPr lang="en-CA"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(23).  </a:t>
            </a:r>
            <a:r>
              <a:rPr lang="en-CA" sz="2000" u="sng">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http://dx.doi.org/10.24059/olj.v23i1.1407</a:t>
            </a:r>
            <a:r>
              <a:rPr lang="en-CA"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CA"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Valle-</a:t>
            </a:r>
            <a:r>
              <a:rPr lang="en-CA" sz="200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Flórez</a:t>
            </a:r>
            <a:r>
              <a:rPr lang="en-CA"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R.-E., de Caso Fuertes, A. M., Baelo, R., &amp; García-Martín, S. (2021). Faculty of Education Professors’ Perception about the Inclusion of University Students with Disabilities. </a:t>
            </a:r>
            <a:r>
              <a:rPr lang="en-CA" sz="2000" i="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International Journal of Environmental Research and Public Health, 18(</a:t>
            </a:r>
            <a:r>
              <a:rPr lang="en-CA"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21). </a:t>
            </a:r>
            <a:r>
              <a:rPr lang="en-CA" sz="2000" u="sng">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http://dx.doi.org/10.3390/ijerph182111667</a:t>
            </a:r>
            <a:r>
              <a:rPr lang="en-CA"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8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B79F02-583E-B7A8-9D91-E977876B2D1B}"/>
              </a:ext>
            </a:extLst>
          </p:cNvPr>
          <p:cNvSpPr>
            <a:spLocks noGrp="1"/>
          </p:cNvSpPr>
          <p:nvPr>
            <p:ph type="title"/>
          </p:nvPr>
        </p:nvSpPr>
        <p:spPr>
          <a:xfrm>
            <a:off x="609600" y="274638"/>
            <a:ext cx="10160000" cy="1143000"/>
          </a:xfrm>
        </p:spPr>
        <p:txBody>
          <a:bodyPr anchor="ctr">
            <a:normAutofit/>
          </a:bodyPr>
          <a:lstStyle/>
          <a:p>
            <a:r>
              <a:rPr lang="en-CA">
                <a:solidFill>
                  <a:schemeClr val="accent4">
                    <a:lumMod val="75000"/>
                  </a:schemeClr>
                </a:solidFill>
              </a:rPr>
              <a:t>Personal introduction</a:t>
            </a:r>
          </a:p>
        </p:txBody>
      </p:sp>
      <p:sp>
        <p:nvSpPr>
          <p:cNvPr id="11" name="Content Placeholder 2">
            <a:extLst>
              <a:ext uri="{FF2B5EF4-FFF2-40B4-BE49-F238E27FC236}">
                <a16:creationId xmlns:a16="http://schemas.microsoft.com/office/drawing/2014/main" id="{C1A00E67-AFA4-6B14-0AE1-D37C26F42C66}"/>
              </a:ext>
            </a:extLst>
          </p:cNvPr>
          <p:cNvSpPr>
            <a:spLocks noGrp="1"/>
          </p:cNvSpPr>
          <p:nvPr>
            <p:ph sz="half" idx="1"/>
          </p:nvPr>
        </p:nvSpPr>
        <p:spPr>
          <a:xfrm>
            <a:off x="609600" y="1536192"/>
            <a:ext cx="4876800" cy="4590288"/>
          </a:xfrm>
        </p:spPr>
        <p:txBody>
          <a:bodyPr>
            <a:normAutofit fontScale="77500" lnSpcReduction="20000"/>
          </a:bodyPr>
          <a:lstStyle/>
          <a:p>
            <a:r>
              <a:rPr lang="en-US">
                <a:solidFill>
                  <a:schemeClr val="tx1">
                    <a:lumMod val="50000"/>
                    <a:lumOff val="50000"/>
                  </a:schemeClr>
                </a:solidFill>
              </a:rPr>
              <a:t>Frederic is an Assistant Professor in the School of Education at Thompson Rivers University in BC, Canada</a:t>
            </a:r>
          </a:p>
          <a:p>
            <a:r>
              <a:rPr lang="en-US">
                <a:solidFill>
                  <a:schemeClr val="tx1">
                    <a:lumMod val="50000"/>
                    <a:lumOff val="50000"/>
                  </a:schemeClr>
                </a:solidFill>
              </a:rPr>
              <a:t>The focus of his research is inclusion, UDL, accessibility, and social justice in teaching and learning</a:t>
            </a:r>
          </a:p>
          <a:p>
            <a:r>
              <a:rPr lang="en-US">
                <a:solidFill>
                  <a:schemeClr val="tx1">
                    <a:lumMod val="50000"/>
                    <a:lumOff val="50000"/>
                  </a:schemeClr>
                </a:solidFill>
              </a:rPr>
              <a:t>He is a UDL and inclusion consultant – both domestically and internationally supporting tertiary organizations and K-12 schools and school boards.</a:t>
            </a:r>
          </a:p>
          <a:p>
            <a:r>
              <a:rPr lang="en-US">
                <a:solidFill>
                  <a:schemeClr val="tx1">
                    <a:lumMod val="50000"/>
                    <a:lumOff val="50000"/>
                  </a:schemeClr>
                </a:solidFill>
                <a:hlinkClick r:id="rId2"/>
              </a:rPr>
              <a:t>https://kamino.tru.ca/experts/home/main/bio.php?id=Ffovet</a:t>
            </a:r>
            <a:r>
              <a:rPr lang="en-US">
                <a:solidFill>
                  <a:schemeClr val="tx1">
                    <a:lumMod val="50000"/>
                    <a:lumOff val="50000"/>
                  </a:schemeClr>
                </a:solidFill>
              </a:rPr>
              <a:t> </a:t>
            </a:r>
          </a:p>
        </p:txBody>
      </p:sp>
      <p:pic>
        <p:nvPicPr>
          <p:cNvPr id="2" name="Picture 1" descr="Portrait image of Frederic">
            <a:extLst>
              <a:ext uri="{FF2B5EF4-FFF2-40B4-BE49-F238E27FC236}">
                <a16:creationId xmlns:a16="http://schemas.microsoft.com/office/drawing/2014/main" id="{1FD92349-31A9-AC2C-C6B8-D18FE8325090}"/>
              </a:ext>
            </a:extLst>
          </p:cNvPr>
          <p:cNvPicPr>
            <a:picLocks noChangeAspect="1"/>
          </p:cNvPicPr>
          <p:nvPr/>
        </p:nvPicPr>
        <p:blipFill rotWithShape="1">
          <a:blip r:embed="rId3"/>
          <a:srcRect l="6791" r="3513"/>
          <a:stretch/>
        </p:blipFill>
        <p:spPr>
          <a:xfrm>
            <a:off x="5892800" y="1536192"/>
            <a:ext cx="4876800" cy="4590288"/>
          </a:xfrm>
          <a:prstGeom prst="rect">
            <a:avLst/>
          </a:prstGeom>
          <a:noFill/>
        </p:spPr>
      </p:pic>
    </p:spTree>
    <p:extLst>
      <p:ext uri="{BB962C8B-B14F-4D97-AF65-F5344CB8AC3E}">
        <p14:creationId xmlns:p14="http://schemas.microsoft.com/office/powerpoint/2010/main" val="139475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AEAC-FC14-75CF-7321-6EB74E0177A2}"/>
              </a:ext>
            </a:extLst>
          </p:cNvPr>
          <p:cNvSpPr>
            <a:spLocks noGrp="1"/>
          </p:cNvSpPr>
          <p:nvPr>
            <p:ph type="title"/>
          </p:nvPr>
        </p:nvSpPr>
        <p:spPr/>
        <p:txBody>
          <a:bodyPr/>
          <a:lstStyle/>
          <a:p>
            <a:r>
              <a:rPr lang="en-CA">
                <a:solidFill>
                  <a:schemeClr val="accent4">
                    <a:lumMod val="75000"/>
                  </a:schemeClr>
                </a:solidFill>
              </a:rPr>
              <a:t>Objectives of the session</a:t>
            </a:r>
          </a:p>
        </p:txBody>
      </p:sp>
      <p:sp>
        <p:nvSpPr>
          <p:cNvPr id="3" name="Content Placeholder 2">
            <a:extLst>
              <a:ext uri="{FF2B5EF4-FFF2-40B4-BE49-F238E27FC236}">
                <a16:creationId xmlns:a16="http://schemas.microsoft.com/office/drawing/2014/main" id="{3ABF2261-DC76-9B96-6A7F-98FFBD465558}"/>
              </a:ext>
            </a:extLst>
          </p:cNvPr>
          <p:cNvSpPr>
            <a:spLocks noGrp="1"/>
          </p:cNvSpPr>
          <p:nvPr>
            <p:ph idx="1"/>
          </p:nvPr>
        </p:nvSpPr>
        <p:spPr/>
        <p:txBody>
          <a:bodyPr/>
          <a:lstStyle/>
          <a:p>
            <a:r>
              <a:rPr lang="en-CA">
                <a:solidFill>
                  <a:schemeClr val="tx1">
                    <a:lumMod val="50000"/>
                    <a:lumOff val="50000"/>
                  </a:schemeClr>
                </a:solidFill>
              </a:rPr>
              <a:t>Scan the current developments in UDL implementation across the tertiary sector in the Global North and explore the focus on student voice/ agency</a:t>
            </a:r>
          </a:p>
          <a:p>
            <a:r>
              <a:rPr lang="en-CA">
                <a:solidFill>
                  <a:schemeClr val="tx1">
                    <a:lumMod val="50000"/>
                    <a:lumOff val="50000"/>
                  </a:schemeClr>
                </a:solidFill>
              </a:rPr>
              <a:t>Discuss the objectives of the project and its methodological stance as a backdrop to this reflection</a:t>
            </a:r>
          </a:p>
          <a:p>
            <a:r>
              <a:rPr lang="en-CA">
                <a:solidFill>
                  <a:schemeClr val="tx1">
                    <a:lumMod val="50000"/>
                    <a:lumOff val="50000"/>
                  </a:schemeClr>
                </a:solidFill>
              </a:rPr>
              <a:t>Examine the concept of faculty-student dialogue around UDL at the micro-level of the classroom</a:t>
            </a:r>
          </a:p>
          <a:p>
            <a:r>
              <a:rPr lang="en-CA">
                <a:solidFill>
                  <a:schemeClr val="tx1">
                    <a:lumMod val="50000"/>
                    <a:lumOff val="50000"/>
                  </a:schemeClr>
                </a:solidFill>
              </a:rPr>
              <a:t>Shift the reflection on faculty-student dialogue around UDL to the faculty/ departmental level</a:t>
            </a:r>
          </a:p>
          <a:p>
            <a:r>
              <a:rPr lang="en-CA">
                <a:solidFill>
                  <a:schemeClr val="tx1">
                    <a:lumMod val="50000"/>
                    <a:lumOff val="50000"/>
                  </a:schemeClr>
                </a:solidFill>
              </a:rPr>
              <a:t>Scale up the reflection on faculty-student dialogue around UDL to the campus wide/ systemic dimension</a:t>
            </a:r>
          </a:p>
          <a:p>
            <a:r>
              <a:rPr lang="en-CA">
                <a:solidFill>
                  <a:schemeClr val="tx1">
                    <a:lumMod val="50000"/>
                    <a:lumOff val="50000"/>
                  </a:schemeClr>
                </a:solidFill>
              </a:rPr>
              <a:t>Examine best practices to include students in campus reflection on UDL</a:t>
            </a:r>
          </a:p>
          <a:p>
            <a:r>
              <a:rPr lang="en-CA">
                <a:solidFill>
                  <a:schemeClr val="tx1">
                    <a:lumMod val="50000"/>
                    <a:lumOff val="50000"/>
                  </a:schemeClr>
                </a:solidFill>
              </a:rPr>
              <a:t>Acknowledge inherent challenges in creating student-faculty dialogue around UDL </a:t>
            </a:r>
          </a:p>
          <a:p>
            <a:endParaRPr lang="en-CA">
              <a:solidFill>
                <a:schemeClr val="tx1">
                  <a:lumMod val="50000"/>
                  <a:lumOff val="50000"/>
                </a:schemeClr>
              </a:solidFill>
            </a:endParaRPr>
          </a:p>
        </p:txBody>
      </p:sp>
      <p:pic>
        <p:nvPicPr>
          <p:cNvPr id="4" name="Picture 3" descr="Generic image of a target">
            <a:extLst>
              <a:ext uri="{FF2B5EF4-FFF2-40B4-BE49-F238E27FC236}">
                <a16:creationId xmlns:a16="http://schemas.microsoft.com/office/drawing/2014/main" id="{E138B540-517E-B63A-2955-164DE48BDF36}"/>
              </a:ext>
            </a:extLst>
          </p:cNvPr>
          <p:cNvPicPr>
            <a:picLocks noChangeAspect="1"/>
          </p:cNvPicPr>
          <p:nvPr/>
        </p:nvPicPr>
        <p:blipFill>
          <a:blip r:embed="rId2"/>
          <a:stretch>
            <a:fillRect/>
          </a:stretch>
        </p:blipFill>
        <p:spPr>
          <a:xfrm>
            <a:off x="7240555" y="198497"/>
            <a:ext cx="3275045" cy="1310422"/>
          </a:xfrm>
          <a:prstGeom prst="rect">
            <a:avLst/>
          </a:prstGeom>
        </p:spPr>
      </p:pic>
    </p:spTree>
    <p:extLst>
      <p:ext uri="{BB962C8B-B14F-4D97-AF65-F5344CB8AC3E}">
        <p14:creationId xmlns:p14="http://schemas.microsoft.com/office/powerpoint/2010/main" val="12665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7095-9574-CE1E-0945-1869B0BE0621}"/>
              </a:ext>
            </a:extLst>
          </p:cNvPr>
          <p:cNvSpPr>
            <a:spLocks noGrp="1"/>
          </p:cNvSpPr>
          <p:nvPr>
            <p:ph type="title"/>
          </p:nvPr>
        </p:nvSpPr>
        <p:spPr/>
        <p:txBody>
          <a:bodyPr/>
          <a:lstStyle/>
          <a:p>
            <a:r>
              <a:rPr lang="en-US" sz="3600">
                <a:solidFill>
                  <a:schemeClr val="accent4">
                    <a:lumMod val="75000"/>
                  </a:schemeClr>
                </a:solidFill>
              </a:rPr>
              <a:t>Context: Acknowledging the rapid growth of UDL and the tension around student agency</a:t>
            </a:r>
          </a:p>
        </p:txBody>
      </p:sp>
      <p:sp>
        <p:nvSpPr>
          <p:cNvPr id="3" name="Content Placeholder 2">
            <a:extLst>
              <a:ext uri="{FF2B5EF4-FFF2-40B4-BE49-F238E27FC236}">
                <a16:creationId xmlns:a16="http://schemas.microsoft.com/office/drawing/2014/main" id="{210340B2-C830-9D52-BC68-CE74F0953FDA}"/>
              </a:ext>
            </a:extLst>
          </p:cNvPr>
          <p:cNvSpPr>
            <a:spLocks noGrp="1"/>
          </p:cNvSpPr>
          <p:nvPr>
            <p:ph idx="1"/>
          </p:nvPr>
        </p:nvSpPr>
        <p:spPr/>
        <p:txBody>
          <a:bodyPr>
            <a:normAutofit/>
          </a:bodyPr>
          <a:lstStyle/>
          <a:p>
            <a:r>
              <a:rPr lang="en-US">
                <a:solidFill>
                  <a:schemeClr val="tx1">
                    <a:lumMod val="50000"/>
                    <a:lumOff val="50000"/>
                  </a:schemeClr>
                </a:solidFill>
              </a:rPr>
              <a:t>Much momentum for UDL in higher education over the last 15 years.</a:t>
            </a:r>
          </a:p>
          <a:p>
            <a:r>
              <a:rPr lang="en-US">
                <a:solidFill>
                  <a:schemeClr val="tx1">
                    <a:lumMod val="50000"/>
                    <a:lumOff val="50000"/>
                  </a:schemeClr>
                </a:solidFill>
              </a:rPr>
              <a:t>Broadly across the Global North, there has been growth in interest for UDL and a plethora of sporadic pockets of UDL development</a:t>
            </a:r>
          </a:p>
          <a:p>
            <a:r>
              <a:rPr lang="en-US">
                <a:solidFill>
                  <a:schemeClr val="tx1">
                    <a:lumMod val="50000"/>
                    <a:lumOff val="50000"/>
                  </a:schemeClr>
                </a:solidFill>
              </a:rPr>
              <a:t>The COVID pandemic has been significant in broadening faculty interest in UDL.  There is wider receptiveness that instructors are ‘designers’</a:t>
            </a:r>
          </a:p>
          <a:p>
            <a:r>
              <a:rPr lang="en-US">
                <a:solidFill>
                  <a:schemeClr val="tx1">
                    <a:lumMod val="50000"/>
                    <a:lumOff val="50000"/>
                  </a:schemeClr>
                </a:solidFill>
              </a:rPr>
              <a:t>However, there is also concern over the lack of sustained interest in the lessons learnt during the pandemic.  Return to the ‘old normal’?</a:t>
            </a:r>
          </a:p>
          <a:p>
            <a:r>
              <a:rPr lang="en-US">
                <a:solidFill>
                  <a:schemeClr val="tx1">
                    <a:lumMod val="50000"/>
                    <a:lumOff val="50000"/>
                  </a:schemeClr>
                </a:solidFill>
              </a:rPr>
              <a:t>There has been a widening of the context within which UDL is emerging: further education, vocational training and trades education, labs, experiential learning contexts, graduate supervisory relationship, field placements, etc.</a:t>
            </a:r>
          </a:p>
        </p:txBody>
      </p:sp>
    </p:spTree>
    <p:extLst>
      <p:ext uri="{BB962C8B-B14F-4D97-AF65-F5344CB8AC3E}">
        <p14:creationId xmlns:p14="http://schemas.microsoft.com/office/powerpoint/2010/main" val="341960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7BDC-0BD9-EDC1-0D34-8523B77471D8}"/>
              </a:ext>
            </a:extLst>
          </p:cNvPr>
          <p:cNvSpPr>
            <a:spLocks noGrp="1"/>
          </p:cNvSpPr>
          <p:nvPr>
            <p:ph type="title"/>
          </p:nvPr>
        </p:nvSpPr>
        <p:spPr/>
        <p:txBody>
          <a:bodyPr/>
          <a:lstStyle/>
          <a:p>
            <a:r>
              <a:rPr lang="en-US">
                <a:solidFill>
                  <a:schemeClr val="accent4">
                    <a:lumMod val="75000"/>
                  </a:schemeClr>
                </a:solidFill>
              </a:rPr>
              <a:t>Some UDL strategies for interaction</a:t>
            </a:r>
          </a:p>
        </p:txBody>
      </p:sp>
      <p:sp>
        <p:nvSpPr>
          <p:cNvPr id="3" name="Content Placeholder 2">
            <a:extLst>
              <a:ext uri="{FF2B5EF4-FFF2-40B4-BE49-F238E27FC236}">
                <a16:creationId xmlns:a16="http://schemas.microsoft.com/office/drawing/2014/main" id="{D4EDF3F2-D58F-5E73-5390-DAC86072E562}"/>
              </a:ext>
            </a:extLst>
          </p:cNvPr>
          <p:cNvSpPr>
            <a:spLocks noGrp="1"/>
          </p:cNvSpPr>
          <p:nvPr>
            <p:ph idx="1"/>
          </p:nvPr>
        </p:nvSpPr>
        <p:spPr/>
        <p:txBody>
          <a:bodyPr/>
          <a:lstStyle/>
          <a:p>
            <a:r>
              <a:rPr lang="en-US">
                <a:solidFill>
                  <a:schemeClr val="tx1">
                    <a:lumMod val="50000"/>
                    <a:lumOff val="50000"/>
                  </a:schemeClr>
                </a:solidFill>
              </a:rPr>
              <a:t>Use the Chat throughout this workshop and a moderator will bring questions to my attention.</a:t>
            </a:r>
          </a:p>
          <a:p>
            <a:r>
              <a:rPr lang="en-US">
                <a:solidFill>
                  <a:schemeClr val="tx1">
                    <a:lumMod val="50000"/>
                    <a:lumOff val="50000"/>
                  </a:schemeClr>
                </a:solidFill>
              </a:rPr>
              <a:t>There will be two </a:t>
            </a:r>
            <a:r>
              <a:rPr lang="en-US" err="1">
                <a:solidFill>
                  <a:schemeClr val="tx1">
                    <a:lumMod val="50000"/>
                    <a:lumOff val="50000"/>
                  </a:schemeClr>
                </a:solidFill>
              </a:rPr>
              <a:t>Menti</a:t>
            </a:r>
            <a:r>
              <a:rPr lang="en-US">
                <a:solidFill>
                  <a:schemeClr val="tx1">
                    <a:lumMod val="50000"/>
                    <a:lumOff val="50000"/>
                  </a:schemeClr>
                </a:solidFill>
              </a:rPr>
              <a:t> activities.  Please visit Menti.com on another screen or device when prompted. </a:t>
            </a:r>
          </a:p>
          <a:p>
            <a:r>
              <a:rPr lang="en-US">
                <a:solidFill>
                  <a:schemeClr val="tx1">
                    <a:lumMod val="50000"/>
                    <a:lumOff val="50000"/>
                  </a:schemeClr>
                </a:solidFill>
              </a:rPr>
              <a:t>You can also maintain more substantial conversations with me through a Padlet: </a:t>
            </a:r>
            <a:r>
              <a:rPr lang="en-US">
                <a:solidFill>
                  <a:schemeClr val="tx1">
                    <a:lumMod val="50000"/>
                    <a:lumOff val="50000"/>
                  </a:schemeClr>
                </a:solidFill>
                <a:hlinkClick r:id="rId2">
                  <a:extLst>
                    <a:ext uri="{A12FA001-AC4F-418D-AE19-62706E023703}">
                      <ahyp:hlinkClr xmlns:ahyp="http://schemas.microsoft.com/office/drawing/2018/hyperlinkcolor" val="tx"/>
                    </a:ext>
                  </a:extLst>
                </a:hlinkClick>
              </a:rPr>
              <a:t>https://edswgrad.padlet.org/ffovet1/adcet-workshop-exploring-opportunities-for-reciprocal-dialog-swbvy6p4j493st1a</a:t>
            </a:r>
            <a:r>
              <a:rPr lang="en-US">
                <a:solidFill>
                  <a:schemeClr val="tx1">
                    <a:lumMod val="50000"/>
                    <a:lumOff val="50000"/>
                  </a:schemeClr>
                </a:solidFill>
              </a:rPr>
              <a:t> </a:t>
            </a:r>
          </a:p>
          <a:p>
            <a:r>
              <a:rPr lang="en-US">
                <a:solidFill>
                  <a:schemeClr val="tx1">
                    <a:lumMod val="50000"/>
                    <a:lumOff val="50000"/>
                  </a:schemeClr>
                </a:solidFill>
              </a:rPr>
              <a:t>I will interact on it immediately after the workshop and through the week</a:t>
            </a:r>
          </a:p>
          <a:p>
            <a:r>
              <a:rPr lang="en-US">
                <a:solidFill>
                  <a:schemeClr val="tx1">
                    <a:lumMod val="50000"/>
                    <a:lumOff val="50000"/>
                  </a:schemeClr>
                </a:solidFill>
              </a:rPr>
              <a:t>You can interact about the workshop and ask questions through social media: LinkedIn, X, </a:t>
            </a:r>
            <a:r>
              <a:rPr lang="en-US" err="1">
                <a:solidFill>
                  <a:schemeClr val="tx1">
                    <a:lumMod val="50000"/>
                    <a:lumOff val="50000"/>
                  </a:schemeClr>
                </a:solidFill>
              </a:rPr>
              <a:t>Bluesky</a:t>
            </a:r>
            <a:endParaRPr lang="en-US">
              <a:solidFill>
                <a:schemeClr val="tx1">
                  <a:lumMod val="50000"/>
                  <a:lumOff val="50000"/>
                </a:schemeClr>
              </a:solidFill>
            </a:endParaRPr>
          </a:p>
          <a:p>
            <a:r>
              <a:rPr lang="en-US">
                <a:solidFill>
                  <a:schemeClr val="tx1">
                    <a:lumMod val="50000"/>
                    <a:lumOff val="50000"/>
                  </a:schemeClr>
                </a:solidFill>
              </a:rPr>
              <a:t>You can email me if you have more specific questions or want to keep your discussion private</a:t>
            </a:r>
          </a:p>
        </p:txBody>
      </p:sp>
    </p:spTree>
    <p:extLst>
      <p:ext uri="{BB962C8B-B14F-4D97-AF65-F5344CB8AC3E}">
        <p14:creationId xmlns:p14="http://schemas.microsoft.com/office/powerpoint/2010/main" val="183866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2819-E751-B79F-3EA4-7E160B0D8D0B}"/>
              </a:ext>
            </a:extLst>
          </p:cNvPr>
          <p:cNvSpPr>
            <a:spLocks noGrp="1"/>
          </p:cNvSpPr>
          <p:nvPr>
            <p:ph type="title"/>
          </p:nvPr>
        </p:nvSpPr>
        <p:spPr/>
        <p:txBody>
          <a:bodyPr/>
          <a:lstStyle/>
          <a:p>
            <a:r>
              <a:rPr kumimoji="0" lang="en-US" sz="3600" b="0" i="0" u="none" strike="noStrike" kern="1200" cap="none" spc="-100" normalizeH="0" baseline="0" noProof="0">
                <a:ln>
                  <a:noFill/>
                </a:ln>
                <a:solidFill>
                  <a:srgbClr val="00ADDC">
                    <a:lumMod val="75000"/>
                  </a:srgbClr>
                </a:solidFill>
                <a:effectLst/>
                <a:uLnTx/>
                <a:uFillTx/>
                <a:latin typeface="Cambria"/>
                <a:ea typeface="+mj-ea"/>
                <a:cs typeface="+mj-cs"/>
              </a:rPr>
              <a:t>Context: Acknowledging the rapid growth of UDL and the tension around student agency </a:t>
            </a:r>
            <a:endParaRPr lang="en-US"/>
          </a:p>
        </p:txBody>
      </p:sp>
      <p:sp>
        <p:nvSpPr>
          <p:cNvPr id="3" name="Content Placeholder 2">
            <a:extLst>
              <a:ext uri="{FF2B5EF4-FFF2-40B4-BE49-F238E27FC236}">
                <a16:creationId xmlns:a16="http://schemas.microsoft.com/office/drawing/2014/main" id="{80CAC8B8-78A4-2580-829C-EDA77A1183A8}"/>
              </a:ext>
            </a:extLst>
          </p:cNvPr>
          <p:cNvSpPr>
            <a:spLocks noGrp="1"/>
          </p:cNvSpPr>
          <p:nvPr>
            <p:ph idx="1"/>
          </p:nvPr>
        </p:nvSpPr>
        <p:spPr/>
        <p:txBody>
          <a:bodyPr/>
          <a:lstStyle/>
          <a:p>
            <a:r>
              <a:rPr lang="en-US">
                <a:solidFill>
                  <a:schemeClr val="tx1">
                    <a:lumMod val="50000"/>
                    <a:lumOff val="50000"/>
                  </a:schemeClr>
                </a:solidFill>
              </a:rPr>
              <a:t>However there remains some strategic uncertainty as to how to grow this momentum systemically across institutions. How do we attain sustainable development in this area?</a:t>
            </a:r>
          </a:p>
          <a:p>
            <a:r>
              <a:rPr lang="en-US">
                <a:solidFill>
                  <a:schemeClr val="tx1">
                    <a:lumMod val="50000"/>
                    <a:lumOff val="50000"/>
                  </a:schemeClr>
                </a:solidFill>
              </a:rPr>
              <a:t>Understanding and awareness among advocates of UDL that its implementation can take multiple forms and cover a huge array of practices. How do we prioritize areas of change/ implementation? </a:t>
            </a:r>
          </a:p>
          <a:p>
            <a:r>
              <a:rPr lang="en-US">
                <a:solidFill>
                  <a:schemeClr val="tx1">
                    <a:lumMod val="50000"/>
                    <a:lumOff val="50000"/>
                  </a:schemeClr>
                </a:solidFill>
              </a:rPr>
              <a:t>Literature on student agency/ voice is slim: is the UX perspective even in synch with that of the current faculty advocates and adopters?</a:t>
            </a:r>
          </a:p>
          <a:p>
            <a:r>
              <a:rPr lang="en-US">
                <a:solidFill>
                  <a:schemeClr val="tx1">
                    <a:lumMod val="50000"/>
                    <a:lumOff val="50000"/>
                  </a:schemeClr>
                </a:solidFill>
              </a:rPr>
              <a:t>The study which serves as a basis for this reflection was seeking to see what degree of synchronicity existed between student and faculty advocates in their vision of sustainable UDL development and areas that stood out as priorities in UDL systemic growth.</a:t>
            </a:r>
          </a:p>
          <a:p>
            <a:endParaRPr lang="en-US"/>
          </a:p>
        </p:txBody>
      </p:sp>
    </p:spTree>
    <p:extLst>
      <p:ext uri="{BB962C8B-B14F-4D97-AF65-F5344CB8AC3E}">
        <p14:creationId xmlns:p14="http://schemas.microsoft.com/office/powerpoint/2010/main" val="275255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E083-E6BF-D653-03AC-27AA5EC34C2C}"/>
              </a:ext>
            </a:extLst>
          </p:cNvPr>
          <p:cNvSpPr>
            <a:spLocks noGrp="1"/>
          </p:cNvSpPr>
          <p:nvPr>
            <p:ph type="title"/>
          </p:nvPr>
        </p:nvSpPr>
        <p:spPr/>
        <p:txBody>
          <a:bodyPr/>
          <a:lstStyle/>
          <a:p>
            <a:r>
              <a:rPr lang="en-US">
                <a:solidFill>
                  <a:schemeClr val="accent4">
                    <a:lumMod val="75000"/>
                  </a:schemeClr>
                </a:solidFill>
              </a:rPr>
              <a:t>Interactive snapshot</a:t>
            </a:r>
          </a:p>
        </p:txBody>
      </p:sp>
      <p:sp>
        <p:nvSpPr>
          <p:cNvPr id="3" name="Content Placeholder 2">
            <a:extLst>
              <a:ext uri="{FF2B5EF4-FFF2-40B4-BE49-F238E27FC236}">
                <a16:creationId xmlns:a16="http://schemas.microsoft.com/office/drawing/2014/main" id="{1CE1F9F4-5C16-70E5-D5B7-0BFC9869377A}"/>
              </a:ext>
            </a:extLst>
          </p:cNvPr>
          <p:cNvSpPr>
            <a:spLocks noGrp="1"/>
          </p:cNvSpPr>
          <p:nvPr>
            <p:ph idx="1"/>
          </p:nvPr>
        </p:nvSpPr>
        <p:spPr/>
        <p:txBody>
          <a:bodyPr/>
          <a:lstStyle/>
          <a:p>
            <a:r>
              <a:rPr lang="en-US">
                <a:solidFill>
                  <a:schemeClr val="tx1">
                    <a:lumMod val="50000"/>
                    <a:lumOff val="50000"/>
                  </a:schemeClr>
                </a:solidFill>
              </a:rPr>
              <a:t>We will use </a:t>
            </a:r>
            <a:r>
              <a:rPr lang="en-US" err="1">
                <a:solidFill>
                  <a:schemeClr val="tx1">
                    <a:lumMod val="50000"/>
                    <a:lumOff val="50000"/>
                  </a:schemeClr>
                </a:solidFill>
              </a:rPr>
              <a:t>Menti</a:t>
            </a:r>
            <a:r>
              <a:rPr lang="en-US">
                <a:solidFill>
                  <a:schemeClr val="tx1">
                    <a:lumMod val="50000"/>
                    <a:lumOff val="50000"/>
                  </a:schemeClr>
                </a:solidFill>
              </a:rPr>
              <a:t> to gauge the perceptions of the room.  Please go to Menti.com on another screen/ device.  I will give you a code to access a poll.  How successful do you feel we are currently as a field in taking into account student/ voice and agency and its role in UDL integration/ implementation:</a:t>
            </a:r>
          </a:p>
          <a:p>
            <a:r>
              <a:rPr lang="en-US">
                <a:solidFill>
                  <a:schemeClr val="tx1">
                    <a:lumMod val="50000"/>
                    <a:lumOff val="50000"/>
                  </a:schemeClr>
                </a:solidFill>
              </a:rPr>
              <a:t>Very successful</a:t>
            </a:r>
          </a:p>
          <a:p>
            <a:r>
              <a:rPr lang="en-US">
                <a:solidFill>
                  <a:schemeClr val="tx1">
                    <a:lumMod val="50000"/>
                    <a:lumOff val="50000"/>
                  </a:schemeClr>
                </a:solidFill>
              </a:rPr>
              <a:t>Moderately successful</a:t>
            </a:r>
          </a:p>
          <a:p>
            <a:r>
              <a:rPr lang="en-US">
                <a:solidFill>
                  <a:schemeClr val="tx1">
                    <a:lumMod val="50000"/>
                    <a:lumOff val="50000"/>
                  </a:schemeClr>
                </a:solidFill>
              </a:rPr>
              <a:t>Starting to tackle</a:t>
            </a:r>
          </a:p>
          <a:p>
            <a:r>
              <a:rPr lang="en-US">
                <a:solidFill>
                  <a:schemeClr val="tx1">
                    <a:lumMod val="50000"/>
                    <a:lumOff val="50000"/>
                  </a:schemeClr>
                </a:solidFill>
              </a:rPr>
              <a:t>Behind and not catching up</a:t>
            </a:r>
          </a:p>
          <a:p>
            <a:r>
              <a:rPr lang="en-US">
                <a:solidFill>
                  <a:schemeClr val="tx1">
                    <a:lumMod val="50000"/>
                    <a:lumOff val="50000"/>
                  </a:schemeClr>
                </a:solidFill>
              </a:rPr>
              <a:t>Ignoring this so far </a:t>
            </a:r>
          </a:p>
        </p:txBody>
      </p:sp>
      <p:pic>
        <p:nvPicPr>
          <p:cNvPr id="4" name="Picture 3" descr="Menti logo">
            <a:extLst>
              <a:ext uri="{FF2B5EF4-FFF2-40B4-BE49-F238E27FC236}">
                <a16:creationId xmlns:a16="http://schemas.microsoft.com/office/drawing/2014/main" id="{AE5E4346-E597-0388-E8FB-D4DC8361059B}"/>
              </a:ext>
            </a:extLst>
          </p:cNvPr>
          <p:cNvPicPr>
            <a:picLocks noChangeAspect="1"/>
          </p:cNvPicPr>
          <p:nvPr/>
        </p:nvPicPr>
        <p:blipFill>
          <a:blip r:embed="rId2"/>
          <a:stretch>
            <a:fillRect/>
          </a:stretch>
        </p:blipFill>
        <p:spPr>
          <a:xfrm>
            <a:off x="5444996" y="3793379"/>
            <a:ext cx="3448050" cy="1323975"/>
          </a:xfrm>
          <a:prstGeom prst="rect">
            <a:avLst/>
          </a:prstGeom>
        </p:spPr>
      </p:pic>
    </p:spTree>
    <p:extLst>
      <p:ext uri="{BB962C8B-B14F-4D97-AF65-F5344CB8AC3E}">
        <p14:creationId xmlns:p14="http://schemas.microsoft.com/office/powerpoint/2010/main" val="263026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2D36-4012-33A0-4CEB-70E2A44EA908}"/>
              </a:ext>
            </a:extLst>
          </p:cNvPr>
          <p:cNvSpPr>
            <a:spLocks noGrp="1"/>
          </p:cNvSpPr>
          <p:nvPr>
            <p:ph type="title"/>
          </p:nvPr>
        </p:nvSpPr>
        <p:spPr/>
        <p:txBody>
          <a:bodyPr/>
          <a:lstStyle/>
          <a:p>
            <a:r>
              <a:rPr lang="en-US">
                <a:solidFill>
                  <a:schemeClr val="accent4">
                    <a:lumMod val="75000"/>
                  </a:schemeClr>
                </a:solidFill>
              </a:rPr>
              <a:t>A literature overview: striking paucity of work around student voice and agency</a:t>
            </a:r>
          </a:p>
        </p:txBody>
      </p:sp>
      <p:sp>
        <p:nvSpPr>
          <p:cNvPr id="3" name="Content Placeholder 2">
            <a:extLst>
              <a:ext uri="{FF2B5EF4-FFF2-40B4-BE49-F238E27FC236}">
                <a16:creationId xmlns:a16="http://schemas.microsoft.com/office/drawing/2014/main" id="{A7A12D02-AFD2-D171-EB94-7293E24BA750}"/>
              </a:ext>
            </a:extLst>
          </p:cNvPr>
          <p:cNvSpPr>
            <a:spLocks noGrp="1"/>
          </p:cNvSpPr>
          <p:nvPr>
            <p:ph idx="1"/>
          </p:nvPr>
        </p:nvSpPr>
        <p:spPr/>
        <p:txBody>
          <a:bodyPr>
            <a:normAutofit/>
          </a:bodyPr>
          <a:lstStyle/>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The literature evidences a paucity of literature on student voice and agency within the UDL momentum (Fovet, 2018; </a:t>
            </a:r>
            <a:r>
              <a:rPr kumimoji="0" lang="en-US"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Lubicz-Nawrocka</a:t>
            </a: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 2022).</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There are structural issues with tertiary that make this very challenging to develop (siloing of departments and services, power dynamics that downplay student voice, quick turnover of student population, complexity of bureaucratic processes that are challenging for students to master, heavy load of student advocates who carry out their role as volunteers, precarious living conditions of many students in tertiary/ pyramids of needs perspective, </a:t>
            </a:r>
            <a:r>
              <a:rPr kumimoji="0" lang="en-US"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etc</a:t>
            </a: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rPr>
              <a:t>Faculties and departments have few authentic avenues for UX feedback on course design.  </a:t>
            </a:r>
            <a:r>
              <a:rPr lang="en-US" sz="2400">
                <a:solidFill>
                  <a:prstClr val="black">
                    <a:lumMod val="50000"/>
                    <a:lumOff val="50000"/>
                  </a:prstClr>
                </a:solidFill>
                <a:latin typeface="Calibri"/>
              </a:rPr>
              <a:t>Discourse around course design is a loaded discussion that creates uneasiness even with faculty, service providers, or instructional designers (Reference to paper on MH and design) </a:t>
            </a:r>
            <a:endParaRPr kumimoji="0" lang="en-US" sz="24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a:p>
            <a:endParaRPr lang="en-US"/>
          </a:p>
        </p:txBody>
      </p:sp>
    </p:spTree>
    <p:extLst>
      <p:ext uri="{BB962C8B-B14F-4D97-AF65-F5344CB8AC3E}">
        <p14:creationId xmlns:p14="http://schemas.microsoft.com/office/powerpoint/2010/main" val="154318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6766DE7D4B1242B60D5F644306D5FE" ma:contentTypeVersion="18" ma:contentTypeDescription="Create a new document." ma:contentTypeScope="" ma:versionID="166017569fd9e32adafd380bcddd2a23">
  <xsd:schema xmlns:xsd="http://www.w3.org/2001/XMLSchema" xmlns:xs="http://www.w3.org/2001/XMLSchema" xmlns:p="http://schemas.microsoft.com/office/2006/metadata/properties" xmlns:ns2="2617389f-58e4-49c5-9807-a75b64a65690" xmlns:ns3="4fbe84ba-42ff-48fc-84b2-90bec8d5fc41" xmlns:ns4="2d221494-178b-4357-bea6-3a87c5967eb4" targetNamespace="http://schemas.microsoft.com/office/2006/metadata/properties" ma:root="true" ma:fieldsID="0c59f7ed95da361545dc3648cbc43c51" ns2:_="" ns3:_="" ns4:_="">
    <xsd:import namespace="2617389f-58e4-49c5-9807-a75b64a65690"/>
    <xsd:import namespace="4fbe84ba-42ff-48fc-84b2-90bec8d5fc41"/>
    <xsd:import namespace="2d221494-178b-4357-bea6-3a87c5967e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7389f-58e4-49c5-9807-a75b64a65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be84ba-42ff-48fc-84b2-90bec8d5fc4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221494-178b-4357-bea6-3a87c5967e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749e8a7-8d61-44ed-9808-8b61a4cad994}" ma:internalName="TaxCatchAll" ma:showField="CatchAllData" ma:web="4fbe84ba-42ff-48fc-84b2-90bec8d5fc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17389f-58e4-49c5-9807-a75b64a65690">
      <Terms xmlns="http://schemas.microsoft.com/office/infopath/2007/PartnerControls"/>
    </lcf76f155ced4ddcb4097134ff3c332f>
    <TaxCatchAll xmlns="2d221494-178b-4357-bea6-3a87c5967eb4" xsi:nil="true"/>
  </documentManagement>
</p:properties>
</file>

<file path=customXml/itemProps1.xml><?xml version="1.0" encoding="utf-8"?>
<ds:datastoreItem xmlns:ds="http://schemas.openxmlformats.org/officeDocument/2006/customXml" ds:itemID="{775A83DE-3933-472C-88ED-712834843B82}">
  <ds:schemaRefs>
    <ds:schemaRef ds:uri="2617389f-58e4-49c5-9807-a75b64a65690"/>
    <ds:schemaRef ds:uri="2d221494-178b-4357-bea6-3a87c5967eb4"/>
    <ds:schemaRef ds:uri="4fbe84ba-42ff-48fc-84b2-90bec8d5fc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884A30-1A34-40F8-86DF-D609FD18F6C7}">
  <ds:schemaRefs>
    <ds:schemaRef ds:uri="http://schemas.microsoft.com/sharepoint/v3/contenttype/forms"/>
  </ds:schemaRefs>
</ds:datastoreItem>
</file>

<file path=customXml/itemProps3.xml><?xml version="1.0" encoding="utf-8"?>
<ds:datastoreItem xmlns:ds="http://schemas.openxmlformats.org/officeDocument/2006/customXml" ds:itemID="{897DABDD-DCA2-47DF-AEF6-C9E12EE74963}">
  <ds:schemaRefs>
    <ds:schemaRef ds:uri="2617389f-58e4-49c5-9807-a75b64a65690"/>
    <ds:schemaRef ds:uri="2d221494-178b-4357-bea6-3a87c5967eb4"/>
    <ds:schemaRef ds:uri="4fbe84ba-42ff-48fc-84b2-90bec8d5fc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0</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ADCET Workshop: Exploring opportunities for reciprocal dialogue between faculty and students around UDL implementation and inclusive design</vt:lpstr>
      <vt:lpstr>Land Acknowledgement</vt:lpstr>
      <vt:lpstr>Personal introduction</vt:lpstr>
      <vt:lpstr>Objectives of the session</vt:lpstr>
      <vt:lpstr>Context: Acknowledging the rapid growth of UDL and the tension around student agency</vt:lpstr>
      <vt:lpstr>Some UDL strategies for interaction</vt:lpstr>
      <vt:lpstr>Context: Acknowledging the rapid growth of UDL and the tension around student agency </vt:lpstr>
      <vt:lpstr>Interactive snapshot</vt:lpstr>
      <vt:lpstr>A literature overview: striking paucity of work around student voice and agency</vt:lpstr>
      <vt:lpstr>A literature overview: striking paucity of work around student voice and agency (contd.)</vt:lpstr>
      <vt:lpstr>Some background on the study which serves as a canvas for this reflection</vt:lpstr>
      <vt:lpstr>Menti interlude: First degree of student involvement in UDL growth</vt:lpstr>
      <vt:lpstr>First degree of student involvement in UDL growth: the microsystem</vt:lpstr>
      <vt:lpstr>First degree of student involvement in UDL growth: the microsystem (contd.)</vt:lpstr>
      <vt:lpstr>The second degree of student agency: Departmental and faculty scale </vt:lpstr>
      <vt:lpstr>The second degree of student agency: Departmental and faculty scale (contd.)</vt:lpstr>
      <vt:lpstr>The third degree of student involvement in UDL sustainable growth: The campus wide role </vt:lpstr>
      <vt:lpstr>The third degree of student involvement in UDL sustainable growth: The campus wide role (contd.)</vt:lpstr>
      <vt:lpstr>A return to the study findings: Being innovative in the format of the dialogue</vt:lpstr>
      <vt:lpstr>Best practices emerging from this study</vt:lpstr>
      <vt:lpstr>Best practices emerging from this study </vt:lpstr>
      <vt:lpstr>Remaining systemic issues around student involvement in UDL growth</vt:lpstr>
      <vt:lpstr>Remaining systemic issues around student involvement in UDL growth (contd.)</vt:lpstr>
      <vt:lpstr>A broad discussion emerging from this work</vt:lpstr>
      <vt:lpstr>Questions</vt:lpstr>
      <vt:lpstr>Contact details</vt:lpstr>
      <vt:lpstr>Resources</vt:lpstr>
      <vt:lpstr>Resources (contd.)</vt:lpstr>
      <vt:lpstr>Resources (contd.)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FOVET</dc:creator>
  <cp:revision>1</cp:revision>
  <dcterms:created xsi:type="dcterms:W3CDTF">2016-01-05T17:31:38Z</dcterms:created>
  <dcterms:modified xsi:type="dcterms:W3CDTF">2024-08-22T04:45:23Z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0x0101003E6766DE7D4B1242B60D5F644306D5FE</vt:lpwstr>
  </property>
  <property fmtid="{D5CDD505-2E9C-101B-9397-08002B2CF9AE}" pid="3" name="MediaServiceImageTags">
    <vt:lpwstr/>
  </property>
</Properties>
</file>