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4"/>
    <p:sldMasterId id="2147483761" r:id="rId5"/>
  </p:sldMasterIdLst>
  <p:notesMasterIdLst>
    <p:notesMasterId r:id="rId32"/>
  </p:notesMasterIdLst>
  <p:sldIdLst>
    <p:sldId id="256" r:id="rId6"/>
    <p:sldId id="278" r:id="rId7"/>
    <p:sldId id="305" r:id="rId8"/>
    <p:sldId id="279" r:id="rId9"/>
    <p:sldId id="343" r:id="rId10"/>
    <p:sldId id="261" r:id="rId11"/>
    <p:sldId id="281" r:id="rId12"/>
    <p:sldId id="301" r:id="rId13"/>
    <p:sldId id="339" r:id="rId14"/>
    <p:sldId id="282" r:id="rId15"/>
    <p:sldId id="285" r:id="rId16"/>
    <p:sldId id="334" r:id="rId17"/>
    <p:sldId id="288" r:id="rId18"/>
    <p:sldId id="284" r:id="rId19"/>
    <p:sldId id="289" r:id="rId20"/>
    <p:sldId id="344" r:id="rId21"/>
    <p:sldId id="345" r:id="rId22"/>
    <p:sldId id="257" r:id="rId23"/>
    <p:sldId id="341" r:id="rId24"/>
    <p:sldId id="342" r:id="rId25"/>
    <p:sldId id="291" r:id="rId26"/>
    <p:sldId id="298" r:id="rId27"/>
    <p:sldId id="303" r:id="rId28"/>
    <p:sldId id="293" r:id="rId29"/>
    <p:sldId id="295" r:id="rId30"/>
    <p:sldId id="29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3F0F518-B48D-33E2-EA78-099D042C8238}" name="Jo Bishop" initials="JB" userId="S::jbishop@bond.edu.au::d18c66a6-cf1e-4b8c-93c3-3cb1653d290c" providerId="AD"/>
  <p188:author id="{0EBBD052-980A-0BC3-4AD1-CDDB75F62C5E}" name="Lise Mogensen" initials="LM" userId="S::30030340@westernsydney.edu.au::298be79c-9075-4aef-9146-399d7db0021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na Tai" userId="f26afdaa-5421-4982-8e4c-c7edfdf604ba" providerId="ADAL" clId="{9865572D-BDE8-4330-BFC2-790A4DBDAC1E}"/>
    <pc:docChg chg="undo custSel modSld">
      <pc:chgData name="Joanna Tai" userId="f26afdaa-5421-4982-8e4c-c7edfdf604ba" providerId="ADAL" clId="{9865572D-BDE8-4330-BFC2-790A4DBDAC1E}" dt="2024-07-24T05:02:28.947" v="62" actId="12100"/>
      <pc:docMkLst>
        <pc:docMk/>
      </pc:docMkLst>
      <pc:sldChg chg="modSp">
        <pc:chgData name="Joanna Tai" userId="f26afdaa-5421-4982-8e4c-c7edfdf604ba" providerId="ADAL" clId="{9865572D-BDE8-4330-BFC2-790A4DBDAC1E}" dt="2024-07-24T05:02:28.947" v="62" actId="12100"/>
        <pc:sldMkLst>
          <pc:docMk/>
          <pc:sldMk cId="777597479" sldId="282"/>
        </pc:sldMkLst>
        <pc:graphicFrameChg chg="mod">
          <ac:chgData name="Joanna Tai" userId="f26afdaa-5421-4982-8e4c-c7edfdf604ba" providerId="ADAL" clId="{9865572D-BDE8-4330-BFC2-790A4DBDAC1E}" dt="2024-07-24T05:02:28.947" v="62" actId="12100"/>
          <ac:graphicFrameMkLst>
            <pc:docMk/>
            <pc:sldMk cId="777597479" sldId="282"/>
            <ac:graphicFrameMk id="3" creationId="{B7769511-99A8-B91C-F212-94225FF21F99}"/>
          </ac:graphicFrameMkLst>
        </pc:graphicFrameChg>
      </pc:sldChg>
      <pc:sldChg chg="modSp mod">
        <pc:chgData name="Joanna Tai" userId="f26afdaa-5421-4982-8e4c-c7edfdf604ba" providerId="ADAL" clId="{9865572D-BDE8-4330-BFC2-790A4DBDAC1E}" dt="2024-07-24T05:02:01.056" v="60" actId="14734"/>
        <pc:sldMkLst>
          <pc:docMk/>
          <pc:sldMk cId="3720664180" sldId="291"/>
        </pc:sldMkLst>
        <pc:graphicFrameChg chg="mod modGraphic">
          <ac:chgData name="Joanna Tai" userId="f26afdaa-5421-4982-8e4c-c7edfdf604ba" providerId="ADAL" clId="{9865572D-BDE8-4330-BFC2-790A4DBDAC1E}" dt="2024-07-24T05:02:01.056" v="60" actId="14734"/>
          <ac:graphicFrameMkLst>
            <pc:docMk/>
            <pc:sldMk cId="3720664180" sldId="291"/>
            <ac:graphicFrameMk id="5" creationId="{CA8BB9F0-AA36-B032-A365-C2F1BB9B696E}"/>
          </ac:graphicFrameMkLst>
        </pc:graphicFrameChg>
      </pc:sldChg>
      <pc:sldChg chg="modNotesTx">
        <pc:chgData name="Joanna Tai" userId="f26afdaa-5421-4982-8e4c-c7edfdf604ba" providerId="ADAL" clId="{9865572D-BDE8-4330-BFC2-790A4DBDAC1E}" dt="2024-07-24T04:55:56.732" v="11" actId="20577"/>
        <pc:sldMkLst>
          <pc:docMk/>
          <pc:sldMk cId="1284565658" sldId="293"/>
        </pc:sldMkLst>
      </pc:sldChg>
      <pc:sldChg chg="modNotesTx">
        <pc:chgData name="Joanna Tai" userId="f26afdaa-5421-4982-8e4c-c7edfdf604ba" providerId="ADAL" clId="{9865572D-BDE8-4330-BFC2-790A4DBDAC1E}" dt="2024-07-24T04:56:01.267" v="17" actId="20577"/>
        <pc:sldMkLst>
          <pc:docMk/>
          <pc:sldMk cId="1055131396" sldId="295"/>
        </pc:sldMkLst>
      </pc:sldChg>
      <pc:sldChg chg="modSp mod">
        <pc:chgData name="Joanna Tai" userId="f26afdaa-5421-4982-8e4c-c7edfdf604ba" providerId="ADAL" clId="{9865572D-BDE8-4330-BFC2-790A4DBDAC1E}" dt="2024-07-24T05:00:44.197" v="30" actId="139"/>
        <pc:sldMkLst>
          <pc:docMk/>
          <pc:sldMk cId="3924884436" sldId="297"/>
        </pc:sldMkLst>
        <pc:spChg chg="mod">
          <ac:chgData name="Joanna Tai" userId="f26afdaa-5421-4982-8e4c-c7edfdf604ba" providerId="ADAL" clId="{9865572D-BDE8-4330-BFC2-790A4DBDAC1E}" dt="2024-07-24T05:00:44.197" v="30" actId="139"/>
          <ac:spMkLst>
            <pc:docMk/>
            <pc:sldMk cId="3924884436" sldId="297"/>
            <ac:spMk id="6" creationId="{E8D90F21-0426-A65B-4E05-5CE09721464B}"/>
          </ac:spMkLst>
        </pc:spChg>
      </pc:sldChg>
      <pc:sldChg chg="modNotesTx">
        <pc:chgData name="Joanna Tai" userId="f26afdaa-5421-4982-8e4c-c7edfdf604ba" providerId="ADAL" clId="{9865572D-BDE8-4330-BFC2-790A4DBDAC1E}" dt="2024-07-24T04:55:53.230" v="5" actId="20577"/>
        <pc:sldMkLst>
          <pc:docMk/>
          <pc:sldMk cId="2175517647" sldId="303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5EAFA5-B6A1-2E48-B97D-F79315AB3697}" type="doc">
      <dgm:prSet loTypeId="urn:microsoft.com/office/officeart/2005/8/layout/balance1" loCatId="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GB"/>
        </a:p>
      </dgm:t>
    </dgm:pt>
    <dgm:pt modelId="{3D92C34A-37E2-8A4A-B1C6-FA166A57CF82}">
      <dgm:prSet phldrT="[Text]"/>
      <dgm:spPr/>
      <dgm:t>
        <a:bodyPr/>
        <a:lstStyle/>
        <a:p>
          <a:r>
            <a:rPr lang="en-GB"/>
            <a:t>Inclusion in HE</a:t>
          </a:r>
        </a:p>
      </dgm:t>
    </dgm:pt>
    <dgm:pt modelId="{3AAAFD70-F94E-EE48-87AC-08BBA635AA07}" type="parTrans" cxnId="{10D8EDD0-890F-C047-8559-1AE09390F4F1}">
      <dgm:prSet/>
      <dgm:spPr/>
      <dgm:t>
        <a:bodyPr/>
        <a:lstStyle/>
        <a:p>
          <a:endParaRPr lang="en-GB"/>
        </a:p>
      </dgm:t>
    </dgm:pt>
    <dgm:pt modelId="{B6CCC0D4-5D65-E04E-B45A-69D50F0C22AE}" type="sibTrans" cxnId="{10D8EDD0-890F-C047-8559-1AE09390F4F1}">
      <dgm:prSet/>
      <dgm:spPr/>
      <dgm:t>
        <a:bodyPr/>
        <a:lstStyle/>
        <a:p>
          <a:endParaRPr lang="en-GB"/>
        </a:p>
      </dgm:t>
    </dgm:pt>
    <dgm:pt modelId="{4EA23A1C-6A71-3C40-ADE7-6FB63F7AC2BE}">
      <dgm:prSet phldrT="[Text]"/>
      <dgm:spPr/>
      <dgm:t>
        <a:bodyPr/>
        <a:lstStyle/>
        <a:p>
          <a:r>
            <a:rPr lang="en-GB"/>
            <a:t>Assessment</a:t>
          </a:r>
        </a:p>
      </dgm:t>
    </dgm:pt>
    <dgm:pt modelId="{0B5C1A13-81E4-5643-B84C-159F3FBD321D}" type="parTrans" cxnId="{4C1B115A-9EB2-2549-8C6A-B5347CCB6DFC}">
      <dgm:prSet/>
      <dgm:spPr/>
      <dgm:t>
        <a:bodyPr/>
        <a:lstStyle/>
        <a:p>
          <a:endParaRPr lang="en-GB"/>
        </a:p>
      </dgm:t>
    </dgm:pt>
    <dgm:pt modelId="{C1FB4217-3FB8-3E4F-8C28-C7B1957C8E90}" type="sibTrans" cxnId="{4C1B115A-9EB2-2549-8C6A-B5347CCB6DFC}">
      <dgm:prSet/>
      <dgm:spPr/>
      <dgm:t>
        <a:bodyPr/>
        <a:lstStyle/>
        <a:p>
          <a:endParaRPr lang="en-GB"/>
        </a:p>
      </dgm:t>
    </dgm:pt>
    <dgm:pt modelId="{FD3990DF-8142-274E-B527-01AE462B5CF1}">
      <dgm:prSet phldrT="[Text]"/>
      <dgm:spPr/>
      <dgm:t>
        <a:bodyPr/>
        <a:lstStyle/>
        <a:p>
          <a:r>
            <a:rPr lang="en-GB"/>
            <a:t>IRs</a:t>
          </a:r>
        </a:p>
      </dgm:t>
    </dgm:pt>
    <dgm:pt modelId="{DBE06FED-6A8C-9643-8188-336E89A327D9}" type="parTrans" cxnId="{7912A03C-FB86-0C4A-B1E3-B70C2E89338F}">
      <dgm:prSet/>
      <dgm:spPr/>
      <dgm:t>
        <a:bodyPr/>
        <a:lstStyle/>
        <a:p>
          <a:endParaRPr lang="en-GB"/>
        </a:p>
      </dgm:t>
    </dgm:pt>
    <dgm:pt modelId="{672E7343-A4E3-2343-A3D0-26C1BB4A3C46}" type="sibTrans" cxnId="{7912A03C-FB86-0C4A-B1E3-B70C2E89338F}">
      <dgm:prSet/>
      <dgm:spPr/>
      <dgm:t>
        <a:bodyPr/>
        <a:lstStyle/>
        <a:p>
          <a:endParaRPr lang="en-GB"/>
        </a:p>
      </dgm:t>
    </dgm:pt>
    <dgm:pt modelId="{23C6F622-29D5-DA4D-9242-8F3A91802A05}">
      <dgm:prSet phldrT="[Text]"/>
      <dgm:spPr/>
      <dgm:t>
        <a:bodyPr/>
        <a:lstStyle/>
        <a:p>
          <a:r>
            <a:rPr lang="en-GB"/>
            <a:t>Provision of Future Workforce</a:t>
          </a:r>
        </a:p>
      </dgm:t>
    </dgm:pt>
    <dgm:pt modelId="{5AFAD849-1D58-BF42-A12A-7272FC3134C8}" type="parTrans" cxnId="{BD27F902-79EF-B948-9961-B4A135961CD4}">
      <dgm:prSet/>
      <dgm:spPr/>
      <dgm:t>
        <a:bodyPr/>
        <a:lstStyle/>
        <a:p>
          <a:endParaRPr lang="en-GB"/>
        </a:p>
      </dgm:t>
    </dgm:pt>
    <dgm:pt modelId="{ADC7F54D-C0F1-314A-B499-758E4E6B19B6}" type="sibTrans" cxnId="{BD27F902-79EF-B948-9961-B4A135961CD4}">
      <dgm:prSet/>
      <dgm:spPr/>
      <dgm:t>
        <a:bodyPr/>
        <a:lstStyle/>
        <a:p>
          <a:endParaRPr lang="en-GB"/>
        </a:p>
      </dgm:t>
    </dgm:pt>
    <dgm:pt modelId="{2BA237E9-548D-F449-9AF1-1CB00C0AFA17}">
      <dgm:prSet phldrT="[Text]"/>
      <dgm:spPr/>
      <dgm:t>
        <a:bodyPr/>
        <a:lstStyle/>
        <a:p>
          <a:r>
            <a:rPr lang="en-GB"/>
            <a:t>Workforce Contexts</a:t>
          </a:r>
        </a:p>
      </dgm:t>
    </dgm:pt>
    <dgm:pt modelId="{E7A871CB-B81A-354F-BB9B-644CABC83892}" type="parTrans" cxnId="{DA3EF878-039B-7649-B774-3BBFC4B6D5A7}">
      <dgm:prSet/>
      <dgm:spPr/>
      <dgm:t>
        <a:bodyPr/>
        <a:lstStyle/>
        <a:p>
          <a:endParaRPr lang="en-GB"/>
        </a:p>
      </dgm:t>
    </dgm:pt>
    <dgm:pt modelId="{799EA8B2-5ED5-3C4A-AC64-E8F0BF44D9EA}" type="sibTrans" cxnId="{DA3EF878-039B-7649-B774-3BBFC4B6D5A7}">
      <dgm:prSet/>
      <dgm:spPr/>
      <dgm:t>
        <a:bodyPr/>
        <a:lstStyle/>
        <a:p>
          <a:endParaRPr lang="en-GB"/>
        </a:p>
      </dgm:t>
    </dgm:pt>
    <dgm:pt modelId="{90C3B753-CA6F-C04A-B679-A7660AFC36BE}">
      <dgm:prSet phldrT="[Text]"/>
      <dgm:spPr/>
      <dgm:t>
        <a:bodyPr/>
        <a:lstStyle/>
        <a:p>
          <a:r>
            <a:rPr lang="en-GB"/>
            <a:t>Industry Expectations</a:t>
          </a:r>
        </a:p>
      </dgm:t>
    </dgm:pt>
    <dgm:pt modelId="{300033B2-F964-8948-B684-1B6DC6299A85}" type="parTrans" cxnId="{F5DB27F8-A754-CF4A-A1A2-616F5681305D}">
      <dgm:prSet/>
      <dgm:spPr/>
      <dgm:t>
        <a:bodyPr/>
        <a:lstStyle/>
        <a:p>
          <a:endParaRPr lang="en-GB"/>
        </a:p>
      </dgm:t>
    </dgm:pt>
    <dgm:pt modelId="{E859CDC7-712C-4E48-9E33-BFD4A9C6F2B8}" type="sibTrans" cxnId="{F5DB27F8-A754-CF4A-A1A2-616F5681305D}">
      <dgm:prSet/>
      <dgm:spPr/>
      <dgm:t>
        <a:bodyPr/>
        <a:lstStyle/>
        <a:p>
          <a:endParaRPr lang="en-GB"/>
        </a:p>
      </dgm:t>
    </dgm:pt>
    <dgm:pt modelId="{CCDE1D26-2664-E84B-B083-AE578E4E7BFC}">
      <dgm:prSet phldrT="[Text]"/>
      <dgm:spPr/>
      <dgm:t>
        <a:bodyPr/>
        <a:lstStyle/>
        <a:p>
          <a:r>
            <a:rPr lang="en-GB"/>
            <a:t>Accreditation</a:t>
          </a:r>
        </a:p>
      </dgm:t>
    </dgm:pt>
    <dgm:pt modelId="{EE891955-2341-A14B-A5E1-0D59F8E15F7A}" type="parTrans" cxnId="{108F744E-FA95-6A47-93D8-C6BF4754FED8}">
      <dgm:prSet/>
      <dgm:spPr/>
      <dgm:t>
        <a:bodyPr/>
        <a:lstStyle/>
        <a:p>
          <a:endParaRPr lang="en-GB"/>
        </a:p>
      </dgm:t>
    </dgm:pt>
    <dgm:pt modelId="{C5224256-C918-FA4A-97D1-1D706D76F469}" type="sibTrans" cxnId="{108F744E-FA95-6A47-93D8-C6BF4754FED8}">
      <dgm:prSet/>
      <dgm:spPr/>
      <dgm:t>
        <a:bodyPr/>
        <a:lstStyle/>
        <a:p>
          <a:endParaRPr lang="en-GB"/>
        </a:p>
      </dgm:t>
    </dgm:pt>
    <dgm:pt modelId="{D224384F-C160-B747-9CB6-04795714170C}" type="pres">
      <dgm:prSet presAssocID="{185EAFA5-B6A1-2E48-B97D-F79315AB3697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A389AA54-35B8-1D44-981A-742479216AAD}" type="pres">
      <dgm:prSet presAssocID="{185EAFA5-B6A1-2E48-B97D-F79315AB3697}" presName="dummyMaxCanvas" presStyleCnt="0"/>
      <dgm:spPr/>
    </dgm:pt>
    <dgm:pt modelId="{4114BDA0-C5B2-8A4C-BF95-44B199971426}" type="pres">
      <dgm:prSet presAssocID="{185EAFA5-B6A1-2E48-B97D-F79315AB3697}" presName="parentComposite" presStyleCnt="0"/>
      <dgm:spPr/>
    </dgm:pt>
    <dgm:pt modelId="{AE089584-1682-B34B-AC32-D6FC5F61C676}" type="pres">
      <dgm:prSet presAssocID="{185EAFA5-B6A1-2E48-B97D-F79315AB3697}" presName="parent1" presStyleLbl="alignAccFollowNode1" presStyleIdx="0" presStyleCnt="4">
        <dgm:presLayoutVars>
          <dgm:chMax val="4"/>
        </dgm:presLayoutVars>
      </dgm:prSet>
      <dgm:spPr/>
    </dgm:pt>
    <dgm:pt modelId="{E4B03235-B943-CD47-A735-C1160D412ED6}" type="pres">
      <dgm:prSet presAssocID="{185EAFA5-B6A1-2E48-B97D-F79315AB3697}" presName="parent2" presStyleLbl="alignAccFollowNode1" presStyleIdx="1" presStyleCnt="4">
        <dgm:presLayoutVars>
          <dgm:chMax val="4"/>
        </dgm:presLayoutVars>
      </dgm:prSet>
      <dgm:spPr/>
    </dgm:pt>
    <dgm:pt modelId="{CB927373-69B0-5547-99BB-64204CBBF9F8}" type="pres">
      <dgm:prSet presAssocID="{185EAFA5-B6A1-2E48-B97D-F79315AB3697}" presName="childrenComposite" presStyleCnt="0"/>
      <dgm:spPr/>
    </dgm:pt>
    <dgm:pt modelId="{EF26D486-EA0D-5B42-AD24-2210CF07E8DD}" type="pres">
      <dgm:prSet presAssocID="{185EAFA5-B6A1-2E48-B97D-F79315AB3697}" presName="dummyMaxCanvas_ChildArea" presStyleCnt="0"/>
      <dgm:spPr/>
    </dgm:pt>
    <dgm:pt modelId="{1A784CB1-F285-824E-A205-96AD9835AE01}" type="pres">
      <dgm:prSet presAssocID="{185EAFA5-B6A1-2E48-B97D-F79315AB3697}" presName="fulcrum" presStyleLbl="alignAccFollowNode1" presStyleIdx="2" presStyleCnt="4"/>
      <dgm:spPr/>
    </dgm:pt>
    <dgm:pt modelId="{300220AC-9212-3A4A-A7EA-5B25F03B119C}" type="pres">
      <dgm:prSet presAssocID="{185EAFA5-B6A1-2E48-B97D-F79315AB3697}" presName="balance_23" presStyleLbl="alignAccFollowNode1" presStyleIdx="3" presStyleCnt="4">
        <dgm:presLayoutVars>
          <dgm:bulletEnabled val="1"/>
        </dgm:presLayoutVars>
      </dgm:prSet>
      <dgm:spPr/>
    </dgm:pt>
    <dgm:pt modelId="{D9C66FF4-BCBA-E147-A6CA-EB99818F65A5}" type="pres">
      <dgm:prSet presAssocID="{185EAFA5-B6A1-2E48-B97D-F79315AB3697}" presName="right_23_1" presStyleLbl="node1" presStyleIdx="0" presStyleCnt="5">
        <dgm:presLayoutVars>
          <dgm:bulletEnabled val="1"/>
        </dgm:presLayoutVars>
      </dgm:prSet>
      <dgm:spPr/>
    </dgm:pt>
    <dgm:pt modelId="{A2D5ADBF-9044-3E4B-BC68-5EEE058CEBAB}" type="pres">
      <dgm:prSet presAssocID="{185EAFA5-B6A1-2E48-B97D-F79315AB3697}" presName="right_23_2" presStyleLbl="node1" presStyleIdx="1" presStyleCnt="5">
        <dgm:presLayoutVars>
          <dgm:bulletEnabled val="1"/>
        </dgm:presLayoutVars>
      </dgm:prSet>
      <dgm:spPr/>
    </dgm:pt>
    <dgm:pt modelId="{D871119D-D3AB-894E-A7BC-7FE37A5A4D73}" type="pres">
      <dgm:prSet presAssocID="{185EAFA5-B6A1-2E48-B97D-F79315AB3697}" presName="right_23_3" presStyleLbl="node1" presStyleIdx="2" presStyleCnt="5">
        <dgm:presLayoutVars>
          <dgm:bulletEnabled val="1"/>
        </dgm:presLayoutVars>
      </dgm:prSet>
      <dgm:spPr/>
    </dgm:pt>
    <dgm:pt modelId="{A6FCBC1F-7E43-D94E-B554-8CDCEB5283A2}" type="pres">
      <dgm:prSet presAssocID="{185EAFA5-B6A1-2E48-B97D-F79315AB3697}" presName="left_23_1" presStyleLbl="node1" presStyleIdx="3" presStyleCnt="5">
        <dgm:presLayoutVars>
          <dgm:bulletEnabled val="1"/>
        </dgm:presLayoutVars>
      </dgm:prSet>
      <dgm:spPr/>
    </dgm:pt>
    <dgm:pt modelId="{8D5F48FF-A165-3048-B32F-389D776DBE3F}" type="pres">
      <dgm:prSet presAssocID="{185EAFA5-B6A1-2E48-B97D-F79315AB3697}" presName="left_23_2" presStyleLbl="node1" presStyleIdx="4" presStyleCnt="5">
        <dgm:presLayoutVars>
          <dgm:bulletEnabled val="1"/>
        </dgm:presLayoutVars>
      </dgm:prSet>
      <dgm:spPr/>
    </dgm:pt>
  </dgm:ptLst>
  <dgm:cxnLst>
    <dgm:cxn modelId="{BD27F902-79EF-B948-9961-B4A135961CD4}" srcId="{185EAFA5-B6A1-2E48-B97D-F79315AB3697}" destId="{23C6F622-29D5-DA4D-9242-8F3A91802A05}" srcOrd="1" destOrd="0" parTransId="{5AFAD849-1D58-BF42-A12A-7272FC3134C8}" sibTransId="{ADC7F54D-C0F1-314A-B499-758E4E6B19B6}"/>
    <dgm:cxn modelId="{F316751B-59AA-ED4A-8B02-7F8293C7C55D}" type="presOf" srcId="{CCDE1D26-2664-E84B-B083-AE578E4E7BFC}" destId="{D871119D-D3AB-894E-A7BC-7FE37A5A4D73}" srcOrd="0" destOrd="0" presId="urn:microsoft.com/office/officeart/2005/8/layout/balance1"/>
    <dgm:cxn modelId="{D3C1B121-C565-664A-810F-13E634049C86}" type="presOf" srcId="{FD3990DF-8142-274E-B527-01AE462B5CF1}" destId="{8D5F48FF-A165-3048-B32F-389D776DBE3F}" srcOrd="0" destOrd="0" presId="urn:microsoft.com/office/officeart/2005/8/layout/balance1"/>
    <dgm:cxn modelId="{7912A03C-FB86-0C4A-B1E3-B70C2E89338F}" srcId="{3D92C34A-37E2-8A4A-B1C6-FA166A57CF82}" destId="{FD3990DF-8142-274E-B527-01AE462B5CF1}" srcOrd="1" destOrd="0" parTransId="{DBE06FED-6A8C-9643-8188-336E89A327D9}" sibTransId="{672E7343-A4E3-2343-A3D0-26C1BB4A3C46}"/>
    <dgm:cxn modelId="{108F744E-FA95-6A47-93D8-C6BF4754FED8}" srcId="{23C6F622-29D5-DA4D-9242-8F3A91802A05}" destId="{CCDE1D26-2664-E84B-B083-AE578E4E7BFC}" srcOrd="2" destOrd="0" parTransId="{EE891955-2341-A14B-A5E1-0D59F8E15F7A}" sibTransId="{C5224256-C918-FA4A-97D1-1D706D76F469}"/>
    <dgm:cxn modelId="{E8609C56-276C-714F-85AE-C51C29D03A59}" type="presOf" srcId="{90C3B753-CA6F-C04A-B679-A7660AFC36BE}" destId="{A2D5ADBF-9044-3E4B-BC68-5EEE058CEBAB}" srcOrd="0" destOrd="0" presId="urn:microsoft.com/office/officeart/2005/8/layout/balance1"/>
    <dgm:cxn modelId="{DA3EF878-039B-7649-B774-3BBFC4B6D5A7}" srcId="{23C6F622-29D5-DA4D-9242-8F3A91802A05}" destId="{2BA237E9-548D-F449-9AF1-1CB00C0AFA17}" srcOrd="0" destOrd="0" parTransId="{E7A871CB-B81A-354F-BB9B-644CABC83892}" sibTransId="{799EA8B2-5ED5-3C4A-AC64-E8F0BF44D9EA}"/>
    <dgm:cxn modelId="{4C1B115A-9EB2-2549-8C6A-B5347CCB6DFC}" srcId="{3D92C34A-37E2-8A4A-B1C6-FA166A57CF82}" destId="{4EA23A1C-6A71-3C40-ADE7-6FB63F7AC2BE}" srcOrd="0" destOrd="0" parTransId="{0B5C1A13-81E4-5643-B84C-159F3FBD321D}" sibTransId="{C1FB4217-3FB8-3E4F-8C28-C7B1957C8E90}"/>
    <dgm:cxn modelId="{52AFAF7B-C0D3-2A4A-A277-45D5355C7CD7}" type="presOf" srcId="{23C6F622-29D5-DA4D-9242-8F3A91802A05}" destId="{E4B03235-B943-CD47-A735-C1160D412ED6}" srcOrd="0" destOrd="0" presId="urn:microsoft.com/office/officeart/2005/8/layout/balance1"/>
    <dgm:cxn modelId="{067CDD9A-E111-3F4C-A3BF-CB113F5CF8EE}" type="presOf" srcId="{4EA23A1C-6A71-3C40-ADE7-6FB63F7AC2BE}" destId="{A6FCBC1F-7E43-D94E-B554-8CDCEB5283A2}" srcOrd="0" destOrd="0" presId="urn:microsoft.com/office/officeart/2005/8/layout/balance1"/>
    <dgm:cxn modelId="{2E4A63A7-EA86-6A45-BE5A-87826163632E}" type="presOf" srcId="{2BA237E9-548D-F449-9AF1-1CB00C0AFA17}" destId="{D9C66FF4-BCBA-E147-A6CA-EB99818F65A5}" srcOrd="0" destOrd="0" presId="urn:microsoft.com/office/officeart/2005/8/layout/balance1"/>
    <dgm:cxn modelId="{16FEE2B8-9D0D-8646-8E83-4BA1E94DB235}" type="presOf" srcId="{3D92C34A-37E2-8A4A-B1C6-FA166A57CF82}" destId="{AE089584-1682-B34B-AC32-D6FC5F61C676}" srcOrd="0" destOrd="0" presId="urn:microsoft.com/office/officeart/2005/8/layout/balance1"/>
    <dgm:cxn modelId="{10D8EDD0-890F-C047-8559-1AE09390F4F1}" srcId="{185EAFA5-B6A1-2E48-B97D-F79315AB3697}" destId="{3D92C34A-37E2-8A4A-B1C6-FA166A57CF82}" srcOrd="0" destOrd="0" parTransId="{3AAAFD70-F94E-EE48-87AC-08BBA635AA07}" sibTransId="{B6CCC0D4-5D65-E04E-B45A-69D50F0C22AE}"/>
    <dgm:cxn modelId="{AF69FDE1-DFD9-5C46-B426-BC640A4EDE17}" type="presOf" srcId="{185EAFA5-B6A1-2E48-B97D-F79315AB3697}" destId="{D224384F-C160-B747-9CB6-04795714170C}" srcOrd="0" destOrd="0" presId="urn:microsoft.com/office/officeart/2005/8/layout/balance1"/>
    <dgm:cxn modelId="{F5DB27F8-A754-CF4A-A1A2-616F5681305D}" srcId="{23C6F622-29D5-DA4D-9242-8F3A91802A05}" destId="{90C3B753-CA6F-C04A-B679-A7660AFC36BE}" srcOrd="1" destOrd="0" parTransId="{300033B2-F964-8948-B684-1B6DC6299A85}" sibTransId="{E859CDC7-712C-4E48-9E33-BFD4A9C6F2B8}"/>
    <dgm:cxn modelId="{70069818-CCA0-9F4B-90C4-30F414EB88A5}" type="presParOf" srcId="{D224384F-C160-B747-9CB6-04795714170C}" destId="{A389AA54-35B8-1D44-981A-742479216AAD}" srcOrd="0" destOrd="0" presId="urn:microsoft.com/office/officeart/2005/8/layout/balance1"/>
    <dgm:cxn modelId="{5B9CBB96-5198-D849-94B6-500CC5FCBC76}" type="presParOf" srcId="{D224384F-C160-B747-9CB6-04795714170C}" destId="{4114BDA0-C5B2-8A4C-BF95-44B199971426}" srcOrd="1" destOrd="0" presId="urn:microsoft.com/office/officeart/2005/8/layout/balance1"/>
    <dgm:cxn modelId="{672F60BD-D963-5041-85B3-591BE356DFA9}" type="presParOf" srcId="{4114BDA0-C5B2-8A4C-BF95-44B199971426}" destId="{AE089584-1682-B34B-AC32-D6FC5F61C676}" srcOrd="0" destOrd="0" presId="urn:microsoft.com/office/officeart/2005/8/layout/balance1"/>
    <dgm:cxn modelId="{0B993B28-1863-5D4C-ADAC-B8F68F0E9ED3}" type="presParOf" srcId="{4114BDA0-C5B2-8A4C-BF95-44B199971426}" destId="{E4B03235-B943-CD47-A735-C1160D412ED6}" srcOrd="1" destOrd="0" presId="urn:microsoft.com/office/officeart/2005/8/layout/balance1"/>
    <dgm:cxn modelId="{F662A829-0E4C-F841-838C-9D6365D62EE0}" type="presParOf" srcId="{D224384F-C160-B747-9CB6-04795714170C}" destId="{CB927373-69B0-5547-99BB-64204CBBF9F8}" srcOrd="2" destOrd="0" presId="urn:microsoft.com/office/officeart/2005/8/layout/balance1"/>
    <dgm:cxn modelId="{D58A09AE-8503-0A41-81DF-385D2F3EA1C3}" type="presParOf" srcId="{CB927373-69B0-5547-99BB-64204CBBF9F8}" destId="{EF26D486-EA0D-5B42-AD24-2210CF07E8DD}" srcOrd="0" destOrd="0" presId="urn:microsoft.com/office/officeart/2005/8/layout/balance1"/>
    <dgm:cxn modelId="{411755DA-EB79-2C48-9F26-C1BCED47A622}" type="presParOf" srcId="{CB927373-69B0-5547-99BB-64204CBBF9F8}" destId="{1A784CB1-F285-824E-A205-96AD9835AE01}" srcOrd="1" destOrd="0" presId="urn:microsoft.com/office/officeart/2005/8/layout/balance1"/>
    <dgm:cxn modelId="{98AD038A-5FB1-8A42-9485-A5CE9AD74498}" type="presParOf" srcId="{CB927373-69B0-5547-99BB-64204CBBF9F8}" destId="{300220AC-9212-3A4A-A7EA-5B25F03B119C}" srcOrd="2" destOrd="0" presId="urn:microsoft.com/office/officeart/2005/8/layout/balance1"/>
    <dgm:cxn modelId="{49212FDE-2E44-1D4F-BFC0-67BF48195192}" type="presParOf" srcId="{CB927373-69B0-5547-99BB-64204CBBF9F8}" destId="{D9C66FF4-BCBA-E147-A6CA-EB99818F65A5}" srcOrd="3" destOrd="0" presId="urn:microsoft.com/office/officeart/2005/8/layout/balance1"/>
    <dgm:cxn modelId="{F4B289E1-34BA-3D48-B72F-A3ADE456950C}" type="presParOf" srcId="{CB927373-69B0-5547-99BB-64204CBBF9F8}" destId="{A2D5ADBF-9044-3E4B-BC68-5EEE058CEBAB}" srcOrd="4" destOrd="0" presId="urn:microsoft.com/office/officeart/2005/8/layout/balance1"/>
    <dgm:cxn modelId="{B2AE0820-F639-1B4E-874E-AEEE464A2BF4}" type="presParOf" srcId="{CB927373-69B0-5547-99BB-64204CBBF9F8}" destId="{D871119D-D3AB-894E-A7BC-7FE37A5A4D73}" srcOrd="5" destOrd="0" presId="urn:microsoft.com/office/officeart/2005/8/layout/balance1"/>
    <dgm:cxn modelId="{4E624F6C-E688-C342-9F6E-BB5FCDD2673E}" type="presParOf" srcId="{CB927373-69B0-5547-99BB-64204CBBF9F8}" destId="{A6FCBC1F-7E43-D94E-B554-8CDCEB5283A2}" srcOrd="6" destOrd="0" presId="urn:microsoft.com/office/officeart/2005/8/layout/balance1"/>
    <dgm:cxn modelId="{39A0ECF6-C107-D34C-AF07-D356DDDA6687}" type="presParOf" srcId="{CB927373-69B0-5547-99BB-64204CBBF9F8}" destId="{8D5F48FF-A165-3048-B32F-389D776DBE3F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32E1BB-989D-4ABE-87E4-1947B107E755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EDFB840-2448-4A35-8651-99229A523081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16 institutions adopted Johnson et al (2012)’s IR statements directly</a:t>
          </a:r>
          <a:endParaRPr lang="en-US"/>
        </a:p>
      </dgm:t>
    </dgm:pt>
    <dgm:pt modelId="{73706ECB-65DF-446D-9ABE-1F7ECE819097}" type="parTrans" cxnId="{1C00BADC-D378-4D56-B4C7-17364FC938D1}">
      <dgm:prSet/>
      <dgm:spPr/>
      <dgm:t>
        <a:bodyPr/>
        <a:lstStyle/>
        <a:p>
          <a:endParaRPr lang="en-US"/>
        </a:p>
      </dgm:t>
    </dgm:pt>
    <dgm:pt modelId="{E05BD3C4-563B-4D3E-A3D2-2FC89CCD6D0F}" type="sibTrans" cxnId="{1C00BADC-D378-4D56-B4C7-17364FC938D1}">
      <dgm:prSet/>
      <dgm:spPr/>
      <dgm:t>
        <a:bodyPr/>
        <a:lstStyle/>
        <a:p>
          <a:endParaRPr lang="en-US"/>
        </a:p>
      </dgm:t>
    </dgm:pt>
    <dgm:pt modelId="{34DCC3EE-0E57-4CEC-A903-155E4A0AE4AD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Most frequently modified or omitted: ethical, legal responsibilities, sustainable performance</a:t>
          </a:r>
          <a:endParaRPr lang="en-US"/>
        </a:p>
      </dgm:t>
    </dgm:pt>
    <dgm:pt modelId="{4C1E92AC-F121-472D-A229-ABA09C4AD7FC}" type="parTrans" cxnId="{5C1A27DA-FF21-439A-B558-C0E146C54314}">
      <dgm:prSet/>
      <dgm:spPr/>
      <dgm:t>
        <a:bodyPr/>
        <a:lstStyle/>
        <a:p>
          <a:endParaRPr lang="en-US"/>
        </a:p>
      </dgm:t>
    </dgm:pt>
    <dgm:pt modelId="{052D6F23-03D7-42BE-B125-4979F4873BA6}" type="sibTrans" cxnId="{5C1A27DA-FF21-439A-B558-C0E146C54314}">
      <dgm:prSet/>
      <dgm:spPr/>
      <dgm:t>
        <a:bodyPr/>
        <a:lstStyle/>
        <a:p>
          <a:endParaRPr lang="en-US"/>
        </a:p>
      </dgm:t>
    </dgm:pt>
    <dgm:pt modelId="{5A37D4FC-D792-4211-BF22-1736AB1D7464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Additional requirements added: relational skills, reflective skills, digital/technology, financial literacy</a:t>
          </a:r>
          <a:endParaRPr lang="en-US"/>
        </a:p>
      </dgm:t>
    </dgm:pt>
    <dgm:pt modelId="{685B5AF5-19EC-4309-B34D-195F9B73232B}" type="parTrans" cxnId="{9BACBF67-EEAE-4A35-8711-8601A9605E07}">
      <dgm:prSet/>
      <dgm:spPr/>
      <dgm:t>
        <a:bodyPr/>
        <a:lstStyle/>
        <a:p>
          <a:endParaRPr lang="en-US"/>
        </a:p>
      </dgm:t>
    </dgm:pt>
    <dgm:pt modelId="{797FAD28-0BAE-4DA8-8C0A-3C7273DAB131}" type="sibTrans" cxnId="{9BACBF67-EEAE-4A35-8711-8601A9605E07}">
      <dgm:prSet/>
      <dgm:spPr/>
      <dgm:t>
        <a:bodyPr/>
        <a:lstStyle/>
        <a:p>
          <a:endParaRPr lang="en-US"/>
        </a:p>
      </dgm:t>
    </dgm:pt>
    <dgm:pt modelId="{86DF9DCA-B408-4AA7-B909-47B96CF96150}" type="pres">
      <dgm:prSet presAssocID="{E732E1BB-989D-4ABE-87E4-1947B107E755}" presName="root" presStyleCnt="0">
        <dgm:presLayoutVars>
          <dgm:dir/>
          <dgm:resizeHandles val="exact"/>
        </dgm:presLayoutVars>
      </dgm:prSet>
      <dgm:spPr/>
    </dgm:pt>
    <dgm:pt modelId="{CBD5FDD3-5B94-4294-AB0A-A044ADF20039}" type="pres">
      <dgm:prSet presAssocID="{1EDFB840-2448-4A35-8651-99229A523081}" presName="compNode" presStyleCnt="0"/>
      <dgm:spPr/>
    </dgm:pt>
    <dgm:pt modelId="{0A5328E5-1767-4E21-BD20-265F1B81E85F}" type="pres">
      <dgm:prSet presAssocID="{1EDFB840-2448-4A35-8651-99229A523081}" presName="bgRect" presStyleLbl="bgShp" presStyleIdx="0" presStyleCnt="3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1B61E709-E28C-43A4-AE37-3046A7C2D1A6}" type="pres">
      <dgm:prSet presAssocID="{1EDFB840-2448-4A35-8651-99229A52308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ipboard Checked with solid fill"/>
        </a:ext>
      </dgm:extLst>
    </dgm:pt>
    <dgm:pt modelId="{128631E6-831B-4E53-8D78-6F6836126EA7}" type="pres">
      <dgm:prSet presAssocID="{1EDFB840-2448-4A35-8651-99229A523081}" presName="spaceRect" presStyleCnt="0"/>
      <dgm:spPr/>
    </dgm:pt>
    <dgm:pt modelId="{0408148A-E347-4774-8D58-76218B9485A7}" type="pres">
      <dgm:prSet presAssocID="{1EDFB840-2448-4A35-8651-99229A523081}" presName="parTx" presStyleLbl="revTx" presStyleIdx="0" presStyleCnt="3">
        <dgm:presLayoutVars>
          <dgm:chMax val="0"/>
          <dgm:chPref val="0"/>
        </dgm:presLayoutVars>
      </dgm:prSet>
      <dgm:spPr/>
    </dgm:pt>
    <dgm:pt modelId="{4C759FDF-6D67-4C42-A23F-859DA8FE7F14}" type="pres">
      <dgm:prSet presAssocID="{E05BD3C4-563B-4D3E-A3D2-2FC89CCD6D0F}" presName="sibTrans" presStyleCnt="0"/>
      <dgm:spPr/>
    </dgm:pt>
    <dgm:pt modelId="{CE25E205-4256-459F-9522-E10193F2A001}" type="pres">
      <dgm:prSet presAssocID="{34DCC3EE-0E57-4CEC-A903-155E4A0AE4AD}" presName="compNode" presStyleCnt="0"/>
      <dgm:spPr/>
    </dgm:pt>
    <dgm:pt modelId="{3EDBD85D-0EDE-41CE-A46C-53B1566CD4D6}" type="pres">
      <dgm:prSet presAssocID="{34DCC3EE-0E57-4CEC-A903-155E4A0AE4AD}" presName="bgRect" presStyleLbl="bgShp" presStyleIdx="1" presStyleCnt="3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59742541-CC56-4D08-8E9E-C73D071C2F27}" type="pres">
      <dgm:prSet presAssocID="{34DCC3EE-0E57-4CEC-A903-155E4A0AE4A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96722F4D-8C5A-48C5-9CBA-00988C19F35A}" type="pres">
      <dgm:prSet presAssocID="{34DCC3EE-0E57-4CEC-A903-155E4A0AE4AD}" presName="spaceRect" presStyleCnt="0"/>
      <dgm:spPr/>
    </dgm:pt>
    <dgm:pt modelId="{4B9AEDD8-21D7-4190-BBB9-68BFE26101AA}" type="pres">
      <dgm:prSet presAssocID="{34DCC3EE-0E57-4CEC-A903-155E4A0AE4AD}" presName="parTx" presStyleLbl="revTx" presStyleIdx="1" presStyleCnt="3">
        <dgm:presLayoutVars>
          <dgm:chMax val="0"/>
          <dgm:chPref val="0"/>
        </dgm:presLayoutVars>
      </dgm:prSet>
      <dgm:spPr/>
    </dgm:pt>
    <dgm:pt modelId="{91AF5AD1-9E3B-41E0-A293-AA9BBF824769}" type="pres">
      <dgm:prSet presAssocID="{052D6F23-03D7-42BE-B125-4979F4873BA6}" presName="sibTrans" presStyleCnt="0"/>
      <dgm:spPr/>
    </dgm:pt>
    <dgm:pt modelId="{78D82ABA-4781-45C0-B171-E525DB90947A}" type="pres">
      <dgm:prSet presAssocID="{5A37D4FC-D792-4211-BF22-1736AB1D7464}" presName="compNode" presStyleCnt="0"/>
      <dgm:spPr/>
    </dgm:pt>
    <dgm:pt modelId="{C56F258B-B078-4958-99C0-922669DC8549}" type="pres">
      <dgm:prSet presAssocID="{5A37D4FC-D792-4211-BF22-1736AB1D7464}" presName="bgRect" presStyleLbl="bgShp" presStyleIdx="2" presStyleCnt="3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71CF562A-87FC-4D51-9E61-FBD85DEB89AD}" type="pres">
      <dgm:prSet presAssocID="{5A37D4FC-D792-4211-BF22-1736AB1D746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itor outline"/>
        </a:ext>
      </dgm:extLst>
    </dgm:pt>
    <dgm:pt modelId="{D10AA108-B0CB-4491-AFD3-7DCA84CA4429}" type="pres">
      <dgm:prSet presAssocID="{5A37D4FC-D792-4211-BF22-1736AB1D7464}" presName="spaceRect" presStyleCnt="0"/>
      <dgm:spPr/>
    </dgm:pt>
    <dgm:pt modelId="{E2E2D1F5-2935-489E-8DA0-DB9AB4097E98}" type="pres">
      <dgm:prSet presAssocID="{5A37D4FC-D792-4211-BF22-1736AB1D746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A96AA5B-57FC-40B6-9143-476554FB0B24}" type="presOf" srcId="{E732E1BB-989D-4ABE-87E4-1947B107E755}" destId="{86DF9DCA-B408-4AA7-B909-47B96CF96150}" srcOrd="0" destOrd="0" presId="urn:microsoft.com/office/officeart/2018/2/layout/IconVerticalSolidList"/>
    <dgm:cxn modelId="{0B4DAA41-9CC9-4B44-BC6D-A356C3B3E1B8}" type="presOf" srcId="{5A37D4FC-D792-4211-BF22-1736AB1D7464}" destId="{E2E2D1F5-2935-489E-8DA0-DB9AB4097E98}" srcOrd="0" destOrd="0" presId="urn:microsoft.com/office/officeart/2018/2/layout/IconVerticalSolidList"/>
    <dgm:cxn modelId="{9BACBF67-EEAE-4A35-8711-8601A9605E07}" srcId="{E732E1BB-989D-4ABE-87E4-1947B107E755}" destId="{5A37D4FC-D792-4211-BF22-1736AB1D7464}" srcOrd="2" destOrd="0" parTransId="{685B5AF5-19EC-4309-B34D-195F9B73232B}" sibTransId="{797FAD28-0BAE-4DA8-8C0A-3C7273DAB131}"/>
    <dgm:cxn modelId="{B6A83B8C-576E-4156-A20F-7B61823BE66F}" type="presOf" srcId="{1EDFB840-2448-4A35-8651-99229A523081}" destId="{0408148A-E347-4774-8D58-76218B9485A7}" srcOrd="0" destOrd="0" presId="urn:microsoft.com/office/officeart/2018/2/layout/IconVerticalSolidList"/>
    <dgm:cxn modelId="{68CEE0CB-AA82-46FA-9135-AD2C0DD0A010}" type="presOf" srcId="{34DCC3EE-0E57-4CEC-A903-155E4A0AE4AD}" destId="{4B9AEDD8-21D7-4190-BBB9-68BFE26101AA}" srcOrd="0" destOrd="0" presId="urn:microsoft.com/office/officeart/2018/2/layout/IconVerticalSolidList"/>
    <dgm:cxn modelId="{5C1A27DA-FF21-439A-B558-C0E146C54314}" srcId="{E732E1BB-989D-4ABE-87E4-1947B107E755}" destId="{34DCC3EE-0E57-4CEC-A903-155E4A0AE4AD}" srcOrd="1" destOrd="0" parTransId="{4C1E92AC-F121-472D-A229-ABA09C4AD7FC}" sibTransId="{052D6F23-03D7-42BE-B125-4979F4873BA6}"/>
    <dgm:cxn modelId="{1C00BADC-D378-4D56-B4C7-17364FC938D1}" srcId="{E732E1BB-989D-4ABE-87E4-1947B107E755}" destId="{1EDFB840-2448-4A35-8651-99229A523081}" srcOrd="0" destOrd="0" parTransId="{73706ECB-65DF-446D-9ABE-1F7ECE819097}" sibTransId="{E05BD3C4-563B-4D3E-A3D2-2FC89CCD6D0F}"/>
    <dgm:cxn modelId="{A96F04C7-5B15-43DD-9D04-DDAB14BC512A}" type="presParOf" srcId="{86DF9DCA-B408-4AA7-B909-47B96CF96150}" destId="{CBD5FDD3-5B94-4294-AB0A-A044ADF20039}" srcOrd="0" destOrd="0" presId="urn:microsoft.com/office/officeart/2018/2/layout/IconVerticalSolidList"/>
    <dgm:cxn modelId="{366FBEBE-AB92-4763-AF2D-688C0405DC59}" type="presParOf" srcId="{CBD5FDD3-5B94-4294-AB0A-A044ADF20039}" destId="{0A5328E5-1767-4E21-BD20-265F1B81E85F}" srcOrd="0" destOrd="0" presId="urn:microsoft.com/office/officeart/2018/2/layout/IconVerticalSolidList"/>
    <dgm:cxn modelId="{F606DC41-DB5F-4035-BDD6-4C1275DC4D00}" type="presParOf" srcId="{CBD5FDD3-5B94-4294-AB0A-A044ADF20039}" destId="{1B61E709-E28C-43A4-AE37-3046A7C2D1A6}" srcOrd="1" destOrd="0" presId="urn:microsoft.com/office/officeart/2018/2/layout/IconVerticalSolidList"/>
    <dgm:cxn modelId="{A87C8A7C-5D5F-4229-8C89-FC4DF4715944}" type="presParOf" srcId="{CBD5FDD3-5B94-4294-AB0A-A044ADF20039}" destId="{128631E6-831B-4E53-8D78-6F6836126EA7}" srcOrd="2" destOrd="0" presId="urn:microsoft.com/office/officeart/2018/2/layout/IconVerticalSolidList"/>
    <dgm:cxn modelId="{AED7A197-467C-4637-B597-E88CB3DB8E26}" type="presParOf" srcId="{CBD5FDD3-5B94-4294-AB0A-A044ADF20039}" destId="{0408148A-E347-4774-8D58-76218B9485A7}" srcOrd="3" destOrd="0" presId="urn:microsoft.com/office/officeart/2018/2/layout/IconVerticalSolidList"/>
    <dgm:cxn modelId="{019673D0-96ED-4280-8C92-CD015FFC8D16}" type="presParOf" srcId="{86DF9DCA-B408-4AA7-B909-47B96CF96150}" destId="{4C759FDF-6D67-4C42-A23F-859DA8FE7F14}" srcOrd="1" destOrd="0" presId="urn:microsoft.com/office/officeart/2018/2/layout/IconVerticalSolidList"/>
    <dgm:cxn modelId="{E9B93F86-B3CE-4EE5-B264-B9974E2A6D38}" type="presParOf" srcId="{86DF9DCA-B408-4AA7-B909-47B96CF96150}" destId="{CE25E205-4256-459F-9522-E10193F2A001}" srcOrd="2" destOrd="0" presId="urn:microsoft.com/office/officeart/2018/2/layout/IconVerticalSolidList"/>
    <dgm:cxn modelId="{3FC8369E-96C6-431F-A0C0-F374482895C1}" type="presParOf" srcId="{CE25E205-4256-459F-9522-E10193F2A001}" destId="{3EDBD85D-0EDE-41CE-A46C-53B1566CD4D6}" srcOrd="0" destOrd="0" presId="urn:microsoft.com/office/officeart/2018/2/layout/IconVerticalSolidList"/>
    <dgm:cxn modelId="{A425EE33-D4D5-4AA5-BE09-6142A3803B9C}" type="presParOf" srcId="{CE25E205-4256-459F-9522-E10193F2A001}" destId="{59742541-CC56-4D08-8E9E-C73D071C2F27}" srcOrd="1" destOrd="0" presId="urn:microsoft.com/office/officeart/2018/2/layout/IconVerticalSolidList"/>
    <dgm:cxn modelId="{3BB28210-4056-4159-BE2F-6D1C06968767}" type="presParOf" srcId="{CE25E205-4256-459F-9522-E10193F2A001}" destId="{96722F4D-8C5A-48C5-9CBA-00988C19F35A}" srcOrd="2" destOrd="0" presId="urn:microsoft.com/office/officeart/2018/2/layout/IconVerticalSolidList"/>
    <dgm:cxn modelId="{B67F78E3-4677-4712-9555-4440E5431319}" type="presParOf" srcId="{CE25E205-4256-459F-9522-E10193F2A001}" destId="{4B9AEDD8-21D7-4190-BBB9-68BFE26101AA}" srcOrd="3" destOrd="0" presId="urn:microsoft.com/office/officeart/2018/2/layout/IconVerticalSolidList"/>
    <dgm:cxn modelId="{A5370F5A-CEB6-4E15-9E43-211EB779A35B}" type="presParOf" srcId="{86DF9DCA-B408-4AA7-B909-47B96CF96150}" destId="{91AF5AD1-9E3B-41E0-A293-AA9BBF824769}" srcOrd="3" destOrd="0" presId="urn:microsoft.com/office/officeart/2018/2/layout/IconVerticalSolidList"/>
    <dgm:cxn modelId="{B60758C8-883E-4202-A4F9-92079AFBE0B7}" type="presParOf" srcId="{86DF9DCA-B408-4AA7-B909-47B96CF96150}" destId="{78D82ABA-4781-45C0-B171-E525DB90947A}" srcOrd="4" destOrd="0" presId="urn:microsoft.com/office/officeart/2018/2/layout/IconVerticalSolidList"/>
    <dgm:cxn modelId="{C620F4D0-8E34-4CF1-9E00-4C89B15C026B}" type="presParOf" srcId="{78D82ABA-4781-45C0-B171-E525DB90947A}" destId="{C56F258B-B078-4958-99C0-922669DC8549}" srcOrd="0" destOrd="0" presId="urn:microsoft.com/office/officeart/2018/2/layout/IconVerticalSolidList"/>
    <dgm:cxn modelId="{4310E048-726E-4938-909A-DA487920F083}" type="presParOf" srcId="{78D82ABA-4781-45C0-B171-E525DB90947A}" destId="{71CF562A-87FC-4D51-9E61-FBD85DEB89AD}" srcOrd="1" destOrd="0" presId="urn:microsoft.com/office/officeart/2018/2/layout/IconVerticalSolidList"/>
    <dgm:cxn modelId="{399C4436-2201-495C-8B03-D334DAF6AA67}" type="presParOf" srcId="{78D82ABA-4781-45C0-B171-E525DB90947A}" destId="{D10AA108-B0CB-4491-AFD3-7DCA84CA4429}" srcOrd="2" destOrd="0" presId="urn:microsoft.com/office/officeart/2018/2/layout/IconVerticalSolidList"/>
    <dgm:cxn modelId="{8CA05806-F6DF-4BFB-85F5-032694FFC2F8}" type="presParOf" srcId="{78D82ABA-4781-45C0-B171-E525DB90947A}" destId="{E2E2D1F5-2935-489E-8DA0-DB9AB4097E9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30FACC-043C-4784-AA7D-E3560A025AC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AU"/>
        </a:p>
      </dgm:t>
    </dgm:pt>
    <dgm:pt modelId="{A92587A0-1A03-431D-BFB6-5FAFA0CC4A6A}">
      <dgm:prSet custT="1"/>
      <dgm:spPr>
        <a:xfrm>
          <a:off x="7208178" y="2224241"/>
          <a:ext cx="2889450" cy="173957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AU" sz="240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Sustainability: Prepare students beyond the current task</a:t>
          </a:r>
        </a:p>
      </dgm:t>
    </dgm:pt>
    <dgm:pt modelId="{D6CDB7D0-5DC2-4F88-8CD1-3BA46B30DBBD}" type="parTrans" cxnId="{1FE7E30D-FE54-4862-86CE-024289168964}">
      <dgm:prSet/>
      <dgm:spPr/>
      <dgm:t>
        <a:bodyPr/>
        <a:lstStyle/>
        <a:p>
          <a:endParaRPr lang="en-AU" sz="2400">
            <a:solidFill>
              <a:schemeClr val="bg1"/>
            </a:solidFill>
            <a:latin typeface="+mn-lt"/>
          </a:endParaRPr>
        </a:p>
      </dgm:t>
    </dgm:pt>
    <dgm:pt modelId="{4F50788A-6A77-4A3B-A080-FE491F7E0F43}" type="sibTrans" cxnId="{1FE7E30D-FE54-4862-86CE-024289168964}">
      <dgm:prSet/>
      <dgm:spPr/>
      <dgm:t>
        <a:bodyPr/>
        <a:lstStyle/>
        <a:p>
          <a:endParaRPr lang="en-AU" sz="2400">
            <a:solidFill>
              <a:schemeClr val="bg1"/>
            </a:solidFill>
            <a:latin typeface="+mn-lt"/>
          </a:endParaRPr>
        </a:p>
      </dgm:t>
    </dgm:pt>
    <dgm:pt modelId="{0D888A5E-13E2-40F5-89ED-ADB7A2388144}">
      <dgm:prSet custT="1"/>
      <dgm:spPr>
        <a:xfrm>
          <a:off x="3813075" y="2224241"/>
          <a:ext cx="2889450" cy="173957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AU" sz="240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Learning: Develop students’ capabilities</a:t>
          </a:r>
        </a:p>
      </dgm:t>
    </dgm:pt>
    <dgm:pt modelId="{7954651C-F6FB-497D-85A8-0BBA95D4C94D}" type="parTrans" cxnId="{558B4A42-086D-4FF1-BF29-A8F1EB50AD9C}">
      <dgm:prSet/>
      <dgm:spPr/>
      <dgm:t>
        <a:bodyPr/>
        <a:lstStyle/>
        <a:p>
          <a:endParaRPr lang="en-AU" sz="2400">
            <a:solidFill>
              <a:schemeClr val="bg1"/>
            </a:solidFill>
            <a:latin typeface="+mn-lt"/>
          </a:endParaRPr>
        </a:p>
      </dgm:t>
    </dgm:pt>
    <dgm:pt modelId="{A6709FB2-C71C-46FE-8E97-9B0AA8AEFC03}" type="sibTrans" cxnId="{558B4A42-086D-4FF1-BF29-A8F1EB50AD9C}">
      <dgm:prSet/>
      <dgm:spPr/>
      <dgm:t>
        <a:bodyPr/>
        <a:lstStyle/>
        <a:p>
          <a:endParaRPr lang="en-AU" sz="2400">
            <a:solidFill>
              <a:schemeClr val="bg1"/>
            </a:solidFill>
            <a:latin typeface="+mn-lt"/>
          </a:endParaRPr>
        </a:p>
      </dgm:t>
    </dgm:pt>
    <dgm:pt modelId="{159D8874-2A14-4BE2-9FD9-A572CD166B41}">
      <dgm:prSet phldrT="[Text]" custT="1"/>
      <dgm:spPr>
        <a:xfrm>
          <a:off x="417971" y="2224241"/>
          <a:ext cx="2889450" cy="173957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AU" sz="240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Certification: Ensure learning outcomes are met</a:t>
          </a:r>
        </a:p>
      </dgm:t>
    </dgm:pt>
    <dgm:pt modelId="{5E9D5DE1-879C-4D64-BC58-152AAB4F3D46}" type="sibTrans" cxnId="{3D4401C3-3C89-41B9-8040-DFFD0F0C318B}">
      <dgm:prSet/>
      <dgm:spPr/>
      <dgm:t>
        <a:bodyPr/>
        <a:lstStyle/>
        <a:p>
          <a:endParaRPr lang="en-AU" sz="2400">
            <a:solidFill>
              <a:schemeClr val="bg1"/>
            </a:solidFill>
            <a:latin typeface="+mn-lt"/>
          </a:endParaRPr>
        </a:p>
      </dgm:t>
    </dgm:pt>
    <dgm:pt modelId="{4B53B760-3C87-4C31-9CC6-D31B8503F8A4}" type="parTrans" cxnId="{3D4401C3-3C89-41B9-8040-DFFD0F0C318B}">
      <dgm:prSet/>
      <dgm:spPr/>
      <dgm:t>
        <a:bodyPr/>
        <a:lstStyle/>
        <a:p>
          <a:endParaRPr lang="en-AU" sz="2400">
            <a:solidFill>
              <a:schemeClr val="bg1"/>
            </a:solidFill>
            <a:latin typeface="+mn-lt"/>
          </a:endParaRPr>
        </a:p>
      </dgm:t>
    </dgm:pt>
    <dgm:pt modelId="{3B83DD36-F633-44D4-BFCB-4ECA4B1C38F1}" type="pres">
      <dgm:prSet presAssocID="{3130FACC-043C-4784-AA7D-E3560A025AC2}" presName="root" presStyleCnt="0">
        <dgm:presLayoutVars>
          <dgm:dir/>
          <dgm:resizeHandles val="exact"/>
        </dgm:presLayoutVars>
      </dgm:prSet>
      <dgm:spPr/>
    </dgm:pt>
    <dgm:pt modelId="{7E5DC7C1-897B-45EA-83DE-0B81CA044886}" type="pres">
      <dgm:prSet presAssocID="{159D8874-2A14-4BE2-9FD9-A572CD166B41}" presName="compNode" presStyleCnt="0"/>
      <dgm:spPr/>
    </dgm:pt>
    <dgm:pt modelId="{39CC6841-2A66-4037-AC42-6DFA2BF807E3}" type="pres">
      <dgm:prSet presAssocID="{159D8874-2A14-4BE2-9FD9-A572CD166B41}" presName="iconRect" presStyleLbl="node1" presStyleIdx="0" presStyleCnt="3" custLinFactX="219377" custLinFactNeighborX="300000" custLinFactNeighborY="-2611"/>
      <dgm:spPr>
        <a:xfrm>
          <a:off x="7965782" y="353571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1477DCBB-84E1-4524-8125-2D3EBAEDA9DC}" type="pres">
      <dgm:prSet presAssocID="{159D8874-2A14-4BE2-9FD9-A572CD166B41}" presName="spaceRect" presStyleCnt="0"/>
      <dgm:spPr/>
    </dgm:pt>
    <dgm:pt modelId="{A2446DD1-F513-411F-B237-CC88FC589FE3}" type="pres">
      <dgm:prSet presAssocID="{159D8874-2A14-4BE2-9FD9-A572CD166B41}" presName="textRect" presStyleLbl="revTx" presStyleIdx="0" presStyleCnt="3">
        <dgm:presLayoutVars>
          <dgm:chMax val="1"/>
          <dgm:chPref val="1"/>
        </dgm:presLayoutVars>
      </dgm:prSet>
      <dgm:spPr/>
    </dgm:pt>
    <dgm:pt modelId="{6679174E-6D1E-44A7-9332-67E0AFE62A79}" type="pres">
      <dgm:prSet presAssocID="{5E9D5DE1-879C-4D64-BC58-152AAB4F3D46}" presName="sibTrans" presStyleCnt="0"/>
      <dgm:spPr/>
    </dgm:pt>
    <dgm:pt modelId="{96024519-3F4C-409B-AC4A-FF38F071E8D2}" type="pres">
      <dgm:prSet presAssocID="{0D888A5E-13E2-40F5-89ED-ADB7A2388144}" presName="compNode" presStyleCnt="0"/>
      <dgm:spPr/>
    </dgm:pt>
    <dgm:pt modelId="{55FBEA65-BC87-4C1A-8F7F-B213D579E5DE}" type="pres">
      <dgm:prSet presAssocID="{0D888A5E-13E2-40F5-89ED-ADB7A2388144}" presName="iconRect" presStyleLbl="node1" presStyleIdx="1" presStyleCnt="3" custLinFactX="-100000" custLinFactNeighborX="-171629" custLinFactNeighborY="-2611"/>
      <dgm:spPr>
        <a:xfrm>
          <a:off x="1075810" y="353571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DD45BA91-5CF1-4153-B769-8456329E7A6B}" type="pres">
      <dgm:prSet presAssocID="{0D888A5E-13E2-40F5-89ED-ADB7A2388144}" presName="spaceRect" presStyleCnt="0"/>
      <dgm:spPr/>
    </dgm:pt>
    <dgm:pt modelId="{6DD490B7-E8C2-4681-9D91-F94ECB4A32E2}" type="pres">
      <dgm:prSet presAssocID="{0D888A5E-13E2-40F5-89ED-ADB7A2388144}" presName="textRect" presStyleLbl="revTx" presStyleIdx="1" presStyleCnt="3">
        <dgm:presLayoutVars>
          <dgm:chMax val="1"/>
          <dgm:chPref val="1"/>
        </dgm:presLayoutVars>
      </dgm:prSet>
      <dgm:spPr/>
    </dgm:pt>
    <dgm:pt modelId="{142B179D-1CC2-462B-98B1-E223D8F63217}" type="pres">
      <dgm:prSet presAssocID="{A6709FB2-C71C-46FE-8E97-9B0AA8AEFC03}" presName="sibTrans" presStyleCnt="0"/>
      <dgm:spPr/>
    </dgm:pt>
    <dgm:pt modelId="{D8B87FE8-88CE-480A-9508-4391DF0D4E12}" type="pres">
      <dgm:prSet presAssocID="{A92587A0-1A03-431D-BFB6-5FAFA0CC4A6A}" presName="compNode" presStyleCnt="0"/>
      <dgm:spPr/>
    </dgm:pt>
    <dgm:pt modelId="{A7832A01-8395-4074-8B19-9E1C384E75D4}" type="pres">
      <dgm:prSet presAssocID="{A92587A0-1A03-431D-BFB6-5FAFA0CC4A6A}" presName="iconRect" presStyleLbl="node1" presStyleIdx="2" presStyleCnt="3" custLinFactX="-100000" custLinFactNeighborX="-161111" custLinFactNeighborY="4345"/>
      <dgm:spPr>
        <a:xfrm>
          <a:off x="4607675" y="444016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E9260312-C102-453B-8C26-FEC2E18D0561}" type="pres">
      <dgm:prSet presAssocID="{A92587A0-1A03-431D-BFB6-5FAFA0CC4A6A}" presName="spaceRect" presStyleCnt="0"/>
      <dgm:spPr/>
    </dgm:pt>
    <dgm:pt modelId="{77AF338C-9624-4E57-BE03-38217998AAFB}" type="pres">
      <dgm:prSet presAssocID="{A92587A0-1A03-431D-BFB6-5FAFA0CC4A6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FE7E30D-FE54-4862-86CE-024289168964}" srcId="{3130FACC-043C-4784-AA7D-E3560A025AC2}" destId="{A92587A0-1A03-431D-BFB6-5FAFA0CC4A6A}" srcOrd="2" destOrd="0" parTransId="{D6CDB7D0-5DC2-4F88-8CD1-3BA46B30DBBD}" sibTransId="{4F50788A-6A77-4A3B-A080-FE491F7E0F43}"/>
    <dgm:cxn modelId="{6796EE2B-D960-4DF3-A99C-6318286BEC69}" type="presOf" srcId="{3130FACC-043C-4784-AA7D-E3560A025AC2}" destId="{3B83DD36-F633-44D4-BFCB-4ECA4B1C38F1}" srcOrd="0" destOrd="0" presId="urn:microsoft.com/office/officeart/2018/2/layout/IconLabelList"/>
    <dgm:cxn modelId="{558B4A42-086D-4FF1-BF29-A8F1EB50AD9C}" srcId="{3130FACC-043C-4784-AA7D-E3560A025AC2}" destId="{0D888A5E-13E2-40F5-89ED-ADB7A2388144}" srcOrd="1" destOrd="0" parTransId="{7954651C-F6FB-497D-85A8-0BBA95D4C94D}" sibTransId="{A6709FB2-C71C-46FE-8E97-9B0AA8AEFC03}"/>
    <dgm:cxn modelId="{12F8F97F-66F5-4EE9-AC9F-99A3590A352F}" type="presOf" srcId="{A92587A0-1A03-431D-BFB6-5FAFA0CC4A6A}" destId="{77AF338C-9624-4E57-BE03-38217998AAFB}" srcOrd="0" destOrd="0" presId="urn:microsoft.com/office/officeart/2018/2/layout/IconLabelList"/>
    <dgm:cxn modelId="{6D7362AA-7ED7-43FB-A85C-F602E3DF8793}" type="presOf" srcId="{0D888A5E-13E2-40F5-89ED-ADB7A2388144}" destId="{6DD490B7-E8C2-4681-9D91-F94ECB4A32E2}" srcOrd="0" destOrd="0" presId="urn:microsoft.com/office/officeart/2018/2/layout/IconLabelList"/>
    <dgm:cxn modelId="{793B08AE-B8ED-4040-8B0A-5C249C9D3AA8}" type="presOf" srcId="{159D8874-2A14-4BE2-9FD9-A572CD166B41}" destId="{A2446DD1-F513-411F-B237-CC88FC589FE3}" srcOrd="0" destOrd="0" presId="urn:microsoft.com/office/officeart/2018/2/layout/IconLabelList"/>
    <dgm:cxn modelId="{3D4401C3-3C89-41B9-8040-DFFD0F0C318B}" srcId="{3130FACC-043C-4784-AA7D-E3560A025AC2}" destId="{159D8874-2A14-4BE2-9FD9-A572CD166B41}" srcOrd="0" destOrd="0" parTransId="{4B53B760-3C87-4C31-9CC6-D31B8503F8A4}" sibTransId="{5E9D5DE1-879C-4D64-BC58-152AAB4F3D46}"/>
    <dgm:cxn modelId="{8F281ED2-CC6C-4D63-8901-7E5243D7B588}" type="presParOf" srcId="{3B83DD36-F633-44D4-BFCB-4ECA4B1C38F1}" destId="{7E5DC7C1-897B-45EA-83DE-0B81CA044886}" srcOrd="0" destOrd="0" presId="urn:microsoft.com/office/officeart/2018/2/layout/IconLabelList"/>
    <dgm:cxn modelId="{A01DF9E2-6F84-489B-8149-1C769E103003}" type="presParOf" srcId="{7E5DC7C1-897B-45EA-83DE-0B81CA044886}" destId="{39CC6841-2A66-4037-AC42-6DFA2BF807E3}" srcOrd="0" destOrd="0" presId="urn:microsoft.com/office/officeart/2018/2/layout/IconLabelList"/>
    <dgm:cxn modelId="{9D7201DD-97AD-4A67-A770-0E35832FDD38}" type="presParOf" srcId="{7E5DC7C1-897B-45EA-83DE-0B81CA044886}" destId="{1477DCBB-84E1-4524-8125-2D3EBAEDA9DC}" srcOrd="1" destOrd="0" presId="urn:microsoft.com/office/officeart/2018/2/layout/IconLabelList"/>
    <dgm:cxn modelId="{E4DE5BC3-30C5-49FB-AE28-B1BE2234D619}" type="presParOf" srcId="{7E5DC7C1-897B-45EA-83DE-0B81CA044886}" destId="{A2446DD1-F513-411F-B237-CC88FC589FE3}" srcOrd="2" destOrd="0" presId="urn:microsoft.com/office/officeart/2018/2/layout/IconLabelList"/>
    <dgm:cxn modelId="{23568A0C-589B-4195-85DF-4EC2FB16F4AD}" type="presParOf" srcId="{3B83DD36-F633-44D4-BFCB-4ECA4B1C38F1}" destId="{6679174E-6D1E-44A7-9332-67E0AFE62A79}" srcOrd="1" destOrd="0" presId="urn:microsoft.com/office/officeart/2018/2/layout/IconLabelList"/>
    <dgm:cxn modelId="{B6519052-FAEA-4C51-957F-F3A2B78442DC}" type="presParOf" srcId="{3B83DD36-F633-44D4-BFCB-4ECA4B1C38F1}" destId="{96024519-3F4C-409B-AC4A-FF38F071E8D2}" srcOrd="2" destOrd="0" presId="urn:microsoft.com/office/officeart/2018/2/layout/IconLabelList"/>
    <dgm:cxn modelId="{520480E7-DB7E-479C-81C7-2B4A32791E65}" type="presParOf" srcId="{96024519-3F4C-409B-AC4A-FF38F071E8D2}" destId="{55FBEA65-BC87-4C1A-8F7F-B213D579E5DE}" srcOrd="0" destOrd="0" presId="urn:microsoft.com/office/officeart/2018/2/layout/IconLabelList"/>
    <dgm:cxn modelId="{771415DF-B41F-49A9-976E-AFFF9E7B6E45}" type="presParOf" srcId="{96024519-3F4C-409B-AC4A-FF38F071E8D2}" destId="{DD45BA91-5CF1-4153-B769-8456329E7A6B}" srcOrd="1" destOrd="0" presId="urn:microsoft.com/office/officeart/2018/2/layout/IconLabelList"/>
    <dgm:cxn modelId="{30C12A10-3E72-4EDF-8E51-1DF3D8B0104D}" type="presParOf" srcId="{96024519-3F4C-409B-AC4A-FF38F071E8D2}" destId="{6DD490B7-E8C2-4681-9D91-F94ECB4A32E2}" srcOrd="2" destOrd="0" presId="urn:microsoft.com/office/officeart/2018/2/layout/IconLabelList"/>
    <dgm:cxn modelId="{CE84631C-A32D-44FC-AE19-9E584E7533D7}" type="presParOf" srcId="{3B83DD36-F633-44D4-BFCB-4ECA4B1C38F1}" destId="{142B179D-1CC2-462B-98B1-E223D8F63217}" srcOrd="3" destOrd="0" presId="urn:microsoft.com/office/officeart/2018/2/layout/IconLabelList"/>
    <dgm:cxn modelId="{1C1B6486-2C6D-4429-80F4-4B72376EBBFA}" type="presParOf" srcId="{3B83DD36-F633-44D4-BFCB-4ECA4B1C38F1}" destId="{D8B87FE8-88CE-480A-9508-4391DF0D4E12}" srcOrd="4" destOrd="0" presId="urn:microsoft.com/office/officeart/2018/2/layout/IconLabelList"/>
    <dgm:cxn modelId="{9F07C134-F2A1-4F6A-B9BB-B05BEFCFA20C}" type="presParOf" srcId="{D8B87FE8-88CE-480A-9508-4391DF0D4E12}" destId="{A7832A01-8395-4074-8B19-9E1C384E75D4}" srcOrd="0" destOrd="0" presId="urn:microsoft.com/office/officeart/2018/2/layout/IconLabelList"/>
    <dgm:cxn modelId="{F16AE7C0-290E-45D8-9A4B-6A7632D886E0}" type="presParOf" srcId="{D8B87FE8-88CE-480A-9508-4391DF0D4E12}" destId="{E9260312-C102-453B-8C26-FEC2E18D0561}" srcOrd="1" destOrd="0" presId="urn:microsoft.com/office/officeart/2018/2/layout/IconLabelList"/>
    <dgm:cxn modelId="{3FFAB3C0-B385-431F-8C2D-014147CCB49B}" type="presParOf" srcId="{D8B87FE8-88CE-480A-9508-4391DF0D4E12}" destId="{77AF338C-9624-4E57-BE03-38217998AAF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089584-1682-B34B-AC32-D6FC5F61C676}">
      <dsp:nvSpPr>
        <dsp:cNvPr id="0" name=""/>
        <dsp:cNvSpPr/>
      </dsp:nvSpPr>
      <dsp:spPr>
        <a:xfrm>
          <a:off x="4052658" y="0"/>
          <a:ext cx="1653121" cy="918400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Inclusion in HE</a:t>
          </a:r>
        </a:p>
      </dsp:txBody>
      <dsp:txXfrm>
        <a:off x="4079557" y="26899"/>
        <a:ext cx="1599323" cy="864602"/>
      </dsp:txXfrm>
    </dsp:sp>
    <dsp:sp modelId="{E4B03235-B943-CD47-A735-C1160D412ED6}">
      <dsp:nvSpPr>
        <dsp:cNvPr id="0" name=""/>
        <dsp:cNvSpPr/>
      </dsp:nvSpPr>
      <dsp:spPr>
        <a:xfrm>
          <a:off x="6440500" y="0"/>
          <a:ext cx="1653121" cy="918400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Provision of Future Workforce</a:t>
          </a:r>
        </a:p>
      </dsp:txBody>
      <dsp:txXfrm>
        <a:off x="6467399" y="26899"/>
        <a:ext cx="1599323" cy="864602"/>
      </dsp:txXfrm>
    </dsp:sp>
    <dsp:sp modelId="{1A784CB1-F285-824E-A205-96AD9835AE01}">
      <dsp:nvSpPr>
        <dsp:cNvPr id="0" name=""/>
        <dsp:cNvSpPr/>
      </dsp:nvSpPr>
      <dsp:spPr>
        <a:xfrm>
          <a:off x="5728739" y="3903202"/>
          <a:ext cx="688800" cy="688800"/>
        </a:xfrm>
        <a:prstGeom prst="triangle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220AC-9212-3A4A-A7EA-5B25F03B119C}">
      <dsp:nvSpPr>
        <dsp:cNvPr id="0" name=""/>
        <dsp:cNvSpPr/>
      </dsp:nvSpPr>
      <dsp:spPr>
        <a:xfrm rot="240000">
          <a:off x="4006107" y="3608043"/>
          <a:ext cx="4134064" cy="289081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C66FF4-BCBA-E147-A6CA-EB99818F65A5}">
      <dsp:nvSpPr>
        <dsp:cNvPr id="0" name=""/>
        <dsp:cNvSpPr/>
      </dsp:nvSpPr>
      <dsp:spPr>
        <a:xfrm rot="240000">
          <a:off x="6488254" y="2885267"/>
          <a:ext cx="1649452" cy="76847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Workforce Contexts</a:t>
          </a:r>
        </a:p>
      </dsp:txBody>
      <dsp:txXfrm>
        <a:off x="6525768" y="2922781"/>
        <a:ext cx="1574424" cy="693448"/>
      </dsp:txXfrm>
    </dsp:sp>
    <dsp:sp modelId="{A2D5ADBF-9044-3E4B-BC68-5EEE058CEBAB}">
      <dsp:nvSpPr>
        <dsp:cNvPr id="0" name=""/>
        <dsp:cNvSpPr/>
      </dsp:nvSpPr>
      <dsp:spPr>
        <a:xfrm rot="240000">
          <a:off x="6547950" y="2058707"/>
          <a:ext cx="1649452" cy="76847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Industry Expectations</a:t>
          </a:r>
        </a:p>
      </dsp:txBody>
      <dsp:txXfrm>
        <a:off x="6585464" y="2096221"/>
        <a:ext cx="1574424" cy="693448"/>
      </dsp:txXfrm>
    </dsp:sp>
    <dsp:sp modelId="{D871119D-D3AB-894E-A7BC-7FE37A5A4D73}">
      <dsp:nvSpPr>
        <dsp:cNvPr id="0" name=""/>
        <dsp:cNvSpPr/>
      </dsp:nvSpPr>
      <dsp:spPr>
        <a:xfrm rot="240000">
          <a:off x="6607646" y="1250514"/>
          <a:ext cx="1649452" cy="76847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Accreditation</a:t>
          </a:r>
        </a:p>
      </dsp:txBody>
      <dsp:txXfrm>
        <a:off x="6645160" y="1288028"/>
        <a:ext cx="1574424" cy="693448"/>
      </dsp:txXfrm>
    </dsp:sp>
    <dsp:sp modelId="{A6FCBC1F-7E43-D94E-B554-8CDCEB5283A2}">
      <dsp:nvSpPr>
        <dsp:cNvPr id="0" name=""/>
        <dsp:cNvSpPr/>
      </dsp:nvSpPr>
      <dsp:spPr>
        <a:xfrm rot="240000">
          <a:off x="4123372" y="2719955"/>
          <a:ext cx="1649452" cy="76847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Assessment</a:t>
          </a:r>
        </a:p>
      </dsp:txBody>
      <dsp:txXfrm>
        <a:off x="4160886" y="2757469"/>
        <a:ext cx="1574424" cy="693448"/>
      </dsp:txXfrm>
    </dsp:sp>
    <dsp:sp modelId="{8D5F48FF-A165-3048-B32F-389D776DBE3F}">
      <dsp:nvSpPr>
        <dsp:cNvPr id="0" name=""/>
        <dsp:cNvSpPr/>
      </dsp:nvSpPr>
      <dsp:spPr>
        <a:xfrm rot="240000">
          <a:off x="4183068" y="1893395"/>
          <a:ext cx="1649452" cy="76847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IRs</a:t>
          </a:r>
        </a:p>
      </dsp:txBody>
      <dsp:txXfrm>
        <a:off x="4220582" y="1930909"/>
        <a:ext cx="1574424" cy="6934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5328E5-1767-4E21-BD20-265F1B81E85F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61E709-E28C-43A4-AE37-3046A7C2D1A6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08148A-E347-4774-8D58-76218B9485A7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/>
            <a:t>16 institutions adopted Johnson et al (2012)’s IR statements directly</a:t>
          </a:r>
          <a:endParaRPr lang="en-US" sz="2500" kern="1200"/>
        </a:p>
      </dsp:txBody>
      <dsp:txXfrm>
        <a:off x="1435590" y="531"/>
        <a:ext cx="9080009" cy="1242935"/>
      </dsp:txXfrm>
    </dsp:sp>
    <dsp:sp modelId="{3EDBD85D-0EDE-41CE-A46C-53B1566CD4D6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742541-CC56-4D08-8E9E-C73D071C2F27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AEDD8-21D7-4190-BBB9-68BFE26101AA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/>
            <a:t>Most frequently modified or omitted: ethical, legal responsibilities, sustainable performance</a:t>
          </a:r>
          <a:endParaRPr lang="en-US" sz="2500" kern="1200"/>
        </a:p>
      </dsp:txBody>
      <dsp:txXfrm>
        <a:off x="1435590" y="1554201"/>
        <a:ext cx="9080009" cy="1242935"/>
      </dsp:txXfrm>
    </dsp:sp>
    <dsp:sp modelId="{C56F258B-B078-4958-99C0-922669DC8549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CF562A-87FC-4D51-9E61-FBD85DEB89AD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2D1F5-2935-489E-8DA0-DB9AB4097E98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/>
            <a:t>Additional requirements added: relational skills, reflective skills, digital/technology, financial literacy</a:t>
          </a:r>
          <a:endParaRPr lang="en-US" sz="2500" kern="1200"/>
        </a:p>
      </dsp:txBody>
      <dsp:txXfrm>
        <a:off x="1435590" y="3107870"/>
        <a:ext cx="9080009" cy="1242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C6841-2A66-4037-AC42-6DFA2BF807E3}">
      <dsp:nvSpPr>
        <dsp:cNvPr id="0" name=""/>
        <dsp:cNvSpPr/>
      </dsp:nvSpPr>
      <dsp:spPr>
        <a:xfrm>
          <a:off x="7965782" y="494613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446DD1-F513-411F-B237-CC88FC589FE3}">
      <dsp:nvSpPr>
        <dsp:cNvPr id="0" name=""/>
        <dsp:cNvSpPr/>
      </dsp:nvSpPr>
      <dsp:spPr>
        <a:xfrm>
          <a:off x="417971" y="2323141"/>
          <a:ext cx="2889450" cy="1499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Certification: Ensure learning outcomes are met</a:t>
          </a:r>
        </a:p>
      </dsp:txBody>
      <dsp:txXfrm>
        <a:off x="417971" y="2323141"/>
        <a:ext cx="2889450" cy="1499633"/>
      </dsp:txXfrm>
    </dsp:sp>
    <dsp:sp modelId="{55FBEA65-BC87-4C1A-8F7F-B213D579E5DE}">
      <dsp:nvSpPr>
        <dsp:cNvPr id="0" name=""/>
        <dsp:cNvSpPr/>
      </dsp:nvSpPr>
      <dsp:spPr>
        <a:xfrm>
          <a:off x="1075810" y="494613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D490B7-E8C2-4681-9D91-F94ECB4A32E2}">
      <dsp:nvSpPr>
        <dsp:cNvPr id="0" name=""/>
        <dsp:cNvSpPr/>
      </dsp:nvSpPr>
      <dsp:spPr>
        <a:xfrm>
          <a:off x="3813075" y="2323141"/>
          <a:ext cx="2889450" cy="1499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Learning: Develop students’ capabilities</a:t>
          </a:r>
        </a:p>
      </dsp:txBody>
      <dsp:txXfrm>
        <a:off x="3813075" y="2323141"/>
        <a:ext cx="2889450" cy="1499633"/>
      </dsp:txXfrm>
    </dsp:sp>
    <dsp:sp modelId="{A7832A01-8395-4074-8B19-9E1C384E75D4}">
      <dsp:nvSpPr>
        <dsp:cNvPr id="0" name=""/>
        <dsp:cNvSpPr/>
      </dsp:nvSpPr>
      <dsp:spPr>
        <a:xfrm>
          <a:off x="4607675" y="585058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F338C-9624-4E57-BE03-38217998AAFB}">
      <dsp:nvSpPr>
        <dsp:cNvPr id="0" name=""/>
        <dsp:cNvSpPr/>
      </dsp:nvSpPr>
      <dsp:spPr>
        <a:xfrm>
          <a:off x="7208178" y="2323141"/>
          <a:ext cx="2889450" cy="1499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Sustainability: Prepare students beyond the current task</a:t>
          </a:r>
        </a:p>
      </dsp:txBody>
      <dsp:txXfrm>
        <a:off x="7208178" y="2323141"/>
        <a:ext cx="2889450" cy="1499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74AD7-D144-5748-AB41-F360638EDAEA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3BAF8-DC59-5841-9D3F-595418BAB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63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3BAF8-DC59-5841-9D3F-595418BABB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08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3BAF8-DC59-5841-9D3F-595418BABB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01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3BAF8-DC59-5841-9D3F-595418BABB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2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3BAF8-DC59-5841-9D3F-595418BABB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72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3BAF8-DC59-5841-9D3F-595418BABB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13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3BAF8-DC59-5841-9D3F-595418BABB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47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3BAF8-DC59-5841-9D3F-595418BABB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2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3BAF8-DC59-5841-9D3F-595418BABB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96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3BAF8-DC59-5841-9D3F-595418BABBD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05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3BAF8-DC59-5841-9D3F-595418BABB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550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3BAF8-DC59-5841-9D3F-595418BABBD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57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6E6DB-3CC2-6441-B4BE-AFFB2C21D7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0439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3BAF8-DC59-5841-9D3F-595418BABBD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607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3BAF8-DC59-5841-9D3F-595418BABBD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895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3BAF8-DC59-5841-9D3F-595418BABBD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249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3BAF8-DC59-5841-9D3F-595418BABBD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119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3BAF8-DC59-5841-9D3F-595418BABBD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900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3BAF8-DC59-5841-9D3F-595418BABBD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26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3BAF8-DC59-5841-9D3F-595418BABB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53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3BAF8-DC59-5841-9D3F-595418BABB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52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3BAF8-DC59-5841-9D3F-595418BABB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55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3BAF8-DC59-5841-9D3F-595418BABB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99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3BAF8-DC59-5841-9D3F-595418BABB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94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3BAF8-DC59-5841-9D3F-595418BABB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32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3BAF8-DC59-5841-9D3F-595418BABB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79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14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8/6/2024</a:t>
            </a:fld>
            <a:endParaRPr lang="en-US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23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8/6/2024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9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868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4F016-C972-8371-EE8B-F1DD5DA682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1BC382-89B5-CC0E-1500-5E1294F5C9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E9675-AF4B-A791-C989-23163DDDA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80A1E-9AE7-2C33-103A-7574AB2F0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31C39-CBAC-6AF8-0C1A-84092944F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54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FF1DB-0356-C685-6165-083C913FB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75A97-C8C7-16E1-C959-0B30F3CD9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2E7B1-4649-50A7-D826-5C243547E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98B43-0681-15F3-7F6B-0D52D6A1A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1F4C9-2052-0839-179B-627B9986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38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5C913-17CA-AA27-7B79-980D501FF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2BBA4-6FA1-1CF0-9C2A-365FFDA5F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A67E1-726E-E9F4-6D33-33FF0BA8A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74E74-53FF-2BF2-078A-0DE002E10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7D1DD-3EFD-C035-C3CE-D1395E0F7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85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A921E-7B2D-543D-4269-969D18CC8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865AD-FCDF-5D8D-D8BD-355CAABF90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3FF8A9-08A8-8BA6-86AB-D59E5DF29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4EDAA9-252B-69DC-CCD7-13E451AE1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577EE-9AFE-01D0-F1E2-FA5D24B3B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D1974-F34A-8C09-C6AC-E071ED969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31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5B9D6-38C3-4E7D-B9BA-DEFCBEC08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36B17-6011-3383-C4AB-A790C1A1F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1FE7ED-EBAE-846F-06E0-A974AF186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5B6ADD-64AF-A8EC-3020-C0D4F1E3AA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11493F-15EB-9F85-55A4-DBB75A3106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079315-72CC-B0D5-9B31-A4774D33B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FE5E2D-6E64-3014-E5AC-8D28042A1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57F246-E9C1-ABD2-212B-78B4A494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4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0BFBF-C07D-3261-B80F-F6CBF7491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2A8E9-7B2F-BDE5-BB7D-BE64BC72F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DCF05C-9558-ED60-3F99-C72F54582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B731C4-C6D1-C2D5-A9FB-299D9AB71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59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ACAE77-77D5-7F6B-AFA3-7ACD1E6D9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663A21-0E33-DE0E-A8EB-3D5EAF6FD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43DB7-2556-88A4-FC7B-7BC91361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0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E237A-16B9-9134-E6C8-1DB767D1B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CF715-0B7C-0D50-AB92-4FC9C4996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7231A3-2E21-C395-AB11-F940237A4C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9CEF2A-AB54-9183-B421-76605469B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CE4694-641C-93C8-FFC5-B7E86AFCD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0B6C13-9904-9010-0F9F-D3824A1FE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2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8/6/2024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212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E242D-10C4-D8A1-0312-979074D76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801FAC-400D-2B8E-A6C0-B19E83D44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C73C21-A5BA-5772-DB77-EAF4961CFF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A78817-CC4B-9DBA-904A-96D3C6682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177FAD-8041-13EA-BD83-A2B40D74B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3D75D0-55B0-6352-532B-C19B5224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3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5F690-38E2-8191-6B97-F68012A54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3D259B-5855-61C6-D49B-4BCA51A9C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3E83A-D1C7-D2B0-43AC-CA09E968E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9AE3F-A2EF-DA0C-2ED2-D7B253D35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D0F2F-2C75-C64E-A7C8-E47C1FBDE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82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A57D7B-70B0-F411-3BAF-CCF2F4950A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5FA5AA-1AA0-A002-3B27-0ED9411E90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EFDD7-B44E-376E-8884-EB0F218A2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2143E-94AF-0608-CA84-44434C535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8024E-745F-0297-A212-006ECFD77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29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A - With Heading over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801765" y="349790"/>
            <a:ext cx="5508000" cy="93600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265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6" name="Body copy text">
            <a:extLst>
              <a:ext uri="{FF2B5EF4-FFF2-40B4-BE49-F238E27FC236}">
                <a16:creationId xmlns:a16="http://schemas.microsoft.com/office/drawing/2014/main" id="{BA9360C9-D6E6-46AC-8EF9-EEF25F267E1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01765" y="1521640"/>
            <a:ext cx="9887644" cy="397466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300"/>
            </a:lvl1pPr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Graphic">
            <a:extLst>
              <a:ext uri="{FF2B5EF4-FFF2-40B4-BE49-F238E27FC236}">
                <a16:creationId xmlns:a16="http://schemas.microsoft.com/office/drawing/2014/main" id="{1882A1DF-688E-422A-ADC0-7A17F0807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259" y="396502"/>
            <a:ext cx="352425" cy="400050"/>
          </a:xfrm>
          <a:prstGeom prst="rect">
            <a:avLst/>
          </a:prstGeom>
        </p:spPr>
      </p:pic>
      <p:sp>
        <p:nvSpPr>
          <p:cNvPr id="10" name="Slide Number">
            <a:extLst>
              <a:ext uri="{FF2B5EF4-FFF2-40B4-BE49-F238E27FC236}">
                <a16:creationId xmlns:a16="http://schemas.microsoft.com/office/drawing/2014/main" id="{A669E11A-5375-4CDA-AE5F-73599D65D32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343AF9C5-02E3-478B-8FF1-765887282F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/CRICOS">
            <a:extLst>
              <a:ext uri="{FF2B5EF4-FFF2-40B4-BE49-F238E27FC236}">
                <a16:creationId xmlns:a16="http://schemas.microsoft.com/office/drawing/2014/main" id="{C21CF60B-CC84-48CA-8A79-12A6E322A11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Deakin University CRICOS Provider Code: 00113B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6332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- Two Box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8" name="Body copy column 1"/>
          <p:cNvSpPr>
            <a:spLocks noGrp="1"/>
          </p:cNvSpPr>
          <p:nvPr>
            <p:ph type="body" sz="quarter" idx="13" hasCustomPrompt="1"/>
          </p:nvPr>
        </p:nvSpPr>
        <p:spPr>
          <a:xfrm>
            <a:off x="434975" y="1866899"/>
            <a:ext cx="4060825" cy="4310063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>
              <a:buNone/>
              <a:defRPr sz="1600">
                <a:solidFill>
                  <a:schemeClr val="tx1"/>
                </a:solidFill>
              </a:defRPr>
            </a:lvl2pPr>
            <a:lvl3pPr marL="0" indent="0">
              <a:buNone/>
              <a:defRPr sz="1600">
                <a:solidFill>
                  <a:schemeClr val="tx1"/>
                </a:solidFill>
              </a:defRPr>
            </a:lvl3pPr>
            <a:lvl4pPr marL="0" indent="0">
              <a:buNone/>
              <a:defRPr sz="1600">
                <a:solidFill>
                  <a:schemeClr val="tx1"/>
                </a:solidFill>
              </a:defRPr>
            </a:lvl4pPr>
            <a:lvl5pPr marL="0" indent="0">
              <a:buNone/>
              <a:defRPr sz="1600">
                <a:solidFill>
                  <a:schemeClr val="tx1"/>
                </a:solidFill>
              </a:defRPr>
            </a:lvl5pPr>
            <a:lvl6pPr marL="0" indent="0">
              <a:buNone/>
              <a:defRPr sz="1600">
                <a:solidFill>
                  <a:schemeClr val="tx1"/>
                </a:solidFill>
              </a:defRPr>
            </a:lvl6pPr>
            <a:lvl7pPr marL="0" indent="0">
              <a:buNone/>
              <a:defRPr sz="1600">
                <a:solidFill>
                  <a:schemeClr val="tx1"/>
                </a:solidFill>
              </a:defRPr>
            </a:lvl7pPr>
            <a:lvl8pPr marL="0" indent="0">
              <a:buNone/>
              <a:defRPr sz="1600">
                <a:solidFill>
                  <a:schemeClr val="tx1"/>
                </a:solidFill>
              </a:defRPr>
            </a:lvl8pPr>
            <a:lvl9pPr marL="0" indent="0"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GB"/>
          </a:p>
        </p:txBody>
      </p:sp>
      <p:sp>
        <p:nvSpPr>
          <p:cNvPr id="9" name="Body copy column 2">
            <a:extLst>
              <a:ext uri="{FF2B5EF4-FFF2-40B4-BE49-F238E27FC236}">
                <a16:creationId xmlns:a16="http://schemas.microsoft.com/office/drawing/2014/main" id="{31550AFC-90F7-4DB2-BCDA-549CDDC409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20285" y="1866899"/>
            <a:ext cx="3949027" cy="4310063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>
              <a:buNone/>
              <a:defRPr sz="1600">
                <a:solidFill>
                  <a:schemeClr val="tx1"/>
                </a:solidFill>
              </a:defRPr>
            </a:lvl2pPr>
            <a:lvl3pPr marL="0" indent="0">
              <a:buNone/>
              <a:defRPr sz="1600">
                <a:solidFill>
                  <a:schemeClr val="tx1"/>
                </a:solidFill>
              </a:defRPr>
            </a:lvl3pPr>
            <a:lvl4pPr marL="0" indent="0">
              <a:buNone/>
              <a:defRPr sz="1600">
                <a:solidFill>
                  <a:schemeClr val="tx1"/>
                </a:solidFill>
              </a:defRPr>
            </a:lvl4pPr>
            <a:lvl5pPr marL="0" indent="0">
              <a:buNone/>
              <a:defRPr sz="1600">
                <a:solidFill>
                  <a:schemeClr val="tx1"/>
                </a:solidFill>
              </a:defRPr>
            </a:lvl5pPr>
            <a:lvl6pPr marL="0" indent="0">
              <a:buNone/>
              <a:defRPr sz="1600">
                <a:solidFill>
                  <a:schemeClr val="tx1"/>
                </a:solidFill>
              </a:defRPr>
            </a:lvl6pPr>
            <a:lvl7pPr marL="0" indent="0">
              <a:buNone/>
              <a:defRPr sz="1600">
                <a:solidFill>
                  <a:schemeClr val="tx1"/>
                </a:solidFill>
              </a:defRPr>
            </a:lvl7pPr>
            <a:lvl8pPr marL="0" indent="0">
              <a:buNone/>
              <a:defRPr sz="1600">
                <a:solidFill>
                  <a:schemeClr val="tx1"/>
                </a:solidFill>
              </a:defRPr>
            </a:lvl8pPr>
            <a:lvl9pPr marL="0" indent="0"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GB"/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1BA99C76-0C76-4654-AD42-DCB7375510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Date">
            <a:extLst>
              <a:ext uri="{FF2B5EF4-FFF2-40B4-BE49-F238E27FC236}">
                <a16:creationId xmlns:a16="http://schemas.microsoft.com/office/drawing/2014/main" id="{317BC098-4556-4069-AE2A-8802EC57442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/CRICOS">
            <a:extLst>
              <a:ext uri="{FF2B5EF4-FFF2-40B4-BE49-F238E27FC236}">
                <a16:creationId xmlns:a16="http://schemas.microsoft.com/office/drawing/2014/main" id="{67A68404-3E7D-48B1-8986-F4AEF198D89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/>
              <a:t>Deakin University CRICOS Provider Code: 00113B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96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8/6/2024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5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8/6/2024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47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8/6/2024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727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8/6/2024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66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78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8/6/2024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40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8/6/2024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8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lIns="109728" tIns="109728" rIns="109728" bIns="91440"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lIns="109728" tIns="109728" rIns="109728" bIns="9144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65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sldNum="0" hdr="0" ftr="0" dt="0"/>
  <p:txStyles>
    <p:titleStyle>
      <a:lvl1pPr algn="l" defTabSz="914400" rtl="0" eaLnBrk="1" latinLnBrk="0" hangingPunct="1">
        <a:lnSpc>
          <a:spcPct val="105000"/>
        </a:lnSpc>
        <a:spcBef>
          <a:spcPct val="0"/>
        </a:spcBef>
        <a:buNone/>
        <a:defRPr sz="3600" b="1" kern="1200" spc="13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930"/>
        </a:spcBef>
        <a:buFont typeface="Corbel" panose="020B0503020204020204" pitchFamily="34" charset="0"/>
        <a:buNone/>
        <a:defRPr sz="1850" b="0" kern="1200" spc="1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930"/>
        </a:spcBef>
        <a:buFont typeface="Corbel" panose="020B0503020204020204" pitchFamily="34" charset="0"/>
        <a:buNone/>
        <a:defRPr sz="1600" kern="1200" spc="1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10000"/>
        </a:lnSpc>
        <a:spcBef>
          <a:spcPts val="930"/>
        </a:spcBef>
        <a:buFont typeface="Corbel" panose="020B0503020204020204" pitchFamily="34" charset="0"/>
        <a:buChar char="–"/>
        <a:defRPr sz="1400" i="1" kern="1200" spc="1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10000"/>
        </a:lnSpc>
        <a:spcBef>
          <a:spcPts val="930"/>
        </a:spcBef>
        <a:buFont typeface="Corbel" panose="020B0503020204020204" pitchFamily="34" charset="0"/>
        <a:buChar char="–"/>
        <a:defRPr sz="1400" kern="1200" spc="1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10000"/>
        </a:lnSpc>
        <a:spcBef>
          <a:spcPts val="930"/>
        </a:spcBef>
        <a:buFont typeface="Corbel" panose="020B0503020204020204" pitchFamily="34" charset="0"/>
        <a:buChar char="–"/>
        <a:defRPr sz="1400" i="1" kern="1200" spc="1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D6A0A2-03F1-9BD7-2D8F-73B84F7E6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61A5B-414D-81BE-F2B8-7B2B4FFFE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3DD1A-F7E0-E9B3-94D9-5CC7818990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58618-F0F5-117F-AE06-7083C1FE1D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D9AED-E69C-8F23-066B-0AEA9A0160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3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nmac.org.au/search/publication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chools of fishes underwater">
            <a:extLst>
              <a:ext uri="{FF2B5EF4-FFF2-40B4-BE49-F238E27FC236}">
                <a16:creationId xmlns:a16="http://schemas.microsoft.com/office/drawing/2014/main" id="{A1AA10BB-1DE3-F993-A7EC-BA87DB306F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AE07D0-4881-CB26-1B97-796A7E87F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8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AU" sz="5200"/>
              <a:t>Are inherent requirements a barrier to diversity?</a:t>
            </a:r>
            <a:br>
              <a:rPr lang="en-AU" sz="5200"/>
            </a:br>
            <a:endParaRPr lang="en-AU" sz="52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29DCAF-C1C5-F89A-8801-AE32725929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229" y="4629234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1700"/>
              <a:t>Dr Joanna Tai (Deakin University)</a:t>
            </a:r>
          </a:p>
          <a:p>
            <a:pPr algn="l"/>
            <a:r>
              <a:rPr lang="en-US" sz="1700"/>
              <a:t>Prof Mollie Dollinger (Curtin)</a:t>
            </a:r>
          </a:p>
          <a:p>
            <a:pPr algn="l"/>
            <a:endParaRPr lang="en-US" sz="1700"/>
          </a:p>
          <a:p>
            <a:pPr algn="l"/>
            <a:r>
              <a:rPr lang="en-US" sz="1700"/>
              <a:t>ADCET Webinar, 6 August 2024</a:t>
            </a:r>
          </a:p>
        </p:txBody>
      </p:sp>
    </p:spTree>
    <p:extLst>
      <p:ext uri="{BB962C8B-B14F-4D97-AF65-F5344CB8AC3E}">
        <p14:creationId xmlns:p14="http://schemas.microsoft.com/office/powerpoint/2010/main" val="3388976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7CC90-7492-DE00-7860-4CBD8CCE4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077"/>
            <a:ext cx="10455442" cy="1325563"/>
          </a:xfrm>
        </p:spPr>
        <p:txBody>
          <a:bodyPr>
            <a:normAutofit/>
          </a:bodyPr>
          <a:lstStyle/>
          <a:p>
            <a:pPr algn="ctr"/>
            <a:r>
              <a:rPr lang="en-US" err="1"/>
              <a:t>Problematising</a:t>
            </a:r>
            <a:r>
              <a:rPr lang="en-US"/>
              <a:t> IRs – a balancing act and a paradox?</a:t>
            </a:r>
          </a:p>
        </p:txBody>
      </p:sp>
      <p:graphicFrame>
        <p:nvGraphicFramePr>
          <p:cNvPr id="3" name="Content Placeholder 2" descr="Balancing inclusion in higher ed with the provision of the future workforce">
            <a:extLst>
              <a:ext uri="{FF2B5EF4-FFF2-40B4-BE49-F238E27FC236}">
                <a16:creationId xmlns:a16="http://schemas.microsoft.com/office/drawing/2014/main" id="{B7769511-99A8-B91C-F212-94225FF21F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4718167"/>
              </p:ext>
            </p:extLst>
          </p:nvPr>
        </p:nvGraphicFramePr>
        <p:xfrm>
          <a:off x="-2969129" y="1899920"/>
          <a:ext cx="12146280" cy="4592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BEABE87-DD94-0629-2218-F2F09300F79B}"/>
              </a:ext>
            </a:extLst>
          </p:cNvPr>
          <p:cNvSpPr txBox="1"/>
          <p:nvPr/>
        </p:nvSpPr>
        <p:spPr>
          <a:xfrm>
            <a:off x="6817895" y="2367171"/>
            <a:ext cx="44757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AND:</a:t>
            </a:r>
          </a:p>
          <a:p>
            <a:pPr algn="ctr"/>
            <a:endParaRPr lang="en-US"/>
          </a:p>
          <a:p>
            <a:pPr algn="ctr"/>
            <a:r>
              <a:rPr lang="en-US"/>
              <a:t>In what started as a goal to enhance transparency, may actually serve as a deterrent for disclosure and amplify exclusion</a:t>
            </a:r>
          </a:p>
        </p:txBody>
      </p:sp>
    </p:spTree>
    <p:extLst>
      <p:ext uri="{BB962C8B-B14F-4D97-AF65-F5344CB8AC3E}">
        <p14:creationId xmlns:p14="http://schemas.microsoft.com/office/powerpoint/2010/main" val="777597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7CC90-7492-DE00-7860-4CBD8CCE4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357"/>
            <a:ext cx="5775960" cy="1325563"/>
          </a:xfrm>
        </p:spPr>
        <p:txBody>
          <a:bodyPr>
            <a:normAutofit/>
          </a:bodyPr>
          <a:lstStyle/>
          <a:p>
            <a:r>
              <a:rPr lang="en-US"/>
              <a:t>Our Study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D90F21-0426-A65B-4E05-5CE097214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9920"/>
            <a:ext cx="10515600" cy="4277043"/>
          </a:xfrm>
        </p:spPr>
        <p:txBody>
          <a:bodyPr>
            <a:normAutofit/>
          </a:bodyPr>
          <a:lstStyle/>
          <a:p>
            <a:r>
              <a:rPr lang="en-US" b="1"/>
              <a:t>Part 1</a:t>
            </a:r>
            <a:r>
              <a:rPr lang="en-US"/>
              <a:t>: To investigate how IRs are currently communicated across Australian university accredited nursing and midwifery courses (n=37)</a:t>
            </a:r>
          </a:p>
          <a:p>
            <a:pPr lvl="1"/>
            <a:r>
              <a:rPr lang="en-US"/>
              <a:t>Desktop review of website documents, drawing on discourse analysis</a:t>
            </a:r>
          </a:p>
          <a:p>
            <a:endParaRPr lang="en-US"/>
          </a:p>
          <a:p>
            <a:r>
              <a:rPr lang="en-US" b="1"/>
              <a:t>Part 2</a:t>
            </a:r>
            <a:r>
              <a:rPr lang="en-US"/>
              <a:t>: To understand how health courses could be inclusive</a:t>
            </a:r>
          </a:p>
          <a:p>
            <a:pPr lvl="1"/>
            <a:r>
              <a:rPr lang="en-US"/>
              <a:t>A series of participatory design workshops (supplemented with interviews*) on academics, supervisors, placement staff, and accrediting body perspectives on how health courses could be more inclusive (approx. n = 20)</a:t>
            </a:r>
          </a:p>
        </p:txBody>
      </p:sp>
    </p:spTree>
    <p:extLst>
      <p:ext uri="{BB962C8B-B14F-4D97-AF65-F5344CB8AC3E}">
        <p14:creationId xmlns:p14="http://schemas.microsoft.com/office/powerpoint/2010/main" val="1061272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203C9-FE90-CF6C-B194-07148A17E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AU" sz="3800"/>
              <a:t>Part 1: Inherent requirements across 37 universities</a:t>
            </a:r>
          </a:p>
        </p:txBody>
      </p:sp>
      <p:graphicFrame>
        <p:nvGraphicFramePr>
          <p:cNvPr id="8" name="Content Placeholder 2" descr="Summary of IR analysis">
            <a:extLst>
              <a:ext uri="{FF2B5EF4-FFF2-40B4-BE49-F238E27FC236}">
                <a16:creationId xmlns:a16="http://schemas.microsoft.com/office/drawing/2014/main" id="{122A022A-6B31-5440-CBE0-1744E992B7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542172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177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B7CC90-7492-DE00-7860-4CBD8CCE4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/>
              <a:t>Part 1. Continued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D90F21-0426-A65B-4E05-5CE097214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n-US" sz="2400"/>
              <a:t>Additionally troubling was the significant variation in how information was presented to prospective students and the reasonable adjustments available </a:t>
            </a:r>
          </a:p>
          <a:p>
            <a:endParaRPr lang="en-US" sz="2400"/>
          </a:p>
          <a:p>
            <a:r>
              <a:rPr lang="en-US" sz="2400"/>
              <a:t>‘We are inclusive’ common, yet many university claims of inclusion were unsubstantiated with clear, accessible pathways to discuss </a:t>
            </a:r>
            <a:r>
              <a:rPr lang="en-US" sz="2400" err="1"/>
              <a:t>Irs</a:t>
            </a:r>
            <a:endParaRPr lang="en-US" sz="2400"/>
          </a:p>
          <a:p>
            <a:endParaRPr lang="en-US" sz="2400"/>
          </a:p>
          <a:p>
            <a:r>
              <a:rPr lang="en-US" sz="2400"/>
              <a:t>Only 5/37 mentioned the Disability Discrimination Act </a:t>
            </a:r>
          </a:p>
        </p:txBody>
      </p:sp>
    </p:spTree>
    <p:extLst>
      <p:ext uri="{BB962C8B-B14F-4D97-AF65-F5344CB8AC3E}">
        <p14:creationId xmlns:p14="http://schemas.microsoft.com/office/powerpoint/2010/main" val="3462862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7CC90-7492-DE00-7860-4CBD8CCE4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905" y="2766218"/>
            <a:ext cx="4423611" cy="1325563"/>
          </a:xfrm>
        </p:spPr>
        <p:txBody>
          <a:bodyPr>
            <a:noAutofit/>
          </a:bodyPr>
          <a:lstStyle/>
          <a:p>
            <a:r>
              <a:rPr lang="en-US" sz="2800" b="1"/>
              <a:t>For more on Part 1:</a:t>
            </a:r>
            <a:br>
              <a:rPr lang="en-US" sz="2800"/>
            </a:br>
            <a:br>
              <a:rPr lang="en-US" sz="2800"/>
            </a:br>
            <a:br>
              <a:rPr lang="en-US" sz="2800"/>
            </a:br>
            <a:r>
              <a:rPr lang="en-AU" sz="2800"/>
              <a:t>Tai, J., Raghunathan, K., Dollinger, M., &amp; McKenna, L. (2024). Are inherent requirements a barrier to diversity? An analysis of course entry information. Collegian.</a:t>
            </a:r>
            <a:endParaRPr lang="en-US" sz="2800"/>
          </a:p>
        </p:txBody>
      </p:sp>
      <p:pic>
        <p:nvPicPr>
          <p:cNvPr id="5" name="Picture 4" descr="screenshot of abstract for &quot;Are Inherent requirements a barrier to diversity? An analysis of course entry requirements&quot;">
            <a:extLst>
              <a:ext uri="{FF2B5EF4-FFF2-40B4-BE49-F238E27FC236}">
                <a16:creationId xmlns:a16="http://schemas.microsoft.com/office/drawing/2014/main" id="{3FB5FBA5-4B47-A2CE-7A78-044E3DD9B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603" y="401444"/>
            <a:ext cx="5619777" cy="605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35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7CC90-7492-DE00-7860-4CBD8CCE4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904" y="2547536"/>
            <a:ext cx="3526592" cy="1735706"/>
          </a:xfrm>
        </p:spPr>
        <p:txBody>
          <a:bodyPr>
            <a:normAutofit fontScale="90000"/>
          </a:bodyPr>
          <a:lstStyle/>
          <a:p>
            <a:r>
              <a:rPr lang="en-US"/>
              <a:t>Part 2.</a:t>
            </a:r>
            <a:br>
              <a:rPr lang="en-US"/>
            </a:br>
            <a:br>
              <a:rPr lang="en-US"/>
            </a:br>
            <a:r>
              <a:rPr lang="en-US"/>
              <a:t>A participatory design approach </a:t>
            </a:r>
          </a:p>
        </p:txBody>
      </p:sp>
      <p:pic>
        <p:nvPicPr>
          <p:cNvPr id="5" name="Picture 4" descr="screenshot of a Mural activity board with many post-it notes in four colours">
            <a:extLst>
              <a:ext uri="{FF2B5EF4-FFF2-40B4-BE49-F238E27FC236}">
                <a16:creationId xmlns:a16="http://schemas.microsoft.com/office/drawing/2014/main" id="{BF729EDD-32B2-549C-985F-A6B247043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496" y="476250"/>
            <a:ext cx="72136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00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0C22B-FCF2-CCD5-409B-8F0A65B95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Preliminary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D34FD-3C82-96AB-7D1C-E5396442A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/>
              <a:t>Strengths: </a:t>
            </a:r>
            <a:r>
              <a:rPr lang="en-US"/>
              <a:t>Universities’ role in preparing students, scale of learning access plans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/>
              <a:t>Weaknesses: </a:t>
            </a:r>
            <a:r>
              <a:rPr lang="en-US"/>
              <a:t>Systems rely on students’ disclosure and not good at handling more complex cases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/>
              <a:t>Opportunities: </a:t>
            </a:r>
            <a:r>
              <a:rPr lang="en-US"/>
              <a:t>Staff are hungry for more training! Growing recognition of co-design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/>
              <a:t>Threats: </a:t>
            </a:r>
            <a:r>
              <a:rPr lang="en-US"/>
              <a:t>Healthcare sector is risk adverse, attitudinal barriers, admin burden</a:t>
            </a:r>
          </a:p>
        </p:txBody>
      </p:sp>
    </p:spTree>
    <p:extLst>
      <p:ext uri="{BB962C8B-B14F-4D97-AF65-F5344CB8AC3E}">
        <p14:creationId xmlns:p14="http://schemas.microsoft.com/office/powerpoint/2010/main" val="2859754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52C99B-82AD-8ADA-5FC4-C312FE906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We wonder…</a:t>
            </a:r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4977C-41BC-2861-02F8-6F2D339FFB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1756944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3300"/>
              <a:t>How could principles of “assessment for learning” support inclusion?</a:t>
            </a: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8,156 Brain Lightbulb Cartoon Royalty ...">
            <a:extLst>
              <a:ext uri="{FF2B5EF4-FFF2-40B4-BE49-F238E27FC236}">
                <a16:creationId xmlns:a16="http://schemas.microsoft.com/office/drawing/2014/main" id="{9AB82417-DBBC-5ACE-62E0-97E5E973C5B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2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367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F932E-9803-3351-1EDE-968D674CD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AU"/>
              <a:t>Assessment for Learning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31C910-56DD-3132-A650-2C2F3F82F6DC}"/>
              </a:ext>
            </a:extLst>
          </p:cNvPr>
          <p:cNvSpPr txBox="1"/>
          <p:nvPr/>
        </p:nvSpPr>
        <p:spPr>
          <a:xfrm>
            <a:off x="1089619" y="965674"/>
            <a:ext cx="23779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400"/>
              <a:t>Assessment </a:t>
            </a:r>
            <a:r>
              <a:rPr lang="en-AU" sz="2400" b="1"/>
              <a:t>of </a:t>
            </a:r>
            <a:r>
              <a:rPr lang="en-AU" sz="2400"/>
              <a:t>learning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26B665-B868-B0F4-8D25-6B96955EF831}"/>
              </a:ext>
            </a:extLst>
          </p:cNvPr>
          <p:cNvSpPr txBox="1"/>
          <p:nvPr/>
        </p:nvSpPr>
        <p:spPr>
          <a:xfrm>
            <a:off x="4615536" y="965252"/>
            <a:ext cx="24774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400"/>
              <a:t>Assessment </a:t>
            </a:r>
            <a:r>
              <a:rPr lang="en-AU" sz="2400" b="1"/>
              <a:t>for</a:t>
            </a:r>
            <a:r>
              <a:rPr lang="en-AU" sz="2400"/>
              <a:t> learning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DCE070-254B-A5AC-8F80-C5267137408C}"/>
              </a:ext>
            </a:extLst>
          </p:cNvPr>
          <p:cNvSpPr txBox="1"/>
          <p:nvPr/>
        </p:nvSpPr>
        <p:spPr>
          <a:xfrm>
            <a:off x="8049791" y="965252"/>
            <a:ext cx="23516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400"/>
              <a:t>Assessment </a:t>
            </a:r>
            <a:r>
              <a:rPr lang="en-AU" sz="2400" b="1"/>
              <a:t>as </a:t>
            </a:r>
            <a:r>
              <a:rPr lang="en-AU" sz="2400"/>
              <a:t>learning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5CBD652-35EB-8F3D-5687-CA1EF6E81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4931496"/>
              </p:ext>
            </p:extLst>
          </p:nvPr>
        </p:nvGraphicFramePr>
        <p:xfrm>
          <a:off x="596462" y="186443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19E9B61-AA58-CFF0-182D-998CCD75B60C}"/>
              </a:ext>
            </a:extLst>
          </p:cNvPr>
          <p:cNvSpPr txBox="1">
            <a:spLocks/>
          </p:cNvSpPr>
          <p:nvPr/>
        </p:nvSpPr>
        <p:spPr>
          <a:xfrm>
            <a:off x="10046970" y="6283965"/>
            <a:ext cx="2613660" cy="423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1800"/>
              <a:t>Boud &amp; Soler 2016</a:t>
            </a:r>
          </a:p>
        </p:txBody>
      </p:sp>
    </p:spTree>
    <p:extLst>
      <p:ext uri="{BB962C8B-B14F-4D97-AF65-F5344CB8AC3E}">
        <p14:creationId xmlns:p14="http://schemas.microsoft.com/office/powerpoint/2010/main" val="1825574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1520B01-A2E4-41C2-8A8F-7683F2508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2FA8CD-AB15-A002-9676-69CC97540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513" y="841375"/>
            <a:ext cx="3505200" cy="31146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Assessment is where the rubber hits the road…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F634C0A-A487-42AF-8DFD-4DAD62FE9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412B137-E115-42F2-8CF9-67E40B5D2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779E94B-3A8C-4695-9DA1-2EDEFB170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 descr="Wheelchair cyclist racing on road">
            <a:extLst>
              <a:ext uri="{FF2B5EF4-FFF2-40B4-BE49-F238E27FC236}">
                <a16:creationId xmlns:a16="http://schemas.microsoft.com/office/drawing/2014/main" id="{E08A5FD5-D809-9731-9B4E-AA4708565C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3910064" cy="685799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0" y="0"/>
                </a:moveTo>
                <a:lnTo>
                  <a:pt x="2996382" y="0"/>
                </a:lnTo>
                <a:lnTo>
                  <a:pt x="3563333" y="1750276"/>
                </a:lnTo>
                <a:lnTo>
                  <a:pt x="3910084" y="6054385"/>
                </a:lnTo>
                <a:lnTo>
                  <a:pt x="379130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66EE5A2-0D35-4D6A-A5C7-1CA91F740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8589" y="0"/>
            <a:ext cx="1339053" cy="6858000"/>
            <a:chOff x="2661507" y="0"/>
            <a:chExt cx="1339053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FBB771-C61C-4F38-ABBB-98A2D8476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2432BD6-3DCC-4397-BD7F-3FE84F321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6AA1647-0DA6-4A17-B3E1-95D61BD54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F1D8352-2F00-4057-8781-E455C455B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BE70D92-7E07-4A6F-BD82-729F71C268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Street-level view of car wheels">
            <a:extLst>
              <a:ext uri="{FF2B5EF4-FFF2-40B4-BE49-F238E27FC236}">
                <a16:creationId xmlns:a16="http://schemas.microsoft.com/office/drawing/2014/main" id="{71B95532-D9CE-039F-47CA-A366609514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8281916" y="1"/>
            <a:ext cx="3910084" cy="685800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118775" y="0"/>
                </a:moveTo>
                <a:lnTo>
                  <a:pt x="3910084" y="0"/>
                </a:lnTo>
                <a:lnTo>
                  <a:pt x="3910084" y="6858000"/>
                </a:lnTo>
                <a:lnTo>
                  <a:pt x="913702" y="6858000"/>
                </a:lnTo>
                <a:lnTo>
                  <a:pt x="346751" y="5107724"/>
                </a:lnTo>
                <a:lnTo>
                  <a:pt x="0" y="803615"/>
                </a:lnTo>
                <a:close/>
              </a:path>
            </a:pathLst>
          </a:cu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08D20F07-CD49-4F17-BC00-9429DA80C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59" y="-2"/>
            <a:ext cx="1339053" cy="6858000"/>
            <a:chOff x="2661507" y="0"/>
            <a:chExt cx="1339053" cy="6858000"/>
          </a:xfr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1F66703-4D0D-42DF-8150-991FE9F8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96840F9-95E6-4C98-BFE4-21B595423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9261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A field of trees and blue sky">
            <a:extLst>
              <a:ext uri="{FF2B5EF4-FFF2-40B4-BE49-F238E27FC236}">
                <a16:creationId xmlns:a16="http://schemas.microsoft.com/office/drawing/2014/main" id="{6BDBFDE1-DEF0-B293-5BDF-128C119B35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28A581D-1BC9-4759-AB42-F7685630E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52" y="3260035"/>
            <a:ext cx="5959692" cy="3597965"/>
          </a:xfrm>
          <a:custGeom>
            <a:avLst/>
            <a:gdLst>
              <a:gd name="connsiteX0" fmla="*/ 3008109 w 5959692"/>
              <a:gd name="connsiteY0" fmla="*/ 42 h 3560169"/>
              <a:gd name="connsiteX1" fmla="*/ 4702247 w 5959692"/>
              <a:gd name="connsiteY1" fmla="*/ 626282 h 3560169"/>
              <a:gd name="connsiteX2" fmla="*/ 5069411 w 5959692"/>
              <a:gd name="connsiteY2" fmla="*/ 865826 h 3560169"/>
              <a:gd name="connsiteX3" fmla="*/ 5895906 w 5959692"/>
              <a:gd name="connsiteY3" fmla="*/ 1594994 h 3560169"/>
              <a:gd name="connsiteX4" fmla="*/ 5959691 w 5959692"/>
              <a:gd name="connsiteY4" fmla="*/ 1728783 h 3560169"/>
              <a:gd name="connsiteX5" fmla="*/ 5959692 w 5959692"/>
              <a:gd name="connsiteY5" fmla="*/ 3560169 h 3560169"/>
              <a:gd name="connsiteX6" fmla="*/ 635 w 5959692"/>
              <a:gd name="connsiteY6" fmla="*/ 3560169 h 3560169"/>
              <a:gd name="connsiteX7" fmla="*/ 0 w 5959692"/>
              <a:gd name="connsiteY7" fmla="*/ 3534810 h 3560169"/>
              <a:gd name="connsiteX8" fmla="*/ 56896 w 5959692"/>
              <a:gd name="connsiteY8" fmla="*/ 3142342 h 3560169"/>
              <a:gd name="connsiteX9" fmla="*/ 605568 w 5959692"/>
              <a:gd name="connsiteY9" fmla="*/ 1932853 h 3560169"/>
              <a:gd name="connsiteX10" fmla="*/ 736162 w 5959692"/>
              <a:gd name="connsiteY10" fmla="*/ 1690788 h 3560169"/>
              <a:gd name="connsiteX11" fmla="*/ 2021319 w 5959692"/>
              <a:gd name="connsiteY11" fmla="*/ 209863 h 3560169"/>
              <a:gd name="connsiteX12" fmla="*/ 3008109 w 5959692"/>
              <a:gd name="connsiteY12" fmla="*/ 42 h 356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59692" h="3560169">
                <a:moveTo>
                  <a:pt x="3008109" y="42"/>
                </a:moveTo>
                <a:cubicBezTo>
                  <a:pt x="3549058" y="3372"/>
                  <a:pt x="4091345" y="208628"/>
                  <a:pt x="4702247" y="626282"/>
                </a:cubicBezTo>
                <a:cubicBezTo>
                  <a:pt x="4830168" y="713755"/>
                  <a:pt x="4951806" y="791097"/>
                  <a:pt x="5069411" y="865826"/>
                </a:cubicBezTo>
                <a:cubicBezTo>
                  <a:pt x="5495976" y="1136988"/>
                  <a:pt x="5734167" y="1298128"/>
                  <a:pt x="5895906" y="1594994"/>
                </a:cubicBezTo>
                <a:lnTo>
                  <a:pt x="5959691" y="1728783"/>
                </a:lnTo>
                <a:lnTo>
                  <a:pt x="5959692" y="3560169"/>
                </a:lnTo>
                <a:lnTo>
                  <a:pt x="635" y="3560169"/>
                </a:lnTo>
                <a:lnTo>
                  <a:pt x="0" y="3534810"/>
                </a:lnTo>
                <a:cubicBezTo>
                  <a:pt x="2402" y="3407978"/>
                  <a:pt x="21463" y="3278501"/>
                  <a:pt x="56896" y="3142342"/>
                </a:cubicBezTo>
                <a:cubicBezTo>
                  <a:pt x="155720" y="2762537"/>
                  <a:pt x="374193" y="2359525"/>
                  <a:pt x="605568" y="1932853"/>
                </a:cubicBezTo>
                <a:cubicBezTo>
                  <a:pt x="648282" y="1854194"/>
                  <a:pt x="692359" y="1772817"/>
                  <a:pt x="736162" y="1690788"/>
                </a:cubicBezTo>
                <a:cubicBezTo>
                  <a:pt x="1128289" y="956620"/>
                  <a:pt x="1429537" y="456850"/>
                  <a:pt x="2021319" y="209863"/>
                </a:cubicBezTo>
                <a:cubicBezTo>
                  <a:pt x="2359453" y="68739"/>
                  <a:pt x="2683541" y="-1956"/>
                  <a:pt x="3008109" y="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7CE1C1F-C9E2-4C83-BA54-D7BC5D521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52" y="3406833"/>
            <a:ext cx="5724034" cy="3451167"/>
          </a:xfrm>
          <a:custGeom>
            <a:avLst/>
            <a:gdLst>
              <a:gd name="connsiteX0" fmla="*/ 2808622 w 5724034"/>
              <a:gd name="connsiteY0" fmla="*/ 207 h 3451167"/>
              <a:gd name="connsiteX1" fmla="*/ 4400004 w 5724034"/>
              <a:gd name="connsiteY1" fmla="*/ 607462 h 3451167"/>
              <a:gd name="connsiteX2" fmla="*/ 4745277 w 5724034"/>
              <a:gd name="connsiteY2" fmla="*/ 837612 h 3451167"/>
              <a:gd name="connsiteX3" fmla="*/ 5584627 w 5724034"/>
              <a:gd name="connsiteY3" fmla="*/ 1665805 h 3451167"/>
              <a:gd name="connsiteX4" fmla="*/ 5682689 w 5724034"/>
              <a:gd name="connsiteY4" fmla="*/ 1947596 h 3451167"/>
              <a:gd name="connsiteX5" fmla="*/ 5724034 w 5724034"/>
              <a:gd name="connsiteY5" fmla="*/ 2133764 h 3451167"/>
              <a:gd name="connsiteX6" fmla="*/ 5724034 w 5724034"/>
              <a:gd name="connsiteY6" fmla="*/ 3254784 h 3451167"/>
              <a:gd name="connsiteX7" fmla="*/ 5682668 w 5724034"/>
              <a:gd name="connsiteY7" fmla="*/ 3451167 h 3451167"/>
              <a:gd name="connsiteX8" fmla="*/ 3398 w 5724034"/>
              <a:gd name="connsiteY8" fmla="*/ 3451167 h 3451167"/>
              <a:gd name="connsiteX9" fmla="*/ 0 w 5724034"/>
              <a:gd name="connsiteY9" fmla="*/ 3332475 h 3451167"/>
              <a:gd name="connsiteX10" fmla="*/ 51930 w 5724034"/>
              <a:gd name="connsiteY10" fmla="*/ 2960389 h 3451167"/>
              <a:gd name="connsiteX11" fmla="*/ 562146 w 5724034"/>
              <a:gd name="connsiteY11" fmla="*/ 1816544 h 3451167"/>
              <a:gd name="connsiteX12" fmla="*/ 683754 w 5724034"/>
              <a:gd name="connsiteY12" fmla="*/ 1587775 h 3451167"/>
              <a:gd name="connsiteX13" fmla="*/ 1883792 w 5724034"/>
              <a:gd name="connsiteY13" fmla="*/ 191878 h 3451167"/>
              <a:gd name="connsiteX14" fmla="*/ 2808622 w 5724034"/>
              <a:gd name="connsiteY14" fmla="*/ 207 h 3451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24034" h="3451167">
                <a:moveTo>
                  <a:pt x="2808622" y="207"/>
                </a:moveTo>
                <a:cubicBezTo>
                  <a:pt x="3316039" y="7471"/>
                  <a:pt x="3825452" y="206405"/>
                  <a:pt x="4400004" y="607462"/>
                </a:cubicBezTo>
                <a:cubicBezTo>
                  <a:pt x="4520314" y="691458"/>
                  <a:pt x="4634691" y="765791"/>
                  <a:pt x="4745277" y="837612"/>
                </a:cubicBezTo>
                <a:cubicBezTo>
                  <a:pt x="5203686" y="1135457"/>
                  <a:pt x="5430786" y="1295036"/>
                  <a:pt x="5584627" y="1665805"/>
                </a:cubicBezTo>
                <a:cubicBezTo>
                  <a:pt x="5622816" y="1757843"/>
                  <a:pt x="5655511" y="1851832"/>
                  <a:pt x="5682689" y="1947596"/>
                </a:cubicBezTo>
                <a:lnTo>
                  <a:pt x="5724034" y="2133764"/>
                </a:lnTo>
                <a:lnTo>
                  <a:pt x="5724034" y="3254784"/>
                </a:lnTo>
                <a:lnTo>
                  <a:pt x="5682668" y="3451167"/>
                </a:lnTo>
                <a:lnTo>
                  <a:pt x="3398" y="3451167"/>
                </a:lnTo>
                <a:lnTo>
                  <a:pt x="0" y="3332475"/>
                </a:lnTo>
                <a:cubicBezTo>
                  <a:pt x="1789" y="3212109"/>
                  <a:pt x="19193" y="3089357"/>
                  <a:pt x="51930" y="2960389"/>
                </a:cubicBezTo>
                <a:cubicBezTo>
                  <a:pt x="143234" y="2600640"/>
                  <a:pt x="346682" y="2219774"/>
                  <a:pt x="562146" y="1816544"/>
                </a:cubicBezTo>
                <a:cubicBezTo>
                  <a:pt x="601922" y="1742209"/>
                  <a:pt x="642967" y="1665303"/>
                  <a:pt x="683754" y="1587775"/>
                </a:cubicBezTo>
                <a:cubicBezTo>
                  <a:pt x="1048876" y="893902"/>
                  <a:pt x="1329611" y="421821"/>
                  <a:pt x="1883792" y="191878"/>
                </a:cubicBezTo>
                <a:cubicBezTo>
                  <a:pt x="2200442" y="60492"/>
                  <a:pt x="2504173" y="-4151"/>
                  <a:pt x="2808622" y="20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31C0CFE-AC9D-4032-8A9F-36B1BA171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38" y="3568843"/>
            <a:ext cx="5185263" cy="3289157"/>
          </a:xfrm>
          <a:custGeom>
            <a:avLst/>
            <a:gdLst>
              <a:gd name="connsiteX0" fmla="*/ 2789606 w 5185263"/>
              <a:gd name="connsiteY0" fmla="*/ 547 h 3289157"/>
              <a:gd name="connsiteX1" fmla="*/ 3615203 w 5185263"/>
              <a:gd name="connsiteY1" fmla="*/ 212024 h 3289157"/>
              <a:gd name="connsiteX2" fmla="*/ 4640523 w 5185263"/>
              <a:gd name="connsiteY2" fmla="*/ 1554014 h 3289157"/>
              <a:gd name="connsiteX3" fmla="*/ 4740928 w 5185263"/>
              <a:gd name="connsiteY3" fmla="*/ 1771262 h 3289157"/>
              <a:gd name="connsiteX4" fmla="*/ 5154813 w 5185263"/>
              <a:gd name="connsiteY4" fmla="*/ 2853998 h 3289157"/>
              <a:gd name="connsiteX5" fmla="*/ 5185263 w 5185263"/>
              <a:gd name="connsiteY5" fmla="*/ 3088987 h 3289157"/>
              <a:gd name="connsiteX6" fmla="*/ 5179508 w 5185263"/>
              <a:gd name="connsiteY6" fmla="*/ 3289157 h 3289157"/>
              <a:gd name="connsiteX7" fmla="*/ 106551 w 5185263"/>
              <a:gd name="connsiteY7" fmla="*/ 3289157 h 3289157"/>
              <a:gd name="connsiteX8" fmla="*/ 64243 w 5185263"/>
              <a:gd name="connsiteY8" fmla="*/ 3124220 h 3289157"/>
              <a:gd name="connsiteX9" fmla="*/ 275 w 5185263"/>
              <a:gd name="connsiteY9" fmla="*/ 2548847 h 3289157"/>
              <a:gd name="connsiteX10" fmla="*/ 221692 w 5185263"/>
              <a:gd name="connsiteY10" fmla="*/ 1451188 h 3289157"/>
              <a:gd name="connsiteX11" fmla="*/ 1011126 w 5185263"/>
              <a:gd name="connsiteY11" fmla="*/ 710513 h 3289157"/>
              <a:gd name="connsiteX12" fmla="*/ 1331439 w 5185263"/>
              <a:gd name="connsiteY12" fmla="*/ 508693 h 3289157"/>
              <a:gd name="connsiteX13" fmla="*/ 2789606 w 5185263"/>
              <a:gd name="connsiteY13" fmla="*/ 547 h 3289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85263" h="3289157">
                <a:moveTo>
                  <a:pt x="2789606" y="547"/>
                </a:moveTo>
                <a:cubicBezTo>
                  <a:pt x="3064091" y="7389"/>
                  <a:pt x="3335164" y="78419"/>
                  <a:pt x="3615203" y="212024"/>
                </a:cubicBezTo>
                <a:cubicBezTo>
                  <a:pt x="4105311" y="445850"/>
                  <a:pt x="4339344" y="895220"/>
                  <a:pt x="4640523" y="1554014"/>
                </a:cubicBezTo>
                <a:cubicBezTo>
                  <a:pt x="4674166" y="1627622"/>
                  <a:pt x="4708067" y="1700661"/>
                  <a:pt x="4740928" y="1771262"/>
                </a:cubicBezTo>
                <a:cubicBezTo>
                  <a:pt x="4918908" y="2154224"/>
                  <a:pt x="5086959" y="2515945"/>
                  <a:pt x="5154813" y="2853998"/>
                </a:cubicBezTo>
                <a:cubicBezTo>
                  <a:pt x="5171032" y="2934791"/>
                  <a:pt x="5181222" y="3012769"/>
                  <a:pt x="5185263" y="3088987"/>
                </a:cubicBezTo>
                <a:lnTo>
                  <a:pt x="5179508" y="3289157"/>
                </a:lnTo>
                <a:lnTo>
                  <a:pt x="106551" y="3289157"/>
                </a:lnTo>
                <a:lnTo>
                  <a:pt x="64243" y="3124220"/>
                </a:lnTo>
                <a:cubicBezTo>
                  <a:pt x="24356" y="2932449"/>
                  <a:pt x="2942" y="2740198"/>
                  <a:pt x="275" y="2548847"/>
                </a:cubicBezTo>
                <a:cubicBezTo>
                  <a:pt x="-5129" y="2157654"/>
                  <a:pt x="69311" y="1788324"/>
                  <a:pt x="221692" y="1451188"/>
                </a:cubicBezTo>
                <a:cubicBezTo>
                  <a:pt x="375157" y="1111655"/>
                  <a:pt x="586167" y="971279"/>
                  <a:pt x="1011126" y="710513"/>
                </a:cubicBezTo>
                <a:cubicBezTo>
                  <a:pt x="1113643" y="647635"/>
                  <a:pt x="1219676" y="582554"/>
                  <a:pt x="1331439" y="508693"/>
                </a:cubicBezTo>
                <a:cubicBezTo>
                  <a:pt x="1865178" y="156035"/>
                  <a:pt x="2332131" y="-10858"/>
                  <a:pt x="2789606" y="547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D7FA0E-EDF3-6548-DEC9-4959B7F80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121" y="3870285"/>
            <a:ext cx="3848430" cy="2186393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500" spc="150"/>
              <a:t>Acknowledgement of Country</a:t>
            </a:r>
          </a:p>
        </p:txBody>
      </p:sp>
    </p:spTree>
    <p:extLst>
      <p:ext uri="{BB962C8B-B14F-4D97-AF65-F5344CB8AC3E}">
        <p14:creationId xmlns:p14="http://schemas.microsoft.com/office/powerpoint/2010/main" val="3017554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752E79-41ED-0D7B-3A6A-5F0EB6893F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AU"/>
              <a:t>Article Abstract</a:t>
            </a:r>
          </a:p>
        </p:txBody>
      </p:sp>
      <p:pic>
        <p:nvPicPr>
          <p:cNvPr id="5" name="Picture 4" descr="screenshot of article abstract, &quot;enhancing student understanding of nursing inherent requirements using assessment for learning&quot;">
            <a:extLst>
              <a:ext uri="{FF2B5EF4-FFF2-40B4-BE49-F238E27FC236}">
                <a16:creationId xmlns:a16="http://schemas.microsoft.com/office/drawing/2014/main" id="{C5F1720F-CB5A-A0E7-2DF1-6E3AE13C7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518" y="527749"/>
            <a:ext cx="9292743" cy="557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54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7CC90-7492-DE00-7860-4CBD8CCE4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357"/>
            <a:ext cx="10370270" cy="1325563"/>
          </a:xfrm>
        </p:spPr>
        <p:txBody>
          <a:bodyPr>
            <a:normAutofit/>
          </a:bodyPr>
          <a:lstStyle/>
          <a:p>
            <a:r>
              <a:rPr lang="en-US" sz="3600"/>
              <a:t>A learning approach to meeting inherent requirements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A8BB9F0-AA36-B032-A365-C2F1BB9B69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399455"/>
              </p:ext>
            </p:extLst>
          </p:nvPr>
        </p:nvGraphicFramePr>
        <p:xfrm>
          <a:off x="1107621" y="1899920"/>
          <a:ext cx="9976758" cy="354076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988379">
                  <a:extLst>
                    <a:ext uri="{9D8B030D-6E8A-4147-A177-3AD203B41FA5}">
                      <a16:colId xmlns:a16="http://schemas.microsoft.com/office/drawing/2014/main" val="224990536"/>
                    </a:ext>
                  </a:extLst>
                </a:gridCol>
                <a:gridCol w="4988379">
                  <a:extLst>
                    <a:ext uri="{9D8B030D-6E8A-4147-A177-3AD203B41FA5}">
                      <a16:colId xmlns:a16="http://schemas.microsoft.com/office/drawing/2014/main" val="1432200332"/>
                    </a:ext>
                  </a:extLst>
                </a:gridCol>
              </a:tblGrid>
              <a:tr h="333734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Principles of good assessment (Boud 2007)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How it would impact IRs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997056"/>
                  </a:ext>
                </a:extLst>
              </a:tr>
              <a:tr h="101701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Assessment supports students’ learning, and their learning on the process itself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A continuous dialogue throughout the course with regular opportunities to demonstrate capability with respect to IRs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605935"/>
                  </a:ext>
                </a:extLst>
              </a:tr>
              <a:tr h="119989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Offers opportunities for feedback loops between students and teachers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Aim to create more immediate feedback loops, which includes industry and professional accreditation current expectations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738707"/>
                  </a:ext>
                </a:extLst>
              </a:tr>
              <a:tr h="78638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err="1"/>
                        <a:t>Personalisation</a:t>
                      </a:r>
                      <a:r>
                        <a:rPr lang="en-US"/>
                        <a:t> or </a:t>
                      </a:r>
                      <a:r>
                        <a:rPr lang="en-US">
                          <a:solidFill>
                            <a:schemeClr val="tx1"/>
                          </a:solidFill>
                        </a:rPr>
                        <a:t>adaptability (according to own starting point, goals and capabilities)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How IRs are met would vary from student to student, according to context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829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0664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7CC90-7492-DE00-7860-4CBD8CCE4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74357"/>
            <a:ext cx="10487527" cy="1325563"/>
          </a:xfrm>
        </p:spPr>
        <p:txBody>
          <a:bodyPr>
            <a:noAutofit/>
          </a:bodyPr>
          <a:lstStyle/>
          <a:p>
            <a:r>
              <a:rPr lang="en-US" sz="3600"/>
              <a:t>Can we go further? Inherent requirements as part of Assessment as Learning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D90F21-0426-A65B-4E05-5CE097214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5667"/>
            <a:ext cx="5830614" cy="3942748"/>
          </a:xfrm>
        </p:spPr>
        <p:txBody>
          <a:bodyPr>
            <a:noAutofit/>
          </a:bodyPr>
          <a:lstStyle/>
          <a:p>
            <a:r>
              <a:rPr lang="en-US" sz="2200"/>
              <a:t>Developing students’ own capability to judge for themselves if they meet requirements at any point in time</a:t>
            </a:r>
          </a:p>
          <a:p>
            <a:r>
              <a:rPr lang="en-US" sz="2200"/>
              <a:t>“Fitness to practice” is an authentic example of inclusion (or) exclusion within the profession, which is not tied to [dis]ability status or disclosure</a:t>
            </a:r>
          </a:p>
          <a:p>
            <a:r>
              <a:rPr lang="en-US" sz="2200"/>
              <a:t>Asking students and supervisors to consider IRs together during placement offers opportunities to consider what is truly an ‘inherent requirement’</a:t>
            </a:r>
          </a:p>
        </p:txBody>
      </p:sp>
      <p:pic>
        <p:nvPicPr>
          <p:cNvPr id="1026" name="Picture 2" descr="Lady in a hospital bed, attended to by her partner, a nursing student, and a supervising nurse">
            <a:extLst>
              <a:ext uri="{FF2B5EF4-FFF2-40B4-BE49-F238E27FC236}">
                <a16:creationId xmlns:a16="http://schemas.microsoft.com/office/drawing/2014/main" id="{C1C75982-524B-4D19-0D3D-7E1C11199F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06224" y="2346510"/>
            <a:ext cx="3912476" cy="280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194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B7CC90-7492-DE00-7860-4CBD8CCE4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3300"/>
              <a:t>Zooming out… how do we foster inclusion in courses?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D90F21-0426-A65B-4E05-5CE097214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685800" indent="-457200">
              <a:buFont typeface="+mj-lt"/>
              <a:buAutoNum type="arabicPeriod"/>
            </a:pPr>
            <a:r>
              <a:rPr lang="en-US" sz="2400" b="1"/>
              <a:t>Training &amp; support </a:t>
            </a:r>
            <a:r>
              <a:rPr lang="en-US" sz="2400"/>
              <a:t>for everyone: topics of UDL, disclosure, legal rights, flexible assessment</a:t>
            </a:r>
          </a:p>
          <a:p>
            <a:pPr marL="685800" indent="-457200">
              <a:buFont typeface="+mj-lt"/>
              <a:buAutoNum type="arabicPeriod"/>
            </a:pPr>
            <a:r>
              <a:rPr lang="en-US" sz="2400" b="1"/>
              <a:t>Greater co-production</a:t>
            </a:r>
            <a:r>
              <a:rPr lang="en-US" sz="2400"/>
              <a:t> of course design to facilitate dialogue between academics, clinicians, supervisors, students, accrediting bodies (which may have ripples in industry)</a:t>
            </a:r>
          </a:p>
          <a:p>
            <a:pPr marL="685800" indent="-457200">
              <a:buFont typeface="+mj-lt"/>
              <a:buAutoNum type="arabicPeriod"/>
            </a:pPr>
            <a:r>
              <a:rPr lang="en-US" sz="2400" b="1"/>
              <a:t>Tackling ableism</a:t>
            </a:r>
            <a:r>
              <a:rPr lang="en-US" sz="2400"/>
              <a:t> directly – communications around likelihood of stigma if students disclose, unpacking long-standing ableist assumptions of ‘fairness’, creating spaces for dialogue on varying cultural understandings of disability 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175517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B7CC90-7492-DE00-7860-4CBD8CCE4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303" y="473829"/>
            <a:ext cx="9849751" cy="1349671"/>
          </a:xfrm>
        </p:spPr>
        <p:txBody>
          <a:bodyPr anchor="b">
            <a:normAutofit/>
          </a:bodyPr>
          <a:lstStyle/>
          <a:p>
            <a:r>
              <a:rPr lang="en-US" sz="3600"/>
              <a:t>Practically, what might this entail?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D90F21-0426-A65B-4E05-5CE097214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3" y="2072516"/>
            <a:ext cx="9849751" cy="3032168"/>
          </a:xfrm>
        </p:spPr>
        <p:txBody>
          <a:bodyPr anchor="ctr">
            <a:normAutofit/>
          </a:bodyPr>
          <a:lstStyle/>
          <a:p>
            <a:r>
              <a:rPr lang="en-US" sz="2000"/>
              <a:t>Removing current IR lists – instead, linking to any current professional standard requirements and providing clear discussion on how reasonable adjustments could be facilitated to help </a:t>
            </a:r>
          </a:p>
          <a:p>
            <a:r>
              <a:rPr lang="en-US" sz="2000"/>
              <a:t>Supporting early conversations with students, advocates, academics, industry to discuss ways learning and performance can be supported (for everyone, not just those with a declared disability)</a:t>
            </a:r>
          </a:p>
          <a:p>
            <a:r>
              <a:rPr lang="en-US" sz="2000"/>
              <a:t>Regular dialogue with professional accreditation bodies, industry, and academics to reflect, gather exemplars, and consider how professions might be changing</a:t>
            </a:r>
          </a:p>
        </p:txBody>
      </p:sp>
    </p:spTree>
    <p:extLst>
      <p:ext uri="{BB962C8B-B14F-4D97-AF65-F5344CB8AC3E}">
        <p14:creationId xmlns:p14="http://schemas.microsoft.com/office/powerpoint/2010/main" val="1284565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7CC90-7492-DE00-7860-4CBD8CCE4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357"/>
            <a:ext cx="5775960" cy="1325563"/>
          </a:xfrm>
        </p:spPr>
        <p:txBody>
          <a:bodyPr>
            <a:normAutofit/>
          </a:bodyPr>
          <a:lstStyle/>
          <a:p>
            <a:r>
              <a:rPr lang="en-US" sz="3600"/>
              <a:t>Other considerations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D90F21-0426-A65B-4E05-5CE097214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5148"/>
            <a:ext cx="5531069" cy="3753267"/>
          </a:xfrm>
        </p:spPr>
        <p:txBody>
          <a:bodyPr>
            <a:normAutofit/>
          </a:bodyPr>
          <a:lstStyle/>
          <a:p>
            <a:r>
              <a:rPr lang="en-US" sz="2200"/>
              <a:t>Adoption of Universal Design for Learning (UDL) to raise the benchmark first</a:t>
            </a:r>
          </a:p>
          <a:p>
            <a:r>
              <a:rPr lang="en-US" sz="2200"/>
              <a:t>Ongoing professional development for staff – potentially in a ‘students as partners’ approach </a:t>
            </a:r>
          </a:p>
          <a:p>
            <a:r>
              <a:rPr lang="en-US" sz="2200"/>
              <a:t>Work with accrediting bodies to have people with lived experiences consulted more regularly </a:t>
            </a:r>
          </a:p>
          <a:p>
            <a:r>
              <a:rPr lang="en-US" sz="2200"/>
              <a:t>Remember: students shouldn’t have to disclose!</a:t>
            </a:r>
          </a:p>
        </p:txBody>
      </p:sp>
      <p:pic>
        <p:nvPicPr>
          <p:cNvPr id="3" name="Picture 2" descr="ADCET logo">
            <a:extLst>
              <a:ext uri="{FF2B5EF4-FFF2-40B4-BE49-F238E27FC236}">
                <a16:creationId xmlns:a16="http://schemas.microsoft.com/office/drawing/2014/main" id="{5E734898-95CB-7C43-CF56-272E98B3C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768" y="889585"/>
            <a:ext cx="5041032" cy="1705959"/>
          </a:xfrm>
          <a:prstGeom prst="rect">
            <a:avLst/>
          </a:prstGeom>
        </p:spPr>
      </p:pic>
      <p:pic>
        <p:nvPicPr>
          <p:cNvPr id="4" name="Picture 3" descr="Disability awareness logo">
            <a:extLst>
              <a:ext uri="{FF2B5EF4-FFF2-40B4-BE49-F238E27FC236}">
                <a16:creationId xmlns:a16="http://schemas.microsoft.com/office/drawing/2014/main" id="{93AF2D78-4606-C188-4057-3F901AA92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9365" y="2795172"/>
            <a:ext cx="2717800" cy="1181100"/>
          </a:xfrm>
          <a:prstGeom prst="rect">
            <a:avLst/>
          </a:prstGeom>
        </p:spPr>
      </p:pic>
      <p:pic>
        <p:nvPicPr>
          <p:cNvPr id="5" name="Picture 4" descr="UDL on campus logo">
            <a:extLst>
              <a:ext uri="{FF2B5EF4-FFF2-40B4-BE49-F238E27FC236}">
                <a16:creationId xmlns:a16="http://schemas.microsoft.com/office/drawing/2014/main" id="{4F1EB7D1-034A-93DC-E970-CD1F7D3E69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1705" y="4337966"/>
            <a:ext cx="3678596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31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7CC90-7492-DE00-7860-4CBD8CCE4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357"/>
            <a:ext cx="5775960" cy="1325563"/>
          </a:xfrm>
        </p:spPr>
        <p:txBody>
          <a:bodyPr>
            <a:normAutofit/>
          </a:bodyPr>
          <a:lstStyle/>
          <a:p>
            <a:r>
              <a:rPr lang="en-US" sz="2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D90F21-0426-A65B-4E05-5CE097214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7649"/>
            <a:ext cx="10515600" cy="4277043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AU"/>
              <a:t>Australian Nursing and Midwifery Accreditation Council. (2019). Registered Nurse Accreditation Standards 2019. 1–28. </a:t>
            </a:r>
            <a:r>
              <a:rPr lang="en-AU">
                <a:hlinkClick r:id="rId2"/>
              </a:rPr>
              <a:t>https://www.anmac.org.au/search/publication</a:t>
            </a:r>
            <a:endParaRPr lang="en-AU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AU"/>
              <a:t>Boud, D. (2007). Reframing assessment as if learning was important. In D. Boud &amp; N. </a:t>
            </a:r>
            <a:r>
              <a:rPr lang="en-AU" err="1"/>
              <a:t>Falchikov</a:t>
            </a:r>
            <a:r>
              <a:rPr lang="en-AU"/>
              <a:t> (Eds.), Rethinking assessment in higher education: Learning for the longer term (pp. 14–25). Routledge.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AU"/>
              <a:t>Boud, D., &amp; Soler, R. (2016). Sustainable assessment revisited. Assessment &amp; Evaluation in Higher Education, 41(3), 400-413. https://doi.org/10.1080/02602938.2015.1018133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AU"/>
              <a:t>Bowen, C. N., </a:t>
            </a:r>
            <a:r>
              <a:rPr lang="en-AU" err="1"/>
              <a:t>Havercamp</a:t>
            </a:r>
            <a:r>
              <a:rPr lang="en-AU"/>
              <a:t>, S. M., Karpiak Bowen, S., &amp; Nye, G. (2020). A call to action: Preparing a disability-competent health care workforce. Disability and Health Journal, 13(4), 100941-100941. https://doi.org/10.1016/j.dhjo.2020.100941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AU"/>
              <a:t>Cook-Sather, A., Slates, S., Acai, A., Aquilina, S., Ajani, K., Arm, K., ... &amp; </a:t>
            </a:r>
            <a:r>
              <a:rPr lang="en-AU" err="1"/>
              <a:t>Winstone</a:t>
            </a:r>
            <a:r>
              <a:rPr lang="en-AU"/>
              <a:t>, N. (2023). How can students-as-partners work inform assessment?. International Journal for Students as Partners, 7(1), 218-234.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AU"/>
              <a:t>Disability Discrimination Act, (1992). https://www.legislation.gov.au/Details/C2018C00125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AU"/>
              <a:t>Disability Standards for Education, (2005). (</a:t>
            </a:r>
            <a:r>
              <a:rPr lang="en-AU" err="1"/>
              <a:t>Cth</a:t>
            </a:r>
            <a:r>
              <a:rPr lang="en-AU"/>
              <a:t>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AU"/>
              <a:t>Johnson, A., Allan, T., Phillips, K., Azzopardi, T., Dickson, C., Goldsmith, M., &amp; </a:t>
            </a:r>
            <a:r>
              <a:rPr lang="en-AU" err="1"/>
              <a:t>Hengstberger</a:t>
            </a:r>
            <a:r>
              <a:rPr lang="en-AU"/>
              <a:t>‐Sims, C. (2012). Inherent requirements Resource package. Inherent requirements of nursing education (IRONE).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AU"/>
              <a:t>Khalil, M., Slade, S., &amp; Prinsloo, P. (2023). Learning analytics in support of inclusiveness and disabled students: a systematic review. Journal of Computing in Higher Education, 1-18.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AU"/>
              <a:t>Meeks, L. M., Herzer, K., &amp; Jain, N. R. (2018). Removing barriers and facilitating access: Increasing the number of physicians with disabilities. Academic Medicine, 93(4), 540-543. https://doi.org/10.1097/ACM.0000000000002112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AU"/>
              <a:t>Nieminen, J. H. (2024). Assessment for Inclusion: rethinking inclusive assessment in higher education. Teaching in Higher Education, 29(4), 841-859.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/>
              <a:t>Tai, J., Ajjawi, R., Bearman, M., Boud, D., Dawson, P., &amp; Jorre de St Jorre, T. (2023). Assessment for inclusion: Rethinking contemporary strategies in assessment design. Higher Education Research &amp; Development, 42(2), 483-497.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AU"/>
              <a:t>Wilbur, K., Snyder, C., </a:t>
            </a:r>
            <a:r>
              <a:rPr lang="en-AU" err="1"/>
              <a:t>Essary</a:t>
            </a:r>
            <a:r>
              <a:rPr lang="en-AU"/>
              <a:t>, A. C., Reddy, S., Will, K. K., &amp; Mary, S. (2020). Developing Workforce Diversity in the Health Professions: A Social Justice Perspective. Health Professions Education, 6(2), 222-229. https://doi.org/10.1016/j.hpe.2020.01.002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AU"/>
              <a:t>World Health Organization. (2020). </a:t>
            </a:r>
            <a:r>
              <a:rPr lang="en-US"/>
              <a:t>State of the world's nursing 2020: investing in education, jobs and leadership. Geneva: World Health Organization; 2020. </a:t>
            </a:r>
            <a:r>
              <a:rPr lang="en-US" err="1"/>
              <a:t>Licence</a:t>
            </a:r>
            <a:r>
              <a:rPr lang="en-US"/>
              <a:t>: CC BY-NC-SA 3.0 IGO.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4884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1EB09D-A7CC-D186-67BD-04E62D28B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AU"/>
              <a:t>Outline of Today’s Talk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8B790-0552-9511-919D-4B43EC887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n-AU" sz="2400"/>
              <a:t>Background: Inclusion in higher education, and healthcare professional education</a:t>
            </a:r>
          </a:p>
          <a:p>
            <a:r>
              <a:rPr lang="en-AU" sz="2400"/>
              <a:t>Part 1: an analysis of how inherent requirements are communicated across Australian nursing and midwifery courses</a:t>
            </a:r>
          </a:p>
          <a:p>
            <a:r>
              <a:rPr lang="en-AU" sz="2400"/>
              <a:t>Part 2: participatory design to inform more inclusive healthcare professional courses</a:t>
            </a:r>
          </a:p>
          <a:p>
            <a:r>
              <a:rPr lang="en-AU" sz="2400"/>
              <a:t>Discussion: How could principles of assessment </a:t>
            </a:r>
            <a:r>
              <a:rPr lang="en-AU" sz="2400" i="1"/>
              <a:t>for</a:t>
            </a:r>
            <a:r>
              <a:rPr lang="en-AU" sz="2400"/>
              <a:t> learning support inclusion?</a:t>
            </a:r>
          </a:p>
        </p:txBody>
      </p:sp>
    </p:spTree>
    <p:extLst>
      <p:ext uri="{BB962C8B-B14F-4D97-AF65-F5344CB8AC3E}">
        <p14:creationId xmlns:p14="http://schemas.microsoft.com/office/powerpoint/2010/main" val="4073910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B7CC90-7492-DE00-7860-4CBD8CCE4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/>
              <a:t>From ‘widening participation’ to ‘inclusion’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D90F21-0426-A65B-4E05-5CE097214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en-US" sz="2400"/>
              <a:t>Expansion of higher education has (re)</a:t>
            </a:r>
            <a:r>
              <a:rPr lang="en-US" sz="2400" err="1"/>
              <a:t>emphasised</a:t>
            </a:r>
            <a:r>
              <a:rPr lang="en-US" sz="2400"/>
              <a:t> the importance of inclusion for diverse students</a:t>
            </a:r>
          </a:p>
          <a:p>
            <a:endParaRPr lang="en-US" sz="2400"/>
          </a:p>
          <a:p>
            <a:r>
              <a:rPr lang="en-US" sz="2400"/>
              <a:t>Subsequent investigations have sought to explore inclusion in assessment, students as partners, learning analytics and more (e.g., Cook-Sather et al., 2023; Khalil et al., 2023; Nieminen, 2024)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219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B7CC90-7492-DE00-7860-4CBD8CCE4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963" y="1238081"/>
            <a:ext cx="9849751" cy="590720"/>
          </a:xfrm>
        </p:spPr>
        <p:txBody>
          <a:bodyPr anchor="b">
            <a:normAutofit fontScale="90000"/>
          </a:bodyPr>
          <a:lstStyle/>
          <a:p>
            <a:r>
              <a:rPr lang="en-AU" sz="4000"/>
              <a:t>DEI in health professional context and society</a:t>
            </a:r>
            <a:endParaRPr lang="en-US" sz="400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D90F21-0426-A65B-4E05-5CE097214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962" y="2237160"/>
            <a:ext cx="9849751" cy="3032168"/>
          </a:xfrm>
        </p:spPr>
        <p:txBody>
          <a:bodyPr anchor="ctr">
            <a:normAutofit/>
          </a:bodyPr>
          <a:lstStyle/>
          <a:p>
            <a:r>
              <a:rPr lang="en-AU" sz="2000"/>
              <a:t>An expectation for healthcare professionals to uphold and enact “principles of diversity, culture, inclusion and cultural safety for all people” (Australian Nursing and Midwifery Accreditation Council, p.17)</a:t>
            </a:r>
          </a:p>
          <a:p>
            <a:r>
              <a:rPr lang="en-AU" sz="2000"/>
              <a:t>Legislation supports this, e.g. in the Australian context, the Disability Discrimination Act 1992 </a:t>
            </a:r>
          </a:p>
          <a:p>
            <a:r>
              <a:rPr lang="en-AU" sz="2000"/>
              <a:t>Increasing diversity in the health professions workforce may go towards addressing workforce shortage or maldistribution within and across countries</a:t>
            </a:r>
          </a:p>
          <a:p>
            <a:r>
              <a:rPr lang="en-AU" sz="2000"/>
              <a:t>Makes the world a better place!</a:t>
            </a:r>
          </a:p>
        </p:txBody>
      </p:sp>
    </p:spTree>
    <p:extLst>
      <p:ext uri="{BB962C8B-B14F-4D97-AF65-F5344CB8AC3E}">
        <p14:creationId xmlns:p14="http://schemas.microsoft.com/office/powerpoint/2010/main" val="3387150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4697CDA-BDB7-4883-B48B-1D4EDB2F0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A9206C-28DA-3AC4-2EB2-477152651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751" y="934327"/>
            <a:ext cx="8924392" cy="1058275"/>
          </a:xfrm>
        </p:spPr>
        <p:txBody>
          <a:bodyPr>
            <a:normAutofit/>
          </a:bodyPr>
          <a:lstStyle/>
          <a:p>
            <a:pPr algn="ctr"/>
            <a:r>
              <a:rPr lang="en-AU" sz="3400"/>
              <a:t>Are values of diversity and inclusion demonstrated in health professional education?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295B176-FA0E-4B6A-A190-5E2E82BEA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3813" y="2337807"/>
            <a:ext cx="9604374" cy="3585866"/>
          </a:xfrm>
          <a:custGeom>
            <a:avLst/>
            <a:gdLst>
              <a:gd name="connsiteX0" fmla="*/ 0 w 9604374"/>
              <a:gd name="connsiteY0" fmla="*/ 0 h 3585866"/>
              <a:gd name="connsiteX1" fmla="*/ 9604374 w 9604374"/>
              <a:gd name="connsiteY1" fmla="*/ 0 h 3585866"/>
              <a:gd name="connsiteX2" fmla="*/ 9604374 w 9604374"/>
              <a:gd name="connsiteY2" fmla="*/ 3095088 h 3585866"/>
              <a:gd name="connsiteX3" fmla="*/ 9591455 w 9604374"/>
              <a:gd name="connsiteY3" fmla="*/ 3097044 h 3585866"/>
              <a:gd name="connsiteX4" fmla="*/ 9285147 w 9604374"/>
              <a:gd name="connsiteY4" fmla="*/ 3164182 h 3585866"/>
              <a:gd name="connsiteX5" fmla="*/ 9114078 w 9604374"/>
              <a:gd name="connsiteY5" fmla="*/ 3164299 h 3585866"/>
              <a:gd name="connsiteX6" fmla="*/ 8999665 w 9604374"/>
              <a:gd name="connsiteY6" fmla="*/ 3157864 h 3585866"/>
              <a:gd name="connsiteX7" fmla="*/ 8925240 w 9604374"/>
              <a:gd name="connsiteY7" fmla="*/ 3152135 h 3585866"/>
              <a:gd name="connsiteX8" fmla="*/ 8868257 w 9604374"/>
              <a:gd name="connsiteY8" fmla="*/ 3146819 h 3585866"/>
              <a:gd name="connsiteX9" fmla="*/ 8792363 w 9604374"/>
              <a:gd name="connsiteY9" fmla="*/ 3146856 h 3585866"/>
              <a:gd name="connsiteX10" fmla="*/ 8668399 w 9604374"/>
              <a:gd name="connsiteY10" fmla="*/ 3196893 h 3585866"/>
              <a:gd name="connsiteX11" fmla="*/ 8474043 w 9604374"/>
              <a:gd name="connsiteY11" fmla="*/ 3240734 h 3585866"/>
              <a:gd name="connsiteX12" fmla="*/ 8317555 w 9604374"/>
              <a:gd name="connsiteY12" fmla="*/ 3247156 h 3585866"/>
              <a:gd name="connsiteX13" fmla="*/ 8280111 w 9604374"/>
              <a:gd name="connsiteY13" fmla="*/ 3255812 h 3585866"/>
              <a:gd name="connsiteX14" fmla="*/ 8096088 w 9604374"/>
              <a:gd name="connsiteY14" fmla="*/ 3253903 h 3585866"/>
              <a:gd name="connsiteX15" fmla="*/ 7825642 w 9604374"/>
              <a:gd name="connsiteY15" fmla="*/ 3271628 h 3585866"/>
              <a:gd name="connsiteX16" fmla="*/ 7531820 w 9604374"/>
              <a:gd name="connsiteY16" fmla="*/ 3252671 h 3585866"/>
              <a:gd name="connsiteX17" fmla="*/ 7193751 w 9604374"/>
              <a:gd name="connsiteY17" fmla="*/ 3245192 h 3585866"/>
              <a:gd name="connsiteX18" fmla="*/ 6976768 w 9604374"/>
              <a:gd name="connsiteY18" fmla="*/ 3238559 h 3585866"/>
              <a:gd name="connsiteX19" fmla="*/ 6756462 w 9604374"/>
              <a:gd name="connsiteY19" fmla="*/ 3273268 h 3585866"/>
              <a:gd name="connsiteX20" fmla="*/ 6512214 w 9604374"/>
              <a:gd name="connsiteY20" fmla="*/ 3298845 h 3585866"/>
              <a:gd name="connsiteX21" fmla="*/ 6289569 w 9604374"/>
              <a:gd name="connsiteY21" fmla="*/ 3301118 h 3585866"/>
              <a:gd name="connsiteX22" fmla="*/ 6157816 w 9604374"/>
              <a:gd name="connsiteY22" fmla="*/ 3308643 h 3585866"/>
              <a:gd name="connsiteX23" fmla="*/ 6110062 w 9604374"/>
              <a:gd name="connsiteY23" fmla="*/ 3321185 h 3585866"/>
              <a:gd name="connsiteX24" fmla="*/ 6041832 w 9604374"/>
              <a:gd name="connsiteY24" fmla="*/ 3332190 h 3585866"/>
              <a:gd name="connsiteX25" fmla="*/ 5923195 w 9604374"/>
              <a:gd name="connsiteY25" fmla="*/ 3359104 h 3585866"/>
              <a:gd name="connsiteX26" fmla="*/ 5770972 w 9604374"/>
              <a:gd name="connsiteY26" fmla="*/ 3369893 h 3585866"/>
              <a:gd name="connsiteX27" fmla="*/ 5632583 w 9604374"/>
              <a:gd name="connsiteY27" fmla="*/ 3357730 h 3585866"/>
              <a:gd name="connsiteX28" fmla="*/ 5539996 w 9604374"/>
              <a:gd name="connsiteY28" fmla="*/ 3352890 h 3585866"/>
              <a:gd name="connsiteX29" fmla="*/ 5315460 w 9604374"/>
              <a:gd name="connsiteY29" fmla="*/ 3350411 h 3585866"/>
              <a:gd name="connsiteX30" fmla="*/ 5072455 w 9604374"/>
              <a:gd name="connsiteY30" fmla="*/ 3338147 h 3585866"/>
              <a:gd name="connsiteX31" fmla="*/ 5016364 w 9604374"/>
              <a:gd name="connsiteY31" fmla="*/ 3348937 h 3585866"/>
              <a:gd name="connsiteX32" fmla="*/ 4922276 w 9604374"/>
              <a:gd name="connsiteY32" fmla="*/ 3366515 h 3585866"/>
              <a:gd name="connsiteX33" fmla="*/ 4856444 w 9604374"/>
              <a:gd name="connsiteY33" fmla="*/ 3399463 h 3585866"/>
              <a:gd name="connsiteX34" fmla="*/ 4775993 w 9604374"/>
              <a:gd name="connsiteY34" fmla="*/ 3406312 h 3585866"/>
              <a:gd name="connsiteX35" fmla="*/ 4667320 w 9604374"/>
              <a:gd name="connsiteY35" fmla="*/ 3397926 h 3585866"/>
              <a:gd name="connsiteX36" fmla="*/ 4540268 w 9604374"/>
              <a:gd name="connsiteY36" fmla="*/ 3424464 h 3585866"/>
              <a:gd name="connsiteX37" fmla="*/ 4465491 w 9604374"/>
              <a:gd name="connsiteY37" fmla="*/ 3433154 h 3585866"/>
              <a:gd name="connsiteX38" fmla="*/ 4262864 w 9604374"/>
              <a:gd name="connsiteY38" fmla="*/ 3464075 h 3585866"/>
              <a:gd name="connsiteX39" fmla="*/ 4175005 w 9604374"/>
              <a:gd name="connsiteY39" fmla="*/ 3493545 h 3585866"/>
              <a:gd name="connsiteX40" fmla="*/ 4030100 w 9604374"/>
              <a:gd name="connsiteY40" fmla="*/ 3514212 h 3585866"/>
              <a:gd name="connsiteX41" fmla="*/ 3926631 w 9604374"/>
              <a:gd name="connsiteY41" fmla="*/ 3525304 h 3585866"/>
              <a:gd name="connsiteX42" fmla="*/ 3897306 w 9604374"/>
              <a:gd name="connsiteY42" fmla="*/ 3547095 h 3585866"/>
              <a:gd name="connsiteX43" fmla="*/ 3896886 w 9604374"/>
              <a:gd name="connsiteY43" fmla="*/ 3547500 h 3585866"/>
              <a:gd name="connsiteX44" fmla="*/ 3834004 w 9604374"/>
              <a:gd name="connsiteY44" fmla="*/ 3550510 h 3585866"/>
              <a:gd name="connsiteX45" fmla="*/ 3696227 w 9604374"/>
              <a:gd name="connsiteY45" fmla="*/ 3574175 h 3585866"/>
              <a:gd name="connsiteX46" fmla="*/ 3652821 w 9604374"/>
              <a:gd name="connsiteY46" fmla="*/ 3580368 h 3585866"/>
              <a:gd name="connsiteX47" fmla="*/ 3629691 w 9604374"/>
              <a:gd name="connsiteY47" fmla="*/ 3585866 h 3585866"/>
              <a:gd name="connsiteX48" fmla="*/ 3595018 w 9604374"/>
              <a:gd name="connsiteY48" fmla="*/ 3571623 h 3585866"/>
              <a:gd name="connsiteX49" fmla="*/ 3551656 w 9604374"/>
              <a:gd name="connsiteY49" fmla="*/ 3577800 h 3585866"/>
              <a:gd name="connsiteX50" fmla="*/ 3541558 w 9604374"/>
              <a:gd name="connsiteY50" fmla="*/ 3579797 h 3585866"/>
              <a:gd name="connsiteX51" fmla="*/ 3465708 w 9604374"/>
              <a:gd name="connsiteY51" fmla="*/ 3565931 h 3585866"/>
              <a:gd name="connsiteX52" fmla="*/ 3458313 w 9604374"/>
              <a:gd name="connsiteY52" fmla="*/ 3560366 h 3585866"/>
              <a:gd name="connsiteX53" fmla="*/ 3420278 w 9604374"/>
              <a:gd name="connsiteY53" fmla="*/ 3557947 h 3585866"/>
              <a:gd name="connsiteX54" fmla="*/ 3415952 w 9604374"/>
              <a:gd name="connsiteY54" fmla="*/ 3559424 h 3585866"/>
              <a:gd name="connsiteX55" fmla="*/ 3384432 w 9604374"/>
              <a:gd name="connsiteY55" fmla="*/ 3550905 h 3585866"/>
              <a:gd name="connsiteX56" fmla="*/ 3258039 w 9604374"/>
              <a:gd name="connsiteY56" fmla="*/ 3535884 h 3585866"/>
              <a:gd name="connsiteX57" fmla="*/ 3015008 w 9604374"/>
              <a:gd name="connsiteY57" fmla="*/ 3528000 h 3585866"/>
              <a:gd name="connsiteX58" fmla="*/ 2761910 w 9604374"/>
              <a:gd name="connsiteY58" fmla="*/ 3505496 h 3585866"/>
              <a:gd name="connsiteX59" fmla="*/ 2521923 w 9604374"/>
              <a:gd name="connsiteY59" fmla="*/ 3514208 h 3585866"/>
              <a:gd name="connsiteX60" fmla="*/ 2085894 w 9604374"/>
              <a:gd name="connsiteY60" fmla="*/ 3490122 h 3585866"/>
              <a:gd name="connsiteX61" fmla="*/ 1936305 w 9604374"/>
              <a:gd name="connsiteY61" fmla="*/ 3487966 h 3585866"/>
              <a:gd name="connsiteX62" fmla="*/ 1836080 w 9604374"/>
              <a:gd name="connsiteY62" fmla="*/ 3487150 h 3585866"/>
              <a:gd name="connsiteX63" fmla="*/ 1829133 w 9604374"/>
              <a:gd name="connsiteY63" fmla="*/ 3489437 h 3585866"/>
              <a:gd name="connsiteX64" fmla="*/ 1801140 w 9604374"/>
              <a:gd name="connsiteY64" fmla="*/ 3490787 h 3585866"/>
              <a:gd name="connsiteX65" fmla="*/ 1793476 w 9604374"/>
              <a:gd name="connsiteY65" fmla="*/ 3500921 h 3585866"/>
              <a:gd name="connsiteX66" fmla="*/ 1699923 w 9604374"/>
              <a:gd name="connsiteY66" fmla="*/ 3509706 h 3585866"/>
              <a:gd name="connsiteX67" fmla="*/ 1474760 w 9604374"/>
              <a:gd name="connsiteY67" fmla="*/ 3513685 h 3585866"/>
              <a:gd name="connsiteX68" fmla="*/ 1308130 w 9604374"/>
              <a:gd name="connsiteY68" fmla="*/ 3496703 h 3585866"/>
              <a:gd name="connsiteX69" fmla="*/ 1252381 w 9604374"/>
              <a:gd name="connsiteY69" fmla="*/ 3506093 h 3585866"/>
              <a:gd name="connsiteX70" fmla="*/ 1174550 w 9604374"/>
              <a:gd name="connsiteY70" fmla="*/ 3512642 h 3585866"/>
              <a:gd name="connsiteX71" fmla="*/ 924455 w 9604374"/>
              <a:gd name="connsiteY71" fmla="*/ 3507283 h 3585866"/>
              <a:gd name="connsiteX72" fmla="*/ 718373 w 9604374"/>
              <a:gd name="connsiteY72" fmla="*/ 3511753 h 3585866"/>
              <a:gd name="connsiteX73" fmla="*/ 600444 w 9604374"/>
              <a:gd name="connsiteY73" fmla="*/ 3520899 h 3585866"/>
              <a:gd name="connsiteX74" fmla="*/ 351173 w 9604374"/>
              <a:gd name="connsiteY74" fmla="*/ 3495843 h 3585866"/>
              <a:gd name="connsiteX75" fmla="*/ 108372 w 9604374"/>
              <a:gd name="connsiteY75" fmla="*/ 3484386 h 3585866"/>
              <a:gd name="connsiteX76" fmla="*/ 6467 w 9604374"/>
              <a:gd name="connsiteY76" fmla="*/ 3476532 h 3585866"/>
              <a:gd name="connsiteX77" fmla="*/ 0 w 9604374"/>
              <a:gd name="connsiteY77" fmla="*/ 3475412 h 358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9604374" h="3585866">
                <a:moveTo>
                  <a:pt x="0" y="0"/>
                </a:moveTo>
                <a:lnTo>
                  <a:pt x="9604374" y="0"/>
                </a:lnTo>
                <a:lnTo>
                  <a:pt x="9604374" y="3095088"/>
                </a:lnTo>
                <a:lnTo>
                  <a:pt x="9591455" y="3097044"/>
                </a:lnTo>
                <a:cubicBezTo>
                  <a:pt x="9496183" y="3133516"/>
                  <a:pt x="9411472" y="3121301"/>
                  <a:pt x="9285147" y="3164182"/>
                </a:cubicBezTo>
                <a:cubicBezTo>
                  <a:pt x="9222914" y="3162781"/>
                  <a:pt x="9174371" y="3173454"/>
                  <a:pt x="9114078" y="3164299"/>
                </a:cubicBezTo>
                <a:cubicBezTo>
                  <a:pt x="9087411" y="3155904"/>
                  <a:pt x="9030947" y="3180906"/>
                  <a:pt x="8999665" y="3157864"/>
                </a:cubicBezTo>
                <a:cubicBezTo>
                  <a:pt x="8997339" y="3174606"/>
                  <a:pt x="8938300" y="3159909"/>
                  <a:pt x="8925240" y="3152135"/>
                </a:cubicBezTo>
                <a:cubicBezTo>
                  <a:pt x="8910091" y="3159441"/>
                  <a:pt x="8884639" y="3146109"/>
                  <a:pt x="8868257" y="3146819"/>
                </a:cubicBezTo>
                <a:cubicBezTo>
                  <a:pt x="8835852" y="3110204"/>
                  <a:pt x="8832251" y="3167659"/>
                  <a:pt x="8792363" y="3146856"/>
                </a:cubicBezTo>
                <a:cubicBezTo>
                  <a:pt x="8774838" y="3159285"/>
                  <a:pt x="8715420" y="3185652"/>
                  <a:pt x="8668399" y="3196893"/>
                </a:cubicBezTo>
                <a:cubicBezTo>
                  <a:pt x="8575902" y="3221445"/>
                  <a:pt x="8569506" y="3250654"/>
                  <a:pt x="8474043" y="3240734"/>
                </a:cubicBezTo>
                <a:cubicBezTo>
                  <a:pt x="8460613" y="3264436"/>
                  <a:pt x="8297088" y="3204738"/>
                  <a:pt x="8317555" y="3247156"/>
                </a:cubicBezTo>
                <a:cubicBezTo>
                  <a:pt x="8285696" y="3245083"/>
                  <a:pt x="8262352" y="3228203"/>
                  <a:pt x="8280111" y="3255812"/>
                </a:cubicBezTo>
                <a:lnTo>
                  <a:pt x="8096088" y="3253903"/>
                </a:lnTo>
                <a:cubicBezTo>
                  <a:pt x="7994084" y="3261603"/>
                  <a:pt x="7930388" y="3281921"/>
                  <a:pt x="7825642" y="3271628"/>
                </a:cubicBezTo>
                <a:cubicBezTo>
                  <a:pt x="7723046" y="3270395"/>
                  <a:pt x="7671282" y="3252297"/>
                  <a:pt x="7531820" y="3252671"/>
                </a:cubicBezTo>
                <a:cubicBezTo>
                  <a:pt x="7433606" y="3250277"/>
                  <a:pt x="7293100" y="3236234"/>
                  <a:pt x="7193751" y="3245192"/>
                </a:cubicBezTo>
                <a:cubicBezTo>
                  <a:pt x="7074822" y="3223769"/>
                  <a:pt x="7104250" y="3250265"/>
                  <a:pt x="6976768" y="3238559"/>
                </a:cubicBezTo>
                <a:cubicBezTo>
                  <a:pt x="6921032" y="3284865"/>
                  <a:pt x="6823818" y="3261794"/>
                  <a:pt x="6756462" y="3273268"/>
                </a:cubicBezTo>
                <a:cubicBezTo>
                  <a:pt x="6679037" y="3283316"/>
                  <a:pt x="6590030" y="3294204"/>
                  <a:pt x="6512214" y="3298845"/>
                </a:cubicBezTo>
                <a:cubicBezTo>
                  <a:pt x="6450581" y="3277980"/>
                  <a:pt x="6366042" y="3329199"/>
                  <a:pt x="6289569" y="3301118"/>
                </a:cubicBezTo>
                <a:cubicBezTo>
                  <a:pt x="6261432" y="3294355"/>
                  <a:pt x="6174310" y="3295209"/>
                  <a:pt x="6157816" y="3308643"/>
                </a:cubicBezTo>
                <a:cubicBezTo>
                  <a:pt x="6139648" y="3311557"/>
                  <a:pt x="6118459" y="3306799"/>
                  <a:pt x="6110062" y="3321185"/>
                </a:cubicBezTo>
                <a:cubicBezTo>
                  <a:pt x="6096189" y="3338498"/>
                  <a:pt x="6032810" y="3311765"/>
                  <a:pt x="6041832" y="3332190"/>
                </a:cubicBezTo>
                <a:cubicBezTo>
                  <a:pt x="5996830" y="3313871"/>
                  <a:pt x="5961033" y="3350141"/>
                  <a:pt x="5923195" y="3359104"/>
                </a:cubicBezTo>
                <a:cubicBezTo>
                  <a:pt x="5887750" y="3340930"/>
                  <a:pt x="5853570" y="3365323"/>
                  <a:pt x="5770972" y="3369893"/>
                </a:cubicBezTo>
                <a:cubicBezTo>
                  <a:pt x="5731993" y="3348876"/>
                  <a:pt x="5705091" y="3385599"/>
                  <a:pt x="5632583" y="3357730"/>
                </a:cubicBezTo>
                <a:cubicBezTo>
                  <a:pt x="5594087" y="3357562"/>
                  <a:pt x="5606154" y="3357443"/>
                  <a:pt x="5539996" y="3352890"/>
                </a:cubicBezTo>
                <a:cubicBezTo>
                  <a:pt x="5439049" y="3348000"/>
                  <a:pt x="5408459" y="3356166"/>
                  <a:pt x="5315460" y="3350411"/>
                </a:cubicBezTo>
                <a:cubicBezTo>
                  <a:pt x="5211119" y="3348356"/>
                  <a:pt x="5208881" y="3372469"/>
                  <a:pt x="5072455" y="3338147"/>
                </a:cubicBezTo>
                <a:cubicBezTo>
                  <a:pt x="5061717" y="3354508"/>
                  <a:pt x="5045493" y="3355753"/>
                  <a:pt x="5016364" y="3348937"/>
                </a:cubicBezTo>
                <a:cubicBezTo>
                  <a:pt x="4965900" y="3349130"/>
                  <a:pt x="4977835" y="3389131"/>
                  <a:pt x="4922276" y="3366515"/>
                </a:cubicBezTo>
                <a:cubicBezTo>
                  <a:pt x="4935702" y="3387794"/>
                  <a:pt x="4828733" y="3377760"/>
                  <a:pt x="4856444" y="3399463"/>
                </a:cubicBezTo>
                <a:cubicBezTo>
                  <a:pt x="4827698" y="3420094"/>
                  <a:pt x="4805019" y="3388256"/>
                  <a:pt x="4775993" y="3406312"/>
                </a:cubicBezTo>
                <a:cubicBezTo>
                  <a:pt x="4744470" y="3406056"/>
                  <a:pt x="4706605" y="3394901"/>
                  <a:pt x="4667320" y="3397926"/>
                </a:cubicBezTo>
                <a:cubicBezTo>
                  <a:pt x="4613435" y="3387476"/>
                  <a:pt x="4608100" y="3410487"/>
                  <a:pt x="4540268" y="3424464"/>
                </a:cubicBezTo>
                <a:cubicBezTo>
                  <a:pt x="4508279" y="3412969"/>
                  <a:pt x="4485989" y="3420063"/>
                  <a:pt x="4465491" y="3433154"/>
                </a:cubicBezTo>
                <a:cubicBezTo>
                  <a:pt x="4396498" y="3432601"/>
                  <a:pt x="4338078" y="3453569"/>
                  <a:pt x="4262864" y="3464075"/>
                </a:cubicBezTo>
                <a:cubicBezTo>
                  <a:pt x="4180249" y="3483394"/>
                  <a:pt x="4225769" y="3479019"/>
                  <a:pt x="4175005" y="3493545"/>
                </a:cubicBezTo>
                <a:lnTo>
                  <a:pt x="4030100" y="3514212"/>
                </a:lnTo>
                <a:lnTo>
                  <a:pt x="3926631" y="3525304"/>
                </a:lnTo>
                <a:lnTo>
                  <a:pt x="3897306" y="3547095"/>
                </a:lnTo>
                <a:lnTo>
                  <a:pt x="3896886" y="3547500"/>
                </a:lnTo>
                <a:lnTo>
                  <a:pt x="3834004" y="3550510"/>
                </a:lnTo>
                <a:cubicBezTo>
                  <a:pt x="3800562" y="3554957"/>
                  <a:pt x="3734185" y="3568533"/>
                  <a:pt x="3696227" y="3574175"/>
                </a:cubicBezTo>
                <a:cubicBezTo>
                  <a:pt x="3661780" y="3570074"/>
                  <a:pt x="3640587" y="3551815"/>
                  <a:pt x="3652821" y="3580368"/>
                </a:cubicBezTo>
                <a:cubicBezTo>
                  <a:pt x="3641506" y="3579831"/>
                  <a:pt x="3634593" y="3582151"/>
                  <a:pt x="3629691" y="3585866"/>
                </a:cubicBezTo>
                <a:lnTo>
                  <a:pt x="3595018" y="3571623"/>
                </a:lnTo>
                <a:lnTo>
                  <a:pt x="3551656" y="3577800"/>
                </a:lnTo>
                <a:lnTo>
                  <a:pt x="3541558" y="3579797"/>
                </a:lnTo>
                <a:lnTo>
                  <a:pt x="3465708" y="3565931"/>
                </a:lnTo>
                <a:lnTo>
                  <a:pt x="3458313" y="3560366"/>
                </a:lnTo>
                <a:cubicBezTo>
                  <a:pt x="3450380" y="3556940"/>
                  <a:pt x="3439090" y="3555355"/>
                  <a:pt x="3420278" y="3557947"/>
                </a:cubicBezTo>
                <a:lnTo>
                  <a:pt x="3415952" y="3559424"/>
                </a:lnTo>
                <a:lnTo>
                  <a:pt x="3384432" y="3550905"/>
                </a:lnTo>
                <a:cubicBezTo>
                  <a:pt x="3374259" y="3547029"/>
                  <a:pt x="3265415" y="3542149"/>
                  <a:pt x="3258039" y="3535884"/>
                </a:cubicBezTo>
                <a:cubicBezTo>
                  <a:pt x="3138852" y="3551394"/>
                  <a:pt x="3130647" y="3523871"/>
                  <a:pt x="3015008" y="3528000"/>
                </a:cubicBezTo>
                <a:cubicBezTo>
                  <a:pt x="2914857" y="3486061"/>
                  <a:pt x="2851687" y="3511605"/>
                  <a:pt x="2761910" y="3505496"/>
                </a:cubicBezTo>
                <a:cubicBezTo>
                  <a:pt x="2676401" y="3501198"/>
                  <a:pt x="2636809" y="3514769"/>
                  <a:pt x="2521923" y="3514208"/>
                </a:cubicBezTo>
                <a:cubicBezTo>
                  <a:pt x="2400197" y="3505062"/>
                  <a:pt x="2222818" y="3509922"/>
                  <a:pt x="2085894" y="3490122"/>
                </a:cubicBezTo>
                <a:cubicBezTo>
                  <a:pt x="1978312" y="3483748"/>
                  <a:pt x="1977940" y="3488460"/>
                  <a:pt x="1936305" y="3487966"/>
                </a:cubicBezTo>
                <a:cubicBezTo>
                  <a:pt x="1922459" y="3490683"/>
                  <a:pt x="1849334" y="3482739"/>
                  <a:pt x="1836080" y="3487150"/>
                </a:cubicBezTo>
                <a:lnTo>
                  <a:pt x="1829133" y="3489437"/>
                </a:lnTo>
                <a:lnTo>
                  <a:pt x="1801140" y="3490787"/>
                </a:lnTo>
                <a:lnTo>
                  <a:pt x="1793476" y="3500921"/>
                </a:lnTo>
                <a:lnTo>
                  <a:pt x="1699923" y="3509706"/>
                </a:lnTo>
                <a:cubicBezTo>
                  <a:pt x="1637728" y="3485036"/>
                  <a:pt x="1584624" y="3514467"/>
                  <a:pt x="1474760" y="3513685"/>
                </a:cubicBezTo>
                <a:cubicBezTo>
                  <a:pt x="1445646" y="3505164"/>
                  <a:pt x="1329781" y="3484421"/>
                  <a:pt x="1308130" y="3496703"/>
                </a:cubicBezTo>
                <a:cubicBezTo>
                  <a:pt x="1287409" y="3498430"/>
                  <a:pt x="1265391" y="3492347"/>
                  <a:pt x="1252381" y="3506093"/>
                </a:cubicBezTo>
                <a:cubicBezTo>
                  <a:pt x="1232588" y="3522393"/>
                  <a:pt x="1170020" y="3491785"/>
                  <a:pt x="1174550" y="3512642"/>
                </a:cubicBezTo>
                <a:cubicBezTo>
                  <a:pt x="1119896" y="3512841"/>
                  <a:pt x="1000484" y="3507431"/>
                  <a:pt x="924455" y="3507283"/>
                </a:cubicBezTo>
                <a:cubicBezTo>
                  <a:pt x="887180" y="3483915"/>
                  <a:pt x="777361" y="3516071"/>
                  <a:pt x="718373" y="3511753"/>
                </a:cubicBezTo>
                <a:cubicBezTo>
                  <a:pt x="666588" y="3513355"/>
                  <a:pt x="661645" y="3525551"/>
                  <a:pt x="600444" y="3520899"/>
                </a:cubicBezTo>
                <a:cubicBezTo>
                  <a:pt x="491334" y="3516943"/>
                  <a:pt x="451794" y="3507522"/>
                  <a:pt x="351173" y="3495843"/>
                </a:cubicBezTo>
                <a:cubicBezTo>
                  <a:pt x="237121" y="3487112"/>
                  <a:pt x="235857" y="3499212"/>
                  <a:pt x="108372" y="3484386"/>
                </a:cubicBezTo>
                <a:cubicBezTo>
                  <a:pt x="86318" y="3481054"/>
                  <a:pt x="40657" y="3480329"/>
                  <a:pt x="6467" y="3476532"/>
                </a:cubicBezTo>
                <a:lnTo>
                  <a:pt x="0" y="3475412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48F779DE-4744-42D6-9C74-33EC94460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1727" y="2190741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3A8FC-CEF8-5A74-82A3-E8ABA8A29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1207" y="2752316"/>
            <a:ext cx="8309586" cy="2756848"/>
          </a:xfrm>
        </p:spPr>
        <p:txBody>
          <a:bodyPr>
            <a:normAutofit/>
          </a:bodyPr>
          <a:lstStyle/>
          <a:p>
            <a:r>
              <a:rPr lang="en-AU" sz="2000"/>
              <a:t>A diverse workforce can contribute to improved patient care: this has been demonstrated for racial and ethnic diversity, but still remains a “work-in-progress” with respect to disability (Bowen et al 2020, Wilbur et al 2020, Meeks et al 2018)</a:t>
            </a:r>
          </a:p>
          <a:p>
            <a:endParaRPr lang="en-AU" sz="200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r>
              <a:rPr lang="en-AU" sz="200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Supporting diverse student populations to participate in health professions education begins </a:t>
            </a:r>
            <a:r>
              <a:rPr lang="en-AU" sz="2000" b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with ensuring entry requirements </a:t>
            </a:r>
            <a:r>
              <a:rPr lang="en-AU" sz="200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are equitable and accessible.</a:t>
            </a:r>
          </a:p>
        </p:txBody>
      </p:sp>
    </p:spTree>
    <p:extLst>
      <p:ext uri="{BB962C8B-B14F-4D97-AF65-F5344CB8AC3E}">
        <p14:creationId xmlns:p14="http://schemas.microsoft.com/office/powerpoint/2010/main" val="2499810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B7CC90-7492-DE00-7860-4CBD8CCE4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3800"/>
              <a:t>An overview of inherent requirements (IRs)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D90F21-0426-A65B-4E05-5CE097214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n-AU" sz="2000"/>
              <a:t>Outline core abilities or minimum requirements expected of students</a:t>
            </a:r>
          </a:p>
          <a:p>
            <a:r>
              <a:rPr lang="en-US" sz="2000"/>
              <a:t>Particularly prevalent in accredited courses such as health (with focus on patient care)</a:t>
            </a:r>
          </a:p>
          <a:p>
            <a:r>
              <a:rPr lang="en-US" sz="2000"/>
              <a:t>In nursing and midwifery, most leverage the IRs identified in 2010 by Johnson et al. (2012) in the IRONE project at WSU, with the i</a:t>
            </a:r>
            <a:r>
              <a:rPr lang="en-AU" sz="2000"/>
              <a:t>ntention to support the determination of “reasonable adjustments” (Johnson et al 2012)</a:t>
            </a:r>
          </a:p>
          <a:p>
            <a:pPr defTabSz="649224">
              <a:spcAft>
                <a:spcPts val="600"/>
              </a:spcAft>
            </a:pPr>
            <a:r>
              <a:rPr lang="en-AU" sz="2000"/>
              <a:t>Aligns with Australian workplace case law regarding the “essential tasks” relating to a job or occupation</a:t>
            </a:r>
          </a:p>
          <a:p>
            <a:pPr defTabSz="649224">
              <a:spcAft>
                <a:spcPts val="600"/>
              </a:spcAft>
            </a:pPr>
            <a:r>
              <a:rPr lang="en-AU" sz="2000"/>
              <a:t>Course accreditation demands publication alongside other entry requirements (ANMAC 2019)</a:t>
            </a:r>
          </a:p>
        </p:txBody>
      </p:sp>
    </p:spTree>
    <p:extLst>
      <p:ext uri="{BB962C8B-B14F-4D97-AF65-F5344CB8AC3E}">
        <p14:creationId xmlns:p14="http://schemas.microsoft.com/office/powerpoint/2010/main" val="453263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B7CC90-7492-DE00-7860-4CBD8CCE4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76400"/>
            <a:ext cx="3810000" cy="3505200"/>
          </a:xfrm>
        </p:spPr>
        <p:txBody>
          <a:bodyPr anchor="t">
            <a:normAutofit/>
          </a:bodyPr>
          <a:lstStyle/>
          <a:p>
            <a:r>
              <a:rPr lang="en-US" sz="4000"/>
              <a:t>Example Definition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532A5A-D073-CFDF-ADD1-3CA5FFF45845}"/>
              </a:ext>
            </a:extLst>
          </p:cNvPr>
          <p:cNvSpPr txBox="1"/>
          <p:nvPr/>
        </p:nvSpPr>
        <p:spPr>
          <a:xfrm>
            <a:off x="4379495" y="1676400"/>
            <a:ext cx="651309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/>
              <a:t>Inherent requirements are the essential requirements or characteristics (mental, physical and emotional) necessary for successful completion of a course or component that are inherent to the achievement and demonstration of its learning outcomes.</a:t>
            </a:r>
          </a:p>
          <a:p>
            <a:endParaRPr lang="en-US" sz="2300"/>
          </a:p>
          <a:p>
            <a:r>
              <a:rPr lang="en-US" sz="2300"/>
              <a:t>*Varying levels of objectivity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02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1739CA5-F0F5-48E1-8E8C-F24B7182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3EAD2937-F230-41D4-B9C5-975B129BF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D444A3-C338-4886-B7F1-4BA2AF46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57A137-1F9E-AF7F-B767-472C21E54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56" y="1444741"/>
            <a:ext cx="9357865" cy="1041901"/>
          </a:xfrm>
        </p:spPr>
        <p:txBody>
          <a:bodyPr>
            <a:normAutofit/>
          </a:bodyPr>
          <a:lstStyle/>
          <a:p>
            <a:r>
              <a:rPr lang="en-AU" sz="3400"/>
              <a:t>Inherent requirement of nursing education </a:t>
            </a:r>
            <a:r>
              <a:rPr lang="en-AU" sz="1400"/>
              <a:t>(Johnson et al 2012)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41A8C-8624-A9BA-236B-705912FE9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2656" y="2701427"/>
            <a:ext cx="4483324" cy="2699968"/>
          </a:xfrm>
        </p:spPr>
        <p:txBody>
          <a:bodyPr>
            <a:normAutofit/>
          </a:bodyPr>
          <a:lstStyle/>
          <a:p>
            <a:pPr marL="0" marR="57770" indent="0">
              <a:buNone/>
            </a:pPr>
            <a:r>
              <a:rPr lang="en-AU" sz="1600" b="1" i="0" u="none" strike="noStrike" baseline="0"/>
              <a:t>Five framework components</a:t>
            </a:r>
          </a:p>
          <a:p>
            <a:pPr marR="57770"/>
            <a:endParaRPr lang="en-AU" sz="1600"/>
          </a:p>
          <a:p>
            <a:pPr marL="457200" marR="57770" indent="-457200">
              <a:buFont typeface="+mj-lt"/>
              <a:buAutoNum type="arabicPeriod"/>
            </a:pPr>
            <a:r>
              <a:rPr lang="en-AU" sz="1600" b="0" i="0" u="none" strike="noStrike" baseline="0"/>
              <a:t>Inherent Requirement statement</a:t>
            </a:r>
          </a:p>
          <a:p>
            <a:pPr marL="457200" marR="36900" indent="-457200">
              <a:buFont typeface="+mj-lt"/>
              <a:buAutoNum type="arabicPeriod"/>
            </a:pPr>
            <a:r>
              <a:rPr lang="en-AU" sz="1600" b="0" i="0" u="none" strike="noStrike" baseline="0"/>
              <a:t>Description of skills &amp; capabilities required</a:t>
            </a:r>
          </a:p>
          <a:p>
            <a:pPr marL="457200" marR="51350" indent="-457200">
              <a:buFont typeface="+mj-lt"/>
              <a:buAutoNum type="arabicPeriod"/>
            </a:pPr>
            <a:r>
              <a:rPr lang="en-AU" sz="1600" b="0" i="0" u="none" strike="noStrike" baseline="0"/>
              <a:t>Inherent because (why/justification)</a:t>
            </a:r>
          </a:p>
          <a:p>
            <a:pPr marL="457200" marR="61800" indent="-457200">
              <a:buFont typeface="+mj-lt"/>
              <a:buAutoNum type="arabicPeriod"/>
            </a:pPr>
            <a:r>
              <a:rPr lang="en-AU" sz="1600" b="0" i="0" u="none" strike="noStrike" baseline="0"/>
              <a:t>Characteristics of Adjustments</a:t>
            </a:r>
          </a:p>
          <a:p>
            <a:pPr marL="457200" marR="0" indent="-457200">
              <a:buFont typeface="+mj-lt"/>
              <a:buAutoNum type="arabicPeriod"/>
            </a:pPr>
            <a:r>
              <a:rPr lang="en-AU" sz="1600" b="0" i="0" u="none" strike="noStrike" baseline="0"/>
              <a:t>Exemplars</a:t>
            </a:r>
            <a:endParaRPr lang="en-AU" sz="160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3B900B-94E3-BD09-7130-F09286120F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701427"/>
            <a:ext cx="4554501" cy="2699968"/>
          </a:xfrm>
        </p:spPr>
        <p:txBody>
          <a:bodyPr>
            <a:normAutofit/>
          </a:bodyPr>
          <a:lstStyle/>
          <a:p>
            <a:pPr marL="0" marR="0" indent="0">
              <a:buNone/>
            </a:pPr>
            <a:r>
              <a:rPr lang="en-AU" sz="1600" b="1" i="0" u="none" strike="noStrike" baseline="0"/>
              <a:t>Eight categories of IRs</a:t>
            </a:r>
            <a:endParaRPr lang="en-AU" sz="1000" i="0" u="none" strike="noStrike" baseline="0"/>
          </a:p>
          <a:p>
            <a:pPr marL="457200" marR="0" indent="-457200">
              <a:buFont typeface="+mj-lt"/>
              <a:buAutoNum type="arabicPeriod"/>
            </a:pPr>
            <a:r>
              <a:rPr lang="en-AU" sz="1200" b="0" i="0" u="none" strike="noStrike" baseline="0"/>
              <a:t>Ethical Behaviour</a:t>
            </a:r>
          </a:p>
          <a:p>
            <a:pPr marL="457200" marR="0" indent="-457200">
              <a:buFont typeface="+mj-lt"/>
              <a:buAutoNum type="arabicPeriod"/>
            </a:pPr>
            <a:r>
              <a:rPr lang="en-AU" sz="1200" b="0" i="0" u="none" strike="noStrike" baseline="0"/>
              <a:t>Emotional Stability</a:t>
            </a:r>
          </a:p>
          <a:p>
            <a:pPr marL="457200" marR="0" indent="-457200">
              <a:buFont typeface="+mj-lt"/>
              <a:buAutoNum type="arabicPeriod"/>
            </a:pPr>
            <a:r>
              <a:rPr lang="en-AU" sz="1200" b="0" i="0" u="none" strike="noStrike" baseline="0"/>
              <a:t>Legal</a:t>
            </a:r>
          </a:p>
          <a:p>
            <a:pPr marL="457200" marR="0" indent="-457200">
              <a:buFont typeface="+mj-lt"/>
              <a:buAutoNum type="arabicPeriod"/>
            </a:pPr>
            <a:r>
              <a:rPr lang="en-AU" sz="1200" b="0" i="0" u="none" strike="noStrike" baseline="0"/>
              <a:t>Communication (Verbal, Non-Verbal, Written)</a:t>
            </a:r>
          </a:p>
          <a:p>
            <a:pPr marL="457200" marR="0" indent="-457200">
              <a:buFont typeface="+mj-lt"/>
              <a:buAutoNum type="arabicPeriod"/>
            </a:pPr>
            <a:r>
              <a:rPr lang="en-AU" sz="1200" b="0" i="0" u="none" strike="noStrike" baseline="0"/>
              <a:t>Cognition (Incl. Literacy &amp; Numeracy)</a:t>
            </a:r>
          </a:p>
          <a:p>
            <a:pPr marL="457200" marR="0" indent="-457200">
              <a:buFont typeface="+mj-lt"/>
              <a:buAutoNum type="arabicPeriod"/>
            </a:pPr>
            <a:r>
              <a:rPr lang="en-AU" sz="1200" b="0" i="0" u="none" strike="noStrike" baseline="0"/>
              <a:t>Sensory (Auditory, Vision, Olfactory, Tactile)</a:t>
            </a:r>
          </a:p>
          <a:p>
            <a:pPr marL="457200" marR="0" indent="-457200">
              <a:buFont typeface="+mj-lt"/>
              <a:buAutoNum type="arabicPeriod"/>
            </a:pPr>
            <a:r>
              <a:rPr lang="en-AU" sz="1200" b="0" i="0" u="none" strike="noStrike" baseline="0"/>
              <a:t>Motor Skills (Fine &amp; Gross)</a:t>
            </a:r>
          </a:p>
          <a:p>
            <a:pPr marL="457200" marR="0" indent="-457200">
              <a:buFont typeface="+mj-lt"/>
              <a:buAutoNum type="arabicPeriod"/>
            </a:pPr>
            <a:r>
              <a:rPr lang="en-AU" sz="1200" b="0" i="0" u="none" strike="noStrike" baseline="0"/>
              <a:t>Sustainable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4677C6-358D-858A-7F01-3CBAD7A3F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5AEA0E0-5CC6-4BD0-905C-A0021E419432}" type="slidenum">
              <a:rPr lang="en-GB">
                <a:solidFill>
                  <a:srgbClr val="595959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315427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icrosoft YaHei"/>
        <a:ea typeface=""/>
        <a:cs typeface=""/>
      </a:majorFont>
      <a:minorFont>
        <a:latin typeface="Microsoft YaHei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d221494-178b-4357-bea6-3a87c5967eb4" xsi:nil="true"/>
    <lcf76f155ced4ddcb4097134ff3c332f xmlns="2617389f-58e4-49c5-9807-a75b64a6569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6766DE7D4B1242B60D5F644306D5FE" ma:contentTypeVersion="18" ma:contentTypeDescription="Create a new document." ma:contentTypeScope="" ma:versionID="166017569fd9e32adafd380bcddd2a23">
  <xsd:schema xmlns:xsd="http://www.w3.org/2001/XMLSchema" xmlns:xs="http://www.w3.org/2001/XMLSchema" xmlns:p="http://schemas.microsoft.com/office/2006/metadata/properties" xmlns:ns2="2617389f-58e4-49c5-9807-a75b64a65690" xmlns:ns3="4fbe84ba-42ff-48fc-84b2-90bec8d5fc41" xmlns:ns4="2d221494-178b-4357-bea6-3a87c5967eb4" targetNamespace="http://schemas.microsoft.com/office/2006/metadata/properties" ma:root="true" ma:fieldsID="0c59f7ed95da361545dc3648cbc43c51" ns2:_="" ns3:_="" ns4:_="">
    <xsd:import namespace="2617389f-58e4-49c5-9807-a75b64a65690"/>
    <xsd:import namespace="4fbe84ba-42ff-48fc-84b2-90bec8d5fc41"/>
    <xsd:import namespace="2d221494-178b-4357-bea6-3a87c5967e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17389f-58e4-49c5-9807-a75b64a656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be76f96-e7f0-4e7c-b4d8-bf0f4c547e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be84ba-42ff-48fc-84b2-90bec8d5fc4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221494-178b-4357-bea6-3a87c5967eb4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749e8a7-8d61-44ed-9808-8b61a4cad994}" ma:internalName="TaxCatchAll" ma:showField="CatchAllData" ma:web="4fbe84ba-42ff-48fc-84b2-90bec8d5fc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2B17B9-AC49-4940-95C2-683D2331755A}">
  <ds:schemaRefs>
    <ds:schemaRef ds:uri="2617389f-58e4-49c5-9807-a75b64a65690"/>
    <ds:schemaRef ds:uri="2d221494-178b-4357-bea6-3a87c5967eb4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13568F9-3EE0-49A6-A5C3-BF1F4A26E04E}">
  <ds:schemaRefs>
    <ds:schemaRef ds:uri="2617389f-58e4-49c5-9807-a75b64a65690"/>
    <ds:schemaRef ds:uri="2d221494-178b-4357-bea6-3a87c5967eb4"/>
    <ds:schemaRef ds:uri="4fbe84ba-42ff-48fc-84b2-90bec8d5fc4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163AC2B-9ED9-42DE-A84E-236FA9830E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1970</Words>
  <Application>Microsoft Office PowerPoint</Application>
  <PresentationFormat>Widescreen</PresentationFormat>
  <Paragraphs>167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Meiryo</vt:lpstr>
      <vt:lpstr>Microsoft YaHei</vt:lpstr>
      <vt:lpstr>Aptos</vt:lpstr>
      <vt:lpstr>Aptos Display</vt:lpstr>
      <vt:lpstr>Arial</vt:lpstr>
      <vt:lpstr>Calibri</vt:lpstr>
      <vt:lpstr>Corbel</vt:lpstr>
      <vt:lpstr>SketchLinesVTI</vt:lpstr>
      <vt:lpstr>Office Theme</vt:lpstr>
      <vt:lpstr>Are inherent requirements a barrier to diversity? </vt:lpstr>
      <vt:lpstr>Acknowledgement of Country</vt:lpstr>
      <vt:lpstr>Outline of Today’s Talk</vt:lpstr>
      <vt:lpstr>From ‘widening participation’ to ‘inclusion’</vt:lpstr>
      <vt:lpstr>DEI in health professional context and society</vt:lpstr>
      <vt:lpstr>Are values of diversity and inclusion demonstrated in health professional education?</vt:lpstr>
      <vt:lpstr>An overview of inherent requirements (IRs)</vt:lpstr>
      <vt:lpstr>Example Definition</vt:lpstr>
      <vt:lpstr>Inherent requirement of nursing education (Johnson et al 2012)</vt:lpstr>
      <vt:lpstr>Problematising IRs – a balancing act and a paradox?</vt:lpstr>
      <vt:lpstr>Our Study</vt:lpstr>
      <vt:lpstr>Part 1: Inherent requirements across 37 universities</vt:lpstr>
      <vt:lpstr>Part 1. Continued</vt:lpstr>
      <vt:lpstr>For more on Part 1:   Tai, J., Raghunathan, K., Dollinger, M., &amp; McKenna, L. (2024). Are inherent requirements a barrier to diversity? An analysis of course entry information. Collegian.</vt:lpstr>
      <vt:lpstr>Part 2.  A participatory design approach </vt:lpstr>
      <vt:lpstr>Preliminary findings</vt:lpstr>
      <vt:lpstr>We wonder…</vt:lpstr>
      <vt:lpstr>Assessment for Learning</vt:lpstr>
      <vt:lpstr>Assessment is where the rubber hits the road…</vt:lpstr>
      <vt:lpstr>Article Abstract</vt:lpstr>
      <vt:lpstr>A learning approach to meeting inherent requirements</vt:lpstr>
      <vt:lpstr>Can we go further? Inherent requirements as part of Assessment as Learning</vt:lpstr>
      <vt:lpstr>Zooming out… how do we foster inclusion in courses? </vt:lpstr>
      <vt:lpstr>Practically, what might this entail?</vt:lpstr>
      <vt:lpstr>Other considerations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inherent requirements a barrier to diversity? </dc:title>
  <dc:creator>mollie dollinger</dc:creator>
  <cp:lastModifiedBy>Kylie Geard</cp:lastModifiedBy>
  <cp:revision>1</cp:revision>
  <dcterms:created xsi:type="dcterms:W3CDTF">2024-06-18T03:51:47Z</dcterms:created>
  <dcterms:modified xsi:type="dcterms:W3CDTF">2024-08-06T03:08:30Z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0x0101003E6766DE7D4B1242B60D5F644306D5FE</vt:lpwstr>
  </property>
</Properties>
</file>