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Nunito Sans" pitchFamily="2" charset="0"/>
      <p:regular r:id="rId26"/>
      <p:bold r:id="rId27"/>
      <p:italic r:id="rId28"/>
      <p:boldItalic r:id="rId29"/>
    </p:embeddedFont>
    <p:embeddedFont>
      <p:font typeface="Nunito Sans ExtraLight" pitchFamily="2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Spriali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A8BF6-273A-4957-900D-6567430B1980}" v="3" dt="2024-07-29T05:14:25.545"/>
    <p1510:client id="{E42890C7-2A87-4011-84A3-FAA057B07D69}" v="1" dt="2024-07-30T01:14:25.124"/>
    <p1510:client id="{E450F4BE-0C5F-4687-AD56-C20CBE0AC358}" v="2" dt="2024-07-29T04:03:1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79" autoAdjust="0"/>
  </p:normalViewPr>
  <p:slideViewPr>
    <p:cSldViewPr snapToGrid="0">
      <p:cViewPr varScale="1">
        <p:scale>
          <a:sx n="136" d="100"/>
          <a:sy n="136" d="100"/>
        </p:scale>
        <p:origin x="102" y="114"/>
      </p:cViewPr>
      <p:guideLst>
        <p:guide orient="horz" pos="834"/>
        <p:guide pos="2880"/>
      </p:guideLst>
    </p:cSldViewPr>
  </p:slideViewPr>
  <p:outlineViewPr>
    <p:cViewPr>
      <p:scale>
        <a:sx n="33" d="100"/>
        <a:sy n="33" d="100"/>
      </p:scale>
      <p:origin x="0" y="-25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wkeswood" userId="63bada2e-462c-4af3-bfba-3429ca74680e" providerId="ADAL" clId="{7E0A8BF6-273A-4957-900D-6567430B1980}"/>
    <pc:docChg chg="custSel modSld">
      <pc:chgData name="Jane Hawkeswood" userId="63bada2e-462c-4af3-bfba-3429ca74680e" providerId="ADAL" clId="{7E0A8BF6-273A-4957-900D-6567430B1980}" dt="2024-07-29T05:13:43.561" v="98" actId="962"/>
      <pc:docMkLst>
        <pc:docMk/>
      </pc:docMkLst>
      <pc:sldChg chg="addSp delSp modSp mod">
        <pc:chgData name="Jane Hawkeswood" userId="63bada2e-462c-4af3-bfba-3429ca74680e" providerId="ADAL" clId="{7E0A8BF6-273A-4957-900D-6567430B1980}" dt="2024-07-29T05:13:43.561" v="98" actId="962"/>
        <pc:sldMkLst>
          <pc:docMk/>
          <pc:sldMk cId="0" sldId="272"/>
        </pc:sldMkLst>
        <pc:picChg chg="add mod">
          <ac:chgData name="Jane Hawkeswood" userId="63bada2e-462c-4af3-bfba-3429ca74680e" providerId="ADAL" clId="{7E0A8BF6-273A-4957-900D-6567430B1980}" dt="2024-07-29T05:13:43.561" v="98" actId="962"/>
          <ac:picMkLst>
            <pc:docMk/>
            <pc:sldMk cId="0" sldId="272"/>
            <ac:picMk id="3" creationId="{AE7C275A-A5D9-4601-7559-C29F3193C33F}"/>
          </ac:picMkLst>
        </pc:picChg>
        <pc:picChg chg="del">
          <ac:chgData name="Jane Hawkeswood" userId="63bada2e-462c-4af3-bfba-3429ca74680e" providerId="ADAL" clId="{7E0A8BF6-273A-4957-900D-6567430B1980}" dt="2024-07-29T05:12:58.065" v="1" actId="478"/>
          <ac:picMkLst>
            <pc:docMk/>
            <pc:sldMk cId="0" sldId="272"/>
            <ac:picMk id="377" creationId="{00000000-0000-0000-0000-000000000000}"/>
          </ac:picMkLst>
        </pc:picChg>
        <pc:picChg chg="del">
          <ac:chgData name="Jane Hawkeswood" userId="63bada2e-462c-4af3-bfba-3429ca74680e" providerId="ADAL" clId="{7E0A8BF6-273A-4957-900D-6567430B1980}" dt="2024-07-29T05:12:59.288" v="2" actId="478"/>
          <ac:picMkLst>
            <pc:docMk/>
            <pc:sldMk cId="0" sldId="272"/>
            <ac:picMk id="378" creationId="{00000000-0000-0000-0000-000000000000}"/>
          </ac:picMkLst>
        </pc:picChg>
      </pc:sldChg>
      <pc:sldChg chg="modSp mod">
        <pc:chgData name="Jane Hawkeswood" userId="63bada2e-462c-4af3-bfba-3429ca74680e" providerId="ADAL" clId="{7E0A8BF6-273A-4957-900D-6567430B1980}" dt="2024-07-29T05:10:27.648" v="0" actId="1076"/>
        <pc:sldMkLst>
          <pc:docMk/>
          <pc:sldMk cId="0" sldId="275"/>
        </pc:sldMkLst>
        <pc:picChg chg="mod">
          <ac:chgData name="Jane Hawkeswood" userId="63bada2e-462c-4af3-bfba-3429ca74680e" providerId="ADAL" clId="{7E0A8BF6-273A-4957-900D-6567430B1980}" dt="2024-07-29T05:10:27.648" v="0" actId="1076"/>
          <ac:picMkLst>
            <pc:docMk/>
            <pc:sldMk cId="0" sldId="275"/>
            <ac:picMk id="399" creationId="{00000000-0000-0000-0000-000000000000}"/>
          </ac:picMkLst>
        </pc:picChg>
      </pc:sldChg>
    </pc:docChg>
  </pc:docChgLst>
  <pc:docChgLst>
    <pc:chgData name="Kylie Geard" userId="b930dff3-5db0-4b18-9d4c-f929b90677dc" providerId="ADAL" clId="{E42890C7-2A87-4011-84A3-FAA057B07D69}"/>
    <pc:docChg chg="modSld">
      <pc:chgData name="Kylie Geard" userId="b930dff3-5db0-4b18-9d4c-f929b90677dc" providerId="ADAL" clId="{E42890C7-2A87-4011-84A3-FAA057B07D69}" dt="2024-07-30T01:14:25.124" v="0"/>
      <pc:docMkLst>
        <pc:docMk/>
      </pc:docMkLst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56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57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58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59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0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1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2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3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4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5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6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7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8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69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0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1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2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3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4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5"/>
        </pc:sldMkLst>
      </pc:sldChg>
      <pc:sldChg chg="modTransition">
        <pc:chgData name="Kylie Geard" userId="b930dff3-5db0-4b18-9d4c-f929b90677dc" providerId="ADAL" clId="{E42890C7-2A87-4011-84A3-FAA057B07D69}" dt="2024-07-30T01:14:25.124" v="0"/>
        <pc:sldMkLst>
          <pc:docMk/>
          <pc:sldMk cId="0" sldId="276"/>
        </pc:sldMkLst>
      </pc:sldChg>
    </pc:docChg>
  </pc:docChgLst>
  <pc:docChgLst>
    <pc:chgData name="Jane Hawkeswood" userId="63bada2e-462c-4af3-bfba-3429ca74680e" providerId="ADAL" clId="{E450F4BE-0C5F-4687-AD56-C20CBE0AC358}"/>
    <pc:docChg chg="custSel modSld">
      <pc:chgData name="Jane Hawkeswood" userId="63bada2e-462c-4af3-bfba-3429ca74680e" providerId="ADAL" clId="{E450F4BE-0C5F-4687-AD56-C20CBE0AC358}" dt="2024-07-29T03:58:04.735" v="27" actId="368"/>
      <pc:docMkLst>
        <pc:docMk/>
      </pc:docMkLst>
      <pc:sldChg chg="modNotes">
        <pc:chgData name="Jane Hawkeswood" userId="63bada2e-462c-4af3-bfba-3429ca74680e" providerId="ADAL" clId="{E450F4BE-0C5F-4687-AD56-C20CBE0AC358}" dt="2024-07-29T03:58:04.689" v="5" actId="368"/>
        <pc:sldMkLst>
          <pc:docMk/>
          <pc:sldMk cId="0" sldId="257"/>
        </pc:sldMkLst>
      </pc:sldChg>
      <pc:sldChg chg="modSp mod modNotes">
        <pc:chgData name="Jane Hawkeswood" userId="63bada2e-462c-4af3-bfba-3429ca74680e" providerId="ADAL" clId="{E450F4BE-0C5F-4687-AD56-C20CBE0AC358}" dt="2024-07-29T03:58:04.693" v="7" actId="368"/>
        <pc:sldMkLst>
          <pc:docMk/>
          <pc:sldMk cId="0" sldId="258"/>
        </pc:sldMkLst>
        <pc:spChg chg="ord">
          <ac:chgData name="Jane Hawkeswood" userId="63bada2e-462c-4af3-bfba-3429ca74680e" providerId="ADAL" clId="{E450F4BE-0C5F-4687-AD56-C20CBE0AC358}" dt="2024-07-25T03:50:04.102" v="0"/>
          <ac:spMkLst>
            <pc:docMk/>
            <pc:sldMk cId="0" sldId="258"/>
            <ac:spMk id="248" creationId="{00000000-0000-0000-0000-000000000000}"/>
          </ac:spMkLst>
        </pc:spChg>
      </pc:sldChg>
      <pc:sldChg chg="modNotes">
        <pc:chgData name="Jane Hawkeswood" userId="63bada2e-462c-4af3-bfba-3429ca74680e" providerId="ADAL" clId="{E450F4BE-0C5F-4687-AD56-C20CBE0AC358}" dt="2024-07-29T03:58:04.697" v="9" actId="368"/>
        <pc:sldMkLst>
          <pc:docMk/>
          <pc:sldMk cId="0" sldId="259"/>
        </pc:sldMkLst>
      </pc:sldChg>
      <pc:sldChg chg="modNotes">
        <pc:chgData name="Jane Hawkeswood" userId="63bada2e-462c-4af3-bfba-3429ca74680e" providerId="ADAL" clId="{E450F4BE-0C5F-4687-AD56-C20CBE0AC358}" dt="2024-07-29T03:58:04.703" v="11" actId="368"/>
        <pc:sldMkLst>
          <pc:docMk/>
          <pc:sldMk cId="0" sldId="260"/>
        </pc:sldMkLst>
      </pc:sldChg>
      <pc:sldChg chg="modNotes">
        <pc:chgData name="Jane Hawkeswood" userId="63bada2e-462c-4af3-bfba-3429ca74680e" providerId="ADAL" clId="{E450F4BE-0C5F-4687-AD56-C20CBE0AC358}" dt="2024-07-29T03:58:04.707" v="13" actId="368"/>
        <pc:sldMkLst>
          <pc:docMk/>
          <pc:sldMk cId="0" sldId="261"/>
        </pc:sldMkLst>
      </pc:sldChg>
      <pc:sldChg chg="modNotes">
        <pc:chgData name="Jane Hawkeswood" userId="63bada2e-462c-4af3-bfba-3429ca74680e" providerId="ADAL" clId="{E450F4BE-0C5F-4687-AD56-C20CBE0AC358}" dt="2024-07-29T03:58:04.712" v="15" actId="368"/>
        <pc:sldMkLst>
          <pc:docMk/>
          <pc:sldMk cId="0" sldId="262"/>
        </pc:sldMkLst>
      </pc:sldChg>
      <pc:sldChg chg="modNotes">
        <pc:chgData name="Jane Hawkeswood" userId="63bada2e-462c-4af3-bfba-3429ca74680e" providerId="ADAL" clId="{E450F4BE-0C5F-4687-AD56-C20CBE0AC358}" dt="2024-07-29T03:58:04.715" v="17" actId="368"/>
        <pc:sldMkLst>
          <pc:docMk/>
          <pc:sldMk cId="0" sldId="263"/>
        </pc:sldMkLst>
      </pc:sldChg>
      <pc:sldChg chg="modNotes">
        <pc:chgData name="Jane Hawkeswood" userId="63bada2e-462c-4af3-bfba-3429ca74680e" providerId="ADAL" clId="{E450F4BE-0C5F-4687-AD56-C20CBE0AC358}" dt="2024-07-29T03:58:04.721" v="19" actId="368"/>
        <pc:sldMkLst>
          <pc:docMk/>
          <pc:sldMk cId="0" sldId="264"/>
        </pc:sldMkLst>
      </pc:sldChg>
      <pc:sldChg chg="modNotes">
        <pc:chgData name="Jane Hawkeswood" userId="63bada2e-462c-4af3-bfba-3429ca74680e" providerId="ADAL" clId="{E450F4BE-0C5F-4687-AD56-C20CBE0AC358}" dt="2024-07-29T03:58:04.725" v="21" actId="368"/>
        <pc:sldMkLst>
          <pc:docMk/>
          <pc:sldMk cId="0" sldId="265"/>
        </pc:sldMkLst>
      </pc:sldChg>
      <pc:sldChg chg="modNotes">
        <pc:chgData name="Jane Hawkeswood" userId="63bada2e-462c-4af3-bfba-3429ca74680e" providerId="ADAL" clId="{E450F4BE-0C5F-4687-AD56-C20CBE0AC358}" dt="2024-07-29T03:58:04.727" v="23" actId="368"/>
        <pc:sldMkLst>
          <pc:docMk/>
          <pc:sldMk cId="0" sldId="266"/>
        </pc:sldMkLst>
      </pc:sldChg>
      <pc:sldChg chg="modNotes">
        <pc:chgData name="Jane Hawkeswood" userId="63bada2e-462c-4af3-bfba-3429ca74680e" providerId="ADAL" clId="{E450F4BE-0C5F-4687-AD56-C20CBE0AC358}" dt="2024-07-29T03:58:04.731" v="25" actId="368"/>
        <pc:sldMkLst>
          <pc:docMk/>
          <pc:sldMk cId="0" sldId="267"/>
        </pc:sldMkLst>
      </pc:sldChg>
      <pc:sldChg chg="modSp mod modNotes">
        <pc:chgData name="Jane Hawkeswood" userId="63bada2e-462c-4af3-bfba-3429ca74680e" providerId="ADAL" clId="{E450F4BE-0C5F-4687-AD56-C20CBE0AC358}" dt="2024-07-29T03:58:04.735" v="27" actId="368"/>
        <pc:sldMkLst>
          <pc:docMk/>
          <pc:sldMk cId="0" sldId="268"/>
        </pc:sldMkLst>
        <pc:spChg chg="ord">
          <ac:chgData name="Jane Hawkeswood" userId="63bada2e-462c-4af3-bfba-3429ca74680e" providerId="ADAL" clId="{E450F4BE-0C5F-4687-AD56-C20CBE0AC358}" dt="2024-07-25T03:50:21.454" v="1"/>
          <ac:spMkLst>
            <pc:docMk/>
            <pc:sldMk cId="0" sldId="268"/>
            <ac:spMk id="342" creationId="{00000000-0000-0000-0000-000000000000}"/>
          </ac:spMkLst>
        </pc:spChg>
      </pc:sldChg>
      <pc:sldChg chg="modSp mod">
        <pc:chgData name="Jane Hawkeswood" userId="63bada2e-462c-4af3-bfba-3429ca74680e" providerId="ADAL" clId="{E450F4BE-0C5F-4687-AD56-C20CBE0AC358}" dt="2024-07-25T03:51:08.820" v="3" actId="962"/>
        <pc:sldMkLst>
          <pc:docMk/>
          <pc:sldMk cId="0" sldId="276"/>
        </pc:sldMkLst>
        <pc:spChg chg="mod">
          <ac:chgData name="Jane Hawkeswood" userId="63bada2e-462c-4af3-bfba-3429ca74680e" providerId="ADAL" clId="{E450F4BE-0C5F-4687-AD56-C20CBE0AC358}" dt="2024-07-25T03:51:08.820" v="3" actId="962"/>
          <ac:spMkLst>
            <pc:docMk/>
            <pc:sldMk cId="0" sldId="276"/>
            <ac:spMk id="405" creationId="{00000000-0000-0000-0000-000000000000}"/>
          </ac:spMkLst>
        </pc:spChg>
        <pc:picChg chg="mod">
          <ac:chgData name="Jane Hawkeswood" userId="63bada2e-462c-4af3-bfba-3429ca74680e" providerId="ADAL" clId="{E450F4BE-0C5F-4687-AD56-C20CBE0AC358}" dt="2024-07-25T03:50:51.944" v="2" actId="962"/>
          <ac:picMkLst>
            <pc:docMk/>
            <pc:sldMk cId="0" sldId="276"/>
            <ac:picMk id="407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21T12:42:40.606" idx="1">
    <p:pos x="6000" y="0"/>
    <p:text>completed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21T12:42:53.966" idx="2">
    <p:pos x="6000" y="0"/>
    <p:text>completed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50072a515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850072a515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c67a026f8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ec67a026f8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c67a026f8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ec67a026f8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c67a026f8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ec67a026f8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c67a026f8_0_2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c67a026f8_0_2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bc6902b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1bc6902b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9a918bd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79a918bd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79a918bda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79a918bda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9a918bda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79a918bda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79a918bda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79a918bda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79a918bda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79a918bda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84c934f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84c934f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bc6902b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1bc6902b9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bc6902b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bc6902b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c67a026f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c67a026f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c67a026f8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c67a026f8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c67a026f8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c67a026f8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c67a026f8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c67a026f8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c67a026f8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c67a026f8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c67a026f8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c67a026f8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c67a026f8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c67a026f8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ull 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66" y="0"/>
            <a:ext cx="33480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5849375" y="1525200"/>
            <a:ext cx="2093100" cy="209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97100" y="3010050"/>
            <a:ext cx="35349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">
  <p:cSld name="TITLE_1_2_1_1_1_1_2">
    <p:bg>
      <p:bgPr>
        <a:solidFill>
          <a:srgbClr val="FF545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1983150" y="3376825"/>
            <a:ext cx="5177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3395700" y="771500"/>
            <a:ext cx="2352600" cy="235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4">
  <p:cSld name="TITLE_1_2_1_1_1_1_3">
    <p:bg>
      <p:bgPr>
        <a:solidFill>
          <a:srgbClr val="9797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1983150" y="3376825"/>
            <a:ext cx="5177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3395700" y="771500"/>
            <a:ext cx="2352600" cy="235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blob 1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800" y="1025938"/>
            <a:ext cx="3091624" cy="3091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97100" y="1966650"/>
            <a:ext cx="3952200" cy="22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6254413" y="1682000"/>
            <a:ext cx="16884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blob 2">
  <p:cSld name="CUSTOM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600" y="1025938"/>
            <a:ext cx="3091624" cy="30916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97100" y="1966650"/>
            <a:ext cx="3952200" cy="22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/>
          </p:nvPr>
        </p:nvSpPr>
        <p:spPr>
          <a:xfrm>
            <a:off x="6254413" y="1682000"/>
            <a:ext cx="16884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blob 3">
  <p:cSld name="CUSTOM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600" y="1025938"/>
            <a:ext cx="3091624" cy="30916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97100" y="1966650"/>
            <a:ext cx="3952200" cy="22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2"/>
          </p:nvPr>
        </p:nvSpPr>
        <p:spPr>
          <a:xfrm>
            <a:off x="6254413" y="1682000"/>
            <a:ext cx="16884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blob 4">
  <p:cSld name="CUSTOM_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800" y="949738"/>
            <a:ext cx="3091624" cy="3091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97100" y="1966650"/>
            <a:ext cx="3952200" cy="22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6254413" y="1682000"/>
            <a:ext cx="16884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1">
  <p:cSld name="CUSTOM_4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97100" y="1661850"/>
            <a:ext cx="3952200" cy="2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276" y="1966650"/>
            <a:ext cx="6353724" cy="3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5735550" y="1354500"/>
            <a:ext cx="2434500" cy="243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2">
  <p:cSld name="CUSTOM_4_1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97100" y="1661850"/>
            <a:ext cx="3952200" cy="2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276" y="1966650"/>
            <a:ext cx="6353724" cy="3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>
            <a:spLocks noGrp="1"/>
          </p:cNvSpPr>
          <p:nvPr>
            <p:ph type="pic" idx="2"/>
          </p:nvPr>
        </p:nvSpPr>
        <p:spPr>
          <a:xfrm>
            <a:off x="5735550" y="1354500"/>
            <a:ext cx="2434500" cy="243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3">
  <p:cSld name="CUSTOM_4_1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97100" y="1661850"/>
            <a:ext cx="3952200" cy="2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276" y="1966650"/>
            <a:ext cx="6353724" cy="3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5735550" y="1354500"/>
            <a:ext cx="2434500" cy="243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4">
  <p:cSld name="CUSTOM_4_1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ctrTitle"/>
          </p:nvPr>
        </p:nvSpPr>
        <p:spPr>
          <a:xfrm>
            <a:off x="697100" y="7778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97100" y="1661850"/>
            <a:ext cx="3952200" cy="2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276" y="1966650"/>
            <a:ext cx="6353724" cy="3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>
            <a:spLocks noGrp="1"/>
          </p:cNvSpPr>
          <p:nvPr>
            <p:ph type="pic" idx="2"/>
          </p:nvPr>
        </p:nvSpPr>
        <p:spPr>
          <a:xfrm>
            <a:off x="5735550" y="1354500"/>
            <a:ext cx="2434500" cy="243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ull 2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966" y="0"/>
            <a:ext cx="33480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5849375" y="1525200"/>
            <a:ext cx="2093100" cy="20931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97100" y="3010050"/>
            <a:ext cx="35349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cons">
  <p:cSld name="CUSTOM_4_1_4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ctrTitle"/>
          </p:nvPr>
        </p:nvSpPr>
        <p:spPr>
          <a:xfrm>
            <a:off x="697100" y="7016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894750" y="3165925"/>
            <a:ext cx="18309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96" name="Google Shape;96;p21"/>
          <p:cNvSpPr>
            <a:spLocks noGrp="1"/>
          </p:cNvSpPr>
          <p:nvPr>
            <p:ph type="pic" idx="2"/>
          </p:nvPr>
        </p:nvSpPr>
        <p:spPr>
          <a:xfrm>
            <a:off x="11375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1"/>
          <p:cNvSpPr txBox="1">
            <a:spLocks noGrp="1"/>
          </p:cNvSpPr>
          <p:nvPr>
            <p:ph type="body" idx="3"/>
          </p:nvPr>
        </p:nvSpPr>
        <p:spPr>
          <a:xfrm>
            <a:off x="3656550" y="3165925"/>
            <a:ext cx="18309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98" name="Google Shape;98;p21"/>
          <p:cNvSpPr>
            <a:spLocks noGrp="1"/>
          </p:cNvSpPr>
          <p:nvPr>
            <p:ph type="pic" idx="4"/>
          </p:nvPr>
        </p:nvSpPr>
        <p:spPr>
          <a:xfrm>
            <a:off x="38993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1"/>
          <p:cNvSpPr txBox="1">
            <a:spLocks noGrp="1"/>
          </p:cNvSpPr>
          <p:nvPr>
            <p:ph type="body" idx="5"/>
          </p:nvPr>
        </p:nvSpPr>
        <p:spPr>
          <a:xfrm>
            <a:off x="6418350" y="3165925"/>
            <a:ext cx="18309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pic" idx="6"/>
          </p:nvPr>
        </p:nvSpPr>
        <p:spPr>
          <a:xfrm>
            <a:off x="66611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cons">
  <p:cSld name="CUSTOM_4_1_4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ctrTitle"/>
          </p:nvPr>
        </p:nvSpPr>
        <p:spPr>
          <a:xfrm>
            <a:off x="697100" y="701600"/>
            <a:ext cx="4083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849375" y="3165925"/>
            <a:ext cx="16167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4" name="Google Shape;104;p22"/>
          <p:cNvSpPr>
            <a:spLocks noGrp="1"/>
          </p:cNvSpPr>
          <p:nvPr>
            <p:ph type="pic" idx="2"/>
          </p:nvPr>
        </p:nvSpPr>
        <p:spPr>
          <a:xfrm>
            <a:off x="9851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2"/>
          <p:cNvSpPr>
            <a:spLocks noGrp="1"/>
          </p:cNvSpPr>
          <p:nvPr>
            <p:ph type="pic" idx="3"/>
          </p:nvPr>
        </p:nvSpPr>
        <p:spPr>
          <a:xfrm>
            <a:off x="29087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2"/>
          <p:cNvSpPr>
            <a:spLocks noGrp="1"/>
          </p:cNvSpPr>
          <p:nvPr>
            <p:ph type="pic" idx="4"/>
          </p:nvPr>
        </p:nvSpPr>
        <p:spPr>
          <a:xfrm>
            <a:off x="68135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2"/>
          <p:cNvSpPr>
            <a:spLocks noGrp="1"/>
          </p:cNvSpPr>
          <p:nvPr>
            <p:ph type="pic" idx="5"/>
          </p:nvPr>
        </p:nvSpPr>
        <p:spPr>
          <a:xfrm>
            <a:off x="4889900" y="1615348"/>
            <a:ext cx="1345500" cy="1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2"/>
          <p:cNvSpPr txBox="1">
            <a:spLocks noGrp="1"/>
          </p:cNvSpPr>
          <p:nvPr>
            <p:ph type="body" idx="6"/>
          </p:nvPr>
        </p:nvSpPr>
        <p:spPr>
          <a:xfrm>
            <a:off x="2773100" y="3165925"/>
            <a:ext cx="16167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7"/>
          </p:nvPr>
        </p:nvSpPr>
        <p:spPr>
          <a:xfrm>
            <a:off x="4754300" y="3165925"/>
            <a:ext cx="16167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8"/>
          </p:nvPr>
        </p:nvSpPr>
        <p:spPr>
          <a:xfrm>
            <a:off x="6677900" y="3165925"/>
            <a:ext cx="16167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CUSTOM_4_1_4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ctrTitle"/>
          </p:nvPr>
        </p:nvSpPr>
        <p:spPr>
          <a:xfrm>
            <a:off x="697100" y="701600"/>
            <a:ext cx="47160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97100" y="1388975"/>
            <a:ext cx="4716000" cy="2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5798750" y="1294350"/>
            <a:ext cx="2554800" cy="25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w/pic 1">
  <p:cSld name="CUSTOM_4_1_4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756" y="0"/>
            <a:ext cx="33480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697100" y="853700"/>
            <a:ext cx="47160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>
            <a:spLocks noGrp="1"/>
          </p:cNvSpPr>
          <p:nvPr>
            <p:ph type="pic" idx="2"/>
          </p:nvPr>
        </p:nvSpPr>
        <p:spPr>
          <a:xfrm>
            <a:off x="6133900" y="1629500"/>
            <a:ext cx="1884600" cy="188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w/pic 2">
  <p:cSld name="CUSTOM_4_1_4_1_1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06" y="50"/>
            <a:ext cx="2643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697100" y="853700"/>
            <a:ext cx="47160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6133900" y="1629500"/>
            <a:ext cx="1884600" cy="188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no pic">
  <p:cSld name="CUSTOM_4_1_4_1_1_1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697100" y="853700"/>
            <a:ext cx="76500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7156"/>
            <a:ext cx="9144000" cy="11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995175"/>
            <a:ext cx="9144000" cy="31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42" y="537050"/>
            <a:ext cx="1174702" cy="398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524650" y="1536650"/>
            <a:ext cx="32886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524650" y="2542100"/>
            <a:ext cx="30807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">
  <p:cSld name="TITLE_1_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method (uneditable)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/>
        </p:nvSpPr>
        <p:spPr>
          <a:xfrm>
            <a:off x="549600" y="3493626"/>
            <a:ext cx="207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Capture</a:t>
            </a:r>
            <a:endParaRPr sz="2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2501100" y="3493626"/>
            <a:ext cx="207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Organise</a:t>
            </a:r>
            <a:endParaRPr sz="22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4579825" y="3493626"/>
            <a:ext cx="207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Refine</a:t>
            </a:r>
            <a:endParaRPr sz="22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6549025" y="3493626"/>
            <a:ext cx="207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Integrate</a:t>
            </a:r>
            <a:endParaRPr sz="22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707750" y="584675"/>
            <a:ext cx="806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Poppins"/>
                <a:ea typeface="Poppins"/>
                <a:cs typeface="Poppins"/>
                <a:sym typeface="Poppins"/>
              </a:rPr>
              <a:t>The Glean Method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00" y="1738484"/>
            <a:ext cx="1604900" cy="160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025" y="1767309"/>
            <a:ext cx="1604900" cy="160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100" y="1767297"/>
            <a:ext cx="1604900" cy="160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25" y="1767297"/>
            <a:ext cx="1604900" cy="160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 icon basic 1">
  <p:cSld name="CUSTOM_1_3_3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524650" y="622250"/>
            <a:ext cx="53436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ubTitle" idx="1"/>
          </p:nvPr>
        </p:nvSpPr>
        <p:spPr>
          <a:xfrm>
            <a:off x="2715775" y="3490900"/>
            <a:ext cx="1474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7" name="Google Shape;147;p30"/>
          <p:cNvSpPr>
            <a:spLocks noGrp="1"/>
          </p:cNvSpPr>
          <p:nvPr>
            <p:ph type="pic" idx="2"/>
          </p:nvPr>
        </p:nvSpPr>
        <p:spPr>
          <a:xfrm>
            <a:off x="2738250" y="1787900"/>
            <a:ext cx="1429200" cy="14292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0"/>
          <p:cNvSpPr txBox="1">
            <a:spLocks noGrp="1"/>
          </p:cNvSpPr>
          <p:nvPr>
            <p:ph type="subTitle" idx="3"/>
          </p:nvPr>
        </p:nvSpPr>
        <p:spPr>
          <a:xfrm>
            <a:off x="620563" y="3490900"/>
            <a:ext cx="1474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30"/>
          <p:cNvSpPr>
            <a:spLocks noGrp="1"/>
          </p:cNvSpPr>
          <p:nvPr>
            <p:ph type="pic" idx="4"/>
          </p:nvPr>
        </p:nvSpPr>
        <p:spPr>
          <a:xfrm>
            <a:off x="643038" y="1787900"/>
            <a:ext cx="1429200" cy="14292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0"/>
          <p:cNvSpPr txBox="1">
            <a:spLocks noGrp="1"/>
          </p:cNvSpPr>
          <p:nvPr>
            <p:ph type="subTitle" idx="5"/>
          </p:nvPr>
        </p:nvSpPr>
        <p:spPr>
          <a:xfrm>
            <a:off x="6928638" y="3490900"/>
            <a:ext cx="1474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30"/>
          <p:cNvSpPr>
            <a:spLocks noGrp="1"/>
          </p:cNvSpPr>
          <p:nvPr>
            <p:ph type="pic" idx="6"/>
          </p:nvPr>
        </p:nvSpPr>
        <p:spPr>
          <a:xfrm>
            <a:off x="6951113" y="1787900"/>
            <a:ext cx="1429200" cy="1429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0"/>
          <p:cNvSpPr txBox="1">
            <a:spLocks noGrp="1"/>
          </p:cNvSpPr>
          <p:nvPr>
            <p:ph type="subTitle" idx="7"/>
          </p:nvPr>
        </p:nvSpPr>
        <p:spPr>
          <a:xfrm>
            <a:off x="4810963" y="3490900"/>
            <a:ext cx="1474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3" name="Google Shape;153;p30"/>
          <p:cNvSpPr>
            <a:spLocks noGrp="1"/>
          </p:cNvSpPr>
          <p:nvPr>
            <p:ph type="pic" idx="8"/>
          </p:nvPr>
        </p:nvSpPr>
        <p:spPr>
          <a:xfrm>
            <a:off x="4833438" y="1787900"/>
            <a:ext cx="1429200" cy="142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in 1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966" y="0"/>
            <a:ext cx="33480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Story">
  <p:cSld name="BIG_NUMB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>
            <a:spLocks noGrp="1"/>
          </p:cNvSpPr>
          <p:nvPr>
            <p:ph type="pic" idx="2"/>
          </p:nvPr>
        </p:nvSpPr>
        <p:spPr>
          <a:xfrm>
            <a:off x="873038" y="1711575"/>
            <a:ext cx="13443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1"/>
          <p:cNvSpPr txBox="1">
            <a:spLocks noGrp="1"/>
          </p:cNvSpPr>
          <p:nvPr>
            <p:ph type="subTitle" idx="1"/>
          </p:nvPr>
        </p:nvSpPr>
        <p:spPr>
          <a:xfrm>
            <a:off x="757838" y="3338800"/>
            <a:ext cx="15747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>
            <a:spLocks noGrp="1"/>
          </p:cNvSpPr>
          <p:nvPr>
            <p:ph type="pic" idx="3"/>
          </p:nvPr>
        </p:nvSpPr>
        <p:spPr>
          <a:xfrm>
            <a:off x="2890913" y="1711575"/>
            <a:ext cx="13443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1"/>
          <p:cNvSpPr txBox="1">
            <a:spLocks noGrp="1"/>
          </p:cNvSpPr>
          <p:nvPr>
            <p:ph type="subTitle" idx="4"/>
          </p:nvPr>
        </p:nvSpPr>
        <p:spPr>
          <a:xfrm>
            <a:off x="2775713" y="3338800"/>
            <a:ext cx="15747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>
            <a:spLocks noGrp="1"/>
          </p:cNvSpPr>
          <p:nvPr>
            <p:ph type="pic" idx="5"/>
          </p:nvPr>
        </p:nvSpPr>
        <p:spPr>
          <a:xfrm>
            <a:off x="4908788" y="1711575"/>
            <a:ext cx="13443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1"/>
          <p:cNvSpPr txBox="1">
            <a:spLocks noGrp="1"/>
          </p:cNvSpPr>
          <p:nvPr>
            <p:ph type="subTitle" idx="6"/>
          </p:nvPr>
        </p:nvSpPr>
        <p:spPr>
          <a:xfrm>
            <a:off x="4793588" y="3338800"/>
            <a:ext cx="15747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>
            <a:spLocks noGrp="1"/>
          </p:cNvSpPr>
          <p:nvPr>
            <p:ph type="pic" idx="7"/>
          </p:nvPr>
        </p:nvSpPr>
        <p:spPr>
          <a:xfrm>
            <a:off x="6926663" y="1711575"/>
            <a:ext cx="13443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1"/>
          <p:cNvSpPr txBox="1">
            <a:spLocks noGrp="1"/>
          </p:cNvSpPr>
          <p:nvPr>
            <p:ph type="subTitle" idx="8"/>
          </p:nvPr>
        </p:nvSpPr>
        <p:spPr>
          <a:xfrm>
            <a:off x="6811463" y="3338800"/>
            <a:ext cx="15747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524650" y="622250"/>
            <a:ext cx="6735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 type="twoColTx">
  <p:cSld name="TITLE_AND_TWO_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42" y="537050"/>
            <a:ext cx="1174702" cy="39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 flipH="1">
            <a:off x="4743250" y="742750"/>
            <a:ext cx="5154426" cy="3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524650" y="1536650"/>
            <a:ext cx="45972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ubTitle" idx="1"/>
          </p:nvPr>
        </p:nvSpPr>
        <p:spPr>
          <a:xfrm>
            <a:off x="524650" y="2542100"/>
            <a:ext cx="43065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1">
  <p:cSld name="TITLE_6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2">
  <p:cSld name="TITLE_7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in 2">
  <p:cSld name="TITLE_1_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966" y="0"/>
            <a:ext cx="33480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3">
  <p:cSld name="TITLE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4">
  <p:cSld name="TITLE_9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5">
  <p:cSld name="TITLE_10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6">
  <p:cSld name="TITLE_1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7">
  <p:cSld name="TITLE_1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 8">
  <p:cSld name="TITLE_1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1">
  <p:cSld name="CUSTOM_5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>
            <a:spLocks noGrp="1"/>
          </p:cNvSpPr>
          <p:nvPr>
            <p:ph type="pic" idx="2"/>
          </p:nvPr>
        </p:nvSpPr>
        <p:spPr>
          <a:xfrm>
            <a:off x="5273925" y="1066650"/>
            <a:ext cx="3010200" cy="30102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47"/>
          <p:cNvSpPr txBox="1">
            <a:spLocks noGrp="1"/>
          </p:cNvSpPr>
          <p:nvPr>
            <p:ph type="body" idx="1"/>
          </p:nvPr>
        </p:nvSpPr>
        <p:spPr>
          <a:xfrm>
            <a:off x="524650" y="1694725"/>
            <a:ext cx="3516300" cy="26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524650" y="622250"/>
            <a:ext cx="40599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 1">
  <p:cSld name="TITLE_1_2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7164"/>
            <a:ext cx="9144000" cy="117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 2">
  <p:cSld name="TITLE_1_2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3206"/>
            <a:ext cx="9144000" cy="230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 3">
  <p:cSld name="TITLE_1_2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697100" y="1378225"/>
            <a:ext cx="45195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0" y="474975"/>
            <a:ext cx="1237924" cy="4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TITLE_1_2_1_1_1_1">
    <p:bg>
      <p:bgPr>
        <a:solidFill>
          <a:srgbClr val="FC88C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1983150" y="3376825"/>
            <a:ext cx="5177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3395700" y="771500"/>
            <a:ext cx="2352600" cy="235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TITLE_1_2_1_1_1_1_1">
    <p:bg>
      <p:bgPr>
        <a:solidFill>
          <a:srgbClr val="BF72FD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1983150" y="3376825"/>
            <a:ext cx="5177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3395700" y="771500"/>
            <a:ext cx="2352600" cy="235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Char char="●"/>
              <a:defRPr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title" idx="4294967295"/>
          </p:nvPr>
        </p:nvSpPr>
        <p:spPr>
          <a:xfrm>
            <a:off x="692475" y="1588950"/>
            <a:ext cx="4297200" cy="196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Unlock the power of Glean's newest features for more streamlined note taking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6" name="Google Shape;226;p48" descr="A screenshot of a computer and a mobile phone displaying the Glean app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75" y="1208150"/>
            <a:ext cx="4021126" cy="39273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11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7"/>
          <p:cNvSpPr txBox="1">
            <a:spLocks noGrp="1"/>
          </p:cNvSpPr>
          <p:nvPr>
            <p:ph type="title" idx="4294967295"/>
          </p:nvPr>
        </p:nvSpPr>
        <p:spPr>
          <a:xfrm>
            <a:off x="404250" y="1691400"/>
            <a:ext cx="8335500" cy="1243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Introducing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Glean - Site Wide</a:t>
            </a:r>
          </a:p>
        </p:txBody>
      </p:sp>
      <p:sp>
        <p:nvSpPr>
          <p:cNvPr id="311" name="Google Shape;311;p57"/>
          <p:cNvSpPr txBox="1"/>
          <p:nvPr/>
        </p:nvSpPr>
        <p:spPr>
          <a:xfrm>
            <a:off x="1766700" y="3048700"/>
            <a:ext cx="561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Note taking support for </a:t>
            </a:r>
            <a:r>
              <a:rPr lang="en-GB" sz="2000" b="1">
                <a:solidFill>
                  <a:schemeClr val="dk1"/>
                </a:solidFill>
                <a:highlight>
                  <a:srgbClr val="FC88C6"/>
                </a:highlight>
                <a:latin typeface="Nunito Sans"/>
                <a:ea typeface="Nunito Sans"/>
                <a:cs typeface="Nunito Sans"/>
                <a:sym typeface="Nunito Sans"/>
              </a:rPr>
              <a:t>any student</a:t>
            </a:r>
            <a:r>
              <a:rPr lang="en-GB"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that needs it, </a:t>
            </a:r>
            <a:r>
              <a:rPr lang="en-GB" sz="2000" b="1">
                <a:solidFill>
                  <a:schemeClr val="dk1"/>
                </a:solidFill>
                <a:highlight>
                  <a:srgbClr val="FC88C6"/>
                </a:highlight>
                <a:latin typeface="Nunito Sans"/>
                <a:ea typeface="Nunito Sans"/>
                <a:cs typeface="Nunito Sans"/>
                <a:sym typeface="Nunito Sans"/>
              </a:rPr>
              <a:t>whenever</a:t>
            </a:r>
            <a:r>
              <a:rPr lang="en-GB"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they need it.</a:t>
            </a:r>
            <a:endParaRPr sz="2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>
            <a:spLocks noGrp="1"/>
          </p:cNvSpPr>
          <p:nvPr>
            <p:ph type="title" idx="4294967295"/>
          </p:nvPr>
        </p:nvSpPr>
        <p:spPr>
          <a:xfrm>
            <a:off x="612000" y="738000"/>
            <a:ext cx="7701300" cy="55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How we support you with this: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D8A8FF"/>
                </a:highlight>
                <a:uLnTx/>
                <a:uFillTx/>
                <a:latin typeface="Poppins"/>
                <a:ea typeface="Poppins"/>
                <a:cs typeface="Poppins"/>
                <a:sym typeface="Poppins"/>
              </a:rPr>
              <a:t>Glean Site Wide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0" name="Google Shape;320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25" y="1760025"/>
            <a:ext cx="1577000" cy="15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8"/>
          <p:cNvSpPr txBox="1"/>
          <p:nvPr/>
        </p:nvSpPr>
        <p:spPr>
          <a:xfrm>
            <a:off x="503525" y="3540450"/>
            <a:ext cx="1812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Driv</a:t>
            </a:r>
            <a:r>
              <a:rPr lang="en-GB" b="1">
                <a:solidFill>
                  <a:srgbClr val="1F1F1F"/>
                </a:solidFill>
                <a:latin typeface="Nunito Sans"/>
                <a:ea typeface="Nunito Sans"/>
                <a:cs typeface="Nunito Sans"/>
                <a:sym typeface="Nunito Sans"/>
              </a:rPr>
              <a:t>e accessibility</a:t>
            </a:r>
            <a:r>
              <a:rPr lang="en-GB">
                <a:solidFill>
                  <a:srgbClr val="1F1F1F"/>
                </a:solidFill>
                <a:latin typeface="Nunito Sans"/>
                <a:ea typeface="Nunito Sans"/>
                <a:cs typeface="Nunito Sans"/>
                <a:sym typeface="Nunito Sans"/>
              </a:rPr>
              <a:t> for all with UDL pri</a:t>
            </a:r>
            <a:r>
              <a:rPr lang="en-GB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nciples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19" name="Google Shape;319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708" y="1760025"/>
            <a:ext cx="1577000" cy="15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8"/>
          <p:cNvSpPr txBox="1"/>
          <p:nvPr/>
        </p:nvSpPr>
        <p:spPr>
          <a:xfrm>
            <a:off x="2512213" y="3540450"/>
            <a:ext cx="19833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Support the 65%</a:t>
            </a:r>
            <a:r>
              <a:rPr lang="en-GB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>
              <a:solidFill>
                <a:srgbClr val="1F1F1F"/>
              </a:solidFill>
              <a:highlight>
                <a:schemeClr val="lt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of students that aren’t requesting help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18" name="Google Shape;318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392" y="1758061"/>
            <a:ext cx="1577000" cy="158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8"/>
          <p:cNvSpPr txBox="1"/>
          <p:nvPr/>
        </p:nvSpPr>
        <p:spPr>
          <a:xfrm>
            <a:off x="4691600" y="3540450"/>
            <a:ext cx="1812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Simpler admin </a:t>
            </a:r>
            <a:endParaRPr b="1">
              <a:solidFill>
                <a:srgbClr val="1F1F1F"/>
              </a:solidFill>
              <a:highlight>
                <a:schemeClr val="lt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for your department and beyond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21" name="Google Shape;321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075" y="1760025"/>
            <a:ext cx="1577000" cy="15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8"/>
          <p:cNvSpPr txBox="1"/>
          <p:nvPr/>
        </p:nvSpPr>
        <p:spPr>
          <a:xfrm>
            <a:off x="6795300" y="3540450"/>
            <a:ext cx="1812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Cost effective </a:t>
            </a:r>
            <a:r>
              <a:rPr lang="en-GB">
                <a:solidFill>
                  <a:srgbClr val="1F1F1F"/>
                </a:solidFill>
                <a:highlight>
                  <a:schemeClr val="lt1"/>
                </a:highlight>
                <a:latin typeface="Nunito Sans"/>
                <a:ea typeface="Nunito Sans"/>
                <a:cs typeface="Nunito Sans"/>
                <a:sym typeface="Nunito Sans"/>
              </a:rPr>
              <a:t>support for those who need it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>
            <a:spLocks noGrp="1"/>
          </p:cNvSpPr>
          <p:nvPr>
            <p:ph type="ctrTitle"/>
          </p:nvPr>
        </p:nvSpPr>
        <p:spPr>
          <a:xfrm>
            <a:off x="474150" y="1666650"/>
            <a:ext cx="8195700" cy="23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highlight>
                  <a:srgbClr val="FC88C6"/>
                </a:highlight>
              </a:rPr>
              <a:t>Interested in site wide?</a:t>
            </a:r>
            <a:r>
              <a:rPr lang="en-GB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Please get in touch to further the conversation.</a:t>
            </a:r>
            <a:endParaRPr sz="3200">
              <a:highlight>
                <a:srgbClr val="FC88C6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11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0"/>
          <p:cNvSpPr txBox="1">
            <a:spLocks noGrp="1"/>
          </p:cNvSpPr>
          <p:nvPr>
            <p:ph type="title" idx="4294967295"/>
          </p:nvPr>
        </p:nvSpPr>
        <p:spPr>
          <a:xfrm>
            <a:off x="301950" y="2005338"/>
            <a:ext cx="8540100" cy="97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Students have different accessibility needs, so continued product development is essential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5" name="Google Shape;345;p60" descr="The Glean log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642" y="1377012"/>
            <a:ext cx="1174702" cy="39865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0"/>
          <p:cNvSpPr txBox="1"/>
          <p:nvPr/>
        </p:nvSpPr>
        <p:spPr>
          <a:xfrm>
            <a:off x="2047500" y="3213900"/>
            <a:ext cx="50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Discover the latest feature releases in 2024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40" name="Google Shape;340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50" y="3888750"/>
            <a:ext cx="900001" cy="9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950" y="38918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7" name="Google Shape;337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813" y="3888750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8" name="Google Shape;338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8" y="3888750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9" name="Google Shape;339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375" y="3888750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41" name="Google Shape;34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25" y="3891875"/>
            <a:ext cx="900001" cy="9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646" y="726138"/>
            <a:ext cx="2318720" cy="24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>
            <a:spLocks noGrp="1"/>
          </p:cNvSpPr>
          <p:nvPr>
            <p:ph type="ctrTitle"/>
          </p:nvPr>
        </p:nvSpPr>
        <p:spPr>
          <a:xfrm>
            <a:off x="0" y="3376825"/>
            <a:ext cx="91440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Product feedback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/>
              <a:t>Students asked, and we listened!</a:t>
            </a:r>
            <a:endParaRPr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ctrTitle"/>
          </p:nvPr>
        </p:nvSpPr>
        <p:spPr>
          <a:xfrm>
            <a:off x="615600" y="777800"/>
            <a:ext cx="83265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dirty="0"/>
              <a:t>A number of useful feature enhancements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pic>
        <p:nvPicPr>
          <p:cNvPr id="360" name="Google Shape;360;p62" descr="A screenshot of the Glean app menu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00" y="1560150"/>
            <a:ext cx="1584000" cy="2565650"/>
          </a:xfrm>
          <a:prstGeom prst="rect">
            <a:avLst/>
          </a:prstGeom>
          <a:noFill/>
          <a:ln w="28575" cap="flat" cmpd="sng">
            <a:solidFill>
              <a:srgbClr val="9797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1" name="Google Shape;361;p62"/>
          <p:cNvSpPr txBox="1"/>
          <p:nvPr/>
        </p:nvSpPr>
        <p:spPr>
          <a:xfrm>
            <a:off x="429600" y="4230600"/>
            <a:ext cx="19572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 dirty="0">
                <a:latin typeface="Poppins"/>
                <a:ea typeface="Poppins"/>
                <a:cs typeface="Poppins"/>
                <a:sym typeface="Poppins"/>
              </a:rPr>
              <a:t>Recycle Bin </a:t>
            </a:r>
            <a:endParaRPr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8" name="Google Shape;358;p62" descr="Screenshot of Glean focus timer feature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600" y="1562000"/>
            <a:ext cx="1584000" cy="2565650"/>
          </a:xfrm>
          <a:prstGeom prst="rect">
            <a:avLst/>
          </a:prstGeom>
          <a:noFill/>
          <a:ln w="28575" cap="flat" cmpd="sng">
            <a:solidFill>
              <a:srgbClr val="BF72F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2" name="Google Shape;362;p62"/>
          <p:cNvSpPr txBox="1"/>
          <p:nvPr/>
        </p:nvSpPr>
        <p:spPr>
          <a:xfrm>
            <a:off x="2535000" y="4230600"/>
            <a:ext cx="19572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>
                <a:latin typeface="Poppins"/>
                <a:ea typeface="Poppins"/>
                <a:cs typeface="Poppins"/>
                <a:sym typeface="Poppins"/>
              </a:rPr>
              <a:t>Focus Timer </a:t>
            </a:r>
            <a:endParaRPr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7" name="Google Shape;357;p62" descr="Screenshot of Glean feature menu.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400" y="1560150"/>
            <a:ext cx="1584001" cy="2565650"/>
          </a:xfrm>
          <a:prstGeom prst="rect">
            <a:avLst/>
          </a:prstGeom>
          <a:noFill/>
          <a:ln w="28575" cap="flat" cmpd="sng">
            <a:solidFill>
              <a:srgbClr val="FC88C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3" name="Google Shape;363;p62"/>
          <p:cNvSpPr txBox="1"/>
          <p:nvPr/>
        </p:nvSpPr>
        <p:spPr>
          <a:xfrm>
            <a:off x="4652400" y="4230600"/>
            <a:ext cx="19572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Poppins"/>
                <a:ea typeface="Poppins"/>
                <a:cs typeface="Poppins"/>
                <a:sym typeface="Poppins"/>
              </a:rPr>
              <a:t>Transcription</a:t>
            </a:r>
            <a:r>
              <a:rPr lang="en-GB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</a:t>
            </a:r>
            <a:endParaRPr sz="16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9" name="Google Shape;359;p62" descr="Screenshot of Glean Quick Notes feature.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400" y="1562000"/>
            <a:ext cx="1584000" cy="2565650"/>
          </a:xfrm>
          <a:prstGeom prst="rect">
            <a:avLst/>
          </a:prstGeom>
          <a:noFill/>
          <a:ln w="28575" cap="flat" cmpd="sng">
            <a:solidFill>
              <a:srgbClr val="FF545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4" name="Google Shape;364;p62"/>
          <p:cNvSpPr txBox="1"/>
          <p:nvPr/>
        </p:nvSpPr>
        <p:spPr>
          <a:xfrm>
            <a:off x="6661350" y="4230000"/>
            <a:ext cx="21429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Poppins"/>
                <a:ea typeface="Poppins"/>
                <a:cs typeface="Poppins"/>
                <a:sym typeface="Poppins"/>
              </a:rPr>
              <a:t>Quick Notes</a:t>
            </a:r>
            <a:r>
              <a:rPr lang="en-GB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 txBox="1">
            <a:spLocks noGrp="1"/>
          </p:cNvSpPr>
          <p:nvPr>
            <p:ph type="ctrTitle"/>
          </p:nvPr>
        </p:nvSpPr>
        <p:spPr>
          <a:xfrm>
            <a:off x="615675" y="777800"/>
            <a:ext cx="83262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Choose language for transcription &amp; captions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369" name="Google Shape;369;p63" descr="A screenshot showing a list of spoken languages that are able to be transcribed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75" y="1562250"/>
            <a:ext cx="3869999" cy="3235900"/>
          </a:xfrm>
          <a:prstGeom prst="rect">
            <a:avLst/>
          </a:prstGeom>
          <a:noFill/>
          <a:ln w="28575" cap="flat" cmpd="sng">
            <a:solidFill>
              <a:srgbClr val="9797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0" name="Google Shape;370;p63" descr="A screenshot of text transcribed in the Dutch language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400" y="1561237"/>
            <a:ext cx="3870000" cy="3237923"/>
          </a:xfrm>
          <a:prstGeom prst="rect">
            <a:avLst/>
          </a:prstGeom>
          <a:noFill/>
          <a:ln w="28575" cap="flat" cmpd="sng">
            <a:solidFill>
              <a:srgbClr val="9797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4"/>
          <p:cNvSpPr txBox="1">
            <a:spLocks noGrp="1"/>
          </p:cNvSpPr>
          <p:nvPr>
            <p:ph type="ctrTitle"/>
          </p:nvPr>
        </p:nvSpPr>
        <p:spPr>
          <a:xfrm>
            <a:off x="615600" y="777800"/>
            <a:ext cx="83265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dirty="0"/>
              <a:t>Capture drawings &amp; equations with Scribble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pic>
        <p:nvPicPr>
          <p:cNvPr id="3" name="Picture 2" descr="A screenshot of a whiteboard with a drawing of a human brain. And a mathematical equation.">
            <a:extLst>
              <a:ext uri="{FF2B5EF4-FFF2-40B4-BE49-F238E27FC236}">
                <a16:creationId xmlns:a16="http://schemas.microsoft.com/office/drawing/2014/main" id="{AE7C275A-A5D9-4601-7559-C29F3193C3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13" y="1562000"/>
            <a:ext cx="7506086" cy="30481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>
            <a:spLocks noGrp="1"/>
          </p:cNvSpPr>
          <p:nvPr>
            <p:ph type="ctrTitle"/>
          </p:nvPr>
        </p:nvSpPr>
        <p:spPr>
          <a:xfrm>
            <a:off x="615600" y="777800"/>
            <a:ext cx="83265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Test your subject knowledge with Quiz Me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386" name="Google Shape;386;p65" descr="A screenshot of a questionnaire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5" t="26529" r="4646" b="3136"/>
          <a:stretch/>
        </p:blipFill>
        <p:spPr>
          <a:xfrm>
            <a:off x="530452" y="1561993"/>
            <a:ext cx="3869744" cy="3236336"/>
          </a:xfrm>
          <a:prstGeom prst="rect">
            <a:avLst/>
          </a:prstGeom>
          <a:noFill/>
          <a:ln w="28575" cap="flat" cmpd="sng">
            <a:solidFill>
              <a:srgbClr val="FC88C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4" name="Google Shape;384;p65" descr="A screenshot of questionnaire results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400" y="1562000"/>
            <a:ext cx="3870001" cy="3236321"/>
          </a:xfrm>
          <a:prstGeom prst="rect">
            <a:avLst/>
          </a:prstGeom>
          <a:noFill/>
          <a:ln w="28575" cap="flat" cmpd="sng">
            <a:solidFill>
              <a:srgbClr val="FC88C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>
            <a:spLocks noGrp="1"/>
          </p:cNvSpPr>
          <p:nvPr>
            <p:ph type="ctrTitle"/>
          </p:nvPr>
        </p:nvSpPr>
        <p:spPr>
          <a:xfrm>
            <a:off x="615600" y="777800"/>
            <a:ext cx="83265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Navigate recordings easier with AI Outlines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391" name="Google Shape;391;p66" descr="A screenshot of Glean showing the button to generate an AI outline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9" y="1562000"/>
            <a:ext cx="3870000" cy="3236400"/>
          </a:xfrm>
          <a:prstGeom prst="rect">
            <a:avLst/>
          </a:prstGeom>
          <a:noFill/>
          <a:ln w="28575" cap="flat" cmpd="sng">
            <a:solidFill>
              <a:srgbClr val="FF545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3" name="Google Shape;393;p66" descr="A screenshot of generated text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92" y="-4635600"/>
            <a:ext cx="2787117" cy="327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6" descr="A screenshot  showing the text generated by the AI Outline feature.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830" y="1562051"/>
            <a:ext cx="3869998" cy="3236349"/>
          </a:xfrm>
          <a:prstGeom prst="rect">
            <a:avLst/>
          </a:prstGeom>
          <a:noFill/>
          <a:ln w="28575" cap="flat" cmpd="sng">
            <a:solidFill>
              <a:srgbClr val="FF545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ctrTitle" idx="4294967295"/>
          </p:nvPr>
        </p:nvSpPr>
        <p:spPr>
          <a:xfrm>
            <a:off x="697100" y="777800"/>
            <a:ext cx="75699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/>
              <a:t>Your </a:t>
            </a:r>
            <a:r>
              <a:rPr lang="en-GB" sz="2600" i="1" dirty="0"/>
              <a:t>note-</a:t>
            </a:r>
            <a:r>
              <a:rPr lang="en-GB" sz="2600" i="1" dirty="0" err="1"/>
              <a:t>orious</a:t>
            </a:r>
            <a:r>
              <a:rPr lang="en-GB" sz="2600" dirty="0"/>
              <a:t> hosts...</a:t>
            </a:r>
            <a:endParaRPr sz="2600" dirty="0"/>
          </a:p>
        </p:txBody>
      </p:sp>
      <p:sp>
        <p:nvSpPr>
          <p:cNvPr id="233" name="Google Shape;233;p49" descr="headshot photo of Jim"/>
          <p:cNvSpPr/>
          <p:nvPr/>
        </p:nvSpPr>
        <p:spPr>
          <a:xfrm>
            <a:off x="1474050" y="1597675"/>
            <a:ext cx="2273700" cy="2273700"/>
          </a:xfrm>
          <a:prstGeom prst="ellipse">
            <a:avLst/>
          </a:prstGeom>
          <a:solidFill>
            <a:srgbClr val="979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7" name="Google Shape;237;p49" descr="A photo of Jim in a suit and t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050" y="1597675"/>
            <a:ext cx="2273700" cy="22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p49"/>
          <p:cNvSpPr txBox="1"/>
          <p:nvPr/>
        </p:nvSpPr>
        <p:spPr>
          <a:xfrm>
            <a:off x="649788" y="3967375"/>
            <a:ext cx="39222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Jim Sprialis</a:t>
            </a:r>
            <a:endParaRPr sz="17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5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6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supporting Australia and New Zealand</a:t>
            </a:r>
            <a:endParaRPr sz="16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49" descr="headshot photo of Le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96253" y="1597675"/>
            <a:ext cx="2273700" cy="2273700"/>
          </a:xfrm>
          <a:prstGeom prst="ellipse">
            <a:avLst/>
          </a:prstGeom>
          <a:solidFill>
            <a:srgbClr val="FC88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6" name="Google Shape;236;p49" descr="A photo of Lee wearing glasses and a blue sweatshirt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53" y="1597675"/>
            <a:ext cx="2273700" cy="22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5" name="Google Shape;235;p49"/>
          <p:cNvSpPr txBox="1"/>
          <p:nvPr/>
        </p:nvSpPr>
        <p:spPr>
          <a:xfrm>
            <a:off x="4571988" y="3967375"/>
            <a:ext cx="39222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Lee Chambers</a:t>
            </a:r>
            <a:endParaRPr sz="17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supporting the UK, Ireland and Canada</a:t>
            </a:r>
            <a:endParaRPr sz="16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66" y="711313"/>
            <a:ext cx="2360487" cy="244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0" name="Google Shape;400;p67" descr="Demonstration time."/>
          <p:cNvSpPr txBox="1">
            <a:spLocks noGrp="1"/>
          </p:cNvSpPr>
          <p:nvPr>
            <p:ph type="ctrTitle"/>
          </p:nvPr>
        </p:nvSpPr>
        <p:spPr>
          <a:xfrm>
            <a:off x="0" y="3376825"/>
            <a:ext cx="91440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Demo time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A look at the new features in action</a:t>
            </a:r>
            <a:endParaRPr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5150" y="760800"/>
            <a:ext cx="2273700" cy="227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7" name="Google Shape;407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150" y="760800"/>
            <a:ext cx="2273700" cy="22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68"/>
          <p:cNvSpPr txBox="1">
            <a:spLocks noGrp="1"/>
          </p:cNvSpPr>
          <p:nvPr>
            <p:ph type="ctrTitle"/>
          </p:nvPr>
        </p:nvSpPr>
        <p:spPr>
          <a:xfrm>
            <a:off x="1983150" y="3376825"/>
            <a:ext cx="51777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Any questions?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/>
              <a:t>jim.sprialis@glean.co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8"/>
            <a:ext cx="9144000" cy="11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0"/>
          <p:cNvSpPr txBox="1">
            <a:spLocks noGrp="1"/>
          </p:cNvSpPr>
          <p:nvPr>
            <p:ph type="title" idx="4294967295"/>
          </p:nvPr>
        </p:nvSpPr>
        <p:spPr>
          <a:xfrm>
            <a:off x="1348350" y="2005338"/>
            <a:ext cx="6447300" cy="97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The #1 note taking accommodation and study tool for independent learning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1" name="Google Shape;251;p50" descr="The Glean log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642" y="1377012"/>
            <a:ext cx="1174702" cy="39865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0"/>
          <p:cNvSpPr txBox="1"/>
          <p:nvPr/>
        </p:nvSpPr>
        <p:spPr>
          <a:xfrm>
            <a:off x="2047500" y="3213900"/>
            <a:ext cx="50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Trusted by students at 1,700+ Higher Education institutions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3" name="Google Shape;243;p50" descr="The blue and white logo of Edith Cowan University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63" y="3996944"/>
            <a:ext cx="823456" cy="61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 descr="The logo of University of Tasmania showing a red lion with a torch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518" y="4015309"/>
            <a:ext cx="612236" cy="57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0" descr="The logo of Te Pukenga 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948" y="3996950"/>
            <a:ext cx="587745" cy="6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0" descr="The logo of University of New South Wales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00" y="3996917"/>
            <a:ext cx="14382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0" descr="The logo of Auckland University of Technology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309" y="4058143"/>
            <a:ext cx="716064" cy="48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0" descr="The red logo of Western Sydney University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81" y="3978600"/>
            <a:ext cx="511217" cy="6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0" descr="The logo of Queensland University of Technology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007" y="3978600"/>
            <a:ext cx="612234" cy="61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>
            <a:spLocks noGrp="1"/>
          </p:cNvSpPr>
          <p:nvPr>
            <p:ph type="ctrTitle" idx="4294967295"/>
          </p:nvPr>
        </p:nvSpPr>
        <p:spPr>
          <a:xfrm>
            <a:off x="697100" y="777800"/>
            <a:ext cx="75699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How is Glean impacting students?</a:t>
            </a:r>
            <a:endParaRPr sz="2600"/>
          </a:p>
        </p:txBody>
      </p:sp>
      <p:pic>
        <p:nvPicPr>
          <p:cNvPr id="258" name="Google Shape;258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0" y="1693350"/>
            <a:ext cx="1620000" cy="16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0" name="Google Shape;260;p51"/>
          <p:cNvSpPr txBox="1"/>
          <p:nvPr/>
        </p:nvSpPr>
        <p:spPr>
          <a:xfrm>
            <a:off x="640050" y="3392400"/>
            <a:ext cx="21039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More Confident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highlight>
                  <a:srgbClr val="FC88C6"/>
                </a:highlight>
                <a:latin typeface="Nunito Sans"/>
                <a:ea typeface="Nunito Sans"/>
                <a:cs typeface="Nunito Sans"/>
                <a:sym typeface="Nunito Sans"/>
              </a:rPr>
              <a:t>85%</a:t>
            </a:r>
            <a:r>
              <a:rPr lang="en-GB">
                <a:latin typeface="Nunito Sans"/>
                <a:ea typeface="Nunito Sans"/>
                <a:cs typeface="Nunito Sans"/>
                <a:sym typeface="Nunito Sans"/>
              </a:rPr>
              <a:t> said Glean helped them become more confident 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9" name="Google Shape;259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650" y="1693350"/>
            <a:ext cx="1838700" cy="1620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2" name="Google Shape;262;p51"/>
          <p:cNvSpPr txBox="1"/>
          <p:nvPr/>
        </p:nvSpPr>
        <p:spPr>
          <a:xfrm>
            <a:off x="3520050" y="3392400"/>
            <a:ext cx="21039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Less Overload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b="1">
                <a:solidFill>
                  <a:schemeClr val="dk1"/>
                </a:solidFill>
                <a:highlight>
                  <a:srgbClr val="FC88C6"/>
                </a:highlight>
                <a:latin typeface="Nunito Sans"/>
                <a:ea typeface="Nunito Sans"/>
                <a:cs typeface="Nunito Sans"/>
                <a:sym typeface="Nunito Sans"/>
              </a:rPr>
              <a:t>91%</a:t>
            </a:r>
            <a:r>
              <a:rPr lang="en-GB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said they can better manage information overload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7" name="Google Shape;257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000" y="1693350"/>
            <a:ext cx="1620000" cy="16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1" name="Google Shape;261;p51"/>
          <p:cNvSpPr txBox="1"/>
          <p:nvPr/>
        </p:nvSpPr>
        <p:spPr>
          <a:xfrm>
            <a:off x="6315450" y="3392400"/>
            <a:ext cx="22731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Better Results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  <a:highlight>
                  <a:srgbClr val="FC88C6"/>
                </a:highlight>
                <a:latin typeface="Nunito Sans"/>
                <a:ea typeface="Nunito Sans"/>
                <a:cs typeface="Nunito Sans"/>
                <a:sym typeface="Nunito Sans"/>
              </a:rPr>
              <a:t>84%</a:t>
            </a:r>
            <a:r>
              <a:rPr lang="en-GB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said Glean had helped them achieve better grades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ctrTitle"/>
          </p:nvPr>
        </p:nvSpPr>
        <p:spPr>
          <a:xfrm>
            <a:off x="389700" y="372475"/>
            <a:ext cx="8364600" cy="4148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1F1F1F"/>
                </a:solidFill>
                <a:highlight>
                  <a:srgbClr val="FC88C6"/>
                </a:highlight>
              </a:rPr>
              <a:t>Poll Question:</a:t>
            </a:r>
            <a:endParaRPr sz="3200" dirty="0">
              <a:solidFill>
                <a:srgbClr val="1F1F1F"/>
              </a:solidFill>
              <a:highlight>
                <a:srgbClr val="FC88C6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lt1"/>
                </a:solidFill>
              </a:rPr>
              <a:t>Not every student with a disability wishes to disclose and register with accessibility services.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lt1"/>
                </a:solidFill>
              </a:rPr>
              <a:t>What % of students </a:t>
            </a:r>
            <a:r>
              <a:rPr lang="en-GB" sz="3200">
                <a:solidFill>
                  <a:schemeClr val="lt1"/>
                </a:solidFill>
              </a:rPr>
              <a:t>with disabilities </a:t>
            </a:r>
            <a:r>
              <a:rPr lang="en-GB" sz="3200" dirty="0">
                <a:solidFill>
                  <a:schemeClr val="lt1"/>
                </a:solidFill>
              </a:rPr>
              <a:t>will register with your office?</a:t>
            </a: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>
            <a:spLocks noGrp="1"/>
          </p:cNvSpPr>
          <p:nvPr>
            <p:ph type="ctrTitle"/>
          </p:nvPr>
        </p:nvSpPr>
        <p:spPr>
          <a:xfrm>
            <a:off x="319200" y="1900200"/>
            <a:ext cx="85056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</a:rPr>
              <a:t>65% of students with disabilities</a:t>
            </a:r>
            <a:endParaRPr sz="35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highlight>
                  <a:srgbClr val="BF72FD"/>
                </a:highlight>
              </a:rPr>
              <a:t>will not register with your office</a:t>
            </a:r>
            <a:endParaRPr sz="3500">
              <a:highlight>
                <a:srgbClr val="BF72FD"/>
              </a:highlight>
            </a:endParaRPr>
          </a:p>
        </p:txBody>
      </p:sp>
      <p:sp>
        <p:nvSpPr>
          <p:cNvPr id="274" name="Google Shape;274;p53"/>
          <p:cNvSpPr txBox="1">
            <a:spLocks noGrp="1"/>
          </p:cNvSpPr>
          <p:nvPr>
            <p:ph type="ctrTitle"/>
          </p:nvPr>
        </p:nvSpPr>
        <p:spPr>
          <a:xfrm>
            <a:off x="319200" y="4179850"/>
            <a:ext cx="8775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Newman, L. A., Madaus, J. W., Lalor, A. R., &amp; Javitz, H. S. (2019).</a:t>
            </a:r>
            <a:b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Support Receipt: Effect on Postsecondary Success of Students With Learning Disabilities. </a:t>
            </a:r>
            <a:b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Career Development and Transition for Exceptional Individuals, 42(1), 6-16.</a:t>
            </a:r>
            <a:b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0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https://doi.org/10.1177/2165143418811288</a:t>
            </a:r>
            <a:endParaRPr sz="1000" b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>
            <a:spLocks noGrp="1"/>
          </p:cNvSpPr>
          <p:nvPr>
            <p:ph type="ctrTitle"/>
          </p:nvPr>
        </p:nvSpPr>
        <p:spPr>
          <a:xfrm>
            <a:off x="92250" y="1671300"/>
            <a:ext cx="8959500" cy="18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If we build accessibility and</a:t>
            </a:r>
            <a:br>
              <a:rPr lang="en-GB" sz="3500"/>
            </a:br>
            <a:r>
              <a:rPr lang="en-GB" sz="3500"/>
              <a:t>inclusivity into campus,</a:t>
            </a:r>
            <a:br>
              <a:rPr lang="en-GB" sz="3500"/>
            </a:br>
            <a:r>
              <a:rPr lang="en-GB" sz="3500">
                <a:highlight>
                  <a:srgbClr val="FC88C6"/>
                </a:highlight>
              </a:rPr>
              <a:t>students won’t need to self-advocate</a:t>
            </a:r>
            <a:endParaRPr sz="3500">
              <a:highlight>
                <a:srgbClr val="FC88C6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 txBox="1">
            <a:spLocks noGrp="1"/>
          </p:cNvSpPr>
          <p:nvPr>
            <p:ph type="title" idx="4294967295"/>
          </p:nvPr>
        </p:nvSpPr>
        <p:spPr>
          <a:xfrm>
            <a:off x="612000" y="738000"/>
            <a:ext cx="68415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Universal Design For Learning</a:t>
            </a:r>
          </a:p>
        </p:txBody>
      </p:sp>
      <p:sp>
        <p:nvSpPr>
          <p:cNvPr id="284" name="Google Shape;284;p55"/>
          <p:cNvSpPr txBox="1"/>
          <p:nvPr/>
        </p:nvSpPr>
        <p:spPr>
          <a:xfrm>
            <a:off x="707750" y="1450750"/>
            <a:ext cx="4624800" cy="28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r>
              <a:rPr lang="en-GB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Universal Design for Learning (UDL) is an educational framework that </a:t>
            </a:r>
            <a:r>
              <a:rPr lang="en-GB" sz="16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minimizes barriers and maximizes learning for all students</a:t>
            </a:r>
            <a:r>
              <a:rPr lang="en-GB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sz="1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UDL guides the design of instructional goals, materials, methods, and assessments, as well as the policies surrounding these curricular elements with the diversity of learners in mind.</a:t>
            </a:r>
            <a:r>
              <a:rPr lang="en-GB" sz="16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”</a:t>
            </a:r>
            <a:endParaRPr sz="16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CAST, creators of UDL</a:t>
            </a:r>
            <a:endParaRPr sz="16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85" name="Google Shape;285;p55" descr="An illustration - magnifying glass, cell phone, notepad and pencil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50" y="1534275"/>
            <a:ext cx="2975101" cy="23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>
            <a:spLocks noGrp="1"/>
          </p:cNvSpPr>
          <p:nvPr>
            <p:ph type="ctrTitle" idx="4294967295"/>
          </p:nvPr>
        </p:nvSpPr>
        <p:spPr>
          <a:xfrm>
            <a:off x="612000" y="738000"/>
            <a:ext cx="74937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The benefits of a whole site approach </a:t>
            </a:r>
            <a:endParaRPr sz="2600"/>
          </a:p>
        </p:txBody>
      </p:sp>
      <p:grpSp>
        <p:nvGrpSpPr>
          <p:cNvPr id="293" name="Google Shape;293;p56" descr="Students with disabilities are twice more likely to access universal support"/>
          <p:cNvGrpSpPr/>
          <p:nvPr/>
        </p:nvGrpSpPr>
        <p:grpSpPr>
          <a:xfrm>
            <a:off x="541900" y="1658550"/>
            <a:ext cx="2577900" cy="2283600"/>
            <a:chOff x="541900" y="1658550"/>
            <a:chExt cx="2577900" cy="2283600"/>
          </a:xfrm>
        </p:grpSpPr>
        <p:sp>
          <p:nvSpPr>
            <p:cNvPr id="294" name="Google Shape;294;p56"/>
            <p:cNvSpPr txBox="1"/>
            <p:nvPr/>
          </p:nvSpPr>
          <p:spPr>
            <a:xfrm>
              <a:off x="917946" y="1658550"/>
              <a:ext cx="1825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Students with disabilities are</a:t>
              </a:r>
              <a:endParaRPr sz="9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56"/>
            <p:cNvSpPr txBox="1"/>
            <p:nvPr/>
          </p:nvSpPr>
          <p:spPr>
            <a:xfrm>
              <a:off x="541900" y="3194850"/>
              <a:ext cx="2577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more likely to access universal support</a:t>
              </a:r>
              <a:endParaRPr sz="9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2" name="Google Shape;292;p56"/>
          <p:cNvSpPr txBox="1"/>
          <p:nvPr/>
        </p:nvSpPr>
        <p:spPr>
          <a:xfrm>
            <a:off x="770801" y="2323200"/>
            <a:ext cx="2120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rgbClr val="FC88C6"/>
                </a:solidFill>
                <a:latin typeface="Poppins"/>
                <a:ea typeface="Poppins"/>
                <a:cs typeface="Poppins"/>
                <a:sym typeface="Poppins"/>
              </a:rPr>
              <a:t>2x</a:t>
            </a:r>
            <a:endParaRPr sz="2500" b="1" dirty="0">
              <a:solidFill>
                <a:srgbClr val="FC88C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7" name="Google Shape;297;p56" descr="When they do, they are more than 70% more likely to graduate"/>
          <p:cNvGrpSpPr/>
          <p:nvPr/>
        </p:nvGrpSpPr>
        <p:grpSpPr>
          <a:xfrm>
            <a:off x="3539746" y="1658550"/>
            <a:ext cx="1825800" cy="2283600"/>
            <a:chOff x="3539746" y="1658550"/>
            <a:chExt cx="1825800" cy="2283600"/>
          </a:xfrm>
        </p:grpSpPr>
        <p:sp>
          <p:nvSpPr>
            <p:cNvPr id="298" name="Google Shape;298;p56"/>
            <p:cNvSpPr txBox="1"/>
            <p:nvPr/>
          </p:nvSpPr>
          <p:spPr>
            <a:xfrm>
              <a:off x="3539747" y="3194850"/>
              <a:ext cx="1825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more likely to graduate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56"/>
            <p:cNvSpPr txBox="1"/>
            <p:nvPr/>
          </p:nvSpPr>
          <p:spPr>
            <a:xfrm>
              <a:off x="3539746" y="1658550"/>
              <a:ext cx="1825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When they do,</a:t>
              </a:r>
              <a:br>
                <a:rPr lang="en-GB" sz="17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GB" sz="17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they are</a:t>
              </a:r>
              <a:endParaRPr sz="9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6" name="Google Shape;296;p56"/>
          <p:cNvSpPr txBox="1"/>
          <p:nvPr/>
        </p:nvSpPr>
        <p:spPr>
          <a:xfrm>
            <a:off x="3383901" y="2323200"/>
            <a:ext cx="2120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rgbClr val="BF72FD"/>
                </a:solidFill>
                <a:latin typeface="Poppins"/>
                <a:ea typeface="Poppins"/>
                <a:cs typeface="Poppins"/>
                <a:sym typeface="Poppins"/>
              </a:rPr>
              <a:t>+70%</a:t>
            </a:r>
            <a:endParaRPr sz="2500" b="1" dirty="0">
              <a:solidFill>
                <a:srgbClr val="BF72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56"/>
          <p:cNvSpPr txBox="1"/>
          <p:nvPr/>
        </p:nvSpPr>
        <p:spPr>
          <a:xfrm>
            <a:off x="6253101" y="2323200"/>
            <a:ext cx="2120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rgbClr val="8989FB"/>
                </a:solidFill>
                <a:latin typeface="Poppins"/>
                <a:ea typeface="Poppins"/>
                <a:cs typeface="Poppins"/>
                <a:sym typeface="Poppins"/>
              </a:rPr>
              <a:t>&lt;50%</a:t>
            </a:r>
            <a:endParaRPr sz="2500" b="1" dirty="0">
              <a:solidFill>
                <a:srgbClr val="8989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1" name="Google Shape;301;p56" descr="The graduation rate is less than 50% so that's a big deal"/>
          <p:cNvGrpSpPr/>
          <p:nvPr/>
        </p:nvGrpSpPr>
        <p:grpSpPr>
          <a:xfrm>
            <a:off x="4968025" y="954775"/>
            <a:ext cx="4666200" cy="3263100"/>
            <a:chOff x="4968025" y="954775"/>
            <a:chExt cx="4666200" cy="3263100"/>
          </a:xfrm>
        </p:grpSpPr>
        <p:sp>
          <p:nvSpPr>
            <p:cNvPr id="302" name="Google Shape;302;p56"/>
            <p:cNvSpPr txBox="1"/>
            <p:nvPr/>
          </p:nvSpPr>
          <p:spPr>
            <a:xfrm>
              <a:off x="6400254" y="3194850"/>
              <a:ext cx="1825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so that’s a</a:t>
              </a:r>
              <a:br>
                <a:rPr lang="en-GB" sz="17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GB" sz="17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big deal</a:t>
              </a:r>
              <a:endParaRPr sz="1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3" name="Google Shape;303;p56"/>
            <p:cNvSpPr txBox="1"/>
            <p:nvPr/>
          </p:nvSpPr>
          <p:spPr>
            <a:xfrm>
              <a:off x="6218900" y="1658550"/>
              <a:ext cx="21885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graduation rate is</a:t>
              </a:r>
              <a:endParaRPr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4" name="Google Shape;304;p56"/>
            <p:cNvSpPr txBox="1"/>
            <p:nvPr/>
          </p:nvSpPr>
          <p:spPr>
            <a:xfrm>
              <a:off x="7445725" y="954775"/>
              <a:ext cx="2188500" cy="32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22000">
                  <a:solidFill>
                    <a:schemeClr val="dk1"/>
                  </a:solidFill>
                  <a:latin typeface="Nunito Sans ExtraLight"/>
                  <a:ea typeface="Nunito Sans ExtraLight"/>
                  <a:cs typeface="Nunito Sans ExtraLight"/>
                  <a:sym typeface="Nunito Sans ExtraLight"/>
                </a:rPr>
                <a:t>)</a:t>
              </a:r>
              <a:endParaRPr sz="22000">
                <a:solidFill>
                  <a:schemeClr val="dk1"/>
                </a:solidFill>
                <a:latin typeface="Nunito Sans ExtraLight"/>
                <a:ea typeface="Nunito Sans ExtraLight"/>
                <a:cs typeface="Nunito Sans ExtraLight"/>
                <a:sym typeface="Nunito Sans ExtraLight"/>
              </a:endParaRPr>
            </a:p>
          </p:txBody>
        </p:sp>
        <p:sp>
          <p:nvSpPr>
            <p:cNvPr id="305" name="Google Shape;305;p56"/>
            <p:cNvSpPr txBox="1"/>
            <p:nvPr/>
          </p:nvSpPr>
          <p:spPr>
            <a:xfrm>
              <a:off x="4968025" y="954775"/>
              <a:ext cx="2188500" cy="32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22000" dirty="0">
                  <a:solidFill>
                    <a:schemeClr val="dk1"/>
                  </a:solidFill>
                  <a:latin typeface="Nunito Sans ExtraLight"/>
                  <a:ea typeface="Nunito Sans ExtraLight"/>
                  <a:cs typeface="Nunito Sans ExtraLight"/>
                  <a:sym typeface="Nunito Sans ExtraLight"/>
                </a:rPr>
                <a:t>(</a:t>
              </a:r>
              <a:endParaRPr sz="22000" dirty="0">
                <a:solidFill>
                  <a:schemeClr val="dk1"/>
                </a:solidFill>
                <a:latin typeface="Nunito Sans ExtraLight"/>
                <a:ea typeface="Nunito Sans ExtraLight"/>
                <a:cs typeface="Nunito Sans ExtraLight"/>
                <a:sym typeface="Nunito Sans ExtraLight"/>
              </a:endParaRPr>
            </a:p>
          </p:txBody>
        </p:sp>
      </p:grpSp>
      <p:sp>
        <p:nvSpPr>
          <p:cNvPr id="306" name="Google Shape;306;p56"/>
          <p:cNvSpPr txBox="1"/>
          <p:nvPr/>
        </p:nvSpPr>
        <p:spPr>
          <a:xfrm>
            <a:off x="541900" y="4520625"/>
            <a:ext cx="755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Newman, L. A., Madaus, J. W., Lalor, A. R., &amp; Javitz, H. S. (2019). Support Receipt: Effect on Postsecondary Success of Students With Learning Disabilities. Career Development and Transition for Exceptional Individuals, 42(1), 6-16. https://doi.org/10.1177/2165143418811288</a:t>
            </a:r>
            <a:endParaRPr sz="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18" ma:contentTypeDescription="Create a new document." ma:contentTypeScope="" ma:versionID="166017569fd9e32adafd380bcddd2a23">
  <xsd:schema xmlns:xsd="http://www.w3.org/2001/XMLSchema" xmlns:xs="http://www.w3.org/2001/XMLSchema" xmlns:p="http://schemas.microsoft.com/office/2006/metadata/properties" xmlns:ns2="2617389f-58e4-49c5-9807-a75b64a65690" xmlns:ns3="4fbe84ba-42ff-48fc-84b2-90bec8d5fc41" xmlns:ns4="2d221494-178b-4357-bea6-3a87c5967eb4" targetNamespace="http://schemas.microsoft.com/office/2006/metadata/properties" ma:root="true" ma:fieldsID="0c59f7ed95da361545dc3648cbc43c51" ns2:_="" ns3:_="" ns4:_="">
    <xsd:import namespace="2617389f-58e4-49c5-9807-a75b64a65690"/>
    <xsd:import namespace="4fbe84ba-42ff-48fc-84b2-90bec8d5fc41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84ba-42ff-48fc-84b2-90bec8d5fc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749e8a7-8d61-44ed-9808-8b61a4cad994}" ma:internalName="TaxCatchAll" ma:showField="CatchAllData" ma:web="4fbe84ba-42ff-48fc-84b2-90bec8d5f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921F60-2E4C-4078-AA53-2A69B5373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7389f-58e4-49c5-9807-a75b64a65690"/>
    <ds:schemaRef ds:uri="4fbe84ba-42ff-48fc-84b2-90bec8d5fc41"/>
    <ds:schemaRef ds:uri="2d221494-178b-4357-bea6-3a87c5967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F64B1-CE5F-4952-812F-9A02B04117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548</Words>
  <Application>Microsoft Office PowerPoint</Application>
  <PresentationFormat>On-screen Show (16:9)</PresentationFormat>
  <Paragraphs>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Nunito Sans ExtraLight</vt:lpstr>
      <vt:lpstr>Nunito Sans</vt:lpstr>
      <vt:lpstr>Poppins</vt:lpstr>
      <vt:lpstr>Arial</vt:lpstr>
      <vt:lpstr>Simple Light</vt:lpstr>
      <vt:lpstr>Unlock the power of Glean's newest features for more streamlined note taking</vt:lpstr>
      <vt:lpstr>Your note-orious hosts...</vt:lpstr>
      <vt:lpstr>The #1 note taking accommodation and study tool for independent learning</vt:lpstr>
      <vt:lpstr>How is Glean impacting students?</vt:lpstr>
      <vt:lpstr>Poll Question: Not every student with a disability wishes to disclose and register with accessibility services.  What % of students with disabilities will register with your office?</vt:lpstr>
      <vt:lpstr>65% of students with disabilities will not register with your office</vt:lpstr>
      <vt:lpstr>If we build accessibility and inclusivity into campus, students won’t need to self-advocate</vt:lpstr>
      <vt:lpstr>Universal Design For Learning</vt:lpstr>
      <vt:lpstr>The benefits of a whole site approach </vt:lpstr>
      <vt:lpstr>Introducing  Glean - Site Wide</vt:lpstr>
      <vt:lpstr>How we support you with this: Glean Site Wide</vt:lpstr>
      <vt:lpstr>Interested in site wide?   Please get in touch to further the conversation.</vt:lpstr>
      <vt:lpstr>Students have different accessibility needs, so continued product development is essential</vt:lpstr>
      <vt:lpstr>Product feedback  Students asked, and we listened!</vt:lpstr>
      <vt:lpstr>A number of useful feature enhancements </vt:lpstr>
      <vt:lpstr>Choose language for transcription &amp; captions </vt:lpstr>
      <vt:lpstr>Capture drawings &amp; equations with Scribble  </vt:lpstr>
      <vt:lpstr>Test your subject knowledge with Quiz Me  </vt:lpstr>
      <vt:lpstr>Navigate recordings easier with AI Outlines  </vt:lpstr>
      <vt:lpstr>Demo time  A look at the new features in action</vt:lpstr>
      <vt:lpstr>Any questions?  jim.sprialis@glean.co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Kylie Geard</cp:lastModifiedBy>
  <cp:revision>3</cp:revision>
  <dcterms:modified xsi:type="dcterms:W3CDTF">2024-07-30T01:14:31Z</dcterms:modified>
</cp:coreProperties>
</file>