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87" r:id="rId5"/>
    <p:sldId id="258" r:id="rId6"/>
    <p:sldId id="257" r:id="rId7"/>
    <p:sldId id="290" r:id="rId8"/>
    <p:sldId id="289" r:id="rId9"/>
    <p:sldId id="288" r:id="rId10"/>
    <p:sldId id="284" r:id="rId11"/>
    <p:sldId id="29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DF156D-39D4-4706-9637-9C040A80F961}" v="1" dt="2024-07-24T04:36:19.7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0" autoAdjust="0"/>
    <p:restoredTop sz="96934" autoAdjust="0"/>
  </p:normalViewPr>
  <p:slideViewPr>
    <p:cSldViewPr snapToGrid="0">
      <p:cViewPr varScale="1">
        <p:scale>
          <a:sx n="56" d="100"/>
          <a:sy n="56" d="100"/>
        </p:scale>
        <p:origin x="108" y="111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e Hawkeswood" userId="63bada2e-462c-4af3-bfba-3429ca74680e" providerId="ADAL" clId="{47DF156D-39D4-4706-9637-9C040A80F961}"/>
    <pc:docChg chg="undo custSel modSld">
      <pc:chgData name="Jane Hawkeswood" userId="63bada2e-462c-4af3-bfba-3429ca74680e" providerId="ADAL" clId="{47DF156D-39D4-4706-9637-9C040A80F961}" dt="2024-07-24T03:57:49.685" v="3" actId="1076"/>
      <pc:docMkLst>
        <pc:docMk/>
      </pc:docMkLst>
      <pc:sldChg chg="addSp delSp modSp mod addAnim delAnim">
        <pc:chgData name="Jane Hawkeswood" userId="63bada2e-462c-4af3-bfba-3429ca74680e" providerId="ADAL" clId="{47DF156D-39D4-4706-9637-9C040A80F961}" dt="2024-07-24T03:57:49.685" v="3" actId="1076"/>
        <pc:sldMkLst>
          <pc:docMk/>
          <pc:sldMk cId="1293829883" sldId="292"/>
        </pc:sldMkLst>
        <pc:spChg chg="add del mod">
          <ac:chgData name="Jane Hawkeswood" userId="63bada2e-462c-4af3-bfba-3429ca74680e" providerId="ADAL" clId="{47DF156D-39D4-4706-9637-9C040A80F961}" dt="2024-07-24T03:57:49.685" v="3" actId="1076"/>
          <ac:spMkLst>
            <pc:docMk/>
            <pc:sldMk cId="1293829883" sldId="292"/>
            <ac:spMk id="2" creationId="{C70CE308-A44C-494D-B87B-300580B8D9E1}"/>
          </ac:spMkLst>
        </pc:spChg>
        <pc:spChg chg="add del mod">
          <ac:chgData name="Jane Hawkeswood" userId="63bada2e-462c-4af3-bfba-3429ca74680e" providerId="ADAL" clId="{47DF156D-39D4-4706-9637-9C040A80F961}" dt="2024-07-24T03:57:20.938" v="1" actId="478"/>
          <ac:spMkLst>
            <pc:docMk/>
            <pc:sldMk cId="1293829883" sldId="292"/>
            <ac:spMk id="4" creationId="{48E397FF-BFBA-B1DC-387A-4CC237C0E08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D65E1A-8FC1-4E69-9531-07A94D3A8019}" type="datetimeFigureOut">
              <a:rPr lang="en-AU" smtClean="0"/>
              <a:t>24/07/2024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E460E-DFB9-44C9-B4BF-17682034F55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495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CE460E-DFB9-44C9-B4BF-17682034F552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6437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24/07/2024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16266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24/07/2024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52053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24/07/2024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13026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24/07/2024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56833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24/07/2024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843924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24/07/2024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77185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24/07/2024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47393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24/07/2024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660396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24/07/2024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46961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24/07/2024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3927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24/07/2024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0368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24/07/2024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1998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24/07/2024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78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24/07/2024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21535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24/07/2024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4327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24/07/2024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45612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24/07/2024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2833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285510F-160D-4017-B645-4EB63459AB69}" type="datetimeFigureOut">
              <a:rPr lang="en-AU" smtClean="0"/>
              <a:t>24/07/2024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33618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dlguidelines.cast.org/" TargetMode="External"/><Relationship Id="rId2" Type="http://schemas.openxmlformats.org/officeDocument/2006/relationships/hyperlink" Target="http://www.perplexity.ai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rplexity.ai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rplexity.ai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dcet.edu.au/ilotathing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78EE7-00A8-9456-8734-09D911170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95" y="3269124"/>
            <a:ext cx="8609799" cy="1731619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n-GB" b="1" i="0" dirty="0">
                <a:solidFill>
                  <a:srgbClr val="133864"/>
                </a:solidFill>
                <a:effectLst/>
                <a:latin typeface="Lato" panose="020F0502020204030203" pitchFamily="34" charset="0"/>
              </a:rPr>
              <a:t>Opportunities for supporting diverse learners through generative AI</a:t>
            </a:r>
            <a:br>
              <a:rPr lang="en-GB" sz="1600" b="1" i="0" dirty="0">
                <a:solidFill>
                  <a:srgbClr val="133864"/>
                </a:solidFill>
                <a:effectLst/>
                <a:latin typeface="Lato" panose="020F0502020204030203" pitchFamily="34" charset="0"/>
              </a:rPr>
            </a:br>
            <a:br>
              <a:rPr lang="en-GB" sz="1600" b="1" dirty="0">
                <a:solidFill>
                  <a:srgbClr val="133864"/>
                </a:solidFill>
                <a:latin typeface="Lato" panose="020F0502020204030203" pitchFamily="34" charset="0"/>
              </a:rPr>
            </a:br>
            <a:r>
              <a:rPr lang="en-GB" sz="1800" b="1" dirty="0">
                <a:solidFill>
                  <a:srgbClr val="133864"/>
                </a:solidFill>
                <a:latin typeface="Lato" panose="020F0502020204030203" pitchFamily="34" charset="0"/>
              </a:rPr>
              <a:t>Elizabeth Hitches </a:t>
            </a:r>
            <a:r>
              <a:rPr lang="en-GB" sz="1800" dirty="0"/>
              <a:t>• </a:t>
            </a:r>
            <a:r>
              <a:rPr lang="en-GB" sz="1800" b="1" dirty="0">
                <a:solidFill>
                  <a:srgbClr val="133864"/>
                </a:solidFill>
                <a:latin typeface="Lato" panose="020F0502020204030203" pitchFamily="34" charset="0"/>
              </a:rPr>
              <a:t>Joe Houghton </a:t>
            </a:r>
            <a:r>
              <a:rPr lang="en-GB" sz="1800" dirty="0"/>
              <a:t>• </a:t>
            </a:r>
            <a:r>
              <a:rPr lang="en-GB" sz="1800" b="1" dirty="0">
                <a:solidFill>
                  <a:srgbClr val="133864"/>
                </a:solidFill>
                <a:latin typeface="Lato" panose="020F0502020204030203" pitchFamily="34" charset="0"/>
              </a:rPr>
              <a:t>Darren Britten</a:t>
            </a:r>
            <a:endParaRPr lang="en-GB" sz="1800" b="1" i="0" dirty="0">
              <a:solidFill>
                <a:srgbClr val="133864"/>
              </a:solidFill>
              <a:effectLst/>
              <a:latin typeface="Lato" panose="020F0502020204030203" pitchFamily="34" charset="0"/>
            </a:endParaRPr>
          </a:p>
        </p:txBody>
      </p:sp>
      <p:pic>
        <p:nvPicPr>
          <p:cNvPr id="7" name="Picture 6" descr="Logo of the Australian Disability Clearing House on Education and Training (ADCET) with the words, Supporting you, Supporting Students.">
            <a:extLst>
              <a:ext uri="{FF2B5EF4-FFF2-40B4-BE49-F238E27FC236}">
                <a16:creationId xmlns:a16="http://schemas.microsoft.com/office/drawing/2014/main" id="{522A2651-4620-28E9-9174-02CB26D390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672" y="1610580"/>
            <a:ext cx="4849488" cy="1418475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5664FA3A-1872-43A4-2C9B-EA87F9AC2E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4724" y="4441524"/>
            <a:ext cx="2082516" cy="2087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0970ED77-2676-DAF7-6097-080CBD95AC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0764" y="270436"/>
            <a:ext cx="2087281" cy="2087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7AC2AB30-A073-7C59-0448-FC3909CF30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0764" y="2357717"/>
            <a:ext cx="2087281" cy="2083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7710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CE308-A44C-494D-B87B-300580B8D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595" y="1369604"/>
            <a:ext cx="6247722" cy="1461778"/>
          </a:xfrm>
        </p:spPr>
        <p:txBody>
          <a:bodyPr anchor="t">
            <a:normAutofit/>
          </a:bodyPr>
          <a:lstStyle/>
          <a:p>
            <a:r>
              <a:rPr lang="en-GB" b="1" i="0" dirty="0">
                <a:effectLst/>
                <a:latin typeface="Lato" panose="020F0502020204030203" pitchFamily="34" charset="0"/>
              </a:rPr>
              <a:t>Acknowledgements</a:t>
            </a:r>
            <a:endParaRPr lang="en-AU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5FB74-2A52-4137-8CC4-2324A0E96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7460" y="1884564"/>
            <a:ext cx="9813980" cy="30888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 spirit of reconciliation, we would like to acknowledge the Traditional Custodians of country throughout Australia and their connections to land, sea and community. We pay our respect to their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lders past, present and emerging and extend that respect to all Aboriginal and Torres Strait Islander peoples today.</a:t>
            </a:r>
            <a:br>
              <a:rPr lang="en-GB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While virtually connected today w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 are presenting geographically dispersed and acknowledge the Palawa/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Pakana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peoples of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Lutruwita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(Tasmania), the Wurundjeri people of the Kulin nation and the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Turrbal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Jagera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peoples.</a:t>
            </a:r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913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CE308-A44C-494D-B87B-300580B8D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8699" y="625516"/>
            <a:ext cx="8525310" cy="1461778"/>
          </a:xfrm>
        </p:spPr>
        <p:txBody>
          <a:bodyPr>
            <a:normAutofit/>
          </a:bodyPr>
          <a:lstStyle/>
          <a:p>
            <a:r>
              <a:rPr lang="en-GB" sz="4000" b="1" i="0" dirty="0">
                <a:effectLst/>
                <a:latin typeface="Lato" panose="020F0502020204030203" pitchFamily="34" charset="0"/>
              </a:rPr>
              <a:t>About this presentation</a:t>
            </a:r>
            <a:endParaRPr lang="en-AU" sz="40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5FB74-2A52-4137-8CC4-2324A0E96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5914" y="1855877"/>
            <a:ext cx="9487836" cy="40049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In our session today we will be demonstrating practical examples of using AI in supporting diverse learners.</a:t>
            </a:r>
          </a:p>
          <a:p>
            <a:pPr marL="0" indent="0">
              <a:buNone/>
            </a:pP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We will cover:</a:t>
            </a:r>
          </a:p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Opportunities for supporting staff</a:t>
            </a:r>
          </a:p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Considerations when using AI</a:t>
            </a:r>
          </a:p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Opportunities for supporting students</a:t>
            </a:r>
          </a:p>
          <a:p>
            <a:pPr marL="0" indent="0">
              <a:buNone/>
            </a:pPr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We will be using:</a:t>
            </a:r>
          </a:p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www.perplexity.ai</a:t>
            </a:r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udlguidelines.cast.org</a:t>
            </a:r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745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CE308-A44C-494D-B87B-300580B8D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4330" y="1008470"/>
            <a:ext cx="6295376" cy="1461778"/>
          </a:xfrm>
        </p:spPr>
        <p:txBody>
          <a:bodyPr>
            <a:normAutofit/>
          </a:bodyPr>
          <a:lstStyle/>
          <a:p>
            <a:r>
              <a:rPr lang="en-GB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Try it yourself</a:t>
            </a:r>
            <a:endParaRPr lang="en-AU" sz="40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5FB74-2A52-4137-8CC4-2324A0E96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6838" y="1613600"/>
            <a:ext cx="9487836" cy="40049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Try it yourself: </a:t>
            </a:r>
          </a:p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www.perplexity.ai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 and enter the following prompt: ‘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can you define accessibility for me in one sentence’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paste your result into chat</a:t>
            </a:r>
          </a:p>
          <a:p>
            <a:pPr marL="0" indent="0">
              <a:buNone/>
            </a:pPr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018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CE308-A44C-494D-B87B-300580B8D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4330" y="1008470"/>
            <a:ext cx="6295376" cy="1461778"/>
          </a:xfrm>
        </p:spPr>
        <p:txBody>
          <a:bodyPr>
            <a:normAutofit/>
          </a:bodyPr>
          <a:lstStyle/>
          <a:p>
            <a:r>
              <a:rPr lang="en-GB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Try it yourself </a:t>
            </a:r>
            <a:endParaRPr lang="en-AU" sz="40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5FB74-2A52-4137-8CC4-2324A0E96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6838" y="1613600"/>
            <a:ext cx="9487836" cy="40049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Try it yourself: </a:t>
            </a:r>
          </a:p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www.perplexity.ai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 and enter the following prompt: ‘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can you define accessibility for me in one sentence’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paste your result into chat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Now try an extended prompt: 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can you define accessibility for me in one sentence in a European context’</a:t>
            </a:r>
          </a:p>
          <a:p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720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CE308-A44C-494D-B87B-300580B8D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838" y="1110070"/>
            <a:ext cx="6607992" cy="1461778"/>
          </a:xfrm>
        </p:spPr>
        <p:txBody>
          <a:bodyPr>
            <a:normAutofit/>
          </a:bodyPr>
          <a:lstStyle/>
          <a:p>
            <a:r>
              <a:rPr lang="en-GB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Benefits and Considerations</a:t>
            </a:r>
            <a:endParaRPr lang="en-AU" sz="40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5FB74-2A52-4137-8CC4-2324A0E96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6838" y="1613600"/>
            <a:ext cx="6276947" cy="4004980"/>
          </a:xfrm>
        </p:spPr>
        <p:txBody>
          <a:bodyPr>
            <a:normAutofit/>
          </a:bodyPr>
          <a:lstStyle/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What do you think should be considered when using AI to support teaching and learning?</a:t>
            </a:r>
          </a:p>
          <a:p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What do you see as some of the benefits of using AI to support teaching and learning?</a:t>
            </a:r>
          </a:p>
        </p:txBody>
      </p:sp>
    </p:spTree>
    <p:extLst>
      <p:ext uri="{BB962C8B-B14F-4D97-AF65-F5344CB8AC3E}">
        <p14:creationId xmlns:p14="http://schemas.microsoft.com/office/powerpoint/2010/main" val="3302226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CE308-A44C-494D-B87B-300580B8D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4657" y="2616957"/>
            <a:ext cx="10481912" cy="162408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7200" b="1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Questions</a:t>
            </a:r>
            <a:br>
              <a:rPr lang="en-US" sz="7200" b="1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br>
              <a:rPr lang="en-US" sz="7200" b="1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endParaRPr lang="en-US" sz="3600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804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CE308-A44C-494D-B87B-300580B8D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4657" y="2616957"/>
            <a:ext cx="10481912" cy="162408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7200" b="1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Thank You</a:t>
            </a:r>
            <a:br>
              <a:rPr lang="en-US" sz="7200" b="1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br>
              <a:rPr lang="en-US" sz="7200" b="1" dirty="0"/>
            </a:br>
            <a:br>
              <a:rPr lang="en-US" sz="7200" b="1" dirty="0"/>
            </a:br>
            <a:br>
              <a:rPr lang="en-US" sz="7200" b="1" dirty="0"/>
            </a:br>
            <a:r>
              <a:rPr lang="en-US" sz="3100" b="1" dirty="0" err="1"/>
              <a:t>You</a:t>
            </a:r>
            <a:r>
              <a:rPr lang="en-US" sz="3100" b="1" dirty="0"/>
              <a:t> can hear more of us on our ADCET podcast</a:t>
            </a:r>
            <a:br>
              <a:rPr lang="en-US" sz="7200" b="1" dirty="0"/>
            </a:br>
            <a:r>
              <a:rPr lang="en-US" sz="3600" b="1" dirty="0">
                <a:hlinkClick r:id="rId3"/>
              </a:rPr>
              <a:t>adcet.edu.au/</a:t>
            </a:r>
            <a:r>
              <a:rPr lang="en-US" sz="3600" b="1" dirty="0" err="1">
                <a:hlinkClick r:id="rId3"/>
              </a:rPr>
              <a:t>ilotathings</a:t>
            </a:r>
            <a:endParaRPr lang="en-US" sz="3600" kern="1200" dirty="0">
              <a:solidFill>
                <a:schemeClr val="tx1"/>
              </a:solidFill>
            </a:endParaRPr>
          </a:p>
        </p:txBody>
      </p:sp>
      <p:pic>
        <p:nvPicPr>
          <p:cNvPr id="2050" name="Picture 2" descr="Image of a brain with legs sitting in a chair, wearing headphones and a graduation cap. The words ILOTA Things are to the left of the brain">
            <a:extLst>
              <a:ext uri="{FF2B5EF4-FFF2-40B4-BE49-F238E27FC236}">
                <a16:creationId xmlns:a16="http://schemas.microsoft.com/office/drawing/2014/main" id="{0A8A7F9F-36F4-7373-D945-100FDF2532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460" y="2227846"/>
            <a:ext cx="2402306" cy="2402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3829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617389f-58e4-49c5-9807-a75b64a65690">
      <Terms xmlns="http://schemas.microsoft.com/office/infopath/2007/PartnerControls"/>
    </lcf76f155ced4ddcb4097134ff3c332f>
    <TaxCatchAll xmlns="2d221494-178b-4357-bea6-3a87c5967eb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6766DE7D4B1242B60D5F644306D5FE" ma:contentTypeVersion="18" ma:contentTypeDescription="Create a new document." ma:contentTypeScope="" ma:versionID="166017569fd9e32adafd380bcddd2a23">
  <xsd:schema xmlns:xsd="http://www.w3.org/2001/XMLSchema" xmlns:xs="http://www.w3.org/2001/XMLSchema" xmlns:p="http://schemas.microsoft.com/office/2006/metadata/properties" xmlns:ns2="2617389f-58e4-49c5-9807-a75b64a65690" xmlns:ns3="4fbe84ba-42ff-48fc-84b2-90bec8d5fc41" xmlns:ns4="2d221494-178b-4357-bea6-3a87c5967eb4" targetNamespace="http://schemas.microsoft.com/office/2006/metadata/properties" ma:root="true" ma:fieldsID="0c59f7ed95da361545dc3648cbc43c51" ns2:_="" ns3:_="" ns4:_="">
    <xsd:import namespace="2617389f-58e4-49c5-9807-a75b64a65690"/>
    <xsd:import namespace="4fbe84ba-42ff-48fc-84b2-90bec8d5fc41"/>
    <xsd:import namespace="2d221494-178b-4357-bea6-3a87c5967e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17389f-58e4-49c5-9807-a75b64a656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be76f96-e7f0-4e7c-b4d8-bf0f4c547e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be84ba-42ff-48fc-84b2-90bec8d5fc41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221494-178b-4357-bea6-3a87c5967eb4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6749e8a7-8d61-44ed-9808-8b61a4cad994}" ma:internalName="TaxCatchAll" ma:showField="CatchAllData" ma:web="4fbe84ba-42ff-48fc-84b2-90bec8d5fc4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8740E3-26A5-4EF7-99F4-83AD6C2D9D5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2A0C971-F7B6-4095-A96D-06AB88836F2E}">
  <ds:schemaRefs>
    <ds:schemaRef ds:uri="http://schemas.microsoft.com/office/2006/metadata/properties"/>
    <ds:schemaRef ds:uri="http://schemas.microsoft.com/office/infopath/2007/PartnerControls"/>
    <ds:schemaRef ds:uri="2617389f-58e4-49c5-9807-a75b64a65690"/>
    <ds:schemaRef ds:uri="2d221494-178b-4357-bea6-3a87c5967eb4"/>
  </ds:schemaRefs>
</ds:datastoreItem>
</file>

<file path=customXml/itemProps3.xml><?xml version="1.0" encoding="utf-8"?>
<ds:datastoreItem xmlns:ds="http://schemas.openxmlformats.org/officeDocument/2006/customXml" ds:itemID="{9FE7DC12-F405-4B99-A4D9-9EB45E148B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17389f-58e4-49c5-9807-a75b64a65690"/>
    <ds:schemaRef ds:uri="4fbe84ba-42ff-48fc-84b2-90bec8d5fc41"/>
    <ds:schemaRef ds:uri="2d221494-178b-4357-bea6-3a87c5967e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719</TotalTime>
  <Words>316</Words>
  <Application>Microsoft Office PowerPoint</Application>
  <PresentationFormat>Widescreen</PresentationFormat>
  <Paragraphs>29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Arial</vt:lpstr>
      <vt:lpstr>Corbel</vt:lpstr>
      <vt:lpstr>Lato</vt:lpstr>
      <vt:lpstr>Parallax</vt:lpstr>
      <vt:lpstr>Opportunities for supporting diverse learners through generative AI  Elizabeth Hitches • Joe Houghton • Darren Britten</vt:lpstr>
      <vt:lpstr>Acknowledgements</vt:lpstr>
      <vt:lpstr>About this presentation</vt:lpstr>
      <vt:lpstr>Try it yourself</vt:lpstr>
      <vt:lpstr>Try it yourself </vt:lpstr>
      <vt:lpstr>Benefits and Considerations</vt:lpstr>
      <vt:lpstr>Questions  </vt:lpstr>
      <vt:lpstr>Thank You    You can hear more of us on our ADCET podcast adcet.edu.au/ilotathings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Screen Readers - Everything Access and Teaching Staff should know</dc:title>
  <dc:creator>Darren Britten</dc:creator>
  <cp:lastModifiedBy>Jane Hawkeswood</cp:lastModifiedBy>
  <cp:revision>27</cp:revision>
  <dcterms:created xsi:type="dcterms:W3CDTF">2021-11-18T02:14:47Z</dcterms:created>
  <dcterms:modified xsi:type="dcterms:W3CDTF">2024-07-24T04:36:30Z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0x0101003E6766DE7D4B1242B60D5F644306D5FE</vt:lpwstr>
  </property>
  <property fmtid="{D5CDD505-2E9C-101B-9397-08002B2CF9AE}" pid="3" name="MediaServiceImageTags">
    <vt:lpwstr/>
  </property>
</Properties>
</file>