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2"/>
  </p:notesMasterIdLst>
  <p:sldIdLst>
    <p:sldId id="264" r:id="rId6"/>
    <p:sldId id="350" r:id="rId7"/>
    <p:sldId id="338" r:id="rId8"/>
    <p:sldId id="313" r:id="rId9"/>
    <p:sldId id="331" r:id="rId10"/>
    <p:sldId id="332" r:id="rId11"/>
    <p:sldId id="334" r:id="rId12"/>
    <p:sldId id="335" r:id="rId13"/>
    <p:sldId id="315" r:id="rId14"/>
    <p:sldId id="336" r:id="rId15"/>
    <p:sldId id="316" r:id="rId16"/>
    <p:sldId id="329" r:id="rId17"/>
    <p:sldId id="324" r:id="rId18"/>
    <p:sldId id="317" r:id="rId19"/>
    <p:sldId id="323" r:id="rId20"/>
    <p:sldId id="325" r:id="rId21"/>
    <p:sldId id="318" r:id="rId22"/>
    <p:sldId id="326" r:id="rId23"/>
    <p:sldId id="320" r:id="rId24"/>
    <p:sldId id="351" r:id="rId25"/>
    <p:sldId id="352" r:id="rId26"/>
    <p:sldId id="353" r:id="rId27"/>
    <p:sldId id="354" r:id="rId28"/>
    <p:sldId id="330" r:id="rId29"/>
    <p:sldId id="314" r:id="rId30"/>
    <p:sldId id="3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D49B6-21DA-483A-B58A-52CF6E645F20}" v="68" dt="2024-06-19T01:41:06.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3" autoAdjust="0"/>
    <p:restoredTop sz="86376" autoAdjust="0"/>
  </p:normalViewPr>
  <p:slideViewPr>
    <p:cSldViewPr snapToGrid="0">
      <p:cViewPr varScale="1">
        <p:scale>
          <a:sx n="61" d="100"/>
          <a:sy n="61" d="100"/>
        </p:scale>
        <p:origin x="53" y="206"/>
      </p:cViewPr>
      <p:guideLst/>
    </p:cSldViewPr>
  </p:slideViewPr>
  <p:outlineViewPr>
    <p:cViewPr>
      <p:scale>
        <a:sx n="33" d="100"/>
        <a:sy n="33" d="100"/>
      </p:scale>
      <p:origin x="0" y="-87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wkeswood" userId="63bada2e-462c-4af3-bfba-3429ca74680e" providerId="ADAL" clId="{210D49B6-21DA-483A-B58A-52CF6E645F20}"/>
    <pc:docChg chg="modSld">
      <pc:chgData name="Jane Hawkeswood" userId="63bada2e-462c-4af3-bfba-3429ca74680e" providerId="ADAL" clId="{210D49B6-21DA-483A-B58A-52CF6E645F20}" dt="2024-06-19T01:41:06.649" v="66" actId="1076"/>
      <pc:docMkLst>
        <pc:docMk/>
      </pc:docMkLst>
      <pc:sldChg chg="modSp">
        <pc:chgData name="Jane Hawkeswood" userId="63bada2e-462c-4af3-bfba-3429ca74680e" providerId="ADAL" clId="{210D49B6-21DA-483A-B58A-52CF6E645F20}" dt="2024-06-19T01:39:48.082" v="56" actId="20577"/>
        <pc:sldMkLst>
          <pc:docMk/>
          <pc:sldMk cId="4137175873" sldId="325"/>
        </pc:sldMkLst>
        <pc:spChg chg="mod">
          <ac:chgData name="Jane Hawkeswood" userId="63bada2e-462c-4af3-bfba-3429ca74680e" providerId="ADAL" clId="{210D49B6-21DA-483A-B58A-52CF6E645F20}" dt="2024-06-19T01:39:48.082" v="56" actId="20577"/>
          <ac:spMkLst>
            <pc:docMk/>
            <pc:sldMk cId="4137175873" sldId="325"/>
            <ac:spMk id="2" creationId="{0EB29CAA-32B8-B461-B623-F72161B6AC7D}"/>
          </ac:spMkLst>
        </pc:spChg>
      </pc:sldChg>
      <pc:sldChg chg="modSp">
        <pc:chgData name="Jane Hawkeswood" userId="63bada2e-462c-4af3-bfba-3429ca74680e" providerId="ADAL" clId="{210D49B6-21DA-483A-B58A-52CF6E645F20}" dt="2024-06-19T01:39:51.875" v="58" actId="20577"/>
        <pc:sldMkLst>
          <pc:docMk/>
          <pc:sldMk cId="4122141960" sldId="326"/>
        </pc:sldMkLst>
        <pc:spChg chg="mod">
          <ac:chgData name="Jane Hawkeswood" userId="63bada2e-462c-4af3-bfba-3429ca74680e" providerId="ADAL" clId="{210D49B6-21DA-483A-B58A-52CF6E645F20}" dt="2024-06-19T01:39:51.875" v="58" actId="20577"/>
          <ac:spMkLst>
            <pc:docMk/>
            <pc:sldMk cId="4122141960" sldId="326"/>
            <ac:spMk id="2" creationId="{6E49A081-D85D-F701-E08C-0F97B3877D41}"/>
          </ac:spMkLst>
        </pc:spChg>
      </pc:sldChg>
      <pc:sldChg chg="modSp">
        <pc:chgData name="Jane Hawkeswood" userId="63bada2e-462c-4af3-bfba-3429ca74680e" providerId="ADAL" clId="{210D49B6-21DA-483A-B58A-52CF6E645F20}" dt="2024-06-19T01:33:28.213" v="0" actId="962"/>
        <pc:sldMkLst>
          <pc:docMk/>
          <pc:sldMk cId="657810654" sldId="332"/>
        </pc:sldMkLst>
        <pc:graphicFrameChg chg="mod">
          <ac:chgData name="Jane Hawkeswood" userId="63bada2e-462c-4af3-bfba-3429ca74680e" providerId="ADAL" clId="{210D49B6-21DA-483A-B58A-52CF6E645F20}" dt="2024-06-19T01:33:28.213" v="0" actId="962"/>
          <ac:graphicFrameMkLst>
            <pc:docMk/>
            <pc:sldMk cId="657810654" sldId="332"/>
            <ac:graphicFrameMk id="5" creationId="{4B0CF20B-4BB2-1882-20DD-ABA8CDDBA23B}"/>
          </ac:graphicFrameMkLst>
        </pc:graphicFrameChg>
      </pc:sldChg>
      <pc:sldChg chg="modSp">
        <pc:chgData name="Jane Hawkeswood" userId="63bada2e-462c-4af3-bfba-3429ca74680e" providerId="ADAL" clId="{210D49B6-21DA-483A-B58A-52CF6E645F20}" dt="2024-06-19T01:34:41.107" v="1" actId="962"/>
        <pc:sldMkLst>
          <pc:docMk/>
          <pc:sldMk cId="1210103228" sldId="334"/>
        </pc:sldMkLst>
        <pc:graphicFrameChg chg="mod">
          <ac:chgData name="Jane Hawkeswood" userId="63bada2e-462c-4af3-bfba-3429ca74680e" providerId="ADAL" clId="{210D49B6-21DA-483A-B58A-52CF6E645F20}" dt="2024-06-19T01:34:41.107" v="1" actId="962"/>
          <ac:graphicFrameMkLst>
            <pc:docMk/>
            <pc:sldMk cId="1210103228" sldId="334"/>
            <ac:graphicFrameMk id="5" creationId="{AAE63FC6-5765-7D49-8339-68981D002866}"/>
          </ac:graphicFrameMkLst>
        </pc:graphicFrameChg>
      </pc:sldChg>
      <pc:sldChg chg="addSp delSp modSp">
        <pc:chgData name="Jane Hawkeswood" userId="63bada2e-462c-4af3-bfba-3429ca74680e" providerId="ADAL" clId="{210D49B6-21DA-483A-B58A-52CF6E645F20}" dt="2024-06-19T01:40:41.602" v="62" actId="962"/>
        <pc:sldMkLst>
          <pc:docMk/>
          <pc:sldMk cId="1188188181" sldId="335"/>
        </pc:sldMkLst>
        <pc:spChg chg="mod">
          <ac:chgData name="Jane Hawkeswood" userId="63bada2e-462c-4af3-bfba-3429ca74680e" providerId="ADAL" clId="{210D49B6-21DA-483A-B58A-52CF6E645F20}" dt="2024-06-19T01:34:57.288" v="6"/>
          <ac:spMkLst>
            <pc:docMk/>
            <pc:sldMk cId="1188188181" sldId="335"/>
            <ac:spMk id="2" creationId="{A75957C1-3A0F-49E3-41F2-445A577D595A}"/>
          </ac:spMkLst>
        </pc:spChg>
        <pc:spChg chg="add del mod">
          <ac:chgData name="Jane Hawkeswood" userId="63bada2e-462c-4af3-bfba-3429ca74680e" providerId="ADAL" clId="{210D49B6-21DA-483A-B58A-52CF6E645F20}" dt="2024-06-19T01:40:27.721" v="61" actId="478"/>
          <ac:spMkLst>
            <pc:docMk/>
            <pc:sldMk cId="1188188181" sldId="335"/>
            <ac:spMk id="16" creationId="{B6EE7E08-B389-43E5-B019-1B0A8ACBBD93}"/>
          </ac:spMkLst>
        </pc:spChg>
        <pc:spChg chg="mod">
          <ac:chgData name="Jane Hawkeswood" userId="63bada2e-462c-4af3-bfba-3429ca74680e" providerId="ADAL" clId="{210D49B6-21DA-483A-B58A-52CF6E645F20}" dt="2024-06-19T01:35:20.730" v="9"/>
          <ac:spMkLst>
            <pc:docMk/>
            <pc:sldMk cId="1188188181" sldId="335"/>
            <ac:spMk id="23" creationId="{E9F2BEC9-37BA-47E2-3838-0ED8A6EF2DBB}"/>
          </ac:spMkLst>
        </pc:spChg>
        <pc:picChg chg="mod">
          <ac:chgData name="Jane Hawkeswood" userId="63bada2e-462c-4af3-bfba-3429ca74680e" providerId="ADAL" clId="{210D49B6-21DA-483A-B58A-52CF6E645F20}" dt="2024-06-19T01:40:41.602" v="62" actId="962"/>
          <ac:picMkLst>
            <pc:docMk/>
            <pc:sldMk cId="1188188181" sldId="335"/>
            <ac:picMk id="20" creationId="{7A771FD3-7071-70EC-3C7C-1B720F115E80}"/>
          </ac:picMkLst>
        </pc:picChg>
      </pc:sldChg>
      <pc:sldChg chg="addSp delSp modSp">
        <pc:chgData name="Jane Hawkeswood" userId="63bada2e-462c-4af3-bfba-3429ca74680e" providerId="ADAL" clId="{210D49B6-21DA-483A-B58A-52CF6E645F20}" dt="2024-06-19T01:41:06.649" v="66" actId="1076"/>
        <pc:sldMkLst>
          <pc:docMk/>
          <pc:sldMk cId="3632133930" sldId="336"/>
        </pc:sldMkLst>
        <pc:spChg chg="mod">
          <ac:chgData name="Jane Hawkeswood" userId="63bada2e-462c-4af3-bfba-3429ca74680e" providerId="ADAL" clId="{210D49B6-21DA-483A-B58A-52CF6E645F20}" dt="2024-06-19T01:41:01.793" v="65" actId="1076"/>
          <ac:spMkLst>
            <pc:docMk/>
            <pc:sldMk cId="3632133930" sldId="336"/>
            <ac:spMk id="2" creationId="{1A1BB5B2-3822-2F2F-E01F-B8FF8EC5ADA5}"/>
          </ac:spMkLst>
        </pc:spChg>
        <pc:spChg chg="mod">
          <ac:chgData name="Jane Hawkeswood" userId="63bada2e-462c-4af3-bfba-3429ca74680e" providerId="ADAL" clId="{210D49B6-21DA-483A-B58A-52CF6E645F20}" dt="2024-06-19T01:38:27.093" v="51"/>
          <ac:spMkLst>
            <pc:docMk/>
            <pc:sldMk cId="3632133930" sldId="336"/>
            <ac:spMk id="3" creationId="{47355AF5-2487-0E80-4073-68128198283F}"/>
          </ac:spMkLst>
        </pc:spChg>
        <pc:spChg chg="add del mod">
          <ac:chgData name="Jane Hawkeswood" userId="63bada2e-462c-4af3-bfba-3429ca74680e" providerId="ADAL" clId="{210D49B6-21DA-483A-B58A-52CF6E645F20}" dt="2024-06-19T01:38:17.188" v="47" actId="478"/>
          <ac:spMkLst>
            <pc:docMk/>
            <pc:sldMk cId="3632133930" sldId="336"/>
            <ac:spMk id="6" creationId="{3A308BD0-F1BC-24CE-EE30-2E42F4F54C98}"/>
          </ac:spMkLst>
        </pc:spChg>
        <pc:spChg chg="add del">
          <ac:chgData name="Jane Hawkeswood" userId="63bada2e-462c-4af3-bfba-3429ca74680e" providerId="ADAL" clId="{210D49B6-21DA-483A-B58A-52CF6E645F20}" dt="2024-06-19T01:38:20.176" v="48" actId="478"/>
          <ac:spMkLst>
            <pc:docMk/>
            <pc:sldMk cId="3632133930" sldId="336"/>
            <ac:spMk id="8" creationId="{2A62F2B8-ED09-C0DB-41FA-F376BE2C4B27}"/>
          </ac:spMkLst>
        </pc:spChg>
        <pc:spChg chg="del">
          <ac:chgData name="Jane Hawkeswood" userId="63bada2e-462c-4af3-bfba-3429ca74680e" providerId="ADAL" clId="{210D49B6-21DA-483A-B58A-52CF6E645F20}" dt="2024-06-19T01:40:49.333" v="63" actId="478"/>
          <ac:spMkLst>
            <pc:docMk/>
            <pc:sldMk cId="3632133930" sldId="336"/>
            <ac:spMk id="9" creationId="{B6EE7E08-B389-43E5-B019-1B0A8ACBBD93}"/>
          </ac:spMkLst>
        </pc:spChg>
        <pc:spChg chg="add del">
          <ac:chgData name="Jane Hawkeswood" userId="63bada2e-462c-4af3-bfba-3429ca74680e" providerId="ADAL" clId="{210D49B6-21DA-483A-B58A-52CF6E645F20}" dt="2024-06-19T01:37:47.920" v="40" actId="478"/>
          <ac:spMkLst>
            <pc:docMk/>
            <pc:sldMk cId="3632133930" sldId="336"/>
            <ac:spMk id="13" creationId="{7A1AE32B-3A6E-4C5E-8FEB-73861B9A26B5}"/>
          </ac:spMkLst>
        </pc:spChg>
        <pc:picChg chg="mod">
          <ac:chgData name="Jane Hawkeswood" userId="63bada2e-462c-4af3-bfba-3429ca74680e" providerId="ADAL" clId="{210D49B6-21DA-483A-B58A-52CF6E645F20}" dt="2024-06-19T01:41:06.649" v="66" actId="1076"/>
          <ac:picMkLst>
            <pc:docMk/>
            <pc:sldMk cId="3632133930" sldId="336"/>
            <ac:picMk id="5" creationId="{87CA9229-CD35-3443-DE3A-28EB19C37996}"/>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21A86-2574-4D0D-A7A3-9AB164F8D2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AFAD338-2FF9-42CE-91A7-1272A9F7CEA2}">
      <dgm:prSet/>
      <dgm:spPr/>
      <dgm:t>
        <a:bodyPr/>
        <a:lstStyle/>
        <a:p>
          <a:pPr>
            <a:lnSpc>
              <a:spcPct val="100000"/>
            </a:lnSpc>
          </a:pPr>
          <a:r>
            <a:rPr lang="en-AU" dirty="0"/>
            <a:t>Universal Design for Learning (UDL) should be the gold standard in higher education.</a:t>
          </a:r>
          <a:endParaRPr lang="en-US" dirty="0"/>
        </a:p>
      </dgm:t>
      <dgm:extLst>
        <a:ext uri="{E40237B7-FDA0-4F09-8148-C483321AD2D9}">
          <dgm14:cNvPr xmlns:dgm14="http://schemas.microsoft.com/office/drawing/2010/diagram" id="0" name="" descr="Universal Design for Learning (UDL) should be the gold standard in higher education."/>
        </a:ext>
      </dgm:extLst>
    </dgm:pt>
    <dgm:pt modelId="{6A1F3430-D664-4802-845A-063893B371C1}" type="parTrans" cxnId="{C96B8E77-2872-4FE4-B409-9E8B6DDCD94E}">
      <dgm:prSet/>
      <dgm:spPr/>
      <dgm:t>
        <a:bodyPr/>
        <a:lstStyle/>
        <a:p>
          <a:endParaRPr lang="en-US"/>
        </a:p>
      </dgm:t>
    </dgm:pt>
    <dgm:pt modelId="{0863533B-2FB3-44EC-BB1C-221DA04C6755}" type="sibTrans" cxnId="{C96B8E77-2872-4FE4-B409-9E8B6DDCD94E}">
      <dgm:prSet/>
      <dgm:spPr/>
      <dgm:t>
        <a:bodyPr/>
        <a:lstStyle/>
        <a:p>
          <a:endParaRPr lang="en-US"/>
        </a:p>
      </dgm:t>
    </dgm:pt>
    <dgm:pt modelId="{EA702FCA-E5F9-4CBF-A757-E1E2748E8945}">
      <dgm:prSet/>
      <dgm:spPr/>
      <dgm:t>
        <a:bodyPr/>
        <a:lstStyle/>
        <a:p>
          <a:pPr>
            <a:lnSpc>
              <a:spcPct val="100000"/>
            </a:lnSpc>
          </a:pPr>
          <a:r>
            <a:rPr lang="en-AU" dirty="0"/>
            <a:t>Systems must better support casual convenors (or just abolish it completely and put them on a permanent basis)</a:t>
          </a:r>
          <a:endParaRPr lang="en-US" dirty="0"/>
        </a:p>
      </dgm:t>
      <dgm:extLst>
        <a:ext uri="{E40237B7-FDA0-4F09-8148-C483321AD2D9}">
          <dgm14:cNvPr xmlns:dgm14="http://schemas.microsoft.com/office/drawing/2010/diagram" id="0" name="" descr="Systems must better support casual convenors (or just abolish it completely and put them on a permanent basis)"/>
        </a:ext>
      </dgm:extLst>
    </dgm:pt>
    <dgm:pt modelId="{9B649F05-FA27-42AA-801B-00527890BD87}" type="parTrans" cxnId="{6C085EE9-725B-4917-A48D-82800B4991DD}">
      <dgm:prSet/>
      <dgm:spPr/>
      <dgm:t>
        <a:bodyPr/>
        <a:lstStyle/>
        <a:p>
          <a:endParaRPr lang="en-US"/>
        </a:p>
      </dgm:t>
    </dgm:pt>
    <dgm:pt modelId="{A1BB1BF1-5739-4E4D-812A-119B981658E5}" type="sibTrans" cxnId="{6C085EE9-725B-4917-A48D-82800B4991DD}">
      <dgm:prSet/>
      <dgm:spPr/>
      <dgm:t>
        <a:bodyPr/>
        <a:lstStyle/>
        <a:p>
          <a:endParaRPr lang="en-US"/>
        </a:p>
      </dgm:t>
    </dgm:pt>
    <dgm:pt modelId="{2E07E0FF-568D-4366-9BF3-63B933B715E1}" type="pres">
      <dgm:prSet presAssocID="{A8421A86-2574-4D0D-A7A3-9AB164F8D2C8}" presName="root" presStyleCnt="0">
        <dgm:presLayoutVars>
          <dgm:dir/>
          <dgm:resizeHandles val="exact"/>
        </dgm:presLayoutVars>
      </dgm:prSet>
      <dgm:spPr/>
    </dgm:pt>
    <dgm:pt modelId="{E7F021D2-E32C-4E7F-9EAC-A4BC9DBC27F9}" type="pres">
      <dgm:prSet presAssocID="{DAFAD338-2FF9-42CE-91A7-1272A9F7CEA2}" presName="compNode" presStyleCnt="0"/>
      <dgm:spPr/>
    </dgm:pt>
    <dgm:pt modelId="{7595D2C6-0DE9-4F65-BE88-E6F7C5E41968}" type="pres">
      <dgm:prSet presAssocID="{DAFAD338-2FF9-42CE-91A7-1272A9F7CEA2}" presName="bgRect" presStyleLbl="bgShp" presStyleIdx="0" presStyleCnt="2"/>
      <dgm:spPr/>
    </dgm:pt>
    <dgm:pt modelId="{58243E2D-2B59-480D-B973-64F58C1E8EFD}" type="pres">
      <dgm:prSet presAssocID="{DAFAD338-2FF9-42CE-91A7-1272A9F7CE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D10285F7-F4DA-4452-9B32-27B26249DEA8}" type="pres">
      <dgm:prSet presAssocID="{DAFAD338-2FF9-42CE-91A7-1272A9F7CEA2}" presName="spaceRect" presStyleCnt="0"/>
      <dgm:spPr/>
    </dgm:pt>
    <dgm:pt modelId="{A57E1D7B-E6EA-4E35-B30C-DE3D8751340F}" type="pres">
      <dgm:prSet presAssocID="{DAFAD338-2FF9-42CE-91A7-1272A9F7CEA2}" presName="parTx" presStyleLbl="revTx" presStyleIdx="0" presStyleCnt="2">
        <dgm:presLayoutVars>
          <dgm:chMax val="0"/>
          <dgm:chPref val="0"/>
        </dgm:presLayoutVars>
      </dgm:prSet>
      <dgm:spPr/>
    </dgm:pt>
    <dgm:pt modelId="{7B64D983-8821-4651-8943-E9AA043ADC49}" type="pres">
      <dgm:prSet presAssocID="{0863533B-2FB3-44EC-BB1C-221DA04C6755}" presName="sibTrans" presStyleCnt="0"/>
      <dgm:spPr/>
    </dgm:pt>
    <dgm:pt modelId="{1849DB58-0A7C-4F95-A0F5-68384752DD73}" type="pres">
      <dgm:prSet presAssocID="{EA702FCA-E5F9-4CBF-A757-E1E2748E8945}" presName="compNode" presStyleCnt="0"/>
      <dgm:spPr/>
    </dgm:pt>
    <dgm:pt modelId="{A8F2FFA2-9A82-468F-8F93-A8D7DB460FF4}" type="pres">
      <dgm:prSet presAssocID="{EA702FCA-E5F9-4CBF-A757-E1E2748E8945}" presName="bgRect" presStyleLbl="bgShp" presStyleIdx="1" presStyleCnt="2"/>
      <dgm:spPr/>
    </dgm:pt>
    <dgm:pt modelId="{42BFA6F3-CF15-4ED7-8F07-9A33EAFA0D9E}" type="pres">
      <dgm:prSet presAssocID="{EA702FCA-E5F9-4CBF-A757-E1E2748E89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C1616AF-FCE5-4EFE-961E-49C2FDE252E1}" type="pres">
      <dgm:prSet presAssocID="{EA702FCA-E5F9-4CBF-A757-E1E2748E8945}" presName="spaceRect" presStyleCnt="0"/>
      <dgm:spPr/>
    </dgm:pt>
    <dgm:pt modelId="{A3303326-A8AC-4164-9ADB-8C3FF0C0C61B}" type="pres">
      <dgm:prSet presAssocID="{EA702FCA-E5F9-4CBF-A757-E1E2748E8945}" presName="parTx" presStyleLbl="revTx" presStyleIdx="1" presStyleCnt="2">
        <dgm:presLayoutVars>
          <dgm:chMax val="0"/>
          <dgm:chPref val="0"/>
        </dgm:presLayoutVars>
      </dgm:prSet>
      <dgm:spPr/>
    </dgm:pt>
  </dgm:ptLst>
  <dgm:cxnLst>
    <dgm:cxn modelId="{B41C1564-F485-45CD-977F-927BAFCD0E98}" type="presOf" srcId="{A8421A86-2574-4D0D-A7A3-9AB164F8D2C8}" destId="{2E07E0FF-568D-4366-9BF3-63B933B715E1}" srcOrd="0" destOrd="0" presId="urn:microsoft.com/office/officeart/2018/2/layout/IconVerticalSolidList"/>
    <dgm:cxn modelId="{12BF2B46-7DAB-4E0B-A4E2-8958A444859A}" type="presOf" srcId="{DAFAD338-2FF9-42CE-91A7-1272A9F7CEA2}" destId="{A57E1D7B-E6EA-4E35-B30C-DE3D8751340F}" srcOrd="0" destOrd="0" presId="urn:microsoft.com/office/officeart/2018/2/layout/IconVerticalSolidList"/>
    <dgm:cxn modelId="{C96B8E77-2872-4FE4-B409-9E8B6DDCD94E}" srcId="{A8421A86-2574-4D0D-A7A3-9AB164F8D2C8}" destId="{DAFAD338-2FF9-42CE-91A7-1272A9F7CEA2}" srcOrd="0" destOrd="0" parTransId="{6A1F3430-D664-4802-845A-063893B371C1}" sibTransId="{0863533B-2FB3-44EC-BB1C-221DA04C6755}"/>
    <dgm:cxn modelId="{9CC6567E-62D3-4C7E-AED9-EB9A2CD5A586}" type="presOf" srcId="{EA702FCA-E5F9-4CBF-A757-E1E2748E8945}" destId="{A3303326-A8AC-4164-9ADB-8C3FF0C0C61B}" srcOrd="0" destOrd="0" presId="urn:microsoft.com/office/officeart/2018/2/layout/IconVerticalSolidList"/>
    <dgm:cxn modelId="{6C085EE9-725B-4917-A48D-82800B4991DD}" srcId="{A8421A86-2574-4D0D-A7A3-9AB164F8D2C8}" destId="{EA702FCA-E5F9-4CBF-A757-E1E2748E8945}" srcOrd="1" destOrd="0" parTransId="{9B649F05-FA27-42AA-801B-00527890BD87}" sibTransId="{A1BB1BF1-5739-4E4D-812A-119B981658E5}"/>
    <dgm:cxn modelId="{5CB16B3B-A6B8-4898-AB9A-BE16B241EB91}" type="presParOf" srcId="{2E07E0FF-568D-4366-9BF3-63B933B715E1}" destId="{E7F021D2-E32C-4E7F-9EAC-A4BC9DBC27F9}" srcOrd="0" destOrd="0" presId="urn:microsoft.com/office/officeart/2018/2/layout/IconVerticalSolidList"/>
    <dgm:cxn modelId="{5037D8F6-110F-419F-B78E-7C245F06DB4A}" type="presParOf" srcId="{E7F021D2-E32C-4E7F-9EAC-A4BC9DBC27F9}" destId="{7595D2C6-0DE9-4F65-BE88-E6F7C5E41968}" srcOrd="0" destOrd="0" presId="urn:microsoft.com/office/officeart/2018/2/layout/IconVerticalSolidList"/>
    <dgm:cxn modelId="{801A098D-9A80-4AA1-8A69-975F701ACDE8}" type="presParOf" srcId="{E7F021D2-E32C-4E7F-9EAC-A4BC9DBC27F9}" destId="{58243E2D-2B59-480D-B973-64F58C1E8EFD}" srcOrd="1" destOrd="0" presId="urn:microsoft.com/office/officeart/2018/2/layout/IconVerticalSolidList"/>
    <dgm:cxn modelId="{E2080D5A-B73D-4953-9702-E2E4E31DFEA1}" type="presParOf" srcId="{E7F021D2-E32C-4E7F-9EAC-A4BC9DBC27F9}" destId="{D10285F7-F4DA-4452-9B32-27B26249DEA8}" srcOrd="2" destOrd="0" presId="urn:microsoft.com/office/officeart/2018/2/layout/IconVerticalSolidList"/>
    <dgm:cxn modelId="{61D6EDF5-B8EA-46FF-92FF-EA2F908456E9}" type="presParOf" srcId="{E7F021D2-E32C-4E7F-9EAC-A4BC9DBC27F9}" destId="{A57E1D7B-E6EA-4E35-B30C-DE3D8751340F}" srcOrd="3" destOrd="0" presId="urn:microsoft.com/office/officeart/2018/2/layout/IconVerticalSolidList"/>
    <dgm:cxn modelId="{A63B4D3F-0CCB-433F-B777-05D7F0A33455}" type="presParOf" srcId="{2E07E0FF-568D-4366-9BF3-63B933B715E1}" destId="{7B64D983-8821-4651-8943-E9AA043ADC49}" srcOrd="1" destOrd="0" presId="urn:microsoft.com/office/officeart/2018/2/layout/IconVerticalSolidList"/>
    <dgm:cxn modelId="{EF098319-9D97-4028-8CB7-04230F809973}" type="presParOf" srcId="{2E07E0FF-568D-4366-9BF3-63B933B715E1}" destId="{1849DB58-0A7C-4F95-A0F5-68384752DD73}" srcOrd="2" destOrd="0" presId="urn:microsoft.com/office/officeart/2018/2/layout/IconVerticalSolidList"/>
    <dgm:cxn modelId="{5FCF6CCA-3495-41C6-9235-3703BB6506CB}" type="presParOf" srcId="{1849DB58-0A7C-4F95-A0F5-68384752DD73}" destId="{A8F2FFA2-9A82-468F-8F93-A8D7DB460FF4}" srcOrd="0" destOrd="0" presId="urn:microsoft.com/office/officeart/2018/2/layout/IconVerticalSolidList"/>
    <dgm:cxn modelId="{6392C79E-941E-47BE-A97E-4B0155314D31}" type="presParOf" srcId="{1849DB58-0A7C-4F95-A0F5-68384752DD73}" destId="{42BFA6F3-CF15-4ED7-8F07-9A33EAFA0D9E}" srcOrd="1" destOrd="0" presId="urn:microsoft.com/office/officeart/2018/2/layout/IconVerticalSolidList"/>
    <dgm:cxn modelId="{187A3722-648E-42FA-B817-02E380283D98}" type="presParOf" srcId="{1849DB58-0A7C-4F95-A0F5-68384752DD73}" destId="{9C1616AF-FCE5-4EFE-961E-49C2FDE252E1}" srcOrd="2" destOrd="0" presId="urn:microsoft.com/office/officeart/2018/2/layout/IconVerticalSolidList"/>
    <dgm:cxn modelId="{B2F027C7-CE2A-46B1-B130-9125BB40CE36}" type="presParOf" srcId="{1849DB58-0A7C-4F95-A0F5-68384752DD73}" destId="{A3303326-A8AC-4164-9ADB-8C3FF0C0C6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A23E5-99D9-413F-BDCC-0E62AB8A60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2D2185D-54A3-459A-84F9-D1772D5ED1A9}">
      <dgm:prSet custT="1"/>
      <dgm:spPr/>
      <dgm:t>
        <a:bodyPr/>
        <a:lstStyle/>
        <a:p>
          <a:r>
            <a:rPr lang="en-AU" sz="1100" dirty="0"/>
            <a:t>Reflecting on my time in UDL training, I noticed it assumes (intentionally or not) that implementers have ample time and resources. While institutions and tenured staff often set the standard, it's frequently the casual tutors and conveners who create innovative activities and undertake most administration of courses.</a:t>
          </a:r>
          <a:endParaRPr lang="en-US" sz="1100" dirty="0"/>
        </a:p>
      </dgm:t>
    </dgm:pt>
    <dgm:pt modelId="{55ADD26A-435A-410F-980E-DEE46E643E80}" type="parTrans" cxnId="{E02196FD-73A6-490A-B9DF-15CDD4F99FE8}">
      <dgm:prSet/>
      <dgm:spPr/>
      <dgm:t>
        <a:bodyPr/>
        <a:lstStyle/>
        <a:p>
          <a:endParaRPr lang="en-US"/>
        </a:p>
      </dgm:t>
    </dgm:pt>
    <dgm:pt modelId="{FC2D58AB-981A-471F-A705-EF48DFAA0611}" type="sibTrans" cxnId="{E02196FD-73A6-490A-B9DF-15CDD4F99FE8}">
      <dgm:prSet/>
      <dgm:spPr/>
      <dgm:t>
        <a:bodyPr/>
        <a:lstStyle/>
        <a:p>
          <a:endParaRPr lang="en-US"/>
        </a:p>
      </dgm:t>
    </dgm:pt>
    <dgm:pt modelId="{1CE2CBF8-6BA4-4538-A643-98FE5E36B95C}">
      <dgm:prSet/>
      <dgm:spPr/>
      <dgm:t>
        <a:bodyPr/>
        <a:lstStyle/>
        <a:p>
          <a:r>
            <a:rPr lang="en-AU" dirty="0"/>
            <a:t>Casual conveners face precarious conditions and lack of time.</a:t>
          </a:r>
          <a:endParaRPr lang="en-US" dirty="0"/>
        </a:p>
      </dgm:t>
    </dgm:pt>
    <dgm:pt modelId="{9907A038-A634-42AC-A53A-F8A4E7F1F33D}" type="parTrans" cxnId="{20E34AB0-6D6A-446F-8DC4-F80EA806FE38}">
      <dgm:prSet/>
      <dgm:spPr/>
      <dgm:t>
        <a:bodyPr/>
        <a:lstStyle/>
        <a:p>
          <a:endParaRPr lang="en-US"/>
        </a:p>
      </dgm:t>
    </dgm:pt>
    <dgm:pt modelId="{6C126E3E-FFA6-473C-AF30-3667362E5D4A}" type="sibTrans" cxnId="{20E34AB0-6D6A-446F-8DC4-F80EA806FE38}">
      <dgm:prSet/>
      <dgm:spPr/>
      <dgm:t>
        <a:bodyPr/>
        <a:lstStyle/>
        <a:p>
          <a:endParaRPr lang="en-US"/>
        </a:p>
      </dgm:t>
    </dgm:pt>
    <dgm:pt modelId="{7C0A6685-B04A-4E4B-B54F-33B99F73EA86}">
      <dgm:prSet/>
      <dgm:spPr/>
      <dgm:t>
        <a:bodyPr/>
        <a:lstStyle/>
        <a:p>
          <a:r>
            <a:rPr lang="en-AU" dirty="0"/>
            <a:t>Paid for only two hours of preparation per week.</a:t>
          </a:r>
          <a:endParaRPr lang="en-US" dirty="0"/>
        </a:p>
      </dgm:t>
    </dgm:pt>
    <dgm:pt modelId="{7C586C7C-FA79-46C1-A2C3-DC0DC42C001A}" type="parTrans" cxnId="{9159BBE1-6C64-47F4-9648-531AF49FCAB5}">
      <dgm:prSet/>
      <dgm:spPr/>
      <dgm:t>
        <a:bodyPr/>
        <a:lstStyle/>
        <a:p>
          <a:endParaRPr lang="en-US"/>
        </a:p>
      </dgm:t>
    </dgm:pt>
    <dgm:pt modelId="{8E64CE8F-8D28-43EF-AE3B-1B887322B1F7}" type="sibTrans" cxnId="{9159BBE1-6C64-47F4-9648-531AF49FCAB5}">
      <dgm:prSet/>
      <dgm:spPr/>
      <dgm:t>
        <a:bodyPr/>
        <a:lstStyle/>
        <a:p>
          <a:endParaRPr lang="en-US"/>
        </a:p>
      </dgm:t>
    </dgm:pt>
    <dgm:pt modelId="{7613F0C9-3827-4FAE-AF53-5FB56916BBC5}">
      <dgm:prSet/>
      <dgm:spPr/>
      <dgm:t>
        <a:bodyPr/>
        <a:lstStyle/>
        <a:p>
          <a:r>
            <a:rPr lang="en-AU" dirty="0"/>
            <a:t>Tasks like course design, topic research, tutorial organisation, assessment moderation meetings, student meetings, academic integrity meetings require so much more time.</a:t>
          </a:r>
          <a:endParaRPr lang="en-US" dirty="0"/>
        </a:p>
      </dgm:t>
    </dgm:pt>
    <dgm:pt modelId="{7A736846-170E-46C0-82FD-0B2FB7086AB1}" type="parTrans" cxnId="{09A2CC66-3385-4AB7-9D53-CF7C1603DC4D}">
      <dgm:prSet/>
      <dgm:spPr/>
      <dgm:t>
        <a:bodyPr/>
        <a:lstStyle/>
        <a:p>
          <a:endParaRPr lang="en-US"/>
        </a:p>
      </dgm:t>
    </dgm:pt>
    <dgm:pt modelId="{BE9AD197-2D98-4D37-9DEB-B0C96CB75A3E}" type="sibTrans" cxnId="{09A2CC66-3385-4AB7-9D53-CF7C1603DC4D}">
      <dgm:prSet/>
      <dgm:spPr/>
      <dgm:t>
        <a:bodyPr/>
        <a:lstStyle/>
        <a:p>
          <a:endParaRPr lang="en-US"/>
        </a:p>
      </dgm:t>
    </dgm:pt>
    <dgm:pt modelId="{1A8C8673-4405-46E1-B56B-AA095A66F936}" type="pres">
      <dgm:prSet presAssocID="{2D5A23E5-99D9-413F-BDCC-0E62AB8A607B}" presName="root" presStyleCnt="0">
        <dgm:presLayoutVars>
          <dgm:dir/>
          <dgm:resizeHandles val="exact"/>
        </dgm:presLayoutVars>
      </dgm:prSet>
      <dgm:spPr/>
    </dgm:pt>
    <dgm:pt modelId="{6300CCDE-DCFC-4B85-8602-41336DC18CAD}" type="pres">
      <dgm:prSet presAssocID="{42D2185D-54A3-459A-84F9-D1772D5ED1A9}" presName="compNode" presStyleCnt="0"/>
      <dgm:spPr/>
    </dgm:pt>
    <dgm:pt modelId="{BD822EE9-E65F-454C-BACA-1D67BB36961E}" type="pres">
      <dgm:prSet presAssocID="{42D2185D-54A3-459A-84F9-D1772D5ED1A9}" presName="bgRect" presStyleLbl="bgShp" presStyleIdx="0" presStyleCnt="4"/>
      <dgm:spPr/>
    </dgm:pt>
    <dgm:pt modelId="{BD985F2B-17D8-44A4-ADF9-44F31C6069B6}" type="pres">
      <dgm:prSet presAssocID="{42D2185D-54A3-459A-84F9-D1772D5ED1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930A4A1-D031-4F5A-9E0D-C713245496CC}" type="pres">
      <dgm:prSet presAssocID="{42D2185D-54A3-459A-84F9-D1772D5ED1A9}" presName="spaceRect" presStyleCnt="0"/>
      <dgm:spPr/>
    </dgm:pt>
    <dgm:pt modelId="{D8285238-1676-42E2-BA0A-055FFD1AD142}" type="pres">
      <dgm:prSet presAssocID="{42D2185D-54A3-459A-84F9-D1772D5ED1A9}" presName="parTx" presStyleLbl="revTx" presStyleIdx="0" presStyleCnt="4">
        <dgm:presLayoutVars>
          <dgm:chMax val="0"/>
          <dgm:chPref val="0"/>
        </dgm:presLayoutVars>
      </dgm:prSet>
      <dgm:spPr/>
    </dgm:pt>
    <dgm:pt modelId="{5B66CCB0-42D2-4697-A785-F5A65123847D}" type="pres">
      <dgm:prSet presAssocID="{FC2D58AB-981A-471F-A705-EF48DFAA0611}" presName="sibTrans" presStyleCnt="0"/>
      <dgm:spPr/>
    </dgm:pt>
    <dgm:pt modelId="{7F6A3469-3A2D-45A0-8312-FFF38A54A683}" type="pres">
      <dgm:prSet presAssocID="{1CE2CBF8-6BA4-4538-A643-98FE5E36B95C}" presName="compNode" presStyleCnt="0"/>
      <dgm:spPr/>
    </dgm:pt>
    <dgm:pt modelId="{2F2EA99B-FB16-4E2F-851D-A9A444DF80FD}" type="pres">
      <dgm:prSet presAssocID="{1CE2CBF8-6BA4-4538-A643-98FE5E36B95C}" presName="bgRect" presStyleLbl="bgShp" presStyleIdx="1" presStyleCnt="4"/>
      <dgm:spPr/>
    </dgm:pt>
    <dgm:pt modelId="{A00A0781-2595-4920-A3E8-88B60AE40CFB}" type="pres">
      <dgm:prSet presAssocID="{1CE2CBF8-6BA4-4538-A643-98FE5E36B9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ebra"/>
        </a:ext>
      </dgm:extLst>
    </dgm:pt>
    <dgm:pt modelId="{03EAC7AB-93F3-40DB-8FB4-B8D1BACE414A}" type="pres">
      <dgm:prSet presAssocID="{1CE2CBF8-6BA4-4538-A643-98FE5E36B95C}" presName="spaceRect" presStyleCnt="0"/>
      <dgm:spPr/>
    </dgm:pt>
    <dgm:pt modelId="{62F1A1F3-20AA-401B-AE5F-0BC41B184DE2}" type="pres">
      <dgm:prSet presAssocID="{1CE2CBF8-6BA4-4538-A643-98FE5E36B95C}" presName="parTx" presStyleLbl="revTx" presStyleIdx="1" presStyleCnt="4">
        <dgm:presLayoutVars>
          <dgm:chMax val="0"/>
          <dgm:chPref val="0"/>
        </dgm:presLayoutVars>
      </dgm:prSet>
      <dgm:spPr/>
    </dgm:pt>
    <dgm:pt modelId="{3E4B1677-E7BA-4A1C-8448-2858A7C15BCC}" type="pres">
      <dgm:prSet presAssocID="{6C126E3E-FFA6-473C-AF30-3667362E5D4A}" presName="sibTrans" presStyleCnt="0"/>
      <dgm:spPr/>
    </dgm:pt>
    <dgm:pt modelId="{17160FAB-925B-4EBD-AAF0-327BF3ABBFA4}" type="pres">
      <dgm:prSet presAssocID="{7C0A6685-B04A-4E4B-B54F-33B99F73EA86}" presName="compNode" presStyleCnt="0"/>
      <dgm:spPr/>
    </dgm:pt>
    <dgm:pt modelId="{64FE3B52-6202-466C-9307-1277722778A0}" type="pres">
      <dgm:prSet presAssocID="{7C0A6685-B04A-4E4B-B54F-33B99F73EA86}" presName="bgRect" presStyleLbl="bgShp" presStyleIdx="2" presStyleCnt="4"/>
      <dgm:spPr/>
    </dgm:pt>
    <dgm:pt modelId="{9403023E-1F64-4007-84A8-DAA719C17246}" type="pres">
      <dgm:prSet presAssocID="{7C0A6685-B04A-4E4B-B54F-33B99F73EA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4FBE6C2-7052-49E7-9088-7BC041084D09}" type="pres">
      <dgm:prSet presAssocID="{7C0A6685-B04A-4E4B-B54F-33B99F73EA86}" presName="spaceRect" presStyleCnt="0"/>
      <dgm:spPr/>
    </dgm:pt>
    <dgm:pt modelId="{573537A0-C369-4F78-86F9-A7C53A6BFE0C}" type="pres">
      <dgm:prSet presAssocID="{7C0A6685-B04A-4E4B-B54F-33B99F73EA86}" presName="parTx" presStyleLbl="revTx" presStyleIdx="2" presStyleCnt="4">
        <dgm:presLayoutVars>
          <dgm:chMax val="0"/>
          <dgm:chPref val="0"/>
        </dgm:presLayoutVars>
      </dgm:prSet>
      <dgm:spPr/>
    </dgm:pt>
    <dgm:pt modelId="{918ABDD9-7FB7-4158-ADDD-D0F8618AEC2B}" type="pres">
      <dgm:prSet presAssocID="{8E64CE8F-8D28-43EF-AE3B-1B887322B1F7}" presName="sibTrans" presStyleCnt="0"/>
      <dgm:spPr/>
    </dgm:pt>
    <dgm:pt modelId="{E74D44D4-A446-4C38-9D1D-1F637D0E6C0B}" type="pres">
      <dgm:prSet presAssocID="{7613F0C9-3827-4FAE-AF53-5FB56916BBC5}" presName="compNode" presStyleCnt="0"/>
      <dgm:spPr/>
    </dgm:pt>
    <dgm:pt modelId="{EB0617ED-8E0C-4E4D-A27D-86B9297B8133}" type="pres">
      <dgm:prSet presAssocID="{7613F0C9-3827-4FAE-AF53-5FB56916BBC5}" presName="bgRect" presStyleLbl="bgShp" presStyleIdx="3" presStyleCnt="4"/>
      <dgm:spPr/>
    </dgm:pt>
    <dgm:pt modelId="{DC7F43EA-E2EA-4CF2-B245-6CF53C62C4B5}" type="pres">
      <dgm:prSet presAssocID="{7613F0C9-3827-4FAE-AF53-5FB56916BB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D8585614-AF29-4C99-9FA3-F4D731CB50CB}" type="pres">
      <dgm:prSet presAssocID="{7613F0C9-3827-4FAE-AF53-5FB56916BBC5}" presName="spaceRect" presStyleCnt="0"/>
      <dgm:spPr/>
    </dgm:pt>
    <dgm:pt modelId="{A86253B0-BBA0-4FD6-995F-9EAA82AAD4CF}" type="pres">
      <dgm:prSet presAssocID="{7613F0C9-3827-4FAE-AF53-5FB56916BBC5}" presName="parTx" presStyleLbl="revTx" presStyleIdx="3" presStyleCnt="4">
        <dgm:presLayoutVars>
          <dgm:chMax val="0"/>
          <dgm:chPref val="0"/>
        </dgm:presLayoutVars>
      </dgm:prSet>
      <dgm:spPr/>
    </dgm:pt>
  </dgm:ptLst>
  <dgm:cxnLst>
    <dgm:cxn modelId="{411F8622-5A9E-42F6-8219-FBAAD16C6282}" type="presOf" srcId="{1CE2CBF8-6BA4-4538-A643-98FE5E36B95C}" destId="{62F1A1F3-20AA-401B-AE5F-0BC41B184DE2}" srcOrd="0" destOrd="0" presId="urn:microsoft.com/office/officeart/2018/2/layout/IconVerticalSolidList"/>
    <dgm:cxn modelId="{15A2653B-1039-4C38-B893-50450482270D}" type="presOf" srcId="{7C0A6685-B04A-4E4B-B54F-33B99F73EA86}" destId="{573537A0-C369-4F78-86F9-A7C53A6BFE0C}" srcOrd="0" destOrd="0" presId="urn:microsoft.com/office/officeart/2018/2/layout/IconVerticalSolidList"/>
    <dgm:cxn modelId="{50925E41-C5B0-4E53-A5B7-731B04F510A3}" type="presOf" srcId="{2D5A23E5-99D9-413F-BDCC-0E62AB8A607B}" destId="{1A8C8673-4405-46E1-B56B-AA095A66F936}" srcOrd="0" destOrd="0" presId="urn:microsoft.com/office/officeart/2018/2/layout/IconVerticalSolidList"/>
    <dgm:cxn modelId="{09A2CC66-3385-4AB7-9D53-CF7C1603DC4D}" srcId="{2D5A23E5-99D9-413F-BDCC-0E62AB8A607B}" destId="{7613F0C9-3827-4FAE-AF53-5FB56916BBC5}" srcOrd="3" destOrd="0" parTransId="{7A736846-170E-46C0-82FD-0B2FB7086AB1}" sibTransId="{BE9AD197-2D98-4D37-9DEB-B0C96CB75A3E}"/>
    <dgm:cxn modelId="{95AADF4A-3895-4B4F-805E-34031A917CFE}" type="presOf" srcId="{42D2185D-54A3-459A-84F9-D1772D5ED1A9}" destId="{D8285238-1676-42E2-BA0A-055FFD1AD142}" srcOrd="0" destOrd="0" presId="urn:microsoft.com/office/officeart/2018/2/layout/IconVerticalSolidList"/>
    <dgm:cxn modelId="{22CA3282-8107-4C60-A6E3-AC605EE65878}" type="presOf" srcId="{7613F0C9-3827-4FAE-AF53-5FB56916BBC5}" destId="{A86253B0-BBA0-4FD6-995F-9EAA82AAD4CF}" srcOrd="0" destOrd="0" presId="urn:microsoft.com/office/officeart/2018/2/layout/IconVerticalSolidList"/>
    <dgm:cxn modelId="{20E34AB0-6D6A-446F-8DC4-F80EA806FE38}" srcId="{2D5A23E5-99D9-413F-BDCC-0E62AB8A607B}" destId="{1CE2CBF8-6BA4-4538-A643-98FE5E36B95C}" srcOrd="1" destOrd="0" parTransId="{9907A038-A634-42AC-A53A-F8A4E7F1F33D}" sibTransId="{6C126E3E-FFA6-473C-AF30-3667362E5D4A}"/>
    <dgm:cxn modelId="{9159BBE1-6C64-47F4-9648-531AF49FCAB5}" srcId="{2D5A23E5-99D9-413F-BDCC-0E62AB8A607B}" destId="{7C0A6685-B04A-4E4B-B54F-33B99F73EA86}" srcOrd="2" destOrd="0" parTransId="{7C586C7C-FA79-46C1-A2C3-DC0DC42C001A}" sibTransId="{8E64CE8F-8D28-43EF-AE3B-1B887322B1F7}"/>
    <dgm:cxn modelId="{E02196FD-73A6-490A-B9DF-15CDD4F99FE8}" srcId="{2D5A23E5-99D9-413F-BDCC-0E62AB8A607B}" destId="{42D2185D-54A3-459A-84F9-D1772D5ED1A9}" srcOrd="0" destOrd="0" parTransId="{55ADD26A-435A-410F-980E-DEE46E643E80}" sibTransId="{FC2D58AB-981A-471F-A705-EF48DFAA0611}"/>
    <dgm:cxn modelId="{FE7B44ED-B782-46C9-80E0-1AEDB9DA81CD}" type="presParOf" srcId="{1A8C8673-4405-46E1-B56B-AA095A66F936}" destId="{6300CCDE-DCFC-4B85-8602-41336DC18CAD}" srcOrd="0" destOrd="0" presId="urn:microsoft.com/office/officeart/2018/2/layout/IconVerticalSolidList"/>
    <dgm:cxn modelId="{3E10805D-69DE-4734-9A3F-50D1D4F98627}" type="presParOf" srcId="{6300CCDE-DCFC-4B85-8602-41336DC18CAD}" destId="{BD822EE9-E65F-454C-BACA-1D67BB36961E}" srcOrd="0" destOrd="0" presId="urn:microsoft.com/office/officeart/2018/2/layout/IconVerticalSolidList"/>
    <dgm:cxn modelId="{D9D144D7-7FBD-4987-B6F8-199C82EE58DF}" type="presParOf" srcId="{6300CCDE-DCFC-4B85-8602-41336DC18CAD}" destId="{BD985F2B-17D8-44A4-ADF9-44F31C6069B6}" srcOrd="1" destOrd="0" presId="urn:microsoft.com/office/officeart/2018/2/layout/IconVerticalSolidList"/>
    <dgm:cxn modelId="{9433B95F-990F-4714-A2B1-8A60B8A82D50}" type="presParOf" srcId="{6300CCDE-DCFC-4B85-8602-41336DC18CAD}" destId="{9930A4A1-D031-4F5A-9E0D-C713245496CC}" srcOrd="2" destOrd="0" presId="urn:microsoft.com/office/officeart/2018/2/layout/IconVerticalSolidList"/>
    <dgm:cxn modelId="{1598A304-F7ED-4EF7-B1A5-F19A4DD3BD30}" type="presParOf" srcId="{6300CCDE-DCFC-4B85-8602-41336DC18CAD}" destId="{D8285238-1676-42E2-BA0A-055FFD1AD142}" srcOrd="3" destOrd="0" presId="urn:microsoft.com/office/officeart/2018/2/layout/IconVerticalSolidList"/>
    <dgm:cxn modelId="{03860C3C-21D5-4D69-9517-E57A2A123817}" type="presParOf" srcId="{1A8C8673-4405-46E1-B56B-AA095A66F936}" destId="{5B66CCB0-42D2-4697-A785-F5A65123847D}" srcOrd="1" destOrd="0" presId="urn:microsoft.com/office/officeart/2018/2/layout/IconVerticalSolidList"/>
    <dgm:cxn modelId="{F383504C-254B-4CCE-B93D-EC4EFF08EAE2}" type="presParOf" srcId="{1A8C8673-4405-46E1-B56B-AA095A66F936}" destId="{7F6A3469-3A2D-45A0-8312-FFF38A54A683}" srcOrd="2" destOrd="0" presId="urn:microsoft.com/office/officeart/2018/2/layout/IconVerticalSolidList"/>
    <dgm:cxn modelId="{F7C34B39-2248-4B0B-A215-5430FCA87997}" type="presParOf" srcId="{7F6A3469-3A2D-45A0-8312-FFF38A54A683}" destId="{2F2EA99B-FB16-4E2F-851D-A9A444DF80FD}" srcOrd="0" destOrd="0" presId="urn:microsoft.com/office/officeart/2018/2/layout/IconVerticalSolidList"/>
    <dgm:cxn modelId="{FC351883-9E8C-4179-9070-8B5873F9F56C}" type="presParOf" srcId="{7F6A3469-3A2D-45A0-8312-FFF38A54A683}" destId="{A00A0781-2595-4920-A3E8-88B60AE40CFB}" srcOrd="1" destOrd="0" presId="urn:microsoft.com/office/officeart/2018/2/layout/IconVerticalSolidList"/>
    <dgm:cxn modelId="{C6477FB1-A722-4CF7-A4E0-000AF308789B}" type="presParOf" srcId="{7F6A3469-3A2D-45A0-8312-FFF38A54A683}" destId="{03EAC7AB-93F3-40DB-8FB4-B8D1BACE414A}" srcOrd="2" destOrd="0" presId="urn:microsoft.com/office/officeart/2018/2/layout/IconVerticalSolidList"/>
    <dgm:cxn modelId="{3599DB24-60ED-44C8-BB89-EBFF3B106CB6}" type="presParOf" srcId="{7F6A3469-3A2D-45A0-8312-FFF38A54A683}" destId="{62F1A1F3-20AA-401B-AE5F-0BC41B184DE2}" srcOrd="3" destOrd="0" presId="urn:microsoft.com/office/officeart/2018/2/layout/IconVerticalSolidList"/>
    <dgm:cxn modelId="{3FE6300D-7F90-4DD6-8F3A-40C6782AB7E2}" type="presParOf" srcId="{1A8C8673-4405-46E1-B56B-AA095A66F936}" destId="{3E4B1677-E7BA-4A1C-8448-2858A7C15BCC}" srcOrd="3" destOrd="0" presId="urn:microsoft.com/office/officeart/2018/2/layout/IconVerticalSolidList"/>
    <dgm:cxn modelId="{68AD61E6-8C37-4ED4-A0E8-6061964214B7}" type="presParOf" srcId="{1A8C8673-4405-46E1-B56B-AA095A66F936}" destId="{17160FAB-925B-4EBD-AAF0-327BF3ABBFA4}" srcOrd="4" destOrd="0" presId="urn:microsoft.com/office/officeart/2018/2/layout/IconVerticalSolidList"/>
    <dgm:cxn modelId="{25D2E64F-4E27-4F18-984B-256DDDB6D4C0}" type="presParOf" srcId="{17160FAB-925B-4EBD-AAF0-327BF3ABBFA4}" destId="{64FE3B52-6202-466C-9307-1277722778A0}" srcOrd="0" destOrd="0" presId="urn:microsoft.com/office/officeart/2018/2/layout/IconVerticalSolidList"/>
    <dgm:cxn modelId="{6FAE7AFF-40C3-41C0-A3A4-0D9CA4BF8E54}" type="presParOf" srcId="{17160FAB-925B-4EBD-AAF0-327BF3ABBFA4}" destId="{9403023E-1F64-4007-84A8-DAA719C17246}" srcOrd="1" destOrd="0" presId="urn:microsoft.com/office/officeart/2018/2/layout/IconVerticalSolidList"/>
    <dgm:cxn modelId="{EB0DD462-04EA-4751-BBF8-AA607BA53E0F}" type="presParOf" srcId="{17160FAB-925B-4EBD-AAF0-327BF3ABBFA4}" destId="{84FBE6C2-7052-49E7-9088-7BC041084D09}" srcOrd="2" destOrd="0" presId="urn:microsoft.com/office/officeart/2018/2/layout/IconVerticalSolidList"/>
    <dgm:cxn modelId="{CD22CF21-444E-4BF3-94F6-9FC7FE57A5B6}" type="presParOf" srcId="{17160FAB-925B-4EBD-AAF0-327BF3ABBFA4}" destId="{573537A0-C369-4F78-86F9-A7C53A6BFE0C}" srcOrd="3" destOrd="0" presId="urn:microsoft.com/office/officeart/2018/2/layout/IconVerticalSolidList"/>
    <dgm:cxn modelId="{E5A3E1D1-A67F-4E5F-862E-3B3E947C3B20}" type="presParOf" srcId="{1A8C8673-4405-46E1-B56B-AA095A66F936}" destId="{918ABDD9-7FB7-4158-ADDD-D0F8618AEC2B}" srcOrd="5" destOrd="0" presId="urn:microsoft.com/office/officeart/2018/2/layout/IconVerticalSolidList"/>
    <dgm:cxn modelId="{E4C868A3-6774-4E7D-9C12-45D5CFFF835B}" type="presParOf" srcId="{1A8C8673-4405-46E1-B56B-AA095A66F936}" destId="{E74D44D4-A446-4C38-9D1D-1F637D0E6C0B}" srcOrd="6" destOrd="0" presId="urn:microsoft.com/office/officeart/2018/2/layout/IconVerticalSolidList"/>
    <dgm:cxn modelId="{1BC2553C-9980-4A15-9D3F-75D601F43E45}" type="presParOf" srcId="{E74D44D4-A446-4C38-9D1D-1F637D0E6C0B}" destId="{EB0617ED-8E0C-4E4D-A27D-86B9297B8133}" srcOrd="0" destOrd="0" presId="urn:microsoft.com/office/officeart/2018/2/layout/IconVerticalSolidList"/>
    <dgm:cxn modelId="{F3BCC08D-10DA-4002-8467-F915A261676C}" type="presParOf" srcId="{E74D44D4-A446-4C38-9D1D-1F637D0E6C0B}" destId="{DC7F43EA-E2EA-4CF2-B245-6CF53C62C4B5}" srcOrd="1" destOrd="0" presId="urn:microsoft.com/office/officeart/2018/2/layout/IconVerticalSolidList"/>
    <dgm:cxn modelId="{928BA3DA-7A6D-443B-BC5D-30C872D91D3A}" type="presParOf" srcId="{E74D44D4-A446-4C38-9D1D-1F637D0E6C0B}" destId="{D8585614-AF29-4C99-9FA3-F4D731CB50CB}" srcOrd="2" destOrd="0" presId="urn:microsoft.com/office/officeart/2018/2/layout/IconVerticalSolidList"/>
    <dgm:cxn modelId="{A7235002-7B41-40F9-866F-0BC62AA6099F}" type="presParOf" srcId="{E74D44D4-A446-4C38-9D1D-1F637D0E6C0B}" destId="{A86253B0-BBA0-4FD6-995F-9EAA82AAD4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0AB9B-EB1A-4DFD-8A13-BA1BAF73A75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495B0D-A1A1-4DDC-924E-1D3A5DE4DCFC}">
      <dgm:prSet/>
      <dgm:spPr/>
      <dgm:t>
        <a:bodyPr/>
        <a:lstStyle/>
        <a:p>
          <a:r>
            <a:rPr lang="en-AU"/>
            <a:t>University administrations exploit casual academics' dedication.</a:t>
          </a:r>
          <a:endParaRPr lang="en-US"/>
        </a:p>
      </dgm:t>
    </dgm:pt>
    <dgm:pt modelId="{C65CF8F1-CB0D-4DCA-BDB6-1953884819DA}" type="parTrans" cxnId="{2AF650CE-7358-402F-909D-725C225D1BA7}">
      <dgm:prSet/>
      <dgm:spPr/>
      <dgm:t>
        <a:bodyPr/>
        <a:lstStyle/>
        <a:p>
          <a:endParaRPr lang="en-US"/>
        </a:p>
      </dgm:t>
    </dgm:pt>
    <dgm:pt modelId="{32C76E3D-7D19-474A-AE39-9E4499566CD4}" type="sibTrans" cxnId="{2AF650CE-7358-402F-909D-725C225D1BA7}">
      <dgm:prSet/>
      <dgm:spPr/>
      <dgm:t>
        <a:bodyPr/>
        <a:lstStyle/>
        <a:p>
          <a:endParaRPr lang="en-US"/>
        </a:p>
      </dgm:t>
    </dgm:pt>
    <dgm:pt modelId="{886E47B2-35CC-4ADD-A631-04F4DA0E1238}">
      <dgm:prSet/>
      <dgm:spPr/>
      <dgm:t>
        <a:bodyPr/>
        <a:lstStyle/>
        <a:p>
          <a:r>
            <a:rPr lang="en-AU"/>
            <a:t>Many strive for good evaluations and student engagement, going above and beyond.</a:t>
          </a:r>
          <a:endParaRPr lang="en-US"/>
        </a:p>
      </dgm:t>
    </dgm:pt>
    <dgm:pt modelId="{DFB22B88-82FE-4F34-A849-8C8DC7790BEC}" type="parTrans" cxnId="{7BB13E86-B53F-4DE2-8DE2-7FE238C14F94}">
      <dgm:prSet/>
      <dgm:spPr/>
      <dgm:t>
        <a:bodyPr/>
        <a:lstStyle/>
        <a:p>
          <a:endParaRPr lang="en-US"/>
        </a:p>
      </dgm:t>
    </dgm:pt>
    <dgm:pt modelId="{E82C7100-4B99-49E3-B15F-3C7009A42ECA}" type="sibTrans" cxnId="{7BB13E86-B53F-4DE2-8DE2-7FE238C14F94}">
      <dgm:prSet/>
      <dgm:spPr/>
      <dgm:t>
        <a:bodyPr/>
        <a:lstStyle/>
        <a:p>
          <a:endParaRPr lang="en-US"/>
        </a:p>
      </dgm:t>
    </dgm:pt>
    <dgm:pt modelId="{B382BF08-8A50-4E0F-8317-6592B77448A4}">
      <dgm:prSet/>
      <dgm:spPr/>
      <dgm:t>
        <a:bodyPr/>
        <a:lstStyle/>
        <a:p>
          <a:r>
            <a:rPr lang="en-AU"/>
            <a:t>Casual academics do not earn enough for the extra work and often work additional jobs.</a:t>
          </a:r>
          <a:endParaRPr lang="en-US"/>
        </a:p>
      </dgm:t>
    </dgm:pt>
    <dgm:pt modelId="{F257B3B4-4233-42FB-97BD-1007FAFD1005}" type="parTrans" cxnId="{300B0974-011E-4F8D-9101-729F4C996E09}">
      <dgm:prSet/>
      <dgm:spPr/>
      <dgm:t>
        <a:bodyPr/>
        <a:lstStyle/>
        <a:p>
          <a:endParaRPr lang="en-US"/>
        </a:p>
      </dgm:t>
    </dgm:pt>
    <dgm:pt modelId="{C664105E-3ADB-42A1-8EA6-D8C4321BF37F}" type="sibTrans" cxnId="{300B0974-011E-4F8D-9101-729F4C996E09}">
      <dgm:prSet/>
      <dgm:spPr/>
      <dgm:t>
        <a:bodyPr/>
        <a:lstStyle/>
        <a:p>
          <a:endParaRPr lang="en-US"/>
        </a:p>
      </dgm:t>
    </dgm:pt>
    <dgm:pt modelId="{B5DE1A80-905D-4BB6-A587-FA6EDC551B1B}">
      <dgm:prSet/>
      <dgm:spPr/>
      <dgm:t>
        <a:bodyPr/>
        <a:lstStyle/>
        <a:p>
          <a:r>
            <a:rPr lang="en-AU"/>
            <a:t>Balancing extra responsibilities and research makes UDL implementation challenging.</a:t>
          </a:r>
          <a:endParaRPr lang="en-US"/>
        </a:p>
      </dgm:t>
    </dgm:pt>
    <dgm:pt modelId="{DFDDFA63-7F53-41FE-BBBB-1F047AD165BB}" type="parTrans" cxnId="{255D10A2-35EA-4FEB-B5F8-201B18E883C8}">
      <dgm:prSet/>
      <dgm:spPr/>
      <dgm:t>
        <a:bodyPr/>
        <a:lstStyle/>
        <a:p>
          <a:endParaRPr lang="en-US"/>
        </a:p>
      </dgm:t>
    </dgm:pt>
    <dgm:pt modelId="{9BA78FF1-E98A-4DA3-9EA2-FCD147F1B0AC}" type="sibTrans" cxnId="{255D10A2-35EA-4FEB-B5F8-201B18E883C8}">
      <dgm:prSet/>
      <dgm:spPr/>
      <dgm:t>
        <a:bodyPr/>
        <a:lstStyle/>
        <a:p>
          <a:endParaRPr lang="en-US"/>
        </a:p>
      </dgm:t>
    </dgm:pt>
    <dgm:pt modelId="{B58F10AC-6578-4994-853F-B546520767B0}" type="pres">
      <dgm:prSet presAssocID="{7710AB9B-EB1A-4DFD-8A13-BA1BAF73A755}" presName="root" presStyleCnt="0">
        <dgm:presLayoutVars>
          <dgm:dir/>
          <dgm:resizeHandles val="exact"/>
        </dgm:presLayoutVars>
      </dgm:prSet>
      <dgm:spPr/>
    </dgm:pt>
    <dgm:pt modelId="{0246721C-94C9-4D1F-9DB3-03A238CD74DA}" type="pres">
      <dgm:prSet presAssocID="{FB495B0D-A1A1-4DDC-924E-1D3A5DE4DCFC}" presName="compNode" presStyleCnt="0"/>
      <dgm:spPr/>
    </dgm:pt>
    <dgm:pt modelId="{3DE5A464-6CF7-4666-A6CE-971412F05660}" type="pres">
      <dgm:prSet presAssocID="{FB495B0D-A1A1-4DDC-924E-1D3A5DE4DCF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5319FCF-9EF1-4D11-98B7-6090A4C194AB}" type="pres">
      <dgm:prSet presAssocID="{FB495B0D-A1A1-4DDC-924E-1D3A5DE4DCFC}" presName="spaceRect" presStyleCnt="0"/>
      <dgm:spPr/>
    </dgm:pt>
    <dgm:pt modelId="{D3A789E5-6569-4F1F-B0CF-0E0D5676E471}" type="pres">
      <dgm:prSet presAssocID="{FB495B0D-A1A1-4DDC-924E-1D3A5DE4DCFC}" presName="textRect" presStyleLbl="revTx" presStyleIdx="0" presStyleCnt="4">
        <dgm:presLayoutVars>
          <dgm:chMax val="1"/>
          <dgm:chPref val="1"/>
        </dgm:presLayoutVars>
      </dgm:prSet>
      <dgm:spPr/>
    </dgm:pt>
    <dgm:pt modelId="{B29C42F2-50E1-4F9F-90D1-9F9A2BB0672E}" type="pres">
      <dgm:prSet presAssocID="{32C76E3D-7D19-474A-AE39-9E4499566CD4}" presName="sibTrans" presStyleCnt="0"/>
      <dgm:spPr/>
    </dgm:pt>
    <dgm:pt modelId="{EC2AF79C-878F-4A89-A172-19AB4D9CDD51}" type="pres">
      <dgm:prSet presAssocID="{886E47B2-35CC-4ADD-A631-04F4DA0E1238}" presName="compNode" presStyleCnt="0"/>
      <dgm:spPr/>
    </dgm:pt>
    <dgm:pt modelId="{E7D8C230-2ABF-4C4C-A43A-32FC0AB4FE9D}" type="pres">
      <dgm:prSet presAssocID="{886E47B2-35CC-4ADD-A631-04F4DA0E12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4AE815AE-4BBA-4956-BAA1-8A8609CFAF5A}" type="pres">
      <dgm:prSet presAssocID="{886E47B2-35CC-4ADD-A631-04F4DA0E1238}" presName="spaceRect" presStyleCnt="0"/>
      <dgm:spPr/>
    </dgm:pt>
    <dgm:pt modelId="{40689CAE-3302-4854-8EE6-6017E5E99C35}" type="pres">
      <dgm:prSet presAssocID="{886E47B2-35CC-4ADD-A631-04F4DA0E1238}" presName="textRect" presStyleLbl="revTx" presStyleIdx="1" presStyleCnt="4">
        <dgm:presLayoutVars>
          <dgm:chMax val="1"/>
          <dgm:chPref val="1"/>
        </dgm:presLayoutVars>
      </dgm:prSet>
      <dgm:spPr/>
    </dgm:pt>
    <dgm:pt modelId="{C71BC11B-0A8E-47B4-9708-946892FD3F31}" type="pres">
      <dgm:prSet presAssocID="{E82C7100-4B99-49E3-B15F-3C7009A42ECA}" presName="sibTrans" presStyleCnt="0"/>
      <dgm:spPr/>
    </dgm:pt>
    <dgm:pt modelId="{D9FD9293-F41A-4272-A192-297E5E8E38A6}" type="pres">
      <dgm:prSet presAssocID="{B382BF08-8A50-4E0F-8317-6592B77448A4}" presName="compNode" presStyleCnt="0"/>
      <dgm:spPr/>
    </dgm:pt>
    <dgm:pt modelId="{9D755398-F232-4262-BF10-D1FF57D6C3AB}" type="pres">
      <dgm:prSet presAssocID="{B382BF08-8A50-4E0F-8317-6592B77448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C5A5D211-7F3A-4518-B1A4-1DCF419E89F4}" type="pres">
      <dgm:prSet presAssocID="{B382BF08-8A50-4E0F-8317-6592B77448A4}" presName="spaceRect" presStyleCnt="0"/>
      <dgm:spPr/>
    </dgm:pt>
    <dgm:pt modelId="{004A5421-B74A-4B5B-AC9C-4C365A1D76B6}" type="pres">
      <dgm:prSet presAssocID="{B382BF08-8A50-4E0F-8317-6592B77448A4}" presName="textRect" presStyleLbl="revTx" presStyleIdx="2" presStyleCnt="4">
        <dgm:presLayoutVars>
          <dgm:chMax val="1"/>
          <dgm:chPref val="1"/>
        </dgm:presLayoutVars>
      </dgm:prSet>
      <dgm:spPr/>
    </dgm:pt>
    <dgm:pt modelId="{57409A37-CD65-4EAA-A3AB-D089D9AA4BC4}" type="pres">
      <dgm:prSet presAssocID="{C664105E-3ADB-42A1-8EA6-D8C4321BF37F}" presName="sibTrans" presStyleCnt="0"/>
      <dgm:spPr/>
    </dgm:pt>
    <dgm:pt modelId="{1BC72B82-A3FC-44F1-A4C1-96CB5B0055BF}" type="pres">
      <dgm:prSet presAssocID="{B5DE1A80-905D-4BB6-A587-FA6EDC551B1B}" presName="compNode" presStyleCnt="0"/>
      <dgm:spPr/>
    </dgm:pt>
    <dgm:pt modelId="{4D6EB440-30C3-4241-86AE-367ECAB59E10}" type="pres">
      <dgm:prSet presAssocID="{B5DE1A80-905D-4BB6-A587-FA6EDC551B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B06C43FB-86B0-4FF0-A984-047939BF2831}" type="pres">
      <dgm:prSet presAssocID="{B5DE1A80-905D-4BB6-A587-FA6EDC551B1B}" presName="spaceRect" presStyleCnt="0"/>
      <dgm:spPr/>
    </dgm:pt>
    <dgm:pt modelId="{099F1361-35F5-4ACA-A73C-79C0BBC29574}" type="pres">
      <dgm:prSet presAssocID="{B5DE1A80-905D-4BB6-A587-FA6EDC551B1B}" presName="textRect" presStyleLbl="revTx" presStyleIdx="3" presStyleCnt="4">
        <dgm:presLayoutVars>
          <dgm:chMax val="1"/>
          <dgm:chPref val="1"/>
        </dgm:presLayoutVars>
      </dgm:prSet>
      <dgm:spPr/>
    </dgm:pt>
  </dgm:ptLst>
  <dgm:cxnLst>
    <dgm:cxn modelId="{B2035A03-DE5E-4381-99C0-360C1C5CE241}" type="presOf" srcId="{B5DE1A80-905D-4BB6-A587-FA6EDC551B1B}" destId="{099F1361-35F5-4ACA-A73C-79C0BBC29574}" srcOrd="0" destOrd="0" presId="urn:microsoft.com/office/officeart/2018/2/layout/IconLabelList"/>
    <dgm:cxn modelId="{D68E230A-7F04-4B70-92FE-1CE777AB6ECC}" type="presOf" srcId="{B382BF08-8A50-4E0F-8317-6592B77448A4}" destId="{004A5421-B74A-4B5B-AC9C-4C365A1D76B6}" srcOrd="0" destOrd="0" presId="urn:microsoft.com/office/officeart/2018/2/layout/IconLabelList"/>
    <dgm:cxn modelId="{300B0974-011E-4F8D-9101-729F4C996E09}" srcId="{7710AB9B-EB1A-4DFD-8A13-BA1BAF73A755}" destId="{B382BF08-8A50-4E0F-8317-6592B77448A4}" srcOrd="2" destOrd="0" parTransId="{F257B3B4-4233-42FB-97BD-1007FAFD1005}" sibTransId="{C664105E-3ADB-42A1-8EA6-D8C4321BF37F}"/>
    <dgm:cxn modelId="{7BB13E86-B53F-4DE2-8DE2-7FE238C14F94}" srcId="{7710AB9B-EB1A-4DFD-8A13-BA1BAF73A755}" destId="{886E47B2-35CC-4ADD-A631-04F4DA0E1238}" srcOrd="1" destOrd="0" parTransId="{DFB22B88-82FE-4F34-A849-8C8DC7790BEC}" sibTransId="{E82C7100-4B99-49E3-B15F-3C7009A42ECA}"/>
    <dgm:cxn modelId="{0F0F3391-7DB9-4A3C-BC5A-975A5F1D7D80}" type="presOf" srcId="{7710AB9B-EB1A-4DFD-8A13-BA1BAF73A755}" destId="{B58F10AC-6578-4994-853F-B546520767B0}" srcOrd="0" destOrd="0" presId="urn:microsoft.com/office/officeart/2018/2/layout/IconLabelList"/>
    <dgm:cxn modelId="{255D10A2-35EA-4FEB-B5F8-201B18E883C8}" srcId="{7710AB9B-EB1A-4DFD-8A13-BA1BAF73A755}" destId="{B5DE1A80-905D-4BB6-A587-FA6EDC551B1B}" srcOrd="3" destOrd="0" parTransId="{DFDDFA63-7F53-41FE-BBBB-1F047AD165BB}" sibTransId="{9BA78FF1-E98A-4DA3-9EA2-FCD147F1B0AC}"/>
    <dgm:cxn modelId="{2AF650CE-7358-402F-909D-725C225D1BA7}" srcId="{7710AB9B-EB1A-4DFD-8A13-BA1BAF73A755}" destId="{FB495B0D-A1A1-4DDC-924E-1D3A5DE4DCFC}" srcOrd="0" destOrd="0" parTransId="{C65CF8F1-CB0D-4DCA-BDB6-1953884819DA}" sibTransId="{32C76E3D-7D19-474A-AE39-9E4499566CD4}"/>
    <dgm:cxn modelId="{06D9DBD1-F036-4C77-9D19-913CB7A3C2BB}" type="presOf" srcId="{FB495B0D-A1A1-4DDC-924E-1D3A5DE4DCFC}" destId="{D3A789E5-6569-4F1F-B0CF-0E0D5676E471}" srcOrd="0" destOrd="0" presId="urn:microsoft.com/office/officeart/2018/2/layout/IconLabelList"/>
    <dgm:cxn modelId="{0FFBB9F7-6DBF-4C22-BBE1-577980A9064F}" type="presOf" srcId="{886E47B2-35CC-4ADD-A631-04F4DA0E1238}" destId="{40689CAE-3302-4854-8EE6-6017E5E99C35}" srcOrd="0" destOrd="0" presId="urn:microsoft.com/office/officeart/2018/2/layout/IconLabelList"/>
    <dgm:cxn modelId="{FBF74A5F-9E63-4889-9BC1-15E0A905E887}" type="presParOf" srcId="{B58F10AC-6578-4994-853F-B546520767B0}" destId="{0246721C-94C9-4D1F-9DB3-03A238CD74DA}" srcOrd="0" destOrd="0" presId="urn:microsoft.com/office/officeart/2018/2/layout/IconLabelList"/>
    <dgm:cxn modelId="{0E804D8E-82E6-4239-BCBE-120BD4E87DAA}" type="presParOf" srcId="{0246721C-94C9-4D1F-9DB3-03A238CD74DA}" destId="{3DE5A464-6CF7-4666-A6CE-971412F05660}" srcOrd="0" destOrd="0" presId="urn:microsoft.com/office/officeart/2018/2/layout/IconLabelList"/>
    <dgm:cxn modelId="{D0375A6A-F536-495E-B05F-63611742B922}" type="presParOf" srcId="{0246721C-94C9-4D1F-9DB3-03A238CD74DA}" destId="{C5319FCF-9EF1-4D11-98B7-6090A4C194AB}" srcOrd="1" destOrd="0" presId="urn:microsoft.com/office/officeart/2018/2/layout/IconLabelList"/>
    <dgm:cxn modelId="{45465E88-B7A5-42EC-993B-596B70323344}" type="presParOf" srcId="{0246721C-94C9-4D1F-9DB3-03A238CD74DA}" destId="{D3A789E5-6569-4F1F-B0CF-0E0D5676E471}" srcOrd="2" destOrd="0" presId="urn:microsoft.com/office/officeart/2018/2/layout/IconLabelList"/>
    <dgm:cxn modelId="{05E0E7D5-7F43-4553-88E0-4B02A734D013}" type="presParOf" srcId="{B58F10AC-6578-4994-853F-B546520767B0}" destId="{B29C42F2-50E1-4F9F-90D1-9F9A2BB0672E}" srcOrd="1" destOrd="0" presId="urn:microsoft.com/office/officeart/2018/2/layout/IconLabelList"/>
    <dgm:cxn modelId="{440E5B9D-A876-4EA5-98D3-DC3E4CAEF03D}" type="presParOf" srcId="{B58F10AC-6578-4994-853F-B546520767B0}" destId="{EC2AF79C-878F-4A89-A172-19AB4D9CDD51}" srcOrd="2" destOrd="0" presId="urn:microsoft.com/office/officeart/2018/2/layout/IconLabelList"/>
    <dgm:cxn modelId="{B09A9EB4-6D67-45AD-8C30-F220998A98D0}" type="presParOf" srcId="{EC2AF79C-878F-4A89-A172-19AB4D9CDD51}" destId="{E7D8C230-2ABF-4C4C-A43A-32FC0AB4FE9D}" srcOrd="0" destOrd="0" presId="urn:microsoft.com/office/officeart/2018/2/layout/IconLabelList"/>
    <dgm:cxn modelId="{76822F54-9BC1-4A3B-963F-0A861BCFAC15}" type="presParOf" srcId="{EC2AF79C-878F-4A89-A172-19AB4D9CDD51}" destId="{4AE815AE-4BBA-4956-BAA1-8A8609CFAF5A}" srcOrd="1" destOrd="0" presId="urn:microsoft.com/office/officeart/2018/2/layout/IconLabelList"/>
    <dgm:cxn modelId="{AFF2CE0E-BE10-42BC-87EA-ED6015A22760}" type="presParOf" srcId="{EC2AF79C-878F-4A89-A172-19AB4D9CDD51}" destId="{40689CAE-3302-4854-8EE6-6017E5E99C35}" srcOrd="2" destOrd="0" presId="urn:microsoft.com/office/officeart/2018/2/layout/IconLabelList"/>
    <dgm:cxn modelId="{AB8AE379-0FF3-4B29-BB15-11E2BDCCE362}" type="presParOf" srcId="{B58F10AC-6578-4994-853F-B546520767B0}" destId="{C71BC11B-0A8E-47B4-9708-946892FD3F31}" srcOrd="3" destOrd="0" presId="urn:microsoft.com/office/officeart/2018/2/layout/IconLabelList"/>
    <dgm:cxn modelId="{F0B0EAFF-8C52-418B-AF76-EF52B18B733F}" type="presParOf" srcId="{B58F10AC-6578-4994-853F-B546520767B0}" destId="{D9FD9293-F41A-4272-A192-297E5E8E38A6}" srcOrd="4" destOrd="0" presId="urn:microsoft.com/office/officeart/2018/2/layout/IconLabelList"/>
    <dgm:cxn modelId="{F2DC32EA-1AFD-47F7-8209-EF9EC5793DBA}" type="presParOf" srcId="{D9FD9293-F41A-4272-A192-297E5E8E38A6}" destId="{9D755398-F232-4262-BF10-D1FF57D6C3AB}" srcOrd="0" destOrd="0" presId="urn:microsoft.com/office/officeart/2018/2/layout/IconLabelList"/>
    <dgm:cxn modelId="{3A314333-87E6-4960-900F-23EC43E8EB65}" type="presParOf" srcId="{D9FD9293-F41A-4272-A192-297E5E8E38A6}" destId="{C5A5D211-7F3A-4518-B1A4-1DCF419E89F4}" srcOrd="1" destOrd="0" presId="urn:microsoft.com/office/officeart/2018/2/layout/IconLabelList"/>
    <dgm:cxn modelId="{6E74D867-A4A3-4957-B3A4-A87C369A0EA9}" type="presParOf" srcId="{D9FD9293-F41A-4272-A192-297E5E8E38A6}" destId="{004A5421-B74A-4B5B-AC9C-4C365A1D76B6}" srcOrd="2" destOrd="0" presId="urn:microsoft.com/office/officeart/2018/2/layout/IconLabelList"/>
    <dgm:cxn modelId="{B11B99CF-4FFF-4530-8574-951AF199F242}" type="presParOf" srcId="{B58F10AC-6578-4994-853F-B546520767B0}" destId="{57409A37-CD65-4EAA-A3AB-D089D9AA4BC4}" srcOrd="5" destOrd="0" presId="urn:microsoft.com/office/officeart/2018/2/layout/IconLabelList"/>
    <dgm:cxn modelId="{C71FE351-7CBF-4044-A683-942EA8B9D64F}" type="presParOf" srcId="{B58F10AC-6578-4994-853F-B546520767B0}" destId="{1BC72B82-A3FC-44F1-A4C1-96CB5B0055BF}" srcOrd="6" destOrd="0" presId="urn:microsoft.com/office/officeart/2018/2/layout/IconLabelList"/>
    <dgm:cxn modelId="{25689870-8EFD-488B-AC6D-1901BC44966F}" type="presParOf" srcId="{1BC72B82-A3FC-44F1-A4C1-96CB5B0055BF}" destId="{4D6EB440-30C3-4241-86AE-367ECAB59E10}" srcOrd="0" destOrd="0" presId="urn:microsoft.com/office/officeart/2018/2/layout/IconLabelList"/>
    <dgm:cxn modelId="{98645949-2300-4997-B7B5-9012189A51D0}" type="presParOf" srcId="{1BC72B82-A3FC-44F1-A4C1-96CB5B0055BF}" destId="{B06C43FB-86B0-4FF0-A984-047939BF2831}" srcOrd="1" destOrd="0" presId="urn:microsoft.com/office/officeart/2018/2/layout/IconLabelList"/>
    <dgm:cxn modelId="{B6DEF5E4-30A3-4B5F-ACFB-BC4EC850B57D}" type="presParOf" srcId="{1BC72B82-A3FC-44F1-A4C1-96CB5B0055BF}" destId="{099F1361-35F5-4ACA-A73C-79C0BBC295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5D2C6-0DE9-4F65-BE88-E6F7C5E41968}">
      <dsp:nvSpPr>
        <dsp:cNvPr id="0" name=""/>
        <dsp:cNvSpPr/>
      </dsp:nvSpPr>
      <dsp:spPr>
        <a:xfrm>
          <a:off x="0" y="625563"/>
          <a:ext cx="10058399" cy="11548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43E2D-2B59-480D-B973-64F58C1E8EFD}">
      <dsp:nvSpPr>
        <dsp:cNvPr id="0" name=""/>
        <dsp:cNvSpPr/>
      </dsp:nvSpPr>
      <dsp:spPr>
        <a:xfrm>
          <a:off x="349353" y="885413"/>
          <a:ext cx="635187" cy="635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E1D7B-E6EA-4E35-B30C-DE3D8751340F}">
      <dsp:nvSpPr>
        <dsp:cNvPr id="0" name=""/>
        <dsp:cNvSpPr/>
      </dsp:nvSpPr>
      <dsp:spPr>
        <a:xfrm>
          <a:off x="1333894" y="625563"/>
          <a:ext cx="8724505" cy="115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226" tIns="122226" rIns="122226" bIns="122226" numCol="1" spcCol="1270" anchor="ctr" anchorCtr="0">
          <a:noAutofit/>
        </a:bodyPr>
        <a:lstStyle/>
        <a:p>
          <a:pPr marL="0" lvl="0" indent="0" algn="l" defTabSz="1111250">
            <a:lnSpc>
              <a:spcPct val="100000"/>
            </a:lnSpc>
            <a:spcBef>
              <a:spcPct val="0"/>
            </a:spcBef>
            <a:spcAft>
              <a:spcPct val="35000"/>
            </a:spcAft>
            <a:buNone/>
          </a:pPr>
          <a:r>
            <a:rPr lang="en-AU" sz="2500" kern="1200" dirty="0"/>
            <a:t>Universal Design for Learning (UDL) should be the gold standard in higher education.</a:t>
          </a:r>
          <a:endParaRPr lang="en-US" sz="2500" kern="1200" dirty="0"/>
        </a:p>
      </dsp:txBody>
      <dsp:txXfrm>
        <a:off x="1333894" y="625563"/>
        <a:ext cx="8724505" cy="1154887"/>
      </dsp:txXfrm>
    </dsp:sp>
    <dsp:sp modelId="{A8F2FFA2-9A82-468F-8F93-A8D7DB460FF4}">
      <dsp:nvSpPr>
        <dsp:cNvPr id="0" name=""/>
        <dsp:cNvSpPr/>
      </dsp:nvSpPr>
      <dsp:spPr>
        <a:xfrm>
          <a:off x="0" y="2069172"/>
          <a:ext cx="10058399" cy="11548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FA6F3-CF15-4ED7-8F07-9A33EAFA0D9E}">
      <dsp:nvSpPr>
        <dsp:cNvPr id="0" name=""/>
        <dsp:cNvSpPr/>
      </dsp:nvSpPr>
      <dsp:spPr>
        <a:xfrm>
          <a:off x="349353" y="2329022"/>
          <a:ext cx="635187" cy="635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03326-A8AC-4164-9ADB-8C3FF0C0C61B}">
      <dsp:nvSpPr>
        <dsp:cNvPr id="0" name=""/>
        <dsp:cNvSpPr/>
      </dsp:nvSpPr>
      <dsp:spPr>
        <a:xfrm>
          <a:off x="1333894" y="2069172"/>
          <a:ext cx="8724505" cy="115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226" tIns="122226" rIns="122226" bIns="122226" numCol="1" spcCol="1270" anchor="ctr" anchorCtr="0">
          <a:noAutofit/>
        </a:bodyPr>
        <a:lstStyle/>
        <a:p>
          <a:pPr marL="0" lvl="0" indent="0" algn="l" defTabSz="1111250">
            <a:lnSpc>
              <a:spcPct val="100000"/>
            </a:lnSpc>
            <a:spcBef>
              <a:spcPct val="0"/>
            </a:spcBef>
            <a:spcAft>
              <a:spcPct val="35000"/>
            </a:spcAft>
            <a:buNone/>
          </a:pPr>
          <a:r>
            <a:rPr lang="en-AU" sz="2500" kern="1200" dirty="0"/>
            <a:t>Systems must better support casual convenors (or just abolish it completely and put them on a permanent basis)</a:t>
          </a:r>
          <a:endParaRPr lang="en-US" sz="2500" kern="1200" dirty="0"/>
        </a:p>
      </dsp:txBody>
      <dsp:txXfrm>
        <a:off x="1333894" y="2069172"/>
        <a:ext cx="8724505" cy="1154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2EE9-E65F-454C-BACA-1D67BB36961E}">
      <dsp:nvSpPr>
        <dsp:cNvPr id="0" name=""/>
        <dsp:cNvSpPr/>
      </dsp:nvSpPr>
      <dsp:spPr>
        <a:xfrm>
          <a:off x="0" y="2170"/>
          <a:ext cx="5906181" cy="11002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85F2B-17D8-44A4-ADF9-44F31C6069B6}">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285238-1676-42E2-BA0A-055FFD1AD142}">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488950">
            <a:lnSpc>
              <a:spcPct val="90000"/>
            </a:lnSpc>
            <a:spcBef>
              <a:spcPct val="0"/>
            </a:spcBef>
            <a:spcAft>
              <a:spcPct val="35000"/>
            </a:spcAft>
            <a:buNone/>
          </a:pPr>
          <a:r>
            <a:rPr lang="en-AU" sz="1100" kern="1200" dirty="0"/>
            <a:t>Reflecting on my time in UDL training, I noticed it assumes (intentionally or not) that implementers have ample time and resources. While institutions and tenured staff often set the standard, it's frequently the casual tutors and conveners who create innovative activities and undertake most administration of courses.</a:t>
          </a:r>
          <a:endParaRPr lang="en-US" sz="1100" kern="1200" dirty="0"/>
        </a:p>
      </dsp:txBody>
      <dsp:txXfrm>
        <a:off x="1270834" y="2170"/>
        <a:ext cx="4635346" cy="1100289"/>
      </dsp:txXfrm>
    </dsp:sp>
    <dsp:sp modelId="{2F2EA99B-FB16-4E2F-851D-A9A444DF80FD}">
      <dsp:nvSpPr>
        <dsp:cNvPr id="0" name=""/>
        <dsp:cNvSpPr/>
      </dsp:nvSpPr>
      <dsp:spPr>
        <a:xfrm>
          <a:off x="0" y="1377533"/>
          <a:ext cx="5906181" cy="11002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A0781-2595-4920-A3E8-88B60AE40CFB}">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F1A1F3-20AA-401B-AE5F-0BC41B184DE2}">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666750">
            <a:lnSpc>
              <a:spcPct val="90000"/>
            </a:lnSpc>
            <a:spcBef>
              <a:spcPct val="0"/>
            </a:spcBef>
            <a:spcAft>
              <a:spcPct val="35000"/>
            </a:spcAft>
            <a:buNone/>
          </a:pPr>
          <a:r>
            <a:rPr lang="en-AU" sz="1500" kern="1200" dirty="0"/>
            <a:t>Casual conveners face precarious conditions and lack of time.</a:t>
          </a:r>
          <a:endParaRPr lang="en-US" sz="1500" kern="1200" dirty="0"/>
        </a:p>
      </dsp:txBody>
      <dsp:txXfrm>
        <a:off x="1270834" y="1377533"/>
        <a:ext cx="4635346" cy="1100289"/>
      </dsp:txXfrm>
    </dsp:sp>
    <dsp:sp modelId="{64FE3B52-6202-466C-9307-1277722778A0}">
      <dsp:nvSpPr>
        <dsp:cNvPr id="0" name=""/>
        <dsp:cNvSpPr/>
      </dsp:nvSpPr>
      <dsp:spPr>
        <a:xfrm>
          <a:off x="0" y="2752895"/>
          <a:ext cx="5906181" cy="11002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3023E-1F64-4007-84A8-DAA719C17246}">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3537A0-C369-4F78-86F9-A7C53A6BFE0C}">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666750">
            <a:lnSpc>
              <a:spcPct val="90000"/>
            </a:lnSpc>
            <a:spcBef>
              <a:spcPct val="0"/>
            </a:spcBef>
            <a:spcAft>
              <a:spcPct val="35000"/>
            </a:spcAft>
            <a:buNone/>
          </a:pPr>
          <a:r>
            <a:rPr lang="en-AU" sz="1500" kern="1200" dirty="0"/>
            <a:t>Paid for only two hours of preparation per week.</a:t>
          </a:r>
          <a:endParaRPr lang="en-US" sz="1500" kern="1200" dirty="0"/>
        </a:p>
      </dsp:txBody>
      <dsp:txXfrm>
        <a:off x="1270834" y="2752895"/>
        <a:ext cx="4635346" cy="1100289"/>
      </dsp:txXfrm>
    </dsp:sp>
    <dsp:sp modelId="{EB0617ED-8E0C-4E4D-A27D-86B9297B8133}">
      <dsp:nvSpPr>
        <dsp:cNvPr id="0" name=""/>
        <dsp:cNvSpPr/>
      </dsp:nvSpPr>
      <dsp:spPr>
        <a:xfrm>
          <a:off x="0" y="4128257"/>
          <a:ext cx="5906181" cy="11002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F43EA-E2EA-4CF2-B245-6CF53C62C4B5}">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6253B0-BBA0-4FD6-995F-9EAA82AAD4CF}">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666750">
            <a:lnSpc>
              <a:spcPct val="90000"/>
            </a:lnSpc>
            <a:spcBef>
              <a:spcPct val="0"/>
            </a:spcBef>
            <a:spcAft>
              <a:spcPct val="35000"/>
            </a:spcAft>
            <a:buNone/>
          </a:pPr>
          <a:r>
            <a:rPr lang="en-AU" sz="1500" kern="1200" dirty="0"/>
            <a:t>Tasks like course design, topic research, tutorial organisation, assessment moderation meetings, student meetings, academic integrity meetings require so much more time.</a:t>
          </a:r>
          <a:endParaRPr lang="en-US" sz="1500" kern="1200" dirty="0"/>
        </a:p>
      </dsp:txBody>
      <dsp:txXfrm>
        <a:off x="1270834" y="4128257"/>
        <a:ext cx="4635346" cy="1100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5A464-6CF7-4666-A6CE-971412F05660}">
      <dsp:nvSpPr>
        <dsp:cNvPr id="0" name=""/>
        <dsp:cNvSpPr/>
      </dsp:nvSpPr>
      <dsp:spPr>
        <a:xfrm>
          <a:off x="938775" y="894462"/>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A789E5-6569-4F1F-B0CF-0E0D5676E471}">
      <dsp:nvSpPr>
        <dsp:cNvPr id="0" name=""/>
        <dsp:cNvSpPr/>
      </dsp:nvSpPr>
      <dsp:spPr>
        <a:xfrm>
          <a:off x="372805"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University administrations exploit casual academics' dedication.</a:t>
          </a:r>
          <a:endParaRPr lang="en-US" sz="1200" kern="1200"/>
        </a:p>
      </dsp:txBody>
      <dsp:txXfrm>
        <a:off x="372805" y="2111149"/>
        <a:ext cx="2058075" cy="720000"/>
      </dsp:txXfrm>
    </dsp:sp>
    <dsp:sp modelId="{E7D8C230-2ABF-4C4C-A43A-32FC0AB4FE9D}">
      <dsp:nvSpPr>
        <dsp:cNvPr id="0" name=""/>
        <dsp:cNvSpPr/>
      </dsp:nvSpPr>
      <dsp:spPr>
        <a:xfrm>
          <a:off x="3357014" y="894462"/>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689CAE-3302-4854-8EE6-6017E5E99C35}">
      <dsp:nvSpPr>
        <dsp:cNvPr id="0" name=""/>
        <dsp:cNvSpPr/>
      </dsp:nvSpPr>
      <dsp:spPr>
        <a:xfrm>
          <a:off x="2791043"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Many strive for good evaluations and student engagement, going above and beyond.</a:t>
          </a:r>
          <a:endParaRPr lang="en-US" sz="1200" kern="1200"/>
        </a:p>
      </dsp:txBody>
      <dsp:txXfrm>
        <a:off x="2791043" y="2111149"/>
        <a:ext cx="2058075" cy="720000"/>
      </dsp:txXfrm>
    </dsp:sp>
    <dsp:sp modelId="{9D755398-F232-4262-BF10-D1FF57D6C3AB}">
      <dsp:nvSpPr>
        <dsp:cNvPr id="0" name=""/>
        <dsp:cNvSpPr/>
      </dsp:nvSpPr>
      <dsp:spPr>
        <a:xfrm>
          <a:off x="5775252" y="894462"/>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4A5421-B74A-4B5B-AC9C-4C365A1D76B6}">
      <dsp:nvSpPr>
        <dsp:cNvPr id="0" name=""/>
        <dsp:cNvSpPr/>
      </dsp:nvSpPr>
      <dsp:spPr>
        <a:xfrm>
          <a:off x="5209281"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Casual academics do not earn enough for the extra work and often work additional jobs.</a:t>
          </a:r>
          <a:endParaRPr lang="en-US" sz="1200" kern="1200"/>
        </a:p>
      </dsp:txBody>
      <dsp:txXfrm>
        <a:off x="5209281" y="2111149"/>
        <a:ext cx="2058075" cy="720000"/>
      </dsp:txXfrm>
    </dsp:sp>
    <dsp:sp modelId="{4D6EB440-30C3-4241-86AE-367ECAB59E10}">
      <dsp:nvSpPr>
        <dsp:cNvPr id="0" name=""/>
        <dsp:cNvSpPr/>
      </dsp:nvSpPr>
      <dsp:spPr>
        <a:xfrm>
          <a:off x="8193490" y="894462"/>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F1361-35F5-4ACA-A73C-79C0BBC29574}">
      <dsp:nvSpPr>
        <dsp:cNvPr id="0" name=""/>
        <dsp:cNvSpPr/>
      </dsp:nvSpPr>
      <dsp:spPr>
        <a:xfrm>
          <a:off x="7627519" y="2111149"/>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AU" sz="1200" kern="1200"/>
            <a:t>Balancing extra responsibilities and research makes UDL implementation challenging.</a:t>
          </a:r>
          <a:endParaRPr lang="en-US" sz="1200" kern="1200"/>
        </a:p>
      </dsp:txBody>
      <dsp:txXfrm>
        <a:off x="7627519" y="2111149"/>
        <a:ext cx="20580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6/19/2024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6/19/2024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657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279547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6687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0387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9804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623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1331697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6228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6141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1184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34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16670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14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8449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08793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07330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9215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907098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6971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6/19/2024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6/19/2024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6/19/2024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6/19/2024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671969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177/0092055X1769079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nesst.org.au/wp-content/uploads/2018/06/Koori-IQ-Test_Miller.pdf"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youtube.com/watch?v=yOPhTiHywhI&amp;ab_channel=JouK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greenagenda.org.au/2020/11/reflection-on-academia-before-and-after-the-pandemi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sbanetimes.com.au/national/act/casual-workers-call-for-job-security-at-union-rally-20180501-p4zcp7.html" TargetMode="External"/><Relationship Id="rId2" Type="http://schemas.openxmlformats.org/officeDocument/2006/relationships/hyperlink" Target="https://doi.org/10.1177/09500170166330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Autofit/>
          </a:bodyPr>
          <a:lstStyle/>
          <a:p>
            <a:r>
              <a:rPr lang="en-AU" sz="4800" dirty="0"/>
              <a:t>Navigating Inclusivity on a Shoestring: Casual Convenorship and UDL Implementation</a:t>
            </a:r>
            <a:endParaRPr lang="en-US" sz="4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(Almost Dr) Susannah French, Australian National University</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B5B2-3822-2F2F-E01F-B8FF8EC5ADA5}"/>
              </a:ext>
            </a:extLst>
          </p:cNvPr>
          <p:cNvSpPr>
            <a:spLocks noGrp="1"/>
          </p:cNvSpPr>
          <p:nvPr>
            <p:ph type="title"/>
          </p:nvPr>
        </p:nvSpPr>
        <p:spPr>
          <a:xfrm>
            <a:off x="7064083" y="662389"/>
            <a:ext cx="4472921" cy="1371600"/>
          </a:xfrm>
        </p:spPr>
        <p:txBody>
          <a:bodyPr>
            <a:normAutofit/>
          </a:bodyPr>
          <a:lstStyle/>
          <a:p>
            <a:r>
              <a:rPr lang="en-AU" dirty="0"/>
              <a:t>DISCLAIMER</a:t>
            </a:r>
          </a:p>
        </p:txBody>
      </p:sp>
      <p:sp>
        <p:nvSpPr>
          <p:cNvPr id="3" name="Content Placeholder 2">
            <a:extLst>
              <a:ext uri="{FF2B5EF4-FFF2-40B4-BE49-F238E27FC236}">
                <a16:creationId xmlns:a16="http://schemas.microsoft.com/office/drawing/2014/main" id="{47355AF5-2487-0E80-4073-68128198283F}"/>
              </a:ext>
            </a:extLst>
          </p:cNvPr>
          <p:cNvSpPr>
            <a:spLocks noGrp="1"/>
          </p:cNvSpPr>
          <p:nvPr>
            <p:ph idx="1"/>
          </p:nvPr>
        </p:nvSpPr>
        <p:spPr>
          <a:xfrm>
            <a:off x="7064082" y="2103120"/>
            <a:ext cx="4472922" cy="3931920"/>
          </a:xfrm>
        </p:spPr>
        <p:txBody>
          <a:bodyPr>
            <a:normAutofit/>
          </a:bodyPr>
          <a:lstStyle/>
          <a:p>
            <a:pPr marL="0" indent="0">
              <a:buNone/>
            </a:pPr>
            <a:r>
              <a:rPr lang="en-AU" dirty="0"/>
              <a:t>I understand that it would be unreasonable to expect non-sociologists to fully grasp these theories. However, the goal of this section is to explore how UDL principles can make complex theory more accessible to first-year sociology students. These connections are the key focus. However, I diluted the theory to ensure that attendees can follow along.</a:t>
            </a:r>
          </a:p>
        </p:txBody>
      </p:sp>
      <p:pic>
        <p:nvPicPr>
          <p:cNvPr id="5" name="Picture 4">
            <a:extLst>
              <a:ext uri="{FF2B5EF4-FFF2-40B4-BE49-F238E27FC236}">
                <a16:creationId xmlns:a16="http://schemas.microsoft.com/office/drawing/2014/main" id="{87CA9229-CD35-3443-DE3A-28EB19C37996}"/>
              </a:ext>
              <a:ext uri="{C183D7F6-B498-43B3-948B-1728B52AA6E4}">
                <adec:decorative xmlns:adec="http://schemas.microsoft.com/office/drawing/2017/decorative" val="1"/>
              </a:ext>
            </a:extLst>
          </p:cNvPr>
          <p:cNvPicPr>
            <a:picLocks noChangeAspect="1"/>
          </p:cNvPicPr>
          <p:nvPr/>
        </p:nvPicPr>
        <p:blipFill rotWithShape="1">
          <a:blip r:embed="rId2"/>
          <a:srcRect l="19140" r="10949"/>
          <a:stretch/>
        </p:blipFill>
        <p:spPr>
          <a:xfrm>
            <a:off x="228961" y="-17857"/>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13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83F2-0983-6B9D-F6C1-8DE80EEC9021}"/>
              </a:ext>
            </a:extLst>
          </p:cNvPr>
          <p:cNvSpPr>
            <a:spLocks noGrp="1"/>
          </p:cNvSpPr>
          <p:nvPr>
            <p:ph type="title"/>
          </p:nvPr>
        </p:nvSpPr>
        <p:spPr/>
        <p:txBody>
          <a:bodyPr/>
          <a:lstStyle/>
          <a:p>
            <a:pPr algn="ctr"/>
            <a:r>
              <a:rPr lang="en-AU" dirty="0"/>
              <a:t>Modelling Durkheim's Solidarity with Play-Doh Bugs</a:t>
            </a:r>
          </a:p>
        </p:txBody>
      </p:sp>
      <p:pic>
        <p:nvPicPr>
          <p:cNvPr id="7" name="Content Placeholder 3">
            <a:extLst>
              <a:ext uri="{FF2B5EF4-FFF2-40B4-BE49-F238E27FC236}">
                <a16:creationId xmlns:a16="http://schemas.microsoft.com/office/drawing/2014/main" id="{E8CFB730-7EAA-8387-0D5E-161F3E973DE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208708" y="2242820"/>
            <a:ext cx="5606776" cy="3849687"/>
          </a:xfrm>
          <a:prstGeom prst="rect">
            <a:avLst/>
          </a:prstGeom>
        </p:spPr>
      </p:pic>
      <p:sp>
        <p:nvSpPr>
          <p:cNvPr id="9" name="TextBox 8">
            <a:extLst>
              <a:ext uri="{FF2B5EF4-FFF2-40B4-BE49-F238E27FC236}">
                <a16:creationId xmlns:a16="http://schemas.microsoft.com/office/drawing/2014/main" id="{309C2FB1-60A5-0E8F-7FA2-343C774522B5}"/>
              </a:ext>
            </a:extLst>
          </p:cNvPr>
          <p:cNvSpPr txBox="1"/>
          <p:nvPr/>
        </p:nvSpPr>
        <p:spPr>
          <a:xfrm>
            <a:off x="7300292" y="2967335"/>
            <a:ext cx="2739058" cy="1477328"/>
          </a:xfrm>
          <a:prstGeom prst="rect">
            <a:avLst/>
          </a:prstGeom>
          <a:noFill/>
        </p:spPr>
        <p:txBody>
          <a:bodyPr wrap="square">
            <a:spAutoFit/>
          </a:bodyPr>
          <a:lstStyle/>
          <a:p>
            <a:r>
              <a:rPr lang="en-AU" i="1" dirty="0"/>
              <a:t>All credit for the creation of this activity and the handouts goes to Dr Clare </a:t>
            </a:r>
            <a:r>
              <a:rPr lang="en-AU" i="1" dirty="0" err="1"/>
              <a:t>Southerton</a:t>
            </a:r>
            <a:r>
              <a:rPr lang="en-AU" i="1" dirty="0"/>
              <a:t> and Dr Hannah McCann</a:t>
            </a:r>
          </a:p>
        </p:txBody>
      </p:sp>
    </p:spTree>
    <p:extLst>
      <p:ext uri="{BB962C8B-B14F-4D97-AF65-F5344CB8AC3E}">
        <p14:creationId xmlns:p14="http://schemas.microsoft.com/office/powerpoint/2010/main" val="238487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36A3-C7B4-8F56-1928-DEF293D24740}"/>
              </a:ext>
            </a:extLst>
          </p:cNvPr>
          <p:cNvSpPr>
            <a:spLocks noGrp="1"/>
          </p:cNvSpPr>
          <p:nvPr>
            <p:ph type="title"/>
          </p:nvPr>
        </p:nvSpPr>
        <p:spPr>
          <a:xfrm>
            <a:off x="1066800" y="642594"/>
            <a:ext cx="4227443" cy="1371600"/>
          </a:xfrm>
        </p:spPr>
        <p:txBody>
          <a:bodyPr>
            <a:normAutofit fontScale="90000"/>
          </a:bodyPr>
          <a:lstStyle/>
          <a:p>
            <a:pPr algn="ctr"/>
            <a:r>
              <a:rPr lang="en-AU" dirty="0"/>
              <a:t>Mechanical Solidarity Team Instructions</a:t>
            </a:r>
          </a:p>
        </p:txBody>
      </p:sp>
      <p:pic>
        <p:nvPicPr>
          <p:cNvPr id="4" name="Content Placeholder 3" descr="Make a bug exercise. In pairs, use the plasticine provided to make a bug. The bug should be an ant and have specific features.&#10;&#10;">
            <a:extLst>
              <a:ext uri="{FF2B5EF4-FFF2-40B4-BE49-F238E27FC236}">
                <a16:creationId xmlns:a16="http://schemas.microsoft.com/office/drawing/2014/main" id="{1E7AAB16-CBB4-7EC6-1C8B-EEAA34214F49}"/>
              </a:ext>
            </a:extLst>
          </p:cNvPr>
          <p:cNvPicPr>
            <a:picLocks noGrp="1" noChangeAspect="1"/>
          </p:cNvPicPr>
          <p:nvPr>
            <p:ph idx="1"/>
          </p:nvPr>
        </p:nvPicPr>
        <p:blipFill>
          <a:blip r:embed="rId2"/>
          <a:stretch>
            <a:fillRect/>
          </a:stretch>
        </p:blipFill>
        <p:spPr>
          <a:xfrm>
            <a:off x="982978" y="2189577"/>
            <a:ext cx="4845661" cy="3849687"/>
          </a:xfrm>
          <a:prstGeom prst="rect">
            <a:avLst/>
          </a:prstGeom>
        </p:spPr>
      </p:pic>
      <p:pic>
        <p:nvPicPr>
          <p:cNvPr id="5" name="Picture 4" descr="Make a bug exercise. use the plasticine to make an insect.">
            <a:extLst>
              <a:ext uri="{FF2B5EF4-FFF2-40B4-BE49-F238E27FC236}">
                <a16:creationId xmlns:a16="http://schemas.microsoft.com/office/drawing/2014/main" id="{C520031F-0601-8133-8649-FD900E4C147A}"/>
              </a:ext>
            </a:extLst>
          </p:cNvPr>
          <p:cNvPicPr>
            <a:picLocks noChangeAspect="1"/>
          </p:cNvPicPr>
          <p:nvPr/>
        </p:nvPicPr>
        <p:blipFill>
          <a:blip r:embed="rId3"/>
          <a:stretch>
            <a:fillRect/>
          </a:stretch>
        </p:blipFill>
        <p:spPr>
          <a:xfrm>
            <a:off x="6989557" y="2189577"/>
            <a:ext cx="3645724" cy="902286"/>
          </a:xfrm>
          <a:prstGeom prst="rect">
            <a:avLst/>
          </a:prstGeom>
        </p:spPr>
      </p:pic>
      <p:sp>
        <p:nvSpPr>
          <p:cNvPr id="6" name="Title 1">
            <a:extLst>
              <a:ext uri="{FF2B5EF4-FFF2-40B4-BE49-F238E27FC236}">
                <a16:creationId xmlns:a16="http://schemas.microsoft.com/office/drawing/2014/main" id="{A85E0F4D-C5CF-689F-9D2E-24C260A14E51}"/>
              </a:ext>
            </a:extLst>
          </p:cNvPr>
          <p:cNvSpPr txBox="1">
            <a:spLocks/>
          </p:cNvSpPr>
          <p:nvPr/>
        </p:nvSpPr>
        <p:spPr>
          <a:xfrm>
            <a:off x="6698697" y="686630"/>
            <a:ext cx="4227443" cy="1371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AU" dirty="0"/>
              <a:t>Organic Solidarity Team Instructions</a:t>
            </a:r>
          </a:p>
        </p:txBody>
      </p:sp>
    </p:spTree>
    <p:extLst>
      <p:ext uri="{BB962C8B-B14F-4D97-AF65-F5344CB8AC3E}">
        <p14:creationId xmlns:p14="http://schemas.microsoft.com/office/powerpoint/2010/main" val="372252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5D2-A0BD-73AF-ECA5-19FD2878A9CA}"/>
              </a:ext>
            </a:extLst>
          </p:cNvPr>
          <p:cNvSpPr>
            <a:spLocks noGrp="1"/>
          </p:cNvSpPr>
          <p:nvPr>
            <p:ph type="title"/>
          </p:nvPr>
        </p:nvSpPr>
        <p:spPr/>
        <p:txBody>
          <a:bodyPr/>
          <a:lstStyle/>
          <a:p>
            <a:r>
              <a:rPr lang="en-AU" dirty="0"/>
              <a:t>Student Feedback and Discussion</a:t>
            </a:r>
          </a:p>
        </p:txBody>
      </p:sp>
      <p:sp>
        <p:nvSpPr>
          <p:cNvPr id="3" name="Content Placeholder 2">
            <a:extLst>
              <a:ext uri="{FF2B5EF4-FFF2-40B4-BE49-F238E27FC236}">
                <a16:creationId xmlns:a16="http://schemas.microsoft.com/office/drawing/2014/main" id="{FD5E43DB-C48F-68EA-058E-10A941476202}"/>
              </a:ext>
            </a:extLst>
          </p:cNvPr>
          <p:cNvSpPr>
            <a:spLocks noGrp="1"/>
          </p:cNvSpPr>
          <p:nvPr>
            <p:ph idx="1"/>
          </p:nvPr>
        </p:nvSpPr>
        <p:spPr>
          <a:xfrm>
            <a:off x="1066800" y="2103120"/>
            <a:ext cx="10477500" cy="3849624"/>
          </a:xfrm>
        </p:spPr>
        <p:txBody>
          <a:bodyPr>
            <a:normAutofit fontScale="92500" lnSpcReduction="10000"/>
          </a:bodyPr>
          <a:lstStyle/>
          <a:p>
            <a:r>
              <a:rPr lang="en-AU" dirty="0"/>
              <a:t>Some students assigned the </a:t>
            </a:r>
            <a:r>
              <a:rPr lang="en-AU" b="1" dirty="0"/>
              <a:t>Mechanical Solidarity </a:t>
            </a:r>
            <a:r>
              <a:rPr lang="en-AU" dirty="0"/>
              <a:t>instructions reported that they enjoyed following their instructions as it provided them with structure, and it was fun to build something with a partner. </a:t>
            </a:r>
          </a:p>
          <a:p>
            <a:pPr lvl="1"/>
            <a:r>
              <a:rPr lang="en-AU" i="1" dirty="0"/>
              <a:t>Relevance to Theory: This situation aligns with Durkheim's idea that societies bound by mechanical solidarity have a strong sense of collective consciousness and adherence to shared norms. The students’ comfort and enjoyment in the clear guidelines, mirrors how individuals in traditional, homogeneous societies derive security and satisfaction from conformity and uniformity. </a:t>
            </a:r>
          </a:p>
          <a:p>
            <a:r>
              <a:rPr lang="en-AU" dirty="0"/>
              <a:t>Other students </a:t>
            </a:r>
            <a:r>
              <a:rPr lang="en-AU" i="1" dirty="0"/>
              <a:t>despised</a:t>
            </a:r>
            <a:r>
              <a:rPr lang="en-AU" dirty="0"/>
              <a:t> how stringent the instructions were. One pair of students tried to ignore the instructions and add extra attachments to the bug. We also unpacked why not following instructions felt a like let down (for me as an instructor and for them participating). </a:t>
            </a:r>
          </a:p>
          <a:p>
            <a:pPr lvl="1"/>
            <a:r>
              <a:rPr lang="en-AU" i="1" dirty="0"/>
              <a:t>Relevance to Theory: This situation reflects the potential rigidity and resistance to change in mechanically solid societies. The pair who tried to deviate from the instructions exemplified the tension and potential for dissatisfaction when individuals feel constrained by rigid societal norms.</a:t>
            </a:r>
          </a:p>
          <a:p>
            <a:r>
              <a:rPr lang="en-AU" dirty="0"/>
              <a:t>Some students assigned the </a:t>
            </a:r>
            <a:r>
              <a:rPr lang="en-AU" b="1" dirty="0"/>
              <a:t>Organic Solidarity</a:t>
            </a:r>
            <a:r>
              <a:rPr lang="en-AU" dirty="0"/>
              <a:t> instructions absolutely thrived on the freedom they had, while others found it way too stressful not having any structure at all. </a:t>
            </a:r>
          </a:p>
          <a:p>
            <a:pPr lvl="1"/>
            <a:r>
              <a:rPr lang="en-AU" i="1" dirty="0"/>
              <a:t>Relevance to Theory: Those who enjoyed the freedom embody Durkheim's notion of organic solidarity, where individuals in modern, heterogeneous societies enjoy the benefits of interdependence and the flexibility to pursue personal interests and creativity. This mirrors the diverse roles and functions in such societies that allow for personal growth and innovation. Those who were stressed reflected the downside of organic solidarity: the anxiety and uncertainty that can arise from too much autonomy and insufficient guidance, reflecting the complexities and challenges of interdependence in modern societies.</a:t>
            </a:r>
          </a:p>
        </p:txBody>
      </p:sp>
    </p:spTree>
    <p:extLst>
      <p:ext uri="{BB962C8B-B14F-4D97-AF65-F5344CB8AC3E}">
        <p14:creationId xmlns:p14="http://schemas.microsoft.com/office/powerpoint/2010/main" val="136167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F31C-93D6-2442-0C14-12B7746AE5E9}"/>
              </a:ext>
            </a:extLst>
          </p:cNvPr>
          <p:cNvSpPr>
            <a:spLocks noGrp="1"/>
          </p:cNvSpPr>
          <p:nvPr>
            <p:ph type="title"/>
          </p:nvPr>
        </p:nvSpPr>
        <p:spPr/>
        <p:txBody>
          <a:bodyPr/>
          <a:lstStyle/>
          <a:p>
            <a:pPr algn="ctr"/>
            <a:r>
              <a:rPr lang="en-AU" dirty="0"/>
              <a:t>The Goffman Spy Game</a:t>
            </a:r>
          </a:p>
        </p:txBody>
      </p:sp>
      <p:sp>
        <p:nvSpPr>
          <p:cNvPr id="3" name="Content Placeholder 2">
            <a:extLst>
              <a:ext uri="{FF2B5EF4-FFF2-40B4-BE49-F238E27FC236}">
                <a16:creationId xmlns:a16="http://schemas.microsoft.com/office/drawing/2014/main" id="{CDA93A7B-293F-D7E8-48A1-C9EB8FC8B8D5}"/>
              </a:ext>
            </a:extLst>
          </p:cNvPr>
          <p:cNvSpPr>
            <a:spLocks noGrp="1"/>
          </p:cNvSpPr>
          <p:nvPr>
            <p:ph idx="1"/>
          </p:nvPr>
        </p:nvSpPr>
        <p:spPr>
          <a:xfrm>
            <a:off x="1066800" y="2103120"/>
            <a:ext cx="3916017" cy="3760698"/>
          </a:xfrm>
        </p:spPr>
        <p:txBody>
          <a:bodyPr>
            <a:normAutofit lnSpcReduction="10000"/>
          </a:bodyPr>
          <a:lstStyle/>
          <a:p>
            <a:pPr marL="0" indent="0" algn="ctr" rtl="0" fontAlgn="base">
              <a:spcBef>
                <a:spcPts val="0"/>
              </a:spcBef>
              <a:spcAft>
                <a:spcPts val="0"/>
              </a:spcAft>
              <a:buNone/>
            </a:pPr>
            <a:r>
              <a:rPr lang="en-AU" sz="1600" b="1" i="0" u="none" strike="noStrike" dirty="0">
                <a:effectLst/>
                <a:latin typeface="Century Gothic" panose="020B0502020202020204" pitchFamily="34" charset="0"/>
              </a:rPr>
              <a:t>In Person Version</a:t>
            </a:r>
          </a:p>
          <a:p>
            <a:pPr rtl="0" fontAlgn="base">
              <a:spcBef>
                <a:spcPts val="0"/>
              </a:spcBef>
              <a:spcAft>
                <a:spcPts val="0"/>
              </a:spcAft>
              <a:buFont typeface="Arial" panose="020B0604020202020204" pitchFamily="34" charset="0"/>
              <a:buChar char="•"/>
            </a:pPr>
            <a:endParaRPr lang="en-AU" sz="1600" dirty="0">
              <a:latin typeface="Century Gothic" panose="020B0502020202020204" pitchFamily="34" charset="0"/>
            </a:endParaRPr>
          </a:p>
          <a:p>
            <a:pPr rtl="0" fontAlgn="base">
              <a:spcBef>
                <a:spcPts val="0"/>
              </a:spcBef>
              <a:spcAft>
                <a:spcPts val="0"/>
              </a:spcAft>
              <a:buFont typeface="Arial" panose="020B0604020202020204" pitchFamily="34" charset="0"/>
              <a:buChar char="•"/>
            </a:pPr>
            <a:r>
              <a:rPr lang="en-AU" sz="1600" b="0" i="0" u="none" strike="noStrike" dirty="0">
                <a:effectLst/>
                <a:latin typeface="Century Gothic" panose="020B0502020202020204" pitchFamily="34" charset="0"/>
              </a:rPr>
              <a:t>You will each be given a card. Some of you will be spies, some will not be spies. </a:t>
            </a:r>
            <a:endParaRPr lang="en-AU" sz="1600" b="0" i="0" u="none" strike="noStrike" dirty="0">
              <a:effectLst/>
              <a:latin typeface="Arial" panose="020B0604020202020204" pitchFamily="34" charset="0"/>
            </a:endParaRPr>
          </a:p>
          <a:p>
            <a:pPr rtl="0" fontAlgn="base">
              <a:spcBef>
                <a:spcPts val="900"/>
              </a:spcBef>
              <a:spcAft>
                <a:spcPts val="0"/>
              </a:spcAft>
              <a:buFont typeface="Arial" panose="020B0604020202020204" pitchFamily="34" charset="0"/>
              <a:buChar char="•"/>
            </a:pPr>
            <a:r>
              <a:rPr lang="en-AU" sz="1600" b="0" i="0" u="none" strike="noStrike" dirty="0">
                <a:effectLst/>
                <a:latin typeface="Century Gothic" panose="020B0502020202020204" pitchFamily="34" charset="0"/>
              </a:rPr>
              <a:t>Spies will be fabricating things about their lives. Non-spies will be truthful. </a:t>
            </a:r>
            <a:r>
              <a:rPr lang="en-AU" sz="1600" dirty="0">
                <a:latin typeface="Century Gothic" panose="020B0502020202020204" pitchFamily="34" charset="0"/>
              </a:rPr>
              <a:t>Only share what you are comfortable with!</a:t>
            </a:r>
            <a:endParaRPr lang="en-AU" sz="1600" b="0" i="0" u="none" strike="noStrike" dirty="0">
              <a:effectLst/>
              <a:latin typeface="Arial" panose="020B0604020202020204" pitchFamily="34" charset="0"/>
            </a:endParaRPr>
          </a:p>
          <a:p>
            <a:pPr rtl="0" fontAlgn="base">
              <a:spcBef>
                <a:spcPts val="900"/>
              </a:spcBef>
              <a:spcAft>
                <a:spcPts val="0"/>
              </a:spcAft>
              <a:buFont typeface="Arial" panose="020B0604020202020204" pitchFamily="34" charset="0"/>
              <a:buChar char="•"/>
            </a:pPr>
            <a:r>
              <a:rPr lang="en-AU" sz="1600" b="0" i="0" u="none" strike="noStrike" dirty="0">
                <a:effectLst/>
                <a:latin typeface="Century Gothic" panose="020B0502020202020204" pitchFamily="34" charset="0"/>
              </a:rPr>
              <a:t>You will talk to each other for four minutes and talk about your lives.</a:t>
            </a:r>
          </a:p>
          <a:p>
            <a:pPr rtl="0" fontAlgn="base">
              <a:spcBef>
                <a:spcPts val="900"/>
              </a:spcBef>
              <a:spcAft>
                <a:spcPts val="0"/>
              </a:spcAft>
              <a:buFont typeface="Arial" panose="020B0604020202020204" pitchFamily="34" charset="0"/>
              <a:buChar char="•"/>
            </a:pPr>
            <a:r>
              <a:rPr lang="en-AU" sz="1600" dirty="0">
                <a:latin typeface="Century Gothic" panose="020B0502020202020204" pitchFamily="34" charset="0"/>
              </a:rPr>
              <a:t>I will randomly assign your partners out of my hat. </a:t>
            </a:r>
            <a:endParaRPr lang="en-AU" sz="1600" b="0" i="0" u="none" strike="noStrike" dirty="0">
              <a:effectLst/>
              <a:latin typeface="Arial" panose="020B0604020202020204" pitchFamily="34" charset="0"/>
            </a:endParaRPr>
          </a:p>
          <a:p>
            <a:endParaRPr lang="en-AU" dirty="0"/>
          </a:p>
        </p:txBody>
      </p:sp>
      <p:sp>
        <p:nvSpPr>
          <p:cNvPr id="5" name="Content Placeholder 2">
            <a:extLst>
              <a:ext uri="{FF2B5EF4-FFF2-40B4-BE49-F238E27FC236}">
                <a16:creationId xmlns:a16="http://schemas.microsoft.com/office/drawing/2014/main" id="{BEC762E0-ACEE-33F2-5C76-0EA23D7D28F0}"/>
              </a:ext>
            </a:extLst>
          </p:cNvPr>
          <p:cNvSpPr txBox="1">
            <a:spLocks/>
          </p:cNvSpPr>
          <p:nvPr/>
        </p:nvSpPr>
        <p:spPr>
          <a:xfrm>
            <a:off x="6788150" y="2014194"/>
            <a:ext cx="4108450" cy="3849624"/>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fontAlgn="base">
              <a:spcBef>
                <a:spcPts val="0"/>
              </a:spcBef>
              <a:buFont typeface="Garamond" pitchFamily="18" charset="0"/>
              <a:buNone/>
            </a:pPr>
            <a:r>
              <a:rPr lang="en-AU" sz="1600" b="1" dirty="0">
                <a:latin typeface="Century Gothic" panose="020B0502020202020204" pitchFamily="34" charset="0"/>
              </a:rPr>
              <a:t>Online Version</a:t>
            </a:r>
          </a:p>
          <a:p>
            <a:pPr fontAlgn="base">
              <a:spcBef>
                <a:spcPts val="0"/>
              </a:spcBef>
              <a:buFont typeface="Arial" panose="020B0604020202020204" pitchFamily="34" charset="0"/>
              <a:buChar char="•"/>
            </a:pPr>
            <a:endParaRPr lang="en-AU" sz="1600" dirty="0">
              <a:latin typeface="Century Gothic" panose="020B0502020202020204" pitchFamily="34" charset="0"/>
            </a:endParaRPr>
          </a:p>
          <a:p>
            <a:pPr rtl="0" fontAlgn="base">
              <a:spcBef>
                <a:spcPts val="900"/>
              </a:spcBef>
              <a:spcAft>
                <a:spcPts val="0"/>
              </a:spcAft>
              <a:buFont typeface="Arial" panose="020B0604020202020204" pitchFamily="34" charset="0"/>
              <a:buChar char="•"/>
            </a:pPr>
            <a:r>
              <a:rPr lang="en-AU" sz="1800" b="0" i="0" u="none" strike="noStrike" dirty="0">
                <a:effectLst/>
                <a:latin typeface="Century Gothic" panose="020B0502020202020204" pitchFamily="34" charset="0"/>
              </a:rPr>
              <a:t>You will be each assigned a partner in a separate break out room and you will be having a 4-minute conversation with them (you’re just getting to know one another). </a:t>
            </a:r>
            <a:endParaRPr lang="en-AU" sz="1800" b="0" i="0" u="none" strike="noStrike" dirty="0">
              <a:effectLst/>
              <a:latin typeface="Arial" panose="020B0604020202020204" pitchFamily="34" charset="0"/>
            </a:endParaRPr>
          </a:p>
          <a:p>
            <a:pPr rtl="0" fontAlgn="base">
              <a:spcBef>
                <a:spcPts val="900"/>
              </a:spcBef>
              <a:spcAft>
                <a:spcPts val="0"/>
              </a:spcAft>
              <a:buFont typeface="Arial" panose="020B0604020202020204" pitchFamily="34" charset="0"/>
              <a:buChar char="•"/>
            </a:pPr>
            <a:r>
              <a:rPr lang="en-AU" sz="1800" b="0" i="0" u="none" strike="noStrike" dirty="0">
                <a:effectLst/>
                <a:latin typeface="Century Gothic" panose="020B0502020202020204" pitchFamily="34" charset="0"/>
              </a:rPr>
              <a:t>I will privately message each of you in the Zoom chat to let you know whether you are a “spy” or “not a spy”. </a:t>
            </a:r>
            <a:endParaRPr lang="en-AU" sz="1800" b="0" i="0" u="none" strike="noStrike" dirty="0">
              <a:effectLst/>
              <a:latin typeface="Arial" panose="020B0604020202020204" pitchFamily="34" charset="0"/>
            </a:endParaRPr>
          </a:p>
          <a:p>
            <a:pPr rtl="0" fontAlgn="base">
              <a:spcBef>
                <a:spcPts val="900"/>
              </a:spcBef>
              <a:spcAft>
                <a:spcPts val="0"/>
              </a:spcAft>
              <a:buFont typeface="Arial" panose="020B0604020202020204" pitchFamily="34" charset="0"/>
              <a:buChar char="•"/>
            </a:pPr>
            <a:r>
              <a:rPr lang="en-AU" sz="1800" b="0" i="0" u="none" strike="noStrike" dirty="0">
                <a:effectLst/>
                <a:latin typeface="Century Gothic" panose="020B0502020202020204" pitchFamily="34" charset="0"/>
              </a:rPr>
              <a:t>If you are a spy, you will have to make up some lies about yourself. If you are not, just keep talking about yourself and share whatever information you feel comfortable with. </a:t>
            </a:r>
            <a:endParaRPr lang="en-AU" sz="1800" b="0" i="0" u="none" strike="noStrike" dirty="0">
              <a:effectLst/>
              <a:latin typeface="Arial" panose="020B0604020202020204" pitchFamily="34" charset="0"/>
            </a:endParaRPr>
          </a:p>
          <a:p>
            <a:pPr rtl="0" fontAlgn="base">
              <a:spcBef>
                <a:spcPts val="900"/>
              </a:spcBef>
              <a:spcAft>
                <a:spcPts val="0"/>
              </a:spcAft>
              <a:buFont typeface="Arial" panose="020B0604020202020204" pitchFamily="34" charset="0"/>
              <a:buChar char="•"/>
            </a:pPr>
            <a:r>
              <a:rPr lang="en-AU" sz="1800" b="0" i="0" u="none" strike="noStrike" dirty="0">
                <a:effectLst/>
                <a:latin typeface="Century Gothic" panose="020B0502020202020204" pitchFamily="34" charset="0"/>
              </a:rPr>
              <a:t>After the 4 minutes is up, we will reveal who the spies were! </a:t>
            </a:r>
            <a:endParaRPr lang="en-AU" dirty="0"/>
          </a:p>
        </p:txBody>
      </p:sp>
      <p:sp>
        <p:nvSpPr>
          <p:cNvPr id="6" name="TextBox 5">
            <a:extLst>
              <a:ext uri="{FF2B5EF4-FFF2-40B4-BE49-F238E27FC236}">
                <a16:creationId xmlns:a16="http://schemas.microsoft.com/office/drawing/2014/main" id="{F9F0C875-F6A6-635E-4649-1829538410D0}"/>
              </a:ext>
            </a:extLst>
          </p:cNvPr>
          <p:cNvSpPr txBox="1"/>
          <p:nvPr/>
        </p:nvSpPr>
        <p:spPr>
          <a:xfrm>
            <a:off x="1446420" y="5799907"/>
            <a:ext cx="5613400" cy="830997"/>
          </a:xfrm>
          <a:prstGeom prst="rect">
            <a:avLst/>
          </a:prstGeom>
          <a:noFill/>
        </p:spPr>
        <p:txBody>
          <a:bodyPr wrap="square" rtlCol="0">
            <a:spAutoFit/>
          </a:bodyPr>
          <a:lstStyle/>
          <a:p>
            <a:r>
              <a:rPr lang="en-AU" sz="1000" dirty="0"/>
              <a:t>All credit for the creation of this activity goes to McCoy, C. A. (2017). “Playing Goffman’s Information Game: A Classroom Activity Involving Student Interactions”</a:t>
            </a:r>
            <a:r>
              <a:rPr lang="en-AU" sz="1000" i="1" dirty="0"/>
              <a:t>. Teaching Sociology</a:t>
            </a:r>
            <a:r>
              <a:rPr lang="en-AU" sz="1000" dirty="0"/>
              <a:t>, 45(3), 260-268. </a:t>
            </a:r>
            <a:r>
              <a:rPr lang="en-AU" sz="1000" dirty="0">
                <a:hlinkClick r:id="rId2"/>
              </a:rPr>
              <a:t>https://doi.org/10.1177/0092055X17690793</a:t>
            </a:r>
            <a:r>
              <a:rPr lang="en-AU" sz="1000" dirty="0"/>
              <a:t> </a:t>
            </a:r>
          </a:p>
          <a:p>
            <a:endParaRPr lang="en-AU" dirty="0"/>
          </a:p>
        </p:txBody>
      </p:sp>
    </p:spTree>
    <p:extLst>
      <p:ext uri="{BB962C8B-B14F-4D97-AF65-F5344CB8AC3E}">
        <p14:creationId xmlns:p14="http://schemas.microsoft.com/office/powerpoint/2010/main" val="376687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D74A-E11A-5806-EB1B-791F6B4A519D}"/>
              </a:ext>
            </a:extLst>
          </p:cNvPr>
          <p:cNvSpPr>
            <a:spLocks noGrp="1"/>
          </p:cNvSpPr>
          <p:nvPr>
            <p:ph type="title"/>
          </p:nvPr>
        </p:nvSpPr>
        <p:spPr/>
        <p:txBody>
          <a:bodyPr/>
          <a:lstStyle/>
          <a:p>
            <a:r>
              <a:rPr lang="en-AU" dirty="0"/>
              <a:t>Post Game Reflection Questions</a:t>
            </a:r>
          </a:p>
        </p:txBody>
      </p:sp>
      <p:sp>
        <p:nvSpPr>
          <p:cNvPr id="3" name="Content Placeholder 2">
            <a:extLst>
              <a:ext uri="{FF2B5EF4-FFF2-40B4-BE49-F238E27FC236}">
                <a16:creationId xmlns:a16="http://schemas.microsoft.com/office/drawing/2014/main" id="{C5AA5253-4B49-1FD7-FE92-EE32422CD774}"/>
              </a:ext>
            </a:extLst>
          </p:cNvPr>
          <p:cNvSpPr>
            <a:spLocks noGrp="1"/>
          </p:cNvSpPr>
          <p:nvPr>
            <p:ph idx="1"/>
          </p:nvPr>
        </p:nvSpPr>
        <p:spPr/>
        <p:txBody>
          <a:bodyPr/>
          <a:lstStyle/>
          <a:p>
            <a:r>
              <a:rPr lang="en-AU" sz="1800" b="0" i="0" u="none" strike="noStrike" dirty="0">
                <a:effectLst/>
                <a:latin typeface="Century Gothic" panose="020B0502020202020204" pitchFamily="34" charset="0"/>
              </a:rPr>
              <a:t>Who had suspicions? Why? What possibly made you doubt what your partner was saying? What made you believe them?</a:t>
            </a:r>
          </a:p>
          <a:p>
            <a:r>
              <a:rPr lang="en-AU" sz="1800" b="0" i="0" u="none" strike="noStrike" dirty="0">
                <a:effectLst/>
                <a:latin typeface="Century Gothic" panose="020B0502020202020204" pitchFamily="34" charset="0"/>
              </a:rPr>
              <a:t>Who was a spy? How did they lie, how did they feel about lying?</a:t>
            </a:r>
          </a:p>
          <a:p>
            <a:r>
              <a:rPr lang="en-AU" sz="1800" b="0" i="0" u="none" strike="noStrike" dirty="0">
                <a:effectLst/>
                <a:latin typeface="Century Gothic" panose="020B0502020202020204" pitchFamily="34" charset="0"/>
              </a:rPr>
              <a:t>How did non-spies stage their “true” self?</a:t>
            </a:r>
            <a:endParaRPr lang="en-AU" b="0" dirty="0">
              <a:effectLst/>
            </a:endParaRPr>
          </a:p>
          <a:p>
            <a:pPr rtl="0">
              <a:spcBef>
                <a:spcPts val="900"/>
              </a:spcBef>
              <a:spcAft>
                <a:spcPts val="0"/>
              </a:spcAft>
            </a:pPr>
            <a:r>
              <a:rPr lang="en-AU" sz="1800" b="0" i="0" u="none" strike="noStrike" dirty="0">
                <a:effectLst/>
                <a:latin typeface="Century Gothic" panose="020B0502020202020204" pitchFamily="34" charset="0"/>
              </a:rPr>
              <a:t>Consider a few extra things: How </a:t>
            </a:r>
            <a:r>
              <a:rPr lang="en-AU" sz="1800" b="0" i="1" u="none" strike="noStrike" dirty="0">
                <a:effectLst/>
                <a:latin typeface="Century Gothic" panose="020B0502020202020204" pitchFamily="34" charset="0"/>
              </a:rPr>
              <a:t>do</a:t>
            </a:r>
            <a:r>
              <a:rPr lang="en-AU" sz="1800" b="0" i="0" u="none" strike="noStrike" dirty="0">
                <a:effectLst/>
                <a:latin typeface="Century Gothic" panose="020B0502020202020204" pitchFamily="34" charset="0"/>
              </a:rPr>
              <a:t> we make things sound true? How do we orient our presentation depending on the situation? How do these interactions abide by some implicit rules for people to look credible?</a:t>
            </a:r>
            <a:endParaRPr lang="en-AU" b="0" dirty="0">
              <a:effectLst/>
            </a:endParaRPr>
          </a:p>
          <a:p>
            <a:pPr marL="0" indent="0">
              <a:buNone/>
            </a:pPr>
            <a:br>
              <a:rPr lang="en-AU" dirty="0"/>
            </a:br>
            <a:endParaRPr lang="en-AU" dirty="0"/>
          </a:p>
        </p:txBody>
      </p:sp>
    </p:spTree>
    <p:extLst>
      <p:ext uri="{BB962C8B-B14F-4D97-AF65-F5344CB8AC3E}">
        <p14:creationId xmlns:p14="http://schemas.microsoft.com/office/powerpoint/2010/main" val="349074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9CAA-32B8-B461-B623-F72161B6AC7D}"/>
              </a:ext>
            </a:extLst>
          </p:cNvPr>
          <p:cNvSpPr>
            <a:spLocks noGrp="1"/>
          </p:cNvSpPr>
          <p:nvPr>
            <p:ph type="title"/>
          </p:nvPr>
        </p:nvSpPr>
        <p:spPr/>
        <p:txBody>
          <a:bodyPr/>
          <a:lstStyle/>
          <a:p>
            <a:r>
              <a:rPr lang="en-AU" dirty="0"/>
              <a:t>Student Feedback and Discussion </a:t>
            </a:r>
          </a:p>
        </p:txBody>
      </p:sp>
      <p:sp>
        <p:nvSpPr>
          <p:cNvPr id="3" name="Content Placeholder 2">
            <a:extLst>
              <a:ext uri="{FF2B5EF4-FFF2-40B4-BE49-F238E27FC236}">
                <a16:creationId xmlns:a16="http://schemas.microsoft.com/office/drawing/2014/main" id="{AAA7FA61-76E7-B9FB-FF9B-6A13D0E7C9F1}"/>
              </a:ext>
            </a:extLst>
          </p:cNvPr>
          <p:cNvSpPr>
            <a:spLocks noGrp="1"/>
          </p:cNvSpPr>
          <p:nvPr>
            <p:ph idx="1"/>
          </p:nvPr>
        </p:nvSpPr>
        <p:spPr/>
        <p:txBody>
          <a:bodyPr>
            <a:normAutofit fontScale="85000" lnSpcReduction="20000"/>
          </a:bodyPr>
          <a:lstStyle/>
          <a:p>
            <a:r>
              <a:rPr lang="en-AU" dirty="0"/>
              <a:t>Some students enjoyed lying and creating a whole new lives for themselves. Some students reported that they would make up some white lies that are close enough to being believed and if their partners “fell for it”. The enjoyment of lying and creating new personas illustrates the performative aspect of social interactions, emphasising how people can manipulate their </a:t>
            </a:r>
            <a:r>
              <a:rPr lang="en-AU" b="1" dirty="0"/>
              <a:t>"front stage" </a:t>
            </a:r>
            <a:r>
              <a:rPr lang="en-AU" dirty="0"/>
              <a:t>to create desired impressions.</a:t>
            </a:r>
          </a:p>
          <a:p>
            <a:r>
              <a:rPr lang="en-AU" dirty="0"/>
              <a:t>Other spies did not enjoy having to lie about themselves and were incredibly relieved when the four minutes was up! This reaction underscores Goffman’s notion that maintaining a front can be psychologically taxing, especially when it conflicts with one’s “true self” or ethical comfort zone.</a:t>
            </a:r>
          </a:p>
          <a:p>
            <a:r>
              <a:rPr lang="en-AU" dirty="0"/>
              <a:t>Some non-spies were eager to figure out if their partner was lying especially if they didn’t know them. This eagerness to detect deception reflects the interactive nature of </a:t>
            </a:r>
            <a:r>
              <a:rPr lang="en-AU" b="1" dirty="0"/>
              <a:t>impression management</a:t>
            </a:r>
            <a:r>
              <a:rPr lang="en-AU" dirty="0"/>
              <a:t>, where individuals not only project images but also critically evaluate the images presented by others. The eagerness also highlights the duality of social interaction, where individuals are both performers and audience members, constantly assessing the authenticity of others' performances.</a:t>
            </a:r>
          </a:p>
          <a:p>
            <a:r>
              <a:rPr lang="en-AU" dirty="0"/>
              <a:t>All students that they became more acutely aware of Goffman’s </a:t>
            </a:r>
            <a:r>
              <a:rPr lang="en-AU" b="1" dirty="0"/>
              <a:t>impression management </a:t>
            </a:r>
            <a:r>
              <a:rPr lang="en-AU" dirty="0"/>
              <a:t>(where individuals actively construct and present a particular image or identity to others) and the </a:t>
            </a:r>
            <a:r>
              <a:rPr lang="en-AU" b="1" dirty="0"/>
              <a:t>“front stage” </a:t>
            </a:r>
            <a:r>
              <a:rPr lang="en-AU" dirty="0"/>
              <a:t>they wanted to project to their partner. </a:t>
            </a:r>
          </a:p>
          <a:p>
            <a:r>
              <a:rPr lang="en-AU" dirty="0"/>
              <a:t>They became more aware of their own </a:t>
            </a:r>
            <a:r>
              <a:rPr lang="en-AU" b="1" dirty="0"/>
              <a:t>facework</a:t>
            </a:r>
            <a:r>
              <a:rPr lang="en-AU" dirty="0"/>
              <a:t> especially those who felt less comfortable being a spy. Facework is where individuals engage in subtle manipulations of truth to maintain a believable and consistent image. This discomfort highlights the challenges and vulnerabilities individuals face when their “true identity” is at odds with the role they are performing, emphasising Goffman’s point about the complexities of maintaining a consistent and convincing front.</a:t>
            </a:r>
          </a:p>
        </p:txBody>
      </p:sp>
    </p:spTree>
    <p:extLst>
      <p:ext uri="{BB962C8B-B14F-4D97-AF65-F5344CB8AC3E}">
        <p14:creationId xmlns:p14="http://schemas.microsoft.com/office/powerpoint/2010/main" val="413717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2" name="Title 1">
            <a:extLst>
              <a:ext uri="{FF2B5EF4-FFF2-40B4-BE49-F238E27FC236}">
                <a16:creationId xmlns:a16="http://schemas.microsoft.com/office/drawing/2014/main" id="{430BE4C6-B2CD-5B0D-E2AA-9402160B9054}"/>
              </a:ext>
            </a:extLst>
          </p:cNvPr>
          <p:cNvSpPr>
            <a:spLocks noGrp="1"/>
          </p:cNvSpPr>
          <p:nvPr>
            <p:ph type="title"/>
          </p:nvPr>
        </p:nvSpPr>
        <p:spPr>
          <a:xfrm>
            <a:off x="737486" y="727626"/>
            <a:ext cx="4602152" cy="1718225"/>
          </a:xfrm>
        </p:spPr>
        <p:txBody>
          <a:bodyPr>
            <a:normAutofit/>
          </a:bodyPr>
          <a:lstStyle/>
          <a:p>
            <a:r>
              <a:rPr lang="en-AU" dirty="0"/>
              <a:t>The Koori IQ Test</a:t>
            </a:r>
          </a:p>
        </p:txBody>
      </p:sp>
      <p:sp>
        <p:nvSpPr>
          <p:cNvPr id="3" name="Content Placeholder 2">
            <a:extLst>
              <a:ext uri="{FF2B5EF4-FFF2-40B4-BE49-F238E27FC236}">
                <a16:creationId xmlns:a16="http://schemas.microsoft.com/office/drawing/2014/main" id="{C50C8774-3814-F4AB-BE08-F4E57443675D}"/>
              </a:ext>
            </a:extLst>
          </p:cNvPr>
          <p:cNvSpPr>
            <a:spLocks noGrp="1"/>
          </p:cNvSpPr>
          <p:nvPr>
            <p:ph idx="1"/>
          </p:nvPr>
        </p:nvSpPr>
        <p:spPr>
          <a:xfrm>
            <a:off x="737486" y="2538919"/>
            <a:ext cx="4602152" cy="3596880"/>
          </a:xfrm>
        </p:spPr>
        <p:txBody>
          <a:bodyPr>
            <a:normAutofit/>
          </a:bodyPr>
          <a:lstStyle/>
          <a:p>
            <a:pPr marL="0" indent="0">
              <a:buNone/>
            </a:pPr>
            <a:r>
              <a:rPr lang="en-AU" dirty="0"/>
              <a:t>All credit for the Creation of this Activity Goes to Uncle James Wilson-Miller </a:t>
            </a:r>
          </a:p>
          <a:p>
            <a:pPr marL="0" indent="0">
              <a:buNone/>
            </a:pPr>
            <a:r>
              <a:rPr lang="en-AU" dirty="0"/>
              <a:t>Miller, J. (2018). Koori IQ Test. Retrieved from </a:t>
            </a:r>
            <a:r>
              <a:rPr lang="en-AU" dirty="0">
                <a:hlinkClick r:id="rId2"/>
              </a:rPr>
              <a:t>https://www.nesst.org.au/wp-content/uploads/2018/06/Koori-IQ-Test_Miller.pdf</a:t>
            </a:r>
            <a:r>
              <a:rPr lang="en-AU" dirty="0"/>
              <a:t> </a:t>
            </a:r>
          </a:p>
          <a:p>
            <a:endParaRPr lang="en-AU" dirty="0"/>
          </a:p>
        </p:txBody>
      </p:sp>
      <p:sp>
        <p:nvSpPr>
          <p:cNvPr id="38" name="Rectangle 37">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E71BDE-AA98-2DD8-E620-69AD78A5F17B}"/>
              </a:ext>
              <a:ext uri="{C183D7F6-B498-43B3-948B-1728B52AA6E4}">
                <adec:decorative xmlns:adec="http://schemas.microsoft.com/office/drawing/2017/decorative" val="1"/>
              </a:ext>
            </a:extLst>
          </p:cNvPr>
          <p:cNvPicPr>
            <a:picLocks noChangeAspect="1"/>
          </p:cNvPicPr>
          <p:nvPr/>
        </p:nvPicPr>
        <p:blipFill rotWithShape="1">
          <a:blip r:embed="rId3"/>
          <a:srcRect r="16562" b="4"/>
          <a:stretch/>
        </p:blipFill>
        <p:spPr>
          <a:xfrm>
            <a:off x="8245165" y="3209731"/>
            <a:ext cx="3716680" cy="3396343"/>
          </a:xfrm>
          <a:prstGeom prst="rect">
            <a:avLst/>
          </a:prstGeom>
        </p:spPr>
      </p:pic>
      <p:pic>
        <p:nvPicPr>
          <p:cNvPr id="4" name="Picture 3">
            <a:extLst>
              <a:ext uri="{FF2B5EF4-FFF2-40B4-BE49-F238E27FC236}">
                <a16:creationId xmlns:a16="http://schemas.microsoft.com/office/drawing/2014/main" id="{01EC1658-660C-407B-FA71-C71B7346319A}"/>
              </a:ext>
              <a:ext uri="{C183D7F6-B498-43B3-948B-1728B52AA6E4}">
                <adec:decorative xmlns:adec="http://schemas.microsoft.com/office/drawing/2017/decorative" val="1"/>
              </a:ext>
            </a:extLst>
          </p:cNvPr>
          <p:cNvPicPr>
            <a:picLocks noChangeAspect="1"/>
          </p:cNvPicPr>
          <p:nvPr/>
        </p:nvPicPr>
        <p:blipFill rotWithShape="1">
          <a:blip r:embed="rId4"/>
          <a:srcRect t="1733" r="-3" b="29204"/>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209427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A081-D85D-F701-E08C-0F97B3877D41}"/>
              </a:ext>
            </a:extLst>
          </p:cNvPr>
          <p:cNvSpPr>
            <a:spLocks noGrp="1"/>
          </p:cNvSpPr>
          <p:nvPr>
            <p:ph type="title"/>
          </p:nvPr>
        </p:nvSpPr>
        <p:spPr/>
        <p:txBody>
          <a:bodyPr/>
          <a:lstStyle/>
          <a:p>
            <a:r>
              <a:rPr lang="en-AU" dirty="0"/>
              <a:t>Student Feedback and Discussion  </a:t>
            </a:r>
          </a:p>
        </p:txBody>
      </p:sp>
      <p:sp>
        <p:nvSpPr>
          <p:cNvPr id="3" name="Content Placeholder 2">
            <a:extLst>
              <a:ext uri="{FF2B5EF4-FFF2-40B4-BE49-F238E27FC236}">
                <a16:creationId xmlns:a16="http://schemas.microsoft.com/office/drawing/2014/main" id="{89521897-0A7F-2A15-E7A8-1E47E93BAB24}"/>
              </a:ext>
            </a:extLst>
          </p:cNvPr>
          <p:cNvSpPr>
            <a:spLocks noGrp="1"/>
          </p:cNvSpPr>
          <p:nvPr>
            <p:ph idx="1"/>
          </p:nvPr>
        </p:nvSpPr>
        <p:spPr/>
        <p:txBody>
          <a:bodyPr>
            <a:normAutofit fontScale="85000" lnSpcReduction="10000"/>
          </a:bodyPr>
          <a:lstStyle/>
          <a:p>
            <a:r>
              <a:rPr lang="en-AU" dirty="0"/>
              <a:t>As you can expect, most if not all students scored well below 50. Some students reported to feeling very uncomfortable that they couldn’t answer this information. We decided to unpack this discomfort and discussed the arbitrary nature of ‘intelligence’ and how even how smart you are is culturally constructed and can disadvantage you if you are not born within this system.</a:t>
            </a:r>
          </a:p>
          <a:p>
            <a:pPr lvl="1"/>
            <a:r>
              <a:rPr lang="en-AU" i="1" dirty="0"/>
              <a:t>Relevance to the Social Construction of Racism: This discomfort highlights how knowledge and intelligence are often defined by dominant cultural standards. The feeling of inadequacy experienced by the students mirrors the challenges faced by marginalised groups when subjected to biased educational and evaluative systems. </a:t>
            </a:r>
          </a:p>
          <a:p>
            <a:r>
              <a:rPr lang="en-AU" dirty="0"/>
              <a:t>Most students who grew up in Australia at least were able to answer who Debra Mailman was and she wasn’t a postal worker!</a:t>
            </a:r>
          </a:p>
          <a:p>
            <a:pPr lvl="1"/>
            <a:r>
              <a:rPr lang="en-AU" i="1" dirty="0"/>
              <a:t>Relevance to the Social Construction of Racism: This demonstrates how cultural context influences what is considered common knowledge. The ability to answer certain questions correctly is often dependent on one's cultural background and experiences. This situation underscores the point that intelligence and knowledge are not universally defined but are instead shaped by cultural narratives and experiences. It reflects how individuals from different backgrounds may be unfairly judged or misunderstood when evaluated against a culturally biased standard.</a:t>
            </a:r>
            <a:endParaRPr lang="en-AU" dirty="0"/>
          </a:p>
          <a:p>
            <a:r>
              <a:rPr lang="en-AU" dirty="0"/>
              <a:t>Some students reported to just guessing the answers even if they knew it was likely going to be wrong. We discussed how that would have been like for an Aboriginal person who is now suddenly having to learn completely foreign concepts (and a lot of revisionist history).</a:t>
            </a:r>
          </a:p>
          <a:p>
            <a:pPr lvl="1"/>
            <a:r>
              <a:rPr lang="en-AU" i="1" dirty="0"/>
              <a:t>Relevance to the Social Construction of Racism: This reflects the pressure and alienation that individuals from marginalized backgrounds might feel when forced to navigate and conform to a dominant culture’s knowledge system. The comparison to Aboriginal experiences emphasizes how systemic racism in education requires marginalised groups to learn and internalise foreign concepts, often erasing their own histories and knowledge systems. This process contributes to the social construction of racism by reinforcing a dominant cultural narrative while devaluing and marginalizing other perspectives.</a:t>
            </a:r>
          </a:p>
        </p:txBody>
      </p:sp>
    </p:spTree>
    <p:extLst>
      <p:ext uri="{BB962C8B-B14F-4D97-AF65-F5344CB8AC3E}">
        <p14:creationId xmlns:p14="http://schemas.microsoft.com/office/powerpoint/2010/main" val="412214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7F86-28AF-67F6-720B-EC1E74333D4D}"/>
              </a:ext>
            </a:extLst>
          </p:cNvPr>
          <p:cNvSpPr>
            <a:spLocks noGrp="1"/>
          </p:cNvSpPr>
          <p:nvPr>
            <p:ph type="title"/>
          </p:nvPr>
        </p:nvSpPr>
        <p:spPr/>
        <p:txBody>
          <a:bodyPr/>
          <a:lstStyle/>
          <a:p>
            <a:r>
              <a:rPr lang="en-AU" dirty="0"/>
              <a:t>Honourable Mentions</a:t>
            </a:r>
          </a:p>
        </p:txBody>
      </p:sp>
      <p:sp>
        <p:nvSpPr>
          <p:cNvPr id="3" name="Content Placeholder 2">
            <a:extLst>
              <a:ext uri="{FF2B5EF4-FFF2-40B4-BE49-F238E27FC236}">
                <a16:creationId xmlns:a16="http://schemas.microsoft.com/office/drawing/2014/main" id="{1A9158E9-3F58-730A-69BE-8F34C602FAC6}"/>
              </a:ext>
            </a:extLst>
          </p:cNvPr>
          <p:cNvSpPr>
            <a:spLocks noGrp="1"/>
          </p:cNvSpPr>
          <p:nvPr>
            <p:ph idx="1"/>
          </p:nvPr>
        </p:nvSpPr>
        <p:spPr/>
        <p:txBody>
          <a:bodyPr/>
          <a:lstStyle/>
          <a:p>
            <a:r>
              <a:rPr lang="en-AU" dirty="0"/>
              <a:t>Drawing Pictures of “Emotion Work”</a:t>
            </a:r>
          </a:p>
          <a:p>
            <a:r>
              <a:rPr lang="en-AU" dirty="0"/>
              <a:t>Social Worker Activity: Family Structures and Deviance</a:t>
            </a:r>
          </a:p>
          <a:p>
            <a:r>
              <a:rPr lang="en-AU" dirty="0"/>
              <a:t>Growing Up Poor: 4 Corners Episode on Claymore </a:t>
            </a:r>
          </a:p>
          <a:p>
            <a:r>
              <a:rPr lang="en-AU" dirty="0"/>
              <a:t>Gender Performativity in Chocolate Ads</a:t>
            </a:r>
          </a:p>
          <a:p>
            <a:r>
              <a:rPr lang="en-AU" dirty="0"/>
              <a:t>Identifying Marx’s “False Consciousness” in New (c)Age Affirmations</a:t>
            </a:r>
          </a:p>
          <a:p>
            <a:r>
              <a:rPr lang="en-AU" dirty="0"/>
              <a:t>Drawing Cooley’s “The Looking Glass Self”</a:t>
            </a:r>
          </a:p>
          <a:p>
            <a:r>
              <a:rPr lang="en-AU" dirty="0"/>
              <a:t>Applying Weber’s concept of “Disenchantment” and “Re-Enchantment” in advertisements</a:t>
            </a:r>
          </a:p>
          <a:p>
            <a:endParaRPr lang="en-AU" dirty="0"/>
          </a:p>
          <a:p>
            <a:endParaRPr lang="en-AU" dirty="0"/>
          </a:p>
          <a:p>
            <a:endParaRPr lang="en-AU" dirty="0"/>
          </a:p>
        </p:txBody>
      </p:sp>
    </p:spTree>
    <p:extLst>
      <p:ext uri="{BB962C8B-B14F-4D97-AF65-F5344CB8AC3E}">
        <p14:creationId xmlns:p14="http://schemas.microsoft.com/office/powerpoint/2010/main" val="35146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10A6469-19A9-DC5E-BAE3-E3814DA7E057}"/>
              </a:ext>
            </a:extLst>
          </p:cNvPr>
          <p:cNvSpPr>
            <a:spLocks noGrp="1"/>
          </p:cNvSpPr>
          <p:nvPr>
            <p:ph type="title"/>
          </p:nvPr>
        </p:nvSpPr>
        <p:spPr/>
        <p:txBody>
          <a:bodyPr>
            <a:normAutofit/>
          </a:bodyPr>
          <a:lstStyle/>
          <a:p>
            <a:r>
              <a:rPr lang="en-AU" sz="4400" dirty="0"/>
              <a:t>About Me</a:t>
            </a:r>
          </a:p>
        </p:txBody>
      </p:sp>
      <p:sp>
        <p:nvSpPr>
          <p:cNvPr id="11" name="Text Placeholder 10">
            <a:extLst>
              <a:ext uri="{FF2B5EF4-FFF2-40B4-BE49-F238E27FC236}">
                <a16:creationId xmlns:a16="http://schemas.microsoft.com/office/drawing/2014/main" id="{1CA4D2E5-F87E-23DB-1A49-57226DC11567}"/>
              </a:ext>
            </a:extLst>
          </p:cNvPr>
          <p:cNvSpPr>
            <a:spLocks noGrp="1"/>
          </p:cNvSpPr>
          <p:nvPr>
            <p:ph type="body" sz="half" idx="2"/>
          </p:nvPr>
        </p:nvSpPr>
        <p:spPr/>
        <p:txBody>
          <a:bodyPr>
            <a:normAutofit fontScale="62500" lnSpcReduction="20000"/>
          </a:bodyPr>
          <a:lstStyle/>
          <a:p>
            <a:pPr marL="285750" indent="-285750">
              <a:buFont typeface="Arial" panose="020B0604020202020204" pitchFamily="34" charset="0"/>
              <a:buChar char="•"/>
            </a:pPr>
            <a:r>
              <a:rPr lang="en-AU" sz="2400" dirty="0"/>
              <a:t>I have submitted my PhD in Sociology about the female* experience of autism</a:t>
            </a:r>
          </a:p>
          <a:p>
            <a:pPr marL="285750" indent="-285750">
              <a:buFont typeface="Arial" panose="020B0604020202020204" pitchFamily="34" charset="0"/>
              <a:buChar char="•"/>
            </a:pPr>
            <a:r>
              <a:rPr lang="en-AU" sz="2400" dirty="0"/>
              <a:t>I have previously been a sessional lecturer and tutor from 2014 to 2022</a:t>
            </a:r>
          </a:p>
          <a:p>
            <a:pPr marL="285750" indent="-285750">
              <a:buFont typeface="Arial" panose="020B0604020202020204" pitchFamily="34" charset="0"/>
              <a:buChar char="•"/>
            </a:pPr>
            <a:r>
              <a:rPr lang="en-AU" sz="2400" dirty="0"/>
              <a:t>I am currently working as a Project Support Officer with the Inclusive Communities Team in the University Experience Division at ANU. The offer to work on a permanent basis with a cushier salary made it very easy to quit teaching for good. Unfortunately, there is no incentive to come back for reasons I’m about to tell you.</a:t>
            </a:r>
          </a:p>
          <a:p>
            <a:pPr marL="285750" indent="-285750">
              <a:buFont typeface="Arial" panose="020B0604020202020204" pitchFamily="34" charset="0"/>
              <a:buChar char="•"/>
            </a:pPr>
            <a:r>
              <a:rPr lang="en-AU" sz="2400" dirty="0"/>
              <a:t>I have been diagnosed with Autism and ADHD at age 30 and paid $4000 for the privilege #bless </a:t>
            </a:r>
            <a:r>
              <a:rPr lang="en-AU" sz="2400" dirty="0">
                <a:sym typeface="Wingdings" panose="05000000000000000000" pitchFamily="2" charset="2"/>
              </a:rPr>
              <a:t> </a:t>
            </a:r>
          </a:p>
          <a:p>
            <a:pPr marL="285750" indent="-285750">
              <a:buFont typeface="Arial" panose="020B0604020202020204" pitchFamily="34" charset="0"/>
              <a:buChar char="•"/>
            </a:pPr>
            <a:r>
              <a:rPr lang="en-AU" sz="2400" dirty="0">
                <a:sym typeface="Wingdings" panose="05000000000000000000" pitchFamily="2" charset="2"/>
              </a:rPr>
              <a:t>I have many things to say about being a neurodivergent casual.</a:t>
            </a:r>
          </a:p>
          <a:p>
            <a:pPr marL="285750" indent="-285750">
              <a:buFont typeface="Arial" panose="020B0604020202020204" pitchFamily="34" charset="0"/>
              <a:buChar char="•"/>
            </a:pPr>
            <a:endParaRPr lang="en-AU" dirty="0"/>
          </a:p>
        </p:txBody>
      </p:sp>
      <p:pic>
        <p:nvPicPr>
          <p:cNvPr id="13" name="Content Placeholder 12" descr="A dark-haired femme presenting person in a red and black dress with a tiara posing in an ornately decorated room.">
            <a:extLst>
              <a:ext uri="{FF2B5EF4-FFF2-40B4-BE49-F238E27FC236}">
                <a16:creationId xmlns:a16="http://schemas.microsoft.com/office/drawing/2014/main" id="{25DF847B-8924-7975-E8D2-8F558A733DD9}"/>
              </a:ex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4904" y="457200"/>
            <a:ext cx="3249083" cy="4873625"/>
          </a:xfrm>
        </p:spPr>
      </p:pic>
      <p:sp>
        <p:nvSpPr>
          <p:cNvPr id="14" name="TextBox 13">
            <a:extLst>
              <a:ext uri="{FF2B5EF4-FFF2-40B4-BE49-F238E27FC236}">
                <a16:creationId xmlns:a16="http://schemas.microsoft.com/office/drawing/2014/main" id="{618EE140-150C-F216-FC0E-5232D8741744}"/>
              </a:ext>
            </a:extLst>
          </p:cNvPr>
          <p:cNvSpPr txBox="1"/>
          <p:nvPr/>
        </p:nvSpPr>
        <p:spPr>
          <a:xfrm>
            <a:off x="6834904" y="5407323"/>
            <a:ext cx="33009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Gill Sans Nova Light"/>
                <a:ea typeface="+mn-ea"/>
                <a:cs typeface="+mn-cs"/>
              </a:rPr>
              <a:t>Image Description: A dark-haired femme presenting person in a red and black dress with a tiara posing in an ornately decorated room.</a:t>
            </a:r>
          </a:p>
        </p:txBody>
      </p:sp>
      <p:sp>
        <p:nvSpPr>
          <p:cNvPr id="5" name="Slide Number Placeholder 4">
            <a:extLst>
              <a:ext uri="{FF2B5EF4-FFF2-40B4-BE49-F238E27FC236}">
                <a16:creationId xmlns:a16="http://schemas.microsoft.com/office/drawing/2014/main" id="{624D469A-D980-DB26-964E-268AAB02C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57997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pette adding DNA sample to a petri dish">
            <a:extLst>
              <a:ext uri="{FF2B5EF4-FFF2-40B4-BE49-F238E27FC236}">
                <a16:creationId xmlns:a16="http://schemas.microsoft.com/office/drawing/2014/main" id="{0383BA04-4A20-DEF7-A53A-18E46F28037E}"/>
              </a:ext>
            </a:extLst>
          </p:cNvPr>
          <p:cNvPicPr>
            <a:picLocks noChangeAspect="1"/>
          </p:cNvPicPr>
          <p:nvPr/>
        </p:nvPicPr>
        <p:blipFill rotWithShape="1">
          <a:blip r:embed="rId2"/>
          <a:srcRect t="25000"/>
          <a:stretch/>
        </p:blipFill>
        <p:spPr>
          <a:xfrm>
            <a:off x="20" y="-22"/>
            <a:ext cx="12191977" cy="6858022"/>
          </a:xfrm>
          <a:prstGeom prst="rect">
            <a:avLst/>
          </a:prstGeom>
        </p:spPr>
      </p:pic>
      <p:sp>
        <p:nvSpPr>
          <p:cNvPr id="24" name="Rectangle 2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48518-6774-3D4F-22DF-57AFAFC88F2F}"/>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5100" cap="all" spc="-100" dirty="0">
                <a:solidFill>
                  <a:schemeClr val="bg1"/>
                </a:solidFill>
              </a:rPr>
              <a:t>Integrated Analysis of UDL Principles in Educational Activities</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54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4B83-9BD4-54AB-C65B-62CE4D3CB3CE}"/>
              </a:ext>
            </a:extLst>
          </p:cNvPr>
          <p:cNvSpPr>
            <a:spLocks noGrp="1"/>
          </p:cNvSpPr>
          <p:nvPr>
            <p:ph type="title"/>
          </p:nvPr>
        </p:nvSpPr>
        <p:spPr/>
        <p:txBody>
          <a:bodyPr/>
          <a:lstStyle/>
          <a:p>
            <a:r>
              <a:rPr lang="en-AU" dirty="0"/>
              <a:t>Multiple Means of Engagement</a:t>
            </a:r>
          </a:p>
        </p:txBody>
      </p:sp>
      <p:sp>
        <p:nvSpPr>
          <p:cNvPr id="3" name="Content Placeholder 2">
            <a:extLst>
              <a:ext uri="{FF2B5EF4-FFF2-40B4-BE49-F238E27FC236}">
                <a16:creationId xmlns:a16="http://schemas.microsoft.com/office/drawing/2014/main" id="{4524F0AA-5389-1B8B-CD03-D4730B3E7F4A}"/>
              </a:ext>
            </a:extLst>
          </p:cNvPr>
          <p:cNvSpPr>
            <a:spLocks noGrp="1"/>
          </p:cNvSpPr>
          <p:nvPr>
            <p:ph idx="1"/>
          </p:nvPr>
        </p:nvSpPr>
        <p:spPr/>
        <p:txBody>
          <a:bodyPr>
            <a:normAutofit fontScale="92500" lnSpcReduction="20000"/>
          </a:bodyPr>
          <a:lstStyle/>
          <a:p>
            <a:pPr marL="0" indent="0">
              <a:buNone/>
            </a:pPr>
            <a:r>
              <a:rPr lang="en-AU" b="1" dirty="0"/>
              <a:t>Play-Doh Activity:</a:t>
            </a:r>
          </a:p>
          <a:p>
            <a:r>
              <a:rPr lang="en-AU" dirty="0"/>
              <a:t>Diverse reactions show the need for multiple engagement strategies.</a:t>
            </a:r>
          </a:p>
          <a:p>
            <a:r>
              <a:rPr lang="en-AU" dirty="0"/>
              <a:t>Structured guidelines and freedom reflect Durkheim's mechanical and organic solidarity.</a:t>
            </a:r>
          </a:p>
          <a:p>
            <a:r>
              <a:rPr lang="en-AU" dirty="0"/>
              <a:t>Varied methods cater to different student preferences.</a:t>
            </a:r>
          </a:p>
          <a:p>
            <a:pPr marL="0" indent="0">
              <a:buNone/>
            </a:pPr>
            <a:r>
              <a:rPr lang="en-AU" b="1" dirty="0"/>
              <a:t>Goffman Spy Game:</a:t>
            </a:r>
          </a:p>
          <a:p>
            <a:r>
              <a:rPr lang="en-AU" dirty="0"/>
              <a:t>Autonomy in choosing deception complexity increased engagement.</a:t>
            </a:r>
          </a:p>
          <a:p>
            <a:r>
              <a:rPr lang="en-AU" dirty="0"/>
              <a:t>Relevant to real-world interactions, boosting student investment.</a:t>
            </a:r>
          </a:p>
          <a:p>
            <a:r>
              <a:rPr lang="en-AU" dirty="0"/>
              <a:t>Varied challenge levels ensured meaningful participation.</a:t>
            </a:r>
          </a:p>
          <a:p>
            <a:pPr marL="0" indent="0">
              <a:buNone/>
            </a:pPr>
            <a:r>
              <a:rPr lang="en-AU" b="1" dirty="0"/>
              <a:t>Koori IQ Test:</a:t>
            </a:r>
          </a:p>
          <a:p>
            <a:r>
              <a:rPr lang="en-AU" dirty="0"/>
              <a:t>Engaged students with culturally relevant content.</a:t>
            </a:r>
          </a:p>
          <a:p>
            <a:r>
              <a:rPr lang="en-AU" dirty="0"/>
              <a:t>Highlighted value of students' cultural knowledge.</a:t>
            </a:r>
          </a:p>
          <a:p>
            <a:r>
              <a:rPr lang="en-AU" dirty="0"/>
              <a:t>Fostered inclusion and enhanced engagement.</a:t>
            </a:r>
          </a:p>
        </p:txBody>
      </p:sp>
    </p:spTree>
    <p:extLst>
      <p:ext uri="{BB962C8B-B14F-4D97-AF65-F5344CB8AC3E}">
        <p14:creationId xmlns:p14="http://schemas.microsoft.com/office/powerpoint/2010/main" val="581614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6CB1-C604-8C4F-A507-1EEC40C02710}"/>
              </a:ext>
            </a:extLst>
          </p:cNvPr>
          <p:cNvSpPr>
            <a:spLocks noGrp="1"/>
          </p:cNvSpPr>
          <p:nvPr>
            <p:ph type="title"/>
          </p:nvPr>
        </p:nvSpPr>
        <p:spPr/>
        <p:txBody>
          <a:bodyPr/>
          <a:lstStyle/>
          <a:p>
            <a:r>
              <a:rPr lang="en-AU" dirty="0"/>
              <a:t>Multiple Means of Representation</a:t>
            </a:r>
          </a:p>
        </p:txBody>
      </p:sp>
      <p:sp>
        <p:nvSpPr>
          <p:cNvPr id="3" name="Content Placeholder 2">
            <a:extLst>
              <a:ext uri="{FF2B5EF4-FFF2-40B4-BE49-F238E27FC236}">
                <a16:creationId xmlns:a16="http://schemas.microsoft.com/office/drawing/2014/main" id="{91142425-EE18-74C2-681E-CFC6CBBE18B9}"/>
              </a:ext>
            </a:extLst>
          </p:cNvPr>
          <p:cNvSpPr>
            <a:spLocks noGrp="1"/>
          </p:cNvSpPr>
          <p:nvPr>
            <p:ph idx="1"/>
          </p:nvPr>
        </p:nvSpPr>
        <p:spPr/>
        <p:txBody>
          <a:bodyPr/>
          <a:lstStyle/>
          <a:p>
            <a:pPr marL="0" indent="0">
              <a:buNone/>
            </a:pPr>
            <a:r>
              <a:rPr lang="en-AU" b="1" dirty="0"/>
              <a:t>Play-Doh Activity:</a:t>
            </a:r>
          </a:p>
          <a:p>
            <a:r>
              <a:rPr lang="en-AU" dirty="0"/>
              <a:t>Varied instructional approaches accommodated different learning styles.</a:t>
            </a:r>
          </a:p>
          <a:p>
            <a:r>
              <a:rPr lang="en-AU" dirty="0"/>
              <a:t>Flexibility ensured engagement with material.</a:t>
            </a:r>
          </a:p>
          <a:p>
            <a:pPr marL="0" indent="0">
              <a:buNone/>
            </a:pPr>
            <a:r>
              <a:rPr lang="en-AU" b="1" dirty="0"/>
              <a:t>Goffman Spy Game:</a:t>
            </a:r>
          </a:p>
          <a:p>
            <a:r>
              <a:rPr lang="en-AU" dirty="0"/>
              <a:t>Used diverse instructional materials (videos, readings, visual aids).</a:t>
            </a:r>
          </a:p>
          <a:p>
            <a:r>
              <a:rPr lang="en-AU" dirty="0"/>
              <a:t>Clear, multi-format instructions and additional resources on theories ensured understanding.</a:t>
            </a:r>
          </a:p>
          <a:p>
            <a:pPr marL="0" indent="0">
              <a:buNone/>
            </a:pPr>
            <a:r>
              <a:rPr lang="en-AU" b="1" dirty="0"/>
              <a:t>Koori IQ Test:</a:t>
            </a:r>
          </a:p>
          <a:p>
            <a:r>
              <a:rPr lang="en-AU" dirty="0"/>
              <a:t>Presented questions based on Koori culture, demonstrating diverse knowledge.</a:t>
            </a:r>
          </a:p>
          <a:p>
            <a:r>
              <a:rPr lang="en-AU" dirty="0"/>
              <a:t>Visual aids and culturally relevant examples made content accessible.</a:t>
            </a:r>
          </a:p>
        </p:txBody>
      </p:sp>
    </p:spTree>
    <p:extLst>
      <p:ext uri="{BB962C8B-B14F-4D97-AF65-F5344CB8AC3E}">
        <p14:creationId xmlns:p14="http://schemas.microsoft.com/office/powerpoint/2010/main" val="224896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A680-EBD0-8FC6-289B-706165B6128C}"/>
              </a:ext>
            </a:extLst>
          </p:cNvPr>
          <p:cNvSpPr>
            <a:spLocks noGrp="1"/>
          </p:cNvSpPr>
          <p:nvPr>
            <p:ph type="title"/>
          </p:nvPr>
        </p:nvSpPr>
        <p:spPr/>
        <p:txBody>
          <a:bodyPr/>
          <a:lstStyle/>
          <a:p>
            <a:r>
              <a:rPr lang="en-AU" dirty="0"/>
              <a:t>Multiple Means of Action and Expression</a:t>
            </a:r>
          </a:p>
        </p:txBody>
      </p:sp>
      <p:sp>
        <p:nvSpPr>
          <p:cNvPr id="3" name="Content Placeholder 2">
            <a:extLst>
              <a:ext uri="{FF2B5EF4-FFF2-40B4-BE49-F238E27FC236}">
                <a16:creationId xmlns:a16="http://schemas.microsoft.com/office/drawing/2014/main" id="{84B6D2A2-732C-24B7-B9DE-64291B73BCE1}"/>
              </a:ext>
            </a:extLst>
          </p:cNvPr>
          <p:cNvSpPr>
            <a:spLocks noGrp="1"/>
          </p:cNvSpPr>
          <p:nvPr>
            <p:ph idx="1"/>
          </p:nvPr>
        </p:nvSpPr>
        <p:spPr/>
        <p:txBody>
          <a:bodyPr/>
          <a:lstStyle/>
          <a:p>
            <a:pPr marL="0" indent="0">
              <a:buNone/>
            </a:pPr>
            <a:r>
              <a:rPr lang="en-AU" b="1" dirty="0"/>
              <a:t>Play-Doh Activity:</a:t>
            </a:r>
          </a:p>
          <a:p>
            <a:r>
              <a:rPr lang="en-AU" dirty="0"/>
              <a:t>Freedom in task approach enhanced learning outcomes.</a:t>
            </a:r>
          </a:p>
          <a:p>
            <a:r>
              <a:rPr lang="en-AU" dirty="0"/>
              <a:t>Flexibility fostered a supportive learning environment.</a:t>
            </a:r>
          </a:p>
          <a:p>
            <a:pPr marL="0" indent="0">
              <a:buNone/>
            </a:pPr>
            <a:r>
              <a:rPr lang="en-AU" b="1" dirty="0"/>
              <a:t>Goffman Spy Game:</a:t>
            </a:r>
          </a:p>
          <a:p>
            <a:r>
              <a:rPr lang="en-AU" dirty="0"/>
              <a:t>Post-game expression through reflections, discussions, or presentations.</a:t>
            </a:r>
          </a:p>
          <a:p>
            <a:r>
              <a:rPr lang="en-AU" dirty="0"/>
              <a:t>Digital tools and flexible timing supported diverse participation (this was important when we did this activity during lockdown).</a:t>
            </a:r>
          </a:p>
          <a:p>
            <a:pPr marL="0" indent="0">
              <a:buNone/>
            </a:pPr>
            <a:r>
              <a:rPr lang="en-AU" b="1" dirty="0"/>
              <a:t>Koori IQ Test:</a:t>
            </a:r>
          </a:p>
          <a:p>
            <a:r>
              <a:rPr lang="en-AU" dirty="0"/>
              <a:t>Test questions discussed varied formats of expressing knowledge (written, oral, artistic).</a:t>
            </a:r>
          </a:p>
          <a:p>
            <a:r>
              <a:rPr lang="en-AU" dirty="0"/>
              <a:t>Flexible assessment methods ensured effective demonstration of understanding.</a:t>
            </a:r>
          </a:p>
        </p:txBody>
      </p:sp>
    </p:spTree>
    <p:extLst>
      <p:ext uri="{BB962C8B-B14F-4D97-AF65-F5344CB8AC3E}">
        <p14:creationId xmlns:p14="http://schemas.microsoft.com/office/powerpoint/2010/main" val="157559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14" name="Rectangle 13">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descr="RuPaul telling Maddy that there is no need to reinvent the wheel">
            <a:extLst>
              <a:ext uri="{FF2B5EF4-FFF2-40B4-BE49-F238E27FC236}">
                <a16:creationId xmlns:a16="http://schemas.microsoft.com/office/drawing/2014/main" id="{3E237B03-9449-2533-C172-77E5EAED5A4C}"/>
              </a:ext>
            </a:extLst>
          </p:cNvPr>
          <p:cNvSpPr>
            <a:spLocks noGrp="1"/>
          </p:cNvSpPr>
          <p:nvPr>
            <p:ph type="title"/>
          </p:nvPr>
        </p:nvSpPr>
        <p:spPr>
          <a:xfrm>
            <a:off x="868680" y="642593"/>
            <a:ext cx="6281928" cy="1744183"/>
          </a:xfrm>
        </p:spPr>
        <p:txBody>
          <a:bodyPr>
            <a:normAutofit/>
          </a:bodyPr>
          <a:lstStyle/>
          <a:p>
            <a:r>
              <a:rPr lang="en-AU" sz="3700" dirty="0"/>
              <a:t>When You’ve Already Got Good Content, There’s No Need to Reinvent the Wheel</a:t>
            </a:r>
          </a:p>
        </p:txBody>
      </p:sp>
      <p:sp>
        <p:nvSpPr>
          <p:cNvPr id="3" name="Content Placeholder 2">
            <a:extLst>
              <a:ext uri="{FF2B5EF4-FFF2-40B4-BE49-F238E27FC236}">
                <a16:creationId xmlns:a16="http://schemas.microsoft.com/office/drawing/2014/main" id="{C611F60C-9F40-426D-CF53-5AFC1E09FDFE}"/>
              </a:ext>
            </a:extLst>
          </p:cNvPr>
          <p:cNvSpPr>
            <a:spLocks noGrp="1"/>
          </p:cNvSpPr>
          <p:nvPr>
            <p:ph idx="1"/>
          </p:nvPr>
        </p:nvSpPr>
        <p:spPr>
          <a:xfrm>
            <a:off x="868680" y="2386584"/>
            <a:ext cx="6281928" cy="3648456"/>
          </a:xfrm>
        </p:spPr>
        <p:txBody>
          <a:bodyPr>
            <a:normAutofit/>
          </a:bodyPr>
          <a:lstStyle/>
          <a:p>
            <a:r>
              <a:rPr lang="en-AU" dirty="0"/>
              <a:t>The most valuable lesson that I took away from teaching is that it is really important to foster this community. Not only does this enable you to learn from others but it also gives you the opportunity to pass on important knowledge to newbies and veterans alike!</a:t>
            </a:r>
          </a:p>
          <a:p>
            <a:r>
              <a:rPr lang="en-AU" dirty="0"/>
              <a:t>It is okay to take on lesson plans from others, it will save you the stress and mental load of creating a whole new course. We are not getting paid anywhere near enough to design a whole new course. </a:t>
            </a:r>
          </a:p>
          <a:p>
            <a:r>
              <a:rPr lang="en-AU" dirty="0"/>
              <a:t>Co-designing activities with my tutoring team did foster that camaraderie, which created some great employment, research and personal connections down the line. </a:t>
            </a:r>
          </a:p>
          <a:p>
            <a:endParaRPr lang="en-AU" dirty="0"/>
          </a:p>
          <a:p>
            <a:endParaRPr lang="en-AU" dirty="0"/>
          </a:p>
          <a:p>
            <a:endParaRPr lang="en-AU" dirty="0"/>
          </a:p>
        </p:txBody>
      </p:sp>
      <p:pic>
        <p:nvPicPr>
          <p:cNvPr id="5" name="Picture 4">
            <a:hlinkClick r:id="rId2"/>
            <a:extLst>
              <a:ext uri="{FF2B5EF4-FFF2-40B4-BE49-F238E27FC236}">
                <a16:creationId xmlns:a16="http://schemas.microsoft.com/office/drawing/2014/main" id="{88557E70-9EC8-BA99-C411-8977CAEB8F24}"/>
              </a:ext>
              <a:ext uri="{C183D7F6-B498-43B3-948B-1728B52AA6E4}">
                <adec:decorative xmlns:adec="http://schemas.microsoft.com/office/drawing/2017/decorative" val="1"/>
              </a:ext>
            </a:extLst>
          </p:cNvPr>
          <p:cNvPicPr>
            <a:picLocks noChangeAspect="1"/>
          </p:cNvPicPr>
          <p:nvPr/>
        </p:nvPicPr>
        <p:blipFill rotWithShape="1">
          <a:blip r:embed="rId3"/>
          <a:srcRect l="32906" r="30906" b="-1"/>
          <a:stretch/>
        </p:blipFill>
        <p:spPr>
          <a:xfrm>
            <a:off x="7837371" y="237744"/>
            <a:ext cx="4124416" cy="6382512"/>
          </a:xfrm>
          <a:prstGeom prst="rect">
            <a:avLst/>
          </a:prstGeom>
        </p:spPr>
      </p:pic>
    </p:spTree>
    <p:extLst>
      <p:ext uri="{BB962C8B-B14F-4D97-AF65-F5344CB8AC3E}">
        <p14:creationId xmlns:p14="http://schemas.microsoft.com/office/powerpoint/2010/main" val="222328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50DA-AFB3-5595-BFC2-CB2E161DE59B}"/>
              </a:ext>
            </a:extLst>
          </p:cNvPr>
          <p:cNvSpPr>
            <a:spLocks noGrp="1"/>
          </p:cNvSpPr>
          <p:nvPr>
            <p:ph type="title"/>
          </p:nvPr>
        </p:nvSpPr>
        <p:spPr/>
        <p:txBody>
          <a:bodyPr>
            <a:normAutofit fontScale="90000"/>
          </a:bodyPr>
          <a:lstStyle/>
          <a:p>
            <a:r>
              <a:rPr lang="en-AU" dirty="0"/>
              <a:t>However… with all this dynamic and wonderful work, keeping this work casual is unacceptable!</a:t>
            </a:r>
            <a:br>
              <a:rPr lang="en-AU" dirty="0"/>
            </a:br>
            <a:endParaRPr lang="en-AU" dirty="0"/>
          </a:p>
        </p:txBody>
      </p:sp>
      <p:sp>
        <p:nvSpPr>
          <p:cNvPr id="3" name="Content Placeholder 2">
            <a:extLst>
              <a:ext uri="{FF2B5EF4-FFF2-40B4-BE49-F238E27FC236}">
                <a16:creationId xmlns:a16="http://schemas.microsoft.com/office/drawing/2014/main" id="{08148AEF-20F5-10E8-3585-94E848A96FD6}"/>
              </a:ext>
            </a:extLst>
          </p:cNvPr>
          <p:cNvSpPr>
            <a:spLocks noGrp="1"/>
          </p:cNvSpPr>
          <p:nvPr>
            <p:ph idx="1"/>
          </p:nvPr>
        </p:nvSpPr>
        <p:spPr/>
        <p:txBody>
          <a:bodyPr>
            <a:normAutofit fontScale="85000" lnSpcReduction="20000"/>
          </a:bodyPr>
          <a:lstStyle/>
          <a:p>
            <a:r>
              <a:rPr lang="en-AU" dirty="0"/>
              <a:t>Institutions cannot expect staff to provide premium and accessible teaching if they are so under resourced and under supported. </a:t>
            </a:r>
          </a:p>
          <a:p>
            <a:r>
              <a:rPr lang="en-AU" dirty="0"/>
              <a:t>According to Dr Joe McCarthy, “If ANU had paid me and my other colleagues for the whole year, then I would have had a wage similar to a Level B academic. A full-time Level B academic is expected to undertake teaching, research, non-course administration and outreach”. Funny how I got used to doing all these things for FREE! FOR YEARS! I expect compensation of some kind!</a:t>
            </a:r>
          </a:p>
          <a:p>
            <a:r>
              <a:rPr lang="en-AU" dirty="0"/>
              <a:t>Until there is a huge upheaval of our systems, casual convenorship is here to stay for a while. It is a given that we must do better to ensure that casual staff are better supported and that institutions foot the bill to better compensate for their time.</a:t>
            </a:r>
          </a:p>
          <a:p>
            <a:pPr lvl="1"/>
            <a:r>
              <a:rPr lang="en-AU" dirty="0"/>
              <a:t>However, this does not mean that you cut the casual staff and put the teaching load onto already overworked permanent academic staff. I see you university administrators! </a:t>
            </a:r>
          </a:p>
          <a:p>
            <a:r>
              <a:rPr lang="en-AU" dirty="0"/>
              <a:t>The ANU have updated their Enterprise Agreement to ensure that casual staff are not entitled to sick leave, annual leave and long service leave. We will wait and see what patterns emerge now that it has been enacted. </a:t>
            </a:r>
          </a:p>
          <a:p>
            <a:r>
              <a:rPr lang="en-AU" dirty="0"/>
              <a:t>While casual conversion is a thing, very rarely do even long-term casual employees obtain it despite the number of unpaid hours they do for their courses and departments every year. </a:t>
            </a:r>
          </a:p>
          <a:p>
            <a:endParaRPr lang="en-AU" dirty="0"/>
          </a:p>
          <a:p>
            <a:pPr marL="0" indent="0">
              <a:buNone/>
            </a:pPr>
            <a:r>
              <a:rPr lang="en-AU" dirty="0"/>
              <a:t>Recommended Source: McCarthy, J. (2020, November 9). Reflection on academia before and after the pandemic. </a:t>
            </a:r>
            <a:r>
              <a:rPr lang="en-AU" i="1" dirty="0"/>
              <a:t>Green Agenda</a:t>
            </a:r>
            <a:r>
              <a:rPr lang="en-AU" dirty="0"/>
              <a:t>. Retrieved from </a:t>
            </a:r>
            <a:r>
              <a:rPr lang="en-AU" dirty="0">
                <a:hlinkClick r:id="rId2"/>
              </a:rPr>
              <a:t>https://greenagenda.org.au/2020/11/reflection-on-academia-before-and-after-the-pandemic/</a:t>
            </a:r>
            <a:r>
              <a:rPr lang="en-AU" dirty="0"/>
              <a:t> </a:t>
            </a:r>
          </a:p>
          <a:p>
            <a:endParaRPr lang="en-AU" dirty="0"/>
          </a:p>
          <a:p>
            <a:endParaRPr lang="en-AU" dirty="0"/>
          </a:p>
        </p:txBody>
      </p:sp>
    </p:spTree>
    <p:extLst>
      <p:ext uri="{BB962C8B-B14F-4D97-AF65-F5344CB8AC3E}">
        <p14:creationId xmlns:p14="http://schemas.microsoft.com/office/powerpoint/2010/main" val="183372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CBED-83DB-5BE4-D969-14BD732F6114}"/>
              </a:ext>
            </a:extLst>
          </p:cNvPr>
          <p:cNvSpPr>
            <a:spLocks noGrp="1"/>
          </p:cNvSpPr>
          <p:nvPr>
            <p:ph type="title"/>
          </p:nvPr>
        </p:nvSpPr>
        <p:spPr/>
        <p:txBody>
          <a:bodyPr/>
          <a:lstStyle/>
          <a:p>
            <a:r>
              <a:rPr lang="en-AU" dirty="0"/>
              <a:t>Special Thanks to my Teaching Comrades and Mentors</a:t>
            </a:r>
          </a:p>
        </p:txBody>
      </p:sp>
      <p:sp>
        <p:nvSpPr>
          <p:cNvPr id="3" name="Content Placeholder 2">
            <a:extLst>
              <a:ext uri="{FF2B5EF4-FFF2-40B4-BE49-F238E27FC236}">
                <a16:creationId xmlns:a16="http://schemas.microsoft.com/office/drawing/2014/main" id="{6B328784-0A7A-7941-8D31-AFC736DC4375}"/>
              </a:ext>
            </a:extLst>
          </p:cNvPr>
          <p:cNvSpPr>
            <a:spLocks noGrp="1"/>
          </p:cNvSpPr>
          <p:nvPr>
            <p:ph idx="1"/>
          </p:nvPr>
        </p:nvSpPr>
        <p:spPr>
          <a:xfrm>
            <a:off x="1066800" y="2103120"/>
            <a:ext cx="10058400" cy="4310380"/>
          </a:xfrm>
        </p:spPr>
        <p:txBody>
          <a:bodyPr>
            <a:normAutofit fontScale="47500" lnSpcReduction="20000"/>
          </a:bodyPr>
          <a:lstStyle/>
          <a:p>
            <a:pPr marL="0" indent="0" algn="ctr">
              <a:buNone/>
            </a:pPr>
            <a:r>
              <a:rPr lang="en-AU" i="1" dirty="0"/>
              <a:t>Dr Miranda Bruce</a:t>
            </a:r>
          </a:p>
          <a:p>
            <a:pPr marL="0" indent="0" algn="ctr">
              <a:buNone/>
            </a:pPr>
            <a:r>
              <a:rPr lang="en-AU" i="1" dirty="0"/>
              <a:t>Dr Hannah McCann</a:t>
            </a:r>
          </a:p>
          <a:p>
            <a:pPr marL="0" indent="0" algn="ctr">
              <a:buNone/>
            </a:pPr>
            <a:r>
              <a:rPr lang="en-AU" i="1" dirty="0"/>
              <a:t>Dr Clare </a:t>
            </a:r>
            <a:r>
              <a:rPr lang="en-AU" i="1" dirty="0" err="1"/>
              <a:t>Southerton</a:t>
            </a:r>
            <a:endParaRPr lang="en-AU" i="1" dirty="0"/>
          </a:p>
          <a:p>
            <a:pPr marL="0" indent="0" algn="ctr">
              <a:buNone/>
            </a:pPr>
            <a:r>
              <a:rPr lang="en-AU" i="1" dirty="0"/>
              <a:t>Dr Baptiste Broussard</a:t>
            </a:r>
          </a:p>
          <a:p>
            <a:pPr marL="0" indent="0" algn="ctr">
              <a:buNone/>
            </a:pPr>
            <a:r>
              <a:rPr lang="en-AU" i="1" dirty="0"/>
              <a:t>Associate Professor Kevin White</a:t>
            </a:r>
          </a:p>
          <a:p>
            <a:pPr marL="0" indent="0" algn="ctr">
              <a:buNone/>
            </a:pPr>
            <a:r>
              <a:rPr lang="en-AU" i="1" dirty="0"/>
              <a:t>Associate Professor Gavin Smith</a:t>
            </a:r>
          </a:p>
          <a:p>
            <a:pPr marL="0" indent="0" algn="ctr">
              <a:buNone/>
            </a:pPr>
            <a:r>
              <a:rPr lang="en-AU" i="1" dirty="0"/>
              <a:t>Professor Alastair Greig</a:t>
            </a:r>
          </a:p>
          <a:p>
            <a:pPr marL="0" indent="0" algn="ctr">
              <a:buNone/>
            </a:pPr>
            <a:r>
              <a:rPr lang="en-AU" i="1" dirty="0"/>
              <a:t>Dr Joe McCarthy</a:t>
            </a:r>
          </a:p>
          <a:p>
            <a:pPr marL="0" indent="0" algn="ctr">
              <a:buNone/>
            </a:pPr>
            <a:r>
              <a:rPr lang="en-AU" i="1" dirty="0"/>
              <a:t>Dr Michelle Black</a:t>
            </a:r>
          </a:p>
          <a:p>
            <a:pPr marL="0" indent="0" algn="ctr">
              <a:buNone/>
            </a:pPr>
            <a:r>
              <a:rPr lang="en-AU" i="1" dirty="0"/>
              <a:t>Dr Nicole Stirling</a:t>
            </a:r>
          </a:p>
          <a:p>
            <a:pPr marL="0" indent="0" algn="ctr">
              <a:buNone/>
            </a:pPr>
            <a:r>
              <a:rPr lang="en-AU" i="1" dirty="0"/>
              <a:t>Associate Professor Jenny Davis</a:t>
            </a:r>
          </a:p>
          <a:p>
            <a:pPr marL="0" indent="0" algn="ctr">
              <a:buNone/>
            </a:pPr>
            <a:r>
              <a:rPr lang="en-AU" i="1" dirty="0"/>
              <a:t>Dr James </a:t>
            </a:r>
            <a:r>
              <a:rPr lang="en-AU" i="1" dirty="0" err="1"/>
              <a:t>Choiunaird</a:t>
            </a:r>
            <a:endParaRPr lang="en-AU" i="1" dirty="0"/>
          </a:p>
          <a:p>
            <a:pPr marL="0" indent="0" algn="ctr">
              <a:buNone/>
            </a:pPr>
            <a:r>
              <a:rPr lang="en-AU" i="1" dirty="0"/>
              <a:t>Dr Rebecca Cross</a:t>
            </a:r>
          </a:p>
          <a:p>
            <a:pPr marL="0" indent="0" algn="ctr">
              <a:buNone/>
            </a:pPr>
            <a:r>
              <a:rPr lang="en-AU" i="1" dirty="0"/>
              <a:t>Associate Professor James Connor</a:t>
            </a:r>
          </a:p>
          <a:p>
            <a:pPr marL="0" indent="0" algn="ctr">
              <a:buNone/>
            </a:pPr>
            <a:r>
              <a:rPr lang="en-AU" i="1" dirty="0"/>
              <a:t>Fiona Navilly</a:t>
            </a:r>
          </a:p>
          <a:p>
            <a:pPr marL="0" indent="0" algn="ctr">
              <a:buNone/>
            </a:pPr>
            <a:r>
              <a:rPr lang="en-AU" i="1" dirty="0"/>
              <a:t>Jessie Liu</a:t>
            </a:r>
          </a:p>
          <a:p>
            <a:pPr marL="0" indent="0" algn="ctr">
              <a:buNone/>
            </a:pPr>
            <a:r>
              <a:rPr lang="en-AU" i="1" dirty="0"/>
              <a:t>Will Orr</a:t>
            </a:r>
          </a:p>
          <a:p>
            <a:pPr marL="0" indent="0" algn="ctr">
              <a:buNone/>
            </a:pPr>
            <a:r>
              <a:rPr lang="en-AU" i="1" dirty="0"/>
              <a:t>Ayesha </a:t>
            </a:r>
            <a:r>
              <a:rPr lang="en-AU" i="1" dirty="0" err="1"/>
              <a:t>Kaak</a:t>
            </a:r>
            <a:endParaRPr lang="en-AU" i="1" dirty="0"/>
          </a:p>
          <a:p>
            <a:pPr marL="0" indent="0" algn="ctr">
              <a:buNone/>
            </a:pPr>
            <a:r>
              <a:rPr lang="en-AU" i="1" dirty="0" err="1"/>
              <a:t>Florim</a:t>
            </a:r>
            <a:r>
              <a:rPr lang="en-AU" i="1" dirty="0"/>
              <a:t> </a:t>
            </a:r>
            <a:r>
              <a:rPr lang="en-AU" i="1" dirty="0" err="1"/>
              <a:t>Binakaj</a:t>
            </a:r>
            <a:endParaRPr lang="en-AU" i="1" dirty="0"/>
          </a:p>
          <a:p>
            <a:pPr marL="0" indent="0" algn="ctr">
              <a:buNone/>
            </a:pPr>
            <a:r>
              <a:rPr lang="en-AU" i="1" dirty="0"/>
              <a:t>Juniper Sutherland</a:t>
            </a:r>
          </a:p>
        </p:txBody>
      </p:sp>
    </p:spTree>
    <p:extLst>
      <p:ext uri="{BB962C8B-B14F-4D97-AF65-F5344CB8AC3E}">
        <p14:creationId xmlns:p14="http://schemas.microsoft.com/office/powerpoint/2010/main" val="331000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7C4E-83CB-C5E3-718F-1E2B8E7C5A73}"/>
              </a:ext>
            </a:extLst>
          </p:cNvPr>
          <p:cNvSpPr>
            <a:spLocks noGrp="1"/>
          </p:cNvSpPr>
          <p:nvPr>
            <p:ph type="title"/>
          </p:nvPr>
        </p:nvSpPr>
        <p:spPr/>
        <p:txBody>
          <a:bodyPr/>
          <a:lstStyle/>
          <a:p>
            <a:r>
              <a:rPr lang="en-AU" dirty="0"/>
              <a:t>But… but… </a:t>
            </a:r>
            <a:r>
              <a:rPr lang="en-AU" dirty="0" err="1"/>
              <a:t>tHe</a:t>
            </a:r>
            <a:r>
              <a:rPr lang="en-AU" dirty="0"/>
              <a:t> </a:t>
            </a:r>
            <a:r>
              <a:rPr lang="en-AU" dirty="0" err="1"/>
              <a:t>CaSuAl</a:t>
            </a:r>
            <a:r>
              <a:rPr lang="en-AU" dirty="0"/>
              <a:t> </a:t>
            </a:r>
            <a:r>
              <a:rPr lang="en-AU" dirty="0" err="1"/>
              <a:t>LoAdInG</a:t>
            </a:r>
            <a:r>
              <a:rPr lang="en-AU" dirty="0"/>
              <a:t> </a:t>
            </a:r>
            <a:r>
              <a:rPr lang="en-AU" dirty="0" err="1"/>
              <a:t>iS</a:t>
            </a:r>
            <a:r>
              <a:rPr lang="en-AU" dirty="0"/>
              <a:t> </a:t>
            </a:r>
            <a:r>
              <a:rPr lang="en-AU" dirty="0" err="1"/>
              <a:t>mEaNt</a:t>
            </a:r>
            <a:r>
              <a:rPr lang="en-AU" dirty="0"/>
              <a:t> 2 </a:t>
            </a:r>
            <a:r>
              <a:rPr lang="en-AU" dirty="0" err="1"/>
              <a:t>cOvEr</a:t>
            </a:r>
            <a:r>
              <a:rPr lang="en-AU" dirty="0"/>
              <a:t> </a:t>
            </a:r>
            <a:r>
              <a:rPr lang="en-AU" dirty="0" err="1"/>
              <a:t>SiCk</a:t>
            </a:r>
            <a:r>
              <a:rPr lang="en-AU" dirty="0"/>
              <a:t> </a:t>
            </a:r>
            <a:r>
              <a:rPr lang="en-AU" dirty="0" err="1"/>
              <a:t>LeAvE</a:t>
            </a:r>
            <a:endParaRPr lang="en-AU" dirty="0"/>
          </a:p>
        </p:txBody>
      </p:sp>
      <p:sp>
        <p:nvSpPr>
          <p:cNvPr id="3" name="Content Placeholder 2">
            <a:extLst>
              <a:ext uri="{FF2B5EF4-FFF2-40B4-BE49-F238E27FC236}">
                <a16:creationId xmlns:a16="http://schemas.microsoft.com/office/drawing/2014/main" id="{F73B4BD2-3C4D-CCA0-180F-8815B64747C9}"/>
              </a:ext>
            </a:extLst>
          </p:cNvPr>
          <p:cNvSpPr>
            <a:spLocks noGrp="1"/>
          </p:cNvSpPr>
          <p:nvPr>
            <p:ph idx="1"/>
          </p:nvPr>
        </p:nvSpPr>
        <p:spPr/>
        <p:txBody>
          <a:bodyPr>
            <a:normAutofit fontScale="55000" lnSpcReduction="20000"/>
          </a:bodyPr>
          <a:lstStyle/>
          <a:p>
            <a:r>
              <a:rPr lang="en-AU" dirty="0"/>
              <a:t>Those of us who have worked on a casual basis (and have lived on that money) are all very aware of that claim and we would like you to be quiet. But the reality is that casuals are more likely to be renters, working other jobs and cannot afford to take time off work without the risk of missing a whole week’s worth of pay. The result is that casuals would often come to work sick rather than risk no job at all. </a:t>
            </a:r>
          </a:p>
          <a:p>
            <a:r>
              <a:rPr lang="en-AU" dirty="0"/>
              <a:t>Tertiary education has become increasingly reliant on casual and fixed-term contracts, making permanent full-time positions a rare and valuable asset.</a:t>
            </a:r>
          </a:p>
          <a:p>
            <a:r>
              <a:rPr lang="en-AU" dirty="0"/>
              <a:t>You will be more inclined to endure unreasonable working conditions for fear of getting fired, not getting your contract renewed or losing out on valuable connections that could get you a more permanent job.</a:t>
            </a:r>
          </a:p>
          <a:p>
            <a:r>
              <a:rPr lang="en-AU" dirty="0"/>
              <a:t>When you are stressed out with competing tasks and priorities, job hunting becomes too stressful and time consuming, so it is easy to get stuck in the casualised cycle for a very long time. </a:t>
            </a:r>
          </a:p>
          <a:p>
            <a:r>
              <a:rPr lang="en-AU" dirty="0"/>
              <a:t>Even if you do have a PhD qualification, you are still treated with lower status compared to tenured and permanent staff. So, if there is a conflict between two experts, the casual is at more risk of job loss despite their qualifications.  </a:t>
            </a:r>
          </a:p>
          <a:p>
            <a:r>
              <a:rPr lang="en-AU" dirty="0"/>
              <a:t>Being on a perpetual casual basis, makes you more likely to put the brakes on life plans like having a child, getting a mortgage or even finding a rental property. </a:t>
            </a:r>
          </a:p>
          <a:p>
            <a:r>
              <a:rPr lang="en-AU" dirty="0"/>
              <a:t>Casual workers also don't feel like they are part of the workplace community as they are often not invited to staff meetings and face financial pressure when they don't get paid over non-teaching periods like the Christmas break.</a:t>
            </a:r>
          </a:p>
          <a:p>
            <a:r>
              <a:rPr lang="en-AU" dirty="0"/>
              <a:t>All these things cause negative psychosocial health consequences for casuals. And yet they are still expected to provide a premium education despite being stretched thin. </a:t>
            </a:r>
          </a:p>
          <a:p>
            <a:r>
              <a:rPr lang="en-AU" dirty="0"/>
              <a:t>Ultimately, we really need to reconsider about what jobs actually should be casualised and ensure this important structural change happens. As teaching staff, we are on call for students all the time and that kind of work is not able to be properly remunerated in a casual way.</a:t>
            </a:r>
          </a:p>
          <a:p>
            <a:endParaRPr lang="en-AU" dirty="0"/>
          </a:p>
          <a:p>
            <a:pPr marL="0" indent="0">
              <a:buNone/>
            </a:pPr>
            <a:r>
              <a:rPr lang="en-AU" dirty="0"/>
              <a:t>Recommended sources: </a:t>
            </a:r>
          </a:p>
          <a:p>
            <a:pPr marL="0" indent="0">
              <a:buNone/>
            </a:pPr>
            <a:r>
              <a:rPr lang="en-AU" dirty="0"/>
              <a:t>McGann, M., White, K., &amp; Moss, J. (2016). “Labour casualization and the psychosocial health of workers in Australia”. </a:t>
            </a:r>
            <a:r>
              <a:rPr lang="en-AU" i="1" dirty="0"/>
              <a:t>Work, Employment and Society</a:t>
            </a:r>
            <a:r>
              <a:rPr lang="en-AU" dirty="0"/>
              <a:t>, 30(5), 766–782. </a:t>
            </a:r>
            <a:r>
              <a:rPr lang="en-AU" dirty="0">
                <a:hlinkClick r:id="rId2"/>
              </a:rPr>
              <a:t>https://doi.org/10.1177/0950017016633022</a:t>
            </a:r>
            <a:endParaRPr lang="en-AU"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n-AU" altLang="en-US" noProof="0"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ea typeface="+mn-ea"/>
                <a:cs typeface="+mn-cs"/>
              </a:rPr>
              <a:t>Whyte, S. (2018, May 1). Casual workers call for job security at union rally. </a:t>
            </a:r>
            <a:r>
              <a:rPr kumimoji="0" lang="en-US" altLang="en-US" sz="1400" b="0" i="1" u="none" strike="noStrike" kern="1200" cap="none" spc="0" normalizeH="0" baseline="0" noProof="0" dirty="0">
                <a:ln>
                  <a:noFill/>
                </a:ln>
                <a:solidFill>
                  <a:prstClr val="black"/>
                </a:solidFill>
                <a:effectLst/>
                <a:uLnTx/>
                <a:uFillTx/>
                <a:ea typeface="+mn-ea"/>
                <a:cs typeface="+mn-cs"/>
              </a:rPr>
              <a:t>Brisbane Times</a:t>
            </a:r>
            <a:r>
              <a:rPr kumimoji="0" lang="en-US" altLang="en-US" sz="1400" b="0" i="0" u="none" strike="noStrike" kern="1200" cap="none" spc="0" normalizeH="0" baseline="0" noProof="0" dirty="0">
                <a:ln>
                  <a:noFill/>
                </a:ln>
                <a:solidFill>
                  <a:prstClr val="black"/>
                </a:solidFill>
                <a:effectLst/>
                <a:uLnTx/>
                <a:uFillTx/>
                <a:ea typeface="+mn-ea"/>
                <a:cs typeface="+mn-cs"/>
              </a:rPr>
              <a:t>. Retrieved from </a:t>
            </a:r>
            <a:r>
              <a:rPr kumimoji="0" lang="en-US" altLang="en-US" sz="1400" b="0" i="0" u="none" strike="noStrike" kern="1200" cap="none" spc="0" normalizeH="0" baseline="0" noProof="0" dirty="0">
                <a:ln>
                  <a:noFill/>
                </a:ln>
                <a:solidFill>
                  <a:prstClr val="black"/>
                </a:solidFill>
                <a:effectLst/>
                <a:uLnTx/>
                <a:uFillTx/>
                <a:ea typeface="+mn-ea"/>
                <a:cs typeface="+mn-cs"/>
                <a:hlinkClick r:id="rId3"/>
              </a:rPr>
              <a:t>https://www.brisbanetimes.com.au/national/act/casual-workers-call-for-job-security-at-union-rally-20180501-p4zcp7.html</a:t>
            </a:r>
            <a:endParaRPr kumimoji="0" lang="en-US" altLang="en-US" sz="1400" b="0" i="0" u="none" strike="noStrike" kern="1200" cap="none" spc="0" normalizeH="0" baseline="0" noProof="0" dirty="0">
              <a:ln>
                <a:noFill/>
              </a:ln>
              <a:solidFill>
                <a:prstClr val="black"/>
              </a:solidFill>
              <a:effectLst/>
              <a:uLnTx/>
              <a:uFillTx/>
              <a:ea typeface="+mn-ea"/>
              <a:cs typeface="+mn-cs"/>
            </a:endParaRP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45394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17" name="Rectangle 16">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19" name="Rectangle 18">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grpSp>
        <p:nvGrpSpPr>
          <p:cNvPr id="21" name="Group 2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2" name="Straight Connector 21">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orking space background">
            <a:extLst>
              <a:ext uri="{FF2B5EF4-FFF2-40B4-BE49-F238E27FC236}">
                <a16:creationId xmlns:a16="http://schemas.microsoft.com/office/drawing/2014/main" id="{03E25B60-BC06-6961-5049-DD0B629E8B9D}"/>
              </a:ext>
            </a:extLst>
          </p:cNvPr>
          <p:cNvPicPr>
            <a:picLocks noChangeAspect="1"/>
          </p:cNvPicPr>
          <p:nvPr/>
        </p:nvPicPr>
        <p:blipFill rotWithShape="1">
          <a:blip r:embed="rId2">
            <a:alphaModFix amt="45000"/>
          </a:blip>
          <a:srcRect t="5743" b="9987"/>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AU"/>
          </a:p>
        </p:txBody>
      </p:sp>
      <p:sp>
        <p:nvSpPr>
          <p:cNvPr id="2" name="Title 1">
            <a:extLst>
              <a:ext uri="{FF2B5EF4-FFF2-40B4-BE49-F238E27FC236}">
                <a16:creationId xmlns:a16="http://schemas.microsoft.com/office/drawing/2014/main" id="{709A96F8-4025-6110-BD91-DFAABDC15D50}"/>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4300" cap="all" spc="-100" dirty="0"/>
              <a:t>Mismatched Expectations: UDL and Casual Convenorship </a:t>
            </a:r>
            <a:br>
              <a:rPr lang="en-US" sz="4300" cap="all" spc="-100" dirty="0"/>
            </a:br>
            <a:endParaRPr lang="en-US" sz="4300" cap="all" spc="-100" dirty="0"/>
          </a:p>
        </p:txBody>
      </p:sp>
      <p:sp>
        <p:nvSpPr>
          <p:cNvPr id="32" name="Rectangle 31">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AU"/>
          </a:p>
        </p:txBody>
      </p:sp>
    </p:spTree>
    <p:extLst>
      <p:ext uri="{BB962C8B-B14F-4D97-AF65-F5344CB8AC3E}">
        <p14:creationId xmlns:p14="http://schemas.microsoft.com/office/powerpoint/2010/main" val="15133719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972F-D483-11C5-7543-BEFF08BC0866}"/>
              </a:ext>
            </a:extLst>
          </p:cNvPr>
          <p:cNvSpPr>
            <a:spLocks noGrp="1"/>
          </p:cNvSpPr>
          <p:nvPr>
            <p:ph type="title"/>
          </p:nvPr>
        </p:nvSpPr>
        <p:spPr/>
        <p:txBody>
          <a:bodyPr/>
          <a:lstStyle/>
          <a:p>
            <a:r>
              <a:rPr lang="en-AU" dirty="0"/>
              <a:t> UDL as the Gold Standard</a:t>
            </a:r>
          </a:p>
        </p:txBody>
      </p:sp>
      <p:graphicFrame>
        <p:nvGraphicFramePr>
          <p:cNvPr id="5" name="Content Placeholder 2">
            <a:extLst>
              <a:ext uri="{FF2B5EF4-FFF2-40B4-BE49-F238E27FC236}">
                <a16:creationId xmlns:a16="http://schemas.microsoft.com/office/drawing/2014/main" id="{78EF0746-BC3B-F2EF-6D7A-31109DB8A3B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50283249"/>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98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AU"/>
          </a:p>
        </p:txBody>
      </p:sp>
      <p:sp>
        <p:nvSpPr>
          <p:cNvPr id="2" name="Title 1">
            <a:extLst>
              <a:ext uri="{FF2B5EF4-FFF2-40B4-BE49-F238E27FC236}">
                <a16:creationId xmlns:a16="http://schemas.microsoft.com/office/drawing/2014/main" id="{4B05E80E-22DB-4C5D-9E97-7AB2B12A3FC2}"/>
              </a:ext>
            </a:extLst>
          </p:cNvPr>
          <p:cNvSpPr>
            <a:spLocks noGrp="1"/>
          </p:cNvSpPr>
          <p:nvPr>
            <p:ph type="title"/>
          </p:nvPr>
        </p:nvSpPr>
        <p:spPr>
          <a:xfrm>
            <a:off x="573409" y="559477"/>
            <a:ext cx="3765200" cy="5709931"/>
          </a:xfrm>
        </p:spPr>
        <p:txBody>
          <a:bodyPr>
            <a:normAutofit/>
          </a:bodyPr>
          <a:lstStyle/>
          <a:p>
            <a:pPr algn="ctr"/>
            <a:r>
              <a:rPr lang="en-AU" dirty="0"/>
              <a:t>Challenges for Casual Conveners</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graphicFrame>
        <p:nvGraphicFramePr>
          <p:cNvPr id="5" name="Content Placeholder 2">
            <a:extLst>
              <a:ext uri="{FF2B5EF4-FFF2-40B4-BE49-F238E27FC236}">
                <a16:creationId xmlns:a16="http://schemas.microsoft.com/office/drawing/2014/main" id="{4B0CF20B-4BB2-1882-20DD-ABA8CDDBA23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4114603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81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2" name="Title 1">
            <a:extLst>
              <a:ext uri="{FF2B5EF4-FFF2-40B4-BE49-F238E27FC236}">
                <a16:creationId xmlns:a16="http://schemas.microsoft.com/office/drawing/2014/main" id="{530068BB-9C74-E1BD-DD35-7779CA98A033}"/>
              </a:ext>
            </a:extLst>
          </p:cNvPr>
          <p:cNvSpPr>
            <a:spLocks noGrp="1"/>
          </p:cNvSpPr>
          <p:nvPr>
            <p:ph type="title"/>
          </p:nvPr>
        </p:nvSpPr>
        <p:spPr>
          <a:xfrm>
            <a:off x="1066800" y="642594"/>
            <a:ext cx="10058400" cy="1371600"/>
          </a:xfrm>
        </p:spPr>
        <p:txBody>
          <a:bodyPr>
            <a:normAutofit/>
          </a:bodyPr>
          <a:lstStyle/>
          <a:p>
            <a:pPr algn="ctr"/>
            <a:r>
              <a:rPr lang="en-AU" dirty="0"/>
              <a:t>Extra Effort and Inadequate Compensation</a:t>
            </a:r>
          </a:p>
        </p:txBody>
      </p:sp>
      <p:graphicFrame>
        <p:nvGraphicFramePr>
          <p:cNvPr id="5" name="Content Placeholder 2">
            <a:extLst>
              <a:ext uri="{FF2B5EF4-FFF2-40B4-BE49-F238E27FC236}">
                <a16:creationId xmlns:a16="http://schemas.microsoft.com/office/drawing/2014/main" id="{AAE63FC6-5765-7D49-8339-68981D00286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8530163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10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57C1-3A0F-49E3-41F2-445A577D595A}"/>
              </a:ext>
            </a:extLst>
          </p:cNvPr>
          <p:cNvSpPr>
            <a:spLocks noGrp="1"/>
          </p:cNvSpPr>
          <p:nvPr>
            <p:ph type="title"/>
          </p:nvPr>
        </p:nvSpPr>
        <p:spPr>
          <a:xfrm>
            <a:off x="7064082" y="642594"/>
            <a:ext cx="4472921" cy="1371600"/>
          </a:xfrm>
        </p:spPr>
        <p:txBody>
          <a:bodyPr>
            <a:normAutofit/>
          </a:bodyPr>
          <a:lstStyle/>
          <a:p>
            <a:r>
              <a:rPr lang="en-AU" sz="3400" dirty="0"/>
              <a:t>Need for Institutional Support</a:t>
            </a:r>
          </a:p>
        </p:txBody>
      </p:sp>
      <p:sp>
        <p:nvSpPr>
          <p:cNvPr id="23" name="Content Placeholder 2">
            <a:extLst>
              <a:ext uri="{FF2B5EF4-FFF2-40B4-BE49-F238E27FC236}">
                <a16:creationId xmlns:a16="http://schemas.microsoft.com/office/drawing/2014/main" id="{E9F2BEC9-37BA-47E2-3838-0ED8A6EF2DBB}"/>
              </a:ext>
            </a:extLst>
          </p:cNvPr>
          <p:cNvSpPr>
            <a:spLocks noGrp="1"/>
          </p:cNvSpPr>
          <p:nvPr>
            <p:ph idx="1"/>
          </p:nvPr>
        </p:nvSpPr>
        <p:spPr>
          <a:xfrm>
            <a:off x="7064082" y="2103120"/>
            <a:ext cx="4472922" cy="3931920"/>
          </a:xfrm>
        </p:spPr>
        <p:txBody>
          <a:bodyPr>
            <a:normAutofit lnSpcReduction="10000"/>
          </a:bodyPr>
          <a:lstStyle/>
          <a:p>
            <a:r>
              <a:rPr lang="en-AU" dirty="0"/>
              <a:t>It's unfair to rely on individual conveners' goodwill for inclusive education.</a:t>
            </a:r>
          </a:p>
          <a:p>
            <a:r>
              <a:rPr lang="en-AU" dirty="0"/>
              <a:t>Institutional support is necessary for sustainable and effective UDL implementation.</a:t>
            </a:r>
          </a:p>
          <a:p>
            <a:r>
              <a:rPr lang="en-AU" dirty="0"/>
              <a:t>Best practices cannot be implemented effectively when casual academics are overburdened.</a:t>
            </a:r>
          </a:p>
          <a:p>
            <a:r>
              <a:rPr lang="en-AU" dirty="0"/>
              <a:t>After the COVID-19 Lockdowns, students often requested having hybrid classes, which would make things so much more accessible. However, many of the actual physical rooms are not built for purpose and many students would lose out if they had a chronic condition or disability that made in-person attendance difficult. </a:t>
            </a:r>
          </a:p>
        </p:txBody>
      </p:sp>
      <p:pic>
        <p:nvPicPr>
          <p:cNvPr id="20" name="Picture 19">
            <a:extLst>
              <a:ext uri="{FF2B5EF4-FFF2-40B4-BE49-F238E27FC236}">
                <a16:creationId xmlns:a16="http://schemas.microsoft.com/office/drawing/2014/main" id="{7A771FD3-7071-70EC-3C7C-1B720F115E80}"/>
              </a:ext>
              <a:ext uri="{C183D7F6-B498-43B3-948B-1728B52AA6E4}">
                <adec:decorative xmlns:adec="http://schemas.microsoft.com/office/drawing/2017/decorative" val="1"/>
              </a:ext>
            </a:extLst>
          </p:cNvPr>
          <p:cNvPicPr>
            <a:picLocks noChangeAspect="1"/>
          </p:cNvPicPr>
          <p:nvPr/>
        </p:nvPicPr>
        <p:blipFill rotWithShape="1">
          <a:blip r:embed="rId2"/>
          <a:srcRect l="24585" r="22981"/>
          <a:stretch/>
        </p:blipFill>
        <p:spPr>
          <a:xfrm>
            <a:off x="20" y="10"/>
            <a:ext cx="6392647" cy="6857990"/>
          </a:xfrm>
          <a:prstGeom prst="rect">
            <a:avLst/>
          </a:prstGeom>
        </p:spPr>
      </p:pic>
      <p:sp>
        <p:nvSpPr>
          <p:cNvPr id="21" name="Rectangle 2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18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A4D8D805-819C-27C8-F768-E7E1F807152B}"/>
              </a:ext>
            </a:extLst>
          </p:cNvPr>
          <p:cNvPicPr>
            <a:picLocks noChangeAspect="1"/>
          </p:cNvPicPr>
          <p:nvPr/>
        </p:nvPicPr>
        <p:blipFill rotWithShape="1">
          <a:blip r:embed="rId2"/>
          <a:srcRect t="1310" b="14420"/>
          <a:stretch/>
        </p:blipFill>
        <p:spPr>
          <a:xfrm>
            <a:off x="20" y="-22"/>
            <a:ext cx="12191977" cy="6858022"/>
          </a:xfrm>
          <a:prstGeom prst="rect">
            <a:avLst/>
          </a:prstGeom>
        </p:spPr>
      </p:pic>
      <p:sp>
        <p:nvSpPr>
          <p:cNvPr id="24" name="Rectangle 2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50B9E-0ED1-71ED-924C-73EEB054EDF5}"/>
              </a:ext>
            </a:extLst>
          </p:cNvPr>
          <p:cNvSpPr>
            <a:spLocks noGrp="1"/>
          </p:cNvSpPr>
          <p:nvPr>
            <p:ph type="title"/>
          </p:nvPr>
        </p:nvSpPr>
        <p:spPr>
          <a:xfrm>
            <a:off x="643466" y="643467"/>
            <a:ext cx="7192434" cy="3569242"/>
          </a:xfrm>
        </p:spPr>
        <p:txBody>
          <a:bodyPr vert="horz" lIns="91440" tIns="45720" rIns="91440" bIns="45720" rtlCol="0" anchor="t">
            <a:normAutofit fontScale="90000"/>
          </a:bodyPr>
          <a:lstStyle/>
          <a:p>
            <a:pPr>
              <a:lnSpc>
                <a:spcPct val="83000"/>
              </a:lnSpc>
            </a:pPr>
            <a:r>
              <a:rPr lang="en-US" sz="6000" cap="all" spc="-100" dirty="0">
                <a:solidFill>
                  <a:schemeClr val="bg1"/>
                </a:solidFill>
              </a:rPr>
              <a:t>Case Studies of best practice: inclusive Tutorial activity Design</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759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2681ae-e6e2-4ee6-90fd-f2c0d11c7b09" xsi:nil="true"/>
    <lcf76f155ced4ddcb4097134ff3c332f xmlns="43435717-49c9-4489-9470-c7c98d6269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E9DF62-3215-4C68-A11E-92802D3AE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openxmlformats.org/package/2006/metadata/core-properties"/>
    <ds:schemaRef ds:uri="242681ae-e6e2-4ee6-90fd-f2c0d11c7b09"/>
    <ds:schemaRef ds:uri="43435717-49c9-4489-9470-c7c98d62699d"/>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{2185C4DC-A579-4E91-B95F-CA1B893CD42D}tf11531919_win32</Template>
  <TotalTime>576</TotalTime>
  <Words>3251</Words>
  <Application>Microsoft Office PowerPoint</Application>
  <PresentationFormat>Widescreen</PresentationFormat>
  <Paragraphs>173</Paragraphs>
  <Slides>26</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Arial</vt:lpstr>
      <vt:lpstr>Avenir Next LT Pro</vt:lpstr>
      <vt:lpstr>Avenir Next LT Pro Light</vt:lpstr>
      <vt:lpstr>Baskerville</vt:lpstr>
      <vt:lpstr>Baskerville Old Face</vt:lpstr>
      <vt:lpstr>Calibri</vt:lpstr>
      <vt:lpstr>Century Gothic</vt:lpstr>
      <vt:lpstr>Garamond</vt:lpstr>
      <vt:lpstr>Gill Sans Light</vt:lpstr>
      <vt:lpstr>Gill Sans Nova</vt:lpstr>
      <vt:lpstr>Gill Sans Nova Light</vt:lpstr>
      <vt:lpstr>Wingdings</vt:lpstr>
      <vt:lpstr>SavonVTI</vt:lpstr>
      <vt:lpstr>1_Office Theme</vt:lpstr>
      <vt:lpstr>Navigating Inclusivity on a Shoestring: Casual Convenorship and UDL Implementation</vt:lpstr>
      <vt:lpstr>About Me</vt:lpstr>
      <vt:lpstr>But… but… tHe CaSuAl LoAdInG iS mEaNt 2 cOvEr SiCk LeAvE</vt:lpstr>
      <vt:lpstr>Mismatched Expectations: UDL and Casual Convenorship  </vt:lpstr>
      <vt:lpstr> UDL as the Gold Standard</vt:lpstr>
      <vt:lpstr>Challenges for Casual Conveners</vt:lpstr>
      <vt:lpstr>Extra Effort and Inadequate Compensation</vt:lpstr>
      <vt:lpstr>Need for Institutional Support</vt:lpstr>
      <vt:lpstr>Case Studies of best practice: inclusive Tutorial activity Design</vt:lpstr>
      <vt:lpstr>DISCLAIMER</vt:lpstr>
      <vt:lpstr>Modelling Durkheim's Solidarity with Play-Doh Bugs</vt:lpstr>
      <vt:lpstr>Mechanical Solidarity Team Instructions</vt:lpstr>
      <vt:lpstr>Student Feedback and Discussion</vt:lpstr>
      <vt:lpstr>The Goffman Spy Game</vt:lpstr>
      <vt:lpstr>Post Game Reflection Questions</vt:lpstr>
      <vt:lpstr>Student Feedback and Discussion </vt:lpstr>
      <vt:lpstr>The Koori IQ Test</vt:lpstr>
      <vt:lpstr>Student Feedback and Discussion  </vt:lpstr>
      <vt:lpstr>Honourable Mentions</vt:lpstr>
      <vt:lpstr>Integrated Analysis of UDL Principles in Educational Activities</vt:lpstr>
      <vt:lpstr>Multiple Means of Engagement</vt:lpstr>
      <vt:lpstr>Multiple Means of Representation</vt:lpstr>
      <vt:lpstr>Multiple Means of Action and Expression</vt:lpstr>
      <vt:lpstr>When You’ve Already Got Good Content, There’s No Need to Reinvent the Wheel</vt:lpstr>
      <vt:lpstr>However… with all this dynamic and wonderful work, keeping this work casual is unacceptable! </vt:lpstr>
      <vt:lpstr>Special Thanks to my Teaching Comrades and Mentors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Inclusivity on a Shoestring: Casual Convenorship and UDL Implementation</dc:title>
  <dc:creator>Susannah French</dc:creator>
  <cp:lastModifiedBy>Jane Hawkeswood</cp:lastModifiedBy>
  <cp:revision>4</cp:revision>
  <dcterms:created xsi:type="dcterms:W3CDTF">2024-06-05T00:47:50Z</dcterms:created>
  <dcterms:modified xsi:type="dcterms:W3CDTF">2024-06-19T01:41:13Z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0x010100595E3D60D9E6E04A88E6C46A8F8E80F5</vt:lpwstr>
  </property>
  <property fmtid="{D5CDD505-2E9C-101B-9397-08002B2CF9AE}" pid="3" name="MediaServiceImageTags">
    <vt:lpwstr/>
  </property>
</Properties>
</file>