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4"/>
  </p:sldMasterIdLst>
  <p:notesMasterIdLst>
    <p:notesMasterId r:id="rId25"/>
  </p:notesMasterIdLst>
  <p:handoutMasterIdLst>
    <p:handoutMasterId r:id="rId26"/>
  </p:handoutMasterIdLst>
  <p:sldIdLst>
    <p:sldId id="296" r:id="rId5"/>
    <p:sldId id="297" r:id="rId6"/>
    <p:sldId id="328" r:id="rId7"/>
    <p:sldId id="310" r:id="rId8"/>
    <p:sldId id="303" r:id="rId9"/>
    <p:sldId id="308" r:id="rId10"/>
    <p:sldId id="309" r:id="rId11"/>
    <p:sldId id="313" r:id="rId12"/>
    <p:sldId id="317" r:id="rId13"/>
    <p:sldId id="307" r:id="rId14"/>
    <p:sldId id="322" r:id="rId15"/>
    <p:sldId id="298" r:id="rId16"/>
    <p:sldId id="327" r:id="rId17"/>
    <p:sldId id="319" r:id="rId18"/>
    <p:sldId id="324" r:id="rId19"/>
    <p:sldId id="325" r:id="rId20"/>
    <p:sldId id="321" r:id="rId21"/>
    <p:sldId id="326" r:id="rId22"/>
    <p:sldId id="299" r:id="rId23"/>
    <p:sldId id="30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C48"/>
    <a:srgbClr val="2C2D39"/>
    <a:srgbClr val="242630"/>
    <a:srgbClr val="2A1F43"/>
    <a:srgbClr val="0C1B43"/>
    <a:srgbClr val="000000"/>
    <a:srgbClr val="1D2225"/>
    <a:srgbClr val="F8F8F8"/>
    <a:srgbClr val="363C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82ACE2-3274-4B3D-A5DB-7D67D825878F}" v="46" dt="2024-06-19T05:14:59.922"/>
  </p1510:revLst>
</p1510:revInfo>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47" autoAdjust="0"/>
  </p:normalViewPr>
  <p:slideViewPr>
    <p:cSldViewPr snapToGrid="0" snapToObjects="1">
      <p:cViewPr varScale="1">
        <p:scale>
          <a:sx n="31" d="100"/>
          <a:sy n="31" d="100"/>
        </p:scale>
        <p:origin x="53" y="322"/>
      </p:cViewPr>
      <p:guideLst/>
    </p:cSldViewPr>
  </p:slideViewPr>
  <p:outlineViewPr>
    <p:cViewPr>
      <p:scale>
        <a:sx n="33" d="100"/>
        <a:sy n="33" d="100"/>
      </p:scale>
      <p:origin x="0" y="-6000"/>
    </p:cViewPr>
  </p:outlineViewPr>
  <p:notesTextViewPr>
    <p:cViewPr>
      <p:scale>
        <a:sx n="1" d="1"/>
        <a:sy n="1" d="1"/>
      </p:scale>
      <p:origin x="0" y="0"/>
    </p:cViewPr>
  </p:notesTextViewPr>
  <p:notesViewPr>
    <p:cSldViewPr snapToGrid="0" snapToObjects="1">
      <p:cViewPr varScale="1">
        <p:scale>
          <a:sx n="86" d="100"/>
          <a:sy n="86" d="100"/>
        </p:scale>
        <p:origin x="2416"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5A2E05-2C6E-484E-9BB1-366C90717B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2043844-B7FE-EC43-89AA-8831B859F9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B138B2-18CD-1D41-89B0-ADB5F3BA92A3}" type="datetimeFigureOut">
              <a:rPr lang="en-US" smtClean="0"/>
              <a:t>6/21/2024</a:t>
            </a:fld>
            <a:endParaRPr lang="en-US" dirty="0"/>
          </a:p>
        </p:txBody>
      </p:sp>
      <p:sp>
        <p:nvSpPr>
          <p:cNvPr id="4" name="Footer Placeholder 3">
            <a:extLst>
              <a:ext uri="{FF2B5EF4-FFF2-40B4-BE49-F238E27FC236}">
                <a16:creationId xmlns:a16="http://schemas.microsoft.com/office/drawing/2014/main" id="{BFAC2EDC-03FB-D147-9BAA-37FCFF988C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98E195D-E935-D746-A5D1-61E2EBF7EF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57D167-9BB5-2048-9DDA-7DF8E5D94DC9}" type="slidenum">
              <a:rPr lang="en-US" smtClean="0"/>
              <a:t>‹#›</a:t>
            </a:fld>
            <a:endParaRPr lang="en-US" dirty="0"/>
          </a:p>
        </p:txBody>
      </p:sp>
    </p:spTree>
    <p:extLst>
      <p:ext uri="{BB962C8B-B14F-4D97-AF65-F5344CB8AC3E}">
        <p14:creationId xmlns:p14="http://schemas.microsoft.com/office/powerpoint/2010/main" val="2977512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E7A355-8776-CB43-838E-ED9EE2F8390B}" type="datetimeFigureOut">
              <a:rPr lang="en-US" smtClean="0"/>
              <a:t>6/21/2024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303FA8-A3F3-7640-B13D-36C73B3E5587}" type="slidenum">
              <a:rPr lang="en-US" smtClean="0"/>
              <a:t>‹#›</a:t>
            </a:fld>
            <a:endParaRPr lang="en-US" dirty="0"/>
          </a:p>
        </p:txBody>
      </p:sp>
    </p:spTree>
    <p:extLst>
      <p:ext uri="{BB962C8B-B14F-4D97-AF65-F5344CB8AC3E}">
        <p14:creationId xmlns:p14="http://schemas.microsoft.com/office/powerpoint/2010/main" val="3220178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1</a:t>
            </a:fld>
            <a:endParaRPr lang="en-US" dirty="0"/>
          </a:p>
        </p:txBody>
      </p:sp>
    </p:spTree>
    <p:extLst>
      <p:ext uri="{BB962C8B-B14F-4D97-AF65-F5344CB8AC3E}">
        <p14:creationId xmlns:p14="http://schemas.microsoft.com/office/powerpoint/2010/main" val="1465011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3</a:t>
            </a:fld>
            <a:endParaRPr lang="en-US" dirty="0"/>
          </a:p>
        </p:txBody>
      </p:sp>
    </p:spTree>
    <p:extLst>
      <p:ext uri="{BB962C8B-B14F-4D97-AF65-F5344CB8AC3E}">
        <p14:creationId xmlns:p14="http://schemas.microsoft.com/office/powerpoint/2010/main" val="1107613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8</a:t>
            </a:fld>
            <a:endParaRPr lang="en-US" dirty="0"/>
          </a:p>
        </p:txBody>
      </p:sp>
    </p:spTree>
    <p:extLst>
      <p:ext uri="{BB962C8B-B14F-4D97-AF65-F5344CB8AC3E}">
        <p14:creationId xmlns:p14="http://schemas.microsoft.com/office/powerpoint/2010/main" val="3511531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12</a:t>
            </a:fld>
            <a:endParaRPr lang="en-US" dirty="0"/>
          </a:p>
        </p:txBody>
      </p:sp>
    </p:spTree>
    <p:extLst>
      <p:ext uri="{BB962C8B-B14F-4D97-AF65-F5344CB8AC3E}">
        <p14:creationId xmlns:p14="http://schemas.microsoft.com/office/powerpoint/2010/main" val="2297063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13</a:t>
            </a:fld>
            <a:endParaRPr lang="en-US" dirty="0"/>
          </a:p>
        </p:txBody>
      </p:sp>
    </p:spTree>
    <p:extLst>
      <p:ext uri="{BB962C8B-B14F-4D97-AF65-F5344CB8AC3E}">
        <p14:creationId xmlns:p14="http://schemas.microsoft.com/office/powerpoint/2010/main" val="634318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19</a:t>
            </a:fld>
            <a:endParaRPr lang="en-US" dirty="0"/>
          </a:p>
        </p:txBody>
      </p:sp>
    </p:spTree>
    <p:extLst>
      <p:ext uri="{BB962C8B-B14F-4D97-AF65-F5344CB8AC3E}">
        <p14:creationId xmlns:p14="http://schemas.microsoft.com/office/powerpoint/2010/main" val="3976685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20</a:t>
            </a:fld>
            <a:endParaRPr lang="en-US" dirty="0"/>
          </a:p>
        </p:txBody>
      </p:sp>
    </p:spTree>
    <p:extLst>
      <p:ext uri="{BB962C8B-B14F-4D97-AF65-F5344CB8AC3E}">
        <p14:creationId xmlns:p14="http://schemas.microsoft.com/office/powerpoint/2010/main" val="511572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alpha val="3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C33A90-B87E-634E-AF2A-F4C3C8923FED}"/>
              </a:ext>
            </a:extLst>
          </p:cNvPr>
          <p:cNvSpPr/>
          <p:nvPr userDrawn="1"/>
        </p:nvSpPr>
        <p:spPr>
          <a:xfrm>
            <a:off x="0" y="914400"/>
            <a:ext cx="12192000" cy="5029200"/>
          </a:xfrm>
          <a:prstGeom prst="rect">
            <a:avLst/>
          </a:prstGeom>
          <a:pattFill prst="lgGrid">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1147E0E-4AE4-D149-A315-F2528623D5EA}"/>
              </a:ext>
            </a:extLst>
          </p:cNvPr>
          <p:cNvSpPr/>
          <p:nvPr userDrawn="1"/>
        </p:nvSpPr>
        <p:spPr>
          <a:xfrm>
            <a:off x="763425" y="2818150"/>
            <a:ext cx="6207001" cy="25718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2">
            <a:extLst>
              <a:ext uri="{FF2B5EF4-FFF2-40B4-BE49-F238E27FC236}">
                <a16:creationId xmlns:a16="http://schemas.microsoft.com/office/drawing/2014/main" id="{AA222472-5BC8-7B4F-AB2F-B6A10019B606}"/>
              </a:ext>
            </a:extLst>
          </p:cNvPr>
          <p:cNvSpPr>
            <a:spLocks noChangeArrowheads="1"/>
          </p:cNvSpPr>
          <p:nvPr userDrawn="1"/>
        </p:nvSpPr>
        <p:spPr bwMode="auto">
          <a:xfrm>
            <a:off x="3105150" y="35607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Title 1">
            <a:extLst>
              <a:ext uri="{FF2B5EF4-FFF2-40B4-BE49-F238E27FC236}">
                <a16:creationId xmlns:a16="http://schemas.microsoft.com/office/drawing/2014/main" id="{E3ED0903-C4AC-F843-878E-D66CB7BFB0E9}"/>
              </a:ext>
            </a:extLst>
          </p:cNvPr>
          <p:cNvSpPr>
            <a:spLocks noGrp="1"/>
          </p:cNvSpPr>
          <p:nvPr>
            <p:ph type="title" hasCustomPrompt="1"/>
          </p:nvPr>
        </p:nvSpPr>
        <p:spPr>
          <a:xfrm>
            <a:off x="1108430" y="3267744"/>
            <a:ext cx="5651293" cy="1086304"/>
          </a:xfrm>
          <a:prstGeom prst="rect">
            <a:avLst/>
          </a:prstGeom>
        </p:spPr>
        <p:txBody>
          <a:bodyPr lIns="91440" rIns="91440" anchor="ctr" anchorCtr="0">
            <a:noAutofit/>
          </a:bodyPr>
          <a:lstStyle>
            <a:lvl1pPr algn="l">
              <a:defRPr sz="8800" b="1" i="0" spc="150" baseline="0">
                <a:solidFill>
                  <a:schemeClr val="tx1"/>
                </a:solidFill>
                <a:latin typeface="+mj-lt"/>
                <a:ea typeface="Meiryo UI" panose="020B0604030504040204" pitchFamily="34" charset="-128"/>
              </a:defRPr>
            </a:lvl1pPr>
          </a:lstStyle>
          <a:p>
            <a:r>
              <a:rPr lang="en-US" noProof="0" dirty="0"/>
              <a:t>Title</a:t>
            </a:r>
          </a:p>
        </p:txBody>
      </p:sp>
      <p:sp>
        <p:nvSpPr>
          <p:cNvPr id="11" name="Picture Placeholder 10">
            <a:extLst>
              <a:ext uri="{FF2B5EF4-FFF2-40B4-BE49-F238E27FC236}">
                <a16:creationId xmlns:a16="http://schemas.microsoft.com/office/drawing/2014/main" id="{C8F278E7-697F-D34E-BB55-5D254AF87F94}"/>
              </a:ext>
            </a:extLst>
          </p:cNvPr>
          <p:cNvSpPr>
            <a:spLocks noGrp="1"/>
          </p:cNvSpPr>
          <p:nvPr>
            <p:ph type="pic" sz="quarter" idx="14"/>
          </p:nvPr>
        </p:nvSpPr>
        <p:spPr>
          <a:xfrm>
            <a:off x="5923125" y="0"/>
            <a:ext cx="6268875" cy="6858000"/>
          </a:xfrm>
          <a:custGeom>
            <a:avLst/>
            <a:gdLst>
              <a:gd name="connsiteX0" fmla="*/ 0 w 6268875"/>
              <a:gd name="connsiteY0" fmla="*/ 0 h 6858000"/>
              <a:gd name="connsiteX1" fmla="*/ 6268875 w 6268875"/>
              <a:gd name="connsiteY1" fmla="*/ 0 h 6858000"/>
              <a:gd name="connsiteX2" fmla="*/ 6268875 w 6268875"/>
              <a:gd name="connsiteY2" fmla="*/ 6858000 h 6858000"/>
              <a:gd name="connsiteX3" fmla="*/ 0 w 6268875"/>
              <a:gd name="connsiteY3" fmla="*/ 6858000 h 6858000"/>
              <a:gd name="connsiteX4" fmla="*/ 0 w 6268875"/>
              <a:gd name="connsiteY4" fmla="*/ 5389964 h 6858000"/>
              <a:gd name="connsiteX5" fmla="*/ 1047301 w 6268875"/>
              <a:gd name="connsiteY5" fmla="*/ 5389964 h 6858000"/>
              <a:gd name="connsiteX6" fmla="*/ 1047301 w 6268875"/>
              <a:gd name="connsiteY6" fmla="*/ 2814404 h 6858000"/>
              <a:gd name="connsiteX7" fmla="*/ 0 w 6268875"/>
              <a:gd name="connsiteY7" fmla="*/ 28144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8875" h="6858000">
                <a:moveTo>
                  <a:pt x="0" y="0"/>
                </a:moveTo>
                <a:lnTo>
                  <a:pt x="6268875" y="0"/>
                </a:lnTo>
                <a:lnTo>
                  <a:pt x="6268875" y="6858000"/>
                </a:lnTo>
                <a:lnTo>
                  <a:pt x="0" y="6858000"/>
                </a:lnTo>
                <a:lnTo>
                  <a:pt x="0" y="5389964"/>
                </a:lnTo>
                <a:lnTo>
                  <a:pt x="1047301" y="5389964"/>
                </a:lnTo>
                <a:lnTo>
                  <a:pt x="1047301" y="2814404"/>
                </a:lnTo>
                <a:lnTo>
                  <a:pt x="0" y="2814404"/>
                </a:lnTo>
                <a:close/>
              </a:path>
            </a:pathLst>
          </a:custGeom>
          <a:solidFill>
            <a:schemeClr val="tx1"/>
          </a:solidFill>
        </p:spPr>
        <p:txBody>
          <a:bodyPr wrap="square">
            <a:noAutofit/>
          </a:bodyPr>
          <a:lstStyle>
            <a:lvl1pPr marL="0" indent="0">
              <a:buNone/>
              <a:defRPr>
                <a:solidFill>
                  <a:schemeClr val="bg1"/>
                </a:solidFill>
              </a:defRPr>
            </a:lvl1pPr>
          </a:lstStyle>
          <a:p>
            <a:r>
              <a:rPr lang="en-GB"/>
              <a:t>Click icon to add picture</a:t>
            </a:r>
            <a:endParaRPr lang="en-US" dirty="0"/>
          </a:p>
        </p:txBody>
      </p:sp>
      <p:sp>
        <p:nvSpPr>
          <p:cNvPr id="3" name="Text Placeholder 2">
            <a:extLst>
              <a:ext uri="{FF2B5EF4-FFF2-40B4-BE49-F238E27FC236}">
                <a16:creationId xmlns:a16="http://schemas.microsoft.com/office/drawing/2014/main" id="{762719C4-9998-4B9C-8E34-87A64F6BCDAE}"/>
              </a:ext>
            </a:extLst>
          </p:cNvPr>
          <p:cNvSpPr>
            <a:spLocks noGrp="1"/>
          </p:cNvSpPr>
          <p:nvPr>
            <p:ph type="body" sz="quarter" idx="15" hasCustomPrompt="1"/>
          </p:nvPr>
        </p:nvSpPr>
        <p:spPr>
          <a:xfrm>
            <a:off x="1124261" y="4354048"/>
            <a:ext cx="5651500" cy="704088"/>
          </a:xfrm>
        </p:spPr>
        <p:txBody>
          <a:bodyPr anchor="ctr">
            <a:normAutofit/>
          </a:bodyPr>
          <a:lstStyle>
            <a:lvl1pPr marL="0" indent="0">
              <a:buNone/>
              <a:defRPr sz="2400" b="1" i="0" cap="all" spc="600" baseline="0"/>
            </a:lvl1pPr>
          </a:lstStyle>
          <a:p>
            <a:pPr lvl="0"/>
            <a:r>
              <a:rPr lang="en-US" dirty="0"/>
              <a:t>Subtitle</a:t>
            </a:r>
          </a:p>
        </p:txBody>
      </p:sp>
    </p:spTree>
    <p:extLst>
      <p:ext uri="{BB962C8B-B14F-4D97-AF65-F5344CB8AC3E}">
        <p14:creationId xmlns:p14="http://schemas.microsoft.com/office/powerpoint/2010/main" val="147982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bg2">
            <a:alpha val="40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BA462-7E60-BA4E-9A1E-3B5E69DACB3A}"/>
              </a:ext>
            </a:extLst>
          </p:cNvPr>
          <p:cNvSpPr>
            <a:spLocks noGrp="1"/>
          </p:cNvSpPr>
          <p:nvPr>
            <p:ph type="dt" sz="half" idx="10"/>
          </p:nvPr>
        </p:nvSpPr>
        <p:spPr/>
        <p:txBody>
          <a:bodyPr/>
          <a:lstStyle/>
          <a:p>
            <a:fld id="{CACCE73A-EC7C-C74F-BDE1-B9AFE6B3713A}" type="datetimeFigureOut">
              <a:rPr lang="en-US" smtClean="0"/>
              <a:t>6/21/2024</a:t>
            </a:fld>
            <a:endParaRPr lang="en-US" dirty="0"/>
          </a:p>
        </p:txBody>
      </p:sp>
      <p:sp>
        <p:nvSpPr>
          <p:cNvPr id="3" name="Footer Placeholder 2">
            <a:extLst>
              <a:ext uri="{FF2B5EF4-FFF2-40B4-BE49-F238E27FC236}">
                <a16:creationId xmlns:a16="http://schemas.microsoft.com/office/drawing/2014/main" id="{218A28A8-5C75-FC4B-9A28-8F343DF4B1F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1FD5A6F-AE17-4E4C-9567-DB3B02853306}"/>
              </a:ext>
            </a:extLst>
          </p:cNvPr>
          <p:cNvSpPr>
            <a:spLocks noGrp="1"/>
          </p:cNvSpPr>
          <p:nvPr>
            <p:ph type="sldNum" sz="quarter" idx="12"/>
          </p:nvPr>
        </p:nvSpPr>
        <p:spPr/>
        <p:txBody>
          <a:bodyPr/>
          <a:lstStyle/>
          <a:p>
            <a:fld id="{6F705D35-D126-3B47-A82C-2A13EA9E0A67}" type="slidenum">
              <a:rPr lang="en-US" smtClean="0"/>
              <a:t>‹#›</a:t>
            </a:fld>
            <a:endParaRPr lang="en-US" dirty="0"/>
          </a:p>
        </p:txBody>
      </p:sp>
      <p:sp>
        <p:nvSpPr>
          <p:cNvPr id="5" name="Rectangle 4">
            <a:extLst>
              <a:ext uri="{FF2B5EF4-FFF2-40B4-BE49-F238E27FC236}">
                <a16:creationId xmlns:a16="http://schemas.microsoft.com/office/drawing/2014/main" id="{F9B59AC0-ACCA-0548-A037-BC61068B8FE2}"/>
              </a:ext>
            </a:extLst>
          </p:cNvPr>
          <p:cNvSpPr/>
          <p:nvPr userDrawn="1"/>
        </p:nvSpPr>
        <p:spPr>
          <a:xfrm>
            <a:off x="0" y="0"/>
            <a:ext cx="12192000" cy="986306"/>
          </a:xfrm>
          <a:prstGeom prst="rect">
            <a:avLst/>
          </a:prstGeom>
          <a:pattFill prst="lgGrid">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A57C152-0331-B74F-81FE-04A927A72C7B}"/>
              </a:ext>
            </a:extLst>
          </p:cNvPr>
          <p:cNvSpPr/>
          <p:nvPr userDrawn="1"/>
        </p:nvSpPr>
        <p:spPr>
          <a:xfrm>
            <a:off x="350520" y="279792"/>
            <a:ext cx="11475720" cy="9863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rtlCol="0" anchor="ctr"/>
          <a:lstStyle/>
          <a:p>
            <a:endParaRPr lang="en-US" sz="2400" b="1" dirty="0">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5FDDD9A4-1691-5D47-9605-21650E2212D3}"/>
              </a:ext>
            </a:extLst>
          </p:cNvPr>
          <p:cNvSpPr>
            <a:spLocks noGrp="1"/>
          </p:cNvSpPr>
          <p:nvPr>
            <p:ph type="title"/>
          </p:nvPr>
        </p:nvSpPr>
        <p:spPr>
          <a:xfrm>
            <a:off x="639413" y="483440"/>
            <a:ext cx="10904438" cy="583800"/>
          </a:xfrm>
          <a:prstGeom prst="rect">
            <a:avLst/>
          </a:prstGeom>
        </p:spPr>
        <p:txBody>
          <a:bodyPr lIns="91440" rIns="91440">
            <a:noAutofit/>
          </a:bodyPr>
          <a:lstStyle>
            <a:lvl1pPr>
              <a:defRPr sz="2400" b="1" i="0" spc="150" baseline="0">
                <a:solidFill>
                  <a:schemeClr val="tx1"/>
                </a:solidFill>
                <a:latin typeface="+mj-lt"/>
                <a:ea typeface="Meiryo UI" panose="020B0604030504040204" pitchFamily="34" charset="-128"/>
              </a:defRPr>
            </a:lvl1pPr>
          </a:lstStyle>
          <a:p>
            <a:r>
              <a:rPr lang="en-GB"/>
              <a:t>Click to edit Master title style</a:t>
            </a:r>
            <a:endParaRPr lang="en-US" dirty="0"/>
          </a:p>
        </p:txBody>
      </p:sp>
      <p:sp>
        <p:nvSpPr>
          <p:cNvPr id="10" name="Content Placeholder 9">
            <a:extLst>
              <a:ext uri="{FF2B5EF4-FFF2-40B4-BE49-F238E27FC236}">
                <a16:creationId xmlns:a16="http://schemas.microsoft.com/office/drawing/2014/main" id="{A6B69B4E-3A48-4F14-8C09-ECC8E58C7321}"/>
              </a:ext>
            </a:extLst>
          </p:cNvPr>
          <p:cNvSpPr>
            <a:spLocks noGrp="1"/>
          </p:cNvSpPr>
          <p:nvPr>
            <p:ph sz="quarter" idx="13"/>
          </p:nvPr>
        </p:nvSpPr>
        <p:spPr>
          <a:xfrm>
            <a:off x="639763" y="1470025"/>
            <a:ext cx="10904088" cy="47069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649630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
    <p:bg>
      <p:bgPr>
        <a:solidFill>
          <a:schemeClr val="bg2">
            <a:alpha val="4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87C56A2-F952-8343-A875-78793BA51A34}"/>
              </a:ext>
            </a:extLst>
          </p:cNvPr>
          <p:cNvSpPr/>
          <p:nvPr userDrawn="1"/>
        </p:nvSpPr>
        <p:spPr>
          <a:xfrm>
            <a:off x="0" y="5871694"/>
            <a:ext cx="12192000" cy="986306"/>
          </a:xfrm>
          <a:prstGeom prst="rect">
            <a:avLst/>
          </a:prstGeom>
          <a:pattFill prst="lgGrid">
            <a:fgClr>
              <a:schemeClr val="tx1">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1BB3689-72F8-2345-BF30-38C81BDD487E}"/>
              </a:ext>
            </a:extLst>
          </p:cNvPr>
          <p:cNvSpPr/>
          <p:nvPr userDrawn="1"/>
        </p:nvSpPr>
        <p:spPr>
          <a:xfrm>
            <a:off x="5002306" y="0"/>
            <a:ext cx="7189694"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09FBA462-7E60-BA4E-9A1E-3B5E69DACB3A}"/>
              </a:ext>
            </a:extLst>
          </p:cNvPr>
          <p:cNvSpPr>
            <a:spLocks noGrp="1"/>
          </p:cNvSpPr>
          <p:nvPr>
            <p:ph type="dt" sz="half" idx="10"/>
          </p:nvPr>
        </p:nvSpPr>
        <p:spPr/>
        <p:txBody>
          <a:bodyPr/>
          <a:lstStyle/>
          <a:p>
            <a:fld id="{CACCE73A-EC7C-C74F-BDE1-B9AFE6B3713A}" type="datetimeFigureOut">
              <a:rPr lang="en-US" smtClean="0"/>
              <a:t>6/21/2024</a:t>
            </a:fld>
            <a:endParaRPr lang="en-US" dirty="0"/>
          </a:p>
        </p:txBody>
      </p:sp>
      <p:sp>
        <p:nvSpPr>
          <p:cNvPr id="3" name="Footer Placeholder 2">
            <a:extLst>
              <a:ext uri="{FF2B5EF4-FFF2-40B4-BE49-F238E27FC236}">
                <a16:creationId xmlns:a16="http://schemas.microsoft.com/office/drawing/2014/main" id="{218A28A8-5C75-FC4B-9A28-8F343DF4B1F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1FD5A6F-AE17-4E4C-9567-DB3B02853306}"/>
              </a:ext>
            </a:extLst>
          </p:cNvPr>
          <p:cNvSpPr>
            <a:spLocks noGrp="1"/>
          </p:cNvSpPr>
          <p:nvPr>
            <p:ph type="sldNum" sz="quarter" idx="12"/>
          </p:nvPr>
        </p:nvSpPr>
        <p:spPr/>
        <p:txBody>
          <a:bodyPr/>
          <a:lstStyle/>
          <a:p>
            <a:fld id="{6F705D35-D126-3B47-A82C-2A13EA9E0A67}" type="slidenum">
              <a:rPr lang="en-US" smtClean="0"/>
              <a:t>‹#›</a:t>
            </a:fld>
            <a:endParaRPr lang="en-US" dirty="0"/>
          </a:p>
        </p:txBody>
      </p:sp>
      <p:sp>
        <p:nvSpPr>
          <p:cNvPr id="9" name="Title 1">
            <a:extLst>
              <a:ext uri="{FF2B5EF4-FFF2-40B4-BE49-F238E27FC236}">
                <a16:creationId xmlns:a16="http://schemas.microsoft.com/office/drawing/2014/main" id="{656FB1BA-653F-254C-9C39-2A5BDD763EE8}"/>
              </a:ext>
            </a:extLst>
          </p:cNvPr>
          <p:cNvSpPr>
            <a:spLocks noGrp="1"/>
          </p:cNvSpPr>
          <p:nvPr>
            <p:ph type="title"/>
          </p:nvPr>
        </p:nvSpPr>
        <p:spPr>
          <a:xfrm>
            <a:off x="6761117" y="681037"/>
            <a:ext cx="4791637" cy="583800"/>
          </a:xfrm>
          <a:prstGeom prst="rect">
            <a:avLst/>
          </a:prstGeom>
        </p:spPr>
        <p:txBody>
          <a:bodyPr lIns="91440" rIns="91440">
            <a:noAutofit/>
          </a:bodyPr>
          <a:lstStyle>
            <a:lvl1pPr>
              <a:defRPr sz="2400" b="1" i="0" spc="150" baseline="0">
                <a:solidFill>
                  <a:schemeClr val="tx1"/>
                </a:solidFill>
                <a:latin typeface="+mj-lt"/>
                <a:ea typeface="Meiryo UI" panose="020B0604030504040204" pitchFamily="34" charset="-128"/>
              </a:defRPr>
            </a:lvl1pPr>
          </a:lstStyle>
          <a:p>
            <a:r>
              <a:rPr lang="en-GB"/>
              <a:t>Click to edit Master title style</a:t>
            </a:r>
            <a:endParaRPr lang="en-US" dirty="0"/>
          </a:p>
        </p:txBody>
      </p:sp>
      <p:sp>
        <p:nvSpPr>
          <p:cNvPr id="12" name="Picture Placeholder 10">
            <a:extLst>
              <a:ext uri="{FF2B5EF4-FFF2-40B4-BE49-F238E27FC236}">
                <a16:creationId xmlns:a16="http://schemas.microsoft.com/office/drawing/2014/main" id="{CB2BF900-EE78-604F-A9A8-83394228A684}"/>
              </a:ext>
            </a:extLst>
          </p:cNvPr>
          <p:cNvSpPr>
            <a:spLocks noGrp="1"/>
          </p:cNvSpPr>
          <p:nvPr>
            <p:ph type="pic" sz="quarter" idx="14"/>
          </p:nvPr>
        </p:nvSpPr>
        <p:spPr>
          <a:xfrm>
            <a:off x="542925" y="571500"/>
            <a:ext cx="5553075" cy="5715000"/>
          </a:xfrm>
          <a:prstGeom prst="rect">
            <a:avLst/>
          </a:prstGeom>
          <a:solidFill>
            <a:schemeClr val="tx1"/>
          </a:solidFill>
        </p:spPr>
        <p:txBody>
          <a:bodyPr/>
          <a:lstStyle>
            <a:lvl1pPr marL="0" indent="0">
              <a:buNone/>
              <a:defRPr>
                <a:solidFill>
                  <a:schemeClr val="bg1"/>
                </a:solidFill>
              </a:defRPr>
            </a:lvl1pPr>
          </a:lstStyle>
          <a:p>
            <a:r>
              <a:rPr lang="en-GB"/>
              <a:t>Click icon to add picture</a:t>
            </a:r>
            <a:endParaRPr lang="en-US" dirty="0"/>
          </a:p>
        </p:txBody>
      </p:sp>
      <p:sp>
        <p:nvSpPr>
          <p:cNvPr id="10" name="Content Placeholder 9">
            <a:extLst>
              <a:ext uri="{FF2B5EF4-FFF2-40B4-BE49-F238E27FC236}">
                <a16:creationId xmlns:a16="http://schemas.microsoft.com/office/drawing/2014/main" id="{C4C04996-C3BC-4E03-A361-2BA33F3CA305}"/>
              </a:ext>
            </a:extLst>
          </p:cNvPr>
          <p:cNvSpPr>
            <a:spLocks noGrp="1"/>
          </p:cNvSpPr>
          <p:nvPr>
            <p:ph sz="quarter" idx="15"/>
          </p:nvPr>
        </p:nvSpPr>
        <p:spPr>
          <a:xfrm>
            <a:off x="6761163" y="1265238"/>
            <a:ext cx="4791591" cy="4911725"/>
          </a:xfrm>
        </p:spPr>
        <p:txBody>
          <a:bodyPr/>
          <a:lstStyle>
            <a:lvl1pPr>
              <a:lnSpc>
                <a:spcPct val="200000"/>
              </a:lnSpc>
              <a:spcBef>
                <a:spcPts val="1000"/>
              </a:spcBef>
              <a:buClrTx/>
              <a:defRPr/>
            </a:lvl1pPr>
            <a:lvl2pPr>
              <a:lnSpc>
                <a:spcPct val="200000"/>
              </a:lnSpc>
              <a:spcBef>
                <a:spcPts val="1000"/>
              </a:spcBef>
              <a:buClrTx/>
              <a:defRPr/>
            </a:lvl2pPr>
            <a:lvl3pPr>
              <a:lnSpc>
                <a:spcPct val="200000"/>
              </a:lnSpc>
              <a:spcBef>
                <a:spcPts val="1000"/>
              </a:spcBef>
              <a:buClrTx/>
              <a:defRPr/>
            </a:lvl3pPr>
            <a:lvl4pPr>
              <a:lnSpc>
                <a:spcPct val="200000"/>
              </a:lnSpc>
              <a:spcBef>
                <a:spcPts val="1000"/>
              </a:spcBef>
              <a:buClrTx/>
              <a:defRPr/>
            </a:lvl4pPr>
            <a:lvl5pPr>
              <a:lnSpc>
                <a:spcPct val="200000"/>
              </a:lnSpc>
              <a:spcBef>
                <a:spcPts val="1000"/>
              </a:spcBef>
              <a:buClrTx/>
              <a:defRPr/>
            </a:lvl5pPr>
          </a:lstStyle>
          <a:p>
            <a:pPr lvl="0"/>
            <a:r>
              <a:rPr lang="en-GB"/>
              <a:t>Click to edit Master text styles</a:t>
            </a:r>
          </a:p>
        </p:txBody>
      </p:sp>
    </p:spTree>
    <p:extLst>
      <p:ext uri="{BB962C8B-B14F-4D97-AF65-F5344CB8AC3E}">
        <p14:creationId xmlns:p14="http://schemas.microsoft.com/office/powerpoint/2010/main" val="2859269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2">
            <a:alpha val="40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2F96941-79C9-A34B-8AB5-C167A4D72D51}"/>
              </a:ext>
            </a:extLst>
          </p:cNvPr>
          <p:cNvSpPr/>
          <p:nvPr userDrawn="1"/>
        </p:nvSpPr>
        <p:spPr>
          <a:xfrm>
            <a:off x="0" y="0"/>
            <a:ext cx="12192000" cy="986306"/>
          </a:xfrm>
          <a:prstGeom prst="rect">
            <a:avLst/>
          </a:prstGeom>
          <a:pattFill prst="lgGrid">
            <a:fgClr>
              <a:schemeClr val="tx1">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Date Placeholder 1">
            <a:extLst>
              <a:ext uri="{FF2B5EF4-FFF2-40B4-BE49-F238E27FC236}">
                <a16:creationId xmlns:a16="http://schemas.microsoft.com/office/drawing/2014/main" id="{09FBA462-7E60-BA4E-9A1E-3B5E69DACB3A}"/>
              </a:ext>
            </a:extLst>
          </p:cNvPr>
          <p:cNvSpPr>
            <a:spLocks noGrp="1"/>
          </p:cNvSpPr>
          <p:nvPr>
            <p:ph type="dt" sz="half" idx="10"/>
          </p:nvPr>
        </p:nvSpPr>
        <p:spPr/>
        <p:txBody>
          <a:bodyPr/>
          <a:lstStyle/>
          <a:p>
            <a:fld id="{CACCE73A-EC7C-C74F-BDE1-B9AFE6B3713A}" type="datetimeFigureOut">
              <a:rPr lang="en-US" noProof="0" smtClean="0"/>
              <a:t>6/21/2024</a:t>
            </a:fld>
            <a:endParaRPr lang="en-US" noProof="0" dirty="0"/>
          </a:p>
        </p:txBody>
      </p:sp>
      <p:sp>
        <p:nvSpPr>
          <p:cNvPr id="3" name="Footer Placeholder 2">
            <a:extLst>
              <a:ext uri="{FF2B5EF4-FFF2-40B4-BE49-F238E27FC236}">
                <a16:creationId xmlns:a16="http://schemas.microsoft.com/office/drawing/2014/main" id="{218A28A8-5C75-FC4B-9A28-8F343DF4B1F9}"/>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71FD5A6F-AE17-4E4C-9567-DB3B02853306}"/>
              </a:ext>
            </a:extLst>
          </p:cNvPr>
          <p:cNvSpPr>
            <a:spLocks noGrp="1"/>
          </p:cNvSpPr>
          <p:nvPr>
            <p:ph type="sldNum" sz="quarter" idx="12"/>
          </p:nvPr>
        </p:nvSpPr>
        <p:spPr/>
        <p:txBody>
          <a:bodyPr/>
          <a:lstStyle/>
          <a:p>
            <a:fld id="{6F705D35-D126-3B47-A82C-2A13EA9E0A67}" type="slidenum">
              <a:rPr lang="en-US" noProof="0" smtClean="0"/>
              <a:t>‹#›</a:t>
            </a:fld>
            <a:endParaRPr lang="en-US" noProof="0" dirty="0"/>
          </a:p>
        </p:txBody>
      </p:sp>
      <p:sp>
        <p:nvSpPr>
          <p:cNvPr id="6" name="Rectangle 5">
            <a:extLst>
              <a:ext uri="{FF2B5EF4-FFF2-40B4-BE49-F238E27FC236}">
                <a16:creationId xmlns:a16="http://schemas.microsoft.com/office/drawing/2014/main" id="{2A57C152-0331-B74F-81FE-04A927A72C7B}"/>
              </a:ext>
            </a:extLst>
          </p:cNvPr>
          <p:cNvSpPr/>
          <p:nvPr userDrawn="1"/>
        </p:nvSpPr>
        <p:spPr>
          <a:xfrm>
            <a:off x="350520" y="279792"/>
            <a:ext cx="11475720" cy="9863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rtlCol="0" anchor="ctr"/>
          <a:lstStyle/>
          <a:p>
            <a:endParaRPr lang="en-US" sz="2400" b="1" noProof="0"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5FDDD9A4-1691-5D47-9605-21650E2212D3}"/>
              </a:ext>
            </a:extLst>
          </p:cNvPr>
          <p:cNvSpPr>
            <a:spLocks noGrp="1"/>
          </p:cNvSpPr>
          <p:nvPr>
            <p:ph type="title"/>
          </p:nvPr>
        </p:nvSpPr>
        <p:spPr>
          <a:xfrm>
            <a:off x="639413" y="483440"/>
            <a:ext cx="10904438" cy="583800"/>
          </a:xfrm>
          <a:prstGeom prst="rect">
            <a:avLst/>
          </a:prstGeom>
        </p:spPr>
        <p:txBody>
          <a:bodyPr lIns="91440" rIns="91440">
            <a:noAutofit/>
          </a:bodyPr>
          <a:lstStyle>
            <a:lvl1pPr>
              <a:defRPr sz="2400" b="1" i="0" spc="150" baseline="0">
                <a:solidFill>
                  <a:schemeClr val="tx1"/>
                </a:solidFill>
                <a:latin typeface="+mj-lt"/>
                <a:ea typeface="Meiryo UI" panose="020B0604030504040204" pitchFamily="34" charset="-128"/>
              </a:defRPr>
            </a:lvl1pPr>
          </a:lstStyle>
          <a:p>
            <a:r>
              <a:rPr lang="en-GB" noProof="0"/>
              <a:t>Click to edit Master title style</a:t>
            </a:r>
            <a:endParaRPr lang="en-US" noProof="0" dirty="0"/>
          </a:p>
        </p:txBody>
      </p:sp>
      <p:sp>
        <p:nvSpPr>
          <p:cNvPr id="10" name="Text Placeholder 2">
            <a:extLst>
              <a:ext uri="{FF2B5EF4-FFF2-40B4-BE49-F238E27FC236}">
                <a16:creationId xmlns:a16="http://schemas.microsoft.com/office/drawing/2014/main" id="{62F811A9-08B1-C746-B30D-69D7B4A6CD59}"/>
              </a:ext>
            </a:extLst>
          </p:cNvPr>
          <p:cNvSpPr>
            <a:spLocks noGrp="1"/>
          </p:cNvSpPr>
          <p:nvPr>
            <p:ph type="body" idx="1"/>
          </p:nvPr>
        </p:nvSpPr>
        <p:spPr>
          <a:xfrm>
            <a:off x="838201" y="2038570"/>
            <a:ext cx="5042646" cy="703135"/>
          </a:xfrm>
          <a:prstGeom prst="rect">
            <a:avLst/>
          </a:prstGeom>
        </p:spPr>
        <p:txBody>
          <a:bodyPr lIns="91440" rIns="91440" anchor="ctr">
            <a:normAutofit/>
          </a:bodyPr>
          <a:lstStyle>
            <a:lvl1pPr marL="0" indent="0" algn="l">
              <a:lnSpc>
                <a:spcPct val="150000"/>
              </a:lnSpc>
              <a:buNone/>
              <a:defRPr sz="1800" b="1" i="0" cap="all" spc="150" baseline="0">
                <a:solidFill>
                  <a:schemeClr val="tx2"/>
                </a:solidFill>
                <a:latin typeface="+mj-lt"/>
                <a:ea typeface="Meiryo UI" panose="020B0604030504040204"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2" name="Text Placeholder 2">
            <a:extLst>
              <a:ext uri="{FF2B5EF4-FFF2-40B4-BE49-F238E27FC236}">
                <a16:creationId xmlns:a16="http://schemas.microsoft.com/office/drawing/2014/main" id="{54F0B191-C947-1640-8AD2-EEEAA1ED57C9}"/>
              </a:ext>
            </a:extLst>
          </p:cNvPr>
          <p:cNvSpPr>
            <a:spLocks noGrp="1"/>
          </p:cNvSpPr>
          <p:nvPr>
            <p:ph type="body" idx="14"/>
          </p:nvPr>
        </p:nvSpPr>
        <p:spPr>
          <a:xfrm>
            <a:off x="6501205" y="2038570"/>
            <a:ext cx="5042646" cy="703135"/>
          </a:xfrm>
          <a:prstGeom prst="rect">
            <a:avLst/>
          </a:prstGeom>
        </p:spPr>
        <p:txBody>
          <a:bodyPr lIns="91440" rIns="91440" anchor="ctr">
            <a:normAutofit/>
          </a:bodyPr>
          <a:lstStyle>
            <a:lvl1pPr marL="0" indent="0" algn="l">
              <a:lnSpc>
                <a:spcPct val="150000"/>
              </a:lnSpc>
              <a:buNone/>
              <a:defRPr sz="1800" b="1" i="0" cap="all" spc="150" baseline="0">
                <a:solidFill>
                  <a:schemeClr val="tx2"/>
                </a:solidFill>
                <a:latin typeface="+mj-lt"/>
                <a:ea typeface="Meiryo UI" panose="020B0604030504040204"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cxnSp>
        <p:nvCxnSpPr>
          <p:cNvPr id="14" name="Straight Connector 13">
            <a:extLst>
              <a:ext uri="{FF2B5EF4-FFF2-40B4-BE49-F238E27FC236}">
                <a16:creationId xmlns:a16="http://schemas.microsoft.com/office/drawing/2014/main" id="{E8B92D52-6B55-2C4B-95E4-CE89611E590B}"/>
              </a:ext>
            </a:extLst>
          </p:cNvPr>
          <p:cNvCxnSpPr>
            <a:cxnSpLocks/>
          </p:cNvCxnSpPr>
          <p:nvPr userDrawn="1"/>
        </p:nvCxnSpPr>
        <p:spPr>
          <a:xfrm>
            <a:off x="6167716" y="1613647"/>
            <a:ext cx="0" cy="4904068"/>
          </a:xfrm>
          <a:prstGeom prst="line">
            <a:avLst/>
          </a:prstGeom>
          <a:ln>
            <a:solidFill>
              <a:schemeClr val="tx2">
                <a:lumMod val="10000"/>
                <a:lumOff val="9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F0F9EB4B-EC9F-404E-A98B-1EA3F6FF116A}"/>
              </a:ext>
            </a:extLst>
          </p:cNvPr>
          <p:cNvSpPr>
            <a:spLocks noGrp="1"/>
          </p:cNvSpPr>
          <p:nvPr>
            <p:ph sz="quarter" idx="15"/>
          </p:nvPr>
        </p:nvSpPr>
        <p:spPr>
          <a:xfrm>
            <a:off x="838199" y="2894013"/>
            <a:ext cx="5042647" cy="30940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Content Placeholder 6">
            <a:extLst>
              <a:ext uri="{FF2B5EF4-FFF2-40B4-BE49-F238E27FC236}">
                <a16:creationId xmlns:a16="http://schemas.microsoft.com/office/drawing/2014/main" id="{7A648C0A-27FE-4582-8D3C-7FF280E14591}"/>
              </a:ext>
            </a:extLst>
          </p:cNvPr>
          <p:cNvSpPr>
            <a:spLocks noGrp="1"/>
          </p:cNvSpPr>
          <p:nvPr>
            <p:ph sz="quarter" idx="16"/>
          </p:nvPr>
        </p:nvSpPr>
        <p:spPr>
          <a:xfrm>
            <a:off x="6501205" y="2894013"/>
            <a:ext cx="5042647" cy="30940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15996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mage and Caption">
    <p:bg>
      <p:bgPr>
        <a:solidFill>
          <a:schemeClr val="bg2">
            <a:alpha val="4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A22209-F6F4-814A-9719-87CDCD23C55F}"/>
              </a:ext>
            </a:extLst>
          </p:cNvPr>
          <p:cNvSpPr/>
          <p:nvPr userDrawn="1"/>
        </p:nvSpPr>
        <p:spPr>
          <a:xfrm>
            <a:off x="0" y="914400"/>
            <a:ext cx="12192000" cy="5029200"/>
          </a:xfrm>
          <a:prstGeom prst="rect">
            <a:avLst/>
          </a:prstGeom>
          <a:pattFill prst="lgGrid">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51817374-D7A2-2F4D-91C6-E24955F0018B}"/>
              </a:ext>
            </a:extLst>
          </p:cNvPr>
          <p:cNvSpPr/>
          <p:nvPr userDrawn="1"/>
        </p:nvSpPr>
        <p:spPr>
          <a:xfrm>
            <a:off x="5951621" y="1803214"/>
            <a:ext cx="6240379" cy="32528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Date Placeholder 1">
            <a:extLst>
              <a:ext uri="{FF2B5EF4-FFF2-40B4-BE49-F238E27FC236}">
                <a16:creationId xmlns:a16="http://schemas.microsoft.com/office/drawing/2014/main" id="{09FBA462-7E60-BA4E-9A1E-3B5E69DACB3A}"/>
              </a:ext>
            </a:extLst>
          </p:cNvPr>
          <p:cNvSpPr>
            <a:spLocks noGrp="1"/>
          </p:cNvSpPr>
          <p:nvPr>
            <p:ph type="dt" sz="half" idx="10"/>
          </p:nvPr>
        </p:nvSpPr>
        <p:spPr/>
        <p:txBody>
          <a:bodyPr/>
          <a:lstStyle/>
          <a:p>
            <a:fld id="{CACCE73A-EC7C-C74F-BDE1-B9AFE6B3713A}" type="datetimeFigureOut">
              <a:rPr lang="en-US" noProof="0" smtClean="0"/>
              <a:t>6/21/2024</a:t>
            </a:fld>
            <a:endParaRPr lang="en-US" noProof="0" dirty="0"/>
          </a:p>
        </p:txBody>
      </p:sp>
      <p:sp>
        <p:nvSpPr>
          <p:cNvPr id="3" name="Footer Placeholder 2">
            <a:extLst>
              <a:ext uri="{FF2B5EF4-FFF2-40B4-BE49-F238E27FC236}">
                <a16:creationId xmlns:a16="http://schemas.microsoft.com/office/drawing/2014/main" id="{218A28A8-5C75-FC4B-9A28-8F343DF4B1F9}"/>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71FD5A6F-AE17-4E4C-9567-DB3B02853306}"/>
              </a:ext>
            </a:extLst>
          </p:cNvPr>
          <p:cNvSpPr>
            <a:spLocks noGrp="1"/>
          </p:cNvSpPr>
          <p:nvPr>
            <p:ph type="sldNum" sz="quarter" idx="12"/>
          </p:nvPr>
        </p:nvSpPr>
        <p:spPr/>
        <p:txBody>
          <a:bodyPr/>
          <a:lstStyle/>
          <a:p>
            <a:fld id="{6F705D35-D126-3B47-A82C-2A13EA9E0A67}" type="slidenum">
              <a:rPr lang="en-US" noProof="0" smtClean="0"/>
              <a:t>‹#›</a:t>
            </a:fld>
            <a:endParaRPr lang="en-US" noProof="0" dirty="0"/>
          </a:p>
        </p:txBody>
      </p:sp>
      <p:sp>
        <p:nvSpPr>
          <p:cNvPr id="9" name="Title 1">
            <a:extLst>
              <a:ext uri="{FF2B5EF4-FFF2-40B4-BE49-F238E27FC236}">
                <a16:creationId xmlns:a16="http://schemas.microsoft.com/office/drawing/2014/main" id="{656FB1BA-653F-254C-9C39-2A5BDD763EE8}"/>
              </a:ext>
            </a:extLst>
          </p:cNvPr>
          <p:cNvSpPr>
            <a:spLocks noGrp="1"/>
          </p:cNvSpPr>
          <p:nvPr>
            <p:ph type="title"/>
          </p:nvPr>
        </p:nvSpPr>
        <p:spPr>
          <a:xfrm>
            <a:off x="6494545" y="2028031"/>
            <a:ext cx="5058209" cy="583800"/>
          </a:xfrm>
          <a:prstGeom prst="rect">
            <a:avLst/>
          </a:prstGeom>
        </p:spPr>
        <p:txBody>
          <a:bodyPr lIns="91440" rIns="91440">
            <a:noAutofit/>
          </a:bodyPr>
          <a:lstStyle>
            <a:lvl1pPr>
              <a:defRPr sz="2400" b="1" i="0" spc="150" baseline="0">
                <a:solidFill>
                  <a:schemeClr val="tx1"/>
                </a:solidFill>
                <a:latin typeface="+mj-lt"/>
                <a:ea typeface="Meiryo UI" panose="020B0604030504040204" pitchFamily="34" charset="-128"/>
              </a:defRPr>
            </a:lvl1pPr>
          </a:lstStyle>
          <a:p>
            <a:r>
              <a:rPr lang="en-GB" noProof="0"/>
              <a:t>Click to edit Master title style</a:t>
            </a:r>
            <a:endParaRPr lang="en-US" noProof="0" dirty="0"/>
          </a:p>
        </p:txBody>
      </p:sp>
      <p:sp>
        <p:nvSpPr>
          <p:cNvPr id="13" name="Picture Placeholder 10">
            <a:extLst>
              <a:ext uri="{FF2B5EF4-FFF2-40B4-BE49-F238E27FC236}">
                <a16:creationId xmlns:a16="http://schemas.microsoft.com/office/drawing/2014/main" id="{AD5E91DA-7D30-8C45-9BE7-5F82AA824B11}"/>
              </a:ext>
            </a:extLst>
          </p:cNvPr>
          <p:cNvSpPr>
            <a:spLocks noGrp="1"/>
          </p:cNvSpPr>
          <p:nvPr>
            <p:ph type="pic" sz="quarter" idx="14"/>
          </p:nvPr>
        </p:nvSpPr>
        <p:spPr>
          <a:xfrm>
            <a:off x="542925" y="0"/>
            <a:ext cx="5408696" cy="6858000"/>
          </a:xfrm>
          <a:prstGeom prst="rect">
            <a:avLst/>
          </a:prstGeom>
          <a:solidFill>
            <a:schemeClr val="tx1"/>
          </a:solidFill>
        </p:spPr>
        <p:txBody>
          <a:bodyPr/>
          <a:lstStyle>
            <a:lvl1pPr marL="0" indent="0">
              <a:buNone/>
              <a:defRPr>
                <a:solidFill>
                  <a:schemeClr val="bg1"/>
                </a:solidFill>
              </a:defRPr>
            </a:lvl1pPr>
          </a:lstStyle>
          <a:p>
            <a:r>
              <a:rPr lang="en-GB" noProof="0"/>
              <a:t>Click icon to add picture</a:t>
            </a:r>
            <a:endParaRPr lang="en-US" noProof="0" dirty="0"/>
          </a:p>
        </p:txBody>
      </p:sp>
      <p:sp>
        <p:nvSpPr>
          <p:cNvPr id="6" name="Content Placeholder 5">
            <a:extLst>
              <a:ext uri="{FF2B5EF4-FFF2-40B4-BE49-F238E27FC236}">
                <a16:creationId xmlns:a16="http://schemas.microsoft.com/office/drawing/2014/main" id="{A94B5840-E92F-4CFE-B3C0-0873B2740891}"/>
              </a:ext>
            </a:extLst>
          </p:cNvPr>
          <p:cNvSpPr>
            <a:spLocks noGrp="1"/>
          </p:cNvSpPr>
          <p:nvPr>
            <p:ph sz="quarter" idx="15"/>
          </p:nvPr>
        </p:nvSpPr>
        <p:spPr>
          <a:xfrm>
            <a:off x="6494463" y="2611438"/>
            <a:ext cx="5058291" cy="2165350"/>
          </a:xfrm>
        </p:spPr>
        <p:txBody>
          <a:bodyPr/>
          <a:lstStyle>
            <a:lvl1pPr marL="0" indent="0">
              <a:lnSpc>
                <a:spcPct val="200000"/>
              </a:lnSpc>
              <a:spcBef>
                <a:spcPts val="1900"/>
              </a:spcBef>
              <a:buNone/>
              <a:defRPr/>
            </a:lvl1pPr>
          </a:lstStyle>
          <a:p>
            <a:pPr lvl="0"/>
            <a:r>
              <a:rPr lang="en-GB"/>
              <a:t>Click to edit Master text styles</a:t>
            </a:r>
          </a:p>
        </p:txBody>
      </p:sp>
    </p:spTree>
    <p:extLst>
      <p:ext uri="{BB962C8B-B14F-4D97-AF65-F5344CB8AC3E}">
        <p14:creationId xmlns:p14="http://schemas.microsoft.com/office/powerpoint/2010/main" val="202084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4">
            <a:alpha val="40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BA462-7E60-BA4E-9A1E-3B5E69DACB3A}"/>
              </a:ext>
            </a:extLst>
          </p:cNvPr>
          <p:cNvSpPr>
            <a:spLocks noGrp="1"/>
          </p:cNvSpPr>
          <p:nvPr>
            <p:ph type="dt" sz="half" idx="10"/>
          </p:nvPr>
        </p:nvSpPr>
        <p:spPr/>
        <p:txBody>
          <a:bodyPr/>
          <a:lstStyle/>
          <a:p>
            <a:fld id="{CACCE73A-EC7C-C74F-BDE1-B9AFE6B3713A}" type="datetimeFigureOut">
              <a:rPr lang="en-US" smtClean="0"/>
              <a:t>6/21/2024</a:t>
            </a:fld>
            <a:endParaRPr lang="en-US" dirty="0"/>
          </a:p>
        </p:txBody>
      </p:sp>
      <p:sp>
        <p:nvSpPr>
          <p:cNvPr id="3" name="Footer Placeholder 2">
            <a:extLst>
              <a:ext uri="{FF2B5EF4-FFF2-40B4-BE49-F238E27FC236}">
                <a16:creationId xmlns:a16="http://schemas.microsoft.com/office/drawing/2014/main" id="{218A28A8-5C75-FC4B-9A28-8F343DF4B1F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1FD5A6F-AE17-4E4C-9567-DB3B02853306}"/>
              </a:ext>
            </a:extLst>
          </p:cNvPr>
          <p:cNvSpPr>
            <a:spLocks noGrp="1"/>
          </p:cNvSpPr>
          <p:nvPr>
            <p:ph type="sldNum" sz="quarter" idx="12"/>
          </p:nvPr>
        </p:nvSpPr>
        <p:spPr/>
        <p:txBody>
          <a:bodyPr/>
          <a:lstStyle/>
          <a:p>
            <a:fld id="{6F705D35-D126-3B47-A82C-2A13EA9E0A67}" type="slidenum">
              <a:rPr lang="en-US" smtClean="0"/>
              <a:t>‹#›</a:t>
            </a:fld>
            <a:endParaRPr lang="en-US" dirty="0"/>
          </a:p>
        </p:txBody>
      </p:sp>
    </p:spTree>
    <p:extLst>
      <p:ext uri="{BB962C8B-B14F-4D97-AF65-F5344CB8AC3E}">
        <p14:creationId xmlns:p14="http://schemas.microsoft.com/office/powerpoint/2010/main" val="21077179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9EAC25-66D1-1245-97FD-3B58401328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FE2069B3-0468-584A-914E-91C8C91C7F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EDBDB421-E3C9-A140-878A-F3A967799A02}"/>
              </a:ext>
            </a:extLst>
          </p:cNvPr>
          <p:cNvSpPr>
            <a:spLocks noGrp="1"/>
          </p:cNvSpPr>
          <p:nvPr>
            <p:ph type="dt" sz="half" idx="2"/>
          </p:nvPr>
        </p:nvSpPr>
        <p:spPr>
          <a:xfrm>
            <a:off x="838200" y="6492875"/>
            <a:ext cx="2743200" cy="228600"/>
          </a:xfrm>
          <a:prstGeom prst="rect">
            <a:avLst/>
          </a:prstGeom>
        </p:spPr>
        <p:txBody>
          <a:bodyPr vert="horz" lIns="91440" tIns="45720" rIns="91440" bIns="45720" rtlCol="0" anchor="ctr"/>
          <a:lstStyle>
            <a:lvl1pPr algn="l">
              <a:defRPr sz="700">
                <a:solidFill>
                  <a:schemeClr val="tx1">
                    <a:tint val="75000"/>
                  </a:schemeClr>
                </a:solidFill>
              </a:defRPr>
            </a:lvl1pPr>
          </a:lstStyle>
          <a:p>
            <a:fld id="{CACCE73A-EC7C-C74F-BDE1-B9AFE6B3713A}" type="datetimeFigureOut">
              <a:rPr lang="en-US" smtClean="0"/>
              <a:pPr/>
              <a:t>6/21/2024</a:t>
            </a:fld>
            <a:endParaRPr lang="en-US" dirty="0"/>
          </a:p>
        </p:txBody>
      </p:sp>
      <p:sp>
        <p:nvSpPr>
          <p:cNvPr id="5" name="Footer Placeholder 4">
            <a:extLst>
              <a:ext uri="{FF2B5EF4-FFF2-40B4-BE49-F238E27FC236}">
                <a16:creationId xmlns:a16="http://schemas.microsoft.com/office/drawing/2014/main" id="{147A988C-554B-E64F-A698-DE3EF9CA0774}"/>
              </a:ext>
            </a:extLst>
          </p:cNvPr>
          <p:cNvSpPr>
            <a:spLocks noGrp="1"/>
          </p:cNvSpPr>
          <p:nvPr>
            <p:ph type="ftr" sz="quarter" idx="3"/>
          </p:nvPr>
        </p:nvSpPr>
        <p:spPr>
          <a:xfrm>
            <a:off x="4038600" y="6492875"/>
            <a:ext cx="4114800" cy="228600"/>
          </a:xfrm>
          <a:prstGeom prst="rect">
            <a:avLst/>
          </a:prstGeom>
        </p:spPr>
        <p:txBody>
          <a:bodyPr vert="horz" lIns="91440" tIns="45720" rIns="91440" bIns="45720" rtlCol="0" anchor="ctr"/>
          <a:lstStyle>
            <a:lvl1pPr algn="ctr">
              <a:defRPr sz="7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98157E6-BBF7-AB4A-B5DD-B39A65C17B0B}"/>
              </a:ext>
            </a:extLst>
          </p:cNvPr>
          <p:cNvSpPr>
            <a:spLocks noGrp="1"/>
          </p:cNvSpPr>
          <p:nvPr>
            <p:ph type="sldNum" sz="quarter" idx="4"/>
          </p:nvPr>
        </p:nvSpPr>
        <p:spPr>
          <a:xfrm>
            <a:off x="8610600" y="6492875"/>
            <a:ext cx="2743200" cy="228600"/>
          </a:xfrm>
          <a:prstGeom prst="rect">
            <a:avLst/>
          </a:prstGeom>
        </p:spPr>
        <p:txBody>
          <a:bodyPr vert="horz" lIns="91440" tIns="45720" rIns="91440" bIns="45720" rtlCol="0" anchor="ctr"/>
          <a:lstStyle>
            <a:lvl1pPr algn="r">
              <a:defRPr sz="700">
                <a:solidFill>
                  <a:schemeClr val="tx1">
                    <a:tint val="75000"/>
                  </a:schemeClr>
                </a:solidFill>
              </a:defRPr>
            </a:lvl1pPr>
          </a:lstStyle>
          <a:p>
            <a:fld id="{6F705D35-D126-3B47-A82C-2A13EA9E0A67}" type="slidenum">
              <a:rPr lang="en-US" smtClean="0"/>
              <a:pPr/>
              <a:t>‹#›</a:t>
            </a:fld>
            <a:endParaRPr lang="en-US" dirty="0"/>
          </a:p>
        </p:txBody>
      </p:sp>
    </p:spTree>
    <p:extLst>
      <p:ext uri="{BB962C8B-B14F-4D97-AF65-F5344CB8AC3E}">
        <p14:creationId xmlns:p14="http://schemas.microsoft.com/office/powerpoint/2010/main" val="279630877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30" r:id="rId5"/>
    <p:sldLayoutId id="214748372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eiryo UI" panose="020B0604030504040204" pitchFamily="34" charset="-128"/>
          <a:cs typeface="+mj-cs"/>
        </a:defRPr>
      </a:lvl1pPr>
    </p:titleStyle>
    <p:bodyStyle>
      <a:lvl1pPr marL="228600" indent="-228600" algn="l" defTabSz="914400" rtl="0" eaLnBrk="1" latinLnBrk="0" hangingPunct="1">
        <a:lnSpc>
          <a:spcPct val="150000"/>
        </a:lnSpc>
        <a:spcBef>
          <a:spcPts val="1500"/>
        </a:spcBef>
        <a:buClr>
          <a:schemeClr val="accent2"/>
        </a:buClr>
        <a:buFont typeface="Wingdings" panose="05000000000000000000" pitchFamily="2" charset="2"/>
        <a:buChar char="§"/>
        <a:defRPr sz="1500" kern="1200" spc="150" baseline="0">
          <a:solidFill>
            <a:schemeClr val="tx1"/>
          </a:solidFill>
          <a:latin typeface="+mn-lt"/>
          <a:ea typeface="Meiryo UI" panose="020B0604030504040204" pitchFamily="34" charset="-128"/>
          <a:cs typeface="+mn-cs"/>
        </a:defRPr>
      </a:lvl1pPr>
      <a:lvl2pPr marL="685800" indent="-228600" algn="l" defTabSz="914400" rtl="0" eaLnBrk="1" latinLnBrk="0" hangingPunct="1">
        <a:lnSpc>
          <a:spcPct val="150000"/>
        </a:lnSpc>
        <a:spcBef>
          <a:spcPts val="500"/>
        </a:spcBef>
        <a:buClr>
          <a:schemeClr val="accent2"/>
        </a:buClr>
        <a:buFont typeface="Wingdings" panose="05000000000000000000" pitchFamily="2" charset="2"/>
        <a:buChar char="§"/>
        <a:defRPr sz="1500" kern="1200" spc="150" baseline="0">
          <a:solidFill>
            <a:schemeClr val="tx1"/>
          </a:solidFill>
          <a:latin typeface="+mn-lt"/>
          <a:ea typeface="Meiryo UI" panose="020B0604030504040204" pitchFamily="34" charset="-128"/>
          <a:cs typeface="+mn-cs"/>
        </a:defRPr>
      </a:lvl2pPr>
      <a:lvl3pPr marL="1143000" indent="-228600" algn="l" defTabSz="914400" rtl="0" eaLnBrk="1" latinLnBrk="0" hangingPunct="1">
        <a:lnSpc>
          <a:spcPct val="150000"/>
        </a:lnSpc>
        <a:spcBef>
          <a:spcPts val="500"/>
        </a:spcBef>
        <a:buClr>
          <a:schemeClr val="accent2"/>
        </a:buClr>
        <a:buFont typeface="Wingdings" panose="05000000000000000000" pitchFamily="2" charset="2"/>
        <a:buChar char="§"/>
        <a:defRPr sz="1400" kern="1200" spc="150" baseline="0">
          <a:solidFill>
            <a:schemeClr val="tx1"/>
          </a:solidFill>
          <a:latin typeface="+mn-lt"/>
          <a:ea typeface="Meiryo UI" panose="020B0604030504040204" pitchFamily="34" charset="-128"/>
          <a:cs typeface="+mn-cs"/>
        </a:defRPr>
      </a:lvl3pPr>
      <a:lvl4pPr marL="1600200" indent="-228600" algn="l" defTabSz="914400" rtl="0" eaLnBrk="1" latinLnBrk="0" hangingPunct="1">
        <a:lnSpc>
          <a:spcPct val="150000"/>
        </a:lnSpc>
        <a:spcBef>
          <a:spcPts val="500"/>
        </a:spcBef>
        <a:buClr>
          <a:schemeClr val="accent2"/>
        </a:buClr>
        <a:buFont typeface="Wingdings" panose="05000000000000000000" pitchFamily="2" charset="2"/>
        <a:buChar char="§"/>
        <a:defRPr sz="1400" kern="1200" spc="150" baseline="0">
          <a:solidFill>
            <a:schemeClr val="tx1"/>
          </a:solidFill>
          <a:latin typeface="+mn-lt"/>
          <a:ea typeface="Meiryo UI" panose="020B0604030504040204" pitchFamily="34" charset="-128"/>
          <a:cs typeface="+mn-cs"/>
        </a:defRPr>
      </a:lvl4pPr>
      <a:lvl5pPr marL="2057400" indent="-228600" algn="l" defTabSz="914400" rtl="0" eaLnBrk="1" latinLnBrk="0" hangingPunct="1">
        <a:lnSpc>
          <a:spcPct val="150000"/>
        </a:lnSpc>
        <a:spcBef>
          <a:spcPts val="500"/>
        </a:spcBef>
        <a:buClr>
          <a:schemeClr val="accent2"/>
        </a:buClr>
        <a:buFont typeface="Wingdings" panose="05000000000000000000" pitchFamily="2" charset="2"/>
        <a:buChar char="§"/>
        <a:defRPr sz="1400" kern="1200" spc="150" baseline="0">
          <a:solidFill>
            <a:schemeClr val="tx1"/>
          </a:solidFill>
          <a:latin typeface="+mn-lt"/>
          <a:ea typeface="Meiryo UI"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3BB2B7-A83A-4015-92BD-4080BC4FD7E7}"/>
              </a:ext>
            </a:extLst>
          </p:cNvPr>
          <p:cNvSpPr>
            <a:spLocks noGrp="1"/>
          </p:cNvSpPr>
          <p:nvPr>
            <p:ph type="title"/>
          </p:nvPr>
        </p:nvSpPr>
        <p:spPr>
          <a:xfrm>
            <a:off x="907708" y="3100476"/>
            <a:ext cx="6050653" cy="1086304"/>
          </a:xfrm>
        </p:spPr>
        <p:txBody>
          <a:bodyPr anchor="ctr">
            <a:noAutofit/>
          </a:bodyPr>
          <a:lstStyle/>
          <a:p>
            <a:r>
              <a:rPr lang="en-AU" sz="4000" b="0" i="0" dirty="0">
                <a:solidFill>
                  <a:srgbClr val="000000"/>
                </a:solidFill>
                <a:effectLst/>
                <a:latin typeface="Futura Medium" panose="020B0602020204020303" pitchFamily="34" charset="-79"/>
                <a:cs typeface="Futura Medium" panose="020B0602020204020303" pitchFamily="34" charset="-79"/>
              </a:rPr>
              <a:t>UDL, Technology, and Disability Support</a:t>
            </a:r>
            <a:endParaRPr lang="en-US" sz="4000" dirty="0">
              <a:latin typeface="Futura Medium" panose="020B0602020204020303" pitchFamily="34" charset="-79"/>
              <a:cs typeface="Futura Medium" panose="020B0602020204020303" pitchFamily="34" charset="-79"/>
            </a:endParaRPr>
          </a:p>
        </p:txBody>
      </p:sp>
      <p:sp>
        <p:nvSpPr>
          <p:cNvPr id="4" name="Text Placeholder 3">
            <a:extLst>
              <a:ext uri="{FF2B5EF4-FFF2-40B4-BE49-F238E27FC236}">
                <a16:creationId xmlns:a16="http://schemas.microsoft.com/office/drawing/2014/main" id="{A2A41CAF-9D90-4203-BE4A-53EA37304B99}"/>
              </a:ext>
            </a:extLst>
          </p:cNvPr>
          <p:cNvSpPr>
            <a:spLocks noGrp="1"/>
          </p:cNvSpPr>
          <p:nvPr>
            <p:ph type="body" sz="quarter" idx="15"/>
          </p:nvPr>
        </p:nvSpPr>
        <p:spPr>
          <a:xfrm>
            <a:off x="1020668" y="3785336"/>
            <a:ext cx="5749600" cy="1868332"/>
          </a:xfrm>
        </p:spPr>
        <p:txBody>
          <a:bodyPr anchor="ctr">
            <a:noAutofit/>
          </a:bodyPr>
          <a:lstStyle/>
          <a:p>
            <a:pPr>
              <a:lnSpc>
                <a:spcPct val="100000"/>
              </a:lnSpc>
            </a:pPr>
            <a:r>
              <a:rPr lang="en-AU" sz="2800" b="0" i="0" cap="none" spc="0" dirty="0">
                <a:solidFill>
                  <a:srgbClr val="000000"/>
                </a:solidFill>
                <a:effectLst/>
                <a:latin typeface="Gill Sans MT" panose="020B0502020104020203" pitchFamily="34" charset="77"/>
                <a:cs typeface="Calibri" panose="020F0502020204030204" pitchFamily="34" charset="0"/>
              </a:rPr>
              <a:t>“We influence UDL by being around the table...”</a:t>
            </a:r>
            <a:endParaRPr lang="en-US" sz="2800" cap="none" spc="0" dirty="0">
              <a:latin typeface="Gill Sans MT" panose="020B0502020104020203" pitchFamily="34" charset="77"/>
              <a:cs typeface="Calibri" panose="020F0502020204030204" pitchFamily="34" charset="0"/>
            </a:endParaRPr>
          </a:p>
        </p:txBody>
      </p:sp>
      <p:sp>
        <p:nvSpPr>
          <p:cNvPr id="11" name="TextBox 10">
            <a:extLst>
              <a:ext uri="{FF2B5EF4-FFF2-40B4-BE49-F238E27FC236}">
                <a16:creationId xmlns:a16="http://schemas.microsoft.com/office/drawing/2014/main" id="{25F79602-297D-7341-9746-99533D0F2B73}"/>
              </a:ext>
            </a:extLst>
          </p:cNvPr>
          <p:cNvSpPr txBox="1"/>
          <p:nvPr/>
        </p:nvSpPr>
        <p:spPr>
          <a:xfrm>
            <a:off x="672290" y="5653668"/>
            <a:ext cx="6097978" cy="836126"/>
          </a:xfrm>
          <a:prstGeom prst="rect">
            <a:avLst/>
          </a:prstGeom>
          <a:noFill/>
        </p:spPr>
        <p:txBody>
          <a:bodyPr wrap="square">
            <a:spAutoFit/>
          </a:bodyPr>
          <a:lstStyle/>
          <a:p>
            <a:pPr marL="457200" indent="-228600" algn="l">
              <a:spcBef>
                <a:spcPts val="480"/>
              </a:spcBef>
              <a:spcAft>
                <a:spcPts val="480"/>
              </a:spcAft>
              <a:tabLst>
                <a:tab pos="457200" algn="l"/>
              </a:tabLst>
            </a:pPr>
            <a:r>
              <a:rPr lang="en-AU" sz="2000" kern="100" dirty="0">
                <a:effectLst/>
                <a:latin typeface="Futura Medium" panose="020B0602020204020303" pitchFamily="34" charset="-79"/>
                <a:ea typeface="Calibri" panose="020F0502020204030204" pitchFamily="34" charset="0"/>
                <a:cs typeface="Futura Medium" panose="020B0602020204020303" pitchFamily="34" charset="-79"/>
              </a:rPr>
              <a:t>Presenter: Jacquie Tinkler</a:t>
            </a:r>
          </a:p>
          <a:p>
            <a:pPr marL="457200" indent="-228600" algn="l">
              <a:spcBef>
                <a:spcPts val="480"/>
              </a:spcBef>
              <a:spcAft>
                <a:spcPts val="480"/>
              </a:spcAft>
              <a:tabLst>
                <a:tab pos="457200" algn="l"/>
              </a:tabLst>
            </a:pPr>
            <a:r>
              <a:rPr lang="en-AU" sz="2000" kern="100" dirty="0">
                <a:effectLst/>
                <a:latin typeface="Futura Medium" panose="020B0602020204020303" pitchFamily="34" charset="-79"/>
                <a:ea typeface="Calibri" panose="020F0502020204030204" pitchFamily="34" charset="0"/>
                <a:cs typeface="Futura Medium" panose="020B0602020204020303" pitchFamily="34" charset="-79"/>
              </a:rPr>
              <a:t>Co Authors: Ella Dixon</a:t>
            </a:r>
            <a:r>
              <a:rPr lang="en-AU" sz="2000" kern="100" dirty="0">
                <a:latin typeface="Futura Medium" panose="020B0602020204020303" pitchFamily="34" charset="-79"/>
                <a:ea typeface="Calibri" panose="020F0502020204030204" pitchFamily="34" charset="0"/>
                <a:cs typeface="Futura Medium" panose="020B0602020204020303" pitchFamily="34" charset="-79"/>
              </a:rPr>
              <a:t> &amp; </a:t>
            </a:r>
            <a:r>
              <a:rPr lang="en-AU" sz="2000" kern="100" dirty="0">
                <a:effectLst/>
                <a:latin typeface="Futura Medium" panose="020B0602020204020303" pitchFamily="34" charset="-79"/>
                <a:ea typeface="Calibri" panose="020F0502020204030204" pitchFamily="34" charset="0"/>
                <a:cs typeface="Futura Medium" panose="020B0602020204020303" pitchFamily="34" charset="-79"/>
              </a:rPr>
              <a:t>Gene Hodgins</a:t>
            </a:r>
          </a:p>
        </p:txBody>
      </p:sp>
      <p:pic>
        <p:nvPicPr>
          <p:cNvPr id="1030" name="Picture 6" descr="A group of four adults sitting around a table in an office environment talking and writing on a laptop computer.">
            <a:extLst>
              <a:ext uri="{FF2B5EF4-FFF2-40B4-BE49-F238E27FC236}">
                <a16:creationId xmlns:a16="http://schemas.microsoft.com/office/drawing/2014/main" id="{FC562992-03FD-0142-AB3D-540F59D298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096" r="4887" b="-1"/>
          <a:stretch/>
        </p:blipFill>
        <p:spPr bwMode="auto">
          <a:xfrm>
            <a:off x="5923125" y="10"/>
            <a:ext cx="6268875" cy="6857990"/>
          </a:xfrm>
          <a:custGeom>
            <a:avLst/>
            <a:gdLst>
              <a:gd name="connsiteX0" fmla="*/ 0 w 6268875"/>
              <a:gd name="connsiteY0" fmla="*/ 0 h 6858000"/>
              <a:gd name="connsiteX1" fmla="*/ 6268875 w 6268875"/>
              <a:gd name="connsiteY1" fmla="*/ 0 h 6858000"/>
              <a:gd name="connsiteX2" fmla="*/ 6268875 w 6268875"/>
              <a:gd name="connsiteY2" fmla="*/ 6858000 h 6858000"/>
              <a:gd name="connsiteX3" fmla="*/ 0 w 6268875"/>
              <a:gd name="connsiteY3" fmla="*/ 6858000 h 6858000"/>
              <a:gd name="connsiteX4" fmla="*/ 0 w 6268875"/>
              <a:gd name="connsiteY4" fmla="*/ 5389964 h 6858000"/>
              <a:gd name="connsiteX5" fmla="*/ 1047301 w 6268875"/>
              <a:gd name="connsiteY5" fmla="*/ 5389964 h 6858000"/>
              <a:gd name="connsiteX6" fmla="*/ 1047301 w 6268875"/>
              <a:gd name="connsiteY6" fmla="*/ 2814404 h 6858000"/>
              <a:gd name="connsiteX7" fmla="*/ 0 w 6268875"/>
              <a:gd name="connsiteY7" fmla="*/ 28144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8875" h="6858000">
                <a:moveTo>
                  <a:pt x="0" y="0"/>
                </a:moveTo>
                <a:lnTo>
                  <a:pt x="6268875" y="0"/>
                </a:lnTo>
                <a:lnTo>
                  <a:pt x="6268875" y="6858000"/>
                </a:lnTo>
                <a:lnTo>
                  <a:pt x="0" y="6858000"/>
                </a:lnTo>
                <a:lnTo>
                  <a:pt x="0" y="5389964"/>
                </a:lnTo>
                <a:lnTo>
                  <a:pt x="1047301" y="5389964"/>
                </a:lnTo>
                <a:lnTo>
                  <a:pt x="1047301" y="2814404"/>
                </a:lnTo>
                <a:lnTo>
                  <a:pt x="0" y="2814404"/>
                </a:lnTo>
                <a:close/>
              </a:path>
            </a:pathLst>
          </a:custGeom>
          <a:solidFill>
            <a:srgbClr val="FFFFFF"/>
          </a:solidFill>
        </p:spPr>
      </p:pic>
    </p:spTree>
    <p:extLst>
      <p:ext uri="{BB962C8B-B14F-4D97-AF65-F5344CB8AC3E}">
        <p14:creationId xmlns:p14="http://schemas.microsoft.com/office/powerpoint/2010/main" val="361142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0559D-4151-694B-942D-11FE301CF5F1}"/>
              </a:ext>
            </a:extLst>
          </p:cNvPr>
          <p:cNvSpPr>
            <a:spLocks noGrp="1"/>
          </p:cNvSpPr>
          <p:nvPr>
            <p:ph type="title"/>
          </p:nvPr>
        </p:nvSpPr>
        <p:spPr/>
        <p:txBody>
          <a:bodyPr/>
          <a:lstStyle/>
          <a:p>
            <a:r>
              <a:rPr lang="en-AU" sz="3200" dirty="0">
                <a:latin typeface="Futura Medium" panose="020B0602020204020303" pitchFamily="34" charset="-79"/>
                <a:cs typeface="Futura Medium" panose="020B0602020204020303" pitchFamily="34" charset="-79"/>
              </a:rPr>
              <a:t>Is technology replacing ‘needed’ skills</a:t>
            </a:r>
          </a:p>
        </p:txBody>
      </p:sp>
      <p:sp>
        <p:nvSpPr>
          <p:cNvPr id="7" name="TextBox 6">
            <a:extLst>
              <a:ext uri="{FF2B5EF4-FFF2-40B4-BE49-F238E27FC236}">
                <a16:creationId xmlns:a16="http://schemas.microsoft.com/office/drawing/2014/main" id="{41FDAB57-A25C-324B-95F7-5D18283ECE30}"/>
              </a:ext>
            </a:extLst>
          </p:cNvPr>
          <p:cNvSpPr txBox="1"/>
          <p:nvPr/>
        </p:nvSpPr>
        <p:spPr>
          <a:xfrm>
            <a:off x="335665" y="1712555"/>
            <a:ext cx="10904438" cy="4939814"/>
          </a:xfrm>
          <a:prstGeom prst="rect">
            <a:avLst/>
          </a:prstGeom>
          <a:noFill/>
        </p:spPr>
        <p:txBody>
          <a:bodyPr wrap="square">
            <a:spAutoFit/>
          </a:bodyPr>
          <a:lstStyle/>
          <a:p>
            <a:pPr marL="228600" indent="-228600">
              <a:spcBef>
                <a:spcPts val="1500"/>
              </a:spcBef>
              <a:spcAft>
                <a:spcPts val="600"/>
              </a:spcAft>
              <a:buClr>
                <a:schemeClr val="accent2"/>
              </a:buClr>
              <a:buFont typeface="Wingdings" panose="05000000000000000000" pitchFamily="2" charset="2"/>
              <a:buChar char="§"/>
            </a:pPr>
            <a:r>
              <a:rPr lang="en-AU" sz="2800" dirty="0">
                <a:latin typeface="Calibri" panose="020F0502020204030204" pitchFamily="34" charset="0"/>
                <a:ea typeface="Meiryo UI" panose="020B0604030504040204" pitchFamily="34" charset="-128"/>
                <a:cs typeface="Calibri" panose="020F0502020204030204" pitchFamily="34" charset="0"/>
              </a:rPr>
              <a:t>Some concern that the use of tech removes the need to learn some skills</a:t>
            </a:r>
          </a:p>
          <a:p>
            <a:pPr marL="457200" lvl="2">
              <a:spcBef>
                <a:spcPts val="1500"/>
              </a:spcBef>
              <a:spcAft>
                <a:spcPts val="600"/>
              </a:spcAft>
              <a:buClr>
                <a:schemeClr val="accent2"/>
              </a:buClr>
            </a:pPr>
            <a:r>
              <a:rPr lang="en-AU" sz="2800" dirty="0">
                <a:latin typeface="Calibri" panose="020F0502020204030204" pitchFamily="34" charset="0"/>
                <a:ea typeface="Meiryo UI" panose="020B0604030504040204" pitchFamily="34" charset="-128"/>
                <a:cs typeface="Calibri" panose="020F0502020204030204" pitchFamily="34" charset="0"/>
              </a:rPr>
              <a:t>“…I think one of the barriers is how easy it is for students to access some of these assistive techs in terms of not having that engagement and it's difficult, because for some students it's really valuable. And then for others, they're not necessarily then building those skills. …having access to notes…means then never having to take their own notes. And I'm not sure how valuable that is for some students </a:t>
            </a:r>
          </a:p>
          <a:p>
            <a:pPr marL="228600" indent="-228600">
              <a:spcBef>
                <a:spcPts val="1500"/>
              </a:spcBef>
              <a:spcAft>
                <a:spcPts val="600"/>
              </a:spcAft>
              <a:buClr>
                <a:schemeClr val="accent2"/>
              </a:buClr>
              <a:buFont typeface="Wingdings" panose="05000000000000000000" pitchFamily="2" charset="2"/>
              <a:buChar char="§"/>
            </a:pPr>
            <a:r>
              <a:rPr lang="en-AU" sz="2800" dirty="0">
                <a:latin typeface="Calibri" panose="020F0502020204030204" pitchFamily="34" charset="0"/>
                <a:ea typeface="Meiryo UI" panose="020B0604030504040204" pitchFamily="34" charset="-128"/>
                <a:cs typeface="Calibri" panose="020F0502020204030204" pitchFamily="34" charset="0"/>
              </a:rPr>
              <a:t>Sometimes ‘need to learn’ can be ’professional gatekeeping’ by academics, for example the assumption that students need to do group work for their profession, but it’s not part of the learning outcomes</a:t>
            </a:r>
          </a:p>
        </p:txBody>
      </p:sp>
    </p:spTree>
    <p:extLst>
      <p:ext uri="{BB962C8B-B14F-4D97-AF65-F5344CB8AC3E}">
        <p14:creationId xmlns:p14="http://schemas.microsoft.com/office/powerpoint/2010/main" val="1491291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0559D-4151-694B-942D-11FE301CF5F1}"/>
              </a:ext>
            </a:extLst>
          </p:cNvPr>
          <p:cNvSpPr>
            <a:spLocks noGrp="1"/>
          </p:cNvSpPr>
          <p:nvPr>
            <p:ph type="title"/>
          </p:nvPr>
        </p:nvSpPr>
        <p:spPr/>
        <p:txBody>
          <a:bodyPr/>
          <a:lstStyle/>
          <a:p>
            <a:r>
              <a:rPr lang="en-AU" sz="3200" dirty="0">
                <a:latin typeface="Futura Medium" panose="020B0602020204020303" pitchFamily="34" charset="-79"/>
                <a:cs typeface="Futura Medium" panose="020B0602020204020303" pitchFamily="34" charset="-79"/>
              </a:rPr>
              <a:t>Advocating for students and their technology use</a:t>
            </a:r>
          </a:p>
        </p:txBody>
      </p:sp>
      <p:sp>
        <p:nvSpPr>
          <p:cNvPr id="7" name="TextBox 6">
            <a:extLst>
              <a:ext uri="{FF2B5EF4-FFF2-40B4-BE49-F238E27FC236}">
                <a16:creationId xmlns:a16="http://schemas.microsoft.com/office/drawing/2014/main" id="{41FDAB57-A25C-324B-95F7-5D18283ECE30}"/>
              </a:ext>
            </a:extLst>
          </p:cNvPr>
          <p:cNvSpPr txBox="1"/>
          <p:nvPr/>
        </p:nvSpPr>
        <p:spPr>
          <a:xfrm>
            <a:off x="381965" y="1527360"/>
            <a:ext cx="11053822" cy="4778231"/>
          </a:xfrm>
          <a:prstGeom prst="rect">
            <a:avLst/>
          </a:prstGeom>
          <a:noFill/>
        </p:spPr>
        <p:txBody>
          <a:bodyPr wrap="square">
            <a:spAutoFit/>
          </a:bodyPr>
          <a:lstStyle/>
          <a:p>
            <a:pPr marL="228600" indent="-228600">
              <a:spcBef>
                <a:spcPts val="1500"/>
              </a:spcBef>
              <a:spcAft>
                <a:spcPts val="600"/>
              </a:spcAft>
              <a:buClr>
                <a:schemeClr val="accent2"/>
              </a:buClr>
              <a:buFont typeface="Wingdings" panose="05000000000000000000" pitchFamily="2" charset="2"/>
              <a:buChar char="§"/>
            </a:pPr>
            <a:r>
              <a:rPr lang="en-AU" sz="2800" dirty="0">
                <a:latin typeface="Calibri" panose="020F0502020204030204" pitchFamily="34" charset="0"/>
                <a:ea typeface="Meiryo UI" panose="020B0604030504040204" pitchFamily="34" charset="-128"/>
                <a:cs typeface="Calibri" panose="020F0502020204030204" pitchFamily="34" charset="0"/>
              </a:rPr>
              <a:t>DSOs can also see where tech assistance or study skills assistance is needed when training students</a:t>
            </a:r>
          </a:p>
          <a:p>
            <a:pPr lvl="1">
              <a:spcBef>
                <a:spcPts val="1500"/>
              </a:spcBef>
              <a:spcAft>
                <a:spcPts val="600"/>
              </a:spcAft>
              <a:buClr>
                <a:schemeClr val="accent2"/>
              </a:buClr>
            </a:pPr>
            <a:r>
              <a:rPr lang="en-AU"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en-AU"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 have allocated what we call ‘assistive technology appointments’ where we'd look at what's the presenting issue… access or learning? </a:t>
            </a:r>
            <a:r>
              <a:rPr lang="en-AU"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…o</a:t>
            </a:r>
            <a:r>
              <a:rPr lang="en-AU"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ften it's note taking. So… are there assistive technology options to assist there, or is it more around skill development?” </a:t>
            </a:r>
            <a:endParaRPr lang="en-AU" sz="2800" dirty="0">
              <a:latin typeface="Calibri" panose="020F0502020204030204" pitchFamily="34" charset="0"/>
              <a:ea typeface="Meiryo UI" panose="020B0604030504040204" pitchFamily="34" charset="-128"/>
              <a:cs typeface="Calibri" panose="020F0502020204030204" pitchFamily="34" charset="0"/>
            </a:endParaRPr>
          </a:p>
          <a:p>
            <a:pPr marL="228600" indent="-228600">
              <a:spcBef>
                <a:spcPts val="1500"/>
              </a:spcBef>
              <a:spcAft>
                <a:spcPts val="600"/>
              </a:spcAft>
              <a:buClr>
                <a:schemeClr val="accent2"/>
              </a:buClr>
              <a:buFont typeface="Wingdings" panose="05000000000000000000" pitchFamily="2" charset="2"/>
              <a:buChar char="§"/>
            </a:pPr>
            <a:r>
              <a:rPr lang="en-AU" sz="2800" dirty="0">
                <a:latin typeface="Calibri" panose="020F0502020204030204" pitchFamily="34" charset="0"/>
                <a:ea typeface="Meiryo UI" panose="020B0604030504040204" pitchFamily="34" charset="-128"/>
                <a:cs typeface="Calibri" panose="020F0502020204030204" pitchFamily="34" charset="0"/>
              </a:rPr>
              <a:t>DSOs can also recommend to an academic a UDL approach to tech or advocate for university-wide technology purchase and support </a:t>
            </a:r>
          </a:p>
          <a:p>
            <a:pPr marL="228600" indent="-228600">
              <a:spcBef>
                <a:spcPts val="1500"/>
              </a:spcBef>
              <a:spcAft>
                <a:spcPts val="600"/>
              </a:spcAft>
              <a:buClr>
                <a:schemeClr val="accent2"/>
              </a:buClr>
              <a:buFont typeface="Wingdings" panose="05000000000000000000" pitchFamily="2" charset="2"/>
              <a:buChar char="§"/>
            </a:pPr>
            <a:r>
              <a:rPr lang="en-AU" sz="2800" dirty="0">
                <a:latin typeface="Calibri" panose="020F0502020204030204" pitchFamily="34" charset="0"/>
                <a:ea typeface="Meiryo UI" panose="020B0604030504040204" pitchFamily="34" charset="-128"/>
                <a:cs typeface="Calibri" panose="020F0502020204030204" pitchFamily="34" charset="0"/>
              </a:rPr>
              <a:t>DSO/Ms (and accessibility/inclusion) are not always a part of discussions</a:t>
            </a:r>
          </a:p>
        </p:txBody>
      </p:sp>
    </p:spTree>
    <p:extLst>
      <p:ext uri="{BB962C8B-B14F-4D97-AF65-F5344CB8AC3E}">
        <p14:creationId xmlns:p14="http://schemas.microsoft.com/office/powerpoint/2010/main" val="2969030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35CB881-5ABA-2B47-B072-4C0F7CE2B616}"/>
              </a:ext>
            </a:extLst>
          </p:cNvPr>
          <p:cNvSpPr txBox="1">
            <a:spLocks noGrp="1"/>
          </p:cNvSpPr>
          <p:nvPr>
            <p:ph type="title" idx="4294967295"/>
          </p:nvPr>
        </p:nvSpPr>
        <p:spPr>
          <a:xfrm>
            <a:off x="8472667" y="571500"/>
            <a:ext cx="3310361" cy="37458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2400" b="1" i="0" kern="1200" spc="150" baseline="0">
                <a:solidFill>
                  <a:schemeClr val="tx1"/>
                </a:solidFill>
                <a:latin typeface="+mj-lt"/>
                <a:ea typeface="Meiryo UI" panose="020B0604030504040204" pitchFamily="34" charset="-128"/>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200" b="1" i="0" u="none" strike="noStrike" kern="1200" cap="none" spc="0" normalizeH="0" baseline="0" noProof="0" dirty="0">
                <a:ln>
                  <a:noFill/>
                </a:ln>
                <a:solidFill>
                  <a:schemeClr val="tx1"/>
                </a:solidFill>
                <a:effectLst/>
                <a:uLnTx/>
                <a:uFillTx/>
                <a:latin typeface="Futura Medium" panose="020B0602020204020303" pitchFamily="34" charset="-79"/>
                <a:ea typeface="Meiryo UI" panose="020B0604030504040204" pitchFamily="34" charset="-128"/>
                <a:cs typeface="Futura Medium" panose="020B0602020204020303" pitchFamily="34" charset="-79"/>
              </a:rPr>
              <a:t>How aware of the principles of UDL are you?</a:t>
            </a:r>
          </a:p>
        </p:txBody>
      </p:sp>
      <p:grpSp>
        <p:nvGrpSpPr>
          <p:cNvPr id="9" name="Group 8" descr="Graph showing 75% were Quite aware or Very aware of UDL principles. 20% were Somewhat aware and 5% were Not al all aware">
            <a:extLst>
              <a:ext uri="{FF2B5EF4-FFF2-40B4-BE49-F238E27FC236}">
                <a16:creationId xmlns:a16="http://schemas.microsoft.com/office/drawing/2014/main" id="{5CD8580D-7AE6-F646-9D1B-06A1B517A08B}"/>
              </a:ext>
            </a:extLst>
          </p:cNvPr>
          <p:cNvGrpSpPr/>
          <p:nvPr/>
        </p:nvGrpSpPr>
        <p:grpSpPr>
          <a:xfrm>
            <a:off x="532433" y="641789"/>
            <a:ext cx="7569844" cy="5798767"/>
            <a:chOff x="532433" y="641789"/>
            <a:chExt cx="7569844" cy="5798767"/>
          </a:xfrm>
        </p:grpSpPr>
        <p:pic>
          <p:nvPicPr>
            <p:cNvPr id="8" name="Picture 7">
              <a:extLst>
                <a:ext uri="{FF2B5EF4-FFF2-40B4-BE49-F238E27FC236}">
                  <a16:creationId xmlns:a16="http://schemas.microsoft.com/office/drawing/2014/main" id="{6BA32866-E474-4C4A-8A99-49D2341B2364}"/>
                </a:ext>
              </a:extLst>
            </p:cNvPr>
            <p:cNvPicPr>
              <a:picLocks noChangeAspect="1"/>
            </p:cNvPicPr>
            <p:nvPr/>
          </p:nvPicPr>
          <p:blipFill rotWithShape="1">
            <a:blip r:embed="rId3"/>
            <a:srcRect l="16432" t="21635" r="13947"/>
            <a:stretch/>
          </p:blipFill>
          <p:spPr>
            <a:xfrm>
              <a:off x="532434" y="641789"/>
              <a:ext cx="7569843" cy="5798767"/>
            </a:xfrm>
            <a:prstGeom prst="rect">
              <a:avLst/>
            </a:prstGeom>
          </p:spPr>
        </p:pic>
        <p:pic>
          <p:nvPicPr>
            <p:cNvPr id="14" name="Picture 13">
              <a:extLst>
                <a:ext uri="{FF2B5EF4-FFF2-40B4-BE49-F238E27FC236}">
                  <a16:creationId xmlns:a16="http://schemas.microsoft.com/office/drawing/2014/main" id="{84FB36BA-848F-CD45-ADE2-FAE3B57C12C1}"/>
                </a:ext>
              </a:extLst>
            </p:cNvPr>
            <p:cNvPicPr>
              <a:picLocks noChangeAspect="1"/>
            </p:cNvPicPr>
            <p:nvPr/>
          </p:nvPicPr>
          <p:blipFill rotWithShape="1">
            <a:blip r:embed="rId4"/>
            <a:srcRect l="83865" t="90940" r="3687"/>
            <a:stretch/>
          </p:blipFill>
          <p:spPr>
            <a:xfrm>
              <a:off x="532433" y="2623571"/>
              <a:ext cx="462989" cy="513647"/>
            </a:xfrm>
            <a:prstGeom prst="rect">
              <a:avLst/>
            </a:prstGeom>
          </p:spPr>
        </p:pic>
      </p:grpSp>
    </p:spTree>
    <p:extLst>
      <p:ext uri="{BB962C8B-B14F-4D97-AF65-F5344CB8AC3E}">
        <p14:creationId xmlns:p14="http://schemas.microsoft.com/office/powerpoint/2010/main" val="3728819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35CB881-5ABA-2B47-B072-4C0F7CE2B616}"/>
              </a:ext>
            </a:extLst>
          </p:cNvPr>
          <p:cNvSpPr txBox="1">
            <a:spLocks noGrp="1"/>
          </p:cNvSpPr>
          <p:nvPr>
            <p:ph type="title" idx="4294967295"/>
          </p:nvPr>
        </p:nvSpPr>
        <p:spPr>
          <a:xfrm>
            <a:off x="8472667" y="571500"/>
            <a:ext cx="3310361" cy="37458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2400" b="1" i="0" kern="1200" spc="150" baseline="0">
                <a:solidFill>
                  <a:schemeClr val="tx1"/>
                </a:solidFill>
                <a:latin typeface="+mj-lt"/>
                <a:ea typeface="Meiryo UI" panose="020B0604030504040204" pitchFamily="34" charset="-128"/>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200" b="1" i="0" u="none" strike="noStrike" kern="1200" cap="none" spc="0" normalizeH="0" baseline="0" noProof="0" dirty="0">
                <a:ln>
                  <a:noFill/>
                </a:ln>
                <a:solidFill>
                  <a:schemeClr val="tx1"/>
                </a:solidFill>
                <a:effectLst/>
                <a:uLnTx/>
                <a:uFillTx/>
                <a:latin typeface="Futura Medium" panose="020B0602020204020303" pitchFamily="34" charset="-79"/>
                <a:ea typeface="Meiryo UI" panose="020B0604030504040204" pitchFamily="34" charset="-128"/>
                <a:cs typeface="Futura Medium" panose="020B0602020204020303" pitchFamily="34" charset="-79"/>
              </a:rPr>
              <a:t>To what extent do UDL principles guide your use of technology to help students with mental illness?</a:t>
            </a:r>
          </a:p>
        </p:txBody>
      </p:sp>
      <p:grpSp>
        <p:nvGrpSpPr>
          <p:cNvPr id="7" name="Group 6" descr="A graph that shows to extent to which the disability support officers in this study are guided by UDL principles when they help students with technology. 10% say they use UDL principles a littel, 20% say somewhat, 45% say quite a lot, and 25% say completley.">
            <a:extLst>
              <a:ext uri="{FF2B5EF4-FFF2-40B4-BE49-F238E27FC236}">
                <a16:creationId xmlns:a16="http://schemas.microsoft.com/office/drawing/2014/main" id="{B6673FA3-F432-CD47-A1A9-2AD748353456}"/>
              </a:ext>
            </a:extLst>
          </p:cNvPr>
          <p:cNvGrpSpPr/>
          <p:nvPr/>
        </p:nvGrpSpPr>
        <p:grpSpPr>
          <a:xfrm>
            <a:off x="530507" y="687247"/>
            <a:ext cx="7627717" cy="5669686"/>
            <a:chOff x="599955" y="571500"/>
            <a:chExt cx="7627717" cy="5669686"/>
          </a:xfrm>
        </p:grpSpPr>
        <p:pic>
          <p:nvPicPr>
            <p:cNvPr id="10" name="Picture 9">
              <a:extLst>
                <a:ext uri="{FF2B5EF4-FFF2-40B4-BE49-F238E27FC236}">
                  <a16:creationId xmlns:a16="http://schemas.microsoft.com/office/drawing/2014/main" id="{2DA88336-0BE7-3C4E-A87C-B658912CBB4B}"/>
                </a:ext>
              </a:extLst>
            </p:cNvPr>
            <p:cNvPicPr>
              <a:picLocks noChangeAspect="1"/>
            </p:cNvPicPr>
            <p:nvPr/>
          </p:nvPicPr>
          <p:blipFill rotWithShape="1">
            <a:blip r:embed="rId3"/>
            <a:srcRect l="6168" r="3687"/>
            <a:stretch/>
          </p:blipFill>
          <p:spPr>
            <a:xfrm>
              <a:off x="599955" y="571500"/>
              <a:ext cx="7627717" cy="5669686"/>
            </a:xfrm>
            <a:prstGeom prst="rect">
              <a:avLst/>
            </a:prstGeom>
          </p:spPr>
        </p:pic>
        <p:pic>
          <p:nvPicPr>
            <p:cNvPr id="11" name="Picture 10">
              <a:extLst>
                <a:ext uri="{FF2B5EF4-FFF2-40B4-BE49-F238E27FC236}">
                  <a16:creationId xmlns:a16="http://schemas.microsoft.com/office/drawing/2014/main" id="{4FFA5660-F298-8748-867D-25E1EB001FDC}"/>
                </a:ext>
              </a:extLst>
            </p:cNvPr>
            <p:cNvPicPr>
              <a:picLocks noChangeAspect="1"/>
            </p:cNvPicPr>
            <p:nvPr/>
          </p:nvPicPr>
          <p:blipFill rotWithShape="1">
            <a:blip r:embed="rId3"/>
            <a:srcRect l="83865" t="90940" r="3687"/>
            <a:stretch/>
          </p:blipFill>
          <p:spPr>
            <a:xfrm>
              <a:off x="599956" y="2361234"/>
              <a:ext cx="407042" cy="513647"/>
            </a:xfrm>
            <a:prstGeom prst="rect">
              <a:avLst/>
            </a:prstGeom>
          </p:spPr>
        </p:pic>
      </p:grpSp>
    </p:spTree>
    <p:extLst>
      <p:ext uri="{BB962C8B-B14F-4D97-AF65-F5344CB8AC3E}">
        <p14:creationId xmlns:p14="http://schemas.microsoft.com/office/powerpoint/2010/main" val="540266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0559D-4151-694B-942D-11FE301CF5F1}"/>
              </a:ext>
            </a:extLst>
          </p:cNvPr>
          <p:cNvSpPr>
            <a:spLocks noGrp="1"/>
          </p:cNvSpPr>
          <p:nvPr>
            <p:ph type="title"/>
          </p:nvPr>
        </p:nvSpPr>
        <p:spPr/>
        <p:txBody>
          <a:bodyPr/>
          <a:lstStyle/>
          <a:p>
            <a:r>
              <a:rPr lang="en-AU" sz="3200" dirty="0">
                <a:latin typeface="Futura Medium" panose="020B0602020204020303" pitchFamily="34" charset="-79"/>
                <a:cs typeface="Futura Medium" panose="020B0602020204020303" pitchFamily="34" charset="-79"/>
              </a:rPr>
              <a:t>1. UDL and Tech for students with poor mental health</a:t>
            </a:r>
          </a:p>
        </p:txBody>
      </p:sp>
      <p:sp>
        <p:nvSpPr>
          <p:cNvPr id="7" name="TextBox 6">
            <a:extLst>
              <a:ext uri="{FF2B5EF4-FFF2-40B4-BE49-F238E27FC236}">
                <a16:creationId xmlns:a16="http://schemas.microsoft.com/office/drawing/2014/main" id="{41FDAB57-A25C-324B-95F7-5D18283ECE30}"/>
              </a:ext>
            </a:extLst>
          </p:cNvPr>
          <p:cNvSpPr txBox="1"/>
          <p:nvPr/>
        </p:nvSpPr>
        <p:spPr>
          <a:xfrm>
            <a:off x="335664" y="1527360"/>
            <a:ext cx="10417217" cy="4939814"/>
          </a:xfrm>
          <a:prstGeom prst="rect">
            <a:avLst/>
          </a:prstGeom>
          <a:noFill/>
        </p:spPr>
        <p:txBody>
          <a:bodyPr wrap="square">
            <a:spAutoFit/>
          </a:bodyPr>
          <a:lstStyle/>
          <a:p>
            <a:pPr marL="228600" indent="-228600">
              <a:spcBef>
                <a:spcPts val="1500"/>
              </a:spcBef>
              <a:spcAft>
                <a:spcPts val="600"/>
              </a:spcAft>
              <a:buClr>
                <a:schemeClr val="accent2"/>
              </a:buClr>
              <a:buFont typeface="Wingdings" panose="05000000000000000000" pitchFamily="2" charset="2"/>
              <a:buChar char="§"/>
            </a:pPr>
            <a:r>
              <a:rPr lang="en-AU" sz="2800" dirty="0">
                <a:latin typeface="Calibri" panose="020F0502020204030204" pitchFamily="34" charset="0"/>
                <a:ea typeface="Meiryo UI" panose="020B0604030504040204" pitchFamily="34" charset="-128"/>
                <a:cs typeface="Calibri" panose="020F0502020204030204" pitchFamily="34" charset="0"/>
              </a:rPr>
              <a:t>Technology can be very beneficial but support is necessary:</a:t>
            </a:r>
          </a:p>
          <a:p>
            <a:pPr lvl="1">
              <a:spcBef>
                <a:spcPts val="1500"/>
              </a:spcBef>
              <a:spcAft>
                <a:spcPts val="600"/>
              </a:spcAft>
              <a:buClr>
                <a:schemeClr val="accent2"/>
              </a:buClr>
            </a:pPr>
            <a:r>
              <a:rPr lang="en-AU" sz="2800" dirty="0">
                <a:latin typeface="Calibri" panose="020F0502020204030204" pitchFamily="34" charset="0"/>
                <a:ea typeface="Meiryo UI" panose="020B0604030504040204" pitchFamily="34" charset="-128"/>
                <a:cs typeface="Calibri" panose="020F0502020204030204" pitchFamily="34" charset="0"/>
              </a:rPr>
              <a:t>“We find discussion posts are the ones that students get most distressed about, because there is not a lot of guidance around what a discussion post needs to be… they are concerned about the peer feedback that happens with discussion posts. And …if we're working with students who may be socially anxious who worry about their communication skills they can often cause a lot of worry and concern for students.”</a:t>
            </a:r>
          </a:p>
          <a:p>
            <a:pPr marL="228600" indent="-228600">
              <a:spcBef>
                <a:spcPts val="1500"/>
              </a:spcBef>
              <a:spcAft>
                <a:spcPts val="600"/>
              </a:spcAft>
              <a:buClr>
                <a:schemeClr val="accent2"/>
              </a:buClr>
              <a:buFont typeface="Wingdings" panose="05000000000000000000" pitchFamily="2" charset="2"/>
              <a:buChar char="§"/>
            </a:pPr>
            <a:r>
              <a:rPr lang="en-AU" sz="2800" dirty="0">
                <a:latin typeface="Calibri" panose="020F0502020204030204" pitchFamily="34" charset="0"/>
                <a:ea typeface="Meiryo UI" panose="020B0604030504040204" pitchFamily="34" charset="-128"/>
                <a:cs typeface="Calibri" panose="020F0502020204030204" pitchFamily="34" charset="0"/>
              </a:rPr>
              <a:t>Tech that is used to ‘mix things up’ can be inadvertently inaccessible, and create barriers (such as group work or presentations)</a:t>
            </a:r>
          </a:p>
        </p:txBody>
      </p:sp>
    </p:spTree>
    <p:extLst>
      <p:ext uri="{BB962C8B-B14F-4D97-AF65-F5344CB8AC3E}">
        <p14:creationId xmlns:p14="http://schemas.microsoft.com/office/powerpoint/2010/main" val="3778080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0559D-4151-694B-942D-11FE301CF5F1}"/>
              </a:ext>
            </a:extLst>
          </p:cNvPr>
          <p:cNvSpPr>
            <a:spLocks noGrp="1"/>
          </p:cNvSpPr>
          <p:nvPr>
            <p:ph type="title"/>
          </p:nvPr>
        </p:nvSpPr>
        <p:spPr/>
        <p:txBody>
          <a:bodyPr/>
          <a:lstStyle/>
          <a:p>
            <a:r>
              <a:rPr lang="en-AU" sz="3200" dirty="0">
                <a:latin typeface="Futura Medium" panose="020B0602020204020303" pitchFamily="34" charset="-79"/>
                <a:cs typeface="Futura Medium" panose="020B0602020204020303" pitchFamily="34" charset="-79"/>
              </a:rPr>
              <a:t>2. UDL and Tech for students with poor mental health</a:t>
            </a:r>
          </a:p>
        </p:txBody>
      </p:sp>
      <p:sp>
        <p:nvSpPr>
          <p:cNvPr id="7" name="TextBox 6">
            <a:extLst>
              <a:ext uri="{FF2B5EF4-FFF2-40B4-BE49-F238E27FC236}">
                <a16:creationId xmlns:a16="http://schemas.microsoft.com/office/drawing/2014/main" id="{41FDAB57-A25C-324B-95F7-5D18283ECE30}"/>
              </a:ext>
            </a:extLst>
          </p:cNvPr>
          <p:cNvSpPr txBox="1"/>
          <p:nvPr/>
        </p:nvSpPr>
        <p:spPr>
          <a:xfrm>
            <a:off x="324089" y="1504210"/>
            <a:ext cx="10417217" cy="5640006"/>
          </a:xfrm>
          <a:prstGeom prst="rect">
            <a:avLst/>
          </a:prstGeom>
          <a:noFill/>
        </p:spPr>
        <p:txBody>
          <a:bodyPr wrap="square">
            <a:spAutoFit/>
          </a:bodyPr>
          <a:lstStyle/>
          <a:p>
            <a:pPr marL="228600" indent="-228600">
              <a:spcBef>
                <a:spcPts val="1500"/>
              </a:spcBef>
              <a:spcAft>
                <a:spcPts val="600"/>
              </a:spcAft>
              <a:buClr>
                <a:schemeClr val="accent2"/>
              </a:buClr>
              <a:buFont typeface="Wingdings" panose="05000000000000000000" pitchFamily="2" charset="2"/>
              <a:buChar char="§"/>
            </a:pPr>
            <a:r>
              <a:rPr lang="en-AU" sz="2800" dirty="0">
                <a:latin typeface="Calibri" panose="020F0502020204030204" pitchFamily="34" charset="0"/>
                <a:ea typeface="Meiryo UI" panose="020B0604030504040204" pitchFamily="34" charset="-128"/>
                <a:cs typeface="Calibri" panose="020F0502020204030204" pitchFamily="34" charset="0"/>
              </a:rPr>
              <a:t>Tech still has enormous potential for creative, accessible, inclusive, and UDL-aligned ways of helping these students</a:t>
            </a:r>
          </a:p>
          <a:p>
            <a:pPr lvl="1">
              <a:spcBef>
                <a:spcPts val="1500"/>
              </a:spcBef>
              <a:spcAft>
                <a:spcPts val="600"/>
              </a:spcAft>
              <a:buClr>
                <a:schemeClr val="accent2"/>
              </a:buClr>
            </a:pPr>
            <a:r>
              <a:rPr lang="en-AU" sz="2800" dirty="0">
                <a:latin typeface="Calibri" panose="020F0502020204030204" pitchFamily="34" charset="0"/>
                <a:ea typeface="Meiryo UI" panose="020B0604030504040204" pitchFamily="34" charset="-128"/>
                <a:cs typeface="Calibri" panose="020F0502020204030204" pitchFamily="34" charset="0"/>
              </a:rPr>
              <a:t>“Within the sort of teaching and learning space there’s sort of that, all that oral presentation aspect of it. And we know through the work that we do, that there's some really creative things you can do about that, you know, recordings, different ways to deliver information. And that's what we sort of encourage that sort of multi-mode style of expression.”</a:t>
            </a:r>
          </a:p>
          <a:p>
            <a:pPr marL="228600" indent="-228600">
              <a:spcBef>
                <a:spcPts val="1500"/>
              </a:spcBef>
              <a:spcAft>
                <a:spcPts val="600"/>
              </a:spcAft>
              <a:buClr>
                <a:schemeClr val="accent2"/>
              </a:buClr>
              <a:buFont typeface="Wingdings" panose="05000000000000000000" pitchFamily="2" charset="2"/>
              <a:buChar char="§"/>
            </a:pPr>
            <a:r>
              <a:rPr lang="en-AU" sz="2800" dirty="0">
                <a:latin typeface="Calibri" panose="020F0502020204030204" pitchFamily="34" charset="0"/>
                <a:ea typeface="Meiryo UI" panose="020B0604030504040204" pitchFamily="34" charset="-128"/>
                <a:cs typeface="Calibri" panose="020F0502020204030204" pitchFamily="34" charset="0"/>
              </a:rPr>
              <a:t>DSO/Ms work hard to be advocates for UDL and have very mixed results with individual academics and university administration</a:t>
            </a:r>
          </a:p>
          <a:p>
            <a:pPr>
              <a:spcBef>
                <a:spcPts val="1500"/>
              </a:spcBef>
              <a:spcAft>
                <a:spcPts val="600"/>
              </a:spcAft>
              <a:buClr>
                <a:schemeClr val="accent2"/>
              </a:buClr>
            </a:pPr>
            <a:endParaRPr lang="en-AU" sz="2800" dirty="0">
              <a:latin typeface="Calibri" panose="020F0502020204030204" pitchFamily="34" charset="0"/>
              <a:ea typeface="Meiryo UI" panose="020B0604030504040204" pitchFamily="34" charset="-128"/>
              <a:cs typeface="Calibri" panose="020F0502020204030204" pitchFamily="34" charset="0"/>
            </a:endParaRPr>
          </a:p>
        </p:txBody>
      </p:sp>
    </p:spTree>
    <p:extLst>
      <p:ext uri="{BB962C8B-B14F-4D97-AF65-F5344CB8AC3E}">
        <p14:creationId xmlns:p14="http://schemas.microsoft.com/office/powerpoint/2010/main" val="3113716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0559D-4151-694B-942D-11FE301CF5F1}"/>
              </a:ext>
            </a:extLst>
          </p:cNvPr>
          <p:cNvSpPr>
            <a:spLocks noGrp="1"/>
          </p:cNvSpPr>
          <p:nvPr>
            <p:ph type="title"/>
          </p:nvPr>
        </p:nvSpPr>
        <p:spPr>
          <a:xfrm>
            <a:off x="643781" y="182498"/>
            <a:ext cx="10904438" cy="1241188"/>
          </a:xfrm>
        </p:spPr>
        <p:txBody>
          <a:bodyPr/>
          <a:lstStyle/>
          <a:p>
            <a:r>
              <a:rPr lang="en-AU" sz="3200" dirty="0">
                <a:latin typeface="Futura Medium" panose="020B0602020204020303" pitchFamily="34" charset="-79"/>
                <a:cs typeface="Futura Medium" panose="020B0602020204020303" pitchFamily="34" charset="-79"/>
              </a:rPr>
              <a:t>1. What next?</a:t>
            </a:r>
          </a:p>
        </p:txBody>
      </p:sp>
      <p:sp>
        <p:nvSpPr>
          <p:cNvPr id="7" name="TextBox 6">
            <a:extLst>
              <a:ext uri="{FF2B5EF4-FFF2-40B4-BE49-F238E27FC236}">
                <a16:creationId xmlns:a16="http://schemas.microsoft.com/office/drawing/2014/main" id="{41FDAB57-A25C-324B-95F7-5D18283ECE30}"/>
              </a:ext>
            </a:extLst>
          </p:cNvPr>
          <p:cNvSpPr txBox="1"/>
          <p:nvPr/>
        </p:nvSpPr>
        <p:spPr>
          <a:xfrm>
            <a:off x="393538" y="1423686"/>
            <a:ext cx="10243595" cy="4508927"/>
          </a:xfrm>
          <a:prstGeom prst="rect">
            <a:avLst/>
          </a:prstGeom>
          <a:noFill/>
        </p:spPr>
        <p:txBody>
          <a:bodyPr wrap="square">
            <a:spAutoFit/>
          </a:bodyPr>
          <a:lstStyle/>
          <a:p>
            <a:pPr marL="228600" indent="-228600">
              <a:spcBef>
                <a:spcPts val="1500"/>
              </a:spcBef>
              <a:spcAft>
                <a:spcPts val="600"/>
              </a:spcAft>
              <a:buClr>
                <a:schemeClr val="accent2"/>
              </a:buClr>
              <a:buFont typeface="Wingdings" panose="05000000000000000000" pitchFamily="2" charset="2"/>
              <a:buChar char="§"/>
            </a:pPr>
            <a:r>
              <a:rPr lang="en-AU" sz="2800" dirty="0">
                <a:latin typeface="Calibri" panose="020F0502020204030204" pitchFamily="34" charset="0"/>
                <a:ea typeface="Meiryo UI" panose="020B0604030504040204" pitchFamily="34" charset="-128"/>
                <a:cs typeface="Calibri" panose="020F0502020204030204" pitchFamily="34" charset="0"/>
              </a:rPr>
              <a:t>The strength of the accommodation model is the individual and tailored support that DSO/Ms provide, and what is learned here can inform approaches that could be achieved through a UDL model, but requires a great deal of advocacy work within the organisation</a:t>
            </a:r>
          </a:p>
          <a:p>
            <a:pPr marL="228600" indent="-228600">
              <a:spcBef>
                <a:spcPts val="1500"/>
              </a:spcBef>
              <a:spcAft>
                <a:spcPts val="600"/>
              </a:spcAft>
              <a:buClr>
                <a:schemeClr val="accent2"/>
              </a:buClr>
              <a:buFont typeface="Wingdings" panose="05000000000000000000" pitchFamily="2" charset="2"/>
              <a:buChar char="§"/>
            </a:pPr>
            <a:r>
              <a:rPr lang="en-AU" sz="2800" dirty="0">
                <a:latin typeface="Calibri" panose="020F0502020204030204" pitchFamily="34" charset="0"/>
                <a:ea typeface="Meiryo UI" panose="020B0604030504040204" pitchFamily="34" charset="-128"/>
                <a:cs typeface="Calibri" panose="020F0502020204030204" pitchFamily="34" charset="0"/>
              </a:rPr>
              <a:t>How to incorporate DSO/Ms knowledge, experiences, and that of their students into the decision making process in universities – UDL, technology acquisition and support, learning design, and student care.</a:t>
            </a:r>
          </a:p>
          <a:p>
            <a:pPr marL="228600" indent="-228600">
              <a:spcBef>
                <a:spcPts val="1500"/>
              </a:spcBef>
              <a:spcAft>
                <a:spcPts val="600"/>
              </a:spcAft>
              <a:buClr>
                <a:schemeClr val="accent2"/>
              </a:buClr>
              <a:buFont typeface="Wingdings" panose="05000000000000000000" pitchFamily="2" charset="2"/>
              <a:buChar char="§"/>
            </a:pPr>
            <a:endParaRPr lang="en-AU" sz="2800" dirty="0">
              <a:latin typeface="Calibri" panose="020F0502020204030204" pitchFamily="34" charset="0"/>
              <a:ea typeface="Meiryo UI" panose="020B0604030504040204" pitchFamily="34" charset="-128"/>
              <a:cs typeface="Calibri" panose="020F0502020204030204" pitchFamily="34" charset="0"/>
            </a:endParaRPr>
          </a:p>
        </p:txBody>
      </p:sp>
    </p:spTree>
    <p:extLst>
      <p:ext uri="{BB962C8B-B14F-4D97-AF65-F5344CB8AC3E}">
        <p14:creationId xmlns:p14="http://schemas.microsoft.com/office/powerpoint/2010/main" val="1054115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0559D-4151-694B-942D-11FE301CF5F1}"/>
              </a:ext>
            </a:extLst>
          </p:cNvPr>
          <p:cNvSpPr>
            <a:spLocks noGrp="1"/>
          </p:cNvSpPr>
          <p:nvPr>
            <p:ph type="title"/>
          </p:nvPr>
        </p:nvSpPr>
        <p:spPr>
          <a:xfrm>
            <a:off x="643781" y="182498"/>
            <a:ext cx="10904438" cy="1241188"/>
          </a:xfrm>
        </p:spPr>
        <p:txBody>
          <a:bodyPr/>
          <a:lstStyle/>
          <a:p>
            <a:r>
              <a:rPr lang="en-AU" sz="3200" dirty="0">
                <a:latin typeface="Futura Medium" panose="020B0602020204020303" pitchFamily="34" charset="-79"/>
                <a:cs typeface="Futura Medium" panose="020B0602020204020303" pitchFamily="34" charset="-79"/>
              </a:rPr>
              <a:t>2. What next?</a:t>
            </a:r>
          </a:p>
        </p:txBody>
      </p:sp>
      <p:sp>
        <p:nvSpPr>
          <p:cNvPr id="7" name="TextBox 6">
            <a:extLst>
              <a:ext uri="{FF2B5EF4-FFF2-40B4-BE49-F238E27FC236}">
                <a16:creationId xmlns:a16="http://schemas.microsoft.com/office/drawing/2014/main" id="{41FDAB57-A25C-324B-95F7-5D18283ECE30}"/>
              </a:ext>
            </a:extLst>
          </p:cNvPr>
          <p:cNvSpPr txBox="1"/>
          <p:nvPr/>
        </p:nvSpPr>
        <p:spPr>
          <a:xfrm>
            <a:off x="393538" y="1423686"/>
            <a:ext cx="10313044" cy="5101397"/>
          </a:xfrm>
          <a:prstGeom prst="rect">
            <a:avLst/>
          </a:prstGeom>
          <a:noFill/>
        </p:spPr>
        <p:txBody>
          <a:bodyPr wrap="square">
            <a:spAutoFit/>
          </a:bodyPr>
          <a:lstStyle/>
          <a:p>
            <a:pPr marL="228600" indent="-228600">
              <a:spcBef>
                <a:spcPts val="1500"/>
              </a:spcBef>
              <a:spcAft>
                <a:spcPts val="600"/>
              </a:spcAft>
              <a:buClr>
                <a:schemeClr val="accent2"/>
              </a:buClr>
              <a:buFont typeface="Wingdings" panose="05000000000000000000" pitchFamily="2" charset="2"/>
              <a:buChar char="§"/>
            </a:pPr>
            <a:r>
              <a:rPr lang="en-AU" sz="2800" dirty="0">
                <a:latin typeface="Calibri" panose="020F0502020204030204" pitchFamily="34" charset="0"/>
                <a:ea typeface="Meiryo UI" panose="020B0604030504040204" pitchFamily="34" charset="-128"/>
                <a:cs typeface="Calibri" panose="020F0502020204030204" pitchFamily="34" charset="0"/>
              </a:rPr>
              <a:t>What does “need to learn” mean? E.g., to what extent is note taking effective because of the cognitive work involved, and do automatic note taking tools mean it is less affective as a learning tool? At what point? When does an ‘accommodation’ (a UDL-informed one, or an individual one) remove a ‘needed’ cognitive load for learning?</a:t>
            </a:r>
          </a:p>
          <a:p>
            <a:pPr marL="228600" indent="-228600">
              <a:spcBef>
                <a:spcPts val="1500"/>
              </a:spcBef>
              <a:spcAft>
                <a:spcPts val="600"/>
              </a:spcAft>
              <a:buClr>
                <a:schemeClr val="accent2"/>
              </a:buClr>
              <a:buFont typeface="Wingdings" panose="05000000000000000000" pitchFamily="2" charset="2"/>
              <a:buChar char="§"/>
            </a:pPr>
            <a:r>
              <a:rPr lang="en-AU" sz="2800" dirty="0">
                <a:latin typeface="Calibri" panose="020F0502020204030204" pitchFamily="34" charset="0"/>
                <a:ea typeface="Meiryo UI" panose="020B0604030504040204" pitchFamily="34" charset="-128"/>
                <a:cs typeface="Calibri" panose="020F0502020204030204" pitchFamily="34" charset="0"/>
              </a:rPr>
              <a:t>Who decides someone ”can” or “should” learn a skill someone with poor mental health finds a struggle? Can – or should – a student with acute exam anxiety learn to sit exams? Who would teach this – is this a psychologist’s role, do academics need to scaffold “how to do exams” into their work, or is this learning design work? Why do we do this to cognitive disabilities and not physical disabilities? </a:t>
            </a:r>
          </a:p>
        </p:txBody>
      </p:sp>
    </p:spTree>
    <p:extLst>
      <p:ext uri="{BB962C8B-B14F-4D97-AF65-F5344CB8AC3E}">
        <p14:creationId xmlns:p14="http://schemas.microsoft.com/office/powerpoint/2010/main" val="605238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0559D-4151-694B-942D-11FE301CF5F1}"/>
              </a:ext>
            </a:extLst>
          </p:cNvPr>
          <p:cNvSpPr>
            <a:spLocks noGrp="1"/>
          </p:cNvSpPr>
          <p:nvPr>
            <p:ph type="title"/>
          </p:nvPr>
        </p:nvSpPr>
        <p:spPr>
          <a:xfrm>
            <a:off x="643781" y="182498"/>
            <a:ext cx="10904438" cy="1241188"/>
          </a:xfrm>
        </p:spPr>
        <p:txBody>
          <a:bodyPr/>
          <a:lstStyle/>
          <a:p>
            <a:r>
              <a:rPr lang="en-AU" sz="3200" dirty="0">
                <a:latin typeface="Futura Medium" panose="020B0602020204020303" pitchFamily="34" charset="-79"/>
                <a:cs typeface="Futura Medium" panose="020B0602020204020303" pitchFamily="34" charset="-79"/>
              </a:rPr>
              <a:t>What next? – AI…</a:t>
            </a:r>
          </a:p>
        </p:txBody>
      </p:sp>
      <p:sp>
        <p:nvSpPr>
          <p:cNvPr id="7" name="TextBox 6">
            <a:extLst>
              <a:ext uri="{FF2B5EF4-FFF2-40B4-BE49-F238E27FC236}">
                <a16:creationId xmlns:a16="http://schemas.microsoft.com/office/drawing/2014/main" id="{41FDAB57-A25C-324B-95F7-5D18283ECE30}"/>
              </a:ext>
            </a:extLst>
          </p:cNvPr>
          <p:cNvSpPr txBox="1"/>
          <p:nvPr/>
        </p:nvSpPr>
        <p:spPr>
          <a:xfrm>
            <a:off x="393538" y="1423686"/>
            <a:ext cx="10116275" cy="5370701"/>
          </a:xfrm>
          <a:prstGeom prst="rect">
            <a:avLst/>
          </a:prstGeom>
          <a:noFill/>
        </p:spPr>
        <p:txBody>
          <a:bodyPr wrap="square">
            <a:spAutoFit/>
          </a:bodyPr>
          <a:lstStyle/>
          <a:p>
            <a:pPr marL="228600" indent="-228600">
              <a:spcBef>
                <a:spcPts val="1500"/>
              </a:spcBef>
              <a:spcAft>
                <a:spcPts val="600"/>
              </a:spcAft>
              <a:buClr>
                <a:schemeClr val="accent2"/>
              </a:buClr>
              <a:buFont typeface="Wingdings" panose="05000000000000000000" pitchFamily="2" charset="2"/>
              <a:buChar char="§"/>
            </a:pPr>
            <a:r>
              <a:rPr lang="en-AU" sz="2800" dirty="0">
                <a:latin typeface="Calibri" panose="020F0502020204030204" pitchFamily="34" charset="0"/>
                <a:ea typeface="Meiryo UI" panose="020B0604030504040204" pitchFamily="34" charset="-128"/>
                <a:cs typeface="Calibri" panose="020F0502020204030204" pitchFamily="34" charset="0"/>
              </a:rPr>
              <a:t>This data was collected over 12 months ago – a lot has changed, but this was one comment:</a:t>
            </a:r>
          </a:p>
          <a:p>
            <a:pPr lvl="1">
              <a:spcBef>
                <a:spcPts val="1500"/>
              </a:spcBef>
              <a:spcAft>
                <a:spcPts val="600"/>
              </a:spcAft>
              <a:buClr>
                <a:schemeClr val="accent2"/>
              </a:buClr>
            </a:pPr>
            <a:r>
              <a:rPr lang="en-AU" sz="2800" dirty="0">
                <a:latin typeface="Calibri" panose="020F0502020204030204" pitchFamily="34" charset="0"/>
                <a:ea typeface="Meiryo UI" panose="020B0604030504040204" pitchFamily="34" charset="-128"/>
                <a:cs typeface="Calibri" panose="020F0502020204030204" pitchFamily="34" charset="0"/>
              </a:rPr>
              <a:t>“The use of AI technology, especially </a:t>
            </a:r>
            <a:r>
              <a:rPr lang="en-AU" sz="2800" dirty="0" err="1">
                <a:latin typeface="Calibri" panose="020F0502020204030204" pitchFamily="34" charset="0"/>
                <a:ea typeface="Meiryo UI" panose="020B0604030504040204" pitchFamily="34" charset="-128"/>
                <a:cs typeface="Calibri" panose="020F0502020204030204" pitchFamily="34" charset="0"/>
              </a:rPr>
              <a:t>ChatGTP</a:t>
            </a:r>
            <a:r>
              <a:rPr lang="en-AU" sz="2800" dirty="0">
                <a:latin typeface="Calibri" panose="020F0502020204030204" pitchFamily="34" charset="0"/>
                <a:ea typeface="Meiryo UI" panose="020B0604030504040204" pitchFamily="34" charset="-128"/>
                <a:cs typeface="Calibri" panose="020F0502020204030204" pitchFamily="34" charset="0"/>
              </a:rPr>
              <a:t> has been transformative for students with mental health challenges and ADHD, especially in writing emails to their lecturers or rephrasing assignment briefs in simple language as well as assisting in planning assignments. Our university's approach to these tools are to create awareness with students in the tool's limitations and ethics of use rather than a ban on its use as it does help students in surprising ways.”</a:t>
            </a:r>
          </a:p>
          <a:p>
            <a:pPr marL="228600" indent="-228600">
              <a:spcBef>
                <a:spcPts val="1500"/>
              </a:spcBef>
              <a:spcAft>
                <a:spcPts val="600"/>
              </a:spcAft>
              <a:buClr>
                <a:schemeClr val="accent2"/>
              </a:buClr>
              <a:buFont typeface="Wingdings" panose="05000000000000000000" pitchFamily="2" charset="2"/>
              <a:buChar char="§"/>
            </a:pPr>
            <a:endParaRPr lang="en-AU" sz="2800" dirty="0">
              <a:latin typeface="Calibri" panose="020F0502020204030204" pitchFamily="34" charset="0"/>
              <a:ea typeface="Meiryo UI" panose="020B0604030504040204" pitchFamily="34" charset="-128"/>
              <a:cs typeface="Calibri" panose="020F0502020204030204" pitchFamily="34" charset="0"/>
            </a:endParaRPr>
          </a:p>
        </p:txBody>
      </p:sp>
    </p:spTree>
    <p:extLst>
      <p:ext uri="{BB962C8B-B14F-4D97-AF65-F5344CB8AC3E}">
        <p14:creationId xmlns:p14="http://schemas.microsoft.com/office/powerpoint/2010/main" val="2900445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108EAA4-35FA-C74C-B643-4779608D29A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55817" y="613459"/>
            <a:ext cx="6237823" cy="5787342"/>
          </a:xfrm>
          <a:prstGeom prst="rect">
            <a:avLst/>
          </a:prstGeom>
        </p:spPr>
      </p:pic>
      <p:sp>
        <p:nvSpPr>
          <p:cNvPr id="12" name="Title 11">
            <a:extLst>
              <a:ext uri="{FF2B5EF4-FFF2-40B4-BE49-F238E27FC236}">
                <a16:creationId xmlns:a16="http://schemas.microsoft.com/office/drawing/2014/main" id="{10111E9C-C539-B849-AC9A-6F8EF8D7C3E2}"/>
              </a:ext>
            </a:extLst>
          </p:cNvPr>
          <p:cNvSpPr txBox="1">
            <a:spLocks noGrp="1"/>
          </p:cNvSpPr>
          <p:nvPr>
            <p:ph type="title" idx="4294967295"/>
          </p:nvPr>
        </p:nvSpPr>
        <p:spPr>
          <a:xfrm>
            <a:off x="6547412" y="781273"/>
            <a:ext cx="6099858"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schemeClr val="tx1"/>
                </a:solidFill>
                <a:effectLst/>
                <a:uLnTx/>
                <a:uFillTx/>
                <a:latin typeface="Futura Medium" panose="020B0602020204020303" pitchFamily="34" charset="-79"/>
                <a:ea typeface="+mn-ea"/>
                <a:cs typeface="Futura Medium" panose="020B0602020204020303" pitchFamily="34" charset="-79"/>
              </a:rPr>
              <a:t>Back around that table!</a:t>
            </a:r>
            <a:endParaRPr kumimoji="0" lang="en-AU"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2" descr="A group of university students sitting around a table working together with papers, notes, pens , while talking to each other.">
            <a:extLst>
              <a:ext uri="{FF2B5EF4-FFF2-40B4-BE49-F238E27FC236}">
                <a16:creationId xmlns:a16="http://schemas.microsoft.com/office/drawing/2014/main" id="{1E65606B-71D6-764C-9D2F-D39ADC4140C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294" r="14713"/>
          <a:stretch/>
        </p:blipFill>
        <p:spPr bwMode="auto">
          <a:xfrm>
            <a:off x="34428" y="1008383"/>
            <a:ext cx="6203395" cy="50032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E6E2D5A-C117-3A46-B890-C434CB0F5A13}"/>
              </a:ext>
            </a:extLst>
          </p:cNvPr>
          <p:cNvSpPr txBox="1"/>
          <p:nvPr/>
        </p:nvSpPr>
        <p:spPr>
          <a:xfrm>
            <a:off x="6446078" y="1533862"/>
            <a:ext cx="5539306" cy="5101397"/>
          </a:xfrm>
          <a:prstGeom prst="rect">
            <a:avLst/>
          </a:prstGeom>
          <a:noFill/>
        </p:spPr>
        <p:txBody>
          <a:bodyPr wrap="square">
            <a:spAutoFit/>
          </a:bodyPr>
          <a:lstStyle/>
          <a:p>
            <a:pPr>
              <a:spcBef>
                <a:spcPts val="1500"/>
              </a:spcBef>
              <a:spcAft>
                <a:spcPts val="600"/>
              </a:spcAft>
              <a:buClr>
                <a:schemeClr val="accent2"/>
              </a:buClr>
            </a:pPr>
            <a:r>
              <a:rPr lang="en-AU" sz="2800" dirty="0">
                <a:latin typeface="Calibri" panose="020F0502020204030204" pitchFamily="34" charset="0"/>
                <a:ea typeface="Meiryo UI" panose="020B0604030504040204" pitchFamily="34" charset="-128"/>
                <a:cs typeface="Calibri" panose="020F0502020204030204" pitchFamily="34" charset="0"/>
              </a:rPr>
              <a:t>“So I kind of feel like the way that we win is to get in early on things. And that's about relationships and being known and being seen as a competent team. So I think …that's kind of how I see that we influence UDL, and I suppose, you know, being around the table for conversations about many things helps to get a better outcome for our students."</a:t>
            </a:r>
          </a:p>
          <a:p>
            <a:pPr marL="228600" indent="-228600">
              <a:spcBef>
                <a:spcPts val="1500"/>
              </a:spcBef>
              <a:spcAft>
                <a:spcPts val="600"/>
              </a:spcAft>
              <a:buClr>
                <a:schemeClr val="accent2"/>
              </a:buClr>
              <a:buFont typeface="Wingdings" panose="05000000000000000000" pitchFamily="2" charset="2"/>
              <a:buChar char="§"/>
            </a:pPr>
            <a:endParaRPr lang="en-AU" sz="2800" dirty="0">
              <a:latin typeface="Calibri" panose="020F0502020204030204" pitchFamily="34" charset="0"/>
              <a:ea typeface="Meiryo UI" panose="020B0604030504040204" pitchFamily="34" charset="-128"/>
              <a:cs typeface="Calibri" panose="020F0502020204030204" pitchFamily="34" charset="0"/>
            </a:endParaRPr>
          </a:p>
        </p:txBody>
      </p:sp>
    </p:spTree>
    <p:extLst>
      <p:ext uri="{BB962C8B-B14F-4D97-AF65-F5344CB8AC3E}">
        <p14:creationId xmlns:p14="http://schemas.microsoft.com/office/powerpoint/2010/main" val="2888430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B284A-573D-46BB-8DDB-1E198A12A19F}"/>
              </a:ext>
            </a:extLst>
          </p:cNvPr>
          <p:cNvSpPr>
            <a:spLocks noGrp="1"/>
          </p:cNvSpPr>
          <p:nvPr>
            <p:ph type="title"/>
          </p:nvPr>
        </p:nvSpPr>
        <p:spPr>
          <a:xfrm>
            <a:off x="544411" y="519066"/>
            <a:ext cx="10904438" cy="583800"/>
          </a:xfrm>
        </p:spPr>
        <p:txBody>
          <a:bodyPr/>
          <a:lstStyle/>
          <a:p>
            <a:r>
              <a:rPr lang="en-US" sz="3600">
                <a:latin typeface="Futura Medium" panose="020B0602020204020303" pitchFamily="34" charset="-79"/>
                <a:cs typeface="Futura Medium" panose="020B0602020204020303" pitchFamily="34" charset="-79"/>
              </a:rPr>
              <a:t>Background</a:t>
            </a:r>
            <a:endParaRPr lang="en-US" sz="3600" dirty="0">
              <a:latin typeface="Futura Medium" panose="020B0602020204020303" pitchFamily="34" charset="-79"/>
              <a:cs typeface="Futura Medium" panose="020B0602020204020303" pitchFamily="34" charset="-79"/>
            </a:endParaRPr>
          </a:p>
        </p:txBody>
      </p:sp>
      <p:sp>
        <p:nvSpPr>
          <p:cNvPr id="3" name="Content Placeholder 2">
            <a:extLst>
              <a:ext uri="{FF2B5EF4-FFF2-40B4-BE49-F238E27FC236}">
                <a16:creationId xmlns:a16="http://schemas.microsoft.com/office/drawing/2014/main" id="{7D3A1EDC-CF41-4438-BB57-18569B953129}"/>
              </a:ext>
            </a:extLst>
          </p:cNvPr>
          <p:cNvSpPr>
            <a:spLocks noGrp="1"/>
          </p:cNvSpPr>
          <p:nvPr>
            <p:ph idx="4294967295"/>
          </p:nvPr>
        </p:nvSpPr>
        <p:spPr>
          <a:xfrm>
            <a:off x="544411" y="1631716"/>
            <a:ext cx="9328794" cy="4707218"/>
          </a:xfrm>
        </p:spPr>
        <p:txBody>
          <a:bodyPr>
            <a:noAutofit/>
          </a:bodyPr>
          <a:lstStyle/>
          <a:p>
            <a:pPr>
              <a:lnSpc>
                <a:spcPct val="100000"/>
              </a:lnSpc>
            </a:pPr>
            <a:r>
              <a:rPr lang="en-US" sz="2800" spc="0" dirty="0">
                <a:latin typeface="Calibri" panose="020F0502020204030204" pitchFamily="34" charset="0"/>
                <a:cs typeface="Calibri" panose="020F0502020204030204" pitchFamily="34" charset="0"/>
              </a:rPr>
              <a:t>We are exploring the use UDL for online learning design for students with poor mental health or mental illnesses.</a:t>
            </a:r>
          </a:p>
          <a:p>
            <a:pPr>
              <a:lnSpc>
                <a:spcPct val="100000"/>
              </a:lnSpc>
            </a:pPr>
            <a:r>
              <a:rPr lang="en-US" sz="2800" spc="0" dirty="0">
                <a:latin typeface="Calibri" panose="020F0502020204030204" pitchFamily="34" charset="0"/>
                <a:cs typeface="Calibri" panose="020F0502020204030204" pitchFamily="34" charset="0"/>
              </a:rPr>
              <a:t>Our previous study involved online students who were and their experiences of studying with poor mental health.</a:t>
            </a:r>
          </a:p>
          <a:p>
            <a:pPr>
              <a:lnSpc>
                <a:spcPct val="100000"/>
              </a:lnSpc>
            </a:pPr>
            <a:r>
              <a:rPr lang="en-US" sz="2800" spc="0" dirty="0">
                <a:latin typeface="Calibri" panose="020F0502020204030204" pitchFamily="34" charset="0"/>
                <a:cs typeface="Calibri" panose="020F0502020204030204" pitchFamily="34" charset="0"/>
              </a:rPr>
              <a:t>Building on that work, we focused on those who are supporting these students in universities: the Disability Support Officers (DSOs) and Managers (DSMs).</a:t>
            </a:r>
          </a:p>
        </p:txBody>
      </p:sp>
    </p:spTree>
    <p:extLst>
      <p:ext uri="{BB962C8B-B14F-4D97-AF65-F5344CB8AC3E}">
        <p14:creationId xmlns:p14="http://schemas.microsoft.com/office/powerpoint/2010/main" val="1459366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371C8-A012-D0CB-269B-F78894506C78}"/>
              </a:ext>
            </a:extLst>
          </p:cNvPr>
          <p:cNvSpPr>
            <a:spLocks noGrp="1"/>
          </p:cNvSpPr>
          <p:nvPr>
            <p:ph type="title"/>
          </p:nvPr>
        </p:nvSpPr>
        <p:spPr>
          <a:xfrm>
            <a:off x="0" y="-714428"/>
            <a:ext cx="5058209" cy="583800"/>
          </a:xfrm>
        </p:spPr>
        <p:txBody>
          <a:bodyPr vert="horz" lIns="91440" tIns="45720" rIns="91440" bIns="45720" rtlCol="0" anchor="b">
            <a:noAutofit/>
          </a:bodyPr>
          <a:lstStyle/>
          <a:p>
            <a:r>
              <a:rPr lang="en-AU" dirty="0"/>
              <a:t>Thank you</a:t>
            </a:r>
          </a:p>
        </p:txBody>
      </p:sp>
      <p:pic>
        <p:nvPicPr>
          <p:cNvPr id="7170" name="Picture 2" descr="A graphic sign in soft mixed colours that says &quot;Thank you so Much - you are very much appreciates!&quot;">
            <a:extLst>
              <a:ext uri="{FF2B5EF4-FFF2-40B4-BE49-F238E27FC236}">
                <a16:creationId xmlns:a16="http://schemas.microsoft.com/office/drawing/2014/main" id="{44902D4E-A6AC-C44C-951B-3485E0398B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59" r="8149"/>
          <a:stretch/>
        </p:blipFill>
        <p:spPr bwMode="auto">
          <a:xfrm>
            <a:off x="0" y="875425"/>
            <a:ext cx="6015507" cy="50623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99145C5-BF90-D94E-B507-D3EB4DF856D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015506" y="875423"/>
            <a:ext cx="6176493" cy="5062387"/>
          </a:xfrm>
          <a:prstGeom prst="rect">
            <a:avLst/>
          </a:prstGeom>
        </p:spPr>
      </p:pic>
      <p:sp>
        <p:nvSpPr>
          <p:cNvPr id="23" name="Content Placeholder 22">
            <a:extLst>
              <a:ext uri="{FF2B5EF4-FFF2-40B4-BE49-F238E27FC236}">
                <a16:creationId xmlns:a16="http://schemas.microsoft.com/office/drawing/2014/main" id="{3E408D6E-B51C-CD4F-AC1A-15EC32AAB741}"/>
              </a:ext>
            </a:extLst>
          </p:cNvPr>
          <p:cNvSpPr>
            <a:spLocks noGrp="1"/>
          </p:cNvSpPr>
          <p:nvPr>
            <p:ph idx="4294967295"/>
          </p:nvPr>
        </p:nvSpPr>
        <p:spPr>
          <a:xfrm>
            <a:off x="6303252" y="1284943"/>
            <a:ext cx="5601000" cy="4547164"/>
          </a:xfrm>
        </p:spPr>
        <p:txBody>
          <a:bodyPr>
            <a:noAutofit/>
          </a:bodyPr>
          <a:lstStyle/>
          <a:p>
            <a:pPr marL="0" indent="0">
              <a:lnSpc>
                <a:spcPct val="110000"/>
              </a:lnSpc>
              <a:buNone/>
            </a:pPr>
            <a:r>
              <a:rPr lang="en-US" sz="3200" spc="0" dirty="0">
                <a:latin typeface="Calibri" panose="020F0502020204030204" pitchFamily="34" charset="0"/>
                <a:cs typeface="Calibri" panose="020F0502020204030204" pitchFamily="34" charset="0"/>
              </a:rPr>
              <a:t>A huge thank you to the Disability / Accessibility / Inclusion Officers and Managers who participated in this study – and to those who did not but continue to support our precious and capable students throughout their studies.</a:t>
            </a:r>
          </a:p>
        </p:txBody>
      </p:sp>
    </p:spTree>
    <p:extLst>
      <p:ext uri="{BB962C8B-B14F-4D97-AF65-F5344CB8AC3E}">
        <p14:creationId xmlns:p14="http://schemas.microsoft.com/office/powerpoint/2010/main" val="830233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108EAA4-35FA-C74C-B643-4779608D29A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55817" y="613459"/>
            <a:ext cx="6237823" cy="5787342"/>
          </a:xfrm>
          <a:prstGeom prst="rect">
            <a:avLst/>
          </a:prstGeom>
        </p:spPr>
      </p:pic>
      <p:sp>
        <p:nvSpPr>
          <p:cNvPr id="12" name="Title 11">
            <a:extLst>
              <a:ext uri="{FF2B5EF4-FFF2-40B4-BE49-F238E27FC236}">
                <a16:creationId xmlns:a16="http://schemas.microsoft.com/office/drawing/2014/main" id="{10111E9C-C539-B849-AC9A-6F8EF8D7C3E2}"/>
              </a:ext>
            </a:extLst>
          </p:cNvPr>
          <p:cNvSpPr txBox="1">
            <a:spLocks noGrp="1"/>
          </p:cNvSpPr>
          <p:nvPr>
            <p:ph type="title" idx="4294967295"/>
          </p:nvPr>
        </p:nvSpPr>
        <p:spPr>
          <a:xfrm>
            <a:off x="6547412" y="1169926"/>
            <a:ext cx="6099858"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schemeClr val="tx1"/>
                </a:solidFill>
                <a:effectLst/>
                <a:uLnTx/>
                <a:uFillTx/>
                <a:latin typeface="Futura Medium" panose="020B0602020204020303" pitchFamily="34" charset="-79"/>
                <a:ea typeface="+mn-ea"/>
                <a:cs typeface="Futura Medium" panose="020B0602020204020303" pitchFamily="34" charset="-79"/>
              </a:rPr>
              <a:t>The aim of this project</a:t>
            </a:r>
            <a:endParaRPr kumimoji="0" lang="en-AU"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8196" name="Picture 4" descr="A young white woman using a desktop computer">
            <a:extLst>
              <a:ext uri="{FF2B5EF4-FFF2-40B4-BE49-F238E27FC236}">
                <a16:creationId xmlns:a16="http://schemas.microsoft.com/office/drawing/2014/main" id="{66952055-E6E9-2342-9ADF-1E276E3C1D5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339" r="10000"/>
          <a:stretch/>
        </p:blipFill>
        <p:spPr bwMode="auto">
          <a:xfrm>
            <a:off x="0" y="1169926"/>
            <a:ext cx="6237822" cy="451814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4105EBD-7AA4-C244-BC27-4622422D57F3}"/>
              </a:ext>
            </a:extLst>
          </p:cNvPr>
          <p:cNvSpPr txBox="1"/>
          <p:nvPr/>
        </p:nvSpPr>
        <p:spPr>
          <a:xfrm>
            <a:off x="6547412" y="1835916"/>
            <a:ext cx="5768051" cy="3970318"/>
          </a:xfrm>
          <a:prstGeom prst="rect">
            <a:avLst/>
          </a:prstGeom>
          <a:noFill/>
        </p:spPr>
        <p:txBody>
          <a:bodyPr wrap="square">
            <a:spAutoFit/>
          </a:bodyPr>
          <a:lstStyle/>
          <a:p>
            <a:pPr marL="0" indent="0">
              <a:lnSpc>
                <a:spcPct val="100000"/>
              </a:lnSpc>
              <a:spcAft>
                <a:spcPts val="600"/>
              </a:spcAft>
              <a:buNone/>
            </a:pPr>
            <a:r>
              <a:rPr lang="en-AU" sz="2800" spc="0" dirty="0">
                <a:latin typeface="Calibri" panose="020F0502020204030204" pitchFamily="34" charset="0"/>
                <a:cs typeface="Calibri" panose="020F0502020204030204" pitchFamily="34" charset="0"/>
              </a:rPr>
              <a:t>This project investigates how educational technologies and UDL approaches are used by university Disability Liaison Officers and Disability Liaison </a:t>
            </a:r>
            <a:r>
              <a:rPr lang="en-AU" sz="2800" spc="0" dirty="0" err="1">
                <a:latin typeface="Calibri" panose="020F0502020204030204" pitchFamily="34" charset="0"/>
                <a:cs typeface="Calibri" panose="020F0502020204030204" pitchFamily="34" charset="0"/>
              </a:rPr>
              <a:t>Mnagers</a:t>
            </a:r>
            <a:r>
              <a:rPr lang="en-AU" sz="2800" spc="0" dirty="0">
                <a:latin typeface="Calibri" panose="020F0502020204030204" pitchFamily="34" charset="0"/>
                <a:cs typeface="Calibri" panose="020F0502020204030204" pitchFamily="34" charset="0"/>
              </a:rPr>
              <a:t> (DLO/Ms) to assist online students with poor mental health and how these technologies can be integrated        into online subjects.</a:t>
            </a:r>
          </a:p>
        </p:txBody>
      </p:sp>
    </p:spTree>
    <p:extLst>
      <p:ext uri="{BB962C8B-B14F-4D97-AF65-F5344CB8AC3E}">
        <p14:creationId xmlns:p14="http://schemas.microsoft.com/office/powerpoint/2010/main" val="4281998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B284A-573D-46BB-8DDB-1E198A12A19F}"/>
              </a:ext>
            </a:extLst>
          </p:cNvPr>
          <p:cNvSpPr>
            <a:spLocks noGrp="1"/>
          </p:cNvSpPr>
          <p:nvPr>
            <p:ph type="title"/>
          </p:nvPr>
        </p:nvSpPr>
        <p:spPr>
          <a:xfrm>
            <a:off x="544411" y="519066"/>
            <a:ext cx="10904438" cy="583800"/>
          </a:xfrm>
        </p:spPr>
        <p:txBody>
          <a:bodyPr/>
          <a:lstStyle/>
          <a:p>
            <a:r>
              <a:rPr lang="en-US" sz="3600" dirty="0">
                <a:latin typeface="Futura Medium" panose="020B0602020204020303" pitchFamily="34" charset="-79"/>
                <a:cs typeface="Futura Medium" panose="020B0602020204020303" pitchFamily="34" charset="-79"/>
              </a:rPr>
              <a:t>A note about terminology</a:t>
            </a:r>
          </a:p>
        </p:txBody>
      </p:sp>
      <p:sp>
        <p:nvSpPr>
          <p:cNvPr id="3" name="Content Placeholder 2">
            <a:extLst>
              <a:ext uri="{FF2B5EF4-FFF2-40B4-BE49-F238E27FC236}">
                <a16:creationId xmlns:a16="http://schemas.microsoft.com/office/drawing/2014/main" id="{7D3A1EDC-CF41-4438-BB57-18569B953129}"/>
              </a:ext>
            </a:extLst>
          </p:cNvPr>
          <p:cNvSpPr>
            <a:spLocks noGrp="1"/>
          </p:cNvSpPr>
          <p:nvPr>
            <p:ph idx="4294967295"/>
          </p:nvPr>
        </p:nvSpPr>
        <p:spPr>
          <a:xfrm>
            <a:off x="639246" y="1469745"/>
            <a:ext cx="10102059" cy="4707218"/>
          </a:xfrm>
        </p:spPr>
        <p:txBody>
          <a:bodyPr>
            <a:noAutofit/>
          </a:bodyPr>
          <a:lstStyle/>
          <a:p>
            <a:pPr>
              <a:lnSpc>
                <a:spcPct val="100000"/>
              </a:lnSpc>
              <a:spcAft>
                <a:spcPts val="600"/>
              </a:spcAft>
            </a:pPr>
            <a:r>
              <a:rPr lang="en-AU" sz="2800" spc="0" dirty="0">
                <a:latin typeface="Calibri" panose="020F0502020204030204" pitchFamily="34" charset="0"/>
                <a:cs typeface="Calibri" panose="020F0502020204030204" pitchFamily="34" charset="0"/>
              </a:rPr>
              <a:t>We use the terms “poor mental health” and “mental illness” to describe the mental health of the students in this study. Despite the stigma attached to “mental illness”, it used by most DSO/Ms as students need a formal diagnosis to access support.</a:t>
            </a:r>
          </a:p>
          <a:p>
            <a:pPr>
              <a:lnSpc>
                <a:spcPct val="100000"/>
              </a:lnSpc>
              <a:spcAft>
                <a:spcPts val="600"/>
              </a:spcAft>
            </a:pPr>
            <a:r>
              <a:rPr lang="en-AU" sz="2800" spc="0" dirty="0">
                <a:latin typeface="Calibri" panose="020F0502020204030204" pitchFamily="34" charset="0"/>
                <a:cs typeface="Calibri" panose="020F0502020204030204" pitchFamily="34" charset="0"/>
              </a:rPr>
              <a:t>We use the term “Disability Support (Officers and Managers)” to describe those who support these students. Other terms included: Accessibility Advisor, Disability Advisor, Access and Inclusion Advisor, Accessibility and Disability Support, Disability Liaison Officer, Learning Accessibility Advisor, and Access Ability Advisor.</a:t>
            </a:r>
          </a:p>
        </p:txBody>
      </p:sp>
    </p:spTree>
    <p:extLst>
      <p:ext uri="{BB962C8B-B14F-4D97-AF65-F5344CB8AC3E}">
        <p14:creationId xmlns:p14="http://schemas.microsoft.com/office/powerpoint/2010/main" val="1233055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B284A-573D-46BB-8DDB-1E198A12A19F}"/>
              </a:ext>
            </a:extLst>
          </p:cNvPr>
          <p:cNvSpPr>
            <a:spLocks noGrp="1"/>
          </p:cNvSpPr>
          <p:nvPr>
            <p:ph type="title"/>
          </p:nvPr>
        </p:nvSpPr>
        <p:spPr>
          <a:xfrm>
            <a:off x="544411" y="519066"/>
            <a:ext cx="10904438" cy="583800"/>
          </a:xfrm>
        </p:spPr>
        <p:txBody>
          <a:bodyPr/>
          <a:lstStyle/>
          <a:p>
            <a:r>
              <a:rPr lang="en-US" sz="3600" dirty="0">
                <a:latin typeface="Futura Medium" panose="020B0602020204020303" pitchFamily="34" charset="-79"/>
                <a:cs typeface="Futura Medium" panose="020B0602020204020303" pitchFamily="34" charset="-79"/>
              </a:rPr>
              <a:t>Literature – what do we know?</a:t>
            </a:r>
          </a:p>
        </p:txBody>
      </p:sp>
      <p:sp>
        <p:nvSpPr>
          <p:cNvPr id="3" name="Content Placeholder 2">
            <a:extLst>
              <a:ext uri="{FF2B5EF4-FFF2-40B4-BE49-F238E27FC236}">
                <a16:creationId xmlns:a16="http://schemas.microsoft.com/office/drawing/2014/main" id="{7D3A1EDC-CF41-4438-BB57-18569B953129}"/>
              </a:ext>
            </a:extLst>
          </p:cNvPr>
          <p:cNvSpPr>
            <a:spLocks noGrp="1"/>
          </p:cNvSpPr>
          <p:nvPr>
            <p:ph idx="4294967295"/>
          </p:nvPr>
        </p:nvSpPr>
        <p:spPr>
          <a:xfrm>
            <a:off x="639247" y="1469745"/>
            <a:ext cx="10345128" cy="4707218"/>
          </a:xfrm>
        </p:spPr>
        <p:txBody>
          <a:bodyPr>
            <a:noAutofit/>
          </a:bodyPr>
          <a:lstStyle/>
          <a:p>
            <a:pPr>
              <a:lnSpc>
                <a:spcPct val="100000"/>
              </a:lnSpc>
              <a:spcBef>
                <a:spcPts val="0"/>
              </a:spcBef>
              <a:spcAft>
                <a:spcPts val="800"/>
              </a:spcAft>
            </a:pPr>
            <a:r>
              <a:rPr lang="en-AU" sz="2800" spc="0" dirty="0">
                <a:latin typeface="Calibri" panose="020F0502020204030204" pitchFamily="34" charset="0"/>
                <a:cs typeface="Calibri" panose="020F0502020204030204" pitchFamily="34" charset="0"/>
              </a:rPr>
              <a:t>Australian university students experience significantly higher levels of poor mental health than the general population</a:t>
            </a:r>
          </a:p>
          <a:p>
            <a:pPr>
              <a:lnSpc>
                <a:spcPct val="100000"/>
              </a:lnSpc>
              <a:spcBef>
                <a:spcPts val="0"/>
              </a:spcBef>
              <a:spcAft>
                <a:spcPts val="800"/>
              </a:spcAft>
            </a:pPr>
            <a:r>
              <a:rPr lang="en-AU" sz="2800" spc="0" dirty="0">
                <a:latin typeface="Calibri" panose="020F0502020204030204" pitchFamily="34" charset="0"/>
                <a:cs typeface="Calibri" panose="020F0502020204030204" pitchFamily="34" charset="0"/>
              </a:rPr>
              <a:t>Students don’t always recognise they have poor mental health so don’t seek help or are unaware they can access help. </a:t>
            </a:r>
          </a:p>
          <a:p>
            <a:pPr>
              <a:lnSpc>
                <a:spcPct val="100000"/>
              </a:lnSpc>
              <a:spcBef>
                <a:spcPts val="0"/>
              </a:spcBef>
              <a:spcAft>
                <a:spcPts val="800"/>
              </a:spcAft>
            </a:pPr>
            <a:r>
              <a:rPr lang="en-AU" sz="2800" spc="0" dirty="0">
                <a:latin typeface="Calibri" panose="020F0502020204030204" pitchFamily="34" charset="0"/>
                <a:cs typeface="Calibri" panose="020F0502020204030204" pitchFamily="34" charset="0"/>
              </a:rPr>
              <a:t>Individual ‘adjustments’ are the most common approach to support.</a:t>
            </a:r>
          </a:p>
          <a:p>
            <a:pPr>
              <a:lnSpc>
                <a:spcPct val="100000"/>
              </a:lnSpc>
              <a:spcBef>
                <a:spcPts val="0"/>
              </a:spcBef>
              <a:spcAft>
                <a:spcPts val="800"/>
              </a:spcAft>
            </a:pPr>
            <a:r>
              <a:rPr lang="en-AU" sz="2800" spc="0" dirty="0">
                <a:latin typeface="Calibri" panose="020F0502020204030204" pitchFamily="34" charset="0"/>
                <a:cs typeface="Calibri" panose="020F0502020204030204" pitchFamily="34" charset="0"/>
              </a:rPr>
              <a:t>Little is known about the digital tech needs of these students or how UDL approaches have impact on their learning success.</a:t>
            </a:r>
          </a:p>
          <a:p>
            <a:pPr>
              <a:lnSpc>
                <a:spcPct val="100000"/>
              </a:lnSpc>
              <a:spcBef>
                <a:spcPts val="0"/>
              </a:spcBef>
              <a:spcAft>
                <a:spcPts val="800"/>
              </a:spcAft>
            </a:pPr>
            <a:r>
              <a:rPr lang="en-AU" sz="2800" spc="0" dirty="0">
                <a:latin typeface="Calibri" panose="020F0502020204030204" pitchFamily="34" charset="0"/>
                <a:cs typeface="Calibri" panose="020F0502020204030204" pitchFamily="34" charset="0"/>
              </a:rPr>
              <a:t>We know little about DSO/Ms’ views of these students’ technology needs, and how they think UDL could help.</a:t>
            </a:r>
          </a:p>
        </p:txBody>
      </p:sp>
    </p:spTree>
    <p:extLst>
      <p:ext uri="{BB962C8B-B14F-4D97-AF65-F5344CB8AC3E}">
        <p14:creationId xmlns:p14="http://schemas.microsoft.com/office/powerpoint/2010/main" val="3397309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B284A-573D-46BB-8DDB-1E198A12A19F}"/>
              </a:ext>
            </a:extLst>
          </p:cNvPr>
          <p:cNvSpPr>
            <a:spLocks noGrp="1"/>
          </p:cNvSpPr>
          <p:nvPr>
            <p:ph type="title"/>
          </p:nvPr>
        </p:nvSpPr>
        <p:spPr>
          <a:xfrm>
            <a:off x="544411" y="519066"/>
            <a:ext cx="10904438" cy="583800"/>
          </a:xfrm>
        </p:spPr>
        <p:txBody>
          <a:bodyPr/>
          <a:lstStyle/>
          <a:p>
            <a:r>
              <a:rPr lang="en-US" sz="3600" dirty="0">
                <a:latin typeface="Futura Medium" panose="020B0602020204020303" pitchFamily="34" charset="-79"/>
                <a:cs typeface="Futura Medium" panose="020B0602020204020303" pitchFamily="34" charset="-79"/>
              </a:rPr>
              <a:t>The research questions</a:t>
            </a:r>
          </a:p>
        </p:txBody>
      </p:sp>
      <p:sp>
        <p:nvSpPr>
          <p:cNvPr id="3" name="Content Placeholder 2">
            <a:extLst>
              <a:ext uri="{FF2B5EF4-FFF2-40B4-BE49-F238E27FC236}">
                <a16:creationId xmlns:a16="http://schemas.microsoft.com/office/drawing/2014/main" id="{7D3A1EDC-CF41-4438-BB57-18569B953129}"/>
              </a:ext>
            </a:extLst>
          </p:cNvPr>
          <p:cNvSpPr>
            <a:spLocks noGrp="1"/>
          </p:cNvSpPr>
          <p:nvPr>
            <p:ph idx="4294967295"/>
          </p:nvPr>
        </p:nvSpPr>
        <p:spPr>
          <a:xfrm>
            <a:off x="639247" y="1469745"/>
            <a:ext cx="9986312" cy="4707218"/>
          </a:xfrm>
        </p:spPr>
        <p:txBody>
          <a:bodyPr>
            <a:noAutofit/>
          </a:bodyPr>
          <a:lstStyle/>
          <a:p>
            <a:pPr>
              <a:lnSpc>
                <a:spcPct val="100000"/>
              </a:lnSpc>
              <a:spcAft>
                <a:spcPts val="600"/>
              </a:spcAft>
            </a:pPr>
            <a:r>
              <a:rPr lang="en-AU" sz="2800" spc="0" dirty="0">
                <a:latin typeface="Calibri" panose="020F0502020204030204" pitchFamily="34" charset="0"/>
                <a:cs typeface="Calibri" panose="020F0502020204030204" pitchFamily="34" charset="0"/>
              </a:rPr>
              <a:t>What learning technologies are used to assist online students with a mental health disability to support their university studies?</a:t>
            </a:r>
          </a:p>
          <a:p>
            <a:pPr lvl="0">
              <a:lnSpc>
                <a:spcPct val="100000"/>
              </a:lnSpc>
              <a:spcAft>
                <a:spcPts val="600"/>
              </a:spcAft>
            </a:pPr>
            <a:r>
              <a:rPr lang="en-AU" sz="2800" spc="0" dirty="0">
                <a:latin typeface="Calibri" panose="020F0502020204030204" pitchFamily="34" charset="0"/>
                <a:cs typeface="Calibri" panose="020F0502020204030204" pitchFamily="34" charset="0"/>
              </a:rPr>
              <a:t>In what ways could learning technologies be integrated into online subject design to better support online students with mental health disabilities?</a:t>
            </a:r>
          </a:p>
          <a:p>
            <a:pPr lvl="0">
              <a:lnSpc>
                <a:spcPct val="100000"/>
              </a:lnSpc>
              <a:spcAft>
                <a:spcPts val="600"/>
              </a:spcAft>
            </a:pPr>
            <a:r>
              <a:rPr lang="en-AU" sz="2800" spc="0" dirty="0">
                <a:latin typeface="Calibri" panose="020F0502020204030204" pitchFamily="34" charset="0"/>
                <a:cs typeface="Calibri" panose="020F0502020204030204" pitchFamily="34" charset="0"/>
              </a:rPr>
              <a:t>To what extent does the successful use of learning technologies by Disability Support Officers reflect or utilise the principles of UDL?</a:t>
            </a:r>
          </a:p>
        </p:txBody>
      </p:sp>
    </p:spTree>
    <p:extLst>
      <p:ext uri="{BB962C8B-B14F-4D97-AF65-F5344CB8AC3E}">
        <p14:creationId xmlns:p14="http://schemas.microsoft.com/office/powerpoint/2010/main" val="2079813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B284A-573D-46BB-8DDB-1E198A12A19F}"/>
              </a:ext>
            </a:extLst>
          </p:cNvPr>
          <p:cNvSpPr>
            <a:spLocks noGrp="1"/>
          </p:cNvSpPr>
          <p:nvPr>
            <p:ph type="title"/>
          </p:nvPr>
        </p:nvSpPr>
        <p:spPr>
          <a:xfrm>
            <a:off x="544411" y="519066"/>
            <a:ext cx="10904438" cy="583800"/>
          </a:xfrm>
        </p:spPr>
        <p:txBody>
          <a:bodyPr/>
          <a:lstStyle/>
          <a:p>
            <a:r>
              <a:rPr lang="en-US" sz="3600" dirty="0">
                <a:latin typeface="Futura Medium" panose="020B0602020204020303" pitchFamily="34" charset="-79"/>
                <a:cs typeface="Futura Medium" panose="020B0602020204020303" pitchFamily="34" charset="-79"/>
              </a:rPr>
              <a:t>How did we investigate?</a:t>
            </a:r>
          </a:p>
        </p:txBody>
      </p:sp>
      <p:sp>
        <p:nvSpPr>
          <p:cNvPr id="3" name="Content Placeholder 2">
            <a:extLst>
              <a:ext uri="{FF2B5EF4-FFF2-40B4-BE49-F238E27FC236}">
                <a16:creationId xmlns:a16="http://schemas.microsoft.com/office/drawing/2014/main" id="{7D3A1EDC-CF41-4438-BB57-18569B953129}"/>
              </a:ext>
            </a:extLst>
          </p:cNvPr>
          <p:cNvSpPr>
            <a:spLocks noGrp="1"/>
          </p:cNvSpPr>
          <p:nvPr>
            <p:ph idx="4294967295"/>
          </p:nvPr>
        </p:nvSpPr>
        <p:spPr>
          <a:xfrm>
            <a:off x="639247" y="1469745"/>
            <a:ext cx="9986312" cy="4707218"/>
          </a:xfrm>
        </p:spPr>
        <p:txBody>
          <a:bodyPr>
            <a:noAutofit/>
          </a:bodyPr>
          <a:lstStyle/>
          <a:p>
            <a:pPr>
              <a:lnSpc>
                <a:spcPct val="100000"/>
              </a:lnSpc>
              <a:spcAft>
                <a:spcPts val="600"/>
              </a:spcAft>
            </a:pPr>
            <a:r>
              <a:rPr lang="en-AU" sz="2800" spc="0" dirty="0">
                <a:latin typeface="Calibri" panose="020F0502020204030204" pitchFamily="34" charset="0"/>
                <a:cs typeface="Calibri" panose="020F0502020204030204" pitchFamily="34" charset="0"/>
              </a:rPr>
              <a:t>We surveyed (n=33) and interviewed (n=7) DSO/Ms from a number of Australian universities (n=22) – these findings are from the qualitative data.</a:t>
            </a:r>
          </a:p>
          <a:p>
            <a:pPr lvl="0">
              <a:lnSpc>
                <a:spcPct val="100000"/>
              </a:lnSpc>
              <a:spcAft>
                <a:spcPts val="600"/>
              </a:spcAft>
            </a:pPr>
            <a:r>
              <a:rPr lang="en-AU" sz="2800" spc="0" dirty="0">
                <a:latin typeface="Calibri" panose="020F0502020204030204" pitchFamily="34" charset="0"/>
                <a:cs typeface="Calibri" panose="020F0502020204030204" pitchFamily="34" charset="0"/>
              </a:rPr>
              <a:t>80% of participants had support roles, and 20% Managerial roles.</a:t>
            </a:r>
          </a:p>
          <a:p>
            <a:pPr lvl="0">
              <a:lnSpc>
                <a:spcPct val="100000"/>
              </a:lnSpc>
              <a:spcAft>
                <a:spcPts val="600"/>
              </a:spcAft>
            </a:pPr>
            <a:r>
              <a:rPr lang="en-AU" sz="2800" spc="0" dirty="0">
                <a:latin typeface="Calibri" panose="020F0502020204030204" pitchFamily="34" charset="0"/>
                <a:cs typeface="Calibri" panose="020F0502020204030204" pitchFamily="34" charset="0"/>
              </a:rPr>
              <a:t>Our survey asked about the types of tech used and its purpose (e.g. Glean for note-taking for organisation, managing anxiety, and/or concentration, etc.), and how they considered and used UDL in their approaches to the use of tech and student support.</a:t>
            </a:r>
          </a:p>
          <a:p>
            <a:pPr lvl="0">
              <a:lnSpc>
                <a:spcPct val="100000"/>
              </a:lnSpc>
              <a:spcAft>
                <a:spcPts val="600"/>
              </a:spcAft>
            </a:pPr>
            <a:r>
              <a:rPr lang="en-AU" sz="2800" spc="0" dirty="0">
                <a:latin typeface="Calibri" panose="020F0502020204030204" pitchFamily="34" charset="0"/>
                <a:cs typeface="Calibri" panose="020F0502020204030204" pitchFamily="34" charset="0"/>
              </a:rPr>
              <a:t>Semi-structured interviews unpacked these ideas in more detail</a:t>
            </a:r>
          </a:p>
        </p:txBody>
      </p:sp>
    </p:spTree>
    <p:extLst>
      <p:ext uri="{BB962C8B-B14F-4D97-AF65-F5344CB8AC3E}">
        <p14:creationId xmlns:p14="http://schemas.microsoft.com/office/powerpoint/2010/main" val="2621691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095A0CF-E335-0C44-AB23-48EE18153C8F}"/>
              </a:ext>
            </a:extLst>
          </p:cNvPr>
          <p:cNvSpPr>
            <a:spLocks noGrp="1"/>
          </p:cNvSpPr>
          <p:nvPr>
            <p:ph type="title"/>
          </p:nvPr>
        </p:nvSpPr>
        <p:spPr>
          <a:xfrm>
            <a:off x="5509549" y="515807"/>
            <a:ext cx="4791637" cy="583800"/>
          </a:xfrm>
        </p:spPr>
        <p:txBody>
          <a:bodyPr/>
          <a:lstStyle/>
          <a:p>
            <a:r>
              <a:rPr lang="en-US" sz="3200" dirty="0">
                <a:latin typeface="Futura Medium" panose="020B0602020204020303" pitchFamily="34" charset="-79"/>
                <a:cs typeface="Futura Medium" panose="020B0602020204020303" pitchFamily="34" charset="-79"/>
              </a:rPr>
              <a:t>What did we find?</a:t>
            </a:r>
          </a:p>
        </p:txBody>
      </p:sp>
      <p:pic>
        <p:nvPicPr>
          <p:cNvPr id="3074" name="Picture 2" descr="An older white woman who is a disability support officer is assisting an older female student to use technology to help her understand a text, using coloured films. The room has a range of digital technologies to use.">
            <a:extLst>
              <a:ext uri="{FF2B5EF4-FFF2-40B4-BE49-F238E27FC236}">
                <a16:creationId xmlns:a16="http://schemas.microsoft.com/office/drawing/2014/main" id="{D59716F0-5BF3-664D-9E0D-3B46FD2E29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2" r="5255"/>
          <a:stretch/>
        </p:blipFill>
        <p:spPr bwMode="auto">
          <a:xfrm>
            <a:off x="408973" y="1287322"/>
            <a:ext cx="5100576" cy="5008469"/>
          </a:xfrm>
          <a:prstGeom prst="rect">
            <a:avLst/>
          </a:prstGeom>
          <a:noFill/>
          <a:extLst>
            <a:ext uri="{909E8E84-426E-40DD-AFC4-6F175D3DCCD1}">
              <a14:hiddenFill xmlns:a14="http://schemas.microsoft.com/office/drawing/2010/main">
                <a:solidFill>
                  <a:srgbClr val="FFFFFF"/>
                </a:solidFill>
              </a14:hiddenFill>
            </a:ext>
          </a:extLst>
        </p:spPr>
      </p:pic>
      <p:sp>
        <p:nvSpPr>
          <p:cNvPr id="23" name="Content Placeholder 22">
            <a:extLst>
              <a:ext uri="{FF2B5EF4-FFF2-40B4-BE49-F238E27FC236}">
                <a16:creationId xmlns:a16="http://schemas.microsoft.com/office/drawing/2014/main" id="{3E408D6E-B51C-CD4F-AC1A-15EC32AAB741}"/>
              </a:ext>
            </a:extLst>
          </p:cNvPr>
          <p:cNvSpPr>
            <a:spLocks noGrp="1"/>
          </p:cNvSpPr>
          <p:nvPr>
            <p:ph idx="4294967295"/>
          </p:nvPr>
        </p:nvSpPr>
        <p:spPr>
          <a:xfrm>
            <a:off x="5625296" y="1217886"/>
            <a:ext cx="6273478" cy="5344960"/>
          </a:xfrm>
        </p:spPr>
        <p:txBody>
          <a:bodyPr>
            <a:noAutofit/>
          </a:bodyPr>
          <a:lstStyle/>
          <a:p>
            <a:pPr>
              <a:lnSpc>
                <a:spcPct val="100000"/>
              </a:lnSpc>
              <a:spcBef>
                <a:spcPts val="0"/>
              </a:spcBef>
              <a:spcAft>
                <a:spcPts val="1000"/>
              </a:spcAft>
            </a:pPr>
            <a:r>
              <a:rPr lang="en-US" sz="2800" spc="0" dirty="0">
                <a:latin typeface="Calibri" panose="020F0502020204030204" pitchFamily="34" charset="0"/>
                <a:cs typeface="Calibri" panose="020F0502020204030204" pitchFamily="34" charset="0"/>
              </a:rPr>
              <a:t>The accommodation model meant technology was tailored to students, but excluded students not in this ‘system’</a:t>
            </a:r>
          </a:p>
          <a:p>
            <a:pPr>
              <a:lnSpc>
                <a:spcPct val="100000"/>
              </a:lnSpc>
              <a:spcBef>
                <a:spcPts val="0"/>
              </a:spcBef>
              <a:spcAft>
                <a:spcPts val="1000"/>
              </a:spcAft>
            </a:pPr>
            <a:r>
              <a:rPr lang="en-US" sz="2800" spc="0" dirty="0">
                <a:latin typeface="Calibri" panose="020F0502020204030204" pitchFamily="34" charset="0"/>
                <a:cs typeface="Calibri" panose="020F0502020204030204" pitchFamily="34" charset="0"/>
              </a:rPr>
              <a:t>Concern that technology might be replacing skills that ‘should’ be learned</a:t>
            </a:r>
          </a:p>
          <a:p>
            <a:pPr>
              <a:lnSpc>
                <a:spcPct val="100000"/>
              </a:lnSpc>
              <a:spcBef>
                <a:spcPts val="0"/>
              </a:spcBef>
              <a:spcAft>
                <a:spcPts val="1000"/>
              </a:spcAft>
            </a:pPr>
            <a:r>
              <a:rPr lang="en-US" sz="2800" spc="0" dirty="0">
                <a:latin typeface="Calibri" panose="020F0502020204030204" pitchFamily="34" charset="0"/>
                <a:cs typeface="Calibri" panose="020F0502020204030204" pitchFamily="34" charset="0"/>
              </a:rPr>
              <a:t>DSO/</a:t>
            </a:r>
            <a:r>
              <a:rPr lang="en-US" sz="2800" spc="0" dirty="0" err="1">
                <a:latin typeface="Calibri" panose="020F0502020204030204" pitchFamily="34" charset="0"/>
                <a:cs typeface="Calibri" panose="020F0502020204030204" pitchFamily="34" charset="0"/>
              </a:rPr>
              <a:t>Ms</a:t>
            </a:r>
            <a:r>
              <a:rPr lang="en-US" sz="2800" spc="0" dirty="0">
                <a:latin typeface="Calibri" panose="020F0502020204030204" pitchFamily="34" charset="0"/>
                <a:cs typeface="Calibri" panose="020F0502020204030204" pitchFamily="34" charset="0"/>
              </a:rPr>
              <a:t> played a vital role in the push for supportive technology and UDL </a:t>
            </a:r>
          </a:p>
          <a:p>
            <a:pPr>
              <a:lnSpc>
                <a:spcPct val="100000"/>
              </a:lnSpc>
              <a:spcBef>
                <a:spcPts val="0"/>
              </a:spcBef>
              <a:spcAft>
                <a:spcPts val="1000"/>
              </a:spcAft>
            </a:pPr>
            <a:r>
              <a:rPr lang="en-US" sz="2800" spc="0" dirty="0">
                <a:latin typeface="Calibri" panose="020F0502020204030204" pitchFamily="34" charset="0"/>
                <a:cs typeface="Calibri" panose="020F0502020204030204" pitchFamily="34" charset="0"/>
              </a:rPr>
              <a:t>DSO/</a:t>
            </a:r>
            <a:r>
              <a:rPr lang="en-US" sz="2800" spc="0" dirty="0" err="1">
                <a:latin typeface="Calibri" panose="020F0502020204030204" pitchFamily="34" charset="0"/>
                <a:cs typeface="Calibri" panose="020F0502020204030204" pitchFamily="34" charset="0"/>
              </a:rPr>
              <a:t>Ms</a:t>
            </a:r>
            <a:r>
              <a:rPr lang="en-US" sz="2800" spc="0" dirty="0">
                <a:latin typeface="Calibri" panose="020F0502020204030204" pitchFamily="34" charset="0"/>
                <a:cs typeface="Calibri" panose="020F0502020204030204" pitchFamily="34" charset="0"/>
              </a:rPr>
              <a:t> are keen to use UDL approaches with the range of technology available but struggle to get buy in across the </a:t>
            </a:r>
            <a:r>
              <a:rPr lang="en-US" sz="2800" spc="0" dirty="0" err="1">
                <a:latin typeface="Calibri" panose="020F0502020204030204" pitchFamily="34" charset="0"/>
                <a:cs typeface="Calibri" panose="020F0502020204030204" pitchFamily="34" charset="0"/>
              </a:rPr>
              <a:t>organisation</a:t>
            </a:r>
            <a:endParaRPr lang="en-US" sz="2800" spc="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9930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89FF0E4C-32A9-1C49-9C65-BBB7D68BBDC8}"/>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16" r="20158"/>
          <a:stretch/>
        </p:blipFill>
        <p:spPr bwMode="auto">
          <a:xfrm>
            <a:off x="7287470" y="3294116"/>
            <a:ext cx="4383670" cy="30804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880559D-4151-694B-942D-11FE301CF5F1}"/>
              </a:ext>
            </a:extLst>
          </p:cNvPr>
          <p:cNvSpPr>
            <a:spLocks noGrp="1"/>
          </p:cNvSpPr>
          <p:nvPr>
            <p:ph type="title"/>
          </p:nvPr>
        </p:nvSpPr>
        <p:spPr/>
        <p:txBody>
          <a:bodyPr/>
          <a:lstStyle/>
          <a:p>
            <a:r>
              <a:rPr lang="en-AU" sz="3200" dirty="0">
                <a:latin typeface="Futura Medium" panose="020B0602020204020303" pitchFamily="34" charset="-79"/>
                <a:cs typeface="Futura Medium" panose="020B0602020204020303" pitchFamily="34" charset="-79"/>
              </a:rPr>
              <a:t>Access to effective technologies</a:t>
            </a:r>
          </a:p>
        </p:txBody>
      </p:sp>
      <p:sp>
        <p:nvSpPr>
          <p:cNvPr id="7" name="TextBox 6">
            <a:extLst>
              <a:ext uri="{FF2B5EF4-FFF2-40B4-BE49-F238E27FC236}">
                <a16:creationId xmlns:a16="http://schemas.microsoft.com/office/drawing/2014/main" id="{41FDAB57-A25C-324B-95F7-5D18283ECE30}"/>
              </a:ext>
            </a:extLst>
          </p:cNvPr>
          <p:cNvSpPr txBox="1"/>
          <p:nvPr/>
        </p:nvSpPr>
        <p:spPr>
          <a:xfrm>
            <a:off x="405113" y="1631532"/>
            <a:ext cx="6944811" cy="4939814"/>
          </a:xfrm>
          <a:prstGeom prst="rect">
            <a:avLst/>
          </a:prstGeom>
          <a:noFill/>
        </p:spPr>
        <p:txBody>
          <a:bodyPr wrap="square">
            <a:spAutoFit/>
          </a:bodyPr>
          <a:lstStyle/>
          <a:p>
            <a:pPr marL="228600" indent="-228600">
              <a:spcBef>
                <a:spcPts val="1500"/>
              </a:spcBef>
              <a:spcAft>
                <a:spcPts val="600"/>
              </a:spcAft>
              <a:buClr>
                <a:schemeClr val="accent2"/>
              </a:buClr>
              <a:buFont typeface="Wingdings" panose="05000000000000000000" pitchFamily="2" charset="2"/>
              <a:buChar char="§"/>
            </a:pPr>
            <a:r>
              <a:rPr lang="en-AU" sz="2800" dirty="0">
                <a:latin typeface="Calibri" panose="020F0502020204030204" pitchFamily="34" charset="0"/>
                <a:ea typeface="Meiryo UI" panose="020B0604030504040204" pitchFamily="34" charset="-128"/>
                <a:cs typeface="Calibri" panose="020F0502020204030204" pitchFamily="34" charset="0"/>
              </a:rPr>
              <a:t>The accommodation model means tailored support and training, but technologies are not always accessible to others due to cost </a:t>
            </a:r>
          </a:p>
          <a:p>
            <a:pPr marL="228600" indent="-228600">
              <a:spcBef>
                <a:spcPts val="1500"/>
              </a:spcBef>
              <a:spcAft>
                <a:spcPts val="600"/>
              </a:spcAft>
              <a:buClr>
                <a:schemeClr val="accent2"/>
              </a:buClr>
              <a:buFont typeface="Wingdings" panose="05000000000000000000" pitchFamily="2" charset="2"/>
              <a:buChar char="§"/>
            </a:pPr>
            <a:r>
              <a:rPr lang="en-AU" sz="2800" dirty="0">
                <a:latin typeface="Calibri" panose="020F0502020204030204" pitchFamily="34" charset="0"/>
                <a:ea typeface="Meiryo UI" panose="020B0604030504040204" pitchFamily="34" charset="-128"/>
                <a:cs typeface="Calibri" panose="020F0502020204030204" pitchFamily="34" charset="0"/>
              </a:rPr>
              <a:t>Top software recommendations included: readers, notetaking tools, recordings, text   to speech/speech to text, and captions</a:t>
            </a:r>
          </a:p>
          <a:p>
            <a:pPr marL="228600" indent="-228600">
              <a:spcBef>
                <a:spcPts val="1500"/>
              </a:spcBef>
              <a:spcAft>
                <a:spcPts val="600"/>
              </a:spcAft>
              <a:buClr>
                <a:schemeClr val="accent2"/>
              </a:buClr>
              <a:buFont typeface="Wingdings" panose="05000000000000000000" pitchFamily="2" charset="2"/>
              <a:buChar char="§"/>
            </a:pPr>
            <a:r>
              <a:rPr lang="en-AU" sz="2800" dirty="0">
                <a:latin typeface="Calibri" panose="020F0502020204030204" pitchFamily="34" charset="0"/>
                <a:ea typeface="Meiryo UI" panose="020B0604030504040204" pitchFamily="34" charset="-128"/>
                <a:cs typeface="Calibri" panose="020F0502020204030204" pitchFamily="34" charset="0"/>
              </a:rPr>
              <a:t>Common software such as Microsoft   office, Google Docs, webinar software, etc, have a range of accessibility features, but are not well known by students and academics</a:t>
            </a:r>
          </a:p>
        </p:txBody>
      </p:sp>
      <p:pic>
        <p:nvPicPr>
          <p:cNvPr id="4100" name="Picture 4">
            <a:extLst>
              <a:ext uri="{FF2B5EF4-FFF2-40B4-BE49-F238E27FC236}">
                <a16:creationId xmlns:a16="http://schemas.microsoft.com/office/drawing/2014/main" id="{D02BAAB5-C827-C245-BC48-97B3C8C27FB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9975" y="1527847"/>
            <a:ext cx="1869954" cy="1869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87750"/>
      </p:ext>
    </p:extLst>
  </p:cSld>
  <p:clrMapOvr>
    <a:masterClrMapping/>
  </p:clrMapOvr>
</p:sld>
</file>

<file path=ppt/theme/theme1.xml><?xml version="1.0" encoding="utf-8"?>
<a:theme xmlns:a="http://schemas.openxmlformats.org/drawingml/2006/main" name="Minimal and Muted_ALT">
  <a:themeElements>
    <a:clrScheme name="Japan 2">
      <a:dk1>
        <a:srgbClr val="231B23"/>
      </a:dk1>
      <a:lt1>
        <a:srgbClr val="FCF5E5"/>
      </a:lt1>
      <a:dk2>
        <a:srgbClr val="231B23"/>
      </a:dk2>
      <a:lt2>
        <a:srgbClr val="FCF5E5"/>
      </a:lt2>
      <a:accent1>
        <a:srgbClr val="FDA431"/>
      </a:accent1>
      <a:accent2>
        <a:srgbClr val="4DA1A8"/>
      </a:accent2>
      <a:accent3>
        <a:srgbClr val="D7E7BA"/>
      </a:accent3>
      <a:accent4>
        <a:srgbClr val="FCF5E5"/>
      </a:accent4>
      <a:accent5>
        <a:srgbClr val="231B23"/>
      </a:accent5>
      <a:accent6>
        <a:srgbClr val="EECED3"/>
      </a:accent6>
      <a:hlink>
        <a:srgbClr val="FCA330"/>
      </a:hlink>
      <a:folHlink>
        <a:srgbClr val="4DA1A8"/>
      </a:folHlink>
    </a:clrScheme>
    <a:fontScheme name="Japanese Template">
      <a:majorFont>
        <a:latin typeface="Meiryo UI"/>
        <a:ea typeface=""/>
        <a:cs typeface=""/>
      </a:majorFont>
      <a:minorFont>
        <a:latin typeface="Meiry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5D9CFDCE-107C-4BA4-BAF5-1A16F67739C2}" vid="{98006FC8-790D-4EF4-A18C-2AD650A278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42681ae-e6e2-4ee6-90fd-f2c0d11c7b09" xsi:nil="true"/>
    <lcf76f155ced4ddcb4097134ff3c332f xmlns="43435717-49c9-4489-9470-c7c98d62699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95E3D60D9E6E04A88E6C46A8F8E80F5" ma:contentTypeVersion="14" ma:contentTypeDescription="Create a new document." ma:contentTypeScope="" ma:versionID="9c3761507c3876473129cc65f42fe919">
  <xsd:schema xmlns:xsd="http://www.w3.org/2001/XMLSchema" xmlns:xs="http://www.w3.org/2001/XMLSchema" xmlns:p="http://schemas.microsoft.com/office/2006/metadata/properties" xmlns:ns2="43435717-49c9-4489-9470-c7c98d62699d" xmlns:ns3="242681ae-e6e2-4ee6-90fd-f2c0d11c7b09" targetNamespace="http://schemas.microsoft.com/office/2006/metadata/properties" ma:root="true" ma:fieldsID="d8c226d9cf81477381acf7e37602337f" ns2:_="" ns3:_="">
    <xsd:import namespace="43435717-49c9-4489-9470-c7c98d62699d"/>
    <xsd:import namespace="242681ae-e6e2-4ee6-90fd-f2c0d11c7b0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435717-49c9-4489-9470-c7c98d6269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be76f96-e7f0-4e7c-b4d8-bf0f4c547e18"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2681ae-e6e2-4ee6-90fd-f2c0d11c7b0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bd00c8ac-6135-4edf-90aa-1e6137a64d6d}" ma:internalName="TaxCatchAll" ma:showField="CatchAllData" ma:web="242681ae-e6e2-4ee6-90fd-f2c0d11c7b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CAE4B4-5522-408A-8779-8B0F8F89D10C}">
  <ds:schemaRefs>
    <ds:schemaRef ds:uri="http://schemas.microsoft.com/sharepoint/v3/contenttype/forms"/>
  </ds:schemaRefs>
</ds:datastoreItem>
</file>

<file path=customXml/itemProps2.xml><?xml version="1.0" encoding="utf-8"?>
<ds:datastoreItem xmlns:ds="http://schemas.openxmlformats.org/officeDocument/2006/customXml" ds:itemID="{CAFC156D-E5D5-4625-97A5-78790001304B}">
  <ds:schemaRefs>
    <ds:schemaRef ds:uri="http://purl.org/dc/terms/"/>
    <ds:schemaRef ds:uri="http://schemas.openxmlformats.org/package/2006/metadata/core-properties"/>
    <ds:schemaRef ds:uri="http://purl.org/dc/elements/1.1/"/>
    <ds:schemaRef ds:uri="http://purl.org/dc/dcmitype/"/>
    <ds:schemaRef ds:uri="http://schemas.microsoft.com/office/infopath/2007/PartnerControls"/>
    <ds:schemaRef ds:uri="http://schemas.microsoft.com/office/2006/documentManagement/types"/>
    <ds:schemaRef ds:uri="242681ae-e6e2-4ee6-90fd-f2c0d11c7b09"/>
    <ds:schemaRef ds:uri="43435717-49c9-4489-9470-c7c98d62699d"/>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4B7ACC5-EEDF-457A-8D3F-1F75281152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435717-49c9-4489-9470-c7c98d62699d"/>
    <ds:schemaRef ds:uri="242681ae-e6e2-4ee6-90fd-f2c0d11c7b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Minimal and Muted_ALT</Template>
  <TotalTime>6109</TotalTime>
  <Words>1695</Words>
  <Application>Microsoft Office PowerPoint</Application>
  <PresentationFormat>Widescreen</PresentationFormat>
  <Paragraphs>76</Paragraphs>
  <Slides>20</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Meiryo</vt:lpstr>
      <vt:lpstr>Meiryo UI</vt:lpstr>
      <vt:lpstr>Arial</vt:lpstr>
      <vt:lpstr>Calibri</vt:lpstr>
      <vt:lpstr>Futura Medium</vt:lpstr>
      <vt:lpstr>Gill Sans MT</vt:lpstr>
      <vt:lpstr>Wingdings</vt:lpstr>
      <vt:lpstr>Minimal and Muted_ALT</vt:lpstr>
      <vt:lpstr>UDL, Technology, and Disability Support</vt:lpstr>
      <vt:lpstr>Background</vt:lpstr>
      <vt:lpstr>The aim of this project</vt:lpstr>
      <vt:lpstr>A note about terminology</vt:lpstr>
      <vt:lpstr>Literature – what do we know?</vt:lpstr>
      <vt:lpstr>The research questions</vt:lpstr>
      <vt:lpstr>How did we investigate?</vt:lpstr>
      <vt:lpstr>What did we find?</vt:lpstr>
      <vt:lpstr>Access to effective technologies</vt:lpstr>
      <vt:lpstr>Is technology replacing ‘needed’ skills</vt:lpstr>
      <vt:lpstr>Advocating for students and their technology use</vt:lpstr>
      <vt:lpstr>How aware of the principles of UDL are you?</vt:lpstr>
      <vt:lpstr>To what extent do UDL principles guide your use of technology to help students with mental illness?</vt:lpstr>
      <vt:lpstr>1. UDL and Tech for students with poor mental health</vt:lpstr>
      <vt:lpstr>2. UDL and Tech for students with poor mental health</vt:lpstr>
      <vt:lpstr>1. What next?</vt:lpstr>
      <vt:lpstr>2. What next?</vt:lpstr>
      <vt:lpstr>What next? – AI…</vt:lpstr>
      <vt:lpstr>Back around that table!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Tinkler, Jacqueline</dc:creator>
  <cp:lastModifiedBy>Debbie Rooskov</cp:lastModifiedBy>
  <cp:revision>16</cp:revision>
  <dcterms:created xsi:type="dcterms:W3CDTF">2024-06-07T02:40:18Z</dcterms:created>
  <dcterms:modified xsi:type="dcterms:W3CDTF">2024-06-21T02:58:52Z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0x010100595E3D60D9E6E04A88E6C46A8F8E80F5</vt:lpwstr>
  </property>
  <property fmtid="{D5CDD505-2E9C-101B-9397-08002B2CF9AE}" pid="3" name="MediaServiceImageTags">
    <vt:lpwstr/>
  </property>
</Properties>
</file>