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4"/>
  </p:sldMasterIdLst>
  <p:notesMasterIdLst>
    <p:notesMasterId r:id="rId26"/>
  </p:notesMasterIdLst>
  <p:sldIdLst>
    <p:sldId id="256" r:id="rId5"/>
    <p:sldId id="257" r:id="rId6"/>
    <p:sldId id="258" r:id="rId7"/>
    <p:sldId id="259" r:id="rId8"/>
    <p:sldId id="269" r:id="rId9"/>
    <p:sldId id="260" r:id="rId10"/>
    <p:sldId id="271" r:id="rId11"/>
    <p:sldId id="261" r:id="rId12"/>
    <p:sldId id="262" r:id="rId13"/>
    <p:sldId id="878" r:id="rId14"/>
    <p:sldId id="263" r:id="rId15"/>
    <p:sldId id="264" r:id="rId16"/>
    <p:sldId id="265" r:id="rId17"/>
    <p:sldId id="266" r:id="rId18"/>
    <p:sldId id="267" r:id="rId19"/>
    <p:sldId id="270" r:id="rId20"/>
    <p:sldId id="273" r:id="rId21"/>
    <p:sldId id="274" r:id="rId22"/>
    <p:sldId id="275" r:id="rId23"/>
    <p:sldId id="879" r:id="rId24"/>
    <p:sldId id="281" r:id="rId25"/>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FB3C2-E8F1-4FE3-9B6D-FDFDAB5DDB1B}" v="120" dt="2024-06-18T04:51:08.421"/>
    <p1510:client id="{BF5808B8-8E16-425C-994A-2E5579D0736F}" v="254" dt="2024-06-18T04:51:00.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1517C30-376A-124D-5F83-C5345A099B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A2E597A4-5D68-1EBA-FB6F-6CC2A5EE40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 name="Slide Number Placeholder 3">
            <a:extLst>
              <a:ext uri="{FF2B5EF4-FFF2-40B4-BE49-F238E27FC236}">
                <a16:creationId xmlns:a16="http://schemas.microsoft.com/office/drawing/2014/main" id="{E9C1119A-3CB9-1F25-293C-1167AABDC589}"/>
              </a:ext>
            </a:extLst>
          </p:cNvPr>
          <p:cNvSpPr>
            <a:spLocks noGrp="1"/>
          </p:cNvSpPr>
          <p:nvPr>
            <p:ph type="sldNum" sz="quarter" idx="5"/>
          </p:nvPr>
        </p:nvSpPr>
        <p:spPr/>
        <p:txBody>
          <a:bodyPr/>
          <a:lstStyle/>
          <a:p>
            <a:pPr>
              <a:defRPr/>
            </a:pPr>
            <a:fld id="{4B498E87-23C7-403B-8C0F-6665F899640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a:p>
        </p:txBody>
      </p:sp>
      <p:sp>
        <p:nvSpPr>
          <p:cNvPr id="244" name="Google Shape;244;p1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2: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AU"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345609" lvl="0" indent="-269409"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2"/>
          <p:cNvSpPr txBox="1">
            <a:spLocks noGrp="1"/>
          </p:cNvSpPr>
          <p:nvPr>
            <p:ph type="ctrTitle"/>
          </p:nvPr>
        </p:nvSpPr>
        <p:spPr>
          <a:xfrm>
            <a:off x="0" y="2864603"/>
            <a:ext cx="8153400" cy="699404"/>
          </a:xfrm>
          <a:prstGeom prst="rect">
            <a:avLst/>
          </a:prstGeom>
          <a:solidFill>
            <a:srgbClr val="C00000">
              <a:alpha val="85882"/>
            </a:srgbClr>
          </a:solidFill>
          <a:ln>
            <a:noFill/>
          </a:ln>
        </p:spPr>
        <p:txBody>
          <a:bodyPr spcFirstLastPara="1" wrap="square" lIns="576000" tIns="144000" rIns="288000" bIns="0" anchor="b" anchorCtr="0">
            <a:spAutoFit/>
          </a:bodyPr>
          <a:lstStyle>
            <a:lvl1pPr lvl="0" algn="l">
              <a:lnSpc>
                <a:spcPct val="9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0" y="3564007"/>
            <a:ext cx="6238875" cy="623211"/>
          </a:xfrm>
          <a:prstGeom prst="rect">
            <a:avLst/>
          </a:prstGeom>
          <a:solidFill>
            <a:srgbClr val="2E75B5">
              <a:alpha val="85882"/>
            </a:srgbClr>
          </a:solidFill>
          <a:ln>
            <a:noFill/>
          </a:ln>
        </p:spPr>
        <p:txBody>
          <a:bodyPr spcFirstLastPara="1" wrap="square" lIns="576000" tIns="144000" rIns="288000" bIns="144000" anchor="ctr" anchorCtr="0">
            <a:spAutoFit/>
          </a:bodyPr>
          <a:lstStyle>
            <a:lvl1pPr lvl="0" algn="l">
              <a:lnSpc>
                <a:spcPct val="90000"/>
              </a:lnSpc>
              <a:spcBef>
                <a:spcPts val="1000"/>
              </a:spcBef>
              <a:spcAft>
                <a:spcPts val="0"/>
              </a:spcAft>
              <a:buClr>
                <a:schemeClr val="lt1"/>
              </a:buClr>
              <a:buSzPts val="2400"/>
              <a:buNone/>
              <a:defRPr sz="2400" b="1">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p:nvPr/>
        </p:nvSpPr>
        <p:spPr>
          <a:xfrm>
            <a:off x="551329" y="5593976"/>
            <a:ext cx="439718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100" b="0" i="0" u="none" strike="noStrike" cap="none">
                <a:solidFill>
                  <a:schemeClr val="lt1"/>
                </a:solidFill>
                <a:latin typeface="Calibri"/>
                <a:ea typeface="Calibri"/>
                <a:cs typeface="Calibri"/>
                <a:sym typeface="Calibri"/>
              </a:rPr>
              <a:t>© Centre for Aboriginal Studies, Curtin University</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3"/>
          <p:cNvSpPr>
            <a:spLocks noGrp="1"/>
          </p:cNvSpPr>
          <p:nvPr>
            <p:ph type="pic" idx="2"/>
          </p:nvPr>
        </p:nvSpPr>
        <p:spPr>
          <a:xfrm>
            <a:off x="5183188" y="987425"/>
            <a:ext cx="6172200" cy="4873625"/>
          </a:xfrm>
          <a:prstGeom prst="rect">
            <a:avLst/>
          </a:prstGeom>
          <a:noFill/>
          <a:ln>
            <a:noFill/>
          </a:ln>
        </p:spPr>
      </p:sp>
      <p:sp>
        <p:nvSpPr>
          <p:cNvPr id="88" name="Google Shape;8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04"/>
        <p:cNvGrpSpPr/>
        <p:nvPr/>
      </p:nvGrpSpPr>
      <p:grpSpPr>
        <a:xfrm>
          <a:off x="0" y="0"/>
          <a:ext cx="0" cy="0"/>
          <a:chOff x="0" y="0"/>
          <a:chExt cx="0" cy="0"/>
        </a:xfrm>
      </p:grpSpPr>
      <p:pic>
        <p:nvPicPr>
          <p:cNvPr id="105" name="Google Shape;105;p16" descr="A group of people posing for the camera&#10;&#10;Description automatically generated"/>
          <p:cNvPicPr preferRelativeResize="0"/>
          <p:nvPr/>
        </p:nvPicPr>
        <p:blipFill rotWithShape="1">
          <a:blip r:embed="rId2">
            <a:alphaModFix/>
          </a:blip>
          <a:srcRect/>
          <a:stretch/>
        </p:blipFill>
        <p:spPr>
          <a:xfrm>
            <a:off x="0" y="0"/>
            <a:ext cx="12192000" cy="6565900"/>
          </a:xfrm>
          <a:prstGeom prst="rect">
            <a:avLst/>
          </a:prstGeom>
          <a:noFill/>
          <a:ln>
            <a:noFill/>
          </a:ln>
        </p:spPr>
      </p:pic>
      <p:sp>
        <p:nvSpPr>
          <p:cNvPr id="106" name="Google Shape;106;p16"/>
          <p:cNvSpPr/>
          <p:nvPr/>
        </p:nvSpPr>
        <p:spPr>
          <a:xfrm rot="2198928">
            <a:off x="2843931" y="219208"/>
            <a:ext cx="6539323" cy="6539323"/>
          </a:xfrm>
          <a:prstGeom prst="ellipse">
            <a:avLst/>
          </a:prstGeom>
          <a:noFill/>
          <a:ln w="28575" cap="flat" cmpd="sng">
            <a:solidFill>
              <a:schemeClr val="lt1">
                <a:alpha val="97647"/>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2D6873"/>
              </a:solidFill>
              <a:latin typeface="Calibri"/>
              <a:ea typeface="Calibri"/>
              <a:cs typeface="Calibri"/>
              <a:sym typeface="Calibri"/>
            </a:endParaRPr>
          </a:p>
        </p:txBody>
      </p:sp>
      <p:sp>
        <p:nvSpPr>
          <p:cNvPr id="107" name="Google Shape;107;p16"/>
          <p:cNvSpPr/>
          <p:nvPr/>
        </p:nvSpPr>
        <p:spPr>
          <a:xfrm rot="2198928">
            <a:off x="2987749" y="343491"/>
            <a:ext cx="6207996" cy="6207996"/>
          </a:xfrm>
          <a:prstGeom prst="ellipse">
            <a:avLst/>
          </a:prstGeom>
          <a:solidFill>
            <a:schemeClr val="lt1">
              <a:alpha val="84705"/>
            </a:schemeClr>
          </a:solidFill>
          <a:ln w="98425"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2D6873"/>
              </a:solidFill>
              <a:latin typeface="Calibri"/>
              <a:ea typeface="Calibri"/>
              <a:cs typeface="Calibri"/>
              <a:sym typeface="Calibri"/>
            </a:endParaRPr>
          </a:p>
        </p:txBody>
      </p:sp>
      <p:sp>
        <p:nvSpPr>
          <p:cNvPr id="108" name="Google Shape;108;p16"/>
          <p:cNvSpPr/>
          <p:nvPr/>
        </p:nvSpPr>
        <p:spPr>
          <a:xfrm rot="2198928">
            <a:off x="2786471" y="116778"/>
            <a:ext cx="6539323" cy="6539323"/>
          </a:xfrm>
          <a:prstGeom prst="ellipse">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2D6873"/>
              </a:solidFill>
              <a:latin typeface="Calibri"/>
              <a:ea typeface="Calibri"/>
              <a:cs typeface="Calibri"/>
              <a:sym typeface="Calibri"/>
            </a:endParaRPr>
          </a:p>
        </p:txBody>
      </p:sp>
      <p:pic>
        <p:nvPicPr>
          <p:cNvPr id="109" name="Google Shape;109;p16"/>
          <p:cNvPicPr preferRelativeResize="0"/>
          <p:nvPr/>
        </p:nvPicPr>
        <p:blipFill rotWithShape="1">
          <a:blip r:embed="rId3">
            <a:alphaModFix/>
          </a:blip>
          <a:srcRect/>
          <a:stretch/>
        </p:blipFill>
        <p:spPr>
          <a:xfrm>
            <a:off x="9479621" y="2"/>
            <a:ext cx="2741111" cy="474327"/>
          </a:xfrm>
          <a:prstGeom prst="rect">
            <a:avLst/>
          </a:prstGeom>
          <a:noFill/>
          <a:ln>
            <a:noFill/>
          </a:ln>
        </p:spPr>
      </p:pic>
      <p:sp>
        <p:nvSpPr>
          <p:cNvPr id="110" name="Google Shape;110;p16"/>
          <p:cNvSpPr txBox="1">
            <a:spLocks noGrp="1"/>
          </p:cNvSpPr>
          <p:nvPr>
            <p:ph type="body" idx="1"/>
          </p:nvPr>
        </p:nvSpPr>
        <p:spPr>
          <a:xfrm>
            <a:off x="3916599" y="1923393"/>
            <a:ext cx="4360863" cy="703920"/>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Clr>
                <a:srgbClr val="106667"/>
              </a:buClr>
              <a:buSzPts val="2800"/>
              <a:buChar char="•"/>
              <a:defRPr sz="28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6"/>
          <p:cNvSpPr txBox="1">
            <a:spLocks noGrp="1"/>
          </p:cNvSpPr>
          <p:nvPr>
            <p:ph type="body" idx="2"/>
          </p:nvPr>
        </p:nvSpPr>
        <p:spPr>
          <a:xfrm>
            <a:off x="3916599" y="3793414"/>
            <a:ext cx="4360863" cy="517579"/>
          </a:xfrm>
          <a:prstGeom prst="rect">
            <a:avLst/>
          </a:prstGeom>
          <a:noFill/>
          <a:ln>
            <a:noFill/>
          </a:ln>
        </p:spPr>
        <p:txBody>
          <a:bodyPr spcFirstLastPara="1" wrap="square" lIns="91425" tIns="45700" rIns="91425" bIns="45700" anchor="t" anchorCtr="0">
            <a:normAutofit/>
          </a:bodyPr>
          <a:lstStyle>
            <a:lvl1pPr marL="457200" lvl="0" indent="-342900" algn="ctr">
              <a:lnSpc>
                <a:spcPct val="90000"/>
              </a:lnSpc>
              <a:spcBef>
                <a:spcPts val="1000"/>
              </a:spcBef>
              <a:spcAft>
                <a:spcPts val="0"/>
              </a:spcAft>
              <a:buClr>
                <a:srgbClr val="106667"/>
              </a:buClr>
              <a:buSzPts val="1800"/>
              <a:buChar char="•"/>
              <a:defRPr sz="18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6"/>
          <p:cNvSpPr txBox="1">
            <a:spLocks noGrp="1"/>
          </p:cNvSpPr>
          <p:nvPr>
            <p:ph type="body" idx="3"/>
          </p:nvPr>
        </p:nvSpPr>
        <p:spPr>
          <a:xfrm>
            <a:off x="3911315" y="4648857"/>
            <a:ext cx="4360863" cy="517579"/>
          </a:xfrm>
          <a:prstGeom prst="rect">
            <a:avLst/>
          </a:prstGeom>
          <a:noFill/>
          <a:ln>
            <a:noFill/>
          </a:ln>
        </p:spPr>
        <p:txBody>
          <a:bodyPr spcFirstLastPara="1" wrap="square" lIns="91425" tIns="45700" rIns="91425" bIns="45700" anchor="ctr" anchorCtr="0">
            <a:normAutofit/>
          </a:bodyPr>
          <a:lstStyle>
            <a:lvl1pPr marL="457200" lvl="0" indent="-381000" algn="ctr">
              <a:lnSpc>
                <a:spcPct val="90000"/>
              </a:lnSpc>
              <a:spcBef>
                <a:spcPts val="1000"/>
              </a:spcBef>
              <a:spcAft>
                <a:spcPts val="0"/>
              </a:spcAft>
              <a:buClr>
                <a:srgbClr val="106667"/>
              </a:buClr>
              <a:buSzPts val="2400"/>
              <a:buChar char="•"/>
              <a:defRPr sz="24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ody Slide Image Top">
  <p:cSld name="Body Slide Image Top">
    <p:spTree>
      <p:nvGrpSpPr>
        <p:cNvPr id="1" name="Shape 113"/>
        <p:cNvGrpSpPr/>
        <p:nvPr/>
      </p:nvGrpSpPr>
      <p:grpSpPr>
        <a:xfrm>
          <a:off x="0" y="0"/>
          <a:ext cx="0" cy="0"/>
          <a:chOff x="0" y="0"/>
          <a:chExt cx="0" cy="0"/>
        </a:xfrm>
      </p:grpSpPr>
      <p:grpSp>
        <p:nvGrpSpPr>
          <p:cNvPr id="114" name="Google Shape;114;p17"/>
          <p:cNvGrpSpPr/>
          <p:nvPr/>
        </p:nvGrpSpPr>
        <p:grpSpPr>
          <a:xfrm>
            <a:off x="-444240" y="195532"/>
            <a:ext cx="888480" cy="866014"/>
            <a:chOff x="-609610" y="437269"/>
            <a:chExt cx="1102516" cy="1074638"/>
          </a:xfrm>
        </p:grpSpPr>
        <p:sp>
          <p:nvSpPr>
            <p:cNvPr id="115" name="Google Shape;115;p17"/>
            <p:cNvSpPr/>
            <p:nvPr/>
          </p:nvSpPr>
          <p:spPr>
            <a:xfrm>
              <a:off x="-565250" y="463276"/>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16" name="Google Shape;116;p17"/>
            <p:cNvSpPr/>
            <p:nvPr/>
          </p:nvSpPr>
          <p:spPr>
            <a:xfrm>
              <a:off x="-555725" y="438150"/>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17" name="Google Shape;117;p17"/>
            <p:cNvSpPr/>
            <p:nvPr/>
          </p:nvSpPr>
          <p:spPr>
            <a:xfrm>
              <a:off x="-609610" y="437269"/>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grpSp>
      <p:sp>
        <p:nvSpPr>
          <p:cNvPr id="118" name="Google Shape;118;p17"/>
          <p:cNvSpPr txBox="1">
            <a:spLocks noGrp="1"/>
          </p:cNvSpPr>
          <p:nvPr>
            <p:ph type="body" idx="1"/>
          </p:nvPr>
        </p:nvSpPr>
        <p:spPr>
          <a:xfrm>
            <a:off x="559003" y="392635"/>
            <a:ext cx="6262688" cy="4508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06667"/>
              </a:buClr>
              <a:buSzPts val="2400"/>
              <a:buChar char="•"/>
              <a:defRPr sz="24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19"/>
        <p:cNvGrpSpPr/>
        <p:nvPr/>
      </p:nvGrpSpPr>
      <p:grpSpPr>
        <a:xfrm>
          <a:off x="0" y="0"/>
          <a:ext cx="0" cy="0"/>
          <a:chOff x="0" y="0"/>
          <a:chExt cx="0" cy="0"/>
        </a:xfrm>
      </p:grpSpPr>
      <p:sp>
        <p:nvSpPr>
          <p:cNvPr id="120" name="Google Shape;120;p18"/>
          <p:cNvSpPr txBox="1">
            <a:spLocks noGrp="1"/>
          </p:cNvSpPr>
          <p:nvPr>
            <p:ph type="body" idx="1"/>
          </p:nvPr>
        </p:nvSpPr>
        <p:spPr>
          <a:xfrm>
            <a:off x="559003" y="137477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rgbClr val="106667"/>
              </a:buClr>
              <a:buSzPts val="2000"/>
              <a:buFont typeface="Arial"/>
              <a:buChar char="•"/>
              <a:defRPr sz="2000">
                <a:solidFill>
                  <a:srgbClr val="3F3F3F"/>
                </a:solidFill>
                <a:latin typeface="Arial"/>
                <a:ea typeface="Arial"/>
                <a:cs typeface="Arial"/>
                <a:sym typeface="Arial"/>
              </a:defRPr>
            </a:lvl1pPr>
            <a:lvl2pPr marL="914400" lvl="1" indent="-355600" algn="l">
              <a:lnSpc>
                <a:spcPct val="100000"/>
              </a:lnSpc>
              <a:spcBef>
                <a:spcPts val="500"/>
              </a:spcBef>
              <a:spcAft>
                <a:spcPts val="0"/>
              </a:spcAft>
              <a:buClr>
                <a:srgbClr val="106667"/>
              </a:buClr>
              <a:buSzPts val="2000"/>
              <a:buFont typeface="Arial"/>
              <a:buChar char="•"/>
              <a:defRPr sz="2000">
                <a:solidFill>
                  <a:srgbClr val="3F3F3F"/>
                </a:solidFill>
                <a:latin typeface="Arial"/>
                <a:ea typeface="Arial"/>
                <a:cs typeface="Arial"/>
                <a:sym typeface="Arial"/>
              </a:defRPr>
            </a:lvl2pPr>
            <a:lvl3pPr marL="1371600" lvl="2" indent="-355600" algn="l">
              <a:lnSpc>
                <a:spcPct val="100000"/>
              </a:lnSpc>
              <a:spcBef>
                <a:spcPts val="500"/>
              </a:spcBef>
              <a:spcAft>
                <a:spcPts val="0"/>
              </a:spcAft>
              <a:buClr>
                <a:srgbClr val="106667"/>
              </a:buClr>
              <a:buSzPts val="2000"/>
              <a:buFont typeface="Arial"/>
              <a:buChar char="•"/>
              <a:defRPr sz="2000">
                <a:solidFill>
                  <a:srgbClr val="3F3F3F"/>
                </a:solidFill>
                <a:latin typeface="Arial"/>
                <a:ea typeface="Arial"/>
                <a:cs typeface="Arial"/>
                <a:sym typeface="Arial"/>
              </a:defRPr>
            </a:lvl3pPr>
            <a:lvl4pPr marL="1828800" lvl="3" indent="-285750" algn="l">
              <a:lnSpc>
                <a:spcPct val="90000"/>
              </a:lnSpc>
              <a:spcBef>
                <a:spcPts val="500"/>
              </a:spcBef>
              <a:spcAft>
                <a:spcPts val="0"/>
              </a:spcAft>
              <a:buClr>
                <a:srgbClr val="262626"/>
              </a:buClr>
              <a:buSzPts val="900"/>
              <a:buChar char="•"/>
              <a:defRPr sz="900">
                <a:solidFill>
                  <a:srgbClr val="262626"/>
                </a:solidFill>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1" name="Google Shape;121;p18"/>
          <p:cNvGrpSpPr/>
          <p:nvPr/>
        </p:nvGrpSpPr>
        <p:grpSpPr>
          <a:xfrm>
            <a:off x="-444240" y="195532"/>
            <a:ext cx="888480" cy="866014"/>
            <a:chOff x="-609610" y="437269"/>
            <a:chExt cx="1102516" cy="1074638"/>
          </a:xfrm>
        </p:grpSpPr>
        <p:sp>
          <p:nvSpPr>
            <p:cNvPr id="122" name="Google Shape;122;p18"/>
            <p:cNvSpPr/>
            <p:nvPr/>
          </p:nvSpPr>
          <p:spPr>
            <a:xfrm>
              <a:off x="-565250" y="463276"/>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23" name="Google Shape;123;p18"/>
            <p:cNvSpPr/>
            <p:nvPr/>
          </p:nvSpPr>
          <p:spPr>
            <a:xfrm>
              <a:off x="-555725" y="438150"/>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24" name="Google Shape;124;p18"/>
            <p:cNvSpPr/>
            <p:nvPr/>
          </p:nvSpPr>
          <p:spPr>
            <a:xfrm>
              <a:off x="-609610" y="437269"/>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grpSp>
      <p:sp>
        <p:nvSpPr>
          <p:cNvPr id="125" name="Google Shape;125;p18"/>
          <p:cNvSpPr txBox="1">
            <a:spLocks noGrp="1"/>
          </p:cNvSpPr>
          <p:nvPr>
            <p:ph type="body" idx="2"/>
          </p:nvPr>
        </p:nvSpPr>
        <p:spPr>
          <a:xfrm>
            <a:off x="559003" y="392635"/>
            <a:ext cx="6262688" cy="450850"/>
          </a:xfrm>
          <a:prstGeom prst="rect">
            <a:avLst/>
          </a:prstGeom>
          <a:noFill/>
          <a:ln>
            <a:noFill/>
          </a:ln>
        </p:spPr>
        <p:txBody>
          <a:bodyPr spcFirstLastPara="1" wrap="square" lIns="91425" tIns="45700" rIns="91425" bIns="45700" anchor="ctr" anchorCtr="0">
            <a:noAutofit/>
          </a:bodyPr>
          <a:lstStyle>
            <a:lvl1pPr marL="457200" lvl="0" indent="-381000" algn="l">
              <a:lnSpc>
                <a:spcPct val="90000"/>
              </a:lnSpc>
              <a:spcBef>
                <a:spcPts val="1000"/>
              </a:spcBef>
              <a:spcAft>
                <a:spcPts val="0"/>
              </a:spcAft>
              <a:buClr>
                <a:srgbClr val="106667"/>
              </a:buClr>
              <a:buSzPts val="2400"/>
              <a:buChar char="•"/>
              <a:defRPr sz="24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ference list">
  <p:cSld name="Reference list">
    <p:spTree>
      <p:nvGrpSpPr>
        <p:cNvPr id="1" name="Shape 126"/>
        <p:cNvGrpSpPr/>
        <p:nvPr/>
      </p:nvGrpSpPr>
      <p:grpSpPr>
        <a:xfrm>
          <a:off x="0" y="0"/>
          <a:ext cx="0" cy="0"/>
          <a:chOff x="0" y="0"/>
          <a:chExt cx="0" cy="0"/>
        </a:xfrm>
      </p:grpSpPr>
      <p:grpSp>
        <p:nvGrpSpPr>
          <p:cNvPr id="127" name="Google Shape;127;p19"/>
          <p:cNvGrpSpPr/>
          <p:nvPr/>
        </p:nvGrpSpPr>
        <p:grpSpPr>
          <a:xfrm>
            <a:off x="-444240" y="195532"/>
            <a:ext cx="888480" cy="866014"/>
            <a:chOff x="-609610" y="437269"/>
            <a:chExt cx="1102516" cy="1074638"/>
          </a:xfrm>
        </p:grpSpPr>
        <p:sp>
          <p:nvSpPr>
            <p:cNvPr id="128" name="Google Shape;128;p19"/>
            <p:cNvSpPr/>
            <p:nvPr/>
          </p:nvSpPr>
          <p:spPr>
            <a:xfrm>
              <a:off x="-565250" y="463276"/>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29" name="Google Shape;129;p19"/>
            <p:cNvSpPr/>
            <p:nvPr/>
          </p:nvSpPr>
          <p:spPr>
            <a:xfrm>
              <a:off x="-555725" y="438150"/>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30" name="Google Shape;130;p19"/>
            <p:cNvSpPr/>
            <p:nvPr/>
          </p:nvSpPr>
          <p:spPr>
            <a:xfrm>
              <a:off x="-609610" y="437269"/>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grpSp>
      <p:sp>
        <p:nvSpPr>
          <p:cNvPr id="131" name="Google Shape;131;p19"/>
          <p:cNvSpPr txBox="1">
            <a:spLocks noGrp="1"/>
          </p:cNvSpPr>
          <p:nvPr>
            <p:ph type="body" idx="1"/>
          </p:nvPr>
        </p:nvSpPr>
        <p:spPr>
          <a:xfrm>
            <a:off x="559003" y="392635"/>
            <a:ext cx="6262688" cy="450850"/>
          </a:xfrm>
          <a:prstGeom prst="rect">
            <a:avLst/>
          </a:prstGeom>
          <a:noFill/>
          <a:ln>
            <a:noFill/>
          </a:ln>
        </p:spPr>
        <p:txBody>
          <a:bodyPr spcFirstLastPara="1" wrap="square" lIns="91425" tIns="45700" rIns="91425" bIns="45700" anchor="ctr" anchorCtr="0">
            <a:noAutofit/>
          </a:bodyPr>
          <a:lstStyle>
            <a:lvl1pPr marL="457200" lvl="0" indent="-381000" algn="l">
              <a:lnSpc>
                <a:spcPct val="90000"/>
              </a:lnSpc>
              <a:spcBef>
                <a:spcPts val="1000"/>
              </a:spcBef>
              <a:spcAft>
                <a:spcPts val="0"/>
              </a:spcAft>
              <a:buClr>
                <a:srgbClr val="106667"/>
              </a:buClr>
              <a:buSzPts val="2400"/>
              <a:buChar char="•"/>
              <a:defRPr sz="24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 name="Google Shape;132;p19"/>
          <p:cNvPicPr preferRelativeResize="0"/>
          <p:nvPr/>
        </p:nvPicPr>
        <p:blipFill rotWithShape="1">
          <a:blip r:embed="rId2">
            <a:alphaModFix/>
          </a:blip>
          <a:srcRect/>
          <a:stretch/>
        </p:blipFill>
        <p:spPr>
          <a:xfrm>
            <a:off x="9975879" y="2533650"/>
            <a:ext cx="1816069" cy="3667463"/>
          </a:xfrm>
          <a:prstGeom prst="rect">
            <a:avLst/>
          </a:prstGeom>
          <a:noFill/>
          <a:ln>
            <a:noFill/>
          </a:ln>
        </p:spPr>
      </p:pic>
      <p:sp>
        <p:nvSpPr>
          <p:cNvPr id="133" name="Google Shape;133;p19"/>
          <p:cNvSpPr txBox="1">
            <a:spLocks noGrp="1"/>
          </p:cNvSpPr>
          <p:nvPr>
            <p:ph type="body" idx="2"/>
          </p:nvPr>
        </p:nvSpPr>
        <p:spPr>
          <a:xfrm>
            <a:off x="559003" y="1271588"/>
            <a:ext cx="7440613" cy="5045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6667"/>
              </a:buClr>
              <a:buSzPts val="1800"/>
              <a:buFont typeface="Arial"/>
              <a:buChar char="•"/>
              <a:defRPr sz="1800">
                <a:solidFill>
                  <a:srgbClr val="3F3F3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Blank slide">
  <p:cSld name="2_Blank slide">
    <p:spTree>
      <p:nvGrpSpPr>
        <p:cNvPr id="1" name="Shape 134"/>
        <p:cNvGrpSpPr/>
        <p:nvPr/>
      </p:nvGrpSpPr>
      <p:grpSpPr>
        <a:xfrm>
          <a:off x="0" y="0"/>
          <a:ext cx="0" cy="0"/>
          <a:chOff x="0" y="0"/>
          <a:chExt cx="0" cy="0"/>
        </a:xfrm>
      </p:grpSpPr>
      <p:sp>
        <p:nvSpPr>
          <p:cNvPr id="135" name="Google Shape;135;p20"/>
          <p:cNvSpPr/>
          <p:nvPr/>
        </p:nvSpPr>
        <p:spPr>
          <a:xfrm>
            <a:off x="0" y="-21431"/>
            <a:ext cx="12192000" cy="1416844"/>
          </a:xfrm>
          <a:prstGeom prst="rect">
            <a:avLst/>
          </a:prstGeom>
          <a:solidFill>
            <a:srgbClr val="E3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06667"/>
              </a:solidFill>
              <a:latin typeface="Calibri"/>
              <a:ea typeface="Calibri"/>
              <a:cs typeface="Calibri"/>
              <a:sym typeface="Calibri"/>
            </a:endParaRPr>
          </a:p>
        </p:txBody>
      </p:sp>
      <p:grpSp>
        <p:nvGrpSpPr>
          <p:cNvPr id="136" name="Google Shape;136;p20"/>
          <p:cNvGrpSpPr/>
          <p:nvPr/>
        </p:nvGrpSpPr>
        <p:grpSpPr>
          <a:xfrm>
            <a:off x="-444240" y="195532"/>
            <a:ext cx="888480" cy="866014"/>
            <a:chOff x="-609610" y="437269"/>
            <a:chExt cx="1102516" cy="1074638"/>
          </a:xfrm>
        </p:grpSpPr>
        <p:sp>
          <p:nvSpPr>
            <p:cNvPr id="137" name="Google Shape;137;p20"/>
            <p:cNvSpPr/>
            <p:nvPr/>
          </p:nvSpPr>
          <p:spPr>
            <a:xfrm>
              <a:off x="-565250" y="463276"/>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20"/>
            <p:cNvSpPr/>
            <p:nvPr/>
          </p:nvSpPr>
          <p:spPr>
            <a:xfrm>
              <a:off x="-555725" y="438150"/>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20"/>
            <p:cNvSpPr/>
            <p:nvPr/>
          </p:nvSpPr>
          <p:spPr>
            <a:xfrm>
              <a:off x="-609610" y="437269"/>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40" name="Google Shape;140;p20"/>
          <p:cNvPicPr preferRelativeResize="0"/>
          <p:nvPr/>
        </p:nvPicPr>
        <p:blipFill rotWithShape="1">
          <a:blip r:embed="rId2">
            <a:alphaModFix/>
          </a:blip>
          <a:srcRect/>
          <a:stretch/>
        </p:blipFill>
        <p:spPr>
          <a:xfrm>
            <a:off x="9701713" y="126125"/>
            <a:ext cx="2490287" cy="430924"/>
          </a:xfrm>
          <a:prstGeom prst="rect">
            <a:avLst/>
          </a:prstGeom>
          <a:noFill/>
          <a:ln>
            <a:noFill/>
          </a:ln>
        </p:spPr>
      </p:pic>
      <p:sp>
        <p:nvSpPr>
          <p:cNvPr id="141" name="Google Shape;141;p20"/>
          <p:cNvSpPr txBox="1"/>
          <p:nvPr/>
        </p:nvSpPr>
        <p:spPr>
          <a:xfrm>
            <a:off x="482902" y="595436"/>
            <a:ext cx="3568325" cy="2444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A20B40"/>
              </a:buClr>
              <a:buSzPts val="1400"/>
              <a:buFont typeface="Arial"/>
              <a:buNone/>
            </a:pPr>
            <a:r>
              <a:rPr lang="en-AU" sz="1400" i="1">
                <a:solidFill>
                  <a:srgbClr val="A20B40"/>
                </a:solidFill>
                <a:latin typeface="Arial"/>
                <a:ea typeface="Arial"/>
                <a:cs typeface="Arial"/>
                <a:sym typeface="Arial"/>
              </a:rPr>
              <a:t>Click the tabs below to learn more.</a:t>
            </a:r>
            <a:endParaRPr/>
          </a:p>
        </p:txBody>
      </p:sp>
      <p:sp>
        <p:nvSpPr>
          <p:cNvPr id="142" name="Google Shape;142;p20"/>
          <p:cNvSpPr txBox="1">
            <a:spLocks noGrp="1"/>
          </p:cNvSpPr>
          <p:nvPr>
            <p:ph type="body" idx="1"/>
          </p:nvPr>
        </p:nvSpPr>
        <p:spPr>
          <a:xfrm>
            <a:off x="487664" y="211850"/>
            <a:ext cx="9025304" cy="45085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106667"/>
              </a:buClr>
              <a:buSzPts val="2400"/>
              <a:buNone/>
              <a:defRPr sz="2400">
                <a:solidFill>
                  <a:srgbClr val="106667"/>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on slide">
  <p:cSld name="Introduction slide">
    <p:spTree>
      <p:nvGrpSpPr>
        <p:cNvPr id="1" name="Shape 143"/>
        <p:cNvGrpSpPr/>
        <p:nvPr/>
      </p:nvGrpSpPr>
      <p:grpSpPr>
        <a:xfrm>
          <a:off x="0" y="0"/>
          <a:ext cx="0" cy="0"/>
          <a:chOff x="0" y="0"/>
          <a:chExt cx="0" cy="0"/>
        </a:xfrm>
      </p:grpSpPr>
      <p:grpSp>
        <p:nvGrpSpPr>
          <p:cNvPr id="144" name="Google Shape;144;p21"/>
          <p:cNvGrpSpPr/>
          <p:nvPr/>
        </p:nvGrpSpPr>
        <p:grpSpPr>
          <a:xfrm>
            <a:off x="-444240" y="195532"/>
            <a:ext cx="888480" cy="866014"/>
            <a:chOff x="-609610" y="437269"/>
            <a:chExt cx="1102516" cy="1074638"/>
          </a:xfrm>
        </p:grpSpPr>
        <p:sp>
          <p:nvSpPr>
            <p:cNvPr id="145" name="Google Shape;145;p21"/>
            <p:cNvSpPr/>
            <p:nvPr/>
          </p:nvSpPr>
          <p:spPr>
            <a:xfrm>
              <a:off x="-565250" y="463276"/>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46" name="Google Shape;146;p21"/>
            <p:cNvSpPr/>
            <p:nvPr/>
          </p:nvSpPr>
          <p:spPr>
            <a:xfrm>
              <a:off x="-555725" y="438150"/>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sp>
          <p:nvSpPr>
            <p:cNvPr id="147" name="Google Shape;147;p21"/>
            <p:cNvSpPr/>
            <p:nvPr/>
          </p:nvSpPr>
          <p:spPr>
            <a:xfrm>
              <a:off x="-609610" y="437269"/>
              <a:ext cx="1048631" cy="1048631"/>
            </a:xfrm>
            <a:prstGeom prst="ellipse">
              <a:avLst/>
            </a:prstGeom>
            <a:noFill/>
            <a:ln w="12700" cap="flat" cmpd="sng">
              <a:solidFill>
                <a:srgbClr val="A20B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Calibri"/>
                <a:buNone/>
              </a:pPr>
              <a:endParaRPr sz="135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00"/>
              </a:spcBef>
              <a:spcAft>
                <a:spcPts val="0"/>
              </a:spcAft>
              <a:buClr>
                <a:schemeClr val="dk1"/>
              </a:buClr>
              <a:buSzPts val="2800"/>
              <a:buChar char="•"/>
              <a:defRPr/>
            </a:lvl1pPr>
            <a:lvl2pPr marL="914400" lvl="1" indent="-381000" algn="l">
              <a:lnSpc>
                <a:spcPct val="100000"/>
              </a:lnSpc>
              <a:spcBef>
                <a:spcPts val="400"/>
              </a:spcBef>
              <a:spcAft>
                <a:spcPts val="0"/>
              </a:spcAft>
              <a:buClr>
                <a:schemeClr val="dk1"/>
              </a:buClr>
              <a:buSzPts val="2400"/>
              <a:buChar char="•"/>
              <a:defRPr/>
            </a:lvl2pPr>
            <a:lvl3pPr marL="1371600" lvl="2" indent="-355600" algn="l">
              <a:lnSpc>
                <a:spcPct val="100000"/>
              </a:lnSpc>
              <a:spcBef>
                <a:spcPts val="400"/>
              </a:spcBef>
              <a:spcAft>
                <a:spcPts val="0"/>
              </a:spcAft>
              <a:buClr>
                <a:schemeClr val="dk1"/>
              </a:buClr>
              <a:buSzPts val="2000"/>
              <a:buChar char="•"/>
              <a:defRPr/>
            </a:lvl3pPr>
            <a:lvl4pPr marL="1828800" lvl="3" indent="-342900" algn="l">
              <a:lnSpc>
                <a:spcPct val="100000"/>
              </a:lnSpc>
              <a:spcBef>
                <a:spcPts val="400"/>
              </a:spcBef>
              <a:spcAft>
                <a:spcPts val="0"/>
              </a:spcAft>
              <a:buClr>
                <a:schemeClr val="dk1"/>
              </a:buClr>
              <a:buSzPts val="1800"/>
              <a:buChar char="•"/>
              <a:defRPr/>
            </a:lvl4pPr>
            <a:lvl5pPr marL="2286000" lvl="4" indent="-342900" algn="l">
              <a:lnSpc>
                <a:spcPct val="100000"/>
              </a:lnSpc>
              <a:spcBef>
                <a:spcPts val="4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
        <p:nvSpPr>
          <p:cNvPr id="37" name="Google Shape;37;p5"/>
          <p:cNvSpPr txBox="1">
            <a:spLocks noGrp="1"/>
          </p:cNvSpPr>
          <p:nvPr>
            <p:ph type="body" idx="2"/>
          </p:nvPr>
        </p:nvSpPr>
        <p:spPr>
          <a:xfrm>
            <a:off x="838200" y="177120"/>
            <a:ext cx="10515600" cy="6096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1F3864"/>
              </a:buClr>
              <a:buSzPts val="2800"/>
              <a:buNone/>
              <a:defRPr sz="2800">
                <a:solidFill>
                  <a:srgbClr val="1F3864"/>
                </a:solidFill>
              </a:defRPr>
            </a:lvl1pPr>
            <a:lvl2pPr marL="914400" lvl="1" indent="-228600" algn="r">
              <a:lnSpc>
                <a:spcPct val="90000"/>
              </a:lnSpc>
              <a:spcBef>
                <a:spcPts val="500"/>
              </a:spcBef>
              <a:spcAft>
                <a:spcPts val="0"/>
              </a:spcAft>
              <a:buClr>
                <a:srgbClr val="1F3864"/>
              </a:buClr>
              <a:buSzPts val="2800"/>
              <a:buNone/>
              <a:defRPr sz="2800">
                <a:solidFill>
                  <a:srgbClr val="1F3864"/>
                </a:solidFill>
              </a:defRPr>
            </a:lvl2pPr>
            <a:lvl3pPr marL="1371600" lvl="2" indent="-228600" algn="r">
              <a:lnSpc>
                <a:spcPct val="90000"/>
              </a:lnSpc>
              <a:spcBef>
                <a:spcPts val="500"/>
              </a:spcBef>
              <a:spcAft>
                <a:spcPts val="0"/>
              </a:spcAft>
              <a:buClr>
                <a:srgbClr val="1F3864"/>
              </a:buClr>
              <a:buSzPts val="2800"/>
              <a:buNone/>
              <a:defRPr sz="2800">
                <a:solidFill>
                  <a:srgbClr val="1F3864"/>
                </a:solidFill>
              </a:defRPr>
            </a:lvl3pPr>
            <a:lvl4pPr marL="1828800" lvl="3" indent="-228600" algn="r">
              <a:lnSpc>
                <a:spcPct val="90000"/>
              </a:lnSpc>
              <a:spcBef>
                <a:spcPts val="500"/>
              </a:spcBef>
              <a:spcAft>
                <a:spcPts val="0"/>
              </a:spcAft>
              <a:buClr>
                <a:srgbClr val="1F3864"/>
              </a:buClr>
              <a:buSzPts val="2800"/>
              <a:buNone/>
              <a:defRPr sz="2800">
                <a:solidFill>
                  <a:srgbClr val="1F3864"/>
                </a:solidFill>
              </a:defRPr>
            </a:lvl4pPr>
            <a:lvl5pPr marL="2286000" lvl="4" indent="-228600" algn="r">
              <a:lnSpc>
                <a:spcPct val="90000"/>
              </a:lnSpc>
              <a:spcBef>
                <a:spcPts val="500"/>
              </a:spcBef>
              <a:spcAft>
                <a:spcPts val="0"/>
              </a:spcAft>
              <a:buClr>
                <a:srgbClr val="1F3864"/>
              </a:buClr>
              <a:buSzPts val="2800"/>
              <a:buNone/>
              <a:defRPr sz="2800">
                <a:solidFill>
                  <a:srgbClr val="1F386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
        <p:nvSpPr>
          <p:cNvPr id="59" name="Google Shape;59;p8"/>
          <p:cNvSpPr txBox="1">
            <a:spLocks noGrp="1"/>
          </p:cNvSpPr>
          <p:nvPr>
            <p:ph type="body" idx="3"/>
          </p:nvPr>
        </p:nvSpPr>
        <p:spPr>
          <a:xfrm>
            <a:off x="838200" y="177120"/>
            <a:ext cx="10515600" cy="6096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1F3864"/>
              </a:buClr>
              <a:buSzPts val="2800"/>
              <a:buNone/>
              <a:defRPr sz="2800">
                <a:solidFill>
                  <a:srgbClr val="1F3864"/>
                </a:solidFill>
              </a:defRPr>
            </a:lvl1pPr>
            <a:lvl2pPr marL="914400" lvl="1" indent="-228600" algn="r">
              <a:lnSpc>
                <a:spcPct val="90000"/>
              </a:lnSpc>
              <a:spcBef>
                <a:spcPts val="500"/>
              </a:spcBef>
              <a:spcAft>
                <a:spcPts val="0"/>
              </a:spcAft>
              <a:buClr>
                <a:srgbClr val="1F3864"/>
              </a:buClr>
              <a:buSzPts val="2800"/>
              <a:buNone/>
              <a:defRPr sz="2800">
                <a:solidFill>
                  <a:srgbClr val="1F3864"/>
                </a:solidFill>
              </a:defRPr>
            </a:lvl2pPr>
            <a:lvl3pPr marL="1371600" lvl="2" indent="-228600" algn="r">
              <a:lnSpc>
                <a:spcPct val="90000"/>
              </a:lnSpc>
              <a:spcBef>
                <a:spcPts val="500"/>
              </a:spcBef>
              <a:spcAft>
                <a:spcPts val="0"/>
              </a:spcAft>
              <a:buClr>
                <a:srgbClr val="1F3864"/>
              </a:buClr>
              <a:buSzPts val="2800"/>
              <a:buNone/>
              <a:defRPr sz="2800">
                <a:solidFill>
                  <a:srgbClr val="1F3864"/>
                </a:solidFill>
              </a:defRPr>
            </a:lvl3pPr>
            <a:lvl4pPr marL="1828800" lvl="3" indent="-228600" algn="r">
              <a:lnSpc>
                <a:spcPct val="90000"/>
              </a:lnSpc>
              <a:spcBef>
                <a:spcPts val="500"/>
              </a:spcBef>
              <a:spcAft>
                <a:spcPts val="0"/>
              </a:spcAft>
              <a:buClr>
                <a:srgbClr val="1F3864"/>
              </a:buClr>
              <a:buSzPts val="2800"/>
              <a:buNone/>
              <a:defRPr sz="2800">
                <a:solidFill>
                  <a:srgbClr val="1F3864"/>
                </a:solidFill>
              </a:defRPr>
            </a:lvl4pPr>
            <a:lvl5pPr marL="2286000" lvl="4" indent="-228600" algn="r">
              <a:lnSpc>
                <a:spcPct val="90000"/>
              </a:lnSpc>
              <a:spcBef>
                <a:spcPts val="500"/>
              </a:spcBef>
              <a:spcAft>
                <a:spcPts val="0"/>
              </a:spcAft>
              <a:buClr>
                <a:srgbClr val="1F3864"/>
              </a:buClr>
              <a:buSzPts val="2800"/>
              <a:buNone/>
              <a:defRPr sz="2800">
                <a:solidFill>
                  <a:srgbClr val="1F3864"/>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1">
            <a:alphaModFix/>
          </a:blip>
          <a:srcRect/>
          <a:stretch/>
        </p:blipFill>
        <p:spPr>
          <a:xfrm>
            <a:off x="0" y="0"/>
            <a:ext cx="12192000" cy="6858000"/>
          </a:xfrm>
          <a:prstGeom prst="rect">
            <a:avLst/>
          </a:prstGeom>
          <a:noFill/>
          <a:ln>
            <a:noFill/>
          </a:ln>
        </p:spPr>
      </p:pic>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alibri"/>
              <a:buNone/>
              <a:defRPr sz="4400" b="0" i="0" u="none" strike="noStrike" cap="none">
                <a:solidFill>
                  <a:srgbClr val="1F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www.destinationperth.com.au/business/directory/attraction/maalinup-aboriginal-gallery" TargetMode="External"/><Relationship Id="rId13" Type="http://schemas.openxmlformats.org/officeDocument/2006/relationships/hyperlink" Target="https://www.kids-around-perth.com/wireless-hill-park-ardross/" TargetMode="External"/><Relationship Id="rId18" Type="http://schemas.openxmlformats.org/officeDocument/2006/relationships/hyperlink" Target="https://www.facebook.com/bassendeancouncil/photos/naidoc-family-day-stallholder-eoi-openstall-spaces-available-to-organisations-an/1010623275802917/?paipv=0&amp;eav=AfYnkOHg36tgSUSxaK3Xad8V3u6M0smnF6evQn3Dbvij_-OreZS70eGb8bCvjT7TwdY&amp;_rdr" TargetMode="External"/><Relationship Id="rId3" Type="http://schemas.openxmlformats.org/officeDocument/2006/relationships/hyperlink" Target="https://melbournewalks.com.au/wp-content/uploads/2020/08/Indigenous-PDF.pdf" TargetMode="External"/><Relationship Id="rId7" Type="http://schemas.openxmlformats.org/officeDocument/2006/relationships/hyperlink" Target="https://www.derbalnara.org.au/katitjin" TargetMode="External"/><Relationship Id="rId12" Type="http://schemas.openxmlformats.org/officeDocument/2006/relationships/hyperlink" Target="https://www.noongarculture.org.au/family/" TargetMode="External"/><Relationship Id="rId17" Type="http://schemas.openxmlformats.org/officeDocument/2006/relationships/hyperlink" Target="https://www.roelandsvillage.com.au/" TargetMode="External"/><Relationship Id="rId2" Type="http://schemas.openxmlformats.org/officeDocument/2006/relationships/notesSlide" Target="../notesSlides/notesSlide20.xml"/><Relationship Id="rId16" Type="http://schemas.openxmlformats.org/officeDocument/2006/relationships/hyperlink" Target="https://www.researchgate.net/figure/Whadjuk-Place-Names-and-Territories-as-told-to-Robert-Lyon-by-Yagan-in-1832-Source_fig10_337561561" TargetMode="External"/><Relationship Id="rId1" Type="http://schemas.openxmlformats.org/officeDocument/2006/relationships/slideLayout" Target="../slideLayouts/slideLayout4.xml"/><Relationship Id="rId6" Type="http://schemas.openxmlformats.org/officeDocument/2006/relationships/hyperlink" Target="https://www.brownsigns.net.au/historical/round-house-fremantle/" TargetMode="External"/><Relationship Id="rId11" Type="http://schemas.openxmlformats.org/officeDocument/2006/relationships/hyperlink" Target="https://kaneartiephotography.com/products/ka133-optus-stadium" TargetMode="External"/><Relationship Id="rId5" Type="http://schemas.openxmlformats.org/officeDocument/2006/relationships/hyperlink" Target="https://www.alltrails.com/trail/australia/western-australia/swan-river-foreshore-walk/photos" TargetMode="External"/><Relationship Id="rId15" Type="http://schemas.openxmlformats.org/officeDocument/2006/relationships/hyperlink" Target="https://noongarboodjar.com.au/wp-content/uploads/2017/10/Moort-Family-Pack.pdf" TargetMode="External"/><Relationship Id="rId10" Type="http://schemas.openxmlformats.org/officeDocument/2006/relationships/hyperlink" Target="https://www.istockphoto.com/photo/city-skyline-perth-gm963071924-263044449" TargetMode="External"/><Relationship Id="rId4" Type="http://schemas.openxmlformats.org/officeDocument/2006/relationships/hyperlink" Target="https://www.8ways.online/our-protocol" TargetMode="External"/><Relationship Id="rId9" Type="http://schemas.openxmlformats.org/officeDocument/2006/relationships/hyperlink" Target="https://www.linkedin.com/pulse/transactional-vs-relational-team-dynamics-harris-msc-cmiosh-mcmi" TargetMode="External"/><Relationship Id="rId14" Type="http://schemas.openxmlformats.org/officeDocument/2006/relationships/hyperlink" Target="https://monumentaustralia.org.au/themes/people/indigenous/display/61054-yaga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a:extLst>
              <a:ext uri="{C183D7F6-B498-43B3-948B-1728B52AA6E4}">
                <adec:decorative xmlns:adec="http://schemas.microsoft.com/office/drawing/2017/decorative" val="1"/>
              </a:ext>
            </a:extLst>
          </p:cNvPr>
          <p:cNvSpPr txBox="1">
            <a:spLocks noGrp="1"/>
          </p:cNvSpPr>
          <p:nvPr>
            <p:ph type="ctrTitle"/>
          </p:nvPr>
        </p:nvSpPr>
        <p:spPr>
          <a:xfrm>
            <a:off x="0" y="2310604"/>
            <a:ext cx="7638473" cy="1253402"/>
          </a:xfrm>
          <a:prstGeom prst="rect">
            <a:avLst/>
          </a:prstGeom>
          <a:solidFill>
            <a:srgbClr val="C00000">
              <a:alpha val="85882"/>
            </a:srgbClr>
          </a:solidFill>
          <a:ln>
            <a:noFill/>
          </a:ln>
        </p:spPr>
        <p:txBody>
          <a:bodyPr spcFirstLastPara="1" wrap="square" lIns="576000" tIns="144000" rIns="288000" bIns="0" anchor="b" anchorCtr="0">
            <a:spAutoFit/>
          </a:bodyPr>
          <a:lstStyle/>
          <a:p>
            <a:pPr marL="0" lvl="0" indent="0" algn="l" rtl="0">
              <a:lnSpc>
                <a:spcPct val="90000"/>
              </a:lnSpc>
              <a:spcBef>
                <a:spcPts val="0"/>
              </a:spcBef>
              <a:spcAft>
                <a:spcPts val="0"/>
              </a:spcAft>
              <a:buClr>
                <a:srgbClr val="FFFFFF"/>
              </a:buClr>
              <a:buSzPts val="4000"/>
              <a:buFont typeface="Calibri"/>
              <a:buNone/>
            </a:pPr>
            <a:r>
              <a:rPr lang="en-AU">
                <a:solidFill>
                  <a:srgbClr val="FFFFFF"/>
                </a:solidFill>
                <a:latin typeface="Calibri"/>
                <a:ea typeface="Calibri"/>
                <a:cs typeface="Calibri"/>
                <a:sym typeface="Calibri"/>
              </a:rPr>
              <a:t>Nyungar Culture &amp; Identity: This City Was Once Country</a:t>
            </a:r>
            <a:endParaRPr/>
          </a:p>
        </p:txBody>
      </p:sp>
      <p:sp>
        <p:nvSpPr>
          <p:cNvPr id="153" name="Google Shape;153;p22"/>
          <p:cNvSpPr txBox="1">
            <a:spLocks noGrp="1"/>
          </p:cNvSpPr>
          <p:nvPr>
            <p:ph type="subTitle" idx="1"/>
          </p:nvPr>
        </p:nvSpPr>
        <p:spPr>
          <a:xfrm>
            <a:off x="0" y="3564006"/>
            <a:ext cx="7638473" cy="623211"/>
          </a:xfrm>
          <a:prstGeom prst="rect">
            <a:avLst/>
          </a:prstGeom>
          <a:solidFill>
            <a:srgbClr val="2E75B5">
              <a:alpha val="85882"/>
            </a:srgbClr>
          </a:solidFill>
          <a:ln>
            <a:noFill/>
          </a:ln>
        </p:spPr>
        <p:txBody>
          <a:bodyPr spcFirstLastPara="1" wrap="square" lIns="576000" tIns="144000" rIns="288000" bIns="144000" anchor="ctr" anchorCtr="0">
            <a:spAutoFit/>
          </a:bodyPr>
          <a:lstStyle/>
          <a:p>
            <a:pPr marL="0" lvl="0" indent="0" algn="l" rtl="0">
              <a:lnSpc>
                <a:spcPct val="90000"/>
              </a:lnSpc>
              <a:spcBef>
                <a:spcPts val="0"/>
              </a:spcBef>
              <a:spcAft>
                <a:spcPts val="0"/>
              </a:spcAft>
              <a:buClr>
                <a:schemeClr val="lt1"/>
              </a:buClr>
              <a:buSzPts val="2400"/>
              <a:buNone/>
            </a:pPr>
            <a:r>
              <a:rPr lang="en-AU" b="0"/>
              <a:t>Developed by the Centre for Aboriginal Studies (CAS)</a:t>
            </a:r>
            <a:endParaRPr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56C0-B6AD-4F2C-94CC-6EFDD692B38F}"/>
              </a:ext>
            </a:extLst>
          </p:cNvPr>
          <p:cNvSpPr>
            <a:spLocks noGrp="1"/>
          </p:cNvSpPr>
          <p:nvPr>
            <p:ph type="title"/>
          </p:nvPr>
        </p:nvSpPr>
        <p:spPr>
          <a:xfrm>
            <a:off x="794795" y="42332"/>
            <a:ext cx="10515600" cy="769031"/>
          </a:xfrm>
        </p:spPr>
        <p:txBody>
          <a:bodyPr/>
          <a:lstStyle/>
          <a:p>
            <a:r>
              <a:rPr lang="en-AU"/>
              <a:t>Post-1905 Interactions (Working Against)</a:t>
            </a:r>
          </a:p>
        </p:txBody>
      </p:sp>
      <p:sp>
        <p:nvSpPr>
          <p:cNvPr id="54274" name="TextBox 32">
            <a:extLst>
              <a:ext uri="{FF2B5EF4-FFF2-40B4-BE49-F238E27FC236}">
                <a16:creationId xmlns:a16="http://schemas.microsoft.com/office/drawing/2014/main" id="{F1F091FB-2B49-BB07-E9F4-82F5E6AA46D7}"/>
              </a:ext>
            </a:extLst>
          </p:cNvPr>
          <p:cNvSpPr txBox="1">
            <a:spLocks noChangeArrowheads="1"/>
          </p:cNvSpPr>
          <p:nvPr/>
        </p:nvSpPr>
        <p:spPr bwMode="auto">
          <a:xfrm>
            <a:off x="3839239" y="961231"/>
            <a:ext cx="248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400" b="1">
                <a:solidFill>
                  <a:srgbClr val="000000"/>
                </a:solidFill>
              </a:rPr>
              <a:t>Non-Aboriginal Community</a:t>
            </a:r>
          </a:p>
        </p:txBody>
      </p:sp>
      <p:sp>
        <p:nvSpPr>
          <p:cNvPr id="54275" name="TextBox 33">
            <a:extLst>
              <a:ext uri="{FF2B5EF4-FFF2-40B4-BE49-F238E27FC236}">
                <a16:creationId xmlns:a16="http://schemas.microsoft.com/office/drawing/2014/main" id="{E2E3E260-732E-D8F4-4794-74BA2850162D}"/>
              </a:ext>
            </a:extLst>
          </p:cNvPr>
          <p:cNvSpPr txBox="1">
            <a:spLocks noChangeArrowheads="1"/>
          </p:cNvSpPr>
          <p:nvPr/>
        </p:nvSpPr>
        <p:spPr bwMode="auto">
          <a:xfrm>
            <a:off x="7603153" y="961231"/>
            <a:ext cx="2032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400" b="1">
                <a:solidFill>
                  <a:srgbClr val="000000"/>
                </a:solidFill>
              </a:rPr>
              <a:t>Aboriginal Community</a:t>
            </a:r>
          </a:p>
        </p:txBody>
      </p:sp>
      <p:sp>
        <p:nvSpPr>
          <p:cNvPr id="35" name="Rectangle 34">
            <a:extLst>
              <a:ext uri="{FF2B5EF4-FFF2-40B4-BE49-F238E27FC236}">
                <a16:creationId xmlns:a16="http://schemas.microsoft.com/office/drawing/2014/main" id="{00300D67-445E-91DB-94B5-8114532C8DDE}"/>
              </a:ext>
            </a:extLst>
          </p:cNvPr>
          <p:cNvSpPr>
            <a:spLocks noChangeArrowheads="1"/>
          </p:cNvSpPr>
          <p:nvPr/>
        </p:nvSpPr>
        <p:spPr bwMode="auto">
          <a:xfrm>
            <a:off x="225425" y="1350963"/>
            <a:ext cx="1317625" cy="587375"/>
          </a:xfrm>
          <a:prstGeom prst="rect">
            <a:avLst/>
          </a:prstGeom>
          <a:solidFill>
            <a:srgbClr val="00966C"/>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sz="1200">
                <a:solidFill>
                  <a:srgbClr val="000000"/>
                </a:solidFill>
              </a:rPr>
              <a:t>1905 - 1930</a:t>
            </a:r>
          </a:p>
        </p:txBody>
      </p:sp>
      <p:sp>
        <p:nvSpPr>
          <p:cNvPr id="39" name="Rectangle 38">
            <a:extLst>
              <a:ext uri="{FF2B5EF4-FFF2-40B4-BE49-F238E27FC236}">
                <a16:creationId xmlns:a16="http://schemas.microsoft.com/office/drawing/2014/main" id="{D72589CC-9365-B499-99E5-89F1E530B00B}"/>
              </a:ext>
            </a:extLst>
          </p:cNvPr>
          <p:cNvSpPr>
            <a:spLocks noChangeArrowheads="1"/>
          </p:cNvSpPr>
          <p:nvPr/>
        </p:nvSpPr>
        <p:spPr bwMode="auto">
          <a:xfrm>
            <a:off x="3472349" y="1376100"/>
            <a:ext cx="2489200" cy="671512"/>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Act is passed into Law and this community is made aware of the harsh penalties that will befall if  they interact with Aboriginal people.</a:t>
            </a:r>
            <a:r>
              <a:rPr lang="en-AU" altLang="en-US" sz="1050">
                <a:solidFill>
                  <a:srgbClr val="000000"/>
                </a:solidFill>
              </a:rPr>
              <a:t>	</a:t>
            </a:r>
          </a:p>
        </p:txBody>
      </p:sp>
      <p:sp>
        <p:nvSpPr>
          <p:cNvPr id="46" name="Rectangle 45">
            <a:extLst>
              <a:ext uri="{FF2B5EF4-FFF2-40B4-BE49-F238E27FC236}">
                <a16:creationId xmlns:a16="http://schemas.microsoft.com/office/drawing/2014/main" id="{B887A696-9BEE-EBF8-CA5F-A9C41B57CDBC}"/>
              </a:ext>
            </a:extLst>
          </p:cNvPr>
          <p:cNvSpPr/>
          <p:nvPr/>
        </p:nvSpPr>
        <p:spPr bwMode="auto">
          <a:xfrm>
            <a:off x="7265987" y="1363663"/>
            <a:ext cx="2519355" cy="7461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r>
              <a:rPr lang="en-AU" sz="1050" b="1">
                <a:solidFill>
                  <a:srgbClr val="000000"/>
                </a:solidFill>
              </a:rPr>
              <a:t>Act is passed into law and this community is made aware of the harsh penalties that will befall if they breach the Act.</a:t>
            </a:r>
            <a:endParaRPr lang="en-AU" sz="1050">
              <a:solidFill>
                <a:srgbClr val="000000"/>
              </a:solidFill>
            </a:endParaRPr>
          </a:p>
        </p:txBody>
      </p:sp>
      <p:sp>
        <p:nvSpPr>
          <p:cNvPr id="55" name="Rectangle 54">
            <a:extLst>
              <a:ext uri="{FF2B5EF4-FFF2-40B4-BE49-F238E27FC236}">
                <a16:creationId xmlns:a16="http://schemas.microsoft.com/office/drawing/2014/main" id="{33247862-574F-9C15-1149-AD6515414925}"/>
              </a:ext>
            </a:extLst>
          </p:cNvPr>
          <p:cNvSpPr>
            <a:spLocks noChangeArrowheads="1"/>
          </p:cNvSpPr>
          <p:nvPr/>
        </p:nvSpPr>
        <p:spPr bwMode="auto">
          <a:xfrm>
            <a:off x="225425" y="2203450"/>
            <a:ext cx="1317625" cy="585788"/>
          </a:xfrm>
          <a:prstGeom prst="rect">
            <a:avLst/>
          </a:prstGeom>
          <a:solidFill>
            <a:srgbClr val="00966C"/>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sz="1200">
                <a:solidFill>
                  <a:srgbClr val="000000"/>
                </a:solidFill>
              </a:rPr>
              <a:t>1930 - 1955</a:t>
            </a:r>
          </a:p>
        </p:txBody>
      </p:sp>
      <p:sp>
        <p:nvSpPr>
          <p:cNvPr id="47" name="Rectangle 46">
            <a:extLst>
              <a:ext uri="{FF2B5EF4-FFF2-40B4-BE49-F238E27FC236}">
                <a16:creationId xmlns:a16="http://schemas.microsoft.com/office/drawing/2014/main" id="{325D1D43-CCE6-FE33-DB77-2F7037E307B1}"/>
              </a:ext>
            </a:extLst>
          </p:cNvPr>
          <p:cNvSpPr>
            <a:spLocks noChangeArrowheads="1"/>
          </p:cNvSpPr>
          <p:nvPr/>
        </p:nvSpPr>
        <p:spPr bwMode="auto">
          <a:xfrm>
            <a:off x="2713038" y="2195513"/>
            <a:ext cx="2462212" cy="696912"/>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The next generation learn from their parents that interaction with Aboriginal people is not allowed and that it is against the law.</a:t>
            </a:r>
            <a:r>
              <a:rPr lang="en-AU" altLang="en-US" sz="1050">
                <a:solidFill>
                  <a:srgbClr val="000000"/>
                </a:solidFill>
              </a:rPr>
              <a:t>	</a:t>
            </a:r>
          </a:p>
        </p:txBody>
      </p:sp>
      <p:sp>
        <p:nvSpPr>
          <p:cNvPr id="48" name="Rectangle 47">
            <a:extLst>
              <a:ext uri="{FF2B5EF4-FFF2-40B4-BE49-F238E27FC236}">
                <a16:creationId xmlns:a16="http://schemas.microsoft.com/office/drawing/2014/main" id="{8D1F6817-7ACD-B19D-572C-2B688FC53EBA}"/>
              </a:ext>
            </a:extLst>
          </p:cNvPr>
          <p:cNvSpPr>
            <a:spLocks noChangeArrowheads="1"/>
          </p:cNvSpPr>
          <p:nvPr/>
        </p:nvSpPr>
        <p:spPr bwMode="auto">
          <a:xfrm>
            <a:off x="7934507" y="2195513"/>
            <a:ext cx="2473325" cy="712787"/>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This generation is born into a society where fear of government and their agencies is taught to them by their families and peers.</a:t>
            </a:r>
            <a:r>
              <a:rPr lang="en-AU" altLang="en-US" sz="1050">
                <a:solidFill>
                  <a:srgbClr val="000000"/>
                </a:solidFill>
              </a:rPr>
              <a:t>	</a:t>
            </a:r>
          </a:p>
        </p:txBody>
      </p:sp>
      <p:sp>
        <p:nvSpPr>
          <p:cNvPr id="56" name="Rectangle 55">
            <a:extLst>
              <a:ext uri="{FF2B5EF4-FFF2-40B4-BE49-F238E27FC236}">
                <a16:creationId xmlns:a16="http://schemas.microsoft.com/office/drawing/2014/main" id="{A6A9B84D-A711-980E-44BF-B06AB990246C}"/>
              </a:ext>
            </a:extLst>
          </p:cNvPr>
          <p:cNvSpPr>
            <a:spLocks noChangeArrowheads="1"/>
          </p:cNvSpPr>
          <p:nvPr/>
        </p:nvSpPr>
        <p:spPr bwMode="auto">
          <a:xfrm>
            <a:off x="246063" y="3040063"/>
            <a:ext cx="1317625" cy="587375"/>
          </a:xfrm>
          <a:prstGeom prst="rect">
            <a:avLst/>
          </a:prstGeom>
          <a:solidFill>
            <a:srgbClr val="00966C"/>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sz="1200">
                <a:solidFill>
                  <a:srgbClr val="000000"/>
                </a:solidFill>
              </a:rPr>
              <a:t>1955 - 1985</a:t>
            </a:r>
          </a:p>
        </p:txBody>
      </p:sp>
      <p:sp>
        <p:nvSpPr>
          <p:cNvPr id="49" name="Rectangle 48">
            <a:extLst>
              <a:ext uri="{FF2B5EF4-FFF2-40B4-BE49-F238E27FC236}">
                <a16:creationId xmlns:a16="http://schemas.microsoft.com/office/drawing/2014/main" id="{409E0159-94FA-6926-D87A-53C9279796D9}"/>
              </a:ext>
            </a:extLst>
          </p:cNvPr>
          <p:cNvSpPr>
            <a:spLocks noChangeArrowheads="1"/>
          </p:cNvSpPr>
          <p:nvPr/>
        </p:nvSpPr>
        <p:spPr bwMode="auto">
          <a:xfrm>
            <a:off x="2241902" y="3015449"/>
            <a:ext cx="2500313" cy="730250"/>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1905 Act repealed 1963 but knowledge and trust of the Aboriginal people is not shared by the community. The 1905 Act is not talked about.</a:t>
            </a:r>
            <a:r>
              <a:rPr lang="en-AU" altLang="en-US" sz="1050">
                <a:solidFill>
                  <a:srgbClr val="000000"/>
                </a:solidFill>
              </a:rPr>
              <a:t>	</a:t>
            </a:r>
          </a:p>
        </p:txBody>
      </p:sp>
      <p:sp>
        <p:nvSpPr>
          <p:cNvPr id="50" name="Rectangle 49">
            <a:extLst>
              <a:ext uri="{FF2B5EF4-FFF2-40B4-BE49-F238E27FC236}">
                <a16:creationId xmlns:a16="http://schemas.microsoft.com/office/drawing/2014/main" id="{2832A158-195F-2DD2-02F1-11D265B950DE}"/>
              </a:ext>
            </a:extLst>
          </p:cNvPr>
          <p:cNvSpPr>
            <a:spLocks noChangeArrowheads="1"/>
          </p:cNvSpPr>
          <p:nvPr/>
        </p:nvSpPr>
        <p:spPr bwMode="auto">
          <a:xfrm>
            <a:off x="8497094" y="3001521"/>
            <a:ext cx="2516188" cy="744537"/>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1905 Act is repealed but Aboriginal people continue to fear government and their agencies. They also have little trust of the other community.</a:t>
            </a:r>
            <a:endParaRPr lang="en-AU" altLang="en-US" sz="1050">
              <a:solidFill>
                <a:srgbClr val="000000"/>
              </a:solidFill>
            </a:endParaRPr>
          </a:p>
        </p:txBody>
      </p:sp>
      <p:sp>
        <p:nvSpPr>
          <p:cNvPr id="57" name="Rectangle 56">
            <a:extLst>
              <a:ext uri="{FF2B5EF4-FFF2-40B4-BE49-F238E27FC236}">
                <a16:creationId xmlns:a16="http://schemas.microsoft.com/office/drawing/2014/main" id="{28C5DCD4-9D2E-ED6E-B4E2-2499F2B2A5EF}"/>
              </a:ext>
            </a:extLst>
          </p:cNvPr>
          <p:cNvSpPr>
            <a:spLocks noChangeArrowheads="1"/>
          </p:cNvSpPr>
          <p:nvPr/>
        </p:nvSpPr>
        <p:spPr bwMode="auto">
          <a:xfrm>
            <a:off x="225425" y="3897313"/>
            <a:ext cx="1317625" cy="585787"/>
          </a:xfrm>
          <a:prstGeom prst="rect">
            <a:avLst/>
          </a:prstGeom>
          <a:solidFill>
            <a:srgbClr val="00966C"/>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sz="1200">
                <a:solidFill>
                  <a:srgbClr val="000000"/>
                </a:solidFill>
              </a:rPr>
              <a:t>1985 - 2008</a:t>
            </a:r>
          </a:p>
        </p:txBody>
      </p:sp>
      <p:sp>
        <p:nvSpPr>
          <p:cNvPr id="51" name="Rectangle 50">
            <a:extLst>
              <a:ext uri="{FF2B5EF4-FFF2-40B4-BE49-F238E27FC236}">
                <a16:creationId xmlns:a16="http://schemas.microsoft.com/office/drawing/2014/main" id="{2D11BAD2-016D-C36E-2AC4-E6AA9EE86CD3}"/>
              </a:ext>
            </a:extLst>
          </p:cNvPr>
          <p:cNvSpPr>
            <a:spLocks noChangeArrowheads="1"/>
          </p:cNvSpPr>
          <p:nvPr/>
        </p:nvSpPr>
        <p:spPr bwMode="auto">
          <a:xfrm>
            <a:off x="2713038" y="3857319"/>
            <a:ext cx="2808086" cy="730250"/>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The community is slowly learning about the 1905 Act with some leaders in the community even today denying that it happened.</a:t>
            </a:r>
            <a:endParaRPr lang="en-AU" altLang="en-US" sz="1050">
              <a:solidFill>
                <a:srgbClr val="000000"/>
              </a:solidFill>
            </a:endParaRPr>
          </a:p>
        </p:txBody>
      </p:sp>
      <p:sp>
        <p:nvSpPr>
          <p:cNvPr id="52" name="Rectangle 51">
            <a:extLst>
              <a:ext uri="{FF2B5EF4-FFF2-40B4-BE49-F238E27FC236}">
                <a16:creationId xmlns:a16="http://schemas.microsoft.com/office/drawing/2014/main" id="{28D4891E-4CC5-A3F1-F14B-FB9F7829B445}"/>
              </a:ext>
            </a:extLst>
          </p:cNvPr>
          <p:cNvSpPr/>
          <p:nvPr/>
        </p:nvSpPr>
        <p:spPr bwMode="auto">
          <a:xfrm>
            <a:off x="7888470" y="3899388"/>
            <a:ext cx="2519362" cy="64611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r>
              <a:rPr lang="en-AU" sz="1050" b="1">
                <a:solidFill>
                  <a:srgbClr val="000000"/>
                </a:solidFill>
              </a:rPr>
              <a:t>Fear and mistrust of Government agencies continue due to Oral tradition. Whilst gains are made progress is slow.</a:t>
            </a:r>
          </a:p>
        </p:txBody>
      </p:sp>
      <p:sp>
        <p:nvSpPr>
          <p:cNvPr id="31" name="Rectangle 30">
            <a:extLst>
              <a:ext uri="{FF2B5EF4-FFF2-40B4-BE49-F238E27FC236}">
                <a16:creationId xmlns:a16="http://schemas.microsoft.com/office/drawing/2014/main" id="{C1C3DDDA-23AD-02D2-3491-C1DE28D37214}"/>
              </a:ext>
            </a:extLst>
          </p:cNvPr>
          <p:cNvSpPr>
            <a:spLocks noChangeArrowheads="1"/>
          </p:cNvSpPr>
          <p:nvPr/>
        </p:nvSpPr>
        <p:spPr bwMode="auto">
          <a:xfrm>
            <a:off x="225425" y="4919663"/>
            <a:ext cx="1317625" cy="587375"/>
          </a:xfrm>
          <a:prstGeom prst="rect">
            <a:avLst/>
          </a:prstGeom>
          <a:solidFill>
            <a:srgbClr val="00966C"/>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sz="1200">
                <a:solidFill>
                  <a:srgbClr val="000000"/>
                </a:solidFill>
              </a:rPr>
              <a:t>2008 - Now</a:t>
            </a:r>
          </a:p>
        </p:txBody>
      </p:sp>
      <p:sp>
        <p:nvSpPr>
          <p:cNvPr id="29" name="Rectangle 28">
            <a:extLst>
              <a:ext uri="{FF2B5EF4-FFF2-40B4-BE49-F238E27FC236}">
                <a16:creationId xmlns:a16="http://schemas.microsoft.com/office/drawing/2014/main" id="{56C3E1BD-DE0A-B4AF-221B-21B669C452A9}"/>
              </a:ext>
            </a:extLst>
          </p:cNvPr>
          <p:cNvSpPr>
            <a:spLocks noChangeArrowheads="1"/>
          </p:cNvSpPr>
          <p:nvPr/>
        </p:nvSpPr>
        <p:spPr bwMode="auto">
          <a:xfrm>
            <a:off x="3067292" y="4822412"/>
            <a:ext cx="2894258" cy="1271587"/>
          </a:xfrm>
          <a:prstGeom prst="rect">
            <a:avLst/>
          </a:prstGeom>
          <a:solidFill>
            <a:schemeClr val="bg1"/>
          </a:solidFill>
          <a:ln w="952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050" b="1">
                <a:solidFill>
                  <a:srgbClr val="000000"/>
                </a:solidFill>
              </a:rPr>
              <a:t>New government policies provided an economic opportunity to learn about Aboriginal culture and community. This has created a trickledown effect into educational facilities and from big to smaller businesses. This is leading to the communities not being led by false narratives.</a:t>
            </a:r>
            <a:endParaRPr lang="en-AU" altLang="en-US" sz="1050">
              <a:solidFill>
                <a:srgbClr val="000000"/>
              </a:solidFill>
            </a:endParaRPr>
          </a:p>
        </p:txBody>
      </p:sp>
      <p:sp>
        <p:nvSpPr>
          <p:cNvPr id="30" name="Rectangle 29">
            <a:extLst>
              <a:ext uri="{FF2B5EF4-FFF2-40B4-BE49-F238E27FC236}">
                <a16:creationId xmlns:a16="http://schemas.microsoft.com/office/drawing/2014/main" id="{114C586A-46D2-0318-1344-632436AF4999}"/>
              </a:ext>
            </a:extLst>
          </p:cNvPr>
          <p:cNvSpPr/>
          <p:nvPr/>
        </p:nvSpPr>
        <p:spPr bwMode="auto">
          <a:xfrm>
            <a:off x="7219990" y="4826794"/>
            <a:ext cx="2798326" cy="128267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r>
              <a:rPr lang="en-AU" sz="1050" b="1">
                <a:solidFill>
                  <a:srgbClr val="000000"/>
                </a:solidFill>
                <a:latin typeface="Calibri" panose="020F0502020204030204" pitchFamily="34" charset="0"/>
                <a:cs typeface="Calibri" panose="020F0502020204030204" pitchFamily="34" charset="0"/>
              </a:rPr>
              <a:t>Aboriginal peoples are finding active roles and purpose in how cross-cultural relationships are developing. Some Indigenous people are being further disadvantaged as this new process is fracturing community. While negatives stories still exist, positive ones balance these.</a:t>
            </a:r>
          </a:p>
        </p:txBody>
      </p:sp>
      <p:sp>
        <p:nvSpPr>
          <p:cNvPr id="54291" name="TextBox 2">
            <a:extLst>
              <a:ext uri="{FF2B5EF4-FFF2-40B4-BE49-F238E27FC236}">
                <a16:creationId xmlns:a16="http://schemas.microsoft.com/office/drawing/2014/main" id="{5C45E06D-80D6-D489-CD1F-34B8292B3C8F}"/>
              </a:ext>
            </a:extLst>
          </p:cNvPr>
          <p:cNvSpPr txBox="1">
            <a:spLocks noChangeArrowheads="1"/>
          </p:cNvSpPr>
          <p:nvPr/>
        </p:nvSpPr>
        <p:spPr bwMode="auto">
          <a:xfrm>
            <a:off x="10301469" y="5801694"/>
            <a:ext cx="20178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400"/>
              <a:t>Based on (Yasso, 2019)</a:t>
            </a:r>
          </a:p>
        </p:txBody>
      </p:sp>
      <p:cxnSp>
        <p:nvCxnSpPr>
          <p:cNvPr id="7" name="Straight Connector 6">
            <a:extLst>
              <a:ext uri="{FF2B5EF4-FFF2-40B4-BE49-F238E27FC236}">
                <a16:creationId xmlns:a16="http://schemas.microsoft.com/office/drawing/2014/main" id="{1F997062-A8A0-6DE5-AD77-B1245C5E4A6C}"/>
              </a:ext>
              <a:ext uri="{C183D7F6-B498-43B3-948B-1728B52AA6E4}">
                <adec:decorative xmlns:adec="http://schemas.microsoft.com/office/drawing/2017/decorative" val="1"/>
              </a:ext>
            </a:extLst>
          </p:cNvPr>
          <p:cNvCxnSpPr>
            <a:cxnSpLocks/>
          </p:cNvCxnSpPr>
          <p:nvPr/>
        </p:nvCxnSpPr>
        <p:spPr bwMode="auto">
          <a:xfrm>
            <a:off x="6548438" y="1363663"/>
            <a:ext cx="0" cy="839787"/>
          </a:xfrm>
          <a:prstGeom prst="line">
            <a:avLst/>
          </a:prstGeom>
          <a:noFill/>
          <a:ln w="76200"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59" name="Straight Connector 58">
            <a:extLst>
              <a:ext uri="{FF2B5EF4-FFF2-40B4-BE49-F238E27FC236}">
                <a16:creationId xmlns:a16="http://schemas.microsoft.com/office/drawing/2014/main" id="{BA6EA12E-0F0F-71A7-84B9-FF928F174402}"/>
              </a:ext>
              <a:ext uri="{C183D7F6-B498-43B3-948B-1728B52AA6E4}">
                <adec:decorative xmlns:adec="http://schemas.microsoft.com/office/drawing/2017/decorative" val="1"/>
              </a:ext>
            </a:extLst>
          </p:cNvPr>
          <p:cNvCxnSpPr>
            <a:cxnSpLocks/>
          </p:cNvCxnSpPr>
          <p:nvPr/>
        </p:nvCxnSpPr>
        <p:spPr bwMode="auto">
          <a:xfrm>
            <a:off x="6548438" y="2359025"/>
            <a:ext cx="0" cy="1612900"/>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cxnSp>
        <p:nvCxnSpPr>
          <p:cNvPr id="54" name="Straight Connector 53">
            <a:extLst>
              <a:ext uri="{FF2B5EF4-FFF2-40B4-BE49-F238E27FC236}">
                <a16:creationId xmlns:a16="http://schemas.microsoft.com/office/drawing/2014/main" id="{17E8E73C-2060-B8B3-1B7C-972150CBEDAC}"/>
              </a:ext>
              <a:ext uri="{C183D7F6-B498-43B3-948B-1728B52AA6E4}">
                <adec:decorative xmlns:adec="http://schemas.microsoft.com/office/drawing/2017/decorative" val="1"/>
              </a:ext>
            </a:extLst>
          </p:cNvPr>
          <p:cNvCxnSpPr>
            <a:cxnSpLocks/>
          </p:cNvCxnSpPr>
          <p:nvPr/>
        </p:nvCxnSpPr>
        <p:spPr bwMode="auto">
          <a:xfrm>
            <a:off x="6548438" y="4097338"/>
            <a:ext cx="0" cy="1792287"/>
          </a:xfrm>
          <a:prstGeom prst="line">
            <a:avLst/>
          </a:prstGeom>
          <a:noFill/>
          <a:ln w="76200" algn="ctr">
            <a:solidFill>
              <a:schemeClr val="tx1"/>
            </a:solidFill>
            <a:prstDash val="dash"/>
            <a:round/>
            <a:headEnd/>
            <a:tailEnd/>
          </a:ln>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9" grpId="0" animBg="1"/>
      <p:bldP spid="46" grpId="0" animBg="1"/>
      <p:bldP spid="55" grpId="0" animBg="1"/>
      <p:bldP spid="47" grpId="0" animBg="1"/>
      <p:bldP spid="48" grpId="0" animBg="1"/>
      <p:bldP spid="56" grpId="0" animBg="1"/>
      <p:bldP spid="49" grpId="0" animBg="1"/>
      <p:bldP spid="50" grpId="0" animBg="1"/>
      <p:bldP spid="57" grpId="0" animBg="1"/>
      <p:bldP spid="51" grpId="0" animBg="1"/>
      <p:bldP spid="52" grpId="0" animBg="1"/>
      <p:bldP spid="31"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txBox="1">
            <a:spLocks noGrp="1"/>
          </p:cNvSpPr>
          <p:nvPr>
            <p:ph type="title"/>
          </p:nvPr>
        </p:nvSpPr>
        <p:spPr>
          <a:xfrm>
            <a:off x="838200" y="921657"/>
            <a:ext cx="6637638" cy="956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Nyungar Moort</a:t>
            </a:r>
            <a:endParaRPr/>
          </a:p>
        </p:txBody>
      </p:sp>
      <p:sp>
        <p:nvSpPr>
          <p:cNvPr id="217" name="Google Shape;217;p29"/>
          <p:cNvSpPr txBox="1">
            <a:spLocks noGrp="1"/>
          </p:cNvSpPr>
          <p:nvPr>
            <p:ph type="body" idx="1"/>
          </p:nvPr>
        </p:nvSpPr>
        <p:spPr>
          <a:xfrm>
            <a:off x="318852" y="1756961"/>
            <a:ext cx="7715491" cy="405148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AU"/>
              <a:t>Replicating family through diversity of perspectives</a:t>
            </a:r>
            <a:endParaRPr/>
          </a:p>
          <a:p>
            <a:pPr marL="685800" lvl="1" indent="-228600" algn="l" rtl="0">
              <a:lnSpc>
                <a:spcPct val="100000"/>
              </a:lnSpc>
              <a:spcBef>
                <a:spcPts val="400"/>
              </a:spcBef>
              <a:spcAft>
                <a:spcPts val="0"/>
              </a:spcAft>
              <a:buClr>
                <a:schemeClr val="dk1"/>
              </a:buClr>
              <a:buSzPts val="2400"/>
              <a:buChar char="•"/>
            </a:pPr>
            <a:r>
              <a:rPr lang="en-AU"/>
              <a:t>We lead by example </a:t>
            </a:r>
            <a:endParaRPr/>
          </a:p>
          <a:p>
            <a:pPr marL="685800" lvl="1" indent="-228600" algn="l" rtl="0">
              <a:lnSpc>
                <a:spcPct val="100000"/>
              </a:lnSpc>
              <a:spcBef>
                <a:spcPts val="400"/>
              </a:spcBef>
              <a:spcAft>
                <a:spcPts val="0"/>
              </a:spcAft>
              <a:buClr>
                <a:schemeClr val="dk1"/>
              </a:buClr>
              <a:buSzPts val="2400"/>
              <a:buChar char="•"/>
            </a:pPr>
            <a:r>
              <a:rPr lang="en-AU"/>
              <a:t>Sister, Uncles, Aunties, older cousins</a:t>
            </a:r>
            <a:endParaRPr/>
          </a:p>
          <a:p>
            <a:pPr marL="685800" lvl="1" indent="-228600" algn="l" rtl="0">
              <a:lnSpc>
                <a:spcPct val="100000"/>
              </a:lnSpc>
              <a:spcBef>
                <a:spcPts val="400"/>
              </a:spcBef>
              <a:spcAft>
                <a:spcPts val="0"/>
              </a:spcAft>
              <a:buClr>
                <a:schemeClr val="dk1"/>
              </a:buClr>
              <a:buSzPts val="2400"/>
              <a:buChar char="•"/>
            </a:pPr>
            <a:r>
              <a:rPr lang="en-AU"/>
              <a:t>We genuinely care for and respect one another</a:t>
            </a:r>
            <a:endParaRPr/>
          </a:p>
          <a:p>
            <a:pPr marL="685800" lvl="1" indent="-76200" algn="l" rtl="0">
              <a:lnSpc>
                <a:spcPct val="100000"/>
              </a:lnSpc>
              <a:spcBef>
                <a:spcPts val="400"/>
              </a:spcBef>
              <a:spcAft>
                <a:spcPts val="0"/>
              </a:spcAft>
              <a:buClr>
                <a:schemeClr val="dk1"/>
              </a:buClr>
              <a:buSzPts val="2400"/>
              <a:buNone/>
            </a:pPr>
            <a:endParaRPr/>
          </a:p>
          <a:p>
            <a:pPr marL="228600" lvl="0" indent="-228600" algn="l" rtl="0">
              <a:lnSpc>
                <a:spcPct val="100000"/>
              </a:lnSpc>
              <a:spcBef>
                <a:spcPts val="400"/>
              </a:spcBef>
              <a:spcAft>
                <a:spcPts val="0"/>
              </a:spcAft>
              <a:buClr>
                <a:schemeClr val="dk1"/>
              </a:buClr>
              <a:buSzPts val="2800"/>
              <a:buChar char="•"/>
            </a:pPr>
            <a:r>
              <a:rPr lang="en-AU"/>
              <a:t>Honesty, humour, humility</a:t>
            </a:r>
            <a:endParaRPr/>
          </a:p>
          <a:p>
            <a:pPr marL="685800" lvl="1" indent="-228600" algn="l" rtl="0">
              <a:lnSpc>
                <a:spcPct val="100000"/>
              </a:lnSpc>
              <a:spcBef>
                <a:spcPts val="400"/>
              </a:spcBef>
              <a:spcAft>
                <a:spcPts val="0"/>
              </a:spcAft>
              <a:buClr>
                <a:schemeClr val="dk1"/>
              </a:buClr>
              <a:buSzPts val="2400"/>
              <a:buChar char="•"/>
            </a:pPr>
            <a:r>
              <a:rPr lang="en-AU"/>
              <a:t>Personal/relational VS. transactional ways of working </a:t>
            </a:r>
            <a:endParaRPr/>
          </a:p>
          <a:p>
            <a:pPr marL="685800" lvl="1" indent="-228600" algn="l" rtl="0">
              <a:lnSpc>
                <a:spcPct val="100000"/>
              </a:lnSpc>
              <a:spcBef>
                <a:spcPts val="400"/>
              </a:spcBef>
              <a:spcAft>
                <a:spcPts val="0"/>
              </a:spcAft>
              <a:buClr>
                <a:schemeClr val="dk1"/>
              </a:buClr>
              <a:buSzPts val="2400"/>
              <a:buChar char="•"/>
            </a:pPr>
            <a:r>
              <a:rPr lang="en-AU"/>
              <a:t>Holding the social dynamic</a:t>
            </a:r>
            <a:endParaRPr/>
          </a:p>
        </p:txBody>
      </p:sp>
      <p:sp>
        <p:nvSpPr>
          <p:cNvPr id="219" name="Google Shape;219;p29"/>
          <p:cNvSpPr txBox="1"/>
          <p:nvPr/>
        </p:nvSpPr>
        <p:spPr>
          <a:xfrm>
            <a:off x="4422977" y="5808441"/>
            <a:ext cx="422476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600">
                <a:solidFill>
                  <a:schemeClr val="dk1"/>
                </a:solidFill>
                <a:latin typeface="Calibri"/>
                <a:ea typeface="Calibri"/>
                <a:cs typeface="Calibri"/>
                <a:sym typeface="Calibri"/>
              </a:rPr>
              <a:t>(Noongar Boodjar Learning Centre, 2017)</a:t>
            </a:r>
            <a:endParaRPr/>
          </a:p>
        </p:txBody>
      </p:sp>
      <p:pic>
        <p:nvPicPr>
          <p:cNvPr id="218" name="Google Shape;218;p29" descr="A table of "/>
          <p:cNvPicPr preferRelativeResize="0"/>
          <p:nvPr/>
        </p:nvPicPr>
        <p:blipFill rotWithShape="1">
          <a:blip r:embed="rId3">
            <a:alphaModFix/>
          </a:blip>
          <a:srcRect l="9311" t="3948"/>
          <a:stretch/>
        </p:blipFill>
        <p:spPr>
          <a:xfrm>
            <a:off x="8063691" y="125963"/>
            <a:ext cx="3809457" cy="63311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6" name="Google Shape;226;p30"/>
          <p:cNvSpPr txBox="1">
            <a:spLocks noGrp="1"/>
          </p:cNvSpPr>
          <p:nvPr>
            <p:ph type="title" idx="4294967295"/>
          </p:nvPr>
        </p:nvSpPr>
        <p:spPr>
          <a:xfrm>
            <a:off x="838200" y="1040780"/>
            <a:ext cx="10515600" cy="7690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0"/>
              </a:spcBef>
              <a:spcAft>
                <a:spcPts val="0"/>
              </a:spcAft>
              <a:buClr>
                <a:srgbClr val="1F3864"/>
              </a:buClr>
              <a:buSzPct val="100000"/>
              <a:buFont typeface="Calibri"/>
              <a:buNone/>
              <a:tabLst/>
              <a:defRPr/>
            </a:pPr>
            <a:r>
              <a:rPr kumimoji="0" lang="en-AU" sz="4400" b="0" i="0" u="none" strike="noStrike" kern="0" cap="none" spc="0" normalizeH="0" baseline="0" noProof="0">
                <a:ln>
                  <a:noFill/>
                </a:ln>
                <a:solidFill>
                  <a:srgbClr val="1F3864"/>
                </a:solidFill>
                <a:effectLst/>
                <a:uLnTx/>
                <a:uFillTx/>
                <a:latin typeface="Calibri"/>
                <a:ea typeface="Calibri"/>
                <a:cs typeface="Calibri"/>
                <a:sym typeface="Calibri"/>
              </a:rPr>
              <a:t>Culturally Significant Places on Nyungar Boodja</a:t>
            </a:r>
            <a:endParaRPr kumimoji="0" lang="en-AU"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30"/>
          <p:cNvSpPr txBox="1">
            <a:spLocks noGrp="1"/>
          </p:cNvSpPr>
          <p:nvPr>
            <p:ph type="body" idx="1"/>
          </p:nvPr>
        </p:nvSpPr>
        <p:spPr>
          <a:xfrm>
            <a:off x="838200" y="2104231"/>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AU"/>
              <a:t>Importance of localised places VS going out bush away from city </a:t>
            </a:r>
            <a:endParaRPr/>
          </a:p>
          <a:p>
            <a:pPr marL="685800" lvl="1" indent="-228600" algn="l" rtl="0">
              <a:lnSpc>
                <a:spcPct val="100000"/>
              </a:lnSpc>
              <a:spcBef>
                <a:spcPts val="400"/>
              </a:spcBef>
              <a:spcAft>
                <a:spcPts val="0"/>
              </a:spcAft>
              <a:buClr>
                <a:schemeClr val="dk1"/>
              </a:buClr>
              <a:buSzPts val="2400"/>
              <a:buChar char="•"/>
            </a:pPr>
            <a:r>
              <a:rPr lang="en-AU"/>
              <a:t>Never go back to places far away</a:t>
            </a:r>
            <a:endParaRPr/>
          </a:p>
          <a:p>
            <a:pPr marL="685800" lvl="1" indent="-228600" algn="l" rtl="0">
              <a:lnSpc>
                <a:spcPct val="100000"/>
              </a:lnSpc>
              <a:spcBef>
                <a:spcPts val="400"/>
              </a:spcBef>
              <a:spcAft>
                <a:spcPts val="0"/>
              </a:spcAft>
              <a:buClr>
                <a:schemeClr val="dk1"/>
              </a:buClr>
              <a:buSzPts val="2400"/>
              <a:buChar char="•"/>
            </a:pPr>
            <a:r>
              <a:rPr lang="en-AU"/>
              <a:t>Empowers them to continue the yarns and share the story</a:t>
            </a:r>
            <a:endParaRPr/>
          </a:p>
          <a:p>
            <a:pPr marL="685800" lvl="1" indent="-228600" algn="l" rtl="0">
              <a:lnSpc>
                <a:spcPct val="100000"/>
              </a:lnSpc>
              <a:spcBef>
                <a:spcPts val="400"/>
              </a:spcBef>
              <a:spcAft>
                <a:spcPts val="0"/>
              </a:spcAft>
              <a:buClr>
                <a:schemeClr val="dk1"/>
              </a:buClr>
              <a:buSzPts val="2400"/>
              <a:buChar char="•"/>
            </a:pPr>
            <a:r>
              <a:rPr lang="en-AU"/>
              <a:t>Relatedness is redirected from a cultural positioning 		 </a:t>
            </a:r>
            <a:endParaRPr/>
          </a:p>
          <a:p>
            <a:pPr marL="1143000" lvl="2" indent="-228600" algn="l" rtl="0">
              <a:lnSpc>
                <a:spcPct val="100000"/>
              </a:lnSpc>
              <a:spcBef>
                <a:spcPts val="400"/>
              </a:spcBef>
              <a:spcAft>
                <a:spcPts val="0"/>
              </a:spcAft>
              <a:buClr>
                <a:schemeClr val="dk1"/>
              </a:buClr>
              <a:buSzPts val="2000"/>
              <a:buChar char="•"/>
            </a:pPr>
            <a:r>
              <a:rPr lang="en-AU"/>
              <a:t>Sand ceremony </a:t>
            </a:r>
            <a:endParaRPr/>
          </a:p>
          <a:p>
            <a:pPr marL="1143000" lvl="2" indent="-228600" algn="l" rtl="0">
              <a:lnSpc>
                <a:spcPct val="100000"/>
              </a:lnSpc>
              <a:spcBef>
                <a:spcPts val="400"/>
              </a:spcBef>
              <a:spcAft>
                <a:spcPts val="0"/>
              </a:spcAft>
              <a:buClr>
                <a:schemeClr val="dk1"/>
              </a:buClr>
              <a:buSzPts val="2000"/>
              <a:buChar char="•"/>
            </a:pPr>
            <a:r>
              <a:rPr lang="en-AU"/>
              <a:t>Using language confidently </a:t>
            </a:r>
            <a:endParaRPr/>
          </a:p>
          <a:p>
            <a:pPr marL="228600" lvl="0" indent="-228600" algn="l" rtl="0">
              <a:lnSpc>
                <a:spcPct val="100000"/>
              </a:lnSpc>
              <a:spcBef>
                <a:spcPts val="400"/>
              </a:spcBef>
              <a:spcAft>
                <a:spcPts val="0"/>
              </a:spcAft>
              <a:buClr>
                <a:schemeClr val="dk1"/>
              </a:buClr>
              <a:buSzPts val="2800"/>
              <a:buChar char="•"/>
            </a:pPr>
            <a:r>
              <a:rPr lang="en-AU"/>
              <a:t>Revealing the hidden-history in and around </a:t>
            </a:r>
            <a:r>
              <a:rPr lang="en-AU" err="1"/>
              <a:t>Boorloo</a:t>
            </a:r>
            <a:endParaRPr/>
          </a:p>
          <a:p>
            <a:pPr marL="228600" lvl="0" indent="-50800" algn="l" rtl="0">
              <a:lnSpc>
                <a:spcPct val="100000"/>
              </a:lnSpc>
              <a:spcBef>
                <a:spcPts val="400"/>
              </a:spcBef>
              <a:spcAft>
                <a:spcPts val="0"/>
              </a:spcAft>
              <a:buClr>
                <a:schemeClr val="dk1"/>
              </a:buClr>
              <a:buSzPts val="28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 name="Title 1">
            <a:extLst>
              <a:ext uri="{FF2B5EF4-FFF2-40B4-BE49-F238E27FC236}">
                <a16:creationId xmlns:a16="http://schemas.microsoft.com/office/drawing/2014/main" id="{BA7F2DE6-B3AD-8768-174A-938E559893B2}"/>
              </a:ext>
              <a:ext uri="{C183D7F6-B498-43B3-948B-1728B52AA6E4}">
                <adec:decorative xmlns:adec="http://schemas.microsoft.com/office/drawing/2017/decorative" val="1"/>
              </a:ext>
            </a:extLst>
          </p:cNvPr>
          <p:cNvSpPr>
            <a:spLocks noGrp="1"/>
          </p:cNvSpPr>
          <p:nvPr>
            <p:ph type="title"/>
          </p:nvPr>
        </p:nvSpPr>
        <p:spPr>
          <a:xfrm>
            <a:off x="838200" y="-769031"/>
            <a:ext cx="10515600" cy="769031"/>
          </a:xfrm>
        </p:spPr>
        <p:txBody>
          <a:bodyPr spcFirstLastPara="1" wrap="square" lIns="91425" tIns="45700" rIns="91425" bIns="45700" anchor="b" anchorCtr="0">
            <a:normAutofit/>
          </a:bodyPr>
          <a:lstStyle/>
          <a:p>
            <a:r>
              <a:rPr lang="en-AU"/>
              <a:t>Sites</a:t>
            </a:r>
          </a:p>
        </p:txBody>
      </p:sp>
      <p:pic>
        <p:nvPicPr>
          <p:cNvPr id="232" name="Google Shape;232;p31" descr="KA133 - Optus Stadium – Kane Artie Photography"/>
          <p:cNvPicPr preferRelativeResize="0"/>
          <p:nvPr/>
        </p:nvPicPr>
        <p:blipFill rotWithShape="1">
          <a:blip r:embed="rId3">
            <a:alphaModFix/>
          </a:blip>
          <a:srcRect/>
          <a:stretch/>
        </p:blipFill>
        <p:spPr>
          <a:xfrm>
            <a:off x="173621" y="973675"/>
            <a:ext cx="3981691" cy="2652005"/>
          </a:xfrm>
          <a:prstGeom prst="rect">
            <a:avLst/>
          </a:prstGeom>
          <a:noFill/>
          <a:ln>
            <a:noFill/>
          </a:ln>
        </p:spPr>
      </p:pic>
      <p:sp>
        <p:nvSpPr>
          <p:cNvPr id="233" name="Google Shape;233;p31"/>
          <p:cNvSpPr txBox="1"/>
          <p:nvPr/>
        </p:nvSpPr>
        <p:spPr>
          <a:xfrm>
            <a:off x="743305" y="3682190"/>
            <a:ext cx="41696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200" b="1">
                <a:solidFill>
                  <a:schemeClr val="dk1"/>
                </a:solidFill>
                <a:latin typeface="Calibri"/>
                <a:ea typeface="Calibri"/>
                <a:cs typeface="Calibri"/>
                <a:sym typeface="Calibri"/>
              </a:rPr>
              <a:t>Above: </a:t>
            </a:r>
            <a:r>
              <a:rPr lang="en-AU" sz="1200">
                <a:solidFill>
                  <a:schemeClr val="dk1"/>
                </a:solidFill>
                <a:latin typeface="Calibri"/>
                <a:ea typeface="Calibri"/>
                <a:cs typeface="Calibri"/>
                <a:sym typeface="Calibri"/>
              </a:rPr>
              <a:t>(Artie, 2023) </a:t>
            </a:r>
            <a:br>
              <a:rPr lang="en-AU" sz="1200">
                <a:solidFill>
                  <a:schemeClr val="dk1"/>
                </a:solidFill>
                <a:latin typeface="Calibri"/>
                <a:ea typeface="Calibri"/>
                <a:cs typeface="Calibri"/>
                <a:sym typeface="Calibri"/>
              </a:rPr>
            </a:br>
            <a:r>
              <a:rPr lang="en-AU" sz="1200" b="1">
                <a:solidFill>
                  <a:schemeClr val="dk1"/>
                </a:solidFill>
                <a:latin typeface="Calibri"/>
                <a:ea typeface="Calibri"/>
                <a:cs typeface="Calibri"/>
                <a:sym typeface="Calibri"/>
              </a:rPr>
              <a:t>Below:</a:t>
            </a:r>
            <a:r>
              <a:rPr lang="en-AU" sz="1200">
                <a:solidFill>
                  <a:schemeClr val="dk1"/>
                </a:solidFill>
                <a:latin typeface="Calibri"/>
                <a:ea typeface="Calibri"/>
                <a:cs typeface="Calibri"/>
                <a:sym typeface="Calibri"/>
              </a:rPr>
              <a:t> (Kids Around Perth, 2023)</a:t>
            </a:r>
            <a:endParaRPr/>
          </a:p>
        </p:txBody>
      </p:sp>
      <p:pic>
        <p:nvPicPr>
          <p:cNvPr id="239" name="Google Shape;239;p31" descr="Wireless Hill Park Ardross"/>
          <p:cNvPicPr preferRelativeResize="0"/>
          <p:nvPr/>
        </p:nvPicPr>
        <p:blipFill rotWithShape="1">
          <a:blip r:embed="rId4">
            <a:alphaModFix/>
          </a:blip>
          <a:srcRect/>
          <a:stretch/>
        </p:blipFill>
        <p:spPr>
          <a:xfrm>
            <a:off x="581687" y="4240355"/>
            <a:ext cx="3325985" cy="2494489"/>
          </a:xfrm>
          <a:prstGeom prst="rect">
            <a:avLst/>
          </a:prstGeom>
          <a:noFill/>
          <a:ln>
            <a:noFill/>
          </a:ln>
        </p:spPr>
      </p:pic>
      <p:pic>
        <p:nvPicPr>
          <p:cNvPr id="234" name="Google Shape;234;p31" descr="17-November-2016 (Father Ted Doncaster)"/>
          <p:cNvPicPr preferRelativeResize="0"/>
          <p:nvPr/>
        </p:nvPicPr>
        <p:blipFill rotWithShape="1">
          <a:blip r:embed="rId5">
            <a:alphaModFix/>
          </a:blip>
          <a:srcRect/>
          <a:stretch/>
        </p:blipFill>
        <p:spPr>
          <a:xfrm>
            <a:off x="4360502" y="973675"/>
            <a:ext cx="3524893" cy="2643670"/>
          </a:xfrm>
          <a:prstGeom prst="rect">
            <a:avLst/>
          </a:prstGeom>
          <a:noFill/>
          <a:ln>
            <a:noFill/>
          </a:ln>
        </p:spPr>
      </p:pic>
      <p:sp>
        <p:nvSpPr>
          <p:cNvPr id="235" name="Google Shape;235;p31"/>
          <p:cNvSpPr txBox="1"/>
          <p:nvPr/>
        </p:nvSpPr>
        <p:spPr>
          <a:xfrm>
            <a:off x="4705434" y="3713845"/>
            <a:ext cx="37002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200" b="1">
                <a:solidFill>
                  <a:schemeClr val="dk1"/>
                </a:solidFill>
                <a:latin typeface="Calibri"/>
                <a:ea typeface="Calibri"/>
                <a:cs typeface="Calibri"/>
                <a:sym typeface="Calibri"/>
              </a:rPr>
              <a:t>Above: </a:t>
            </a:r>
            <a:r>
              <a:rPr lang="en-AU" sz="1200">
                <a:solidFill>
                  <a:schemeClr val="dk1"/>
                </a:solidFill>
                <a:latin typeface="Calibri"/>
                <a:ea typeface="Calibri"/>
                <a:cs typeface="Calibri"/>
                <a:sym typeface="Calibri"/>
              </a:rPr>
              <a:t>(Monument Australia, 2023) </a:t>
            </a:r>
            <a:br>
              <a:rPr lang="en-AU" sz="1200">
                <a:solidFill>
                  <a:schemeClr val="dk1"/>
                </a:solidFill>
                <a:latin typeface="Calibri"/>
                <a:ea typeface="Calibri"/>
                <a:cs typeface="Calibri"/>
                <a:sym typeface="Calibri"/>
              </a:rPr>
            </a:br>
            <a:r>
              <a:rPr lang="en-AU" sz="1200" b="1">
                <a:solidFill>
                  <a:schemeClr val="dk1"/>
                </a:solidFill>
                <a:latin typeface="Calibri"/>
                <a:ea typeface="Calibri"/>
                <a:cs typeface="Calibri"/>
                <a:sym typeface="Calibri"/>
              </a:rPr>
              <a:t>Below:</a:t>
            </a:r>
            <a:r>
              <a:rPr lang="en-AU" sz="1200">
                <a:solidFill>
                  <a:schemeClr val="dk1"/>
                </a:solidFill>
                <a:latin typeface="Calibri"/>
                <a:ea typeface="Calibri"/>
                <a:cs typeface="Calibri"/>
                <a:sym typeface="Calibri"/>
              </a:rPr>
              <a:t> (All Trails, 2023)</a:t>
            </a:r>
            <a:endParaRPr/>
          </a:p>
        </p:txBody>
      </p:sp>
      <p:pic>
        <p:nvPicPr>
          <p:cNvPr id="238" name="Google Shape;238;p31" descr="Photos of Swan River Foreshore Walk - Western Australia, Australia |  AllTrails"/>
          <p:cNvPicPr preferRelativeResize="0"/>
          <p:nvPr/>
        </p:nvPicPr>
        <p:blipFill rotWithShape="1">
          <a:blip r:embed="rId6">
            <a:alphaModFix/>
          </a:blip>
          <a:srcRect/>
          <a:stretch/>
        </p:blipFill>
        <p:spPr>
          <a:xfrm>
            <a:off x="4410659" y="4286905"/>
            <a:ext cx="3370682" cy="2528011"/>
          </a:xfrm>
          <a:prstGeom prst="rect">
            <a:avLst/>
          </a:prstGeom>
          <a:noFill/>
          <a:ln>
            <a:noFill/>
          </a:ln>
        </p:spPr>
      </p:pic>
      <p:pic>
        <p:nvPicPr>
          <p:cNvPr id="240" name="Google Shape;240;p31" descr="Maalinup Aboriginal Gallery | Destination Perth"/>
          <p:cNvPicPr preferRelativeResize="0"/>
          <p:nvPr/>
        </p:nvPicPr>
        <p:blipFill rotWithShape="1">
          <a:blip r:embed="rId7">
            <a:alphaModFix/>
          </a:blip>
          <a:srcRect/>
          <a:stretch/>
        </p:blipFill>
        <p:spPr>
          <a:xfrm>
            <a:off x="8005962" y="1285973"/>
            <a:ext cx="4099226" cy="2152094"/>
          </a:xfrm>
          <a:prstGeom prst="rect">
            <a:avLst/>
          </a:prstGeom>
          <a:noFill/>
          <a:ln>
            <a:noFill/>
          </a:ln>
        </p:spPr>
      </p:pic>
      <p:sp>
        <p:nvSpPr>
          <p:cNvPr id="236" name="Google Shape;236;p31"/>
          <p:cNvSpPr txBox="1"/>
          <p:nvPr/>
        </p:nvSpPr>
        <p:spPr>
          <a:xfrm>
            <a:off x="8659640" y="3674019"/>
            <a:ext cx="47992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200" b="1">
                <a:solidFill>
                  <a:schemeClr val="dk1"/>
                </a:solidFill>
                <a:latin typeface="Calibri"/>
                <a:ea typeface="Calibri"/>
                <a:cs typeface="Calibri"/>
                <a:sym typeface="Calibri"/>
              </a:rPr>
              <a:t>Above: </a:t>
            </a:r>
            <a:r>
              <a:rPr lang="en-AU" sz="1200">
                <a:solidFill>
                  <a:schemeClr val="dk1"/>
                </a:solidFill>
                <a:latin typeface="Calibri"/>
                <a:ea typeface="Calibri"/>
                <a:cs typeface="Calibri"/>
                <a:sym typeface="Calibri"/>
              </a:rPr>
              <a:t>(Destination Perth, n.d.)</a:t>
            </a:r>
            <a:br>
              <a:rPr lang="en-AU" sz="1200">
                <a:solidFill>
                  <a:schemeClr val="dk1"/>
                </a:solidFill>
                <a:latin typeface="Calibri"/>
                <a:ea typeface="Calibri"/>
                <a:cs typeface="Calibri"/>
                <a:sym typeface="Calibri"/>
              </a:rPr>
            </a:br>
            <a:r>
              <a:rPr lang="en-AU" sz="1200" b="1">
                <a:solidFill>
                  <a:schemeClr val="dk1"/>
                </a:solidFill>
                <a:latin typeface="Calibri"/>
                <a:ea typeface="Calibri"/>
                <a:cs typeface="Calibri"/>
                <a:sym typeface="Calibri"/>
              </a:rPr>
              <a:t>Below:</a:t>
            </a:r>
            <a:r>
              <a:rPr lang="en-AU" sz="1200">
                <a:solidFill>
                  <a:schemeClr val="dk1"/>
                </a:solidFill>
                <a:latin typeface="Calibri"/>
                <a:ea typeface="Calibri"/>
                <a:cs typeface="Calibri"/>
                <a:sym typeface="Calibri"/>
              </a:rPr>
              <a:t> (Town of Bassendean, 2019).</a:t>
            </a:r>
            <a:endParaRPr/>
          </a:p>
        </p:txBody>
      </p:sp>
      <p:pic>
        <p:nvPicPr>
          <p:cNvPr id="237" name="Google Shape;237;p31" descr="No photo description available."/>
          <p:cNvPicPr preferRelativeResize="0"/>
          <p:nvPr/>
        </p:nvPicPr>
        <p:blipFill rotWithShape="1">
          <a:blip r:embed="rId8">
            <a:alphaModFix/>
          </a:blip>
          <a:srcRect/>
          <a:stretch/>
        </p:blipFill>
        <p:spPr>
          <a:xfrm>
            <a:off x="8184709" y="4303667"/>
            <a:ext cx="3741733" cy="24944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 name="Title 1">
            <a:extLst>
              <a:ext uri="{FF2B5EF4-FFF2-40B4-BE49-F238E27FC236}">
                <a16:creationId xmlns:a16="http://schemas.microsoft.com/office/drawing/2014/main" id="{75C04DF7-6845-1FFB-E608-C84E26601975}"/>
              </a:ext>
            </a:extLst>
          </p:cNvPr>
          <p:cNvSpPr>
            <a:spLocks noGrp="1"/>
          </p:cNvSpPr>
          <p:nvPr>
            <p:ph type="title"/>
          </p:nvPr>
        </p:nvSpPr>
        <p:spPr>
          <a:xfrm>
            <a:off x="838200" y="-769031"/>
            <a:ext cx="10515600" cy="769031"/>
          </a:xfrm>
        </p:spPr>
        <p:txBody>
          <a:bodyPr spcFirstLastPara="1" wrap="square" lIns="91425" tIns="45700" rIns="91425" bIns="45700" anchor="b" anchorCtr="0">
            <a:normAutofit/>
          </a:bodyPr>
          <a:lstStyle/>
          <a:p>
            <a:r>
              <a:rPr lang="en-AU"/>
              <a:t>Roelands Village, WA</a:t>
            </a:r>
          </a:p>
        </p:txBody>
      </p:sp>
      <p:pic>
        <p:nvPicPr>
          <p:cNvPr id="247" name="Google Shape;247;p32" descr="Roelands Village : Home"/>
          <p:cNvPicPr preferRelativeResize="0"/>
          <p:nvPr/>
        </p:nvPicPr>
        <p:blipFill rotWithShape="1">
          <a:blip r:embed="rId3">
            <a:alphaModFix/>
          </a:blip>
          <a:srcRect/>
          <a:stretch/>
        </p:blipFill>
        <p:spPr>
          <a:xfrm>
            <a:off x="217157" y="1056130"/>
            <a:ext cx="3955745" cy="2225106"/>
          </a:xfrm>
          <a:prstGeom prst="rect">
            <a:avLst/>
          </a:prstGeom>
          <a:noFill/>
          <a:ln>
            <a:noFill/>
          </a:ln>
        </p:spPr>
      </p:pic>
      <p:sp>
        <p:nvSpPr>
          <p:cNvPr id="251" name="Google Shape;251;p32"/>
          <p:cNvSpPr txBox="1"/>
          <p:nvPr/>
        </p:nvSpPr>
        <p:spPr>
          <a:xfrm>
            <a:off x="425725" y="3246554"/>
            <a:ext cx="37433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Above: </a:t>
            </a:r>
            <a:r>
              <a:rPr lang="en-AU" sz="1800">
                <a:solidFill>
                  <a:schemeClr val="dk1"/>
                </a:solidFill>
                <a:latin typeface="Calibri"/>
                <a:ea typeface="Calibri"/>
                <a:cs typeface="Calibri"/>
                <a:sym typeface="Calibri"/>
              </a:rPr>
              <a:t>(Roelands Village, 2023)</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AU" sz="1800" b="1">
                <a:solidFill>
                  <a:schemeClr val="dk1"/>
                </a:solidFill>
                <a:latin typeface="Calibri"/>
                <a:ea typeface="Calibri"/>
                <a:cs typeface="Calibri"/>
                <a:sym typeface="Calibri"/>
              </a:rPr>
              <a:t>Below: </a:t>
            </a:r>
            <a:r>
              <a:rPr lang="en-AU" sz="1800">
                <a:solidFill>
                  <a:schemeClr val="dk1"/>
                </a:solidFill>
                <a:latin typeface="Calibri"/>
                <a:ea typeface="Calibri"/>
                <a:cs typeface="Calibri"/>
                <a:sym typeface="Calibri"/>
              </a:rPr>
              <a:t>(Wanderland, 2023)</a:t>
            </a:r>
            <a:endParaRPr/>
          </a:p>
        </p:txBody>
      </p:sp>
      <p:pic>
        <p:nvPicPr>
          <p:cNvPr id="250" name="Google Shape;250;p32" descr="850+ Kings Park Perth Stock Photos, Pictures &amp; Royalty-Free Images - iStock  | Cottesloe beach, Swan valley perth, Rottnest island"/>
          <p:cNvPicPr preferRelativeResize="0"/>
          <p:nvPr/>
        </p:nvPicPr>
        <p:blipFill rotWithShape="1">
          <a:blip r:embed="rId4">
            <a:alphaModFix/>
          </a:blip>
          <a:srcRect/>
          <a:stretch/>
        </p:blipFill>
        <p:spPr>
          <a:xfrm>
            <a:off x="482641" y="3899837"/>
            <a:ext cx="3329154" cy="2208557"/>
          </a:xfrm>
          <a:prstGeom prst="rect">
            <a:avLst/>
          </a:prstGeom>
          <a:noFill/>
          <a:ln>
            <a:noFill/>
          </a:ln>
        </p:spPr>
      </p:pic>
      <p:pic>
        <p:nvPicPr>
          <p:cNvPr id="248" name="Google Shape;248;p32" descr="A group of people standing in a grassy area"/>
          <p:cNvPicPr preferRelativeResize="0"/>
          <p:nvPr/>
        </p:nvPicPr>
        <p:blipFill rotWithShape="1">
          <a:blip r:embed="rId5">
            <a:alphaModFix/>
          </a:blip>
          <a:srcRect/>
          <a:stretch/>
        </p:blipFill>
        <p:spPr>
          <a:xfrm>
            <a:off x="4515976" y="1057705"/>
            <a:ext cx="3049625" cy="2287219"/>
          </a:xfrm>
          <a:prstGeom prst="rect">
            <a:avLst/>
          </a:prstGeom>
          <a:noFill/>
          <a:ln>
            <a:noFill/>
          </a:ln>
        </p:spPr>
      </p:pic>
      <p:sp>
        <p:nvSpPr>
          <p:cNvPr id="253" name="Google Shape;253;p32"/>
          <p:cNvSpPr txBox="1"/>
          <p:nvPr/>
        </p:nvSpPr>
        <p:spPr>
          <a:xfrm>
            <a:off x="4636830" y="3282811"/>
            <a:ext cx="37433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Above: </a:t>
            </a:r>
            <a:r>
              <a:rPr lang="en-AU" sz="1800">
                <a:solidFill>
                  <a:schemeClr val="dk1"/>
                </a:solidFill>
                <a:latin typeface="Calibri"/>
                <a:ea typeface="Calibri"/>
                <a:cs typeface="Calibri"/>
                <a:sym typeface="Calibri"/>
              </a:rPr>
              <a:t>(Hayward, 2023)</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AU" sz="1800" b="1">
                <a:solidFill>
                  <a:schemeClr val="dk1"/>
                </a:solidFill>
                <a:latin typeface="Calibri"/>
                <a:ea typeface="Calibri"/>
                <a:cs typeface="Calibri"/>
                <a:sym typeface="Calibri"/>
              </a:rPr>
              <a:t>Below: </a:t>
            </a:r>
            <a:r>
              <a:rPr lang="en-AU" sz="1800">
                <a:solidFill>
                  <a:schemeClr val="dk1"/>
                </a:solidFill>
                <a:latin typeface="Calibri"/>
                <a:ea typeface="Calibri"/>
                <a:cs typeface="Calibri"/>
                <a:sym typeface="Calibri"/>
              </a:rPr>
              <a:t>(Brown Signs, 2023)</a:t>
            </a:r>
            <a:endParaRPr/>
          </a:p>
        </p:txBody>
      </p:sp>
      <p:pic>
        <p:nvPicPr>
          <p:cNvPr id="252" name="Google Shape;252;p32" descr="A stone building with a tunnel&#10;"/>
          <p:cNvPicPr preferRelativeResize="0"/>
          <p:nvPr/>
        </p:nvPicPr>
        <p:blipFill rotWithShape="1">
          <a:blip r:embed="rId6">
            <a:alphaModFix/>
          </a:blip>
          <a:srcRect/>
          <a:stretch/>
        </p:blipFill>
        <p:spPr>
          <a:xfrm>
            <a:off x="4034566" y="3965400"/>
            <a:ext cx="3743376" cy="2096291"/>
          </a:xfrm>
          <a:prstGeom prst="rect">
            <a:avLst/>
          </a:prstGeom>
          <a:noFill/>
          <a:ln>
            <a:noFill/>
          </a:ln>
        </p:spPr>
      </p:pic>
      <p:pic>
        <p:nvPicPr>
          <p:cNvPr id="249" name="Google Shape;249;p32" descr="Bilya Koort Boodja | WAnderland | Western Australian Museum"/>
          <p:cNvPicPr preferRelativeResize="0"/>
          <p:nvPr/>
        </p:nvPicPr>
        <p:blipFill rotWithShape="1">
          <a:blip r:embed="rId7">
            <a:alphaModFix/>
          </a:blip>
          <a:srcRect r="6665"/>
          <a:stretch/>
        </p:blipFill>
        <p:spPr>
          <a:xfrm>
            <a:off x="7912477" y="959334"/>
            <a:ext cx="4066168" cy="2287219"/>
          </a:xfrm>
          <a:prstGeom prst="rect">
            <a:avLst/>
          </a:prstGeom>
          <a:noFill/>
          <a:ln>
            <a:noFill/>
          </a:ln>
        </p:spPr>
      </p:pic>
      <p:sp>
        <p:nvSpPr>
          <p:cNvPr id="254" name="Google Shape;254;p32"/>
          <p:cNvSpPr txBox="1"/>
          <p:nvPr/>
        </p:nvSpPr>
        <p:spPr>
          <a:xfrm>
            <a:off x="8466260" y="3246553"/>
            <a:ext cx="376234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Above: </a:t>
            </a:r>
            <a:r>
              <a:rPr lang="en-AU" sz="1800">
                <a:solidFill>
                  <a:schemeClr val="dk1"/>
                </a:solidFill>
                <a:latin typeface="Calibri"/>
                <a:ea typeface="Calibri"/>
                <a:cs typeface="Calibri"/>
                <a:sym typeface="Calibri"/>
              </a:rPr>
              <a:t>(</a:t>
            </a:r>
            <a:r>
              <a:rPr lang="en-AU" sz="1800" err="1">
                <a:solidFill>
                  <a:schemeClr val="dk1"/>
                </a:solidFill>
                <a:latin typeface="Calibri"/>
                <a:ea typeface="Calibri"/>
                <a:cs typeface="Calibri"/>
                <a:sym typeface="Calibri"/>
              </a:rPr>
              <a:t>Wanderland</a:t>
            </a:r>
            <a:r>
              <a:rPr lang="en-AU" sz="1800">
                <a:solidFill>
                  <a:schemeClr val="dk1"/>
                </a:solidFill>
                <a:latin typeface="Calibri"/>
                <a:ea typeface="Calibri"/>
                <a:cs typeface="Calibri"/>
                <a:sym typeface="Calibri"/>
              </a:rPr>
              <a:t>, 2023)</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AU" sz="1800" b="1">
                <a:solidFill>
                  <a:schemeClr val="dk1"/>
                </a:solidFill>
                <a:latin typeface="Calibri"/>
                <a:ea typeface="Calibri"/>
                <a:cs typeface="Calibri"/>
                <a:sym typeface="Calibri"/>
              </a:rPr>
              <a:t>Below: </a:t>
            </a:r>
            <a:r>
              <a:rPr lang="en-AU" sz="1800">
                <a:solidFill>
                  <a:schemeClr val="dk1"/>
                </a:solidFill>
                <a:latin typeface="Calibri"/>
                <a:ea typeface="Calibri"/>
                <a:cs typeface="Calibri"/>
                <a:sym typeface="Calibri"/>
              </a:rPr>
              <a:t>(</a:t>
            </a:r>
            <a:r>
              <a:rPr lang="en-AU" sz="1800" err="1">
                <a:solidFill>
                  <a:schemeClr val="dk1"/>
                </a:solidFill>
                <a:latin typeface="Calibri"/>
                <a:ea typeface="Calibri"/>
                <a:cs typeface="Calibri"/>
                <a:sym typeface="Calibri"/>
              </a:rPr>
              <a:t>Kickett</a:t>
            </a:r>
            <a:r>
              <a:rPr lang="en-AU" sz="1800">
                <a:solidFill>
                  <a:schemeClr val="dk1"/>
                </a:solidFill>
                <a:latin typeface="Calibri"/>
                <a:ea typeface="Calibri"/>
                <a:cs typeface="Calibri"/>
                <a:sym typeface="Calibri"/>
              </a:rPr>
              <a:t>, 2023)</a:t>
            </a:r>
            <a:endParaRPr/>
          </a:p>
        </p:txBody>
      </p:sp>
      <p:pic>
        <p:nvPicPr>
          <p:cNvPr id="246" name="Google Shape;246;p32" descr="A large rocks on a hill"/>
          <p:cNvPicPr preferRelativeResize="0"/>
          <p:nvPr/>
        </p:nvPicPr>
        <p:blipFill rotWithShape="1">
          <a:blip r:embed="rId8">
            <a:alphaModFix/>
          </a:blip>
          <a:srcRect/>
          <a:stretch/>
        </p:blipFill>
        <p:spPr>
          <a:xfrm>
            <a:off x="8000713" y="3965400"/>
            <a:ext cx="4066168" cy="20202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err="1"/>
              <a:t>K</a:t>
            </a:r>
            <a:r>
              <a:rPr lang="en-AU" sz="4400" err="1"/>
              <a:t>atitjiny</a:t>
            </a:r>
            <a:r>
              <a:rPr lang="en-AU" sz="4400"/>
              <a:t> </a:t>
            </a:r>
            <a:r>
              <a:rPr lang="en-AU" err="1"/>
              <a:t>W</a:t>
            </a:r>
            <a:r>
              <a:rPr lang="en-AU" sz="4400" err="1"/>
              <a:t>angkiny</a:t>
            </a:r>
            <a:r>
              <a:rPr lang="en-AU"/>
              <a:t>: Knowledge Speaks</a:t>
            </a:r>
            <a:endParaRPr/>
          </a:p>
        </p:txBody>
      </p:sp>
      <p:pic>
        <p:nvPicPr>
          <p:cNvPr id="262" name="Google Shape;262;p33" descr="Aunty Violet, Uncle Anthony Kickett and Uncle Max Jackson at Beverly Reserve on the concrete slab">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838200" y="1825625"/>
            <a:ext cx="4845933" cy="3634450"/>
          </a:xfrm>
          <a:prstGeom prst="rect">
            <a:avLst/>
          </a:prstGeom>
          <a:noFill/>
          <a:ln>
            <a:noFill/>
          </a:ln>
        </p:spPr>
      </p:pic>
      <p:sp>
        <p:nvSpPr>
          <p:cNvPr id="260" name="Google Shape;260;p33"/>
          <p:cNvSpPr txBox="1">
            <a:spLocks noGrp="1"/>
          </p:cNvSpPr>
          <p:nvPr>
            <p:ph type="body" idx="1"/>
          </p:nvPr>
        </p:nvSpPr>
        <p:spPr>
          <a:xfrm>
            <a:off x="5981700" y="1825625"/>
            <a:ext cx="6113844"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AU"/>
              <a:t>Activist not allies or advocates </a:t>
            </a:r>
            <a:endParaRPr/>
          </a:p>
          <a:p>
            <a:pPr marL="228600" lvl="0" indent="-228600" algn="l" rtl="0">
              <a:lnSpc>
                <a:spcPct val="90000"/>
              </a:lnSpc>
              <a:spcBef>
                <a:spcPts val="1000"/>
              </a:spcBef>
              <a:spcAft>
                <a:spcPts val="0"/>
              </a:spcAft>
              <a:buClr>
                <a:schemeClr val="dk1"/>
              </a:buClr>
              <a:buSzPts val="2800"/>
              <a:buChar char="•"/>
            </a:pPr>
            <a:r>
              <a:rPr lang="en-AU"/>
              <a:t>Creating agents of change who understand not to take away our agency</a:t>
            </a:r>
            <a:endParaRPr/>
          </a:p>
          <a:p>
            <a:pPr marL="228600" lvl="0" indent="-228600" algn="l" rtl="0">
              <a:lnSpc>
                <a:spcPct val="90000"/>
              </a:lnSpc>
              <a:spcBef>
                <a:spcPts val="1000"/>
              </a:spcBef>
              <a:spcAft>
                <a:spcPts val="0"/>
              </a:spcAft>
              <a:buClr>
                <a:schemeClr val="dk1"/>
              </a:buClr>
              <a:buSzPts val="2800"/>
              <a:buChar char="•"/>
            </a:pPr>
            <a:r>
              <a:rPr lang="en-AU"/>
              <a:t>Family creates dialogue (trust/honesty/reciprocity/confidence) so courageous conversations have opportunity to develop and strengthen. </a:t>
            </a:r>
            <a:endParaRPr/>
          </a:p>
          <a:p>
            <a:pPr marL="228600" lvl="0" indent="-50800" algn="l" rtl="0">
              <a:lnSpc>
                <a:spcPct val="90000"/>
              </a:lnSpc>
              <a:spcBef>
                <a:spcPts val="1000"/>
              </a:spcBef>
              <a:spcAft>
                <a:spcPts val="0"/>
              </a:spcAft>
              <a:buClr>
                <a:schemeClr val="dk1"/>
              </a:buClr>
              <a:buSzPts val="2800"/>
              <a:buNone/>
            </a:pPr>
            <a:endParaRPr/>
          </a:p>
        </p:txBody>
      </p:sp>
      <p:sp>
        <p:nvSpPr>
          <p:cNvPr id="263" name="Google Shape;263;p33">
            <a:extLst>
              <a:ext uri="{C183D7F6-B498-43B3-948B-1728B52AA6E4}">
                <adec:decorative xmlns:adec="http://schemas.microsoft.com/office/drawing/2017/decorative" val="1"/>
              </a:ext>
            </a:extLst>
          </p:cNvPr>
          <p:cNvSpPr txBox="1"/>
          <p:nvPr/>
        </p:nvSpPr>
        <p:spPr>
          <a:xfrm>
            <a:off x="558800" y="5503401"/>
            <a:ext cx="5816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Above: </a:t>
            </a:r>
            <a:r>
              <a:rPr lang="en-AU" sz="1800">
                <a:solidFill>
                  <a:schemeClr val="dk1"/>
                </a:solidFill>
                <a:latin typeface="Calibri"/>
                <a:ea typeface="Calibri"/>
                <a:cs typeface="Calibri"/>
                <a:sym typeface="Calibri"/>
              </a:rPr>
              <a:t>Aunty Violet, Uncle Anthony Kickett and Uncle Max Jackson at Beverly Reserve on the concrete slab</a:t>
            </a:r>
            <a:endParaRPr sz="1800" b="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title"/>
          </p:nvPr>
        </p:nvSpPr>
        <p:spPr>
          <a:xfrm>
            <a:off x="1389690" y="936335"/>
            <a:ext cx="11130000" cy="768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Relational &amp; Transformational Learning</a:t>
            </a:r>
            <a:endParaRPr/>
          </a:p>
        </p:txBody>
      </p:sp>
      <p:pic>
        <p:nvPicPr>
          <p:cNvPr id="299" name="Google Shape;299;p36" descr="Transactional vs Relational Team Dynamics"/>
          <p:cNvPicPr preferRelativeResize="0"/>
          <p:nvPr/>
        </p:nvPicPr>
        <p:blipFill rotWithShape="1">
          <a:blip r:embed="rId3">
            <a:alphaModFix/>
          </a:blip>
          <a:srcRect/>
          <a:stretch/>
        </p:blipFill>
        <p:spPr>
          <a:xfrm>
            <a:off x="687981" y="2449412"/>
            <a:ext cx="4853671" cy="2520332"/>
          </a:xfrm>
          <a:prstGeom prst="rect">
            <a:avLst/>
          </a:prstGeom>
          <a:noFill/>
          <a:ln>
            <a:noFill/>
          </a:ln>
        </p:spPr>
      </p:pic>
      <p:sp>
        <p:nvSpPr>
          <p:cNvPr id="301" name="Google Shape;301;p36"/>
          <p:cNvSpPr txBox="1"/>
          <p:nvPr/>
        </p:nvSpPr>
        <p:spPr>
          <a:xfrm>
            <a:off x="882488" y="5058889"/>
            <a:ext cx="1524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(Harris, 2019)</a:t>
            </a:r>
            <a:endParaRPr/>
          </a:p>
        </p:txBody>
      </p:sp>
      <p:grpSp>
        <p:nvGrpSpPr>
          <p:cNvPr id="287" name="Google Shape;287;p36" descr="Graph displaying in circles, Staff, Community and Students. Intersecting words, Existing, On going and New"/>
          <p:cNvGrpSpPr/>
          <p:nvPr/>
        </p:nvGrpSpPr>
        <p:grpSpPr>
          <a:xfrm>
            <a:off x="6002356" y="1585577"/>
            <a:ext cx="4442986" cy="4247284"/>
            <a:chOff x="2579070" y="0"/>
            <a:chExt cx="4442986" cy="4247284"/>
          </a:xfrm>
        </p:grpSpPr>
        <p:sp>
          <p:nvSpPr>
            <p:cNvPr id="288" name="Google Shape;288;p36"/>
            <p:cNvSpPr/>
            <p:nvPr/>
          </p:nvSpPr>
          <p:spPr>
            <a:xfrm>
              <a:off x="3555476" y="0"/>
              <a:ext cx="2580600" cy="2580600"/>
            </a:xfrm>
            <a:prstGeom prst="ellipse">
              <a:avLst/>
            </a:prstGeom>
            <a:solidFill>
              <a:srgbClr val="4372C3">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6"/>
            <p:cNvSpPr txBox="1"/>
            <p:nvPr/>
          </p:nvSpPr>
          <p:spPr>
            <a:xfrm>
              <a:off x="3899566" y="451617"/>
              <a:ext cx="1892400" cy="1161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Calibri"/>
                <a:buNone/>
              </a:pPr>
              <a:r>
                <a:rPr lang="en-AU" sz="2500">
                  <a:solidFill>
                    <a:schemeClr val="dk1"/>
                  </a:solidFill>
                  <a:latin typeface="Calibri"/>
                  <a:ea typeface="Calibri"/>
                  <a:cs typeface="Calibri"/>
                  <a:sym typeface="Calibri"/>
                </a:rPr>
                <a:t>Staff</a:t>
              </a:r>
              <a:endParaRPr/>
            </a:p>
          </p:txBody>
        </p:sp>
        <p:sp>
          <p:nvSpPr>
            <p:cNvPr id="290" name="Google Shape;290;p36"/>
            <p:cNvSpPr/>
            <p:nvPr/>
          </p:nvSpPr>
          <p:spPr>
            <a:xfrm>
              <a:off x="4441456" y="1666684"/>
              <a:ext cx="2580600" cy="2580600"/>
            </a:xfrm>
            <a:prstGeom prst="ellipse">
              <a:avLst/>
            </a:prstGeom>
            <a:solidFill>
              <a:srgbClr val="4372C3">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6"/>
            <p:cNvSpPr txBox="1"/>
            <p:nvPr/>
          </p:nvSpPr>
          <p:spPr>
            <a:xfrm>
              <a:off x="5230712" y="2333358"/>
              <a:ext cx="1548300" cy="1419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Calibri"/>
                <a:buNone/>
              </a:pPr>
              <a:r>
                <a:rPr lang="en-AU" sz="2500">
                  <a:solidFill>
                    <a:schemeClr val="dk1"/>
                  </a:solidFill>
                  <a:latin typeface="Calibri"/>
                  <a:ea typeface="Calibri"/>
                  <a:cs typeface="Calibri"/>
                  <a:sym typeface="Calibri"/>
                </a:rPr>
                <a:t>Students </a:t>
              </a:r>
              <a:endParaRPr/>
            </a:p>
          </p:txBody>
        </p:sp>
        <p:sp>
          <p:nvSpPr>
            <p:cNvPr id="292" name="Google Shape;292;p36"/>
            <p:cNvSpPr/>
            <p:nvPr/>
          </p:nvSpPr>
          <p:spPr>
            <a:xfrm>
              <a:off x="2579070" y="1666684"/>
              <a:ext cx="2580600" cy="2580600"/>
            </a:xfrm>
            <a:prstGeom prst="ellipse">
              <a:avLst/>
            </a:prstGeom>
            <a:solidFill>
              <a:srgbClr val="4372C3">
                <a:alpha val="4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6"/>
            <p:cNvSpPr txBox="1"/>
            <p:nvPr/>
          </p:nvSpPr>
          <p:spPr>
            <a:xfrm>
              <a:off x="2822083" y="2333358"/>
              <a:ext cx="1548300" cy="1419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Calibri"/>
                <a:buNone/>
              </a:pPr>
              <a:r>
                <a:rPr lang="en-AU" sz="2500">
                  <a:solidFill>
                    <a:schemeClr val="dk1"/>
                  </a:solidFill>
                  <a:latin typeface="Calibri"/>
                  <a:ea typeface="Calibri"/>
                  <a:cs typeface="Calibri"/>
                  <a:sym typeface="Calibri"/>
                </a:rPr>
                <a:t>Community </a:t>
              </a:r>
              <a:endParaRPr/>
            </a:p>
          </p:txBody>
        </p:sp>
      </p:grpSp>
      <p:sp>
        <p:nvSpPr>
          <p:cNvPr id="294" name="Google Shape;294;p36">
            <a:extLst>
              <a:ext uri="{C183D7F6-B498-43B3-948B-1728B52AA6E4}">
                <adec:decorative xmlns:adec="http://schemas.microsoft.com/office/drawing/2017/decorative" val="1"/>
              </a:ext>
            </a:extLst>
          </p:cNvPr>
          <p:cNvSpPr txBox="1"/>
          <p:nvPr/>
        </p:nvSpPr>
        <p:spPr>
          <a:xfrm rot="1954443">
            <a:off x="7183452" y="3524857"/>
            <a:ext cx="1127808" cy="3692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Existing</a:t>
            </a:r>
            <a:endParaRPr/>
          </a:p>
        </p:txBody>
      </p:sp>
      <p:sp>
        <p:nvSpPr>
          <p:cNvPr id="295" name="Google Shape;295;p36">
            <a:extLst>
              <a:ext uri="{C183D7F6-B498-43B3-948B-1728B52AA6E4}">
                <adec:decorative xmlns:adec="http://schemas.microsoft.com/office/drawing/2017/decorative" val="1"/>
              </a:ext>
            </a:extLst>
          </p:cNvPr>
          <p:cNvSpPr txBox="1"/>
          <p:nvPr/>
        </p:nvSpPr>
        <p:spPr>
          <a:xfrm rot="-1446407">
            <a:off x="8321901" y="3369449"/>
            <a:ext cx="1269958" cy="3694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On-going</a:t>
            </a:r>
            <a:endParaRPr sz="1600">
              <a:solidFill>
                <a:schemeClr val="dk1"/>
              </a:solidFill>
              <a:latin typeface="Calibri"/>
              <a:ea typeface="Calibri"/>
              <a:cs typeface="Calibri"/>
              <a:sym typeface="Calibri"/>
            </a:endParaRPr>
          </a:p>
        </p:txBody>
      </p:sp>
      <p:sp>
        <p:nvSpPr>
          <p:cNvPr id="296" name="Google Shape;296;p36">
            <a:extLst>
              <a:ext uri="{C183D7F6-B498-43B3-948B-1728B52AA6E4}">
                <adec:decorative xmlns:adec="http://schemas.microsoft.com/office/drawing/2017/decorative" val="1"/>
              </a:ext>
            </a:extLst>
          </p:cNvPr>
          <p:cNvSpPr txBox="1"/>
          <p:nvPr/>
        </p:nvSpPr>
        <p:spPr>
          <a:xfrm>
            <a:off x="7938808" y="4248541"/>
            <a:ext cx="76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New</a:t>
            </a:r>
            <a:endParaRPr/>
          </a:p>
        </p:txBody>
      </p:sp>
      <p:sp>
        <p:nvSpPr>
          <p:cNvPr id="297" name="Google Shape;297;p36" descr="Arrow pointing out from the centre of the intersecting circles with the word Interconnectedness.">
            <a:extLst>
              <a:ext uri="{C183D7F6-B498-43B3-948B-1728B52AA6E4}">
                <adec:decorative xmlns:adec="http://schemas.microsoft.com/office/drawing/2017/decorative" val="0"/>
              </a:ext>
            </a:extLst>
          </p:cNvPr>
          <p:cNvSpPr/>
          <p:nvPr/>
        </p:nvSpPr>
        <p:spPr>
          <a:xfrm rot="10500153">
            <a:off x="8177256" y="3720450"/>
            <a:ext cx="3492075" cy="219242"/>
          </a:xfrm>
          <a:prstGeom prst="lef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36">
            <a:extLst>
              <a:ext uri="{C183D7F6-B498-43B3-948B-1728B52AA6E4}">
                <adec:decorative xmlns:adec="http://schemas.microsoft.com/office/drawing/2017/decorative" val="1"/>
              </a:ext>
            </a:extLst>
          </p:cNvPr>
          <p:cNvSpPr txBox="1"/>
          <p:nvPr/>
        </p:nvSpPr>
        <p:spPr>
          <a:xfrm>
            <a:off x="9973677" y="3168544"/>
            <a:ext cx="2431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2000" b="1" i="1">
                <a:solidFill>
                  <a:schemeClr val="dk1"/>
                </a:solidFill>
                <a:latin typeface="Calibri"/>
                <a:ea typeface="Calibri"/>
                <a:cs typeface="Calibri"/>
                <a:sym typeface="Calibri"/>
              </a:rPr>
              <a:t>Interconnectedness</a:t>
            </a:r>
            <a:endParaRPr/>
          </a:p>
        </p:txBody>
      </p:sp>
      <p:sp>
        <p:nvSpPr>
          <p:cNvPr id="300" name="Google Shape;300;p36"/>
          <p:cNvSpPr txBox="1"/>
          <p:nvPr/>
        </p:nvSpPr>
        <p:spPr>
          <a:xfrm>
            <a:off x="10377054" y="5702033"/>
            <a:ext cx="1524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(Zada, 2023)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title"/>
          </p:nvPr>
        </p:nvSpPr>
        <p:spPr>
          <a:xfrm>
            <a:off x="838200" y="956221"/>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Student Testimonial</a:t>
            </a:r>
            <a:endParaRPr/>
          </a:p>
        </p:txBody>
      </p:sp>
      <p:sp>
        <p:nvSpPr>
          <p:cNvPr id="323" name="Google Shape;323;p39">
            <a:extLst>
              <a:ext uri="{C183D7F6-B498-43B3-948B-1728B52AA6E4}">
                <adec:decorative xmlns:adec="http://schemas.microsoft.com/office/drawing/2017/decorative" val="1"/>
              </a:ext>
            </a:extLst>
          </p:cNvPr>
          <p:cNvSpPr/>
          <p:nvPr/>
        </p:nvSpPr>
        <p:spPr>
          <a:xfrm>
            <a:off x="10521623" y="2321845"/>
            <a:ext cx="305609" cy="2956090"/>
          </a:xfrm>
          <a:prstGeom prst="rightBracket">
            <a:avLst>
              <a:gd name="adj" fmla="val 146088"/>
            </a:avLst>
          </a:prstGeom>
          <a:noFill/>
          <a:ln w="38100"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A20B40"/>
              </a:solidFill>
              <a:latin typeface="Calibri"/>
              <a:ea typeface="Calibri"/>
              <a:cs typeface="Calibri"/>
              <a:sym typeface="Calibri"/>
            </a:endParaRPr>
          </a:p>
        </p:txBody>
      </p:sp>
      <p:sp>
        <p:nvSpPr>
          <p:cNvPr id="324" name="Google Shape;324;p39">
            <a:extLst>
              <a:ext uri="{C183D7F6-B498-43B3-948B-1728B52AA6E4}">
                <adec:decorative xmlns:adec="http://schemas.microsoft.com/office/drawing/2017/decorative" val="1"/>
              </a:ext>
            </a:extLst>
          </p:cNvPr>
          <p:cNvSpPr/>
          <p:nvPr/>
        </p:nvSpPr>
        <p:spPr>
          <a:xfrm flipH="1">
            <a:off x="1873893" y="2177478"/>
            <a:ext cx="193931" cy="2956090"/>
          </a:xfrm>
          <a:prstGeom prst="rightBracket">
            <a:avLst>
              <a:gd name="adj" fmla="val 146088"/>
            </a:avLst>
          </a:prstGeom>
          <a:noFill/>
          <a:ln w="38100"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A20B40"/>
              </a:solidFill>
              <a:latin typeface="Calibri"/>
              <a:ea typeface="Calibri"/>
              <a:cs typeface="Calibri"/>
              <a:sym typeface="Calibri"/>
            </a:endParaRPr>
          </a:p>
        </p:txBody>
      </p:sp>
      <p:sp>
        <p:nvSpPr>
          <p:cNvPr id="325" name="Google Shape;325;p39"/>
          <p:cNvSpPr txBox="1"/>
          <p:nvPr/>
        </p:nvSpPr>
        <p:spPr>
          <a:xfrm>
            <a:off x="2280756" y="2177576"/>
            <a:ext cx="8199800" cy="80083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800"/>
              <a:buFont typeface="Arial"/>
              <a:buNone/>
            </a:pPr>
            <a:r>
              <a:rPr lang="en-AU" sz="1800">
                <a:solidFill>
                  <a:srgbClr val="000000"/>
                </a:solidFill>
                <a:latin typeface="Calibri"/>
                <a:ea typeface="Calibri"/>
                <a:cs typeface="Calibri"/>
                <a:sym typeface="Calibri"/>
              </a:rPr>
              <a:t>Anthony has changed my way of thinking and living for life, I can't thank him enough. Prior to this unit, I suffered with low moods, trouble focusing and being present. Anthony taught us about the importance of being mindful and present. Sitting on a rock and listening to the wind whistle amongst the trees, connecting with country. </a:t>
            </a:r>
            <a:endParaRPr/>
          </a:p>
          <a:p>
            <a:pPr marL="0" marR="0" lvl="0" indent="0" algn="l" rtl="0">
              <a:lnSpc>
                <a:spcPct val="107000"/>
              </a:lnSpc>
              <a:spcBef>
                <a:spcPts val="1800"/>
              </a:spcBef>
              <a:spcAft>
                <a:spcPts val="0"/>
              </a:spcAft>
              <a:buClr>
                <a:srgbClr val="000000"/>
              </a:buClr>
              <a:buSzPts val="1800"/>
              <a:buFont typeface="Arial"/>
              <a:buNone/>
            </a:pPr>
            <a:r>
              <a:rPr lang="en-AU" sz="1800">
                <a:solidFill>
                  <a:srgbClr val="000000"/>
                </a:solidFill>
                <a:latin typeface="Calibri"/>
                <a:ea typeface="Calibri"/>
                <a:cs typeface="Calibri"/>
                <a:sym typeface="Calibri"/>
              </a:rPr>
              <a:t>I have adopted these mindful practices in my own life and have noticed such a difference in my own mental health, I can see meaning and purpose in my life again which I struggled to before. I think Anthony has changed my life for the better, I think I'm a better, more well-rounded person because of him and this course now. I think, if everyone was taught by Anthony, they'd be a better person because of it. </a:t>
            </a:r>
            <a:endParaRPr sz="1800">
              <a:solidFill>
                <a:srgbClr val="3F3F3F"/>
              </a:solidFill>
              <a:latin typeface="Calibri"/>
              <a:ea typeface="Calibri"/>
              <a:cs typeface="Calibri"/>
              <a:sym typeface="Calibri"/>
            </a:endParaRPr>
          </a:p>
        </p:txBody>
      </p:sp>
      <p:grpSp>
        <p:nvGrpSpPr>
          <p:cNvPr id="326" name="Google Shape;326;p39">
            <a:extLst>
              <a:ext uri="{C183D7F6-B498-43B3-948B-1728B52AA6E4}">
                <adec:decorative xmlns:adec="http://schemas.microsoft.com/office/drawing/2017/decorative" val="1"/>
              </a:ext>
            </a:extLst>
          </p:cNvPr>
          <p:cNvGrpSpPr/>
          <p:nvPr/>
        </p:nvGrpSpPr>
        <p:grpSpPr>
          <a:xfrm>
            <a:off x="10362307" y="4987274"/>
            <a:ext cx="420812" cy="290950"/>
            <a:chOff x="9948899" y="3782256"/>
            <a:chExt cx="555837" cy="384305"/>
          </a:xfrm>
        </p:grpSpPr>
        <p:sp>
          <p:nvSpPr>
            <p:cNvPr id="327" name="Google Shape;327;p39"/>
            <p:cNvSpPr/>
            <p:nvPr/>
          </p:nvSpPr>
          <p:spPr>
            <a:xfrm>
              <a:off x="9948899" y="3782256"/>
              <a:ext cx="287131" cy="384305"/>
            </a:xfrm>
            <a:custGeom>
              <a:avLst/>
              <a:gdLst/>
              <a:ahLst/>
              <a:cxnLst/>
              <a:rect l="l" t="t" r="r" b="b"/>
              <a:pathLst>
                <a:path w="287131" h="384305" extrusionOk="0">
                  <a:moveTo>
                    <a:pt x="211156" y="0"/>
                  </a:moveTo>
                  <a:cubicBezTo>
                    <a:pt x="282483" y="0"/>
                    <a:pt x="303588" y="42837"/>
                    <a:pt x="274470" y="128512"/>
                  </a:cubicBezTo>
                  <a:cubicBezTo>
                    <a:pt x="229058" y="262148"/>
                    <a:pt x="137568" y="34741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sp>
          <p:nvSpPr>
            <p:cNvPr id="328" name="Google Shape;328;p39"/>
            <p:cNvSpPr/>
            <p:nvPr/>
          </p:nvSpPr>
          <p:spPr>
            <a:xfrm>
              <a:off x="10217605" y="3782256"/>
              <a:ext cx="287131" cy="384305"/>
            </a:xfrm>
            <a:custGeom>
              <a:avLst/>
              <a:gdLst/>
              <a:ahLst/>
              <a:cxnLst/>
              <a:rect l="l" t="t" r="r" b="b"/>
              <a:pathLst>
                <a:path w="287131" h="384305" extrusionOk="0">
                  <a:moveTo>
                    <a:pt x="211156" y="0"/>
                  </a:moveTo>
                  <a:cubicBezTo>
                    <a:pt x="282483" y="0"/>
                    <a:pt x="303588" y="42837"/>
                    <a:pt x="274470" y="128512"/>
                  </a:cubicBezTo>
                  <a:cubicBezTo>
                    <a:pt x="229193" y="261737"/>
                    <a:pt x="137703" y="34700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grpSp>
      <p:grpSp>
        <p:nvGrpSpPr>
          <p:cNvPr id="329" name="Google Shape;329;p39">
            <a:extLst>
              <a:ext uri="{C183D7F6-B498-43B3-948B-1728B52AA6E4}">
                <adec:decorative xmlns:adec="http://schemas.microsoft.com/office/drawing/2017/decorative" val="1"/>
              </a:ext>
            </a:extLst>
          </p:cNvPr>
          <p:cNvGrpSpPr/>
          <p:nvPr/>
        </p:nvGrpSpPr>
        <p:grpSpPr>
          <a:xfrm rot="10800000">
            <a:off x="1656513" y="2176370"/>
            <a:ext cx="420812" cy="290950"/>
            <a:chOff x="9948899" y="3782256"/>
            <a:chExt cx="555837" cy="384305"/>
          </a:xfrm>
        </p:grpSpPr>
        <p:sp>
          <p:nvSpPr>
            <p:cNvPr id="330" name="Google Shape;330;p39"/>
            <p:cNvSpPr/>
            <p:nvPr/>
          </p:nvSpPr>
          <p:spPr>
            <a:xfrm>
              <a:off x="9948899" y="3782256"/>
              <a:ext cx="287131" cy="384305"/>
            </a:xfrm>
            <a:custGeom>
              <a:avLst/>
              <a:gdLst/>
              <a:ahLst/>
              <a:cxnLst/>
              <a:rect l="l" t="t" r="r" b="b"/>
              <a:pathLst>
                <a:path w="287131" h="384305" extrusionOk="0">
                  <a:moveTo>
                    <a:pt x="211156" y="0"/>
                  </a:moveTo>
                  <a:cubicBezTo>
                    <a:pt x="282483" y="0"/>
                    <a:pt x="303588" y="42837"/>
                    <a:pt x="274470" y="128512"/>
                  </a:cubicBezTo>
                  <a:cubicBezTo>
                    <a:pt x="229058" y="262148"/>
                    <a:pt x="137568" y="34741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sp>
          <p:nvSpPr>
            <p:cNvPr id="331" name="Google Shape;331;p39"/>
            <p:cNvSpPr/>
            <p:nvPr/>
          </p:nvSpPr>
          <p:spPr>
            <a:xfrm>
              <a:off x="10217605" y="3782256"/>
              <a:ext cx="287131" cy="384305"/>
            </a:xfrm>
            <a:custGeom>
              <a:avLst/>
              <a:gdLst/>
              <a:ahLst/>
              <a:cxnLst/>
              <a:rect l="l" t="t" r="r" b="b"/>
              <a:pathLst>
                <a:path w="287131" h="384305" extrusionOk="0">
                  <a:moveTo>
                    <a:pt x="211156" y="0"/>
                  </a:moveTo>
                  <a:cubicBezTo>
                    <a:pt x="282483" y="0"/>
                    <a:pt x="303588" y="42837"/>
                    <a:pt x="274470" y="128512"/>
                  </a:cubicBezTo>
                  <a:cubicBezTo>
                    <a:pt x="229193" y="261737"/>
                    <a:pt x="137703" y="34700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grpSp>
      <p:sp>
        <p:nvSpPr>
          <p:cNvPr id="332" name="Google Shape;332;p39"/>
          <p:cNvSpPr txBox="1">
            <a:spLocks noGrp="1"/>
          </p:cNvSpPr>
          <p:nvPr>
            <p:ph type="body" idx="2"/>
          </p:nvPr>
        </p:nvSpPr>
        <p:spPr>
          <a:xfrm>
            <a:off x="838200" y="177120"/>
            <a:ext cx="10515600" cy="609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1F3864"/>
              </a:buClr>
              <a:buSzPts val="2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title"/>
          </p:nvPr>
        </p:nvSpPr>
        <p:spPr>
          <a:xfrm>
            <a:off x="838200" y="934311"/>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Student Testimonial  </a:t>
            </a:r>
            <a:endParaRPr/>
          </a:p>
        </p:txBody>
      </p:sp>
      <p:sp>
        <p:nvSpPr>
          <p:cNvPr id="338" name="Google Shape;338;p40">
            <a:extLst>
              <a:ext uri="{C183D7F6-B498-43B3-948B-1728B52AA6E4}">
                <adec:decorative xmlns:adec="http://schemas.microsoft.com/office/drawing/2017/decorative" val="1"/>
              </a:ext>
            </a:extLst>
          </p:cNvPr>
          <p:cNvSpPr/>
          <p:nvPr/>
        </p:nvSpPr>
        <p:spPr>
          <a:xfrm>
            <a:off x="9554411" y="2301356"/>
            <a:ext cx="268856" cy="3064873"/>
          </a:xfrm>
          <a:prstGeom prst="rightBracket">
            <a:avLst>
              <a:gd name="adj" fmla="val 146088"/>
            </a:avLst>
          </a:prstGeom>
          <a:noFill/>
          <a:ln w="38100"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A20B40"/>
              </a:solidFill>
              <a:latin typeface="Calibri"/>
              <a:ea typeface="Calibri"/>
              <a:cs typeface="Calibri"/>
              <a:sym typeface="Calibri"/>
            </a:endParaRPr>
          </a:p>
        </p:txBody>
      </p:sp>
      <p:sp>
        <p:nvSpPr>
          <p:cNvPr id="339" name="Google Shape;339;p40">
            <a:extLst>
              <a:ext uri="{C183D7F6-B498-43B3-948B-1728B52AA6E4}">
                <adec:decorative xmlns:adec="http://schemas.microsoft.com/office/drawing/2017/decorative" val="1"/>
              </a:ext>
            </a:extLst>
          </p:cNvPr>
          <p:cNvSpPr/>
          <p:nvPr/>
        </p:nvSpPr>
        <p:spPr>
          <a:xfrm flipH="1">
            <a:off x="2368733" y="2229675"/>
            <a:ext cx="292107" cy="3035052"/>
          </a:xfrm>
          <a:prstGeom prst="rightBracket">
            <a:avLst>
              <a:gd name="adj" fmla="val 146088"/>
            </a:avLst>
          </a:prstGeom>
          <a:noFill/>
          <a:ln w="38100"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A20B40"/>
              </a:solidFill>
              <a:latin typeface="Calibri"/>
              <a:ea typeface="Calibri"/>
              <a:cs typeface="Calibri"/>
              <a:sym typeface="Calibri"/>
            </a:endParaRPr>
          </a:p>
        </p:txBody>
      </p:sp>
      <p:grpSp>
        <p:nvGrpSpPr>
          <p:cNvPr id="340" name="Google Shape;340;p40">
            <a:extLst>
              <a:ext uri="{C183D7F6-B498-43B3-948B-1728B52AA6E4}">
                <adec:decorative xmlns:adec="http://schemas.microsoft.com/office/drawing/2017/decorative" val="1"/>
              </a:ext>
            </a:extLst>
          </p:cNvPr>
          <p:cNvGrpSpPr/>
          <p:nvPr/>
        </p:nvGrpSpPr>
        <p:grpSpPr>
          <a:xfrm>
            <a:off x="9337030" y="5119252"/>
            <a:ext cx="420812" cy="290950"/>
            <a:chOff x="9948899" y="3782256"/>
            <a:chExt cx="555837" cy="384305"/>
          </a:xfrm>
        </p:grpSpPr>
        <p:sp>
          <p:nvSpPr>
            <p:cNvPr id="341" name="Google Shape;341;p40"/>
            <p:cNvSpPr/>
            <p:nvPr/>
          </p:nvSpPr>
          <p:spPr>
            <a:xfrm>
              <a:off x="9948899" y="3782256"/>
              <a:ext cx="287131" cy="384305"/>
            </a:xfrm>
            <a:custGeom>
              <a:avLst/>
              <a:gdLst/>
              <a:ahLst/>
              <a:cxnLst/>
              <a:rect l="l" t="t" r="r" b="b"/>
              <a:pathLst>
                <a:path w="287131" h="384305" extrusionOk="0">
                  <a:moveTo>
                    <a:pt x="211156" y="0"/>
                  </a:moveTo>
                  <a:cubicBezTo>
                    <a:pt x="282483" y="0"/>
                    <a:pt x="303588" y="42837"/>
                    <a:pt x="274470" y="128512"/>
                  </a:cubicBezTo>
                  <a:cubicBezTo>
                    <a:pt x="229058" y="262148"/>
                    <a:pt x="137568" y="34741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sp>
          <p:nvSpPr>
            <p:cNvPr id="342" name="Google Shape;342;p40"/>
            <p:cNvSpPr/>
            <p:nvPr/>
          </p:nvSpPr>
          <p:spPr>
            <a:xfrm>
              <a:off x="10217605" y="3782256"/>
              <a:ext cx="287131" cy="384305"/>
            </a:xfrm>
            <a:custGeom>
              <a:avLst/>
              <a:gdLst/>
              <a:ahLst/>
              <a:cxnLst/>
              <a:rect l="l" t="t" r="r" b="b"/>
              <a:pathLst>
                <a:path w="287131" h="384305" extrusionOk="0">
                  <a:moveTo>
                    <a:pt x="211156" y="0"/>
                  </a:moveTo>
                  <a:cubicBezTo>
                    <a:pt x="282483" y="0"/>
                    <a:pt x="303588" y="42837"/>
                    <a:pt x="274470" y="128512"/>
                  </a:cubicBezTo>
                  <a:cubicBezTo>
                    <a:pt x="229193" y="261737"/>
                    <a:pt x="137703" y="34700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grpSp>
      <p:grpSp>
        <p:nvGrpSpPr>
          <p:cNvPr id="344" name="Google Shape;344;p40">
            <a:extLst>
              <a:ext uri="{C183D7F6-B498-43B3-948B-1728B52AA6E4}">
                <adec:decorative xmlns:adec="http://schemas.microsoft.com/office/drawing/2017/decorative" val="1"/>
              </a:ext>
            </a:extLst>
          </p:cNvPr>
          <p:cNvGrpSpPr/>
          <p:nvPr/>
        </p:nvGrpSpPr>
        <p:grpSpPr>
          <a:xfrm rot="10800000">
            <a:off x="2221210" y="2208893"/>
            <a:ext cx="432711" cy="314546"/>
            <a:chOff x="9948899" y="3782256"/>
            <a:chExt cx="555837" cy="384305"/>
          </a:xfrm>
        </p:grpSpPr>
        <p:sp>
          <p:nvSpPr>
            <p:cNvPr id="345" name="Google Shape;345;p40"/>
            <p:cNvSpPr/>
            <p:nvPr/>
          </p:nvSpPr>
          <p:spPr>
            <a:xfrm>
              <a:off x="9948899" y="3782256"/>
              <a:ext cx="287131" cy="384305"/>
            </a:xfrm>
            <a:custGeom>
              <a:avLst/>
              <a:gdLst/>
              <a:ahLst/>
              <a:cxnLst/>
              <a:rect l="l" t="t" r="r" b="b"/>
              <a:pathLst>
                <a:path w="287131" h="384305" extrusionOk="0">
                  <a:moveTo>
                    <a:pt x="211156" y="0"/>
                  </a:moveTo>
                  <a:cubicBezTo>
                    <a:pt x="282483" y="0"/>
                    <a:pt x="303588" y="42837"/>
                    <a:pt x="274470" y="128512"/>
                  </a:cubicBezTo>
                  <a:cubicBezTo>
                    <a:pt x="229058" y="262148"/>
                    <a:pt x="137568" y="34741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sp>
          <p:nvSpPr>
            <p:cNvPr id="346" name="Google Shape;346;p40"/>
            <p:cNvSpPr/>
            <p:nvPr/>
          </p:nvSpPr>
          <p:spPr>
            <a:xfrm>
              <a:off x="10217605" y="3782256"/>
              <a:ext cx="287131" cy="384305"/>
            </a:xfrm>
            <a:custGeom>
              <a:avLst/>
              <a:gdLst/>
              <a:ahLst/>
              <a:cxnLst/>
              <a:rect l="l" t="t" r="r" b="b"/>
              <a:pathLst>
                <a:path w="287131" h="384305" extrusionOk="0">
                  <a:moveTo>
                    <a:pt x="211156" y="0"/>
                  </a:moveTo>
                  <a:cubicBezTo>
                    <a:pt x="282483" y="0"/>
                    <a:pt x="303588" y="42837"/>
                    <a:pt x="274470" y="128512"/>
                  </a:cubicBezTo>
                  <a:cubicBezTo>
                    <a:pt x="229193" y="261737"/>
                    <a:pt x="137703" y="34700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grpSp>
      <p:sp>
        <p:nvSpPr>
          <p:cNvPr id="347" name="Google Shape;347;p40"/>
          <p:cNvSpPr txBox="1">
            <a:spLocks noGrp="1"/>
          </p:cNvSpPr>
          <p:nvPr>
            <p:ph type="body" idx="2"/>
          </p:nvPr>
        </p:nvSpPr>
        <p:spPr>
          <a:xfrm>
            <a:off x="838200" y="177120"/>
            <a:ext cx="10515600" cy="609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1F3864"/>
              </a:buClr>
              <a:buSzPts val="2800"/>
              <a:buNone/>
            </a:pPr>
            <a:endParaRPr/>
          </a:p>
        </p:txBody>
      </p:sp>
      <p:sp>
        <p:nvSpPr>
          <p:cNvPr id="348" name="Google Shape;348;p40"/>
          <p:cNvSpPr txBox="1"/>
          <p:nvPr/>
        </p:nvSpPr>
        <p:spPr>
          <a:xfrm>
            <a:off x="3048000" y="2226908"/>
            <a:ext cx="6342718"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He just goes above and beyond for his students and I have never loved a unit as much as this one. I learnt from Anthony that in Nyungar culture, having a sense of humour and a laugh is very important, it was so great to see Anthony and the fellow tutors having jokes between each other.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AU" sz="1800">
                <a:solidFill>
                  <a:schemeClr val="dk1"/>
                </a:solidFill>
                <a:latin typeface="Calibri"/>
                <a:ea typeface="Calibri"/>
                <a:cs typeface="Calibri"/>
                <a:sym typeface="Calibri"/>
              </a:rPr>
              <a:t>Anthony has such a positive and wise outlook on life and told us some very humorous stories, whether its playing and coaching footy from back in the day running dog poo laps before a game or about learning about bush food, Anthony always had something up his sleeve. He was constantly cracking jokes, it's who he is.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1"/>
          <p:cNvSpPr txBox="1">
            <a:spLocks noGrp="1"/>
          </p:cNvSpPr>
          <p:nvPr>
            <p:ph type="title"/>
          </p:nvPr>
        </p:nvSpPr>
        <p:spPr>
          <a:xfrm>
            <a:off x="838200" y="934311"/>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Student Testimonial </a:t>
            </a:r>
            <a:endParaRPr/>
          </a:p>
        </p:txBody>
      </p:sp>
      <p:sp>
        <p:nvSpPr>
          <p:cNvPr id="354" name="Google Shape;354;p41">
            <a:extLst>
              <a:ext uri="{C183D7F6-B498-43B3-948B-1728B52AA6E4}">
                <adec:decorative xmlns:adec="http://schemas.microsoft.com/office/drawing/2017/decorative" val="1"/>
              </a:ext>
            </a:extLst>
          </p:cNvPr>
          <p:cNvSpPr/>
          <p:nvPr/>
        </p:nvSpPr>
        <p:spPr>
          <a:xfrm>
            <a:off x="9409496" y="2278594"/>
            <a:ext cx="280690" cy="2863074"/>
          </a:xfrm>
          <a:prstGeom prst="rightBracket">
            <a:avLst>
              <a:gd name="adj" fmla="val 146088"/>
            </a:avLst>
          </a:prstGeom>
          <a:noFill/>
          <a:ln w="38100"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A20B40"/>
              </a:solidFill>
              <a:latin typeface="Calibri"/>
              <a:ea typeface="Calibri"/>
              <a:cs typeface="Calibri"/>
              <a:sym typeface="Calibri"/>
            </a:endParaRPr>
          </a:p>
        </p:txBody>
      </p:sp>
      <p:sp>
        <p:nvSpPr>
          <p:cNvPr id="355" name="Google Shape;355;p41">
            <a:extLst>
              <a:ext uri="{C183D7F6-B498-43B3-948B-1728B52AA6E4}">
                <adec:decorative xmlns:adec="http://schemas.microsoft.com/office/drawing/2017/decorative" val="1"/>
              </a:ext>
            </a:extLst>
          </p:cNvPr>
          <p:cNvSpPr/>
          <p:nvPr/>
        </p:nvSpPr>
        <p:spPr>
          <a:xfrm flipH="1">
            <a:off x="2601679" y="2278594"/>
            <a:ext cx="166948" cy="2771816"/>
          </a:xfrm>
          <a:prstGeom prst="rightBracket">
            <a:avLst>
              <a:gd name="adj" fmla="val 146088"/>
            </a:avLst>
          </a:prstGeom>
          <a:noFill/>
          <a:ln w="38100" cap="flat" cmpd="sng">
            <a:solidFill>
              <a:srgbClr val="1066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A20B40"/>
              </a:solidFill>
              <a:latin typeface="Calibri"/>
              <a:ea typeface="Calibri"/>
              <a:cs typeface="Calibri"/>
              <a:sym typeface="Calibri"/>
            </a:endParaRPr>
          </a:p>
        </p:txBody>
      </p:sp>
      <p:grpSp>
        <p:nvGrpSpPr>
          <p:cNvPr id="356" name="Google Shape;356;p41">
            <a:extLst>
              <a:ext uri="{C183D7F6-B498-43B3-948B-1728B52AA6E4}">
                <adec:decorative xmlns:adec="http://schemas.microsoft.com/office/drawing/2017/decorative" val="1"/>
              </a:ext>
            </a:extLst>
          </p:cNvPr>
          <p:cNvGrpSpPr/>
          <p:nvPr/>
        </p:nvGrpSpPr>
        <p:grpSpPr>
          <a:xfrm>
            <a:off x="9212641" y="4909245"/>
            <a:ext cx="407206" cy="276396"/>
            <a:chOff x="9948899" y="3782256"/>
            <a:chExt cx="555837" cy="384305"/>
          </a:xfrm>
        </p:grpSpPr>
        <p:sp>
          <p:nvSpPr>
            <p:cNvPr id="357" name="Google Shape;357;p41"/>
            <p:cNvSpPr/>
            <p:nvPr/>
          </p:nvSpPr>
          <p:spPr>
            <a:xfrm>
              <a:off x="9948899" y="3782256"/>
              <a:ext cx="287131" cy="384305"/>
            </a:xfrm>
            <a:custGeom>
              <a:avLst/>
              <a:gdLst/>
              <a:ahLst/>
              <a:cxnLst/>
              <a:rect l="l" t="t" r="r" b="b"/>
              <a:pathLst>
                <a:path w="287131" h="384305" extrusionOk="0">
                  <a:moveTo>
                    <a:pt x="211156" y="0"/>
                  </a:moveTo>
                  <a:cubicBezTo>
                    <a:pt x="282483" y="0"/>
                    <a:pt x="303588" y="42837"/>
                    <a:pt x="274470" y="128512"/>
                  </a:cubicBezTo>
                  <a:cubicBezTo>
                    <a:pt x="229058" y="262148"/>
                    <a:pt x="137568" y="34741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sp>
          <p:nvSpPr>
            <p:cNvPr id="358" name="Google Shape;358;p41"/>
            <p:cNvSpPr/>
            <p:nvPr/>
          </p:nvSpPr>
          <p:spPr>
            <a:xfrm>
              <a:off x="10217605" y="3782256"/>
              <a:ext cx="287131" cy="384305"/>
            </a:xfrm>
            <a:custGeom>
              <a:avLst/>
              <a:gdLst/>
              <a:ahLst/>
              <a:cxnLst/>
              <a:rect l="l" t="t" r="r" b="b"/>
              <a:pathLst>
                <a:path w="287131" h="384305" extrusionOk="0">
                  <a:moveTo>
                    <a:pt x="211156" y="0"/>
                  </a:moveTo>
                  <a:cubicBezTo>
                    <a:pt x="282483" y="0"/>
                    <a:pt x="303588" y="42837"/>
                    <a:pt x="274470" y="128512"/>
                  </a:cubicBezTo>
                  <a:cubicBezTo>
                    <a:pt x="229193" y="261737"/>
                    <a:pt x="137703" y="34700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grpSp>
      <p:grpSp>
        <p:nvGrpSpPr>
          <p:cNvPr id="360" name="Google Shape;360;p41">
            <a:extLst>
              <a:ext uri="{C183D7F6-B498-43B3-948B-1728B52AA6E4}">
                <adec:decorative xmlns:adec="http://schemas.microsoft.com/office/drawing/2017/decorative" val="1"/>
              </a:ext>
            </a:extLst>
          </p:cNvPr>
          <p:cNvGrpSpPr/>
          <p:nvPr/>
        </p:nvGrpSpPr>
        <p:grpSpPr>
          <a:xfrm rot="10800000">
            <a:off x="2397727" y="2230102"/>
            <a:ext cx="432711" cy="314546"/>
            <a:chOff x="9948899" y="3782256"/>
            <a:chExt cx="555837" cy="384305"/>
          </a:xfrm>
        </p:grpSpPr>
        <p:sp>
          <p:nvSpPr>
            <p:cNvPr id="361" name="Google Shape;361;p41"/>
            <p:cNvSpPr/>
            <p:nvPr/>
          </p:nvSpPr>
          <p:spPr>
            <a:xfrm>
              <a:off x="9948899" y="3782256"/>
              <a:ext cx="287131" cy="384305"/>
            </a:xfrm>
            <a:custGeom>
              <a:avLst/>
              <a:gdLst/>
              <a:ahLst/>
              <a:cxnLst/>
              <a:rect l="l" t="t" r="r" b="b"/>
              <a:pathLst>
                <a:path w="287131" h="384305" extrusionOk="0">
                  <a:moveTo>
                    <a:pt x="211156" y="0"/>
                  </a:moveTo>
                  <a:cubicBezTo>
                    <a:pt x="282483" y="0"/>
                    <a:pt x="303588" y="42837"/>
                    <a:pt x="274470" y="128512"/>
                  </a:cubicBezTo>
                  <a:cubicBezTo>
                    <a:pt x="229058" y="262148"/>
                    <a:pt x="137568" y="34741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sp>
          <p:nvSpPr>
            <p:cNvPr id="362" name="Google Shape;362;p41"/>
            <p:cNvSpPr/>
            <p:nvPr/>
          </p:nvSpPr>
          <p:spPr>
            <a:xfrm>
              <a:off x="10217605" y="3782256"/>
              <a:ext cx="287131" cy="384305"/>
            </a:xfrm>
            <a:custGeom>
              <a:avLst/>
              <a:gdLst/>
              <a:ahLst/>
              <a:cxnLst/>
              <a:rect l="l" t="t" r="r" b="b"/>
              <a:pathLst>
                <a:path w="287131" h="384305" extrusionOk="0">
                  <a:moveTo>
                    <a:pt x="211156" y="0"/>
                  </a:moveTo>
                  <a:cubicBezTo>
                    <a:pt x="282483" y="0"/>
                    <a:pt x="303588" y="42837"/>
                    <a:pt x="274470" y="128512"/>
                  </a:cubicBezTo>
                  <a:cubicBezTo>
                    <a:pt x="229193" y="261737"/>
                    <a:pt x="137703" y="347002"/>
                    <a:pt x="0" y="384305"/>
                  </a:cubicBezTo>
                  <a:lnTo>
                    <a:pt x="26334" y="306829"/>
                  </a:lnTo>
                  <a:cubicBezTo>
                    <a:pt x="69786" y="285104"/>
                    <a:pt x="103739" y="253949"/>
                    <a:pt x="128194" y="213366"/>
                  </a:cubicBezTo>
                  <a:cubicBezTo>
                    <a:pt x="62606" y="213366"/>
                    <a:pt x="41723" y="178318"/>
                    <a:pt x="65543" y="108220"/>
                  </a:cubicBezTo>
                  <a:cubicBezTo>
                    <a:pt x="90062" y="36074"/>
                    <a:pt x="138599" y="0"/>
                    <a:pt x="211156" y="0"/>
                  </a:cubicBezTo>
                  <a:close/>
                </a:path>
              </a:pathLst>
            </a:custGeom>
            <a:solidFill>
              <a:srgbClr val="1066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900"/>
                <a:buFont typeface="Calibri"/>
                <a:buNone/>
              </a:pPr>
              <a:endParaRPr sz="19900" b="1" i="0" u="none" strike="noStrike" cap="none">
                <a:solidFill>
                  <a:srgbClr val="0070C0"/>
                </a:solidFill>
                <a:latin typeface="Federo"/>
                <a:ea typeface="Federo"/>
                <a:cs typeface="Federo"/>
                <a:sym typeface="Federo"/>
              </a:endParaRPr>
            </a:p>
          </p:txBody>
        </p:sp>
      </p:grpSp>
      <p:sp>
        <p:nvSpPr>
          <p:cNvPr id="363" name="Google Shape;363;p41"/>
          <p:cNvSpPr txBox="1">
            <a:spLocks noGrp="1"/>
          </p:cNvSpPr>
          <p:nvPr>
            <p:ph type="body" idx="2"/>
          </p:nvPr>
        </p:nvSpPr>
        <p:spPr>
          <a:xfrm>
            <a:off x="838200" y="177120"/>
            <a:ext cx="10515600" cy="609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1F3864"/>
              </a:buClr>
              <a:buSzPts val="2800"/>
              <a:buNone/>
            </a:pPr>
            <a:endParaRPr/>
          </a:p>
        </p:txBody>
      </p:sp>
      <p:sp>
        <p:nvSpPr>
          <p:cNvPr id="364" name="Google Shape;364;p41"/>
          <p:cNvSpPr txBox="1"/>
          <p:nvPr/>
        </p:nvSpPr>
        <p:spPr>
          <a:xfrm>
            <a:off x="3096155" y="2433788"/>
            <a:ext cx="6342718" cy="2552686"/>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AU" sz="1800">
                <a:solidFill>
                  <a:srgbClr val="000000"/>
                </a:solidFill>
                <a:latin typeface="Calibri"/>
                <a:ea typeface="Calibri"/>
                <a:cs typeface="Calibri"/>
                <a:sym typeface="Calibri"/>
              </a:rPr>
              <a:t>Everyday Anthony with a flat white in hand would be excited to teach us about his culture in a unique way. We actually got to go out of the classroom and visit places like Kings Park, Optus stadium and Roelands mission. </a:t>
            </a:r>
            <a:endParaRPr/>
          </a:p>
          <a:p>
            <a:pPr marL="0" marR="0" lvl="0" indent="0" algn="l" rtl="0">
              <a:lnSpc>
                <a:spcPct val="107000"/>
              </a:lnSpc>
              <a:spcBef>
                <a:spcPts val="800"/>
              </a:spcBef>
              <a:spcAft>
                <a:spcPts val="0"/>
              </a:spcAft>
              <a:buNone/>
            </a:pPr>
            <a:r>
              <a:rPr lang="en-AU" sz="1800">
                <a:solidFill>
                  <a:srgbClr val="000000"/>
                </a:solidFill>
                <a:latin typeface="Calibri"/>
                <a:ea typeface="Calibri"/>
                <a:cs typeface="Calibri"/>
                <a:sym typeface="Calibri"/>
              </a:rPr>
              <a:t>I was so excited to go to class everyday with this hands-on experience. I also think this way of learning helped me focus and retain information better, something I've struggled with before in regards to learning in a classroom.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WARNING</a:t>
            </a:r>
            <a:endParaRPr/>
          </a:p>
        </p:txBody>
      </p:sp>
      <p:sp>
        <p:nvSpPr>
          <p:cNvPr id="159" name="Google Shape;159;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2800"/>
              <a:buNone/>
            </a:pPr>
            <a:r>
              <a:rPr lang="en-AU"/>
              <a:t>This material has been reproduced and communicated to you by or on behalf of </a:t>
            </a:r>
            <a:r>
              <a:rPr lang="en-AU" b="1"/>
              <a:t>Curtin University </a:t>
            </a:r>
            <a:r>
              <a:rPr lang="en-AU"/>
              <a:t>in accordance with section 113P of the </a:t>
            </a:r>
            <a:r>
              <a:rPr lang="en-AU" i="1"/>
              <a:t>Copyright Act 1968</a:t>
            </a:r>
            <a:r>
              <a:rPr lang="en-AU"/>
              <a:t> </a:t>
            </a:r>
            <a:r>
              <a:rPr lang="en-AU" b="1"/>
              <a:t>(the Act).</a:t>
            </a:r>
            <a:endParaRPr/>
          </a:p>
          <a:p>
            <a:pPr marL="0" lvl="0" indent="0" algn="l" rtl="0">
              <a:lnSpc>
                <a:spcPct val="100000"/>
              </a:lnSpc>
              <a:spcBef>
                <a:spcPts val="400"/>
              </a:spcBef>
              <a:spcAft>
                <a:spcPts val="0"/>
              </a:spcAft>
              <a:buClr>
                <a:schemeClr val="dk1"/>
              </a:buClr>
              <a:buSzPts val="2800"/>
              <a:buNone/>
            </a:pPr>
            <a:r>
              <a:rPr lang="en-AU"/>
              <a:t>The material in this communication may be subject to copyright under the Act. Any further reproduction or communication of this material by you may be the subject of copyright protection under the Act.</a:t>
            </a:r>
            <a:endParaRPr/>
          </a:p>
          <a:p>
            <a:pPr marL="0" lvl="0" indent="0" algn="l" rtl="0">
              <a:lnSpc>
                <a:spcPct val="100000"/>
              </a:lnSpc>
              <a:spcBef>
                <a:spcPts val="400"/>
              </a:spcBef>
              <a:spcAft>
                <a:spcPts val="0"/>
              </a:spcAft>
              <a:buClr>
                <a:srgbClr val="C00000"/>
              </a:buClr>
              <a:buSzPts val="2800"/>
              <a:buNone/>
            </a:pPr>
            <a:r>
              <a:rPr lang="en-AU">
                <a:solidFill>
                  <a:srgbClr val="C00000"/>
                </a:solidFill>
              </a:rPr>
              <a:t>Aboriginal and Torres Strait Islander audiences are advised that this presentation may contain images and names of people who have passed away.</a:t>
            </a:r>
            <a:endParaRPr/>
          </a:p>
          <a:p>
            <a:pPr marL="0" lvl="0" indent="0" algn="l" rtl="0">
              <a:lnSpc>
                <a:spcPct val="100000"/>
              </a:lnSpc>
              <a:spcBef>
                <a:spcPts val="400"/>
              </a:spcBef>
              <a:spcAft>
                <a:spcPts val="0"/>
              </a:spcAft>
              <a:buClr>
                <a:schemeClr val="dk1"/>
              </a:buClr>
              <a:buSzPts val="2800"/>
              <a:buNone/>
            </a:pPr>
            <a:r>
              <a:rPr lang="en-AU"/>
              <a:t>Do not remove this notice.</a:t>
            </a:r>
            <a:endParaRPr/>
          </a:p>
        </p:txBody>
      </p:sp>
      <p:sp>
        <p:nvSpPr>
          <p:cNvPr id="160" name="Google Shape;1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fld id="{00000000-1234-1234-1234-123412341234}" type="slidenum">
              <a:rPr lang="en-AU" sz="1800" b="0" i="0" u="none" strike="noStrike" cap="none">
                <a:solidFill>
                  <a:srgbClr val="000000"/>
                </a:solidFill>
                <a:latin typeface="Calibri"/>
                <a:ea typeface="Calibri"/>
                <a:cs typeface="Calibri"/>
                <a:sym typeface="Calibri"/>
              </a:rPr>
              <a:t>2</a:t>
            </a:fld>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7;p46">
            <a:extLst>
              <a:ext uri="{FF2B5EF4-FFF2-40B4-BE49-F238E27FC236}">
                <a16:creationId xmlns:a16="http://schemas.microsoft.com/office/drawing/2014/main" id="{08EFAE82-1735-9AE8-D18C-18AA6B60A482}"/>
              </a:ext>
            </a:extLst>
          </p:cNvPr>
          <p:cNvSpPr txBox="1">
            <a:spLocks noGrp="1"/>
          </p:cNvSpPr>
          <p:nvPr>
            <p:ph type="title"/>
          </p:nvPr>
        </p:nvSpPr>
        <p:spPr>
          <a:xfrm>
            <a:off x="544171" y="1009352"/>
            <a:ext cx="11259065" cy="7016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4400">
                <a:solidFill>
                  <a:schemeClr val="accent1">
                    <a:lumMod val="50000"/>
                  </a:schemeClr>
                </a:solidFill>
                <a:latin typeface="Calibri"/>
                <a:ea typeface="Calibri"/>
                <a:cs typeface="Calibri"/>
                <a:sym typeface="Calibri"/>
              </a:rPr>
              <a:t>Yanga </a:t>
            </a:r>
            <a:r>
              <a:rPr lang="en-AU" sz="4400" err="1">
                <a:solidFill>
                  <a:schemeClr val="accent1">
                    <a:lumMod val="50000"/>
                  </a:schemeClr>
                </a:solidFill>
                <a:latin typeface="Calibri"/>
                <a:ea typeface="Calibri"/>
                <a:cs typeface="Calibri"/>
                <a:sym typeface="Calibri"/>
              </a:rPr>
              <a:t>kidji</a:t>
            </a:r>
            <a:r>
              <a:rPr lang="en-AU" sz="4400">
                <a:solidFill>
                  <a:schemeClr val="accent1">
                    <a:lumMod val="50000"/>
                  </a:schemeClr>
                </a:solidFill>
                <a:latin typeface="Calibri"/>
                <a:ea typeface="Calibri"/>
                <a:cs typeface="Calibri"/>
                <a:sym typeface="Calibri"/>
              </a:rPr>
              <a:t> </a:t>
            </a:r>
            <a:r>
              <a:rPr lang="en-AU" sz="4400" err="1">
                <a:solidFill>
                  <a:schemeClr val="accent1">
                    <a:lumMod val="50000"/>
                  </a:schemeClr>
                </a:solidFill>
                <a:latin typeface="Calibri"/>
                <a:ea typeface="Calibri"/>
                <a:cs typeface="Calibri"/>
                <a:sym typeface="Calibri"/>
              </a:rPr>
              <a:t>Boordawan</a:t>
            </a:r>
            <a:r>
              <a:rPr lang="en-AU" sz="4400">
                <a:solidFill>
                  <a:schemeClr val="accent1">
                    <a:lumMod val="50000"/>
                  </a:schemeClr>
                </a:solidFill>
                <a:latin typeface="Calibri"/>
                <a:ea typeface="Calibri"/>
                <a:cs typeface="Calibri"/>
                <a:sym typeface="Calibri"/>
              </a:rPr>
              <a:t> – Thanks &amp; see you later</a:t>
            </a:r>
            <a:endParaRPr>
              <a:solidFill>
                <a:schemeClr val="accent1">
                  <a:lumMod val="50000"/>
                </a:schemeClr>
              </a:solidFill>
            </a:endParaRPr>
          </a:p>
        </p:txBody>
      </p:sp>
      <p:sp>
        <p:nvSpPr>
          <p:cNvPr id="7" name="TextBox 6">
            <a:extLst>
              <a:ext uri="{FF2B5EF4-FFF2-40B4-BE49-F238E27FC236}">
                <a16:creationId xmlns:a16="http://schemas.microsoft.com/office/drawing/2014/main" id="{FB91C6DA-5E05-8379-48F7-39DA8B1DAF43}"/>
              </a:ext>
            </a:extLst>
          </p:cNvPr>
          <p:cNvSpPr txBox="1"/>
          <p:nvPr/>
        </p:nvSpPr>
        <p:spPr>
          <a:xfrm>
            <a:off x="544171" y="1997839"/>
            <a:ext cx="2893455" cy="3754874"/>
          </a:xfrm>
          <a:prstGeom prst="rect">
            <a:avLst/>
          </a:prstGeom>
          <a:noFill/>
        </p:spPr>
        <p:txBody>
          <a:bodyPr wrap="square">
            <a:spAutoFit/>
          </a:bodyPr>
          <a:lstStyle/>
          <a:p>
            <a:r>
              <a:rPr lang="en-AU" b="1"/>
              <a:t>“If we saw the </a:t>
            </a:r>
            <a:r>
              <a:rPr lang="en-AU" b="1" err="1"/>
              <a:t>bardi</a:t>
            </a:r>
            <a:r>
              <a:rPr lang="en-AU" b="1"/>
              <a:t> trees we would dig around the roots and get the </a:t>
            </a:r>
            <a:r>
              <a:rPr lang="en-AU" b="1" err="1"/>
              <a:t>bardi</a:t>
            </a:r>
            <a:r>
              <a:rPr lang="en-AU" b="1"/>
              <a:t> and cook them too. If we saw a </a:t>
            </a:r>
            <a:r>
              <a:rPr lang="en-AU" b="1" err="1"/>
              <a:t>karda</a:t>
            </a:r>
            <a:r>
              <a:rPr lang="en-AU" b="1"/>
              <a:t> (lizard), my Aunty Florrie used to chase the </a:t>
            </a:r>
            <a:r>
              <a:rPr lang="en-AU" b="1" err="1"/>
              <a:t>karda</a:t>
            </a:r>
            <a:r>
              <a:rPr lang="en-AU" b="1"/>
              <a:t> around and hit it on the head, they would climb trees and she would chase after them and hit it on the head then we would put it on the fire and cook it and eat it.”</a:t>
            </a:r>
          </a:p>
          <a:p>
            <a:endParaRPr lang="en-AU" b="1"/>
          </a:p>
          <a:p>
            <a:endParaRPr lang="en-AU" b="1"/>
          </a:p>
          <a:p>
            <a:pPr algn="ctr"/>
            <a:r>
              <a:rPr lang="en-AU" sz="1400" b="1"/>
              <a:t>	Doolan Leisha </a:t>
            </a:r>
            <a:r>
              <a:rPr lang="en-AU" sz="1400" b="1" err="1"/>
              <a:t>Eatts</a:t>
            </a:r>
            <a:r>
              <a:rPr lang="en-AU" sz="1400" b="1"/>
              <a:t> in </a:t>
            </a:r>
            <a:r>
              <a:rPr lang="en-AU" sz="1400" b="1" err="1"/>
              <a:t>Harben</a:t>
            </a:r>
            <a:r>
              <a:rPr lang="en-AU" sz="1400" b="1"/>
              <a:t> &amp; Collard, ‘Recording Traditional Knowledge‘ 2005</a:t>
            </a:r>
          </a:p>
          <a:p>
            <a:endParaRPr lang="en-AU" b="1"/>
          </a:p>
        </p:txBody>
      </p:sp>
      <p:pic>
        <p:nvPicPr>
          <p:cNvPr id="6" name="Google Shape;399;p46" descr="Flags hanging from the ceiling">
            <a:extLst>
              <a:ext uri="{FF2B5EF4-FFF2-40B4-BE49-F238E27FC236}">
                <a16:creationId xmlns:a16="http://schemas.microsoft.com/office/drawing/2014/main" id="{8B050A8A-54E8-FD36-3429-21D3BC2A8A4C}"/>
              </a:ext>
            </a:extLst>
          </p:cNvPr>
          <p:cNvPicPr preferRelativeResize="0"/>
          <p:nvPr/>
        </p:nvPicPr>
        <p:blipFill>
          <a:blip r:embed="rId2">
            <a:alphaModFix/>
          </a:blip>
          <a:stretch>
            <a:fillRect/>
          </a:stretch>
        </p:blipFill>
        <p:spPr>
          <a:xfrm>
            <a:off x="3783137" y="2141538"/>
            <a:ext cx="4625726" cy="3467475"/>
          </a:xfrm>
          <a:prstGeom prst="rect">
            <a:avLst/>
          </a:prstGeom>
          <a:noFill/>
          <a:ln>
            <a:noFill/>
          </a:ln>
        </p:spPr>
      </p:pic>
      <p:sp>
        <p:nvSpPr>
          <p:cNvPr id="8" name="Google Shape;398;p46">
            <a:extLst>
              <a:ext uri="{FF2B5EF4-FFF2-40B4-BE49-F238E27FC236}">
                <a16:creationId xmlns:a16="http://schemas.microsoft.com/office/drawing/2014/main" id="{9D8A7008-21EE-C225-97D5-759BEC1506F7}"/>
              </a:ext>
            </a:extLst>
          </p:cNvPr>
          <p:cNvSpPr txBox="1"/>
          <p:nvPr/>
        </p:nvSpPr>
        <p:spPr>
          <a:xfrm>
            <a:off x="9171249" y="2180641"/>
            <a:ext cx="247658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“You can’t be wrong if proven right, and you don’t stop fighting for justice simply because those around you don’t like it, you just keep fighting.”</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AU" sz="1800" b="1">
                <a:solidFill>
                  <a:schemeClr val="dk1"/>
                </a:solidFill>
                <a:latin typeface="Calibri"/>
                <a:ea typeface="Calibri"/>
                <a:cs typeface="Calibri"/>
                <a:sym typeface="Calibri"/>
              </a:rPr>
              <a:t>	Rob Riley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620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References:	</a:t>
            </a:r>
            <a:endParaRPr/>
          </a:p>
        </p:txBody>
      </p:sp>
      <p:sp>
        <p:nvSpPr>
          <p:cNvPr id="405" name="Google Shape;405;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40000" lnSpcReduction="20000"/>
          </a:bodyPr>
          <a:lstStyle/>
          <a:p>
            <a:pPr marL="228600" indent="-228600">
              <a:buSzPct val="100000"/>
            </a:pPr>
            <a:r>
              <a:rPr lang="en-AU" sz="2800">
                <a:latin typeface="Calibri"/>
                <a:ea typeface="Calibri"/>
                <a:cs typeface="Calibri"/>
                <a:sym typeface="Calibri"/>
              </a:rPr>
              <a:t>Melbourne Walks. (2024). </a:t>
            </a:r>
            <a:r>
              <a:rPr lang="en-AU" sz="2800" i="1">
                <a:latin typeface="Calibri"/>
                <a:ea typeface="Calibri"/>
                <a:cs typeface="Calibri"/>
                <a:sym typeface="Calibri"/>
              </a:rPr>
              <a:t>Online Indigenous Landscapes tour of Black Rock. </a:t>
            </a:r>
            <a:r>
              <a:rPr lang="en-AU" sz="2800">
                <a:latin typeface="Calibri"/>
                <a:ea typeface="Calibri"/>
                <a:cs typeface="Calibri"/>
                <a:sym typeface="Calibri"/>
                <a:hlinkClick r:id="rId3"/>
              </a:rPr>
              <a:t>https://melbournewalks.com.au/wp-content/uploads/2020/08/Indigenous-PDF.pdf</a:t>
            </a:r>
            <a:r>
              <a:rPr lang="en-AU" sz="2800">
                <a:latin typeface="Calibri"/>
                <a:ea typeface="Calibri"/>
                <a:cs typeface="Calibri"/>
                <a:sym typeface="Calibri"/>
              </a:rPr>
              <a:t> </a:t>
            </a:r>
          </a:p>
          <a:p>
            <a:pPr marL="228600" lvl="0" indent="-228600" algn="l" rtl="0">
              <a:lnSpc>
                <a:spcPct val="90000"/>
              </a:lnSpc>
              <a:spcBef>
                <a:spcPts val="1000"/>
              </a:spcBef>
              <a:spcAft>
                <a:spcPts val="0"/>
              </a:spcAft>
              <a:buClr>
                <a:schemeClr val="dk1"/>
              </a:buClr>
              <a:buSzPct val="100000"/>
              <a:buChar char="•"/>
            </a:pPr>
            <a:r>
              <a:rPr lang="en-AU" sz="2800">
                <a:latin typeface="Calibri"/>
                <a:ea typeface="Calibri"/>
                <a:cs typeface="Calibri"/>
                <a:sym typeface="Calibri"/>
              </a:rPr>
              <a:t>8ways. (2008). </a:t>
            </a:r>
            <a:r>
              <a:rPr lang="en-AU" sz="2800" i="1">
                <a:latin typeface="Calibri"/>
                <a:ea typeface="Calibri"/>
                <a:cs typeface="Calibri"/>
                <a:sym typeface="Calibri"/>
              </a:rPr>
              <a:t>Protocol. </a:t>
            </a:r>
            <a:r>
              <a:rPr lang="en-AU" sz="2800" u="sng">
                <a:solidFill>
                  <a:schemeClr val="hlink"/>
                </a:solidFill>
                <a:latin typeface="Calibri"/>
                <a:ea typeface="Calibri"/>
                <a:cs typeface="Calibri"/>
                <a:sym typeface="Calibri"/>
                <a:hlinkClick r:id="rId4"/>
              </a:rPr>
              <a:t>https://www.8ways.online/our-protocol</a:t>
            </a:r>
            <a:endParaRPr/>
          </a:p>
          <a:p>
            <a:pPr marL="228600" lvl="0" indent="-228600" algn="l" rtl="0">
              <a:lnSpc>
                <a:spcPct val="90000"/>
              </a:lnSpc>
              <a:spcBef>
                <a:spcPts val="1000"/>
              </a:spcBef>
              <a:spcAft>
                <a:spcPts val="0"/>
              </a:spcAft>
              <a:buClr>
                <a:schemeClr val="dk1"/>
              </a:buClr>
              <a:buSzPct val="100000"/>
              <a:buChar char="•"/>
            </a:pPr>
            <a:r>
              <a:rPr lang="en-AU" err="1"/>
              <a:t>AllTrails</a:t>
            </a:r>
            <a:r>
              <a:rPr lang="en-AU"/>
              <a:t>. (2023). </a:t>
            </a:r>
            <a:r>
              <a:rPr lang="en-AU" i="1"/>
              <a:t>Photos of Swan River Foreshore Walk. </a:t>
            </a:r>
            <a:r>
              <a:rPr lang="en-AU" u="sng">
                <a:solidFill>
                  <a:schemeClr val="hlink"/>
                </a:solidFill>
                <a:hlinkClick r:id="rId5"/>
              </a:rPr>
              <a:t>https://www.alltrails.com/trail/australia/western-australia/swan-river-foreshore-walk/photos</a:t>
            </a:r>
            <a:endParaRPr/>
          </a:p>
          <a:p>
            <a:pPr marL="228600" lvl="0" indent="-228600" algn="l" rtl="0">
              <a:lnSpc>
                <a:spcPct val="90000"/>
              </a:lnSpc>
              <a:spcBef>
                <a:spcPts val="1000"/>
              </a:spcBef>
              <a:spcAft>
                <a:spcPts val="0"/>
              </a:spcAft>
              <a:buClr>
                <a:schemeClr val="dk1"/>
              </a:buClr>
              <a:buSzPct val="100000"/>
              <a:buChar char="•"/>
            </a:pPr>
            <a:r>
              <a:rPr lang="en-AU"/>
              <a:t>Brown Signs. (2023). </a:t>
            </a:r>
            <a:r>
              <a:rPr lang="en-AU" i="1"/>
              <a:t>Roundhouse Fremantle. </a:t>
            </a:r>
            <a:r>
              <a:rPr lang="en-AU" u="sng">
                <a:solidFill>
                  <a:schemeClr val="hlink"/>
                </a:solidFill>
                <a:hlinkClick r:id="rId6"/>
              </a:rPr>
              <a:t>https://www.brownsigns.net.au/historical/round-house-fremantle/</a:t>
            </a:r>
            <a:r>
              <a:rPr lang="en-AU"/>
              <a:t> </a:t>
            </a:r>
            <a:endParaRPr/>
          </a:p>
          <a:p>
            <a:pPr marL="228600" lvl="0" indent="-228600" algn="l" rtl="0">
              <a:lnSpc>
                <a:spcPct val="90000"/>
              </a:lnSpc>
              <a:spcBef>
                <a:spcPts val="1000"/>
              </a:spcBef>
              <a:spcAft>
                <a:spcPts val="0"/>
              </a:spcAft>
              <a:buClr>
                <a:schemeClr val="dk1"/>
              </a:buClr>
              <a:buSzPct val="100000"/>
              <a:buChar char="•"/>
            </a:pPr>
            <a:r>
              <a:rPr lang="en-AU" err="1"/>
              <a:t>Derbal</a:t>
            </a:r>
            <a:r>
              <a:rPr lang="en-AU"/>
              <a:t> Nara. (n.d.). </a:t>
            </a:r>
            <a:r>
              <a:rPr lang="en-AU" i="1" err="1"/>
              <a:t>Katitjin</a:t>
            </a:r>
            <a:r>
              <a:rPr lang="en-AU" i="1"/>
              <a:t> - Stories. </a:t>
            </a:r>
            <a:r>
              <a:rPr lang="en-AU" u="sng">
                <a:solidFill>
                  <a:schemeClr val="hlink"/>
                </a:solidFill>
                <a:hlinkClick r:id="rId7"/>
              </a:rPr>
              <a:t>https://www.derbalnara.org.au/katitjin</a:t>
            </a:r>
            <a:endParaRPr/>
          </a:p>
          <a:p>
            <a:pPr marL="228600" lvl="0" indent="-228600" algn="l" rtl="0">
              <a:lnSpc>
                <a:spcPct val="90000"/>
              </a:lnSpc>
              <a:spcBef>
                <a:spcPts val="1000"/>
              </a:spcBef>
              <a:spcAft>
                <a:spcPts val="0"/>
              </a:spcAft>
              <a:buClr>
                <a:schemeClr val="dk1"/>
              </a:buClr>
              <a:buSzPct val="100000"/>
              <a:buChar char="•"/>
            </a:pPr>
            <a:r>
              <a:rPr lang="en-AU"/>
              <a:t>Destination Perth. (n.d.). </a:t>
            </a:r>
            <a:r>
              <a:rPr lang="en-AU" i="1" err="1"/>
              <a:t>Maalinup</a:t>
            </a:r>
            <a:r>
              <a:rPr lang="en-AU" i="1"/>
              <a:t> Aboriginal Gallery. </a:t>
            </a:r>
            <a:r>
              <a:rPr lang="en-AU" u="sng">
                <a:solidFill>
                  <a:schemeClr val="hlink"/>
                </a:solidFill>
                <a:hlinkClick r:id="rId8"/>
              </a:rPr>
              <a:t>https://www.destinationperth.com.au/business/directory/attraction/maalinup-aboriginal-gallery</a:t>
            </a:r>
            <a:endParaRPr/>
          </a:p>
          <a:p>
            <a:pPr marL="228600" lvl="0" indent="-228600" algn="l" rtl="0">
              <a:lnSpc>
                <a:spcPct val="90000"/>
              </a:lnSpc>
              <a:spcBef>
                <a:spcPts val="1000"/>
              </a:spcBef>
              <a:spcAft>
                <a:spcPts val="0"/>
              </a:spcAft>
              <a:buClr>
                <a:schemeClr val="dk1"/>
              </a:buClr>
              <a:buSzPct val="100000"/>
              <a:buChar char="•"/>
            </a:pPr>
            <a:r>
              <a:rPr lang="en-AU"/>
              <a:t>Harris, S. (2019). </a:t>
            </a:r>
            <a:r>
              <a:rPr lang="en-AU" i="1"/>
              <a:t>Transactional vs Relational Team Dynamics. </a:t>
            </a:r>
            <a:r>
              <a:rPr lang="en-AU" u="sng">
                <a:solidFill>
                  <a:schemeClr val="hlink"/>
                </a:solidFill>
                <a:hlinkClick r:id="rId9"/>
              </a:rPr>
              <a:t>https://www.linkedin.com/pulse/transactional-vs-relational-team-dynamics-harris-msc-cmiosh-mcmi</a:t>
            </a:r>
            <a:endParaRPr/>
          </a:p>
          <a:p>
            <a:pPr marL="228600" lvl="0" indent="-228600" algn="l" rtl="0">
              <a:lnSpc>
                <a:spcPct val="90000"/>
              </a:lnSpc>
              <a:spcBef>
                <a:spcPts val="1000"/>
              </a:spcBef>
              <a:spcAft>
                <a:spcPts val="0"/>
              </a:spcAft>
              <a:buClr>
                <a:schemeClr val="dk1"/>
              </a:buClr>
              <a:buSzPct val="100000"/>
              <a:buChar char="•"/>
            </a:pPr>
            <a:r>
              <a:rPr lang="en-AU"/>
              <a:t>iStock. (2023). </a:t>
            </a:r>
            <a:r>
              <a:rPr lang="en-AU" i="1"/>
              <a:t>City skyline – Perth stock photo. </a:t>
            </a:r>
            <a:r>
              <a:rPr lang="en-AU" u="sng">
                <a:solidFill>
                  <a:schemeClr val="hlink"/>
                </a:solidFill>
                <a:hlinkClick r:id="rId10"/>
              </a:rPr>
              <a:t>https://www.istockphoto.com/photo/city-skyline-perth-gm963071924-263044449</a:t>
            </a:r>
            <a:endParaRPr/>
          </a:p>
          <a:p>
            <a:pPr marL="228600" lvl="0" indent="-228600" algn="l" rtl="0">
              <a:lnSpc>
                <a:spcPct val="90000"/>
              </a:lnSpc>
              <a:spcBef>
                <a:spcPts val="1000"/>
              </a:spcBef>
              <a:spcAft>
                <a:spcPts val="0"/>
              </a:spcAft>
              <a:buClr>
                <a:schemeClr val="dk1"/>
              </a:buClr>
              <a:buSzPct val="100000"/>
              <a:buChar char="•"/>
            </a:pPr>
            <a:r>
              <a:rPr lang="en-AU"/>
              <a:t>Kane Artie. (2023). </a:t>
            </a:r>
            <a:r>
              <a:rPr lang="en-AU" i="1"/>
              <a:t>Kane Artie Photography. </a:t>
            </a:r>
            <a:r>
              <a:rPr lang="en-AU" u="sng">
                <a:solidFill>
                  <a:schemeClr val="hlink"/>
                </a:solidFill>
                <a:hlinkClick r:id="rId11"/>
              </a:rPr>
              <a:t>https://kaneartiephotography.com/products/ka133-optus-stadium</a:t>
            </a:r>
            <a:endParaRPr/>
          </a:p>
          <a:p>
            <a:pPr marL="228600" lvl="0" indent="-228600" algn="l" rtl="0">
              <a:lnSpc>
                <a:spcPct val="90000"/>
              </a:lnSpc>
              <a:spcBef>
                <a:spcPts val="1000"/>
              </a:spcBef>
              <a:spcAft>
                <a:spcPts val="0"/>
              </a:spcAft>
              <a:buClr>
                <a:schemeClr val="dk1"/>
              </a:buClr>
              <a:buSzPct val="100000"/>
              <a:buChar char="•"/>
            </a:pPr>
            <a:r>
              <a:rPr lang="en-AU" sz="2800" err="1">
                <a:latin typeface="Calibri"/>
                <a:ea typeface="Calibri"/>
                <a:cs typeface="Calibri"/>
                <a:sym typeface="Calibri"/>
              </a:rPr>
              <a:t>Kaarditjin</a:t>
            </a:r>
            <a:r>
              <a:rPr lang="en-AU" sz="2800">
                <a:latin typeface="Calibri"/>
                <a:ea typeface="Calibri"/>
                <a:cs typeface="Calibri"/>
                <a:sym typeface="Calibri"/>
              </a:rPr>
              <a:t> Noongar. (2023). </a:t>
            </a:r>
            <a:r>
              <a:rPr lang="en-AU" sz="2800" i="1">
                <a:latin typeface="Calibri"/>
                <a:ea typeface="Calibri"/>
                <a:cs typeface="Calibri"/>
                <a:sym typeface="Calibri"/>
              </a:rPr>
              <a:t>Family. </a:t>
            </a:r>
            <a:r>
              <a:rPr lang="en-AU" sz="2800" u="sng">
                <a:solidFill>
                  <a:schemeClr val="hlink"/>
                </a:solidFill>
                <a:latin typeface="Calibri"/>
                <a:ea typeface="Calibri"/>
                <a:cs typeface="Calibri"/>
                <a:sym typeface="Calibri"/>
                <a:hlinkClick r:id="rId12"/>
              </a:rPr>
              <a:t>https://www.noongarculture.org.au/family/</a:t>
            </a:r>
            <a:endParaRPr/>
          </a:p>
          <a:p>
            <a:pPr marL="228600" lvl="0" indent="-228600" algn="l" rtl="0">
              <a:lnSpc>
                <a:spcPct val="90000"/>
              </a:lnSpc>
              <a:spcBef>
                <a:spcPts val="1000"/>
              </a:spcBef>
              <a:spcAft>
                <a:spcPts val="0"/>
              </a:spcAft>
              <a:buClr>
                <a:schemeClr val="dk1"/>
              </a:buClr>
              <a:buSzPct val="100000"/>
              <a:buChar char="•"/>
            </a:pPr>
            <a:r>
              <a:rPr lang="en-AU"/>
              <a:t>Kids Around Perth. (2023). </a:t>
            </a:r>
            <a:r>
              <a:rPr lang="en-AU" i="1"/>
              <a:t>WIRELESS HILL PARK ARDROSS. </a:t>
            </a:r>
            <a:r>
              <a:rPr lang="en-AU" u="sng">
                <a:solidFill>
                  <a:schemeClr val="hlink"/>
                </a:solidFill>
                <a:hlinkClick r:id="rId13"/>
              </a:rPr>
              <a:t>https://www.kids-around-perth.com/wireless-hill-park-ardross/</a:t>
            </a:r>
            <a:endParaRPr/>
          </a:p>
          <a:p>
            <a:pPr marL="228600" lvl="0" indent="-228600" algn="l" rtl="0">
              <a:lnSpc>
                <a:spcPct val="90000"/>
              </a:lnSpc>
              <a:spcBef>
                <a:spcPts val="1000"/>
              </a:spcBef>
              <a:spcAft>
                <a:spcPts val="0"/>
              </a:spcAft>
              <a:buClr>
                <a:schemeClr val="dk1"/>
              </a:buClr>
              <a:buSzPct val="100000"/>
              <a:buChar char="•"/>
            </a:pPr>
            <a:r>
              <a:rPr lang="en-AU"/>
              <a:t>Monument Australia. (2023). </a:t>
            </a:r>
            <a:r>
              <a:rPr lang="en-AU" i="1"/>
              <a:t>Yagan</a:t>
            </a:r>
            <a:r>
              <a:rPr lang="en-AU"/>
              <a:t>. </a:t>
            </a:r>
            <a:r>
              <a:rPr lang="en-AU" u="sng">
                <a:solidFill>
                  <a:schemeClr val="hlink"/>
                </a:solidFill>
                <a:hlinkClick r:id="rId14"/>
              </a:rPr>
              <a:t>https://monumentaustralia.org.au/themes/people/indigenous/display/61054-yagan</a:t>
            </a:r>
            <a:endParaRPr/>
          </a:p>
          <a:p>
            <a:pPr marL="228600" lvl="0" indent="-228600" algn="l" rtl="0">
              <a:lnSpc>
                <a:spcPct val="90000"/>
              </a:lnSpc>
              <a:spcBef>
                <a:spcPts val="1000"/>
              </a:spcBef>
              <a:spcAft>
                <a:spcPts val="0"/>
              </a:spcAft>
              <a:buClr>
                <a:schemeClr val="dk1"/>
              </a:buClr>
              <a:buSzPct val="100000"/>
              <a:buChar char="•"/>
            </a:pPr>
            <a:r>
              <a:rPr lang="en-AU"/>
              <a:t>Noongar </a:t>
            </a:r>
            <a:r>
              <a:rPr lang="en-AU" err="1"/>
              <a:t>Boodjar</a:t>
            </a:r>
            <a:r>
              <a:rPr lang="en-AU"/>
              <a:t> Learning Centre. (2017). </a:t>
            </a:r>
            <a:r>
              <a:rPr lang="en-AU" i="1"/>
              <a:t>Noongar Moort. </a:t>
            </a:r>
            <a:r>
              <a:rPr lang="en-AU" u="sng">
                <a:solidFill>
                  <a:schemeClr val="hlink"/>
                </a:solidFill>
                <a:hlinkClick r:id="rId15"/>
              </a:rPr>
              <a:t>https://noongarboodjar.com.au/wp-content/uploads/2017/10/Moort-Family-Pack.pdf</a:t>
            </a:r>
            <a:endParaRPr/>
          </a:p>
          <a:p>
            <a:pPr marL="228600" lvl="0" indent="-228600" algn="l" rtl="0">
              <a:lnSpc>
                <a:spcPct val="90000"/>
              </a:lnSpc>
              <a:spcBef>
                <a:spcPts val="1000"/>
              </a:spcBef>
              <a:spcAft>
                <a:spcPts val="0"/>
              </a:spcAft>
              <a:buClr>
                <a:schemeClr val="dk1"/>
              </a:buClr>
              <a:buSzPct val="100000"/>
              <a:buChar char="•"/>
            </a:pPr>
            <a:r>
              <a:rPr lang="en-AU"/>
              <a:t>Research Gate. (2023). </a:t>
            </a:r>
            <a:r>
              <a:rPr lang="en-AU" i="1" err="1"/>
              <a:t>Whadjuk</a:t>
            </a:r>
            <a:r>
              <a:rPr lang="en-AU" i="1"/>
              <a:t> Place Names and Territories as told to Robert Lyon by Yagan in 1832.</a:t>
            </a:r>
            <a:r>
              <a:rPr lang="en-AU"/>
              <a:t> </a:t>
            </a:r>
            <a:r>
              <a:rPr lang="en-AU" u="sng">
                <a:solidFill>
                  <a:schemeClr val="hlink"/>
                </a:solidFill>
                <a:hlinkClick r:id="rId16"/>
              </a:rPr>
              <a:t>https://www.researchgate.net/figure/Whadjuk-Place-Names-and-Territories-as-told-to-Robert-Lyon-by-Yagan-in-1832-Source_fig10_337561561</a:t>
            </a:r>
            <a:endParaRPr/>
          </a:p>
          <a:p>
            <a:pPr marL="228600" lvl="0" indent="-228600" algn="l" rtl="0">
              <a:lnSpc>
                <a:spcPct val="90000"/>
              </a:lnSpc>
              <a:spcBef>
                <a:spcPts val="1000"/>
              </a:spcBef>
              <a:spcAft>
                <a:spcPts val="0"/>
              </a:spcAft>
              <a:buClr>
                <a:schemeClr val="dk1"/>
              </a:buClr>
              <a:buSzPct val="100000"/>
              <a:buChar char="•"/>
            </a:pPr>
            <a:r>
              <a:rPr lang="en-AU"/>
              <a:t>Roelands Village. (2023). </a:t>
            </a:r>
            <a:r>
              <a:rPr lang="en-AU" i="1"/>
              <a:t>Roelands Village Western Australia. </a:t>
            </a:r>
            <a:r>
              <a:rPr lang="en-AU" u="sng">
                <a:solidFill>
                  <a:schemeClr val="hlink"/>
                </a:solidFill>
                <a:hlinkClick r:id="rId17"/>
              </a:rPr>
              <a:t>https://www.roelandsvillage.com.au/</a:t>
            </a:r>
            <a:endParaRPr/>
          </a:p>
          <a:p>
            <a:pPr marL="228600" lvl="0" indent="-228600" algn="l" rtl="0">
              <a:lnSpc>
                <a:spcPct val="90000"/>
              </a:lnSpc>
              <a:spcBef>
                <a:spcPts val="1000"/>
              </a:spcBef>
              <a:spcAft>
                <a:spcPts val="0"/>
              </a:spcAft>
              <a:buClr>
                <a:schemeClr val="dk1"/>
              </a:buClr>
              <a:buSzPct val="100000"/>
              <a:buChar char="•"/>
            </a:pPr>
            <a:r>
              <a:rPr lang="en-AU"/>
              <a:t>Town of Bassendean. (2019). </a:t>
            </a:r>
            <a:r>
              <a:rPr lang="en-AU" i="1"/>
              <a:t>NAIDOC Family Day. </a:t>
            </a:r>
            <a:r>
              <a:rPr lang="en-AU" u="sng">
                <a:solidFill>
                  <a:schemeClr val="hlink"/>
                </a:solidFill>
                <a:hlinkClick r:id="rId18"/>
              </a:rPr>
              <a:t>https://www.facebook.com/bassendeancouncil/photos/naidoc-family-day-stallholder-eoi-openstall-spaces-available-to-organisations-an/1010623275802917/?paipv=0&amp;eav=AfYnkOHg36tgSUSxaK3Xad8V3u6M0smnF6evQn3Dbvij_-OreZS70eGb8bCvjT7TwdY&amp;_rdr</a:t>
            </a:r>
            <a:endParaRPr/>
          </a:p>
          <a:p>
            <a:pPr marL="228600" lvl="0" indent="-157480" algn="l" rtl="0">
              <a:lnSpc>
                <a:spcPct val="90000"/>
              </a:lnSpc>
              <a:spcBef>
                <a:spcPts val="1000"/>
              </a:spcBef>
              <a:spcAft>
                <a:spcPts val="0"/>
              </a:spcAft>
              <a:buClr>
                <a:schemeClr val="dk1"/>
              </a:buClr>
              <a:buSzPct val="100000"/>
              <a:buNone/>
            </a:pPr>
            <a:endParaRPr/>
          </a:p>
          <a:p>
            <a:pPr marL="228600" lvl="0" indent="-157480" algn="l" rtl="0">
              <a:lnSpc>
                <a:spcPct val="90000"/>
              </a:lnSpc>
              <a:spcBef>
                <a:spcPts val="1000"/>
              </a:spcBef>
              <a:spcAft>
                <a:spcPts val="0"/>
              </a:spcAft>
              <a:buClr>
                <a:schemeClr val="dk1"/>
              </a:buClr>
              <a:buSzPct val="100000"/>
              <a:buNone/>
            </a:pPr>
            <a:endParaRPr/>
          </a:p>
        </p:txBody>
      </p:sp>
      <p:sp>
        <p:nvSpPr>
          <p:cNvPr id="406" name="Google Shape;406;p47"/>
          <p:cNvSpPr txBox="1">
            <a:spLocks noGrp="1"/>
          </p:cNvSpPr>
          <p:nvPr>
            <p:ph type="body" idx="2"/>
          </p:nvPr>
        </p:nvSpPr>
        <p:spPr>
          <a:xfrm>
            <a:off x="838200" y="177120"/>
            <a:ext cx="10515600" cy="6096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1F3864"/>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335666" y="968907"/>
            <a:ext cx="11856334"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Acknowledgement of Boodja (Country) </a:t>
            </a:r>
            <a:endParaRPr/>
          </a:p>
        </p:txBody>
      </p:sp>
      <p:sp>
        <p:nvSpPr>
          <p:cNvPr id="168" name="Google Shape;168;p24"/>
          <p:cNvSpPr txBox="1">
            <a:spLocks noGrp="1"/>
          </p:cNvSpPr>
          <p:nvPr>
            <p:ph type="body" idx="2"/>
          </p:nvPr>
        </p:nvSpPr>
        <p:spPr>
          <a:xfrm>
            <a:off x="3600418" y="1904467"/>
            <a:ext cx="4661100" cy="38361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r>
              <a:rPr lang="en-AU" sz="1800"/>
              <a:t>Kaya </a:t>
            </a:r>
            <a:r>
              <a:rPr lang="en-AU" sz="1800" err="1"/>
              <a:t>noonakoort</a:t>
            </a:r>
            <a:r>
              <a:rPr lang="en-AU" sz="1800"/>
              <a:t>, </a:t>
            </a:r>
            <a:r>
              <a:rPr lang="en-AU" sz="1800" err="1"/>
              <a:t>ngalak</a:t>
            </a:r>
            <a:r>
              <a:rPr lang="en-AU" sz="1800">
                <a:solidFill>
                  <a:srgbClr val="FF0000"/>
                </a:solidFill>
              </a:rPr>
              <a:t> </a:t>
            </a:r>
            <a:r>
              <a:rPr lang="en-AU" sz="1800" err="1"/>
              <a:t>koorliny</a:t>
            </a:r>
            <a:r>
              <a:rPr lang="en-AU" sz="1800">
                <a:solidFill>
                  <a:srgbClr val="FF0000"/>
                </a:solidFill>
              </a:rPr>
              <a:t> </a:t>
            </a:r>
            <a:r>
              <a:rPr lang="en-AU" sz="1800"/>
              <a:t>Wadjuk Nyungar </a:t>
            </a:r>
            <a:r>
              <a:rPr lang="en-AU" sz="1800" err="1"/>
              <a:t>boodjar</a:t>
            </a:r>
            <a:r>
              <a:rPr lang="en-AU" sz="1800"/>
              <a:t>.</a:t>
            </a:r>
            <a:endParaRPr/>
          </a:p>
          <a:p>
            <a:pPr marL="0" lvl="0" indent="0" algn="l" rtl="0">
              <a:lnSpc>
                <a:spcPct val="120000"/>
              </a:lnSpc>
              <a:spcBef>
                <a:spcPts val="1000"/>
              </a:spcBef>
              <a:spcAft>
                <a:spcPts val="0"/>
              </a:spcAft>
              <a:buClr>
                <a:schemeClr val="dk1"/>
              </a:buClr>
              <a:buSzPct val="100000"/>
              <a:buNone/>
            </a:pPr>
            <a:r>
              <a:rPr lang="en-AU" sz="1800" err="1"/>
              <a:t>Ngoongan</a:t>
            </a:r>
            <a:r>
              <a:rPr lang="en-AU" sz="1800"/>
              <a:t> </a:t>
            </a:r>
            <a:r>
              <a:rPr lang="en-AU" sz="1800" err="1"/>
              <a:t>djurapin</a:t>
            </a:r>
            <a:r>
              <a:rPr lang="en-AU" sz="1800"/>
              <a:t> </a:t>
            </a:r>
            <a:r>
              <a:rPr lang="en-AU" sz="1800" err="1"/>
              <a:t>ngoonoong</a:t>
            </a:r>
            <a:r>
              <a:rPr lang="en-AU" sz="1800"/>
              <a:t> </a:t>
            </a:r>
            <a:r>
              <a:rPr lang="en-AU" sz="1800" err="1"/>
              <a:t>koort</a:t>
            </a:r>
            <a:r>
              <a:rPr lang="en-AU" sz="1800"/>
              <a:t> </a:t>
            </a:r>
            <a:r>
              <a:rPr lang="en-AU" sz="1800" err="1"/>
              <a:t>noonakoort</a:t>
            </a:r>
            <a:r>
              <a:rPr lang="en-AU" sz="1800"/>
              <a:t> </a:t>
            </a:r>
            <a:r>
              <a:rPr lang="en-AU" sz="1800" err="1"/>
              <a:t>nidja</a:t>
            </a:r>
            <a:r>
              <a:rPr lang="en-AU" sz="1800"/>
              <a:t> Kulin </a:t>
            </a:r>
            <a:r>
              <a:rPr lang="en-AU" sz="1800" err="1"/>
              <a:t>boodjar</a:t>
            </a:r>
            <a:r>
              <a:rPr lang="en-AU" sz="1800"/>
              <a:t> </a:t>
            </a:r>
            <a:r>
              <a:rPr lang="en-AU" sz="1800" err="1"/>
              <a:t>katitjiny</a:t>
            </a:r>
            <a:r>
              <a:rPr lang="en-AU" sz="1800"/>
              <a:t>. </a:t>
            </a:r>
            <a:endParaRPr/>
          </a:p>
          <a:p>
            <a:pPr marL="0" lvl="0" indent="0" algn="l" rtl="0">
              <a:lnSpc>
                <a:spcPct val="120000"/>
              </a:lnSpc>
              <a:spcBef>
                <a:spcPts val="1000"/>
              </a:spcBef>
              <a:spcAft>
                <a:spcPts val="0"/>
              </a:spcAft>
              <a:buClr>
                <a:schemeClr val="dk1"/>
              </a:buClr>
              <a:buSzPct val="100000"/>
              <a:buNone/>
            </a:pPr>
            <a:r>
              <a:rPr lang="en-AU" sz="1800" err="1"/>
              <a:t>Ngoongan</a:t>
            </a:r>
            <a:r>
              <a:rPr lang="en-AU" sz="1800"/>
              <a:t> ana </a:t>
            </a:r>
            <a:r>
              <a:rPr lang="en-AU" sz="1800" err="1"/>
              <a:t>ngalang</a:t>
            </a:r>
            <a:r>
              <a:rPr lang="en-AU" sz="1800"/>
              <a:t> </a:t>
            </a:r>
            <a:r>
              <a:rPr lang="en-AU" sz="1800" err="1"/>
              <a:t>moyran</a:t>
            </a:r>
            <a:r>
              <a:rPr lang="en-AU" sz="1800"/>
              <a:t> </a:t>
            </a:r>
            <a:r>
              <a:rPr lang="en-AU" sz="1800" err="1"/>
              <a:t>kwetyan</a:t>
            </a:r>
            <a:r>
              <a:rPr lang="en-AU" sz="1800"/>
              <a:t> </a:t>
            </a:r>
            <a:r>
              <a:rPr lang="en-AU" sz="1800" err="1"/>
              <a:t>kidji</a:t>
            </a:r>
            <a:r>
              <a:rPr lang="en-AU" sz="1800"/>
              <a:t> </a:t>
            </a:r>
            <a:r>
              <a:rPr lang="en-AU" sz="1800" err="1"/>
              <a:t>yey</a:t>
            </a:r>
            <a:r>
              <a:rPr lang="en-AU" sz="1800"/>
              <a:t> </a:t>
            </a:r>
            <a:r>
              <a:rPr lang="en-AU" sz="1800" err="1"/>
              <a:t>ngiyan</a:t>
            </a:r>
            <a:r>
              <a:rPr lang="en-AU" sz="1800"/>
              <a:t> </a:t>
            </a:r>
            <a:r>
              <a:rPr lang="en-AU" sz="1800" err="1"/>
              <a:t>durapin</a:t>
            </a:r>
            <a:r>
              <a:rPr lang="en-AU" sz="1800"/>
              <a:t> Kulin </a:t>
            </a:r>
            <a:r>
              <a:rPr lang="en-AU" sz="1800" err="1"/>
              <a:t>boodja</a:t>
            </a:r>
            <a:r>
              <a:rPr lang="en-AU" sz="1800"/>
              <a:t> </a:t>
            </a:r>
            <a:r>
              <a:rPr lang="en-AU" sz="1800" err="1"/>
              <a:t>bangalanga</a:t>
            </a:r>
            <a:r>
              <a:rPr lang="en-AU" sz="1800"/>
              <a:t> </a:t>
            </a:r>
            <a:r>
              <a:rPr lang="en-AU" sz="1800" err="1"/>
              <a:t>katitjiny</a:t>
            </a:r>
            <a:r>
              <a:rPr lang="en-AU" sz="1800"/>
              <a:t>.</a:t>
            </a:r>
            <a:br>
              <a:rPr lang="en-AU" sz="1800"/>
            </a:br>
            <a:endParaRPr sz="1800"/>
          </a:p>
          <a:p>
            <a:pPr marL="0" lvl="0" indent="0" algn="l" rtl="0">
              <a:lnSpc>
                <a:spcPct val="120000"/>
              </a:lnSpc>
              <a:spcBef>
                <a:spcPts val="1000"/>
              </a:spcBef>
              <a:spcAft>
                <a:spcPts val="0"/>
              </a:spcAft>
              <a:buClr>
                <a:schemeClr val="dk1"/>
              </a:buClr>
              <a:buSzPct val="100000"/>
              <a:buNone/>
            </a:pPr>
            <a:r>
              <a:rPr lang="en-AU" sz="1800" i="1"/>
              <a:t>Hello everyone, we</a:t>
            </a:r>
            <a:r>
              <a:rPr lang="en-AU" sz="1800" i="1">
                <a:solidFill>
                  <a:srgbClr val="FF0000"/>
                </a:solidFill>
              </a:rPr>
              <a:t> </a:t>
            </a:r>
            <a:r>
              <a:rPr lang="en-AU" sz="1800" i="1"/>
              <a:t>are</a:t>
            </a:r>
            <a:r>
              <a:rPr lang="en-AU" sz="1800" i="1">
                <a:solidFill>
                  <a:srgbClr val="FF0000"/>
                </a:solidFill>
              </a:rPr>
              <a:t> </a:t>
            </a:r>
            <a:r>
              <a:rPr lang="en-AU" sz="1800" i="1"/>
              <a:t>coming from Wadjuk Noongar Country. </a:t>
            </a:r>
            <a:endParaRPr/>
          </a:p>
          <a:p>
            <a:pPr marL="0" lvl="0" indent="0" algn="l" rtl="0">
              <a:lnSpc>
                <a:spcPct val="120000"/>
              </a:lnSpc>
              <a:spcBef>
                <a:spcPts val="1000"/>
              </a:spcBef>
              <a:spcAft>
                <a:spcPts val="0"/>
              </a:spcAft>
              <a:buClr>
                <a:schemeClr val="dk1"/>
              </a:buClr>
              <a:buSzPct val="100000"/>
              <a:buNone/>
            </a:pPr>
            <a:r>
              <a:rPr lang="en-AU" sz="1800" i="1"/>
              <a:t>We are happy in our hearts that everyone is here on the Kulin Nation’s land to learn.</a:t>
            </a:r>
            <a:endParaRPr/>
          </a:p>
          <a:p>
            <a:pPr marL="0" lvl="0" indent="0" algn="l" rtl="0">
              <a:lnSpc>
                <a:spcPct val="120000"/>
              </a:lnSpc>
              <a:spcBef>
                <a:spcPts val="1000"/>
              </a:spcBef>
              <a:spcAft>
                <a:spcPts val="0"/>
              </a:spcAft>
              <a:buClr>
                <a:schemeClr val="dk1"/>
              </a:buClr>
              <a:buSzPct val="100000"/>
              <a:buNone/>
            </a:pPr>
            <a:r>
              <a:rPr lang="en-AU" sz="1800" i="1"/>
              <a:t>I pay respects to all of our Elders past and present who would be happy we are all meeting on Kulin lands to exchange knowledge. </a:t>
            </a:r>
            <a:endParaRPr/>
          </a:p>
        </p:txBody>
      </p:sp>
      <p:sp>
        <p:nvSpPr>
          <p:cNvPr id="3" name="TextBox 2">
            <a:extLst>
              <a:ext uri="{FF2B5EF4-FFF2-40B4-BE49-F238E27FC236}">
                <a16:creationId xmlns:a16="http://schemas.microsoft.com/office/drawing/2014/main" id="{15EAD3F9-C721-C554-BDD3-E4E24F9146EE}"/>
              </a:ext>
              <a:ext uri="{C183D7F6-B498-43B3-948B-1728B52AA6E4}">
                <adec:decorative xmlns:adec="http://schemas.microsoft.com/office/drawing/2017/decorative" val="1"/>
              </a:ext>
            </a:extLst>
          </p:cNvPr>
          <p:cNvSpPr txBox="1"/>
          <p:nvPr/>
        </p:nvSpPr>
        <p:spPr>
          <a:xfrm>
            <a:off x="115427" y="5056868"/>
            <a:ext cx="2999979" cy="261610"/>
          </a:xfrm>
          <a:prstGeom prst="rect">
            <a:avLst/>
          </a:prstGeom>
          <a:noFill/>
        </p:spPr>
        <p:txBody>
          <a:bodyPr wrap="square">
            <a:spAutoFit/>
          </a:bodyPr>
          <a:lstStyle/>
          <a:p>
            <a:r>
              <a:rPr lang="en-AU" sz="1100">
                <a:effectLst/>
                <a:latin typeface="Calibri" panose="020F0502020204030204" pitchFamily="34" charset="0"/>
                <a:ea typeface="Calibri" panose="020F0502020204030204" pitchFamily="34" charset="0"/>
              </a:rPr>
              <a:t>(Melbourne Walks, 2024) </a:t>
            </a:r>
            <a:endParaRPr lang="en-AU" sz="1100"/>
          </a:p>
        </p:txBody>
      </p:sp>
      <p:pic>
        <p:nvPicPr>
          <p:cNvPr id="167" name="Google Shape;167;p2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8067373" y="1904478"/>
            <a:ext cx="4009200" cy="3414000"/>
          </a:xfrm>
          <a:prstGeom prst="rect">
            <a:avLst/>
          </a:prstGeom>
          <a:noFill/>
          <a:ln>
            <a:noFill/>
          </a:ln>
        </p:spPr>
      </p:pic>
      <p:pic>
        <p:nvPicPr>
          <p:cNvPr id="2" name="Picture 1">
            <a:extLst>
              <a:ext uri="{FF2B5EF4-FFF2-40B4-BE49-F238E27FC236}">
                <a16:creationId xmlns:a16="http://schemas.microsoft.com/office/drawing/2014/main" id="{CFCBD85D-E36E-4DC0-6214-D3E0FBCE70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5427" y="2189636"/>
            <a:ext cx="3369791" cy="28672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Unit Overview:</a:t>
            </a:r>
            <a:endParaRPr/>
          </a:p>
        </p:txBody>
      </p:sp>
      <p:sp>
        <p:nvSpPr>
          <p:cNvPr id="176" name="Google Shape;176;p25"/>
          <p:cNvSpPr txBox="1">
            <a:spLocks noGrp="1"/>
          </p:cNvSpPr>
          <p:nvPr>
            <p:ph type="body" idx="1"/>
          </p:nvPr>
        </p:nvSpPr>
        <p:spPr>
          <a:xfrm>
            <a:off x="467498" y="1690688"/>
            <a:ext cx="1128377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AU"/>
              <a:t>Intensive 7-day elective conducted during mid-</a:t>
            </a:r>
            <a:r>
              <a:rPr lang="en-AU" err="1"/>
              <a:t>sem</a:t>
            </a:r>
            <a:r>
              <a:rPr lang="en-AU"/>
              <a:t> break </a:t>
            </a:r>
            <a:endParaRPr/>
          </a:p>
          <a:p>
            <a:pPr marL="228600" lvl="0" indent="-228600" algn="l" rtl="0">
              <a:lnSpc>
                <a:spcPct val="100000"/>
              </a:lnSpc>
              <a:spcBef>
                <a:spcPts val="400"/>
              </a:spcBef>
              <a:spcAft>
                <a:spcPts val="0"/>
              </a:spcAft>
              <a:buClr>
                <a:schemeClr val="dk1"/>
              </a:buClr>
              <a:buSzPts val="2800"/>
              <a:buChar char="•"/>
            </a:pPr>
            <a:r>
              <a:rPr lang="en-AU"/>
              <a:t>UDL is a strong connector that supports constant navigation between the two worlds and working in the third-space</a:t>
            </a:r>
            <a:endParaRPr/>
          </a:p>
          <a:p>
            <a:pPr marL="228600" lvl="0" indent="-228600" algn="l" rtl="0">
              <a:lnSpc>
                <a:spcPct val="100000"/>
              </a:lnSpc>
              <a:spcBef>
                <a:spcPts val="400"/>
              </a:spcBef>
              <a:spcAft>
                <a:spcPts val="0"/>
              </a:spcAft>
              <a:buClr>
                <a:schemeClr val="dk1"/>
              </a:buClr>
              <a:buSzPts val="2800"/>
              <a:buChar char="•"/>
            </a:pPr>
            <a:r>
              <a:rPr lang="en-AU"/>
              <a:t>UDL is learner-friendly for the integration of critical cultural practices like Yarning Circles for the student assessments</a:t>
            </a:r>
            <a:endParaRPr/>
          </a:p>
          <a:p>
            <a:pPr marL="228600" lvl="0" indent="-228600" algn="l" rtl="0">
              <a:lnSpc>
                <a:spcPct val="100000"/>
              </a:lnSpc>
              <a:spcBef>
                <a:spcPts val="400"/>
              </a:spcBef>
              <a:spcAft>
                <a:spcPts val="0"/>
              </a:spcAft>
              <a:buClr>
                <a:schemeClr val="dk1"/>
              </a:buClr>
              <a:buSzPts val="2800"/>
              <a:buChar char="•"/>
            </a:pPr>
            <a:r>
              <a:rPr lang="en-AU"/>
              <a:t>Social dynamics, not just physical – relational way of working</a:t>
            </a:r>
            <a:endParaRPr/>
          </a:p>
          <a:p>
            <a:pPr marL="228600" lvl="0" indent="-228600" algn="l" rtl="0">
              <a:lnSpc>
                <a:spcPct val="100000"/>
              </a:lnSpc>
              <a:spcBef>
                <a:spcPts val="400"/>
              </a:spcBef>
              <a:spcAft>
                <a:spcPts val="0"/>
              </a:spcAft>
              <a:buClr>
                <a:schemeClr val="dk1"/>
              </a:buClr>
              <a:buSzPts val="2800"/>
              <a:buChar char="•"/>
            </a:pPr>
            <a:r>
              <a:rPr lang="en-AU"/>
              <a:t>From: </a:t>
            </a:r>
            <a:r>
              <a:rPr lang="en-AU" i="1"/>
              <a:t>This City Was Once Country, </a:t>
            </a:r>
            <a:r>
              <a:rPr lang="en-AU"/>
              <a:t>to: </a:t>
            </a:r>
            <a:r>
              <a:rPr lang="en-AU" i="1"/>
              <a:t>This City </a:t>
            </a:r>
            <a:r>
              <a:rPr lang="en-AU" i="1" u="sng"/>
              <a:t>is still</a:t>
            </a:r>
            <a:r>
              <a:rPr lang="en-AU" i="1"/>
              <a:t> Country </a:t>
            </a:r>
            <a:endParaRPr/>
          </a:p>
          <a:p>
            <a:pPr marL="685800" lvl="1" indent="-228600" algn="l" rtl="0">
              <a:lnSpc>
                <a:spcPct val="100000"/>
              </a:lnSpc>
              <a:spcBef>
                <a:spcPts val="400"/>
              </a:spcBef>
              <a:spcAft>
                <a:spcPts val="0"/>
              </a:spcAft>
              <a:buClr>
                <a:schemeClr val="dk1"/>
              </a:buClr>
              <a:buSzPts val="2400"/>
              <a:buChar char="•"/>
            </a:pPr>
            <a:r>
              <a:rPr lang="en-AU"/>
              <a:t>Transformative learning experience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Nyungar </a:t>
            </a:r>
            <a:r>
              <a:rPr lang="en-AU" err="1"/>
              <a:t>Nyitting</a:t>
            </a:r>
            <a:r>
              <a:rPr lang="en-AU"/>
              <a:t> &amp; 8 Ways of Learning</a:t>
            </a:r>
            <a:endParaRPr/>
          </a:p>
        </p:txBody>
      </p:sp>
      <p:pic>
        <p:nvPicPr>
          <p:cNvPr id="278" name="Google Shape;278;p35" descr="A aerial view of a river&#10;"/>
          <p:cNvPicPr preferRelativeResize="0"/>
          <p:nvPr/>
        </p:nvPicPr>
        <p:blipFill rotWithShape="1">
          <a:blip r:embed="rId3">
            <a:alphaModFix/>
          </a:blip>
          <a:srcRect/>
          <a:stretch/>
        </p:blipFill>
        <p:spPr>
          <a:xfrm>
            <a:off x="461801" y="1775184"/>
            <a:ext cx="5587180" cy="3808239"/>
          </a:xfrm>
          <a:prstGeom prst="rect">
            <a:avLst/>
          </a:prstGeom>
          <a:noFill/>
          <a:ln>
            <a:noFill/>
          </a:ln>
        </p:spPr>
      </p:pic>
      <p:pic>
        <p:nvPicPr>
          <p:cNvPr id="277" name="Google Shape;277;p35" descr="Image of 8 ways of learning: Story sharing, community links, deconstruct reconstruct, non-linear, land links, symbols and images, non-verbal and learning maps."/>
          <p:cNvPicPr preferRelativeResize="0">
            <a:picLocks noGrp="1"/>
          </p:cNvPicPr>
          <p:nvPr>
            <p:ph type="body" idx="1"/>
          </p:nvPr>
        </p:nvPicPr>
        <p:blipFill rotWithShape="1">
          <a:blip r:embed="rId4">
            <a:alphaModFix/>
          </a:blip>
          <a:srcRect/>
          <a:stretch/>
        </p:blipFill>
        <p:spPr>
          <a:xfrm>
            <a:off x="6147950" y="1720300"/>
            <a:ext cx="5797800" cy="3975300"/>
          </a:xfrm>
          <a:prstGeom prst="rect">
            <a:avLst/>
          </a:prstGeom>
          <a:noFill/>
          <a:ln>
            <a:noFill/>
          </a:ln>
        </p:spPr>
      </p:pic>
      <p:sp>
        <p:nvSpPr>
          <p:cNvPr id="280" name="Google Shape;280;p35">
            <a:extLst>
              <a:ext uri="{C183D7F6-B498-43B3-948B-1728B52AA6E4}">
                <adec:decorative xmlns:adec="http://schemas.microsoft.com/office/drawing/2017/decorative" val="0"/>
              </a:ext>
            </a:extLst>
          </p:cNvPr>
          <p:cNvSpPr txBox="1"/>
          <p:nvPr/>
        </p:nvSpPr>
        <p:spPr>
          <a:xfrm>
            <a:off x="225470" y="5667892"/>
            <a:ext cx="77072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Boodja, </a:t>
            </a:r>
            <a:r>
              <a:rPr lang="en-AU" sz="1800" err="1">
                <a:solidFill>
                  <a:schemeClr val="dk1"/>
                </a:solidFill>
                <a:latin typeface="Calibri"/>
                <a:ea typeface="Calibri"/>
                <a:cs typeface="Calibri"/>
                <a:sym typeface="Calibri"/>
              </a:rPr>
              <a:t>Katitjiny</a:t>
            </a:r>
            <a:r>
              <a:rPr lang="en-AU" sz="1800">
                <a:solidFill>
                  <a:schemeClr val="dk1"/>
                </a:solidFill>
                <a:latin typeface="Calibri"/>
                <a:ea typeface="Calibri"/>
                <a:cs typeface="Calibri"/>
                <a:sym typeface="Calibri"/>
              </a:rPr>
              <a:t> &amp; Moort are the centre of Nyungar </a:t>
            </a:r>
            <a:r>
              <a:rPr lang="en-AU" sz="1800" err="1">
                <a:solidFill>
                  <a:schemeClr val="dk1"/>
                </a:solidFill>
                <a:latin typeface="Calibri"/>
                <a:ea typeface="Calibri"/>
                <a:cs typeface="Calibri"/>
                <a:sym typeface="Calibri"/>
              </a:rPr>
              <a:t>Nyitting</a:t>
            </a:r>
            <a:r>
              <a:rPr lang="en-AU" sz="1800">
                <a:solidFill>
                  <a:schemeClr val="dk1"/>
                </a:solidFill>
                <a:latin typeface="Calibri"/>
                <a:ea typeface="Calibri"/>
                <a:cs typeface="Calibri"/>
                <a:sym typeface="Calibri"/>
              </a:rPr>
              <a:t> (</a:t>
            </a:r>
            <a:r>
              <a:rPr lang="en-AU" sz="1800" err="1">
                <a:solidFill>
                  <a:schemeClr val="dk1"/>
                </a:solidFill>
                <a:latin typeface="Calibri"/>
                <a:ea typeface="Calibri"/>
                <a:cs typeface="Calibri"/>
                <a:sym typeface="Calibri"/>
              </a:rPr>
              <a:t>Derbal</a:t>
            </a:r>
            <a:r>
              <a:rPr lang="en-AU" sz="1800">
                <a:solidFill>
                  <a:schemeClr val="dk1"/>
                </a:solidFill>
                <a:latin typeface="Calibri"/>
                <a:ea typeface="Calibri"/>
                <a:cs typeface="Calibri"/>
                <a:sym typeface="Calibri"/>
              </a:rPr>
              <a:t> Nara, n.d.) </a:t>
            </a:r>
            <a:endParaRPr/>
          </a:p>
        </p:txBody>
      </p:sp>
      <p:sp>
        <p:nvSpPr>
          <p:cNvPr id="279" name="Google Shape;279;p35"/>
          <p:cNvSpPr txBox="1"/>
          <p:nvPr/>
        </p:nvSpPr>
        <p:spPr>
          <a:xfrm>
            <a:off x="10165920" y="5653737"/>
            <a:ext cx="20260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800">
                <a:solidFill>
                  <a:schemeClr val="dk1"/>
                </a:solidFill>
                <a:latin typeface="Calibri"/>
                <a:ea typeface="Calibri"/>
                <a:cs typeface="Calibri"/>
                <a:sym typeface="Calibri"/>
              </a:rPr>
              <a:t>8 Ways (2008)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Calibri"/>
              <a:buNone/>
            </a:pPr>
            <a:r>
              <a:rPr lang="en-AU"/>
              <a:t>Complexity of Our Culture </a:t>
            </a:r>
            <a:endParaRPr/>
          </a:p>
        </p:txBody>
      </p:sp>
      <p:sp>
        <p:nvSpPr>
          <p:cNvPr id="189" name="Google Shape;189;p26"/>
          <p:cNvSpPr/>
          <p:nvPr/>
        </p:nvSpPr>
        <p:spPr>
          <a:xfrm>
            <a:off x="8533039" y="1599131"/>
            <a:ext cx="194181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A visual of Yarning</a:t>
            </a:r>
            <a:endParaRPr/>
          </a:p>
        </p:txBody>
      </p:sp>
      <p:sp>
        <p:nvSpPr>
          <p:cNvPr id="187" name="Google Shape;187;p26"/>
          <p:cNvSpPr/>
          <p:nvPr/>
        </p:nvSpPr>
        <p:spPr>
          <a:xfrm>
            <a:off x="520705" y="2615571"/>
            <a:ext cx="163121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Interconnected</a:t>
            </a:r>
            <a:endParaRPr/>
          </a:p>
        </p:txBody>
      </p:sp>
      <p:grpSp>
        <p:nvGrpSpPr>
          <p:cNvPr id="183" name="Google Shape;183;p26" descr="Image of a spiders web"/>
          <p:cNvGrpSpPr/>
          <p:nvPr/>
        </p:nvGrpSpPr>
        <p:grpSpPr>
          <a:xfrm>
            <a:off x="2319544" y="2032725"/>
            <a:ext cx="7552912" cy="3693375"/>
            <a:chOff x="2119745" y="1955070"/>
            <a:chExt cx="7710637" cy="3769326"/>
          </a:xfrm>
        </p:grpSpPr>
        <p:pic>
          <p:nvPicPr>
            <p:cNvPr id="184" name="Google Shape;184;p26"/>
            <p:cNvPicPr preferRelativeResize="0"/>
            <p:nvPr/>
          </p:nvPicPr>
          <p:blipFill rotWithShape="1">
            <a:blip r:embed="rId3">
              <a:alphaModFix/>
            </a:blip>
            <a:srcRect/>
            <a:stretch/>
          </p:blipFill>
          <p:spPr>
            <a:xfrm>
              <a:off x="2119745" y="1955070"/>
              <a:ext cx="7710637" cy="3769326"/>
            </a:xfrm>
            <a:prstGeom prst="rect">
              <a:avLst/>
            </a:prstGeom>
            <a:noFill/>
            <a:ln>
              <a:noFill/>
            </a:ln>
          </p:spPr>
        </p:pic>
        <p:pic>
          <p:nvPicPr>
            <p:cNvPr id="185" name="Google Shape;185;p26"/>
            <p:cNvPicPr preferRelativeResize="0"/>
            <p:nvPr/>
          </p:nvPicPr>
          <p:blipFill rotWithShape="1">
            <a:blip r:embed="rId4">
              <a:alphaModFix/>
            </a:blip>
            <a:srcRect/>
            <a:stretch/>
          </p:blipFill>
          <p:spPr>
            <a:xfrm rot="10800000" flipH="1">
              <a:off x="5423137" y="3524145"/>
              <a:ext cx="198581" cy="198581"/>
            </a:xfrm>
            <a:prstGeom prst="rect">
              <a:avLst/>
            </a:prstGeom>
            <a:noFill/>
            <a:ln>
              <a:noFill/>
            </a:ln>
          </p:spPr>
        </p:pic>
        <p:pic>
          <p:nvPicPr>
            <p:cNvPr id="186" name="Google Shape;186;p26"/>
            <p:cNvPicPr preferRelativeResize="0"/>
            <p:nvPr/>
          </p:nvPicPr>
          <p:blipFill rotWithShape="1">
            <a:blip r:embed="rId4">
              <a:alphaModFix/>
            </a:blip>
            <a:srcRect/>
            <a:stretch/>
          </p:blipFill>
          <p:spPr>
            <a:xfrm rot="10800000" flipH="1">
              <a:off x="9454177" y="5211074"/>
              <a:ext cx="198581" cy="198581"/>
            </a:xfrm>
            <a:prstGeom prst="rect">
              <a:avLst/>
            </a:prstGeom>
            <a:noFill/>
            <a:ln>
              <a:noFill/>
            </a:ln>
          </p:spPr>
        </p:pic>
      </p:grpSp>
      <p:sp>
        <p:nvSpPr>
          <p:cNvPr id="188" name="Google Shape;188;p26"/>
          <p:cNvSpPr/>
          <p:nvPr/>
        </p:nvSpPr>
        <p:spPr>
          <a:xfrm>
            <a:off x="10040079" y="5125699"/>
            <a:ext cx="170117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AU" sz="1800" b="1">
                <a:solidFill>
                  <a:schemeClr val="dk1"/>
                </a:solidFill>
                <a:latin typeface="Calibri"/>
                <a:ea typeface="Calibri"/>
                <a:cs typeface="Calibri"/>
                <a:sym typeface="Calibri"/>
              </a:rPr>
              <a:t>Intra-connected</a:t>
            </a:r>
            <a:endParaRPr sz="1800" b="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7"/>
          <p:cNvSpPr txBox="1">
            <a:spLocks noGrp="1"/>
          </p:cNvSpPr>
          <p:nvPr>
            <p:ph type="title"/>
          </p:nvPr>
        </p:nvSpPr>
        <p:spPr>
          <a:xfrm>
            <a:off x="838201" y="-20622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Needs Based Wisdom and Knowledge </a:t>
            </a:r>
            <a:endParaRPr/>
          </a:p>
        </p:txBody>
      </p:sp>
      <p:sp>
        <p:nvSpPr>
          <p:cNvPr id="308" name="Google Shape;308;p37"/>
          <p:cNvSpPr txBox="1">
            <a:spLocks noGrp="1"/>
          </p:cNvSpPr>
          <p:nvPr>
            <p:ph type="body" idx="1"/>
          </p:nvPr>
        </p:nvSpPr>
        <p:spPr>
          <a:xfrm>
            <a:off x="838199" y="869814"/>
            <a:ext cx="6106297" cy="561479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en-AU" sz="1400" b="1"/>
              <a:t>Birak | December - January</a:t>
            </a:r>
            <a:endParaRPr/>
          </a:p>
          <a:p>
            <a:pPr marL="0" lvl="0" indent="0" algn="l" rtl="0">
              <a:lnSpc>
                <a:spcPct val="90000"/>
              </a:lnSpc>
              <a:spcBef>
                <a:spcPts val="1000"/>
              </a:spcBef>
              <a:spcAft>
                <a:spcPts val="0"/>
              </a:spcAft>
              <a:buClr>
                <a:schemeClr val="dk1"/>
              </a:buClr>
              <a:buSzPts val="1400"/>
              <a:buNone/>
            </a:pPr>
            <a:r>
              <a:rPr lang="en-AU" sz="1400"/>
              <a:t>Known as the season of fire and the young, </a:t>
            </a:r>
            <a:r>
              <a:rPr lang="en-AU" sz="1400" i="1"/>
              <a:t>Birak</a:t>
            </a:r>
            <a:r>
              <a:rPr lang="en-AU" sz="1400"/>
              <a:t> is very hot and dry. Burning of scrub was once done to encourage new shoots to grow.</a:t>
            </a:r>
            <a:endParaRPr/>
          </a:p>
          <a:p>
            <a:pPr marL="228600" lvl="0" indent="-228600" algn="l" rtl="0">
              <a:lnSpc>
                <a:spcPct val="90000"/>
              </a:lnSpc>
              <a:spcBef>
                <a:spcPts val="1000"/>
              </a:spcBef>
              <a:spcAft>
                <a:spcPts val="0"/>
              </a:spcAft>
              <a:buClr>
                <a:schemeClr val="dk1"/>
              </a:buClr>
              <a:buSzPts val="1400"/>
              <a:buChar char="•"/>
            </a:pPr>
            <a:r>
              <a:rPr lang="en-AU" sz="1400" b="1"/>
              <a:t>Bunuru | February - March</a:t>
            </a:r>
            <a:endParaRPr/>
          </a:p>
          <a:p>
            <a:pPr marL="0" lvl="0" indent="0" algn="l" rtl="0">
              <a:lnSpc>
                <a:spcPct val="90000"/>
              </a:lnSpc>
              <a:spcBef>
                <a:spcPts val="1000"/>
              </a:spcBef>
              <a:spcAft>
                <a:spcPts val="0"/>
              </a:spcAft>
              <a:buClr>
                <a:schemeClr val="dk1"/>
              </a:buClr>
              <a:buSzPts val="1400"/>
              <a:buNone/>
            </a:pPr>
            <a:r>
              <a:rPr lang="en-AU" sz="1400"/>
              <a:t>Long days and short nights signify </a:t>
            </a:r>
            <a:r>
              <a:rPr lang="en-AU" sz="1400" i="1"/>
              <a:t>Bunuru</a:t>
            </a:r>
            <a:r>
              <a:rPr lang="en-AU" sz="1400"/>
              <a:t>,the hottest of the six seasons. Traditionally this was, and still is, a great time for living and fishing by the coast, rivers and estuaries.</a:t>
            </a:r>
            <a:endParaRPr/>
          </a:p>
          <a:p>
            <a:pPr marL="228600" lvl="0" indent="-228600" algn="l" rtl="0">
              <a:lnSpc>
                <a:spcPct val="90000"/>
              </a:lnSpc>
              <a:spcBef>
                <a:spcPts val="1000"/>
              </a:spcBef>
              <a:spcAft>
                <a:spcPts val="0"/>
              </a:spcAft>
              <a:buClr>
                <a:schemeClr val="dk1"/>
              </a:buClr>
              <a:buSzPts val="1400"/>
              <a:buChar char="•"/>
            </a:pPr>
            <a:r>
              <a:rPr lang="en-AU" sz="1400" b="1"/>
              <a:t>Djeran | April - May</a:t>
            </a:r>
            <a:endParaRPr/>
          </a:p>
          <a:p>
            <a:pPr marL="0" lvl="0" indent="0" algn="l" rtl="0">
              <a:lnSpc>
                <a:spcPct val="90000"/>
              </a:lnSpc>
              <a:spcBef>
                <a:spcPts val="1000"/>
              </a:spcBef>
              <a:spcAft>
                <a:spcPts val="0"/>
              </a:spcAft>
              <a:buClr>
                <a:schemeClr val="dk1"/>
              </a:buClr>
              <a:buSzPts val="1400"/>
              <a:buNone/>
            </a:pPr>
            <a:r>
              <a:rPr lang="en-AU" sz="1400" i="1"/>
              <a:t>Djeran</a:t>
            </a:r>
            <a:r>
              <a:rPr lang="en-AU" sz="1400"/>
              <a:t> is marked by cooler nights, dewy mornings and when leaves fall to the ground.</a:t>
            </a:r>
            <a:r>
              <a:rPr lang="en-AU" sz="1400" i="1"/>
              <a:t> Ngari</a:t>
            </a:r>
            <a:r>
              <a:rPr lang="en-AU" sz="1400"/>
              <a:t> (salmon) are prolific. </a:t>
            </a:r>
            <a:endParaRPr/>
          </a:p>
          <a:p>
            <a:pPr marL="228600" lvl="0" indent="-228600" algn="l" rtl="0">
              <a:lnSpc>
                <a:spcPct val="90000"/>
              </a:lnSpc>
              <a:spcBef>
                <a:spcPts val="1000"/>
              </a:spcBef>
              <a:spcAft>
                <a:spcPts val="0"/>
              </a:spcAft>
              <a:buClr>
                <a:schemeClr val="dk1"/>
              </a:buClr>
              <a:buSzPts val="1400"/>
              <a:buChar char="•"/>
            </a:pPr>
            <a:r>
              <a:rPr lang="en-AU" sz="1400" b="1"/>
              <a:t>Makuru | June - July</a:t>
            </a:r>
            <a:endParaRPr/>
          </a:p>
          <a:p>
            <a:pPr marL="0" lvl="0" indent="0" algn="l" rtl="0">
              <a:lnSpc>
                <a:spcPct val="90000"/>
              </a:lnSpc>
              <a:spcBef>
                <a:spcPts val="1000"/>
              </a:spcBef>
              <a:spcAft>
                <a:spcPts val="0"/>
              </a:spcAft>
              <a:buClr>
                <a:schemeClr val="dk1"/>
              </a:buClr>
              <a:buSzPts val="1400"/>
              <a:buNone/>
            </a:pPr>
            <a:r>
              <a:rPr lang="en-AU" sz="1400"/>
              <a:t>Makuru is the coldest season with rain, storms and long nights. There is good hunting  of yongka (kangaroo), wetj (emu), kaarda (goanna), </a:t>
            </a:r>
            <a:br>
              <a:rPr lang="en-AU" sz="1400"/>
            </a:br>
            <a:r>
              <a:rPr lang="en-AU" sz="1400"/>
              <a:t>koomal (possum) and kwenda (bandicoot). </a:t>
            </a:r>
            <a:endParaRPr/>
          </a:p>
          <a:p>
            <a:pPr marL="228600" lvl="0" indent="-228600" algn="l" rtl="0">
              <a:lnSpc>
                <a:spcPct val="90000"/>
              </a:lnSpc>
              <a:spcBef>
                <a:spcPts val="1000"/>
              </a:spcBef>
              <a:spcAft>
                <a:spcPts val="0"/>
              </a:spcAft>
              <a:buClr>
                <a:schemeClr val="dk1"/>
              </a:buClr>
              <a:buSzPts val="1400"/>
              <a:buChar char="•"/>
            </a:pPr>
            <a:r>
              <a:rPr lang="en-AU" sz="1400" b="1"/>
              <a:t>Djilba | August - September</a:t>
            </a:r>
            <a:endParaRPr/>
          </a:p>
          <a:p>
            <a:pPr marL="0" lvl="0" indent="0" algn="l" rtl="0">
              <a:lnSpc>
                <a:spcPct val="90000"/>
              </a:lnSpc>
              <a:spcBef>
                <a:spcPts val="1000"/>
              </a:spcBef>
              <a:spcAft>
                <a:spcPts val="0"/>
              </a:spcAft>
              <a:buClr>
                <a:schemeClr val="dk1"/>
              </a:buClr>
              <a:buSzPts val="1400"/>
              <a:buNone/>
            </a:pPr>
            <a:r>
              <a:rPr lang="en-AU" sz="1400"/>
              <a:t>Djilba is a transitional time of the year, with some very cold and clear days combined with warmer, rainy and windy days. You'll notice budding djet (flowers) and koola (emu plum) start to fruit. It's also a great time to catch some djildjit(fish).</a:t>
            </a:r>
            <a:endParaRPr/>
          </a:p>
          <a:p>
            <a:pPr marL="228600" lvl="0" indent="-228600" algn="l" rtl="0">
              <a:lnSpc>
                <a:spcPct val="90000"/>
              </a:lnSpc>
              <a:spcBef>
                <a:spcPts val="1000"/>
              </a:spcBef>
              <a:spcAft>
                <a:spcPts val="0"/>
              </a:spcAft>
              <a:buClr>
                <a:schemeClr val="dk1"/>
              </a:buClr>
              <a:buSzPts val="1400"/>
              <a:buChar char="•"/>
            </a:pPr>
            <a:r>
              <a:rPr lang="en-AU" sz="1400" b="1"/>
              <a:t>Kambarang | October - November</a:t>
            </a:r>
            <a:endParaRPr/>
          </a:p>
          <a:p>
            <a:pPr marL="0" lvl="0" indent="0" algn="l" rtl="0">
              <a:lnSpc>
                <a:spcPct val="90000"/>
              </a:lnSpc>
              <a:spcBef>
                <a:spcPts val="1000"/>
              </a:spcBef>
              <a:spcAft>
                <a:spcPts val="0"/>
              </a:spcAft>
              <a:buClr>
                <a:schemeClr val="dk1"/>
              </a:buClr>
              <a:buSzPts val="1400"/>
              <a:buNone/>
            </a:pPr>
            <a:r>
              <a:rPr lang="en-AU" sz="1400"/>
              <a:t>Kambarang sees longer and warmer days and less rain. The djet are in full bloom and plants used for mereny (food), medicine, crafts, tools, kaal (fire) and ceremony are collected. </a:t>
            </a:r>
            <a:endParaRPr/>
          </a:p>
          <a:p>
            <a:pPr marL="0" lvl="0" indent="0" algn="l" rtl="0">
              <a:lnSpc>
                <a:spcPct val="90000"/>
              </a:lnSpc>
              <a:spcBef>
                <a:spcPts val="1000"/>
              </a:spcBef>
              <a:spcAft>
                <a:spcPts val="0"/>
              </a:spcAft>
              <a:buClr>
                <a:schemeClr val="dk1"/>
              </a:buClr>
              <a:buSzPts val="1400"/>
              <a:buNone/>
            </a:pPr>
            <a:endParaRPr sz="1400"/>
          </a:p>
          <a:p>
            <a:pPr marL="0" lvl="0" indent="0" algn="l" rtl="0">
              <a:lnSpc>
                <a:spcPct val="90000"/>
              </a:lnSpc>
              <a:spcBef>
                <a:spcPts val="1000"/>
              </a:spcBef>
              <a:spcAft>
                <a:spcPts val="0"/>
              </a:spcAft>
              <a:buClr>
                <a:schemeClr val="dk1"/>
              </a:buClr>
              <a:buSzPts val="1400"/>
              <a:buNone/>
            </a:pPr>
            <a:endParaRPr sz="1400"/>
          </a:p>
          <a:p>
            <a:pPr marL="228600" lvl="0" indent="-50800" algn="l" rtl="0">
              <a:lnSpc>
                <a:spcPct val="90000"/>
              </a:lnSpc>
              <a:spcBef>
                <a:spcPts val="1000"/>
              </a:spcBef>
              <a:spcAft>
                <a:spcPts val="0"/>
              </a:spcAft>
              <a:buClr>
                <a:schemeClr val="dk1"/>
              </a:buClr>
              <a:buSzPts val="2800"/>
              <a:buNone/>
            </a:pPr>
            <a:endParaRPr/>
          </a:p>
        </p:txBody>
      </p:sp>
      <p:pic>
        <p:nvPicPr>
          <p:cNvPr id="309" name="Google Shape;309;p37" descr="Thumbnail"/>
          <p:cNvPicPr preferRelativeResize="0"/>
          <p:nvPr/>
        </p:nvPicPr>
        <p:blipFill rotWithShape="1">
          <a:blip r:embed="rId3">
            <a:alphaModFix/>
          </a:blip>
          <a:srcRect/>
          <a:stretch/>
        </p:blipFill>
        <p:spPr>
          <a:xfrm>
            <a:off x="7063001" y="1015170"/>
            <a:ext cx="5032204" cy="5032205"/>
          </a:xfrm>
          <a:prstGeom prst="rect">
            <a:avLst/>
          </a:prstGeom>
          <a:noFill/>
          <a:ln>
            <a:noFill/>
          </a:ln>
        </p:spPr>
      </p:pic>
      <p:sp>
        <p:nvSpPr>
          <p:cNvPr id="310" name="Google Shape;310;p37"/>
          <p:cNvSpPr txBox="1"/>
          <p:nvPr/>
        </p:nvSpPr>
        <p:spPr>
          <a:xfrm>
            <a:off x="7159795" y="6163887"/>
            <a:ext cx="48386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AU" sz="1200" b="0" i="0" u="none" strike="noStrike" cap="none">
                <a:solidFill>
                  <a:srgbClr val="000000"/>
                </a:solidFill>
                <a:latin typeface="Calibri"/>
                <a:ea typeface="Calibri"/>
                <a:cs typeface="Calibri"/>
                <a:sym typeface="Calibri"/>
              </a:rPr>
              <a:t>https://www.australiassouthwest.com/south-west-inspo/six-seasons-south-west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27">
            <a:extLst>
              <a:ext uri="{C183D7F6-B498-43B3-948B-1728B52AA6E4}">
                <adec:decorative xmlns:adec="http://schemas.microsoft.com/office/drawing/2017/decorative" val="1"/>
              </a:ext>
            </a:extLst>
          </p:cNvPr>
          <p:cNvSpPr/>
          <p:nvPr/>
        </p:nvSpPr>
        <p:spPr>
          <a:xfrm rot="10800000">
            <a:off x="555937" y="2216817"/>
            <a:ext cx="11434315" cy="4196240"/>
          </a:xfrm>
          <a:prstGeom prst="round2SameRect">
            <a:avLst>
              <a:gd name="adj1" fmla="val 2632"/>
              <a:gd name="adj2" fmla="val 0"/>
            </a:avLst>
          </a:prstGeom>
          <a:solidFill>
            <a:schemeClr val="lt1"/>
          </a:solid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96" name="Google Shape;196;p27"/>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Nyungar Protocols</a:t>
            </a:r>
            <a:endParaRPr/>
          </a:p>
        </p:txBody>
      </p:sp>
      <p:sp>
        <p:nvSpPr>
          <p:cNvPr id="194" name="Google Shape;194;p27">
            <a:hlinkClick r:id="rId3" action="ppaction://hlinksldjump"/>
          </p:cNvPr>
          <p:cNvSpPr/>
          <p:nvPr/>
        </p:nvSpPr>
        <p:spPr>
          <a:xfrm>
            <a:off x="2370421" y="1693449"/>
            <a:ext cx="3717323" cy="419448"/>
          </a:xfrm>
          <a:prstGeom prst="round2SameRect">
            <a:avLst>
              <a:gd name="adj1" fmla="val 16667"/>
              <a:gd name="adj2" fmla="val 0"/>
            </a:avLst>
          </a:prstGeom>
          <a:solidFill>
            <a:srgbClr val="0070C0"/>
          </a:solid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AU" sz="1400" b="0" i="0" u="none" strike="noStrike" cap="none">
                <a:solidFill>
                  <a:srgbClr val="FFFFFF"/>
                </a:solidFill>
                <a:latin typeface="Arial"/>
                <a:ea typeface="Arial"/>
                <a:cs typeface="Arial"/>
                <a:sym typeface="Arial"/>
              </a:rPr>
              <a:t>Land &amp; Obligation</a:t>
            </a:r>
            <a:endParaRPr/>
          </a:p>
        </p:txBody>
      </p:sp>
      <p:sp>
        <p:nvSpPr>
          <p:cNvPr id="198" name="Google Shape;198;p27">
            <a:hlinkClick r:id="rId4" action="ppaction://hlinksldjump"/>
          </p:cNvPr>
          <p:cNvSpPr/>
          <p:nvPr/>
        </p:nvSpPr>
        <p:spPr>
          <a:xfrm>
            <a:off x="6132251" y="1693449"/>
            <a:ext cx="3718800" cy="419448"/>
          </a:xfrm>
          <a:prstGeom prst="round2SameRect">
            <a:avLst>
              <a:gd name="adj1" fmla="val 16667"/>
              <a:gd name="adj2" fmla="val 0"/>
            </a:avLst>
          </a:prstGeom>
          <a:solidFill>
            <a:schemeClr val="lt1"/>
          </a:solid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400"/>
              <a:buFont typeface="Arial"/>
              <a:buNone/>
            </a:pPr>
            <a:r>
              <a:rPr lang="en-AU" sz="1400" b="0" i="0" u="none" strike="noStrike" cap="none">
                <a:solidFill>
                  <a:srgbClr val="0070C0"/>
                </a:solidFill>
                <a:latin typeface="Arial"/>
                <a:ea typeface="Arial"/>
                <a:cs typeface="Arial"/>
                <a:sym typeface="Arial"/>
              </a:rPr>
              <a:t>Respect/Relationships &amp; Elders</a:t>
            </a:r>
            <a:endParaRPr/>
          </a:p>
        </p:txBody>
      </p:sp>
      <p:sp>
        <p:nvSpPr>
          <p:cNvPr id="197" name="Google Shape;197;p27"/>
          <p:cNvSpPr txBox="1">
            <a:spLocks noGrp="1"/>
          </p:cNvSpPr>
          <p:nvPr>
            <p:ph type="body" idx="1"/>
          </p:nvPr>
        </p:nvSpPr>
        <p:spPr>
          <a:xfrm>
            <a:off x="838200" y="2452913"/>
            <a:ext cx="10515600" cy="372404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106667"/>
              </a:buClr>
              <a:buSzPts val="2000"/>
              <a:buNone/>
            </a:pPr>
            <a:r>
              <a:rPr lang="en-AU" sz="2000">
                <a:solidFill>
                  <a:srgbClr val="002060"/>
                </a:solidFill>
                <a:latin typeface="Arial"/>
                <a:ea typeface="Arial"/>
                <a:cs typeface="Arial"/>
                <a:sym typeface="Arial"/>
              </a:rPr>
              <a:t>Land &amp; countries</a:t>
            </a:r>
            <a:endParaRPr/>
          </a:p>
          <a:p>
            <a:pPr marL="685800" lvl="1" indent="-342900" algn="l" rtl="0">
              <a:lnSpc>
                <a:spcPct val="100000"/>
              </a:lnSpc>
              <a:spcBef>
                <a:spcPts val="600"/>
              </a:spcBef>
              <a:spcAft>
                <a:spcPts val="0"/>
              </a:spcAft>
              <a:buClr>
                <a:srgbClr val="106667"/>
              </a:buClr>
              <a:buSzPts val="2000"/>
              <a:buFont typeface="Courier New"/>
              <a:buChar char="o"/>
            </a:pPr>
            <a:r>
              <a:rPr lang="en-AU" sz="2000">
                <a:solidFill>
                  <a:srgbClr val="3F3F3F"/>
                </a:solidFill>
              </a:rPr>
              <a:t>Connection through +60,000 years</a:t>
            </a:r>
            <a:endParaRPr/>
          </a:p>
          <a:p>
            <a:pPr marL="685800" lvl="1" indent="-342900" algn="l" rtl="0">
              <a:lnSpc>
                <a:spcPct val="100000"/>
              </a:lnSpc>
              <a:spcBef>
                <a:spcPts val="1200"/>
              </a:spcBef>
              <a:spcAft>
                <a:spcPts val="0"/>
              </a:spcAft>
              <a:buClr>
                <a:srgbClr val="106667"/>
              </a:buClr>
              <a:buSzPts val="2000"/>
              <a:buFont typeface="Courier New"/>
              <a:buChar char="o"/>
            </a:pPr>
            <a:r>
              <a:rPr lang="en-AU" sz="2000">
                <a:solidFill>
                  <a:srgbClr val="3F3F3F"/>
                </a:solidFill>
              </a:rPr>
              <a:t>Custodians and Guardianship land and countries</a:t>
            </a:r>
            <a:endParaRPr/>
          </a:p>
          <a:p>
            <a:pPr marL="342900" lvl="1" indent="0" algn="l" rtl="0">
              <a:lnSpc>
                <a:spcPct val="100000"/>
              </a:lnSpc>
              <a:spcBef>
                <a:spcPts val="1200"/>
              </a:spcBef>
              <a:spcAft>
                <a:spcPts val="0"/>
              </a:spcAft>
              <a:buClr>
                <a:srgbClr val="106667"/>
              </a:buClr>
              <a:buSzPts val="2000"/>
              <a:buNone/>
            </a:pPr>
            <a:endParaRPr sz="2000">
              <a:solidFill>
                <a:srgbClr val="3F3F3F"/>
              </a:solidFill>
            </a:endParaRPr>
          </a:p>
          <a:p>
            <a:pPr marL="0" lvl="0" indent="0" algn="l" rtl="0">
              <a:lnSpc>
                <a:spcPct val="100000"/>
              </a:lnSpc>
              <a:spcBef>
                <a:spcPts val="1200"/>
              </a:spcBef>
              <a:spcAft>
                <a:spcPts val="0"/>
              </a:spcAft>
              <a:buClr>
                <a:srgbClr val="106667"/>
              </a:buClr>
              <a:buSzPts val="2000"/>
              <a:buNone/>
            </a:pPr>
            <a:r>
              <a:rPr lang="en-AU" sz="2000">
                <a:solidFill>
                  <a:srgbClr val="002060"/>
                </a:solidFill>
                <a:latin typeface="Arial"/>
                <a:ea typeface="Arial"/>
                <a:cs typeface="Arial"/>
                <a:sym typeface="Arial"/>
              </a:rPr>
              <a:t>Obligation &amp; Protocols </a:t>
            </a:r>
            <a:endParaRPr/>
          </a:p>
          <a:p>
            <a:pPr marL="685800" lvl="1" indent="-342900" algn="l" rtl="0">
              <a:lnSpc>
                <a:spcPct val="100000"/>
              </a:lnSpc>
              <a:spcBef>
                <a:spcPts val="600"/>
              </a:spcBef>
              <a:spcAft>
                <a:spcPts val="0"/>
              </a:spcAft>
              <a:buClr>
                <a:srgbClr val="106667"/>
              </a:buClr>
              <a:buSzPts val="2000"/>
              <a:buFont typeface="Courier New"/>
              <a:buChar char="o"/>
            </a:pPr>
            <a:r>
              <a:rPr lang="en-AU" sz="2000">
                <a:solidFill>
                  <a:srgbClr val="3F3F3F"/>
                </a:solidFill>
              </a:rPr>
              <a:t>Reciprocity </a:t>
            </a:r>
            <a:endParaRPr/>
          </a:p>
          <a:p>
            <a:pPr marL="685800" lvl="1" indent="-342900" algn="l" rtl="0">
              <a:lnSpc>
                <a:spcPct val="100000"/>
              </a:lnSpc>
              <a:spcBef>
                <a:spcPts val="1200"/>
              </a:spcBef>
              <a:spcAft>
                <a:spcPts val="0"/>
              </a:spcAft>
              <a:buClr>
                <a:srgbClr val="106667"/>
              </a:buClr>
              <a:buSzPts val="2000"/>
              <a:buFont typeface="Courier New"/>
              <a:buChar char="o"/>
            </a:pPr>
            <a:r>
              <a:rPr lang="en-AU" sz="2000">
                <a:solidFill>
                  <a:srgbClr val="3F3F3F"/>
                </a:solidFill>
              </a:rPr>
              <a:t>Recognition and respect of countries</a:t>
            </a:r>
            <a:endParaRPr/>
          </a:p>
          <a:p>
            <a:pPr marL="685800" lvl="1" indent="-342900" algn="l" rtl="0">
              <a:lnSpc>
                <a:spcPct val="100000"/>
              </a:lnSpc>
              <a:spcBef>
                <a:spcPts val="1200"/>
              </a:spcBef>
              <a:spcAft>
                <a:spcPts val="0"/>
              </a:spcAft>
              <a:buClr>
                <a:srgbClr val="106667"/>
              </a:buClr>
              <a:buSzPts val="2000"/>
              <a:buFont typeface="Courier New"/>
              <a:buChar char="o"/>
            </a:pPr>
            <a:r>
              <a:rPr lang="en-AU" sz="2000">
                <a:solidFill>
                  <a:srgbClr val="3F3F3F"/>
                </a:solidFill>
              </a:rPr>
              <a:t>Ways of being: Interconnectivity and </a:t>
            </a:r>
            <a:r>
              <a:rPr lang="en-AU" sz="2000" err="1">
                <a:solidFill>
                  <a:srgbClr val="3F3F3F"/>
                </a:solidFill>
              </a:rPr>
              <a:t>intraconnectivity</a:t>
            </a:r>
            <a:endParaRPr sz="2000">
              <a:solidFill>
                <a:srgbClr val="3F3F3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838200" y="921657"/>
            <a:ext cx="10515600" cy="7690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alibri"/>
              <a:buNone/>
            </a:pPr>
            <a:r>
              <a:rPr lang="en-AU"/>
              <a:t>Nyungar Protocols </a:t>
            </a:r>
            <a:endParaRPr/>
          </a:p>
        </p:txBody>
      </p:sp>
      <p:sp>
        <p:nvSpPr>
          <p:cNvPr id="205" name="Google Shape;205;p28">
            <a:hlinkClick r:id="rId3" action="ppaction://hlinksldjump"/>
          </p:cNvPr>
          <p:cNvSpPr/>
          <p:nvPr/>
        </p:nvSpPr>
        <p:spPr>
          <a:xfrm>
            <a:off x="2370421" y="1693449"/>
            <a:ext cx="3717323" cy="419448"/>
          </a:xfrm>
          <a:prstGeom prst="round2SameRect">
            <a:avLst>
              <a:gd name="adj1" fmla="val 16667"/>
              <a:gd name="adj2" fmla="val 0"/>
            </a:avLst>
          </a:pr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1400"/>
              <a:buFont typeface="Arial"/>
              <a:buNone/>
            </a:pPr>
            <a:r>
              <a:rPr lang="en-AU" sz="1400" b="0" i="0" u="none" strike="noStrike" cap="none">
                <a:solidFill>
                  <a:srgbClr val="0070C0"/>
                </a:solidFill>
                <a:latin typeface="Arial"/>
                <a:ea typeface="Arial"/>
                <a:cs typeface="Arial"/>
                <a:sym typeface="Arial"/>
              </a:rPr>
              <a:t>Land &amp; Obligation</a:t>
            </a:r>
            <a:endParaRPr/>
          </a:p>
        </p:txBody>
      </p:sp>
      <p:sp>
        <p:nvSpPr>
          <p:cNvPr id="208" name="Google Shape;208;p28">
            <a:hlinkClick r:id="rId4" action="ppaction://hlinksldjump"/>
          </p:cNvPr>
          <p:cNvSpPr/>
          <p:nvPr/>
        </p:nvSpPr>
        <p:spPr>
          <a:xfrm>
            <a:off x="6132251" y="1693449"/>
            <a:ext cx="3718800" cy="419448"/>
          </a:xfrm>
          <a:prstGeom prst="round2SameRect">
            <a:avLst>
              <a:gd name="adj1" fmla="val 16667"/>
              <a:gd name="adj2" fmla="val 0"/>
            </a:avLst>
          </a:prstGeom>
          <a:solidFill>
            <a:srgbClr val="0070C0"/>
          </a:solid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400"/>
              <a:buFont typeface="Arial"/>
              <a:buNone/>
            </a:pPr>
            <a:r>
              <a:rPr lang="en-AU" sz="1400" b="0" i="0" u="none" strike="noStrike" cap="none">
                <a:solidFill>
                  <a:srgbClr val="FFFFFF"/>
                </a:solidFill>
                <a:latin typeface="Arial"/>
                <a:ea typeface="Arial"/>
                <a:cs typeface="Arial"/>
                <a:sym typeface="Arial"/>
              </a:rPr>
              <a:t>Respect/Relationships &amp; Elders</a:t>
            </a:r>
            <a:endParaRPr/>
          </a:p>
        </p:txBody>
      </p:sp>
      <p:sp>
        <p:nvSpPr>
          <p:cNvPr id="206" name="Google Shape;206;p28">
            <a:extLst>
              <a:ext uri="{C183D7F6-B498-43B3-948B-1728B52AA6E4}">
                <adec:decorative xmlns:adec="http://schemas.microsoft.com/office/drawing/2017/decorative" val="1"/>
              </a:ext>
            </a:extLst>
          </p:cNvPr>
          <p:cNvSpPr/>
          <p:nvPr/>
        </p:nvSpPr>
        <p:spPr>
          <a:xfrm rot="10800000">
            <a:off x="370586" y="2112899"/>
            <a:ext cx="11434315" cy="4196240"/>
          </a:xfrm>
          <a:prstGeom prst="round2SameRect">
            <a:avLst>
              <a:gd name="adj1" fmla="val 2632"/>
              <a:gd name="adj2" fmla="val 0"/>
            </a:avLst>
          </a:prstGeom>
          <a:solidFill>
            <a:schemeClr val="lt1"/>
          </a:solid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207" name="Google Shape;207;p28"/>
          <p:cNvSpPr txBox="1"/>
          <p:nvPr/>
        </p:nvSpPr>
        <p:spPr>
          <a:xfrm>
            <a:off x="838200" y="2452913"/>
            <a:ext cx="5883876" cy="372404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106667"/>
              </a:buClr>
              <a:buSzPts val="2000"/>
              <a:buFont typeface="Arial"/>
              <a:buNone/>
            </a:pPr>
            <a:r>
              <a:rPr lang="en-AU" sz="2000" b="0" i="0" u="none" strike="noStrike" cap="none">
                <a:solidFill>
                  <a:srgbClr val="002060"/>
                </a:solidFill>
                <a:latin typeface="Arial"/>
                <a:ea typeface="Arial"/>
                <a:cs typeface="Arial"/>
                <a:sym typeface="Arial"/>
              </a:rPr>
              <a:t>Respect/Relationships</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Elders</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Family</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Children</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Land and Animals </a:t>
            </a:r>
            <a:endParaRPr/>
          </a:p>
          <a:p>
            <a:pPr marL="0" marR="0" lvl="0" indent="0" algn="l" rtl="0">
              <a:lnSpc>
                <a:spcPct val="100000"/>
              </a:lnSpc>
              <a:spcBef>
                <a:spcPts val="1200"/>
              </a:spcBef>
              <a:spcAft>
                <a:spcPts val="0"/>
              </a:spcAft>
              <a:buClr>
                <a:srgbClr val="106667"/>
              </a:buClr>
              <a:buSzPts val="2000"/>
              <a:buFont typeface="Arial"/>
              <a:buNone/>
            </a:pPr>
            <a:r>
              <a:rPr lang="en-AU" sz="2000" b="0" i="0" u="none" strike="noStrike" cap="none">
                <a:solidFill>
                  <a:srgbClr val="002060"/>
                </a:solidFill>
                <a:latin typeface="Arial"/>
                <a:ea typeface="Arial"/>
                <a:cs typeface="Arial"/>
                <a:sym typeface="Arial"/>
              </a:rPr>
              <a:t>Elders</a:t>
            </a:r>
            <a:r>
              <a:rPr lang="en-AU" sz="2000" b="0" i="0" u="none" strike="noStrike" cap="none">
                <a:solidFill>
                  <a:srgbClr val="106667"/>
                </a:solidFill>
                <a:latin typeface="Arial"/>
                <a:ea typeface="Arial"/>
                <a:cs typeface="Arial"/>
                <a:sym typeface="Arial"/>
              </a:rPr>
              <a:t> </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Cultural Custodian</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Only responsible and respected spokespersons</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All have a right to be treated  equally</a:t>
            </a:r>
            <a:endParaRPr/>
          </a:p>
          <a:p>
            <a:pPr marL="685800" marR="0" lvl="1" indent="-342900" algn="l" rtl="0">
              <a:lnSpc>
                <a:spcPct val="100000"/>
              </a:lnSpc>
              <a:spcBef>
                <a:spcPts val="600"/>
              </a:spcBef>
              <a:spcAft>
                <a:spcPts val="0"/>
              </a:spcAft>
              <a:buClr>
                <a:srgbClr val="106667"/>
              </a:buClr>
              <a:buSzPts val="2000"/>
              <a:buFont typeface="Courier New"/>
              <a:buChar char="o"/>
            </a:pPr>
            <a:r>
              <a:rPr lang="en-AU" sz="2000" b="0" i="0" u="none" strike="noStrike" cap="none">
                <a:solidFill>
                  <a:srgbClr val="3F3F3F"/>
                </a:solidFill>
                <a:latin typeface="Calibri"/>
                <a:ea typeface="Calibri"/>
                <a:cs typeface="Calibri"/>
                <a:sym typeface="Calibri"/>
              </a:rPr>
              <a:t>Sharing information</a:t>
            </a:r>
            <a:endParaRPr/>
          </a:p>
        </p:txBody>
      </p:sp>
      <p:sp>
        <p:nvSpPr>
          <p:cNvPr id="210" name="Google Shape;210;p28"/>
          <p:cNvSpPr txBox="1"/>
          <p:nvPr/>
        </p:nvSpPr>
        <p:spPr>
          <a:xfrm>
            <a:off x="7025268" y="2452913"/>
            <a:ext cx="3980986" cy="353943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AU" sz="2800" b="1">
                <a:solidFill>
                  <a:schemeClr val="dk1"/>
                </a:solidFill>
                <a:latin typeface="Calibri"/>
                <a:ea typeface="Calibri"/>
                <a:cs typeface="Calibri"/>
                <a:sym typeface="Calibri"/>
              </a:rPr>
              <a:t>A need to replicate these in the units practises.</a:t>
            </a:r>
            <a:endParaRPr/>
          </a:p>
          <a:p>
            <a:pPr marL="457200" marR="0" lvl="0" indent="-457200" algn="l" rtl="0">
              <a:spcBef>
                <a:spcPts val="0"/>
              </a:spcBef>
              <a:spcAft>
                <a:spcPts val="0"/>
              </a:spcAft>
              <a:buClr>
                <a:schemeClr val="dk1"/>
              </a:buClr>
              <a:buSzPts val="2800"/>
              <a:buFont typeface="Arial"/>
              <a:buChar char="•"/>
            </a:pPr>
            <a:r>
              <a:rPr lang="en-AU" sz="2800" b="1">
                <a:solidFill>
                  <a:schemeClr val="dk1"/>
                </a:solidFill>
                <a:latin typeface="Calibri"/>
                <a:ea typeface="Calibri"/>
                <a:cs typeface="Calibri"/>
                <a:sym typeface="Calibri"/>
              </a:rPr>
              <a:t>Working with those with limited exposure to Indigenous people.</a:t>
            </a:r>
            <a:endParaRPr/>
          </a:p>
          <a:p>
            <a:pPr marL="457200" marR="0" lvl="0" indent="-457200" algn="l" rtl="0">
              <a:spcBef>
                <a:spcPts val="0"/>
              </a:spcBef>
              <a:spcAft>
                <a:spcPts val="0"/>
              </a:spcAft>
              <a:buClr>
                <a:schemeClr val="dk1"/>
              </a:buClr>
              <a:buSzPts val="2800"/>
              <a:buFont typeface="Arial"/>
              <a:buChar char="•"/>
            </a:pPr>
            <a:r>
              <a:rPr lang="en-AU" sz="2800" b="1">
                <a:solidFill>
                  <a:schemeClr val="dk1"/>
                </a:solidFill>
                <a:latin typeface="Calibri"/>
                <a:ea typeface="Calibri"/>
                <a:cs typeface="Calibri"/>
                <a:sym typeface="Calibri"/>
              </a:rPr>
              <a:t>What will expedite trust and investment. </a:t>
            </a:r>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5E3D60D9E6E04A88E6C46A8F8E80F5" ma:contentTypeVersion="14" ma:contentTypeDescription="Create a new document." ma:contentTypeScope="" ma:versionID="9c3761507c3876473129cc65f42fe919">
  <xsd:schema xmlns:xsd="http://www.w3.org/2001/XMLSchema" xmlns:xs="http://www.w3.org/2001/XMLSchema" xmlns:p="http://schemas.microsoft.com/office/2006/metadata/properties" xmlns:ns2="43435717-49c9-4489-9470-c7c98d62699d" xmlns:ns3="242681ae-e6e2-4ee6-90fd-f2c0d11c7b09" targetNamespace="http://schemas.microsoft.com/office/2006/metadata/properties" ma:root="true" ma:fieldsID="d8c226d9cf81477381acf7e37602337f" ns2:_="" ns3:_="">
    <xsd:import namespace="43435717-49c9-4489-9470-c7c98d62699d"/>
    <xsd:import namespace="242681ae-e6e2-4ee6-90fd-f2c0d11c7b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5717-49c9-4489-9470-c7c98d626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2681ae-e6e2-4ee6-90fd-f2c0d11c7b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d00c8ac-6135-4edf-90aa-1e6137a64d6d}" ma:internalName="TaxCatchAll" ma:showField="CatchAllData" ma:web="242681ae-e6e2-4ee6-90fd-f2c0d11c7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42681ae-e6e2-4ee6-90fd-f2c0d11c7b09" xsi:nil="true"/>
    <lcf76f155ced4ddcb4097134ff3c332f xmlns="43435717-49c9-4489-9470-c7c98d62699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876B5D-D93A-4027-808E-FB99AC39C509}">
  <ds:schemaRefs>
    <ds:schemaRef ds:uri="http://schemas.microsoft.com/sharepoint/v3/contenttype/forms"/>
  </ds:schemaRefs>
</ds:datastoreItem>
</file>

<file path=customXml/itemProps2.xml><?xml version="1.0" encoding="utf-8"?>
<ds:datastoreItem xmlns:ds="http://schemas.openxmlformats.org/officeDocument/2006/customXml" ds:itemID="{378E71CB-B039-480B-986C-F6725A91C0A5}">
  <ds:schemaRefs>
    <ds:schemaRef ds:uri="242681ae-e6e2-4ee6-90fd-f2c0d11c7b09"/>
    <ds:schemaRef ds:uri="43435717-49c9-4489-9470-c7c98d6269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6946E7-9BF7-4462-AD07-EB004C3C805A}">
  <ds:schemaRefs>
    <ds:schemaRef ds:uri="242681ae-e6e2-4ee6-90fd-f2c0d11c7b09"/>
    <ds:schemaRef ds:uri="43435717-49c9-4489-9470-c7c98d6269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2232</Words>
  <Application>Microsoft Office PowerPoint</Application>
  <PresentationFormat>Widescreen</PresentationFormat>
  <Paragraphs>181</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Federo</vt:lpstr>
      <vt:lpstr>1_Office Theme</vt:lpstr>
      <vt:lpstr>Nyungar Culture &amp; Identity: This City Was Once Country</vt:lpstr>
      <vt:lpstr>WARNING</vt:lpstr>
      <vt:lpstr>Acknowledgement of Boodja (Country) </vt:lpstr>
      <vt:lpstr>Unit Overview:</vt:lpstr>
      <vt:lpstr>Nyungar Nyitting &amp; 8 Ways of Learning</vt:lpstr>
      <vt:lpstr>Complexity of Our Culture </vt:lpstr>
      <vt:lpstr>Needs Based Wisdom and Knowledge </vt:lpstr>
      <vt:lpstr>Nyungar Protocols</vt:lpstr>
      <vt:lpstr>Nyungar Protocols </vt:lpstr>
      <vt:lpstr>Post-1905 Interactions (Working Against)</vt:lpstr>
      <vt:lpstr>Nyungar Moort</vt:lpstr>
      <vt:lpstr>Culturally Significant Places on Nyungar Boodja</vt:lpstr>
      <vt:lpstr>Sites</vt:lpstr>
      <vt:lpstr>Roelands Village, WA</vt:lpstr>
      <vt:lpstr>Katitjiny Wangkiny: Knowledge Speaks</vt:lpstr>
      <vt:lpstr>Relational &amp; Transformational Learning</vt:lpstr>
      <vt:lpstr>Student Testimonial</vt:lpstr>
      <vt:lpstr>Student Testimonial  </vt:lpstr>
      <vt:lpstr>Student Testimonial </vt:lpstr>
      <vt:lpstr>Yanga kidji Boordawan – Thanks &amp; see you later</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Nyungar Culture &amp; Identity: This City Was Once Country</dc:title>
  <dc:creator>Marleigh Zada</dc:creator>
  <cp:lastModifiedBy>Debbie Rooskov</cp:lastModifiedBy>
  <cp:revision>2</cp:revision>
  <dcterms:modified xsi:type="dcterms:W3CDTF">2024-06-21T02:36:36Z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0x010100595E3D60D9E6E04A88E6C46A8F8E80F5</vt:lpwstr>
  </property>
  <property fmtid="{D5CDD505-2E9C-101B-9397-08002B2CF9AE}" pid="3" name="MediaServiceImageTags">
    <vt:lpwstr/>
  </property>
</Properties>
</file>