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84" r:id="rId4"/>
  </p:sldMasterIdLst>
  <p:notesMasterIdLst>
    <p:notesMasterId r:id="rId14"/>
  </p:notesMasterIdLst>
  <p:sldIdLst>
    <p:sldId id="26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6596E33-DC58-4A6F-8555-C49F42CD745D}" name="Annette Sartor" initials="AS" userId="S::9811750@westernsydney.edu.au::202249b5-70e8-4556-b5cb-b4b20ac01bd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87" autoAdjust="0"/>
    <p:restoredTop sz="92098" autoAdjust="0"/>
  </p:normalViewPr>
  <p:slideViewPr>
    <p:cSldViewPr snapToGrid="0">
      <p:cViewPr varScale="1">
        <p:scale>
          <a:sx n="76" d="100"/>
          <a:sy n="76" d="100"/>
        </p:scale>
        <p:origin x="20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D52CB-2CEA-414C-A553-F23A4CD48666}" type="datetimeFigureOut">
              <a:rPr lang="en-AU" smtClean="0"/>
              <a:t>21/06/2024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5425D-C04E-47CD-A700-1B4EF6672C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5607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6/21/2024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5039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6/21/2024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153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6/21/2024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76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6/21/2024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288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6/21/2024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7668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6/21/2024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69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6/21/2024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27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6/21/2024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068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6/21/2024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61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6/21/2024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80899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6/21/2024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48023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6/21/2024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140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B062F58-4728-AE5B-8E8B-6D14E73A88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2100" y="1942699"/>
            <a:ext cx="9067800" cy="2590800"/>
          </a:xfrm>
        </p:spPr>
        <p:txBody>
          <a:bodyPr>
            <a:normAutofit/>
          </a:bodyPr>
          <a:lstStyle/>
          <a:p>
            <a:r>
              <a:rPr lang="en-AU" sz="5600" dirty="0"/>
              <a:t>Infecting our university with </a:t>
            </a:r>
            <a:r>
              <a:rPr lang="en-AU" sz="5600" dirty="0" err="1"/>
              <a:t>udl</a:t>
            </a:r>
            <a:r>
              <a:rPr lang="en-AU" sz="5600" dirty="0"/>
              <a:t>, </a:t>
            </a:r>
            <a:br>
              <a:rPr lang="en-AU" sz="5600" dirty="0"/>
            </a:br>
            <a:r>
              <a:rPr lang="en-AU" sz="5600" dirty="0"/>
              <a:t>one academic at a time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EE1D10-E590-86BD-9293-269243FBCD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4533499"/>
            <a:ext cx="9070848" cy="827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AU" sz="2000" dirty="0"/>
              <a:t>Dr Helen Black, Dr Annette Sartor, Dr Nicole Bridges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AU" sz="2000" dirty="0"/>
              <a:t>Western Sydney university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82842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493E8-BC67-675A-CA0E-D1D60920E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How did we get here?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319D3-8625-11BA-4247-F17FA80F0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287" y="2014194"/>
            <a:ext cx="10704897" cy="393192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AU" sz="2400" dirty="0"/>
              <a:t>Master of Education (Leadership) – UDL subject – brought us together</a:t>
            </a:r>
          </a:p>
          <a:p>
            <a:pPr lvl="1">
              <a:lnSpc>
                <a:spcPct val="200000"/>
              </a:lnSpc>
            </a:pPr>
            <a:r>
              <a:rPr lang="en-AU" sz="2400" dirty="0"/>
              <a:t>Desire to meet diverse needs and learning challenges of student	</a:t>
            </a:r>
          </a:p>
          <a:p>
            <a:pPr lvl="1">
              <a:lnSpc>
                <a:spcPct val="200000"/>
              </a:lnSpc>
            </a:pPr>
            <a:r>
              <a:rPr lang="en-AU" sz="2400" dirty="0"/>
              <a:t>Identifying gaps left by Academic Reasonable Adjustment Plans</a:t>
            </a:r>
          </a:p>
          <a:p>
            <a:pPr lvl="1">
              <a:lnSpc>
                <a:spcPct val="200000"/>
              </a:lnSpc>
            </a:pPr>
            <a:r>
              <a:rPr lang="en-AU" sz="2400" dirty="0"/>
              <a:t>Finding UDL as a solution for bridging the ‘learning’ gaps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65253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285F5-9D53-C1EA-9D7A-37B4C2E61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080328"/>
          </a:xfrm>
        </p:spPr>
        <p:txBody>
          <a:bodyPr/>
          <a:lstStyle/>
          <a:p>
            <a:r>
              <a:rPr lang="en-AU" dirty="0"/>
              <a:t>Our university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8D723-18BF-1CB0-CF29-987350B1B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269" y="2015732"/>
            <a:ext cx="10655167" cy="378830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AU" sz="2400" dirty="0"/>
              <a:t>Learning futures – Online engagement and teaching hub</a:t>
            </a:r>
          </a:p>
          <a:p>
            <a:pPr lvl="1">
              <a:lnSpc>
                <a:spcPct val="150000"/>
              </a:lnSpc>
            </a:pPr>
            <a:r>
              <a:rPr lang="en-AU" sz="2400" dirty="0"/>
              <a:t>UDL webpage buried below several clicks</a:t>
            </a:r>
          </a:p>
          <a:p>
            <a:pPr lvl="1">
              <a:lnSpc>
                <a:spcPct val="150000"/>
              </a:lnSpc>
            </a:pPr>
            <a:r>
              <a:rPr lang="en-AU" sz="2400" dirty="0"/>
              <a:t>Regular passive information blogs – occasioning UDL</a:t>
            </a:r>
          </a:p>
          <a:p>
            <a:pPr lvl="1">
              <a:lnSpc>
                <a:spcPct val="150000"/>
              </a:lnSpc>
            </a:pPr>
            <a:r>
              <a:rPr lang="en-AU" sz="2400" dirty="0"/>
              <a:t>Very initial discussions happening in our university around:</a:t>
            </a:r>
          </a:p>
          <a:p>
            <a:pPr lvl="2">
              <a:lnSpc>
                <a:spcPct val="150000"/>
              </a:lnSpc>
            </a:pPr>
            <a:r>
              <a:rPr lang="en-AU" sz="2400" dirty="0"/>
              <a:t>about UDL framework and AI approaches</a:t>
            </a:r>
          </a:p>
          <a:p>
            <a:pPr lvl="2">
              <a:lnSpc>
                <a:spcPct val="150000"/>
              </a:lnSpc>
            </a:pPr>
            <a:r>
              <a:rPr lang="en-AU" sz="2400" dirty="0"/>
              <a:t>UDL as an engagement strategy </a:t>
            </a:r>
          </a:p>
        </p:txBody>
      </p:sp>
    </p:spTree>
    <p:extLst>
      <p:ext uri="{BB962C8B-B14F-4D97-AF65-F5344CB8AC3E}">
        <p14:creationId xmlns:p14="http://schemas.microsoft.com/office/powerpoint/2010/main" val="691495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F288B0F-82EC-9562-6B90-801CF9690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922" y="565592"/>
            <a:ext cx="10531642" cy="858947"/>
          </a:xfrm>
        </p:spPr>
        <p:txBody>
          <a:bodyPr>
            <a:normAutofit fontScale="90000"/>
          </a:bodyPr>
          <a:lstStyle/>
          <a:p>
            <a:r>
              <a:rPr lang="en-AU" dirty="0"/>
              <a:t>Small beginnings – School of Education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DB70810-3D37-6C0C-267F-5A7354BCA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410" y="1424539"/>
            <a:ext cx="11117179" cy="449499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sz="2400" dirty="0"/>
              <a:t>Annette: </a:t>
            </a:r>
          </a:p>
          <a:p>
            <a:pPr lvl="1">
              <a:lnSpc>
                <a:spcPct val="150000"/>
              </a:lnSpc>
            </a:pPr>
            <a:r>
              <a:rPr lang="en-AU" sz="2400" dirty="0"/>
              <a:t>Dedicated UDL subject in School of Education</a:t>
            </a:r>
          </a:p>
          <a:p>
            <a:pPr lvl="2">
              <a:lnSpc>
                <a:spcPct val="150000"/>
              </a:lnSpc>
            </a:pPr>
            <a:r>
              <a:rPr lang="en-AU" sz="2400" dirty="0"/>
              <a:t>Began as PG subject or Master of Inclusive Education,</a:t>
            </a:r>
          </a:p>
          <a:p>
            <a:pPr lvl="2">
              <a:lnSpc>
                <a:spcPct val="150000"/>
              </a:lnSpc>
            </a:pPr>
            <a:r>
              <a:rPr lang="en-AU" sz="2400" dirty="0"/>
              <a:t>Has been expanded to other PG courses such as Master of Teaching (Secondary) as an elective.</a:t>
            </a:r>
          </a:p>
          <a:p>
            <a:pPr lvl="2">
              <a:lnSpc>
                <a:spcPct val="150000"/>
              </a:lnSpc>
            </a:pPr>
            <a:r>
              <a:rPr lang="en-AU" sz="2400" dirty="0"/>
              <a:t>Expanded to new Bachelor of Education degrees (Early Childhood, Primary, Secondary) within the Inclusive Education Minor.</a:t>
            </a:r>
          </a:p>
          <a:p>
            <a:pPr lvl="1">
              <a:lnSpc>
                <a:spcPct val="150000"/>
              </a:lnSpc>
            </a:pPr>
            <a:r>
              <a:rPr lang="en-AU" sz="2400" dirty="0"/>
              <a:t>School of Education staff Seed Grant- using UDL in HE.</a:t>
            </a:r>
          </a:p>
          <a:p>
            <a:pPr marL="457200" lvl="1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82076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F288B0F-82EC-9562-6B90-801CF9690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421" y="411589"/>
            <a:ext cx="10058400" cy="791570"/>
          </a:xfrm>
        </p:spPr>
        <p:txBody>
          <a:bodyPr>
            <a:normAutofit fontScale="90000"/>
          </a:bodyPr>
          <a:lstStyle/>
          <a:p>
            <a:r>
              <a:rPr lang="en-AU" dirty="0"/>
              <a:t>Small beginnings – School of business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DB70810-3D37-6C0C-267F-5A7354BCA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" y="1203159"/>
            <a:ext cx="11521440" cy="34506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2400" dirty="0"/>
              <a:t>Helen: </a:t>
            </a:r>
          </a:p>
          <a:p>
            <a:pPr lvl="1">
              <a:lnSpc>
                <a:spcPct val="150000"/>
              </a:lnSpc>
            </a:pPr>
            <a:r>
              <a:rPr lang="en-AU" sz="2400" dirty="0"/>
              <a:t>Master of Education (Leadership) subject choice theme of EDI.</a:t>
            </a:r>
          </a:p>
          <a:p>
            <a:pPr lvl="2">
              <a:lnSpc>
                <a:spcPct val="150000"/>
              </a:lnSpc>
            </a:pPr>
            <a:r>
              <a:rPr lang="en-AU" sz="2400" dirty="0"/>
              <a:t>Including: Mental health in education, Inclusive environments, UDL, </a:t>
            </a:r>
          </a:p>
          <a:p>
            <a:pPr lvl="2">
              <a:lnSpc>
                <a:spcPct val="150000"/>
              </a:lnSpc>
            </a:pPr>
            <a:r>
              <a:rPr lang="en-AU" sz="2400" dirty="0"/>
              <a:t>Redesign of first year accounting UG subject for explicitly inclusive curriculum using UDL principles with adjunct teaching team</a:t>
            </a:r>
          </a:p>
          <a:p>
            <a:pPr lvl="2">
              <a:lnSpc>
                <a:spcPct val="150000"/>
              </a:lnSpc>
            </a:pPr>
            <a:r>
              <a:rPr lang="en-AU" sz="2400" dirty="0"/>
              <a:t>Promotion of inclusive team culture and shared vision of equity, diversity and inclusion in the learning environment.</a:t>
            </a:r>
          </a:p>
          <a:p>
            <a:pPr lvl="1">
              <a:lnSpc>
                <a:spcPct val="150000"/>
              </a:lnSpc>
            </a:pPr>
            <a:r>
              <a:rPr lang="en-AU" sz="2400" dirty="0"/>
              <a:t>Looking forward to sharing results with School of Business colleagues </a:t>
            </a:r>
          </a:p>
          <a:p>
            <a:pPr lvl="1">
              <a:lnSpc>
                <a:spcPct val="150000"/>
              </a:lnSpc>
            </a:pPr>
            <a:r>
              <a:rPr lang="en-AU" sz="2400" dirty="0"/>
              <a:t>Promote adoption of UDL principles and inclusive practices </a:t>
            </a:r>
          </a:p>
        </p:txBody>
      </p:sp>
    </p:spTree>
    <p:extLst>
      <p:ext uri="{BB962C8B-B14F-4D97-AF65-F5344CB8AC3E}">
        <p14:creationId xmlns:p14="http://schemas.microsoft.com/office/powerpoint/2010/main" val="1145476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F288B0F-82EC-9562-6B90-801CF9690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0172" y="430838"/>
            <a:ext cx="9261107" cy="810821"/>
          </a:xfrm>
        </p:spPr>
        <p:txBody>
          <a:bodyPr>
            <a:noAutofit/>
          </a:bodyPr>
          <a:lstStyle/>
          <a:p>
            <a:r>
              <a:rPr lang="en-AU" sz="3600" dirty="0"/>
              <a:t>Small beginnings – School of humanities and communication arts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DB70810-3D37-6C0C-267F-5A7354BCA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522" y="1474203"/>
            <a:ext cx="10913444" cy="507097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AU" sz="2200" dirty="0"/>
              <a:t>Nicole: </a:t>
            </a:r>
          </a:p>
          <a:p>
            <a:pPr>
              <a:lnSpc>
                <a:spcPct val="150000"/>
              </a:lnSpc>
            </a:pPr>
            <a:r>
              <a:rPr lang="en-AU" sz="2200" dirty="0"/>
              <a:t>Master of Education (Leadership) subject choice theme of EDI.</a:t>
            </a:r>
          </a:p>
          <a:p>
            <a:pPr>
              <a:lnSpc>
                <a:spcPct val="150000"/>
              </a:lnSpc>
            </a:pPr>
            <a:r>
              <a:rPr lang="en-AU" sz="2200" dirty="0"/>
              <a:t>Over 20yrs experience in developing PR and communication subjects with high proportion of low socioeconomic and first in family students.</a:t>
            </a:r>
          </a:p>
          <a:p>
            <a:pPr>
              <a:lnSpc>
                <a:spcPct val="150000"/>
              </a:lnSpc>
            </a:pPr>
            <a:r>
              <a:rPr lang="en-AU" sz="2200" dirty="0"/>
              <a:t>2 of 3 of Nicole’s children are neurodiverse, raising awareness of UDL</a:t>
            </a:r>
          </a:p>
          <a:p>
            <a:pPr>
              <a:lnSpc>
                <a:spcPct val="150000"/>
              </a:lnSpc>
            </a:pPr>
            <a:r>
              <a:rPr lang="en-AU" sz="2200" dirty="0"/>
              <a:t>3yrs Academic Program Advisor realisation of the increased complexity of cohort with specialised needs.</a:t>
            </a:r>
          </a:p>
          <a:p>
            <a:pPr>
              <a:lnSpc>
                <a:spcPct val="150000"/>
              </a:lnSpc>
            </a:pPr>
            <a:r>
              <a:rPr lang="en-AU" sz="2200" dirty="0"/>
              <a:t>Current DAP role, seeking to incorporate UDL into new programs and provide ongoing professional development to teaching staff in this area.</a:t>
            </a:r>
          </a:p>
          <a:p>
            <a:pPr marL="0" indent="0">
              <a:buNone/>
            </a:pPr>
            <a:endParaRPr lang="en-AU" dirty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83884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05C91-8695-DC00-9B00-BF389270D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36717"/>
            <a:ext cx="10058400" cy="618316"/>
          </a:xfrm>
        </p:spPr>
        <p:txBody>
          <a:bodyPr>
            <a:noAutofit/>
          </a:bodyPr>
          <a:lstStyle/>
          <a:p>
            <a:r>
              <a:rPr lang="en-AU" sz="4000" dirty="0"/>
              <a:t>What would we like to achieve?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63841-D716-7EC2-3DB3-FB7B6271C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516" y="1251283"/>
            <a:ext cx="11040177" cy="345061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AU" sz="2400" dirty="0"/>
              <a:t>Lead by example in demonstrating renewal for inclusive curriculum and in-build flexibility to enhance student engagement, retention, and success.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AU" sz="2400" dirty="0"/>
              <a:t>Sharing the benefits of UDL approaches for both students and academics in meeting learners ‘where they are’.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AU" sz="2400" dirty="0"/>
              <a:t>Raise awareness that all learners have diverse needs, demonstrating the importance of providing choice and flexibility, and empower learners to have control of their learning journey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AU" sz="2400" dirty="0"/>
              <a:t>Achieve cultural change at a broader level.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AU" sz="2400" dirty="0"/>
              <a:t>Promote UDL into as many programs as possible and advocate for professional development of teaching staff in this area.</a:t>
            </a:r>
          </a:p>
        </p:txBody>
      </p:sp>
    </p:spTree>
    <p:extLst>
      <p:ext uri="{BB962C8B-B14F-4D97-AF65-F5344CB8AC3E}">
        <p14:creationId xmlns:p14="http://schemas.microsoft.com/office/powerpoint/2010/main" val="1126404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0DD4E-E2A7-B216-6351-74A904FA8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5"/>
            <a:ext cx="10058400" cy="849322"/>
          </a:xfrm>
        </p:spPr>
        <p:txBody>
          <a:bodyPr/>
          <a:lstStyle/>
          <a:p>
            <a:r>
              <a:rPr lang="en-AU" dirty="0"/>
              <a:t>Challenges anticipated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08E16-434C-043B-A7B8-E99CAB945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22922"/>
            <a:ext cx="10058400" cy="431211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AU" sz="2400" dirty="0"/>
              <a:t>Resistance of academics to change and inclination to defend existing pedagogy </a:t>
            </a:r>
          </a:p>
          <a:p>
            <a:pPr>
              <a:lnSpc>
                <a:spcPct val="150000"/>
              </a:lnSpc>
            </a:pPr>
            <a:r>
              <a:rPr lang="en-AU" sz="2400" dirty="0"/>
              <a:t>Lack of pedagogical training of academics outside of Education discipline</a:t>
            </a:r>
          </a:p>
          <a:p>
            <a:pPr>
              <a:lnSpc>
                <a:spcPct val="150000"/>
              </a:lnSpc>
            </a:pPr>
            <a:r>
              <a:rPr lang="en-AU" sz="2400" dirty="0"/>
              <a:t>Inherent barriers in university policy, such as promotional opportunities focus on research output</a:t>
            </a:r>
          </a:p>
          <a:p>
            <a:pPr>
              <a:lnSpc>
                <a:spcPct val="150000"/>
              </a:lnSpc>
            </a:pPr>
            <a:r>
              <a:rPr lang="en-AU" sz="2400" dirty="0"/>
              <a:t>Workload and time restraints with multiple teaching periods</a:t>
            </a:r>
          </a:p>
          <a:p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301016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C87512F-381B-5670-0765-6FFF8D115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651" y="642594"/>
            <a:ext cx="10058400" cy="935949"/>
          </a:xfrm>
        </p:spPr>
        <p:txBody>
          <a:bodyPr>
            <a:normAutofit/>
          </a:bodyPr>
          <a:lstStyle/>
          <a:p>
            <a:r>
              <a:rPr lang="en-AU" dirty="0"/>
              <a:t>What can we learn from others?</a:t>
            </a:r>
            <a:endParaRPr lang="en-AU" sz="1600" dirty="0">
              <a:highlight>
                <a:srgbClr val="FFFF00"/>
              </a:highlight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89E5CF-ADB2-B3B9-B441-ACCB8C00B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651" y="1578543"/>
            <a:ext cx="10530036" cy="4108122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AU" sz="2400" dirty="0"/>
              <a:t>How have you achieved academic buy-in ?</a:t>
            </a:r>
          </a:p>
          <a:p>
            <a:pPr>
              <a:lnSpc>
                <a:spcPct val="200000"/>
              </a:lnSpc>
            </a:pPr>
            <a:r>
              <a:rPr lang="en-AU" sz="2400" dirty="0"/>
              <a:t>How have you shared UDL and inclusive practice in your context?</a:t>
            </a:r>
          </a:p>
          <a:p>
            <a:pPr>
              <a:lnSpc>
                <a:spcPct val="200000"/>
              </a:lnSpc>
            </a:pPr>
            <a:r>
              <a:rPr lang="en-AU" sz="2400" dirty="0"/>
              <a:t>What resources have assisted with diffusion of UDL in your institution?</a:t>
            </a:r>
          </a:p>
          <a:p>
            <a:pPr>
              <a:lnSpc>
                <a:spcPct val="200000"/>
              </a:lnSpc>
            </a:pPr>
            <a:r>
              <a:rPr lang="en-AU" sz="2400" dirty="0"/>
              <a:t>Can we collaborate in a community of practice to disseminate UDL?</a:t>
            </a:r>
          </a:p>
          <a:p>
            <a:pPr marL="0" indent="0">
              <a:buNone/>
            </a:pPr>
            <a:endParaRPr lang="en-AU" sz="3200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3113EB-9B68-3377-93A8-7DE05E8A45BA}"/>
              </a:ext>
            </a:extLst>
          </p:cNvPr>
          <p:cNvSpPr txBox="1"/>
          <p:nvPr/>
        </p:nvSpPr>
        <p:spPr>
          <a:xfrm>
            <a:off x="5638800" y="5686665"/>
            <a:ext cx="6097604" cy="66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AU" sz="1800" dirty="0"/>
              <a:t>Dr Helen Black, Dr Annette Sartor, Dr Nicole Bridges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AU" sz="1800" dirty="0"/>
              <a:t>Western Sydney university</a:t>
            </a:r>
          </a:p>
        </p:txBody>
      </p:sp>
    </p:spTree>
    <p:extLst>
      <p:ext uri="{BB962C8B-B14F-4D97-AF65-F5344CB8AC3E}">
        <p14:creationId xmlns:p14="http://schemas.microsoft.com/office/powerpoint/2010/main" val="28083296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CTOMILLISECCONVERTED" val="1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Infecting our university with udl,  one academic at a time 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How did we get here? &amp;quot;&quot;/&gt;&lt;property id=&quot;20307&quot; value=&quot;258&quot;/&gt;&lt;/object&gt;&lt;object type=&quot;3&quot; unique_id=&quot;10005&quot;&gt;&lt;property id=&quot;20148&quot; value=&quot;5&quot;/&gt;&lt;property id=&quot;20300&quot; value=&quot;Slide 3 - &amp;quot;The university context&amp;quot;&quot;/&gt;&lt;property id=&quot;20307&quot; value=&quot;259&quot;/&gt;&lt;/object&gt;&lt;object type=&quot;3&quot; unique_id=&quot;10006&quot;&gt;&lt;property id=&quot;20148&quot; value=&quot;5&quot;/&gt;&lt;property id=&quot;20300&quot; value=&quot;Slide 4 - &amp;quot;Small beginnings – School of Education&amp;quot;&quot;/&gt;&lt;property id=&quot;20307&quot; value=&quot;260&quot;/&gt;&lt;/object&gt;&lt;object type=&quot;3&quot; unique_id=&quot;10007&quot;&gt;&lt;property id=&quot;20148&quot; value=&quot;5&quot;/&gt;&lt;property id=&quot;20300&quot; value=&quot;Slide 5 - &amp;quot;Small beginnings – School of business&amp;quot;&quot;/&gt;&lt;property id=&quot;20307&quot; value=&quot;261&quot;/&gt;&lt;/object&gt;&lt;object type=&quot;3&quot; unique_id=&quot;10008&quot;&gt;&lt;property id=&quot;20148&quot; value=&quot;5&quot;/&gt;&lt;property id=&quot;20300&quot; value=&quot;Slide 6 - &amp;quot;Small beginnings – School of humanities and communication arts&amp;quot;&quot;/&gt;&lt;property id=&quot;20307&quot; value=&quot;262&quot;/&gt;&lt;/object&gt;&lt;object type=&quot;3&quot; unique_id=&quot;10009&quot;&gt;&lt;property id=&quot;20148&quot; value=&quot;5&quot;/&gt;&lt;property id=&quot;20300&quot; value=&quot;Slide 7 - &amp;quot;What we would like to achieve?&amp;quot;&quot;/&gt;&lt;property id=&quot;20307&quot; value=&quot;263&quot;/&gt;&lt;/object&gt;&lt;object type=&quot;3&quot; unique_id=&quot;10010&quot;&gt;&lt;property id=&quot;20148&quot; value=&quot;5&quot;/&gt;&lt;property id=&quot;20300&quot; value=&quot;Slide 8 - &amp;quot;Challenges anticipated&amp;quot;&quot;/&gt;&lt;property id=&quot;20307&quot; value=&quot;264&quot;/&gt;&lt;/object&gt;&lt;object type=&quot;3&quot; unique_id=&quot;10011&quot;&gt;&lt;property id=&quot;20148&quot; value=&quot;5&quot;/&gt;&lt;property id=&quot;20300&quot; value=&quot;Slide 9 - &amp;quot;How you can help us…(asking the audience for suggeStions)&amp;quot;&quot;/&gt;&lt;property id=&quot;20307&quot; value=&quot;265&quot;/&gt;&lt;/object&gt;&lt;/object&gt;&lt;object type=&quot;8&quot; unique_id=&quot;10022&quot;&gt;&lt;/object&gt;&lt;/object&gt;&lt;/database&gt;"/>
  <p:tag name="MMPROD_NEXTUNIQUEID" val="1000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5E3D60D9E6E04A88E6C46A8F8E80F5" ma:contentTypeVersion="14" ma:contentTypeDescription="Create a new document." ma:contentTypeScope="" ma:versionID="9c3761507c3876473129cc65f42fe919">
  <xsd:schema xmlns:xsd="http://www.w3.org/2001/XMLSchema" xmlns:xs="http://www.w3.org/2001/XMLSchema" xmlns:p="http://schemas.microsoft.com/office/2006/metadata/properties" xmlns:ns2="43435717-49c9-4489-9470-c7c98d62699d" xmlns:ns3="242681ae-e6e2-4ee6-90fd-f2c0d11c7b09" targetNamespace="http://schemas.microsoft.com/office/2006/metadata/properties" ma:root="true" ma:fieldsID="d8c226d9cf81477381acf7e37602337f" ns2:_="" ns3:_="">
    <xsd:import namespace="43435717-49c9-4489-9470-c7c98d62699d"/>
    <xsd:import namespace="242681ae-e6e2-4ee6-90fd-f2c0d11c7b0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35717-49c9-4489-9470-c7c98d6269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3be76f96-e7f0-4e7c-b4d8-bf0f4c547e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2681ae-e6e2-4ee6-90fd-f2c0d11c7b0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bd00c8ac-6135-4edf-90aa-1e6137a64d6d}" ma:internalName="TaxCatchAll" ma:showField="CatchAllData" ma:web="242681ae-e6e2-4ee6-90fd-f2c0d11c7b0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42681ae-e6e2-4ee6-90fd-f2c0d11c7b09" xsi:nil="true"/>
    <lcf76f155ced4ddcb4097134ff3c332f xmlns="43435717-49c9-4489-9470-c7c98d62699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EFE62BB-E326-424C-87AB-2A3BF0943D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35717-49c9-4489-9470-c7c98d62699d"/>
    <ds:schemaRef ds:uri="242681ae-e6e2-4ee6-90fd-f2c0d11c7b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EBE5A30-F87F-414B-874E-0471289DECF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1B97A6-BC84-4F63-9896-0583D0CD97C8}">
  <ds:schemaRefs>
    <ds:schemaRef ds:uri="http://schemas.microsoft.com/office/2006/metadata/properties"/>
    <ds:schemaRef ds:uri="http://schemas.microsoft.com/office/infopath/2007/PartnerControls"/>
    <ds:schemaRef ds:uri="242681ae-e6e2-4ee6-90fd-f2c0d11c7b09"/>
    <ds:schemaRef ds:uri="43435717-49c9-4489-9470-c7c98d62699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1591</TotalTime>
  <Words>591</Words>
  <Application>Microsoft Office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Century Gothic</vt:lpstr>
      <vt:lpstr>Garamond</vt:lpstr>
      <vt:lpstr>Savon</vt:lpstr>
      <vt:lpstr>Infecting our university with udl,  one academic at a time </vt:lpstr>
      <vt:lpstr>How did we get here? </vt:lpstr>
      <vt:lpstr>Our university context</vt:lpstr>
      <vt:lpstr>Small beginnings – School of Education</vt:lpstr>
      <vt:lpstr>Small beginnings – School of business</vt:lpstr>
      <vt:lpstr>Small beginnings – School of humanities and communication arts</vt:lpstr>
      <vt:lpstr>What would we like to achieve?</vt:lpstr>
      <vt:lpstr>Challenges anticipated</vt:lpstr>
      <vt:lpstr>What can we learn from others?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Black</dc:creator>
  <cp:lastModifiedBy>Debbie Rooskov</cp:lastModifiedBy>
  <cp:revision>9</cp:revision>
  <dcterms:created xsi:type="dcterms:W3CDTF">2024-05-28T00:18:44Z</dcterms:created>
  <dcterms:modified xsi:type="dcterms:W3CDTF">2024-06-21T02:31:17Z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0x010100595E3D60D9E6E04A88E6C46A8F8E80F5</vt:lpwstr>
  </property>
</Properties>
</file>