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7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7"/>
  </p:notesMasterIdLst>
  <p:sldIdLst>
    <p:sldId id="256" r:id="rId2"/>
    <p:sldId id="543" r:id="rId3"/>
    <p:sldId id="545" r:id="rId4"/>
    <p:sldId id="546" r:id="rId5"/>
    <p:sldId id="547" r:id="rId6"/>
    <p:sldId id="530" r:id="rId7"/>
    <p:sldId id="542" r:id="rId8"/>
    <p:sldId id="265" r:id="rId9"/>
    <p:sldId id="548" r:id="rId10"/>
    <p:sldId id="531" r:id="rId11"/>
    <p:sldId id="533" r:id="rId12"/>
    <p:sldId id="549" r:id="rId13"/>
    <p:sldId id="307" r:id="rId14"/>
    <p:sldId id="372" r:id="rId15"/>
    <p:sldId id="373" r:id="rId16"/>
    <p:sldId id="374" r:id="rId17"/>
    <p:sldId id="375" r:id="rId18"/>
    <p:sldId id="376" r:id="rId19"/>
    <p:sldId id="377" r:id="rId20"/>
    <p:sldId id="550" r:id="rId21"/>
    <p:sldId id="281" r:id="rId22"/>
    <p:sldId id="551" r:id="rId23"/>
    <p:sldId id="552" r:id="rId24"/>
    <p:sldId id="553" r:id="rId25"/>
    <p:sldId id="260" r:id="rId26"/>
  </p:sldIdLst>
  <p:sldSz cx="9144000" cy="6858000" type="screen4x3"/>
  <p:notesSz cx="6858000" cy="99472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252">
          <p15:clr>
            <a:srgbClr val="A4A3A4"/>
          </p15:clr>
        </p15:guide>
        <p15:guide id="2" orient="horz" pos="1010">
          <p15:clr>
            <a:srgbClr val="A4A3A4"/>
          </p15:clr>
        </p15:guide>
        <p15:guide id="3" orient="horz" pos="4110">
          <p15:clr>
            <a:srgbClr val="A4A3A4"/>
          </p15:clr>
        </p15:guide>
        <p15:guide id="4" pos="5247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33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71BC"/>
    <a:srgbClr val="0E73B9"/>
    <a:srgbClr val="005EAE"/>
    <a:srgbClr val="3E6DB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34581" autoAdjust="0"/>
    <p:restoredTop sz="86441" autoAdjust="0"/>
  </p:normalViewPr>
  <p:slideViewPr>
    <p:cSldViewPr snapToGrid="0" showGuides="1">
      <p:cViewPr varScale="1">
        <p:scale>
          <a:sx n="89" d="100"/>
          <a:sy n="89" d="100"/>
        </p:scale>
        <p:origin x="444" y="78"/>
      </p:cViewPr>
      <p:guideLst>
        <p:guide orient="horz" pos="4252"/>
        <p:guide orient="horz" pos="1010"/>
        <p:guide orient="horz" pos="4110"/>
        <p:guide pos="5247"/>
      </p:guideLst>
    </p:cSldViewPr>
  </p:slideViewPr>
  <p:outlineViewPr>
    <p:cViewPr>
      <p:scale>
        <a:sx n="33" d="100"/>
        <a:sy n="33" d="100"/>
      </p:scale>
      <p:origin x="0" y="-972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howGuides="1">
      <p:cViewPr varScale="1">
        <p:scale>
          <a:sx n="91" d="100"/>
          <a:sy n="91" d="100"/>
        </p:scale>
        <p:origin x="-3720" y="-108"/>
      </p:cViewPr>
      <p:guideLst>
        <p:guide orient="horz" pos="3133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16CF407-7D6C-4CD2-A85A-9F78CEC1C5E0}" type="doc">
      <dgm:prSet loTypeId="urn:microsoft.com/office/officeart/2005/8/layout/hierarchy1" loCatId="hierarchy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5DC473FD-FC8C-4BFE-8CC8-460202CFE5D0}">
      <dgm:prSet/>
      <dgm:spPr/>
      <dgm:t>
        <a:bodyPr/>
        <a:lstStyle/>
        <a:p>
          <a:r>
            <a:rPr lang="en-US" b="0" i="0" dirty="0"/>
            <a:t>What worked well then that would not work now?</a:t>
          </a:r>
          <a:endParaRPr lang="en-US" dirty="0"/>
        </a:p>
      </dgm:t>
      <dgm:extLst>
        <a:ext uri="{E40237B7-FDA0-4F09-8148-C483321AD2D9}">
          <dgm14:cNvPr xmlns:dgm14="http://schemas.microsoft.com/office/drawing/2010/diagram" id="0" name="" descr="What worked well then that would not work now?&#10;What works well now that would not work then?&#10;"/>
        </a:ext>
      </dgm:extLst>
    </dgm:pt>
    <dgm:pt modelId="{70832D3A-8A9D-4616-A772-A8C43B08AE4B}" type="parTrans" cxnId="{F6B88FE0-F4E1-491A-8C5C-BEC7C4DB40FB}">
      <dgm:prSet/>
      <dgm:spPr/>
      <dgm:t>
        <a:bodyPr/>
        <a:lstStyle/>
        <a:p>
          <a:endParaRPr lang="en-US"/>
        </a:p>
      </dgm:t>
    </dgm:pt>
    <dgm:pt modelId="{E2C68EB9-5CD2-4438-ADAA-ECC88879D06E}" type="sibTrans" cxnId="{F6B88FE0-F4E1-491A-8C5C-BEC7C4DB40FB}">
      <dgm:prSet/>
      <dgm:spPr/>
      <dgm:t>
        <a:bodyPr/>
        <a:lstStyle/>
        <a:p>
          <a:endParaRPr lang="en-US"/>
        </a:p>
      </dgm:t>
    </dgm:pt>
    <dgm:pt modelId="{1455DDD5-3669-42BB-894A-A19843F5912C}">
      <dgm:prSet/>
      <dgm:spPr/>
      <dgm:t>
        <a:bodyPr/>
        <a:lstStyle/>
        <a:p>
          <a:r>
            <a:rPr lang="en-US" b="0" i="0" dirty="0"/>
            <a:t>What works well now that would not work then?</a:t>
          </a:r>
          <a:endParaRPr lang="en-US" dirty="0"/>
        </a:p>
      </dgm:t>
      <dgm:extLst>
        <a:ext uri="{E40237B7-FDA0-4F09-8148-C483321AD2D9}">
          <dgm14:cNvPr xmlns:dgm14="http://schemas.microsoft.com/office/drawing/2010/diagram" id="0" name="" descr="What worked well then that would not work now?&#10;What works well now that would not work then?&#10;"/>
        </a:ext>
      </dgm:extLst>
    </dgm:pt>
    <dgm:pt modelId="{80D9A143-5D25-4557-B581-9F1B39CF3145}" type="parTrans" cxnId="{BD19BB70-6C1E-4464-A33A-FB721C7BCD1F}">
      <dgm:prSet/>
      <dgm:spPr/>
      <dgm:t>
        <a:bodyPr/>
        <a:lstStyle/>
        <a:p>
          <a:endParaRPr lang="en-US"/>
        </a:p>
      </dgm:t>
    </dgm:pt>
    <dgm:pt modelId="{33ADA7EB-FED2-4EA7-BCCA-9F52AF052490}" type="sibTrans" cxnId="{BD19BB70-6C1E-4464-A33A-FB721C7BCD1F}">
      <dgm:prSet/>
      <dgm:spPr/>
      <dgm:t>
        <a:bodyPr/>
        <a:lstStyle/>
        <a:p>
          <a:endParaRPr lang="en-US"/>
        </a:p>
      </dgm:t>
    </dgm:pt>
    <dgm:pt modelId="{E9B1A30E-66D8-094C-9D1E-B17A98DDF5C3}" type="pres">
      <dgm:prSet presAssocID="{516CF407-7D6C-4CD2-A85A-9F78CEC1C5E0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C7E3EC8C-9E72-604F-A282-7DA707F83EEF}" type="pres">
      <dgm:prSet presAssocID="{5DC473FD-FC8C-4BFE-8CC8-460202CFE5D0}" presName="hierRoot1" presStyleCnt="0"/>
      <dgm:spPr/>
    </dgm:pt>
    <dgm:pt modelId="{E49D949A-AF83-384F-9068-D43A13C653B3}" type="pres">
      <dgm:prSet presAssocID="{5DC473FD-FC8C-4BFE-8CC8-460202CFE5D0}" presName="composite" presStyleCnt="0"/>
      <dgm:spPr/>
    </dgm:pt>
    <dgm:pt modelId="{A220798E-4B63-5D49-B173-3EEED192C9F6}" type="pres">
      <dgm:prSet presAssocID="{5DC473FD-FC8C-4BFE-8CC8-460202CFE5D0}" presName="background" presStyleLbl="node0" presStyleIdx="0" presStyleCnt="2"/>
      <dgm:spPr/>
    </dgm:pt>
    <dgm:pt modelId="{C23C7237-EE65-FB4C-8B8C-C8604F9BEE43}" type="pres">
      <dgm:prSet presAssocID="{5DC473FD-FC8C-4BFE-8CC8-460202CFE5D0}" presName="text" presStyleLbl="fgAcc0" presStyleIdx="0" presStyleCnt="2">
        <dgm:presLayoutVars>
          <dgm:chPref val="3"/>
        </dgm:presLayoutVars>
      </dgm:prSet>
      <dgm:spPr/>
    </dgm:pt>
    <dgm:pt modelId="{D0505DB4-97FC-BE40-B888-7B3DDC114E11}" type="pres">
      <dgm:prSet presAssocID="{5DC473FD-FC8C-4BFE-8CC8-460202CFE5D0}" presName="hierChild2" presStyleCnt="0"/>
      <dgm:spPr/>
    </dgm:pt>
    <dgm:pt modelId="{8862286A-D9FF-EE42-8E0B-B33F5909A1B8}" type="pres">
      <dgm:prSet presAssocID="{1455DDD5-3669-42BB-894A-A19843F5912C}" presName="hierRoot1" presStyleCnt="0"/>
      <dgm:spPr/>
    </dgm:pt>
    <dgm:pt modelId="{D2D0644A-82F7-BF4D-A81B-2CC30F5BA6B7}" type="pres">
      <dgm:prSet presAssocID="{1455DDD5-3669-42BB-894A-A19843F5912C}" presName="composite" presStyleCnt="0"/>
      <dgm:spPr/>
    </dgm:pt>
    <dgm:pt modelId="{ABCAE3E4-0539-D54B-8405-0EF265AB5144}" type="pres">
      <dgm:prSet presAssocID="{1455DDD5-3669-42BB-894A-A19843F5912C}" presName="background" presStyleLbl="node0" presStyleIdx="1" presStyleCnt="2"/>
      <dgm:spPr/>
    </dgm:pt>
    <dgm:pt modelId="{C15D9FE4-37DA-7C4A-9299-6282194E122A}" type="pres">
      <dgm:prSet presAssocID="{1455DDD5-3669-42BB-894A-A19843F5912C}" presName="text" presStyleLbl="fgAcc0" presStyleIdx="1" presStyleCnt="2">
        <dgm:presLayoutVars>
          <dgm:chPref val="3"/>
        </dgm:presLayoutVars>
      </dgm:prSet>
      <dgm:spPr/>
    </dgm:pt>
    <dgm:pt modelId="{F4A0DB88-7CD8-4E4D-BC31-A145274DB0AC}" type="pres">
      <dgm:prSet presAssocID="{1455DDD5-3669-42BB-894A-A19843F5912C}" presName="hierChild2" presStyleCnt="0"/>
      <dgm:spPr/>
    </dgm:pt>
  </dgm:ptLst>
  <dgm:cxnLst>
    <dgm:cxn modelId="{592F1A1E-1F9F-4549-9F91-BAD3D1FBB60A}" type="presOf" srcId="{516CF407-7D6C-4CD2-A85A-9F78CEC1C5E0}" destId="{E9B1A30E-66D8-094C-9D1E-B17A98DDF5C3}" srcOrd="0" destOrd="0" presId="urn:microsoft.com/office/officeart/2005/8/layout/hierarchy1"/>
    <dgm:cxn modelId="{9CB44243-3034-EB46-9405-B8B47F2B3D36}" type="presOf" srcId="{1455DDD5-3669-42BB-894A-A19843F5912C}" destId="{C15D9FE4-37DA-7C4A-9299-6282194E122A}" srcOrd="0" destOrd="0" presId="urn:microsoft.com/office/officeart/2005/8/layout/hierarchy1"/>
    <dgm:cxn modelId="{CC62CE6D-F0FC-1245-AF71-4F63B2D0E3CD}" type="presOf" srcId="{5DC473FD-FC8C-4BFE-8CC8-460202CFE5D0}" destId="{C23C7237-EE65-FB4C-8B8C-C8604F9BEE43}" srcOrd="0" destOrd="0" presId="urn:microsoft.com/office/officeart/2005/8/layout/hierarchy1"/>
    <dgm:cxn modelId="{BD19BB70-6C1E-4464-A33A-FB721C7BCD1F}" srcId="{516CF407-7D6C-4CD2-A85A-9F78CEC1C5E0}" destId="{1455DDD5-3669-42BB-894A-A19843F5912C}" srcOrd="1" destOrd="0" parTransId="{80D9A143-5D25-4557-B581-9F1B39CF3145}" sibTransId="{33ADA7EB-FED2-4EA7-BCCA-9F52AF052490}"/>
    <dgm:cxn modelId="{F6B88FE0-F4E1-491A-8C5C-BEC7C4DB40FB}" srcId="{516CF407-7D6C-4CD2-A85A-9F78CEC1C5E0}" destId="{5DC473FD-FC8C-4BFE-8CC8-460202CFE5D0}" srcOrd="0" destOrd="0" parTransId="{70832D3A-8A9D-4616-A772-A8C43B08AE4B}" sibTransId="{E2C68EB9-5CD2-4438-ADAA-ECC88879D06E}"/>
    <dgm:cxn modelId="{3BD094CA-B04B-B94B-B364-7E5625C50230}" type="presParOf" srcId="{E9B1A30E-66D8-094C-9D1E-B17A98DDF5C3}" destId="{C7E3EC8C-9E72-604F-A282-7DA707F83EEF}" srcOrd="0" destOrd="0" presId="urn:microsoft.com/office/officeart/2005/8/layout/hierarchy1"/>
    <dgm:cxn modelId="{E1357A77-14AA-1547-88EC-FFD2D3706EDA}" type="presParOf" srcId="{C7E3EC8C-9E72-604F-A282-7DA707F83EEF}" destId="{E49D949A-AF83-384F-9068-D43A13C653B3}" srcOrd="0" destOrd="0" presId="urn:microsoft.com/office/officeart/2005/8/layout/hierarchy1"/>
    <dgm:cxn modelId="{BF50FC82-50A7-E44C-990D-EF8292162F04}" type="presParOf" srcId="{E49D949A-AF83-384F-9068-D43A13C653B3}" destId="{A220798E-4B63-5D49-B173-3EEED192C9F6}" srcOrd="0" destOrd="0" presId="urn:microsoft.com/office/officeart/2005/8/layout/hierarchy1"/>
    <dgm:cxn modelId="{30B67A4A-1D2D-254F-BEFF-14E278068353}" type="presParOf" srcId="{E49D949A-AF83-384F-9068-D43A13C653B3}" destId="{C23C7237-EE65-FB4C-8B8C-C8604F9BEE43}" srcOrd="1" destOrd="0" presId="urn:microsoft.com/office/officeart/2005/8/layout/hierarchy1"/>
    <dgm:cxn modelId="{2695DEBC-15B6-6A4D-9F56-3231DFDE1305}" type="presParOf" srcId="{C7E3EC8C-9E72-604F-A282-7DA707F83EEF}" destId="{D0505DB4-97FC-BE40-B888-7B3DDC114E11}" srcOrd="1" destOrd="0" presId="urn:microsoft.com/office/officeart/2005/8/layout/hierarchy1"/>
    <dgm:cxn modelId="{903B4642-A552-5B40-BA51-3359680BA2F3}" type="presParOf" srcId="{E9B1A30E-66D8-094C-9D1E-B17A98DDF5C3}" destId="{8862286A-D9FF-EE42-8E0B-B33F5909A1B8}" srcOrd="1" destOrd="0" presId="urn:microsoft.com/office/officeart/2005/8/layout/hierarchy1"/>
    <dgm:cxn modelId="{D9EF3CA0-9E2E-CF4A-B5FA-7AB4ED7F69AD}" type="presParOf" srcId="{8862286A-D9FF-EE42-8E0B-B33F5909A1B8}" destId="{D2D0644A-82F7-BF4D-A81B-2CC30F5BA6B7}" srcOrd="0" destOrd="0" presId="urn:microsoft.com/office/officeart/2005/8/layout/hierarchy1"/>
    <dgm:cxn modelId="{77BD55FF-6771-EF43-8B0B-01322745FF4A}" type="presParOf" srcId="{D2D0644A-82F7-BF4D-A81B-2CC30F5BA6B7}" destId="{ABCAE3E4-0539-D54B-8405-0EF265AB5144}" srcOrd="0" destOrd="0" presId="urn:microsoft.com/office/officeart/2005/8/layout/hierarchy1"/>
    <dgm:cxn modelId="{76B97A5F-DD33-5B46-967C-4DF2095211FE}" type="presParOf" srcId="{D2D0644A-82F7-BF4D-A81B-2CC30F5BA6B7}" destId="{C15D9FE4-37DA-7C4A-9299-6282194E122A}" srcOrd="1" destOrd="0" presId="urn:microsoft.com/office/officeart/2005/8/layout/hierarchy1"/>
    <dgm:cxn modelId="{98AA5763-E49E-424E-BCCF-0659DF174666}" type="presParOf" srcId="{8862286A-D9FF-EE42-8E0B-B33F5909A1B8}" destId="{F4A0DB88-7CD8-4E4D-BC31-A145274DB0AC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74EA856-A2A8-4DEF-89F8-34B594B48E53}" type="doc">
      <dgm:prSet loTypeId="urn:microsoft.com/office/officeart/2005/8/layout/default" loCatId="list" qsTypeId="urn:microsoft.com/office/officeart/2005/8/quickstyle/simple3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D82DD880-5E44-4A9F-8C44-6C1FA4270CCF}">
      <dgm:prSet/>
      <dgm:spPr/>
      <dgm:t>
        <a:bodyPr/>
        <a:lstStyle/>
        <a:p>
          <a:r>
            <a:rPr lang="en-US" b="1" dirty="0"/>
            <a:t>UD - A design process </a:t>
          </a:r>
          <a:endParaRPr lang="en-US" dirty="0"/>
        </a:p>
      </dgm:t>
    </dgm:pt>
    <dgm:pt modelId="{B65ADD71-67FB-4C85-B087-DDF3D0A8B72A}" type="parTrans" cxnId="{9850B9C1-2033-468B-84C4-BBA58E0CE6CF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ADB321F0-1B14-4D43-981C-FD829524D6E5}" type="sibTrans" cxnId="{9850B9C1-2033-468B-84C4-BBA58E0CE6CF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DFA7BD31-8FBF-470E-B142-AAA55357B11D}">
      <dgm:prSet/>
      <dgm:spPr/>
      <dgm:t>
        <a:bodyPr/>
        <a:lstStyle/>
        <a:p>
          <a:r>
            <a:rPr lang="en-US" b="1" dirty="0"/>
            <a:t>UDL - Approach</a:t>
          </a:r>
          <a:endParaRPr lang="en-US" dirty="0"/>
        </a:p>
      </dgm:t>
    </dgm:pt>
    <dgm:pt modelId="{F19D47D4-6343-4FBC-B085-7F2FD7EB7BE2}" type="parTrans" cxnId="{9620D432-2490-4279-815D-22900E3CECB3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B72EB47C-4D02-409C-BDD1-93C012F9CAE1}" type="sibTrans" cxnId="{9620D432-2490-4279-815D-22900E3CECB3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2E7BD159-1512-44BA-A6BB-9CF005EFF47E}">
      <dgm:prSet/>
      <dgm:spPr/>
      <dgm:t>
        <a:bodyPr/>
        <a:lstStyle/>
        <a:p>
          <a:r>
            <a:rPr lang="en-US" b="1"/>
            <a:t>UDL - Practice</a:t>
          </a:r>
          <a:endParaRPr lang="en-US"/>
        </a:p>
      </dgm:t>
    </dgm:pt>
    <dgm:pt modelId="{74B02A58-7594-4206-8655-ED6AA9399736}" type="parTrans" cxnId="{F598E348-8381-450B-83B6-807519E315BE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073BA9C9-F959-492B-8C26-E857F7113877}" type="sibTrans" cxnId="{F598E348-8381-450B-83B6-807519E315BE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92D878B6-915F-44BD-B5AE-81039E91FC42}">
      <dgm:prSet/>
      <dgm:spPr/>
      <dgm:t>
        <a:bodyPr/>
        <a:lstStyle/>
        <a:p>
          <a:r>
            <a:rPr lang="en-US" b="1" dirty="0"/>
            <a:t>UDL – Developed in the main for teachers and pedagogical practices in USA</a:t>
          </a:r>
          <a:endParaRPr lang="en-US" dirty="0"/>
        </a:p>
      </dgm:t>
    </dgm:pt>
    <dgm:pt modelId="{F96DF1D2-4E35-4B4C-BEE0-348E823F3AA8}" type="parTrans" cxnId="{86067560-5D8C-42DA-B999-62F848FCDBE4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84DF2ED5-26A4-461D-BFC0-DD476FBB24FF}" type="sibTrans" cxnId="{86067560-5D8C-42DA-B999-62F848FCDBE4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7ADC3473-F291-4EA3-AF14-F7CF3BC4DE18}">
      <dgm:prSet/>
      <dgm:spPr/>
      <dgm:t>
        <a:bodyPr/>
        <a:lstStyle/>
        <a:p>
          <a:r>
            <a:rPr lang="en-US" b="1"/>
            <a:t>UDL – A relatively new phenomena</a:t>
          </a:r>
          <a:endParaRPr lang="en-US"/>
        </a:p>
      </dgm:t>
    </dgm:pt>
    <dgm:pt modelId="{80D8AC39-2CD1-4634-BA99-341E2046F986}" type="parTrans" cxnId="{922C2BCB-E1D4-4843-803E-40935A8EED30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E7E9C202-F6A7-4B35-9E10-082C5A99276D}" type="sibTrans" cxnId="{922C2BCB-E1D4-4843-803E-40935A8EED30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C8D4C1D1-E133-4149-9275-47417F988951}">
      <dgm:prSet/>
      <dgm:spPr/>
      <dgm:t>
        <a:bodyPr/>
        <a:lstStyle/>
        <a:p>
          <a:r>
            <a:rPr lang="en-US" b="1"/>
            <a:t>UDL – Multidisciplinary and interdisciplinary</a:t>
          </a:r>
          <a:endParaRPr lang="en-US"/>
        </a:p>
      </dgm:t>
    </dgm:pt>
    <dgm:pt modelId="{4F74C063-EE5C-44B9-8C07-ACC7C7E50BB1}" type="parTrans" cxnId="{ABC17003-C831-4EF9-A448-98A6C6C752F8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4ADF17EB-9079-4B65-8FB0-A101AFEA89C8}" type="sibTrans" cxnId="{ABC17003-C831-4EF9-A448-98A6C6C752F8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578C923B-6888-6C40-A664-A53F47EB3F44}" type="pres">
      <dgm:prSet presAssocID="{674EA856-A2A8-4DEF-89F8-34B594B48E53}" presName="diagram" presStyleCnt="0">
        <dgm:presLayoutVars>
          <dgm:dir/>
          <dgm:resizeHandles val="exact"/>
        </dgm:presLayoutVars>
      </dgm:prSet>
      <dgm:spPr/>
    </dgm:pt>
    <dgm:pt modelId="{7B1CDC02-6E94-2047-BC06-79E58C15960C}" type="pres">
      <dgm:prSet presAssocID="{D82DD880-5E44-4A9F-8C44-6C1FA4270CCF}" presName="node" presStyleLbl="node1" presStyleIdx="0" presStyleCnt="6">
        <dgm:presLayoutVars>
          <dgm:bulletEnabled val="1"/>
        </dgm:presLayoutVars>
      </dgm:prSet>
      <dgm:spPr/>
    </dgm:pt>
    <dgm:pt modelId="{E3292FD5-AAC6-6942-BF8A-55D167887672}" type="pres">
      <dgm:prSet presAssocID="{ADB321F0-1B14-4D43-981C-FD829524D6E5}" presName="sibTrans" presStyleCnt="0"/>
      <dgm:spPr/>
    </dgm:pt>
    <dgm:pt modelId="{10086C2E-2DD7-9846-B714-0D2242E42561}" type="pres">
      <dgm:prSet presAssocID="{DFA7BD31-8FBF-470E-B142-AAA55357B11D}" presName="node" presStyleLbl="node1" presStyleIdx="1" presStyleCnt="6">
        <dgm:presLayoutVars>
          <dgm:bulletEnabled val="1"/>
        </dgm:presLayoutVars>
      </dgm:prSet>
      <dgm:spPr/>
    </dgm:pt>
    <dgm:pt modelId="{46A3018C-46D8-6F4D-BF20-A143DD1F5BAF}" type="pres">
      <dgm:prSet presAssocID="{B72EB47C-4D02-409C-BDD1-93C012F9CAE1}" presName="sibTrans" presStyleCnt="0"/>
      <dgm:spPr/>
    </dgm:pt>
    <dgm:pt modelId="{067397DF-F7D2-3E45-AC2E-09217FC6B8B8}" type="pres">
      <dgm:prSet presAssocID="{2E7BD159-1512-44BA-A6BB-9CF005EFF47E}" presName="node" presStyleLbl="node1" presStyleIdx="2" presStyleCnt="6">
        <dgm:presLayoutVars>
          <dgm:bulletEnabled val="1"/>
        </dgm:presLayoutVars>
      </dgm:prSet>
      <dgm:spPr/>
    </dgm:pt>
    <dgm:pt modelId="{97CFDE40-BD1F-5044-B956-E6984F7586F9}" type="pres">
      <dgm:prSet presAssocID="{073BA9C9-F959-492B-8C26-E857F7113877}" presName="sibTrans" presStyleCnt="0"/>
      <dgm:spPr/>
    </dgm:pt>
    <dgm:pt modelId="{2E46C531-CA10-B64C-905D-D795C309C65A}" type="pres">
      <dgm:prSet presAssocID="{92D878B6-915F-44BD-B5AE-81039E91FC42}" presName="node" presStyleLbl="node1" presStyleIdx="3" presStyleCnt="6">
        <dgm:presLayoutVars>
          <dgm:bulletEnabled val="1"/>
        </dgm:presLayoutVars>
      </dgm:prSet>
      <dgm:spPr/>
    </dgm:pt>
    <dgm:pt modelId="{9CE25B23-485A-9849-AAEB-F9FD3279972F}" type="pres">
      <dgm:prSet presAssocID="{84DF2ED5-26A4-461D-BFC0-DD476FBB24FF}" presName="sibTrans" presStyleCnt="0"/>
      <dgm:spPr/>
    </dgm:pt>
    <dgm:pt modelId="{69044B21-D217-7D4C-8EEB-E2E5A1D468ED}" type="pres">
      <dgm:prSet presAssocID="{7ADC3473-F291-4EA3-AF14-F7CF3BC4DE18}" presName="node" presStyleLbl="node1" presStyleIdx="4" presStyleCnt="6">
        <dgm:presLayoutVars>
          <dgm:bulletEnabled val="1"/>
        </dgm:presLayoutVars>
      </dgm:prSet>
      <dgm:spPr/>
    </dgm:pt>
    <dgm:pt modelId="{9EF6AAF0-B402-5B40-9504-11026C4A2BCA}" type="pres">
      <dgm:prSet presAssocID="{E7E9C202-F6A7-4B35-9E10-082C5A99276D}" presName="sibTrans" presStyleCnt="0"/>
      <dgm:spPr/>
    </dgm:pt>
    <dgm:pt modelId="{6B4D5FA5-E385-2D4E-9BD0-022E84ACB71F}" type="pres">
      <dgm:prSet presAssocID="{C8D4C1D1-E133-4149-9275-47417F988951}" presName="node" presStyleLbl="node1" presStyleIdx="5" presStyleCnt="6">
        <dgm:presLayoutVars>
          <dgm:bulletEnabled val="1"/>
        </dgm:presLayoutVars>
      </dgm:prSet>
      <dgm:spPr/>
    </dgm:pt>
  </dgm:ptLst>
  <dgm:cxnLst>
    <dgm:cxn modelId="{ABC17003-C831-4EF9-A448-98A6C6C752F8}" srcId="{674EA856-A2A8-4DEF-89F8-34B594B48E53}" destId="{C8D4C1D1-E133-4149-9275-47417F988951}" srcOrd="5" destOrd="0" parTransId="{4F74C063-EE5C-44B9-8C07-ACC7C7E50BB1}" sibTransId="{4ADF17EB-9079-4B65-8FB0-A101AFEA89C8}"/>
    <dgm:cxn modelId="{9620D432-2490-4279-815D-22900E3CECB3}" srcId="{674EA856-A2A8-4DEF-89F8-34B594B48E53}" destId="{DFA7BD31-8FBF-470E-B142-AAA55357B11D}" srcOrd="1" destOrd="0" parTransId="{F19D47D4-6343-4FBC-B085-7F2FD7EB7BE2}" sibTransId="{B72EB47C-4D02-409C-BDD1-93C012F9CAE1}"/>
    <dgm:cxn modelId="{97C8FE5F-68A9-DF4F-BA25-C5686F51FB15}" type="presOf" srcId="{92D878B6-915F-44BD-B5AE-81039E91FC42}" destId="{2E46C531-CA10-B64C-905D-D795C309C65A}" srcOrd="0" destOrd="0" presId="urn:microsoft.com/office/officeart/2005/8/layout/default"/>
    <dgm:cxn modelId="{86067560-5D8C-42DA-B999-62F848FCDBE4}" srcId="{674EA856-A2A8-4DEF-89F8-34B594B48E53}" destId="{92D878B6-915F-44BD-B5AE-81039E91FC42}" srcOrd="3" destOrd="0" parTransId="{F96DF1D2-4E35-4B4C-BEE0-348E823F3AA8}" sibTransId="{84DF2ED5-26A4-461D-BFC0-DD476FBB24FF}"/>
    <dgm:cxn modelId="{D9072463-708D-994A-A456-500C7EDCD184}" type="presOf" srcId="{D82DD880-5E44-4A9F-8C44-6C1FA4270CCF}" destId="{7B1CDC02-6E94-2047-BC06-79E58C15960C}" srcOrd="0" destOrd="0" presId="urn:microsoft.com/office/officeart/2005/8/layout/default"/>
    <dgm:cxn modelId="{55D3C063-46F0-3540-9B6C-8A13DF54A388}" type="presOf" srcId="{674EA856-A2A8-4DEF-89F8-34B594B48E53}" destId="{578C923B-6888-6C40-A664-A53F47EB3F44}" srcOrd="0" destOrd="0" presId="urn:microsoft.com/office/officeart/2005/8/layout/default"/>
    <dgm:cxn modelId="{F598E348-8381-450B-83B6-807519E315BE}" srcId="{674EA856-A2A8-4DEF-89F8-34B594B48E53}" destId="{2E7BD159-1512-44BA-A6BB-9CF005EFF47E}" srcOrd="2" destOrd="0" parTransId="{74B02A58-7594-4206-8655-ED6AA9399736}" sibTransId="{073BA9C9-F959-492B-8C26-E857F7113877}"/>
    <dgm:cxn modelId="{58A3B674-BBC1-754A-B980-C0B6E18DD9FF}" type="presOf" srcId="{C8D4C1D1-E133-4149-9275-47417F988951}" destId="{6B4D5FA5-E385-2D4E-9BD0-022E84ACB71F}" srcOrd="0" destOrd="0" presId="urn:microsoft.com/office/officeart/2005/8/layout/default"/>
    <dgm:cxn modelId="{6D3BF593-A5F5-9A40-BC27-3D0629158126}" type="presOf" srcId="{2E7BD159-1512-44BA-A6BB-9CF005EFF47E}" destId="{067397DF-F7D2-3E45-AC2E-09217FC6B8B8}" srcOrd="0" destOrd="0" presId="urn:microsoft.com/office/officeart/2005/8/layout/default"/>
    <dgm:cxn modelId="{0882A3AD-AE29-AF4E-93AE-8A5999DA2DBE}" type="presOf" srcId="{7ADC3473-F291-4EA3-AF14-F7CF3BC4DE18}" destId="{69044B21-D217-7D4C-8EEB-E2E5A1D468ED}" srcOrd="0" destOrd="0" presId="urn:microsoft.com/office/officeart/2005/8/layout/default"/>
    <dgm:cxn modelId="{9850B9C1-2033-468B-84C4-BBA58E0CE6CF}" srcId="{674EA856-A2A8-4DEF-89F8-34B594B48E53}" destId="{D82DD880-5E44-4A9F-8C44-6C1FA4270CCF}" srcOrd="0" destOrd="0" parTransId="{B65ADD71-67FB-4C85-B087-DDF3D0A8B72A}" sibTransId="{ADB321F0-1B14-4D43-981C-FD829524D6E5}"/>
    <dgm:cxn modelId="{922C2BCB-E1D4-4843-803E-40935A8EED30}" srcId="{674EA856-A2A8-4DEF-89F8-34B594B48E53}" destId="{7ADC3473-F291-4EA3-AF14-F7CF3BC4DE18}" srcOrd="4" destOrd="0" parTransId="{80D8AC39-2CD1-4634-BA99-341E2046F986}" sibTransId="{E7E9C202-F6A7-4B35-9E10-082C5A99276D}"/>
    <dgm:cxn modelId="{52A3CFDD-AC75-4F41-983C-636B458F471D}" type="presOf" srcId="{DFA7BD31-8FBF-470E-B142-AAA55357B11D}" destId="{10086C2E-2DD7-9846-B714-0D2242E42561}" srcOrd="0" destOrd="0" presId="urn:microsoft.com/office/officeart/2005/8/layout/default"/>
    <dgm:cxn modelId="{AA06758D-6BF3-F44E-9918-65621817E388}" type="presParOf" srcId="{578C923B-6888-6C40-A664-A53F47EB3F44}" destId="{7B1CDC02-6E94-2047-BC06-79E58C15960C}" srcOrd="0" destOrd="0" presId="urn:microsoft.com/office/officeart/2005/8/layout/default"/>
    <dgm:cxn modelId="{651FDE1B-F7B2-644A-8184-254E325B6697}" type="presParOf" srcId="{578C923B-6888-6C40-A664-A53F47EB3F44}" destId="{E3292FD5-AAC6-6942-BF8A-55D167887672}" srcOrd="1" destOrd="0" presId="urn:microsoft.com/office/officeart/2005/8/layout/default"/>
    <dgm:cxn modelId="{AF3ADA09-1EAC-634A-9077-8EA770AB72C9}" type="presParOf" srcId="{578C923B-6888-6C40-A664-A53F47EB3F44}" destId="{10086C2E-2DD7-9846-B714-0D2242E42561}" srcOrd="2" destOrd="0" presId="urn:microsoft.com/office/officeart/2005/8/layout/default"/>
    <dgm:cxn modelId="{03671EEF-BAE4-954F-B90A-F22CD5F7EA6A}" type="presParOf" srcId="{578C923B-6888-6C40-A664-A53F47EB3F44}" destId="{46A3018C-46D8-6F4D-BF20-A143DD1F5BAF}" srcOrd="3" destOrd="0" presId="urn:microsoft.com/office/officeart/2005/8/layout/default"/>
    <dgm:cxn modelId="{5FBF510D-3089-3A40-8011-EE50C4DCEADA}" type="presParOf" srcId="{578C923B-6888-6C40-A664-A53F47EB3F44}" destId="{067397DF-F7D2-3E45-AC2E-09217FC6B8B8}" srcOrd="4" destOrd="0" presId="urn:microsoft.com/office/officeart/2005/8/layout/default"/>
    <dgm:cxn modelId="{866AB5D3-5DE3-E441-BE03-B4CF7E76DAC4}" type="presParOf" srcId="{578C923B-6888-6C40-A664-A53F47EB3F44}" destId="{97CFDE40-BD1F-5044-B956-E6984F7586F9}" srcOrd="5" destOrd="0" presId="urn:microsoft.com/office/officeart/2005/8/layout/default"/>
    <dgm:cxn modelId="{06FF826E-1E70-7A44-B216-B3C09DD660D2}" type="presParOf" srcId="{578C923B-6888-6C40-A664-A53F47EB3F44}" destId="{2E46C531-CA10-B64C-905D-D795C309C65A}" srcOrd="6" destOrd="0" presId="urn:microsoft.com/office/officeart/2005/8/layout/default"/>
    <dgm:cxn modelId="{B36A843E-852C-5546-8327-8F8A4C63E02D}" type="presParOf" srcId="{578C923B-6888-6C40-A664-A53F47EB3F44}" destId="{9CE25B23-485A-9849-AAEB-F9FD3279972F}" srcOrd="7" destOrd="0" presId="urn:microsoft.com/office/officeart/2005/8/layout/default"/>
    <dgm:cxn modelId="{F16A039E-F989-A94B-93CD-64CD5E796E29}" type="presParOf" srcId="{578C923B-6888-6C40-A664-A53F47EB3F44}" destId="{69044B21-D217-7D4C-8EEB-E2E5A1D468ED}" srcOrd="8" destOrd="0" presId="urn:microsoft.com/office/officeart/2005/8/layout/default"/>
    <dgm:cxn modelId="{63591FE5-6BF0-504A-9058-923CCA42CB83}" type="presParOf" srcId="{578C923B-6888-6C40-A664-A53F47EB3F44}" destId="{9EF6AAF0-B402-5B40-9504-11026C4A2BCA}" srcOrd="9" destOrd="0" presId="urn:microsoft.com/office/officeart/2005/8/layout/default"/>
    <dgm:cxn modelId="{F9D98C97-47EC-FB4B-870B-586DB41C09FB}" type="presParOf" srcId="{578C923B-6888-6C40-A664-A53F47EB3F44}" destId="{6B4D5FA5-E385-2D4E-9BD0-022E84ACB71F}" srcOrd="10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44A32EAB-A64B-48D0-983A-8057D41283C7}" type="doc">
      <dgm:prSet loTypeId="urn:microsoft.com/office/officeart/2005/8/layout/hList6" loCatId="list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en-IE"/>
        </a:p>
      </dgm:t>
    </dgm:pt>
    <dgm:pt modelId="{C6F6E00D-C849-4CCA-9C10-5887C9F1F673}">
      <dgm:prSet phldrT="[Text]"/>
      <dgm:spPr/>
      <dgm:t>
        <a:bodyPr/>
        <a:lstStyle/>
        <a:p>
          <a:r>
            <a:rPr lang="en-IE" b="1" dirty="0">
              <a:solidFill>
                <a:schemeClr val="tx1"/>
              </a:solidFill>
            </a:rPr>
            <a:t>A Rights based approach to the inclusion of people with disabilities in education and employment.</a:t>
          </a:r>
          <a:endParaRPr lang="en-IE" dirty="0">
            <a:solidFill>
              <a:schemeClr val="tx1"/>
            </a:solidFill>
          </a:endParaRPr>
        </a:p>
      </dgm:t>
    </dgm:pt>
    <dgm:pt modelId="{DA0E9E9B-8730-46D7-AB4F-DA457D816843}" type="parTrans" cxnId="{51708740-622C-4EB8-AE9C-7AE7970D8470}">
      <dgm:prSet/>
      <dgm:spPr/>
      <dgm:t>
        <a:bodyPr/>
        <a:lstStyle/>
        <a:p>
          <a:endParaRPr lang="en-IE">
            <a:solidFill>
              <a:schemeClr val="tx1"/>
            </a:solidFill>
          </a:endParaRPr>
        </a:p>
      </dgm:t>
    </dgm:pt>
    <dgm:pt modelId="{4E3A9010-AB18-413E-9EF9-B57A39B24447}" type="sibTrans" cxnId="{51708740-622C-4EB8-AE9C-7AE7970D8470}">
      <dgm:prSet/>
      <dgm:spPr/>
      <dgm:t>
        <a:bodyPr/>
        <a:lstStyle/>
        <a:p>
          <a:endParaRPr lang="en-IE">
            <a:solidFill>
              <a:schemeClr val="tx1"/>
            </a:solidFill>
          </a:endParaRPr>
        </a:p>
      </dgm:t>
    </dgm:pt>
    <dgm:pt modelId="{2D616B69-266E-4E23-8A19-5D8757528F8D}">
      <dgm:prSet phldrT="[Text]"/>
      <dgm:spPr/>
      <dgm:t>
        <a:bodyPr/>
        <a:lstStyle/>
        <a:p>
          <a:r>
            <a:rPr lang="en-IE" b="1" dirty="0">
              <a:solidFill>
                <a:schemeClr val="tx1"/>
              </a:solidFill>
            </a:rPr>
            <a:t>Move to position Teaching and Learning in a UD/UDL framework</a:t>
          </a:r>
          <a:endParaRPr lang="en-IE" dirty="0">
            <a:solidFill>
              <a:schemeClr val="tx1"/>
            </a:solidFill>
          </a:endParaRPr>
        </a:p>
      </dgm:t>
    </dgm:pt>
    <dgm:pt modelId="{0213C9E3-8348-46E9-BA32-E2DC2E0D2157}" type="parTrans" cxnId="{31E93045-1D75-481D-9DCB-05A37F3CBA7E}">
      <dgm:prSet/>
      <dgm:spPr/>
      <dgm:t>
        <a:bodyPr/>
        <a:lstStyle/>
        <a:p>
          <a:endParaRPr lang="en-IE">
            <a:solidFill>
              <a:schemeClr val="tx1"/>
            </a:solidFill>
          </a:endParaRPr>
        </a:p>
      </dgm:t>
    </dgm:pt>
    <dgm:pt modelId="{E4EBA87E-13B0-44EF-9DCA-59B2FCED9BB3}" type="sibTrans" cxnId="{31E93045-1D75-481D-9DCB-05A37F3CBA7E}">
      <dgm:prSet/>
      <dgm:spPr/>
      <dgm:t>
        <a:bodyPr/>
        <a:lstStyle/>
        <a:p>
          <a:endParaRPr lang="en-IE">
            <a:solidFill>
              <a:schemeClr val="tx1"/>
            </a:solidFill>
          </a:endParaRPr>
        </a:p>
      </dgm:t>
    </dgm:pt>
    <dgm:pt modelId="{56636B26-CB62-4156-8C6D-0421F4EDC1F5}">
      <dgm:prSet phldrT="[Text]"/>
      <dgm:spPr/>
      <dgm:t>
        <a:bodyPr/>
        <a:lstStyle/>
        <a:p>
          <a:r>
            <a:rPr lang="en-IE" b="1" dirty="0">
              <a:solidFill>
                <a:schemeClr val="tx1"/>
              </a:solidFill>
            </a:rPr>
            <a:t>A collaborative approach that requires the development of key strategic partnerships – beyond the lecture hall.</a:t>
          </a:r>
          <a:endParaRPr lang="en-IE" dirty="0">
            <a:solidFill>
              <a:schemeClr val="tx1"/>
            </a:solidFill>
          </a:endParaRPr>
        </a:p>
      </dgm:t>
    </dgm:pt>
    <dgm:pt modelId="{DF8E7530-84B2-4CA9-A083-78FBB53E96CB}" type="parTrans" cxnId="{B5764530-B3BD-4ECA-A1EF-348746623230}">
      <dgm:prSet/>
      <dgm:spPr/>
      <dgm:t>
        <a:bodyPr/>
        <a:lstStyle/>
        <a:p>
          <a:endParaRPr lang="en-IE">
            <a:solidFill>
              <a:schemeClr val="tx1"/>
            </a:solidFill>
          </a:endParaRPr>
        </a:p>
      </dgm:t>
    </dgm:pt>
    <dgm:pt modelId="{8743E879-9482-4F72-A43B-572302083181}" type="sibTrans" cxnId="{B5764530-B3BD-4ECA-A1EF-348746623230}">
      <dgm:prSet/>
      <dgm:spPr/>
      <dgm:t>
        <a:bodyPr/>
        <a:lstStyle/>
        <a:p>
          <a:endParaRPr lang="en-IE">
            <a:solidFill>
              <a:schemeClr val="tx1"/>
            </a:solidFill>
          </a:endParaRPr>
        </a:p>
      </dgm:t>
    </dgm:pt>
    <dgm:pt modelId="{476DA8ED-62DF-4CBF-8C60-1961425362F7}">
      <dgm:prSet/>
      <dgm:spPr/>
      <dgm:t>
        <a:bodyPr/>
        <a:lstStyle/>
        <a:p>
          <a:r>
            <a:rPr lang="en-IE" b="1" dirty="0">
              <a:solidFill>
                <a:schemeClr val="tx1"/>
              </a:solidFill>
            </a:rPr>
            <a:t>The incorporation of the new principles demands a new engagement.  </a:t>
          </a:r>
        </a:p>
      </dgm:t>
    </dgm:pt>
    <dgm:pt modelId="{F0890AE3-41DC-4F04-A31E-EDE31F0A3FF0}" type="parTrans" cxnId="{93AB16DA-ECB0-45DE-91D2-6C20735623CF}">
      <dgm:prSet/>
      <dgm:spPr/>
      <dgm:t>
        <a:bodyPr/>
        <a:lstStyle/>
        <a:p>
          <a:endParaRPr lang="en-IE">
            <a:solidFill>
              <a:schemeClr val="tx1"/>
            </a:solidFill>
          </a:endParaRPr>
        </a:p>
      </dgm:t>
    </dgm:pt>
    <dgm:pt modelId="{85A06B2F-0818-4650-852D-BD621A059BA9}" type="sibTrans" cxnId="{93AB16DA-ECB0-45DE-91D2-6C20735623CF}">
      <dgm:prSet/>
      <dgm:spPr/>
      <dgm:t>
        <a:bodyPr/>
        <a:lstStyle/>
        <a:p>
          <a:endParaRPr lang="en-IE">
            <a:solidFill>
              <a:schemeClr val="tx1"/>
            </a:solidFill>
          </a:endParaRPr>
        </a:p>
      </dgm:t>
    </dgm:pt>
    <dgm:pt modelId="{B57CA774-26A2-41BE-A397-4596D66CEF72}" type="pres">
      <dgm:prSet presAssocID="{44A32EAB-A64B-48D0-983A-8057D41283C7}" presName="Name0" presStyleCnt="0">
        <dgm:presLayoutVars>
          <dgm:dir/>
          <dgm:resizeHandles val="exact"/>
        </dgm:presLayoutVars>
      </dgm:prSet>
      <dgm:spPr/>
    </dgm:pt>
    <dgm:pt modelId="{826BB4F1-4CEE-4A27-9B4B-0F79A0866E03}" type="pres">
      <dgm:prSet presAssocID="{C6F6E00D-C849-4CCA-9C10-5887C9F1F673}" presName="node" presStyleLbl="node1" presStyleIdx="0" presStyleCnt="4" custLinFactNeighborX="-1359" custLinFactNeighborY="2698">
        <dgm:presLayoutVars>
          <dgm:bulletEnabled val="1"/>
        </dgm:presLayoutVars>
      </dgm:prSet>
      <dgm:spPr/>
    </dgm:pt>
    <dgm:pt modelId="{98D43C67-F9CA-4E3D-84D2-C03620B2840E}" type="pres">
      <dgm:prSet presAssocID="{4E3A9010-AB18-413E-9EF9-B57A39B24447}" presName="sibTrans" presStyleCnt="0"/>
      <dgm:spPr/>
    </dgm:pt>
    <dgm:pt modelId="{65207969-1405-4E4A-A429-CAADDE0CFE90}" type="pres">
      <dgm:prSet presAssocID="{2D616B69-266E-4E23-8A19-5D8757528F8D}" presName="node" presStyleLbl="node1" presStyleIdx="1" presStyleCnt="4">
        <dgm:presLayoutVars>
          <dgm:bulletEnabled val="1"/>
        </dgm:presLayoutVars>
      </dgm:prSet>
      <dgm:spPr/>
    </dgm:pt>
    <dgm:pt modelId="{BFA078EC-3DD3-4442-9793-D29546A4E51D}" type="pres">
      <dgm:prSet presAssocID="{E4EBA87E-13B0-44EF-9DCA-59B2FCED9BB3}" presName="sibTrans" presStyleCnt="0"/>
      <dgm:spPr/>
    </dgm:pt>
    <dgm:pt modelId="{97A3D49E-934F-4DFA-AAF0-001900476E34}" type="pres">
      <dgm:prSet presAssocID="{56636B26-CB62-4156-8C6D-0421F4EDC1F5}" presName="node" presStyleLbl="node1" presStyleIdx="2" presStyleCnt="4">
        <dgm:presLayoutVars>
          <dgm:bulletEnabled val="1"/>
        </dgm:presLayoutVars>
      </dgm:prSet>
      <dgm:spPr/>
    </dgm:pt>
    <dgm:pt modelId="{044F9F32-3791-4D55-BF4F-98BF3F37CCFF}" type="pres">
      <dgm:prSet presAssocID="{8743E879-9482-4F72-A43B-572302083181}" presName="sibTrans" presStyleCnt="0"/>
      <dgm:spPr/>
    </dgm:pt>
    <dgm:pt modelId="{6DB0B3CE-0CF0-4AF3-B4CA-4EB3265B2063}" type="pres">
      <dgm:prSet presAssocID="{476DA8ED-62DF-4CBF-8C60-1961425362F7}" presName="node" presStyleLbl="node1" presStyleIdx="3" presStyleCnt="4">
        <dgm:presLayoutVars>
          <dgm:bulletEnabled val="1"/>
        </dgm:presLayoutVars>
      </dgm:prSet>
      <dgm:spPr/>
    </dgm:pt>
  </dgm:ptLst>
  <dgm:cxnLst>
    <dgm:cxn modelId="{B5764530-B3BD-4ECA-A1EF-348746623230}" srcId="{44A32EAB-A64B-48D0-983A-8057D41283C7}" destId="{56636B26-CB62-4156-8C6D-0421F4EDC1F5}" srcOrd="2" destOrd="0" parTransId="{DF8E7530-84B2-4CA9-A083-78FBB53E96CB}" sibTransId="{8743E879-9482-4F72-A43B-572302083181}"/>
    <dgm:cxn modelId="{51708740-622C-4EB8-AE9C-7AE7970D8470}" srcId="{44A32EAB-A64B-48D0-983A-8057D41283C7}" destId="{C6F6E00D-C849-4CCA-9C10-5887C9F1F673}" srcOrd="0" destOrd="0" parTransId="{DA0E9E9B-8730-46D7-AB4F-DA457D816843}" sibTransId="{4E3A9010-AB18-413E-9EF9-B57A39B24447}"/>
    <dgm:cxn modelId="{31E93045-1D75-481D-9DCB-05A37F3CBA7E}" srcId="{44A32EAB-A64B-48D0-983A-8057D41283C7}" destId="{2D616B69-266E-4E23-8A19-5D8757528F8D}" srcOrd="1" destOrd="0" parTransId="{0213C9E3-8348-46E9-BA32-E2DC2E0D2157}" sibTransId="{E4EBA87E-13B0-44EF-9DCA-59B2FCED9BB3}"/>
    <dgm:cxn modelId="{AD76684B-43AF-4183-BC93-3B44DA943A37}" type="presOf" srcId="{476DA8ED-62DF-4CBF-8C60-1961425362F7}" destId="{6DB0B3CE-0CF0-4AF3-B4CA-4EB3265B2063}" srcOrd="0" destOrd="0" presId="urn:microsoft.com/office/officeart/2005/8/layout/hList6"/>
    <dgm:cxn modelId="{0C8C30B6-E57C-4039-B736-2319F57A69CF}" type="presOf" srcId="{56636B26-CB62-4156-8C6D-0421F4EDC1F5}" destId="{97A3D49E-934F-4DFA-AAF0-001900476E34}" srcOrd="0" destOrd="0" presId="urn:microsoft.com/office/officeart/2005/8/layout/hList6"/>
    <dgm:cxn modelId="{68B42EB8-49B7-49C3-AB72-307FBCDBBF09}" type="presOf" srcId="{2D616B69-266E-4E23-8A19-5D8757528F8D}" destId="{65207969-1405-4E4A-A429-CAADDE0CFE90}" srcOrd="0" destOrd="0" presId="urn:microsoft.com/office/officeart/2005/8/layout/hList6"/>
    <dgm:cxn modelId="{93AB16DA-ECB0-45DE-91D2-6C20735623CF}" srcId="{44A32EAB-A64B-48D0-983A-8057D41283C7}" destId="{476DA8ED-62DF-4CBF-8C60-1961425362F7}" srcOrd="3" destOrd="0" parTransId="{F0890AE3-41DC-4F04-A31E-EDE31F0A3FF0}" sibTransId="{85A06B2F-0818-4650-852D-BD621A059BA9}"/>
    <dgm:cxn modelId="{1A8A8BEB-5C89-418D-A0FC-65263303FCAF}" type="presOf" srcId="{44A32EAB-A64B-48D0-983A-8057D41283C7}" destId="{B57CA774-26A2-41BE-A397-4596D66CEF72}" srcOrd="0" destOrd="0" presId="urn:microsoft.com/office/officeart/2005/8/layout/hList6"/>
    <dgm:cxn modelId="{81D13CEE-89D0-44E4-BE32-75FD771E9CBE}" type="presOf" srcId="{C6F6E00D-C849-4CCA-9C10-5887C9F1F673}" destId="{826BB4F1-4CEE-4A27-9B4B-0F79A0866E03}" srcOrd="0" destOrd="0" presId="urn:microsoft.com/office/officeart/2005/8/layout/hList6"/>
    <dgm:cxn modelId="{A875B561-9A71-45F7-8300-F8C4265FA2FA}" type="presParOf" srcId="{B57CA774-26A2-41BE-A397-4596D66CEF72}" destId="{826BB4F1-4CEE-4A27-9B4B-0F79A0866E03}" srcOrd="0" destOrd="0" presId="urn:microsoft.com/office/officeart/2005/8/layout/hList6"/>
    <dgm:cxn modelId="{51A5C31F-9580-4C88-A597-7A7C2B62E53F}" type="presParOf" srcId="{B57CA774-26A2-41BE-A397-4596D66CEF72}" destId="{98D43C67-F9CA-4E3D-84D2-C03620B2840E}" srcOrd="1" destOrd="0" presId="urn:microsoft.com/office/officeart/2005/8/layout/hList6"/>
    <dgm:cxn modelId="{3A05287F-6E4E-473A-8DFB-3A2E4DF1CC22}" type="presParOf" srcId="{B57CA774-26A2-41BE-A397-4596D66CEF72}" destId="{65207969-1405-4E4A-A429-CAADDE0CFE90}" srcOrd="2" destOrd="0" presId="urn:microsoft.com/office/officeart/2005/8/layout/hList6"/>
    <dgm:cxn modelId="{CD960DB5-02F9-45FF-BFE1-B03F0DE0F98D}" type="presParOf" srcId="{B57CA774-26A2-41BE-A397-4596D66CEF72}" destId="{BFA078EC-3DD3-4442-9793-D29546A4E51D}" srcOrd="3" destOrd="0" presId="urn:microsoft.com/office/officeart/2005/8/layout/hList6"/>
    <dgm:cxn modelId="{177799BC-AB3C-4AB0-8E28-AE6D1B9AE090}" type="presParOf" srcId="{B57CA774-26A2-41BE-A397-4596D66CEF72}" destId="{97A3D49E-934F-4DFA-AAF0-001900476E34}" srcOrd="4" destOrd="0" presId="urn:microsoft.com/office/officeart/2005/8/layout/hList6"/>
    <dgm:cxn modelId="{B872877D-C4B9-4FFA-BA9D-E8298F838229}" type="presParOf" srcId="{B57CA774-26A2-41BE-A397-4596D66CEF72}" destId="{044F9F32-3791-4D55-BF4F-98BF3F37CCFF}" srcOrd="5" destOrd="0" presId="urn:microsoft.com/office/officeart/2005/8/layout/hList6"/>
    <dgm:cxn modelId="{129BF2A8-99B8-4808-AFB9-2B54CF7FA334}" type="presParOf" srcId="{B57CA774-26A2-41BE-A397-4596D66CEF72}" destId="{6DB0B3CE-0CF0-4AF3-B4CA-4EB3265B2063}" srcOrd="6" destOrd="0" presId="urn:microsoft.com/office/officeart/2005/8/layout/hList6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220798E-4B63-5D49-B173-3EEED192C9F6}">
      <dsp:nvSpPr>
        <dsp:cNvPr id="0" name=""/>
        <dsp:cNvSpPr/>
      </dsp:nvSpPr>
      <dsp:spPr>
        <a:xfrm>
          <a:off x="915" y="858363"/>
          <a:ext cx="3213902" cy="204082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C23C7237-EE65-FB4C-8B8C-C8604F9BEE43}">
      <dsp:nvSpPr>
        <dsp:cNvPr id="0" name=""/>
        <dsp:cNvSpPr/>
      </dsp:nvSpPr>
      <dsp:spPr>
        <a:xfrm>
          <a:off x="358015" y="1197608"/>
          <a:ext cx="3213902" cy="204082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000" b="0" i="0" kern="1200" dirty="0"/>
            <a:t>What worked well then that would not work now?</a:t>
          </a:r>
          <a:endParaRPr lang="en-US" sz="3000" kern="1200" dirty="0"/>
        </a:p>
      </dsp:txBody>
      <dsp:txXfrm>
        <a:off x="417789" y="1257382"/>
        <a:ext cx="3094354" cy="1921280"/>
      </dsp:txXfrm>
    </dsp:sp>
    <dsp:sp modelId="{ABCAE3E4-0539-D54B-8405-0EF265AB5144}">
      <dsp:nvSpPr>
        <dsp:cNvPr id="0" name=""/>
        <dsp:cNvSpPr/>
      </dsp:nvSpPr>
      <dsp:spPr>
        <a:xfrm>
          <a:off x="3929019" y="858363"/>
          <a:ext cx="3213902" cy="204082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C15D9FE4-37DA-7C4A-9299-6282194E122A}">
      <dsp:nvSpPr>
        <dsp:cNvPr id="0" name=""/>
        <dsp:cNvSpPr/>
      </dsp:nvSpPr>
      <dsp:spPr>
        <a:xfrm>
          <a:off x="4286119" y="1197608"/>
          <a:ext cx="3213902" cy="204082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000" b="0" i="0" kern="1200" dirty="0"/>
            <a:t>What works well now that would not work then?</a:t>
          </a:r>
          <a:endParaRPr lang="en-US" sz="3000" kern="1200" dirty="0"/>
        </a:p>
      </dsp:txBody>
      <dsp:txXfrm>
        <a:off x="4345893" y="1257382"/>
        <a:ext cx="3094354" cy="192128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B1CDC02-6E94-2047-BC06-79E58C15960C}">
      <dsp:nvSpPr>
        <dsp:cNvPr id="0" name=""/>
        <dsp:cNvSpPr/>
      </dsp:nvSpPr>
      <dsp:spPr>
        <a:xfrm>
          <a:off x="0" y="524771"/>
          <a:ext cx="2344043" cy="1406425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b="1" kern="1200" dirty="0"/>
            <a:t>UD - A design process </a:t>
          </a:r>
          <a:endParaRPr lang="en-US" sz="1900" kern="1200" dirty="0"/>
        </a:p>
      </dsp:txBody>
      <dsp:txXfrm>
        <a:off x="0" y="524771"/>
        <a:ext cx="2344043" cy="1406425"/>
      </dsp:txXfrm>
    </dsp:sp>
    <dsp:sp modelId="{10086C2E-2DD7-9846-B714-0D2242E42561}">
      <dsp:nvSpPr>
        <dsp:cNvPr id="0" name=""/>
        <dsp:cNvSpPr/>
      </dsp:nvSpPr>
      <dsp:spPr>
        <a:xfrm>
          <a:off x="2578447" y="524771"/>
          <a:ext cx="2344043" cy="1406425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b="1" kern="1200" dirty="0"/>
            <a:t>UDL - Approach</a:t>
          </a:r>
          <a:endParaRPr lang="en-US" sz="1900" kern="1200" dirty="0"/>
        </a:p>
      </dsp:txBody>
      <dsp:txXfrm>
        <a:off x="2578447" y="524771"/>
        <a:ext cx="2344043" cy="1406425"/>
      </dsp:txXfrm>
    </dsp:sp>
    <dsp:sp modelId="{067397DF-F7D2-3E45-AC2E-09217FC6B8B8}">
      <dsp:nvSpPr>
        <dsp:cNvPr id="0" name=""/>
        <dsp:cNvSpPr/>
      </dsp:nvSpPr>
      <dsp:spPr>
        <a:xfrm>
          <a:off x="5156894" y="524771"/>
          <a:ext cx="2344043" cy="1406425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b="1" kern="1200"/>
            <a:t>UDL - Practice</a:t>
          </a:r>
          <a:endParaRPr lang="en-US" sz="1900" kern="1200"/>
        </a:p>
      </dsp:txBody>
      <dsp:txXfrm>
        <a:off x="5156894" y="524771"/>
        <a:ext cx="2344043" cy="1406425"/>
      </dsp:txXfrm>
    </dsp:sp>
    <dsp:sp modelId="{2E46C531-CA10-B64C-905D-D795C309C65A}">
      <dsp:nvSpPr>
        <dsp:cNvPr id="0" name=""/>
        <dsp:cNvSpPr/>
      </dsp:nvSpPr>
      <dsp:spPr>
        <a:xfrm>
          <a:off x="0" y="2165602"/>
          <a:ext cx="2344043" cy="1406425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b="1" kern="1200" dirty="0"/>
            <a:t>UDL – Developed in the main for teachers and pedagogical practices in USA</a:t>
          </a:r>
          <a:endParaRPr lang="en-US" sz="1900" kern="1200" dirty="0"/>
        </a:p>
      </dsp:txBody>
      <dsp:txXfrm>
        <a:off x="0" y="2165602"/>
        <a:ext cx="2344043" cy="1406425"/>
      </dsp:txXfrm>
    </dsp:sp>
    <dsp:sp modelId="{69044B21-D217-7D4C-8EEB-E2E5A1D468ED}">
      <dsp:nvSpPr>
        <dsp:cNvPr id="0" name=""/>
        <dsp:cNvSpPr/>
      </dsp:nvSpPr>
      <dsp:spPr>
        <a:xfrm>
          <a:off x="2578447" y="2165602"/>
          <a:ext cx="2344043" cy="1406425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b="1" kern="1200"/>
            <a:t>UDL – A relatively new phenomena</a:t>
          </a:r>
          <a:endParaRPr lang="en-US" sz="1900" kern="1200"/>
        </a:p>
      </dsp:txBody>
      <dsp:txXfrm>
        <a:off x="2578447" y="2165602"/>
        <a:ext cx="2344043" cy="1406425"/>
      </dsp:txXfrm>
    </dsp:sp>
    <dsp:sp modelId="{6B4D5FA5-E385-2D4E-9BD0-022E84ACB71F}">
      <dsp:nvSpPr>
        <dsp:cNvPr id="0" name=""/>
        <dsp:cNvSpPr/>
      </dsp:nvSpPr>
      <dsp:spPr>
        <a:xfrm>
          <a:off x="5156894" y="2165602"/>
          <a:ext cx="2344043" cy="1406425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b="1" kern="1200"/>
            <a:t>UDL – Multidisciplinary and interdisciplinary</a:t>
          </a:r>
          <a:endParaRPr lang="en-US" sz="1900" kern="1200"/>
        </a:p>
      </dsp:txBody>
      <dsp:txXfrm>
        <a:off x="5156894" y="2165602"/>
        <a:ext cx="2344043" cy="1406425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26BB4F1-4CEE-4A27-9B4B-0F79A0866E03}">
      <dsp:nvSpPr>
        <dsp:cNvPr id="0" name=""/>
        <dsp:cNvSpPr/>
      </dsp:nvSpPr>
      <dsp:spPr>
        <a:xfrm rot="16200000">
          <a:off x="-1331531" y="1331531"/>
          <a:ext cx="4782467" cy="2119404"/>
        </a:xfrm>
        <a:prstGeom prst="flowChartManualOperati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46050" tIns="0" rIns="145697" bIns="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E" sz="2300" b="1" kern="1200" dirty="0">
              <a:solidFill>
                <a:schemeClr val="tx1"/>
              </a:solidFill>
            </a:rPr>
            <a:t>A Rights based approach to the inclusion of people with disabilities in education and employment.</a:t>
          </a:r>
          <a:endParaRPr lang="en-IE" sz="2300" kern="1200" dirty="0">
            <a:solidFill>
              <a:schemeClr val="tx1"/>
            </a:solidFill>
          </a:endParaRPr>
        </a:p>
      </dsp:txBody>
      <dsp:txXfrm rot="5400000">
        <a:off x="0" y="956493"/>
        <a:ext cx="2119404" cy="2869481"/>
      </dsp:txXfrm>
    </dsp:sp>
    <dsp:sp modelId="{65207969-1405-4E4A-A429-CAADDE0CFE90}">
      <dsp:nvSpPr>
        <dsp:cNvPr id="0" name=""/>
        <dsp:cNvSpPr/>
      </dsp:nvSpPr>
      <dsp:spPr>
        <a:xfrm rot="16200000">
          <a:off x="948988" y="1331531"/>
          <a:ext cx="4782467" cy="2119404"/>
        </a:xfrm>
        <a:prstGeom prst="flowChartManualOperati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46050" tIns="0" rIns="145697" bIns="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E" sz="2300" b="1" kern="1200" dirty="0">
              <a:solidFill>
                <a:schemeClr val="tx1"/>
              </a:solidFill>
            </a:rPr>
            <a:t>Move to position Teaching and Learning in a UD/UDL framework</a:t>
          </a:r>
          <a:endParaRPr lang="en-IE" sz="2300" kern="1200" dirty="0">
            <a:solidFill>
              <a:schemeClr val="tx1"/>
            </a:solidFill>
          </a:endParaRPr>
        </a:p>
      </dsp:txBody>
      <dsp:txXfrm rot="5400000">
        <a:off x="2280519" y="956493"/>
        <a:ext cx="2119404" cy="2869481"/>
      </dsp:txXfrm>
    </dsp:sp>
    <dsp:sp modelId="{97A3D49E-934F-4DFA-AAF0-001900476E34}">
      <dsp:nvSpPr>
        <dsp:cNvPr id="0" name=""/>
        <dsp:cNvSpPr/>
      </dsp:nvSpPr>
      <dsp:spPr>
        <a:xfrm rot="16200000">
          <a:off x="3227349" y="1331531"/>
          <a:ext cx="4782467" cy="2119404"/>
        </a:xfrm>
        <a:prstGeom prst="flowChartManualOperati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46050" tIns="0" rIns="145697" bIns="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E" sz="2300" b="1" kern="1200" dirty="0">
              <a:solidFill>
                <a:schemeClr val="tx1"/>
              </a:solidFill>
            </a:rPr>
            <a:t>A collaborative approach that requires the development of key strategic partnerships – beyond the lecture hall.</a:t>
          </a:r>
          <a:endParaRPr lang="en-IE" sz="2300" kern="1200" dirty="0">
            <a:solidFill>
              <a:schemeClr val="tx1"/>
            </a:solidFill>
          </a:endParaRPr>
        </a:p>
      </dsp:txBody>
      <dsp:txXfrm rot="5400000">
        <a:off x="4558880" y="956493"/>
        <a:ext cx="2119404" cy="2869481"/>
      </dsp:txXfrm>
    </dsp:sp>
    <dsp:sp modelId="{6DB0B3CE-0CF0-4AF3-B4CA-4EB3265B2063}">
      <dsp:nvSpPr>
        <dsp:cNvPr id="0" name=""/>
        <dsp:cNvSpPr/>
      </dsp:nvSpPr>
      <dsp:spPr>
        <a:xfrm rot="16200000">
          <a:off x="5505709" y="1331531"/>
          <a:ext cx="4782467" cy="2119404"/>
        </a:xfrm>
        <a:prstGeom prst="flowChartManualOperati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46050" tIns="0" rIns="145697" bIns="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E" sz="2300" b="1" kern="1200" dirty="0">
              <a:solidFill>
                <a:schemeClr val="tx1"/>
              </a:solidFill>
            </a:rPr>
            <a:t>The incorporation of the new principles demands a new engagement.  </a:t>
          </a:r>
        </a:p>
      </dsp:txBody>
      <dsp:txXfrm rot="5400000">
        <a:off x="6837240" y="956493"/>
        <a:ext cx="2119404" cy="286948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List6">
  <dgm:title val=""/>
  <dgm:desc val=""/>
  <dgm:catLst>
    <dgm:cat type="list" pri="1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ptType="node" refType="h"/>
      <dgm:constr type="w" for="ch" ptType="node" refType="w"/>
      <dgm:constr type="primFontSz" for="ch" ptType="node" op="equ"/>
      <dgm:constr type="w" for="ch" forName="sibTrans" refType="w" fact="0.075"/>
    </dgm:constrLst>
    <dgm:ruleLst/>
    <dgm:forEach name="nodesForEach" axis="ch" ptType="node">
      <dgm:layoutNode name="node">
        <dgm:varLst>
          <dgm:bulletEnabled val="1"/>
        </dgm:varLst>
        <dgm:alg type="tx"/>
        <dgm:choose name="Name4">
          <dgm:if name="Name5" func="var" arg="dir" op="equ" val="norm">
            <dgm:shape xmlns:r="http://schemas.openxmlformats.org/officeDocument/2006/relationships" rot="-90" type="flowChartManualOperation" r:blip="">
              <dgm:adjLst/>
            </dgm:shape>
          </dgm:if>
          <dgm:else name="Name6">
            <dgm:shape xmlns:r="http://schemas.openxmlformats.org/officeDocument/2006/relationships" rot="90" type="flowChartManualOperation" r:blip="">
              <dgm:adjLst/>
            </dgm:shape>
          </dgm:else>
        </dgm:choose>
        <dgm:presOf axis="desOrSelf" ptType="node"/>
        <dgm:constrLst>
          <dgm:constr type="primFontSz" val="65"/>
          <dgm:constr type="tMarg"/>
          <dgm:constr type="bMarg"/>
          <dgm:constr type="lMarg" refType="primFontSz" fact="0.5"/>
          <dgm:constr type="rMarg" refType="lMarg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42975" y="746125"/>
            <a:ext cx="4972050" cy="3730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87971" y="4724956"/>
            <a:ext cx="4908331" cy="447627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6022876" y="9449911"/>
            <a:ext cx="835124" cy="49736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+mn-lt"/>
                <a:cs typeface="Arial" panose="020B0604020202020204" pitchFamily="34" charset="0"/>
              </a:defRPr>
            </a:lvl1pPr>
          </a:lstStyle>
          <a:p>
            <a:fld id="{49DD4D23-C98A-435E-AE88-9061F8349B02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100334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Arial" panose="020B0604020202020204" pitchFamily="34" charset="0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Arial" panose="020B0604020202020204" pitchFamily="34" charset="0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Arial" panose="020B0604020202020204" pitchFamily="34" charset="0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Arial" panose="020B0604020202020204" pitchFamily="34" charset="0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9DD4D23-C98A-435E-AE88-9061F8349B02}" type="slidenum">
              <a:rPr lang="en-GB" smtClean="0"/>
              <a:pPr/>
              <a:t>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0400999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9DD4D23-C98A-435E-AE88-9061F8349B02}" type="slidenum">
              <a:rPr lang="en-GB" smtClean="0"/>
              <a:pPr/>
              <a:t>23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223490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9DD4D23-C98A-435E-AE88-9061F8349B02}" type="slidenum">
              <a:rPr lang="en-GB" smtClean="0"/>
              <a:pPr/>
              <a:t>24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2072588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p1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83" name="Google Shape;183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00405127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9DD4D23-C98A-435E-AE88-9061F8349B02}" type="slidenum">
              <a:rPr lang="en-GB" smtClean="0"/>
              <a:pPr/>
              <a:t>9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9910852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9DD4D23-C98A-435E-AE88-9061F8349B02}" type="slidenum">
              <a:rPr kumimoji="0" lang="en-GB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7803192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EF9BBFF-672C-444D-9D06-853A13F72064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3959467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Slide Image Placeholder 1">
            <a:extLst>
              <a:ext uri="{FF2B5EF4-FFF2-40B4-BE49-F238E27FC236}">
                <a16:creationId xmlns:a16="http://schemas.microsoft.com/office/drawing/2014/main" id="{43E78F03-2C18-224F-8066-5E055AFF8E4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6626" name="Notes Placeholder 2">
            <a:extLst>
              <a:ext uri="{FF2B5EF4-FFF2-40B4-BE49-F238E27FC236}">
                <a16:creationId xmlns:a16="http://schemas.microsoft.com/office/drawing/2014/main" id="{10B4982D-4852-B14F-86F3-DC453F4B723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dirty="0"/>
          </a:p>
        </p:txBody>
      </p:sp>
      <p:sp>
        <p:nvSpPr>
          <p:cNvPr id="26627" name="Slide Number Placeholder 3">
            <a:extLst>
              <a:ext uri="{FF2B5EF4-FFF2-40B4-BE49-F238E27FC236}">
                <a16:creationId xmlns:a16="http://schemas.microsoft.com/office/drawing/2014/main" id="{D3561F43-59DA-C740-AE9C-8D822E29E17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F680C31-A3B1-654D-8AEA-48015F5B116C}" type="slidenum">
              <a:rPr kumimoji="0" lang="en-US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45BB83-65A7-4D10-B3E7-8C4ACB683B57}" type="slidenum">
              <a:rPr lang="en-IE" smtClean="0"/>
              <a:t>14</a:t>
            </a:fld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365831284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2" name="Google Shape;372;p2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373" name="Google Shape;373;p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55892520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9DD4D23-C98A-435E-AE88-9061F8349B02}" type="slidenum">
              <a:rPr lang="en-GB" smtClean="0"/>
              <a:pPr/>
              <a:t>22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180322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 userDrawn="1"/>
        </p:nvSpPr>
        <p:spPr>
          <a:xfrm>
            <a:off x="0" y="0"/>
            <a:ext cx="9144000" cy="3013200"/>
          </a:xfrm>
          <a:prstGeom prst="rect">
            <a:avLst/>
          </a:prstGeom>
          <a:solidFill>
            <a:srgbClr val="0E73B9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1530" y="3640084"/>
            <a:ext cx="7500939" cy="979374"/>
          </a:xfrm>
        </p:spPr>
        <p:txBody>
          <a:bodyPr/>
          <a:lstStyle>
            <a:lvl1pPr algn="l">
              <a:defRPr sz="4800">
                <a:solidFill>
                  <a:srgbClr val="0E73B9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8675" y="687723"/>
            <a:ext cx="4636800" cy="1239265"/>
          </a:xfrm>
          <a:prstGeom prst="rect">
            <a:avLst/>
          </a:prstGeom>
        </p:spPr>
      </p:pic>
      <p:sp>
        <p:nvSpPr>
          <p:cNvPr id="11" name="Text Placeholder 10"/>
          <p:cNvSpPr>
            <a:spLocks noGrp="1"/>
          </p:cNvSpPr>
          <p:nvPr>
            <p:ph type="body" sz="quarter" idx="10"/>
          </p:nvPr>
        </p:nvSpPr>
        <p:spPr>
          <a:xfrm>
            <a:off x="828674" y="5003721"/>
            <a:ext cx="7493795" cy="979374"/>
          </a:xfrm>
        </p:spPr>
        <p:txBody>
          <a:bodyPr/>
          <a:lstStyle>
            <a:lvl1pPr>
              <a:spcBef>
                <a:spcPts val="0"/>
              </a:spcBef>
              <a:defRPr sz="3200">
                <a:solidFill>
                  <a:srgbClr val="0E73B9"/>
                </a:solidFill>
              </a:defRPr>
            </a:lvl1pPr>
            <a:lvl2pPr marL="0" indent="0">
              <a:spcBef>
                <a:spcPts val="0"/>
              </a:spcBef>
              <a:buNone/>
              <a:defRPr sz="1400">
                <a:solidFill>
                  <a:srgbClr val="0E73B9"/>
                </a:solidFill>
              </a:defRPr>
            </a:lvl2pPr>
            <a:lvl3pPr marL="0" indent="0">
              <a:spcBef>
                <a:spcPts val="567"/>
              </a:spcBef>
              <a:buNone/>
              <a:defRPr sz="1400">
                <a:solidFill>
                  <a:srgbClr val="0E73B9"/>
                </a:solidFill>
              </a:defRPr>
            </a:lvl3pPr>
            <a:lvl4pPr>
              <a:spcBef>
                <a:spcPts val="0"/>
              </a:spcBef>
              <a:defRPr sz="1400">
                <a:solidFill>
                  <a:schemeClr val="bg1"/>
                </a:solidFill>
              </a:defRPr>
            </a:lvl4pPr>
            <a:lvl5pPr>
              <a:spcBef>
                <a:spcPts val="0"/>
              </a:spcBef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5" name="Rectangle 14"/>
          <p:cNvSpPr/>
          <p:nvPr userDrawn="1"/>
        </p:nvSpPr>
        <p:spPr>
          <a:xfrm>
            <a:off x="0" y="6534000"/>
            <a:ext cx="9144000" cy="324000"/>
          </a:xfrm>
          <a:prstGeom prst="rect">
            <a:avLst/>
          </a:prstGeom>
          <a:solidFill>
            <a:srgbClr val="0E73B9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marL="727075" indent="0" algn="l"/>
            <a:endParaRPr lang="en-GB" sz="1000" dirty="0"/>
          </a:p>
        </p:txBody>
      </p:sp>
    </p:spTree>
    <p:extLst>
      <p:ext uri="{BB962C8B-B14F-4D97-AF65-F5344CB8AC3E}">
        <p14:creationId xmlns:p14="http://schemas.microsoft.com/office/powerpoint/2010/main" val="35332796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&amp; Content 20p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1530" y="792638"/>
            <a:ext cx="7500939" cy="561600"/>
          </a:xfrm>
        </p:spPr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828675" y="1881075"/>
            <a:ext cx="7500938" cy="4040188"/>
          </a:xfrm>
        </p:spPr>
        <p:txBody>
          <a:bodyPr/>
          <a:lstStyle>
            <a:lvl1pPr>
              <a:defRPr sz="2800"/>
            </a:lvl1pPr>
            <a:lvl2pPr>
              <a:defRPr sz="2800"/>
            </a:lvl2pPr>
            <a:lvl3pPr>
              <a:defRPr sz="28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5730003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hank Yo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8674" y="3715199"/>
            <a:ext cx="7500939" cy="868375"/>
          </a:xfrm>
        </p:spPr>
        <p:txBody>
          <a:bodyPr/>
          <a:lstStyle>
            <a:lvl1pPr algn="l">
              <a:defRPr sz="4200">
                <a:solidFill>
                  <a:srgbClr val="0071BC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7" name="Rectangle 6"/>
          <p:cNvSpPr/>
          <p:nvPr userDrawn="1"/>
        </p:nvSpPr>
        <p:spPr>
          <a:xfrm>
            <a:off x="0" y="0"/>
            <a:ext cx="9144000" cy="3013200"/>
          </a:xfrm>
          <a:prstGeom prst="rect">
            <a:avLst/>
          </a:prstGeom>
          <a:solidFill>
            <a:srgbClr val="0E73B9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8675" y="687723"/>
            <a:ext cx="4636800" cy="1239265"/>
          </a:xfrm>
          <a:prstGeom prst="rect">
            <a:avLst/>
          </a:prstGeom>
        </p:spPr>
      </p:pic>
      <p:sp>
        <p:nvSpPr>
          <p:cNvPr id="10" name="Rectangle 9"/>
          <p:cNvSpPr/>
          <p:nvPr userDrawn="1"/>
        </p:nvSpPr>
        <p:spPr>
          <a:xfrm>
            <a:off x="0" y="6534000"/>
            <a:ext cx="9144000" cy="324000"/>
          </a:xfrm>
          <a:prstGeom prst="rect">
            <a:avLst/>
          </a:prstGeom>
          <a:solidFill>
            <a:srgbClr val="0E73B9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bIns="0" rtlCol="0" anchor="ctr" anchorCtr="0"/>
          <a:lstStyle/>
          <a:p>
            <a:pPr marL="727075" indent="0" algn="l"/>
            <a:r>
              <a:rPr lang="en-GB" sz="1000" b="1" dirty="0"/>
              <a:t>Trinity College Dublin, </a:t>
            </a:r>
            <a:r>
              <a:rPr lang="en-GB" sz="1000" dirty="0"/>
              <a:t>The University of Dublin</a:t>
            </a:r>
          </a:p>
        </p:txBody>
      </p:sp>
    </p:spTree>
    <p:extLst>
      <p:ext uri="{BB962C8B-B14F-4D97-AF65-F5344CB8AC3E}">
        <p14:creationId xmlns:p14="http://schemas.microsoft.com/office/powerpoint/2010/main" val="5477896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19838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&amp; Content 20pt" userDrawn="1">
  <p:cSld name="1_Title &amp; Content 20pt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33"/>
          <p:cNvSpPr txBox="1"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29" name="Google Shape;29;p33"/>
          <p:cNvSpPr txBox="1">
            <a:spLocks noGrp="1"/>
          </p:cNvSpPr>
          <p:nvPr>
            <p:ph type="body" idx="1"/>
          </p:nvPr>
        </p:nvSpPr>
        <p:spPr>
          <a:xfrm>
            <a:off x="828676" y="1881075"/>
            <a:ext cx="7500938" cy="40401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342900" lvl="0" indent="-257175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685800" lvl="1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028700" lvl="2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371600" lvl="3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1714500" lvl="4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057400" lvl="5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2400300" lvl="6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2743200" lvl="7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3086100" lvl="8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0200707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&amp; Content 20p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828676" y="1881075"/>
            <a:ext cx="7500938" cy="4040188"/>
          </a:xfrm>
        </p:spPr>
        <p:txBody>
          <a:bodyPr/>
          <a:lstStyle>
            <a:lvl1pPr>
              <a:defRPr sz="3200"/>
            </a:lvl1pPr>
            <a:lvl2pPr>
              <a:defRPr sz="3200"/>
            </a:lvl2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2925203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4E302FC-AB12-9F43-AD25-B3DD5C568FC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767328F-09EE-3D41-A1B3-6979A83A9C7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B467D14-C02C-1B3A-29E0-47F41B6487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804212"/>
            <a:ext cx="7886700" cy="561600"/>
          </a:xfrm>
        </p:spPr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814491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/>
    </mc:Choice>
    <mc:Fallback xmlns="">
      <p:transition spd="slow" advClick="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8674" y="608848"/>
            <a:ext cx="7500939" cy="697053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8675" y="1871551"/>
            <a:ext cx="7500938" cy="40968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Rectangle 10"/>
          <p:cNvSpPr/>
          <p:nvPr/>
        </p:nvSpPr>
        <p:spPr>
          <a:xfrm>
            <a:off x="0" y="6534000"/>
            <a:ext cx="9144000" cy="324000"/>
          </a:xfrm>
          <a:prstGeom prst="rect">
            <a:avLst/>
          </a:prstGeom>
          <a:solidFill>
            <a:srgbClr val="0E73B9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bIns="0" rtlCol="0" anchor="ctr" anchorCtr="0"/>
          <a:lstStyle/>
          <a:p>
            <a:pPr marL="727075" indent="0" algn="l"/>
            <a:r>
              <a:rPr lang="en-GB" sz="1000" b="1" dirty="0"/>
              <a:t>Trinity College Dublin, </a:t>
            </a:r>
            <a:r>
              <a:rPr lang="en-GB" sz="1000" dirty="0"/>
              <a:t>The University of Dublin</a:t>
            </a:r>
          </a:p>
        </p:txBody>
      </p:sp>
      <p:sp>
        <p:nvSpPr>
          <p:cNvPr id="5" name="TextBox 4"/>
          <p:cNvSpPr txBox="1"/>
          <p:nvPr userDrawn="1"/>
        </p:nvSpPr>
        <p:spPr>
          <a:xfrm>
            <a:off x="7954041" y="6615119"/>
            <a:ext cx="375572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B0B15D8-8C78-934C-9F81-483F5C37CC80}" type="slidenum">
              <a:rPr lang="en-US" sz="1000" smtClean="0">
                <a:solidFill>
                  <a:schemeClr val="bg1"/>
                </a:solidFill>
              </a:rPr>
              <a:pPr marL="0" marR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1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10665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6" r:id="rId2"/>
    <p:sldLayoutId id="2147483659" r:id="rId3"/>
    <p:sldLayoutId id="2147483678" r:id="rId4"/>
    <p:sldLayoutId id="2147483679" r:id="rId5"/>
    <p:sldLayoutId id="2147483680" r:id="rId6"/>
    <p:sldLayoutId id="2147483682" r:id="rId7"/>
  </p:sldLayoutIdLst>
  <p:txStyles>
    <p:titleStyle>
      <a:lvl1pPr algn="l" defTabSz="914400" rtl="0" eaLnBrk="1" latinLnBrk="0" hangingPunct="1">
        <a:spcBef>
          <a:spcPct val="0"/>
        </a:spcBef>
        <a:buNone/>
        <a:defRPr sz="4000" b="0" kern="1200">
          <a:solidFill>
            <a:srgbClr val="0E73B9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ts val="1417"/>
        </a:spcBef>
        <a:buFont typeface="Arial" pitchFamily="34" charset="0"/>
        <a:buNone/>
        <a:defRPr sz="28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317500" indent="-317500" algn="l" defTabSz="914400" rtl="0" eaLnBrk="1" latinLnBrk="0" hangingPunct="1">
        <a:spcBef>
          <a:spcPts val="1134"/>
        </a:spcBef>
        <a:buClr>
          <a:schemeClr val="tx2"/>
        </a:buClr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568325" indent="-222250" algn="l" defTabSz="914400" rtl="0" eaLnBrk="1" latinLnBrk="0" hangingPunct="1">
        <a:spcBef>
          <a:spcPts val="1134"/>
        </a:spcBef>
        <a:buClr>
          <a:schemeClr val="tx2"/>
        </a:buClr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784225" indent="-201613" algn="l" defTabSz="914400" rtl="0" eaLnBrk="1" latinLnBrk="0" hangingPunct="1">
        <a:spcBef>
          <a:spcPts val="1134"/>
        </a:spcBef>
        <a:buClr>
          <a:schemeClr val="tx2"/>
        </a:buClr>
        <a:buFont typeface="Minion Pro" pitchFamily="18" charset="0"/>
        <a:buChar char="‒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1000125" indent="-185738" algn="l" defTabSz="914400" rtl="0" eaLnBrk="1" latinLnBrk="0" hangingPunct="1">
        <a:spcBef>
          <a:spcPts val="1134"/>
        </a:spcBef>
        <a:buClr>
          <a:schemeClr val="tx2"/>
        </a:buClr>
        <a:buFont typeface="Arial" pitchFamily="34" charset="0"/>
        <a:buChar char="»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routledge.com/Adopting-a-UDL-Attitude-within-Academia-Understanding-and-Practicing-Inclusion/Quirke-Guckin-McCarthy/p/book/9780367684686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6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mailto:mccartpm@tcd.ie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hyperlink" Target="mailto:conormcguckin@gmail.com" TargetMode="External"/><Relationship Id="rId4" Type="http://schemas.openxmlformats.org/officeDocument/2006/relationships/hyperlink" Target="mailto:msmaryquirke@gmail.com" TargetMode="Externa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universetoday.com/category/guide-to-space/page/60/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deviantart.com/katphotography95/art/Long-way-from-home-350104170" TargetMode="Externa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g"/><Relationship Id="rId13" Type="http://schemas.openxmlformats.org/officeDocument/2006/relationships/hyperlink" Target="https://www.flickr.com/photos/quinet/7260183646" TargetMode="External"/><Relationship Id="rId3" Type="http://schemas.openxmlformats.org/officeDocument/2006/relationships/hyperlink" Target="http://opentextbc.ca/introductiontosociology/dsc_0141/" TargetMode="External"/><Relationship Id="rId7" Type="http://schemas.openxmlformats.org/officeDocument/2006/relationships/hyperlink" Target="https://technofaq.org/posts/2020/10/how-technology-can-and-does-improve-education/" TargetMode="External"/><Relationship Id="rId12" Type="http://schemas.openxmlformats.org/officeDocument/2006/relationships/image" Target="../media/image9.jpeg"/><Relationship Id="rId17" Type="http://schemas.openxmlformats.org/officeDocument/2006/relationships/hyperlink" Target="https://www.flickr.com/photos/stmunchins/7368130718" TargetMode="External"/><Relationship Id="rId2" Type="http://schemas.openxmlformats.org/officeDocument/2006/relationships/image" Target="../media/image4.jpeg"/><Relationship Id="rId16" Type="http://schemas.openxmlformats.org/officeDocument/2006/relationships/image" Target="../media/image11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6.jpeg"/><Relationship Id="rId11" Type="http://schemas.openxmlformats.org/officeDocument/2006/relationships/hyperlink" Target="https://workinprogress.oowsection.org/2016/05/10/motherhood-earnings-penalties-and-work-family-policies-is-more-always-better/" TargetMode="External"/><Relationship Id="rId5" Type="http://schemas.openxmlformats.org/officeDocument/2006/relationships/hyperlink" Target="http://www.flickr.com/photos/worldbank/4248399523/" TargetMode="External"/><Relationship Id="rId15" Type="http://schemas.openxmlformats.org/officeDocument/2006/relationships/hyperlink" Target="http://flickr.com/photos/jimmysmith/146525304" TargetMode="External"/><Relationship Id="rId10" Type="http://schemas.openxmlformats.org/officeDocument/2006/relationships/image" Target="../media/image8.jpeg"/><Relationship Id="rId4" Type="http://schemas.openxmlformats.org/officeDocument/2006/relationships/image" Target="../media/image5.jpeg"/><Relationship Id="rId9" Type="http://schemas.openxmlformats.org/officeDocument/2006/relationships/hyperlink" Target="https://www.englishfury.com/mixedink/naturemade-trend-or-true" TargetMode="External"/><Relationship Id="rId1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www.duperrin.com/english/2021/04/27/improving-a-team-s-work-a-story-of-continuous-improvement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8675" y="3429000"/>
            <a:ext cx="7500938" cy="1212448"/>
          </a:xfrm>
        </p:spPr>
        <p:txBody>
          <a:bodyPr/>
          <a:lstStyle/>
          <a:p>
            <a:r>
              <a:rPr lang="en-GB" dirty="0"/>
              <a:t>The Disability Officer – a Linchpin on the UD Campus?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GB" sz="2000" dirty="0"/>
              <a:t>Presenters:</a:t>
            </a:r>
          </a:p>
          <a:p>
            <a:endParaRPr lang="en-GB" sz="2000" dirty="0"/>
          </a:p>
          <a:p>
            <a:r>
              <a:rPr lang="en-GB" sz="2000" b="0" dirty="0"/>
              <a:t>Patricia McCarthy, Mary Quirke and Conor Mc Guckin</a:t>
            </a:r>
          </a:p>
        </p:txBody>
      </p:sp>
    </p:spTree>
    <p:extLst>
      <p:ext uri="{BB962C8B-B14F-4D97-AF65-F5344CB8AC3E}">
        <p14:creationId xmlns:p14="http://schemas.microsoft.com/office/powerpoint/2010/main" val="177279205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BA0712-6979-9BFB-3BAB-7C22A06B78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1530" y="792638"/>
            <a:ext cx="7500939" cy="561600"/>
          </a:xfrm>
        </p:spPr>
        <p:txBody>
          <a:bodyPr vert="horz" lIns="68580" tIns="34290" rIns="68580" bIns="34290" rtlCol="0" anchor="b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3400" b="1" dirty="0"/>
              <a:t>Universal Design (UD)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B337FD2-9A29-352E-32EC-798A0BC0527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28675" y="1881075"/>
            <a:ext cx="7500938" cy="4040188"/>
          </a:xfrm>
        </p:spPr>
        <p:txBody>
          <a:bodyPr vert="horz" lIns="68580" tIns="34290" rIns="68580" bIns="34290" rtlCol="0">
            <a:normAutofit/>
          </a:bodyPr>
          <a:lstStyle/>
          <a:p>
            <a:pPr>
              <a:lnSpc>
                <a:spcPct val="90000"/>
              </a:lnSpc>
            </a:pPr>
            <a:r>
              <a:rPr lang="en-US" dirty="0"/>
              <a:t>The term “Universal Design” was first proposed by the architect Ron Mace in 1985. </a:t>
            </a:r>
          </a:p>
          <a:p>
            <a:pPr>
              <a:lnSpc>
                <a:spcPct val="90000"/>
              </a:lnSpc>
            </a:pPr>
            <a:endParaRPr lang="en-US" dirty="0"/>
          </a:p>
          <a:p>
            <a:pPr>
              <a:lnSpc>
                <a:spcPct val="90000"/>
              </a:lnSpc>
            </a:pPr>
            <a:r>
              <a:rPr lang="en-US" dirty="0"/>
              <a:t>UD is an approach that sets about creating inclusive thinking in the design of buildings, products, and services so that they can be accessed by the greatest number of users possible – from the “get-go” (Story, Mueller, &amp; Mace, 1998). </a:t>
            </a:r>
          </a:p>
        </p:txBody>
      </p:sp>
    </p:spTree>
    <p:extLst>
      <p:ext uri="{BB962C8B-B14F-4D97-AF65-F5344CB8AC3E}">
        <p14:creationId xmlns:p14="http://schemas.microsoft.com/office/powerpoint/2010/main" val="75281062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8D05E3-573F-844D-A153-6C49662B27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1530" y="792638"/>
            <a:ext cx="7500939" cy="561600"/>
          </a:xfrm>
        </p:spPr>
        <p:txBody>
          <a:bodyPr anchor="b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3400"/>
              <a:t> </a:t>
            </a:r>
            <a:r>
              <a:rPr lang="en-US" sz="3400" b="1"/>
              <a:t>Our Time To Adopt Universal Design (UD)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7110D17A-69B2-C64B-A810-BE31F453399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28675" y="1881075"/>
            <a:ext cx="7500938" cy="4040188"/>
          </a:xfrm>
        </p:spPr>
        <p:txBody>
          <a:bodyPr vert="horz" lIns="68580" tIns="34290" rIns="68580" bIns="34290" rtlCol="0">
            <a:normAutofit/>
          </a:bodyPr>
          <a:lstStyle/>
          <a:p>
            <a:pPr marL="0">
              <a:lnSpc>
                <a:spcPct val="90000"/>
              </a:lnSpc>
            </a:pPr>
            <a:r>
              <a:rPr lang="en-US" sz="2200"/>
              <a:t>A design approach - architecture and built environment (Story, Mueller, &amp; </a:t>
            </a:r>
            <a:r>
              <a:rPr lang="en-US" sz="2200" b="1"/>
              <a:t>Mace</a:t>
            </a:r>
            <a:r>
              <a:rPr lang="en-US" sz="2200"/>
              <a:t> (1998).</a:t>
            </a:r>
          </a:p>
          <a:p>
            <a:pPr>
              <a:lnSpc>
                <a:spcPct val="90000"/>
              </a:lnSpc>
            </a:pPr>
            <a:r>
              <a:rPr lang="en-US" sz="2200"/>
              <a:t>PRINCIPLE ONE: Equitable Use.</a:t>
            </a:r>
          </a:p>
          <a:p>
            <a:pPr>
              <a:lnSpc>
                <a:spcPct val="90000"/>
              </a:lnSpc>
            </a:pPr>
            <a:r>
              <a:rPr lang="en-US" sz="2200"/>
              <a:t>PRINCIPLE TWO: Flexibility in Use.</a:t>
            </a:r>
          </a:p>
          <a:p>
            <a:pPr>
              <a:lnSpc>
                <a:spcPct val="90000"/>
              </a:lnSpc>
            </a:pPr>
            <a:r>
              <a:rPr lang="en-US" sz="2200"/>
              <a:t>PRINCIPLE THREE: Simple and Intuitive Use.</a:t>
            </a:r>
          </a:p>
          <a:p>
            <a:pPr>
              <a:lnSpc>
                <a:spcPct val="90000"/>
              </a:lnSpc>
            </a:pPr>
            <a:r>
              <a:rPr lang="en-US" sz="2200"/>
              <a:t>PRINCIPLE FOUR: Perceptible Information.</a:t>
            </a:r>
          </a:p>
          <a:p>
            <a:pPr>
              <a:lnSpc>
                <a:spcPct val="90000"/>
              </a:lnSpc>
            </a:pPr>
            <a:r>
              <a:rPr lang="en-US" sz="2200"/>
              <a:t>PRINCIPLE FIVE: Tolerance for Error.</a:t>
            </a:r>
          </a:p>
          <a:p>
            <a:pPr>
              <a:lnSpc>
                <a:spcPct val="90000"/>
              </a:lnSpc>
            </a:pPr>
            <a:r>
              <a:rPr lang="en-US" sz="2200"/>
              <a:t>PRINCIPLE SIX: Low Physical Effort.</a:t>
            </a:r>
          </a:p>
          <a:p>
            <a:pPr>
              <a:lnSpc>
                <a:spcPct val="90000"/>
              </a:lnSpc>
            </a:pPr>
            <a:r>
              <a:rPr lang="en-US" sz="2200"/>
              <a:t>PRINCIPLE SEVEN: Size and Space for Approach and Use.</a:t>
            </a:r>
          </a:p>
        </p:txBody>
      </p:sp>
    </p:spTree>
    <p:extLst>
      <p:ext uri="{BB962C8B-B14F-4D97-AF65-F5344CB8AC3E}">
        <p14:creationId xmlns:p14="http://schemas.microsoft.com/office/powerpoint/2010/main" val="44493057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9765C30B-3309-5838-38CD-459741B432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/>
              <a:t>Inclusive Triangle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C7FD821-AFF3-3CEE-36CA-EECB177046BF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IE" sz="2400" dirty="0"/>
              <a:t>The tiered approach illustrates different levels of support required within an inclusive education environment model in line with UD principles.</a:t>
            </a:r>
          </a:p>
          <a:p>
            <a:r>
              <a:rPr lang="en-IE" sz="2000" dirty="0"/>
              <a:t>Reference: Quirke, M., McCarthy, P. (2020). A Conceptual Framework of Universal Design for Learning (UDL) for the Irish Further Education and Training Sector Where Inclusion is Everybody's Business. SOLAS, Ireland.</a:t>
            </a:r>
          </a:p>
        </p:txBody>
      </p:sp>
      <p:pic>
        <p:nvPicPr>
          <p:cNvPr id="5" name="Content Placeholder 5" descr="Image result for inclusive learning pyramid">
            <a:extLst>
              <a:ext uri="{FF2B5EF4-FFF2-40B4-BE49-F238E27FC236}">
                <a16:creationId xmlns:a16="http://schemas.microsoft.com/office/drawing/2014/main" id="{B7CFBA4B-2F50-E4BE-56F5-12DA7F6E45B8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p:blipFill>
        <p:spPr bwMode="auto">
          <a:xfrm>
            <a:off x="628650" y="1932973"/>
            <a:ext cx="3886200" cy="363445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8848643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/>
    </mc:Choice>
    <mc:Fallback xmlns="">
      <p:transition spd="slow" advClick="0"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Title 1">
            <a:extLst>
              <a:ext uri="{FF2B5EF4-FFF2-40B4-BE49-F238E27FC236}">
                <a16:creationId xmlns:a16="http://schemas.microsoft.com/office/drawing/2014/main" id="{EA825053-EFFF-F04B-ADE7-108B9956D32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28674" y="608848"/>
            <a:ext cx="7500939" cy="697053"/>
          </a:xfrm>
        </p:spPr>
        <p:txBody>
          <a:bodyPr anchor="b">
            <a:normAutofit/>
          </a:bodyPr>
          <a:lstStyle/>
          <a:p>
            <a:pPr eaLnBrk="1" hangingPunct="1">
              <a:lnSpc>
                <a:spcPct val="90000"/>
              </a:lnSpc>
            </a:pPr>
            <a:r>
              <a:rPr lang="en-US" altLang="en-US" sz="3100" b="1" dirty="0"/>
              <a:t>UD and </a:t>
            </a:r>
            <a:r>
              <a:rPr lang="en-US" altLang="en-US" sz="3100" b="1" dirty="0" err="1"/>
              <a:t>UDL</a:t>
            </a:r>
            <a:r>
              <a:rPr lang="en-US" altLang="en-US" sz="3100" b="1" dirty="0"/>
              <a:t> – what the literature tells us…</a:t>
            </a:r>
          </a:p>
        </p:txBody>
      </p:sp>
      <p:graphicFrame>
        <p:nvGraphicFramePr>
          <p:cNvPr id="25605" name="Content Placeholder 5" descr="6 unsorted boxes: UD - A design process; UDL - Approach; UDL - Practice; UDL - Developed in the main for teachers and pedagogical practices in USA; UDL - A relatively new phenomena; UDL - Multidisciplinary and interdisciplinary">
            <a:extLst>
              <a:ext uri="{FF2B5EF4-FFF2-40B4-BE49-F238E27FC236}">
                <a16:creationId xmlns:a16="http://schemas.microsoft.com/office/drawing/2014/main" id="{66DDD7CC-8E21-9492-EF3C-B23B24FB02D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03635731"/>
              </p:ext>
            </p:extLst>
          </p:nvPr>
        </p:nvGraphicFramePr>
        <p:xfrm>
          <a:off x="828675" y="1871551"/>
          <a:ext cx="7500938" cy="4096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Slide Number Placeholder 4" hidden="1">
            <a:extLst>
              <a:ext uri="{FF2B5EF4-FFF2-40B4-BE49-F238E27FC236}">
                <a16:creationId xmlns:a16="http://schemas.microsoft.com/office/drawing/2014/main" id="{FE842851-DB36-9E3C-255B-46EB506584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37960" y="5624513"/>
            <a:ext cx="1975104" cy="273844"/>
          </a:xfrm>
        </p:spPr>
        <p:txBody>
          <a:bodyPr>
            <a:normAutofit lnSpcReduction="10000"/>
          </a:bodyPr>
          <a:lstStyle/>
          <a:p>
            <a:pPr defTabSz="685800">
              <a:lnSpc>
                <a:spcPct val="90000"/>
              </a:lnSpc>
              <a:spcAft>
                <a:spcPts val="450"/>
              </a:spcAft>
            </a:pPr>
            <a:fld id="{3A98EE3D-8CD1-4C3F-BD1C-C98C9596463C}" type="slidenum">
              <a:rPr lang="en-US" sz="1400">
                <a:solidFill>
                  <a:prstClr val="black">
                    <a:lumMod val="50000"/>
                    <a:lumOff val="50000"/>
                  </a:prstClr>
                </a:solidFill>
                <a:latin typeface="Calibri" panose="020F0502020204030204"/>
              </a:rPr>
              <a:pPr defTabSz="685800">
                <a:lnSpc>
                  <a:spcPct val="90000"/>
                </a:lnSpc>
                <a:spcAft>
                  <a:spcPts val="450"/>
                </a:spcAft>
              </a:pPr>
              <a:t>13</a:t>
            </a:fld>
            <a:endParaRPr lang="en-US" sz="1400">
              <a:solidFill>
                <a:prstClr val="black">
                  <a:lumMod val="50000"/>
                  <a:lumOff val="50000"/>
                </a:prstClr>
              </a:solidFill>
              <a:latin typeface="Calibri" panose="020F0502020204030204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/>
    </mc:Choice>
    <mc:Fallback xmlns="">
      <p:transition spd="slow" advClick="0"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34BC6B-783E-9959-4BC4-E87B0CDC8C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8674" y="-697053"/>
            <a:ext cx="7500939" cy="697053"/>
          </a:xfrm>
        </p:spPr>
        <p:txBody>
          <a:bodyPr vert="horz" lIns="0" tIns="0" rIns="0" bIns="0" rtlCol="0" anchor="b" anchorCtr="0">
            <a:noAutofit/>
          </a:bodyPr>
          <a:lstStyle/>
          <a:p>
            <a:r>
              <a:rPr lang="en-AU" dirty="0"/>
              <a:t>UD and </a:t>
            </a:r>
            <a:r>
              <a:rPr lang="en-AU" dirty="0" err="1"/>
              <a:t>UDL</a:t>
            </a:r>
            <a:r>
              <a:rPr lang="en-AU" dirty="0"/>
              <a:t> – what the literature tells us…</a:t>
            </a:r>
          </a:p>
        </p:txBody>
      </p:sp>
      <p:sp>
        <p:nvSpPr>
          <p:cNvPr id="3" name="Content Placeholder 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908720"/>
            <a:ext cx="8704138" cy="5256584"/>
          </a:xfrm>
          <a:ln>
            <a:noFill/>
          </a:ln>
          <a:effectLst>
            <a:innerShdw blurRad="63500" dist="50800" dir="16200000">
              <a:prstClr val="black">
                <a:alpha val="50000"/>
              </a:prstClr>
            </a:inn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IE" dirty="0"/>
              <a:t> </a:t>
            </a:r>
          </a:p>
        </p:txBody>
      </p:sp>
      <p:graphicFrame>
        <p:nvGraphicFramePr>
          <p:cNvPr id="4" name="Diagram 3" descr="4 boxes: A Rights based approach to the inclusion of people with disabilities in education and employment; Move to position Teaching and Learning in a UD/UDL framework; A collaborative approach that requires the development of key strategic partnerships – beyond the lecture hall; The incorporation of the new principles demands a new engagement."/>
          <p:cNvGraphicFramePr/>
          <p:nvPr>
            <p:extLst>
              <p:ext uri="{D42A27DB-BD31-4B8C-83A1-F6EECF244321}">
                <p14:modId xmlns:p14="http://schemas.microsoft.com/office/powerpoint/2010/main" val="2575401462"/>
              </p:ext>
            </p:extLst>
          </p:nvPr>
        </p:nvGraphicFramePr>
        <p:xfrm>
          <a:off x="-1" y="908720"/>
          <a:ext cx="8958805" cy="47824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73253532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Title 1">
            <a:extLst>
              <a:ext uri="{FF2B5EF4-FFF2-40B4-BE49-F238E27FC236}">
                <a16:creationId xmlns:a16="http://schemas.microsoft.com/office/drawing/2014/main" id="{920CCE8A-3E2F-973C-FB81-2139B55DEBD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28674" y="608848"/>
            <a:ext cx="7500939" cy="697053"/>
          </a:xfrm>
        </p:spPr>
        <p:txBody>
          <a:bodyPr anchor="b">
            <a:normAutofit/>
          </a:bodyPr>
          <a:lstStyle/>
          <a:p>
            <a:pPr eaLnBrk="1" hangingPunct="1">
              <a:lnSpc>
                <a:spcPct val="90000"/>
              </a:lnSpc>
            </a:pPr>
            <a:r>
              <a:rPr lang="en-GB" altLang="en-US" sz="2500" dirty="0"/>
              <a:t>Disability Officer </a:t>
            </a:r>
            <a:br>
              <a:rPr lang="en-GB" altLang="en-US" sz="2500" dirty="0"/>
            </a:br>
            <a:r>
              <a:rPr lang="en-GB" altLang="en-US" sz="2500" dirty="0"/>
              <a:t>– 4 positions on a </a:t>
            </a:r>
            <a:r>
              <a:rPr lang="en-GB" altLang="en-US" sz="2500" dirty="0" err="1"/>
              <a:t>UDL</a:t>
            </a:r>
            <a:r>
              <a:rPr lang="en-GB" altLang="en-US" sz="2500" dirty="0"/>
              <a:t> campus</a:t>
            </a:r>
            <a:endParaRPr lang="en-IE" altLang="en-US" sz="25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0D03855-8F48-4809-1180-C71CAA00717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28676" y="1881075"/>
            <a:ext cx="7500938" cy="4040188"/>
          </a:xfrm>
        </p:spPr>
        <p:txBody>
          <a:bodyPr rtlCol="0">
            <a:normAutofit/>
          </a:bodyPr>
          <a:lstStyle/>
          <a:p>
            <a:pPr marL="0" indent="0" eaLnBrk="1" fontAlgn="auto" hangingPunct="1">
              <a:lnSpc>
                <a:spcPct val="90000"/>
              </a:lnSpc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IE" sz="2000" b="1" dirty="0"/>
              <a:t>Position 1 </a:t>
            </a:r>
            <a:r>
              <a:rPr lang="en-IE" sz="2000" dirty="0"/>
              <a:t>– To influence campus policy to positively impact on the inclusion of students with disabilities across campus 	       </a:t>
            </a:r>
          </a:p>
          <a:p>
            <a:pPr marL="0" indent="0" eaLnBrk="1" fontAlgn="auto" hangingPunct="1">
              <a:lnSpc>
                <a:spcPct val="90000"/>
              </a:lnSpc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IE" sz="2000" b="1" dirty="0"/>
              <a:t>Position 2 </a:t>
            </a:r>
            <a:r>
              <a:rPr lang="en-IE" sz="2000" dirty="0"/>
              <a:t>– To ensure that this growing population will have the optimal learning experience by ensuring that the environment is designed for inclusion</a:t>
            </a:r>
          </a:p>
          <a:p>
            <a:pPr marL="0" indent="0" eaLnBrk="1" fontAlgn="auto" hangingPunct="1">
              <a:lnSpc>
                <a:spcPct val="90000"/>
              </a:lnSpc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IE" sz="2000" b="1" dirty="0"/>
              <a:t>Position 3 </a:t>
            </a:r>
            <a:r>
              <a:rPr lang="en-IE" sz="2000" dirty="0"/>
              <a:t>– To encourage and advocate for the adoption of UD and UDL on campus in learning spaces and places</a:t>
            </a:r>
          </a:p>
          <a:p>
            <a:pPr marL="0" indent="0" eaLnBrk="1" fontAlgn="auto" hangingPunct="1">
              <a:lnSpc>
                <a:spcPct val="90000"/>
              </a:lnSpc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IE" sz="2000" b="1" dirty="0"/>
              <a:t>Position 4 </a:t>
            </a:r>
            <a:r>
              <a:rPr lang="en-IE" sz="2000" dirty="0"/>
              <a:t>– To become the go-to expert for staff and those what require necessary add-on supports</a:t>
            </a:r>
          </a:p>
          <a:p>
            <a:pPr marL="0" indent="0" eaLnBrk="1" fontAlgn="auto" hangingPunct="1">
              <a:lnSpc>
                <a:spcPct val="90000"/>
              </a:lnSpc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en-IE" sz="2000" dirty="0"/>
          </a:p>
          <a:p>
            <a:pPr marL="0" indent="0" eaLnBrk="1" fontAlgn="auto" hangingPunct="1">
              <a:lnSpc>
                <a:spcPct val="90000"/>
              </a:lnSpc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IE" sz="2000" dirty="0"/>
              <a:t>Can you think of any-more?!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</p:spPr>
        <p:txBody>
          <a:bodyPr wrap="square" anchor="ctr">
            <a:normAutofit/>
          </a:bodyPr>
          <a:lstStyle/>
          <a:p>
            <a:r>
              <a:rPr lang="en-GB" sz="2800" dirty="0"/>
              <a:t>Position  1 – </a:t>
            </a:r>
            <a:r>
              <a:rPr lang="en-IE" sz="2800" dirty="0"/>
              <a:t>To influence campus policy to positively impact on the inclusion of students with disabilities across campus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type="body" idx="1"/>
          </p:nvPr>
        </p:nvSpPr>
        <p:spPr>
          <a:xfrm>
            <a:off x="828676" y="1881075"/>
            <a:ext cx="7500938" cy="4040188"/>
          </a:xfrm>
        </p:spPr>
        <p:txBody>
          <a:bodyPr wrap="square" anchor="t">
            <a:normAutofit/>
          </a:bodyPr>
          <a:lstStyle/>
          <a:p>
            <a:r>
              <a:rPr lang="en-IE" dirty="0"/>
              <a:t>By engaging with national and international policies</a:t>
            </a:r>
          </a:p>
          <a:p>
            <a:pPr lvl="0"/>
            <a:r>
              <a:rPr lang="en-IE" dirty="0"/>
              <a:t>By providing information as necessary</a:t>
            </a:r>
          </a:p>
          <a:p>
            <a:pPr lvl="0"/>
            <a:r>
              <a:rPr lang="en-IE" dirty="0"/>
              <a:t>By influencing key decision makers</a:t>
            </a:r>
          </a:p>
          <a:p>
            <a:pPr lvl="0"/>
            <a:r>
              <a:rPr lang="en-IE" dirty="0"/>
              <a:t>By advocating for the rights of students with disabilities   </a:t>
            </a:r>
          </a:p>
          <a:p>
            <a:pPr lvl="0"/>
            <a:r>
              <a:rPr lang="en-IE" dirty="0"/>
              <a:t>By developing key strategic relationships </a:t>
            </a:r>
          </a:p>
        </p:txBody>
      </p:sp>
    </p:spTree>
    <p:extLst>
      <p:ext uri="{BB962C8B-B14F-4D97-AF65-F5344CB8AC3E}">
        <p14:creationId xmlns:p14="http://schemas.microsoft.com/office/powerpoint/2010/main" val="415538368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</p:spPr>
        <p:txBody>
          <a:bodyPr wrap="square" anchor="ctr">
            <a:normAutofit/>
          </a:bodyPr>
          <a:lstStyle/>
          <a:p>
            <a:r>
              <a:rPr lang="en-GB" sz="2800" dirty="0"/>
              <a:t>Position 2 - </a:t>
            </a:r>
            <a:r>
              <a:rPr lang="en-IE" sz="2800" dirty="0"/>
              <a:t>To ensure that a growing population have the optimal learning experience – in a UD environment</a:t>
            </a:r>
            <a:endParaRPr lang="en-GB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type="body" idx="1"/>
          </p:nvPr>
        </p:nvSpPr>
        <p:spPr>
          <a:xfrm>
            <a:off x="763929" y="1881075"/>
            <a:ext cx="7565685" cy="4040188"/>
          </a:xfrm>
        </p:spPr>
        <p:txBody>
          <a:bodyPr wrap="square" anchor="t">
            <a:normAutofit/>
          </a:bodyPr>
          <a:lstStyle/>
          <a:p>
            <a:pPr lvl="0"/>
            <a:r>
              <a:rPr lang="en-IE" dirty="0"/>
              <a:t>By being cognisant of participation rates and increasing diversity of demand</a:t>
            </a:r>
          </a:p>
          <a:p>
            <a:pPr lvl="0"/>
            <a:r>
              <a:rPr lang="en-IE" dirty="0"/>
              <a:t>By continuing to contribute to collection of data so that it supports UD developments</a:t>
            </a:r>
          </a:p>
          <a:p>
            <a:r>
              <a:rPr lang="en-IE" dirty="0"/>
              <a:t>By utilising the needs assessment process to drive and redesign provision of supports</a:t>
            </a:r>
          </a:p>
          <a:p>
            <a:r>
              <a:rPr lang="en-IE" dirty="0"/>
              <a:t>By maintaining a level of disability expertise so that faculty and others can utilise this resource across campus</a:t>
            </a:r>
          </a:p>
        </p:txBody>
      </p:sp>
    </p:spTree>
    <p:extLst>
      <p:ext uri="{BB962C8B-B14F-4D97-AF65-F5344CB8AC3E}">
        <p14:creationId xmlns:p14="http://schemas.microsoft.com/office/powerpoint/2010/main" val="386538723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</p:spPr>
        <p:txBody>
          <a:bodyPr wrap="square" anchor="ctr">
            <a:normAutofit/>
          </a:bodyPr>
          <a:lstStyle/>
          <a:p>
            <a:r>
              <a:rPr lang="en-GB" sz="2800" dirty="0"/>
              <a:t>Position 3 </a:t>
            </a:r>
            <a:r>
              <a:rPr lang="en-IE" sz="2800" dirty="0"/>
              <a:t>To encourage and advocate for the adoption of Universal Design for Learning (UDL) on campus</a:t>
            </a:r>
            <a:endParaRPr lang="en-GB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type="body" idx="1"/>
          </p:nvPr>
        </p:nvSpPr>
        <p:spPr>
          <a:xfrm>
            <a:off x="828675" y="1881075"/>
            <a:ext cx="7500938" cy="4040188"/>
          </a:xfrm>
        </p:spPr>
        <p:txBody>
          <a:bodyPr wrap="square" anchor="t">
            <a:normAutofit/>
          </a:bodyPr>
          <a:lstStyle/>
          <a:p>
            <a:pPr lvl="0"/>
            <a:r>
              <a:rPr lang="en-IE" dirty="0"/>
              <a:t>By becoming the cornerstone of campus for all things UD and </a:t>
            </a:r>
            <a:r>
              <a:rPr lang="en-IE" dirty="0" err="1"/>
              <a:t>UDL</a:t>
            </a:r>
            <a:endParaRPr lang="en-IE" dirty="0"/>
          </a:p>
          <a:p>
            <a:pPr lvl="0"/>
            <a:r>
              <a:rPr lang="en-IE" dirty="0"/>
              <a:t>By finding a place on the </a:t>
            </a:r>
            <a:r>
              <a:rPr lang="en-IE" dirty="0" err="1"/>
              <a:t>UDL</a:t>
            </a:r>
            <a:r>
              <a:rPr lang="en-IE" dirty="0"/>
              <a:t> framework</a:t>
            </a:r>
          </a:p>
          <a:p>
            <a:pPr lvl="0"/>
            <a:r>
              <a:rPr lang="en-IE" dirty="0"/>
              <a:t>By building knowledge and expertise (of </a:t>
            </a:r>
            <a:r>
              <a:rPr lang="en-IE" dirty="0" err="1"/>
              <a:t>UDL</a:t>
            </a:r>
            <a:r>
              <a:rPr lang="en-IE" dirty="0"/>
              <a:t>) through developing and engaging with national and international partnerships</a:t>
            </a:r>
          </a:p>
        </p:txBody>
      </p:sp>
    </p:spTree>
    <p:extLst>
      <p:ext uri="{BB962C8B-B14F-4D97-AF65-F5344CB8AC3E}">
        <p14:creationId xmlns:p14="http://schemas.microsoft.com/office/powerpoint/2010/main" val="81580726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</p:spPr>
        <p:txBody>
          <a:bodyPr wrap="square" anchor="ctr">
            <a:normAutofit fontScale="90000"/>
          </a:bodyPr>
          <a:lstStyle/>
          <a:p>
            <a:r>
              <a:rPr lang="en-GB" sz="3200" dirty="0"/>
              <a:t>Position 4 - </a:t>
            </a:r>
            <a:r>
              <a:rPr lang="en-IE" sz="3200" dirty="0"/>
              <a:t>To become the go-to expert for staff and those what require necessary add-on supports</a:t>
            </a:r>
            <a:endParaRPr lang="en-GB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type="body" idx="1"/>
          </p:nvPr>
        </p:nvSpPr>
        <p:spPr>
          <a:xfrm>
            <a:off x="828676" y="1881075"/>
            <a:ext cx="7500938" cy="4040188"/>
          </a:xfrm>
        </p:spPr>
        <p:txBody>
          <a:bodyPr wrap="square" anchor="t">
            <a:normAutofit/>
          </a:bodyPr>
          <a:lstStyle/>
          <a:p>
            <a:pPr lvl="0"/>
            <a:r>
              <a:rPr lang="en-IE" dirty="0"/>
              <a:t>By ensuring that the needs assessment process is understood</a:t>
            </a:r>
          </a:p>
          <a:p>
            <a:pPr lvl="0"/>
            <a:r>
              <a:rPr lang="en-IE" dirty="0"/>
              <a:t>Act as a conduit for both staff and students/ learners</a:t>
            </a:r>
          </a:p>
          <a:p>
            <a:pPr lvl="0"/>
            <a:r>
              <a:rPr lang="en-IE" dirty="0"/>
              <a:t>By keeping up to date with developments in the teaching + learning and disability fields</a:t>
            </a:r>
            <a:r>
              <a:rPr lang="en-IE" b="1" dirty="0"/>
              <a:t>.</a:t>
            </a:r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22480904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D2A385-26DC-4AEB-63C1-52DF761566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8674" y="655937"/>
            <a:ext cx="7500939" cy="561600"/>
          </a:xfrm>
        </p:spPr>
        <p:txBody>
          <a:bodyPr/>
          <a:lstStyle/>
          <a:p>
            <a:r>
              <a:rPr lang="en-US" b="1" dirty="0"/>
              <a:t>Welcome!</a:t>
            </a:r>
            <a:endParaRPr lang="en-IE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01A4127-1CD1-9F0A-1D5B-1B7F143EBE5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21531" y="1408906"/>
            <a:ext cx="7500938" cy="4040188"/>
          </a:xfrm>
        </p:spPr>
        <p:txBody>
          <a:bodyPr/>
          <a:lstStyle/>
          <a:p>
            <a:r>
              <a:rPr lang="en-IE" dirty="0"/>
              <a:t>Dr Patricia McCarthy Research Fellow, TCD - School of Education</a:t>
            </a:r>
          </a:p>
          <a:p>
            <a:r>
              <a:rPr lang="en-IE" dirty="0"/>
              <a:t>Dr Mary Quirke Research Fellow, TCD - School of Education</a:t>
            </a:r>
          </a:p>
          <a:p>
            <a:r>
              <a:rPr lang="en-IE" dirty="0"/>
              <a:t>Dr Conor Mc Guckin, Assistant Professor, TCD - School of Education</a:t>
            </a:r>
          </a:p>
          <a:p>
            <a:r>
              <a:rPr lang="en-IE" dirty="0"/>
              <a:t>This presentation will involve PowerPoint with Images + Text on slides </a:t>
            </a:r>
          </a:p>
          <a:p>
            <a:r>
              <a:rPr lang="en-IE" dirty="0"/>
              <a:t>We will speak to the images where they are not decorative.</a:t>
            </a:r>
          </a:p>
        </p:txBody>
      </p:sp>
    </p:spTree>
    <p:extLst>
      <p:ext uri="{BB962C8B-B14F-4D97-AF65-F5344CB8AC3E}">
        <p14:creationId xmlns:p14="http://schemas.microsoft.com/office/powerpoint/2010/main" val="146358253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7EF8F226-36FC-DC72-8094-A6C641FB29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1174602"/>
            <a:ext cx="7886700" cy="561600"/>
          </a:xfrm>
        </p:spPr>
        <p:txBody>
          <a:bodyPr/>
          <a:lstStyle/>
          <a:p>
            <a:r>
              <a:rPr lang="en-IE" sz="3200" dirty="0"/>
              <a:t>Some fun!  Think of yourself as a Jedi!  What does design for inclusion mean to you?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AFBF605C-16A6-C5D2-C15B-122404923F9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49" y="1825625"/>
            <a:ext cx="4880899" cy="4351338"/>
          </a:xfrm>
        </p:spPr>
        <p:txBody>
          <a:bodyPr/>
          <a:lstStyle/>
          <a:p>
            <a:r>
              <a:rPr lang="en-IE" dirty="0"/>
              <a:t>To save our galaxy, we need to open the door for different perspectives, welcome them to a seat at the table, embrace them, actively listen in order to understand, and then take action.</a:t>
            </a:r>
          </a:p>
          <a:p>
            <a:r>
              <a:rPr lang="en-IE" dirty="0"/>
              <a:t>Princess Leia in Star Wars!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CE32E775-EFFD-E990-DE78-2A6E14875D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714304" y="1825625"/>
            <a:ext cx="2919659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79852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/>
    </mc:Choice>
    <mc:Fallback xmlns="">
      <p:transition spd="slow" advClick="0"/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7" name="Google Shape;377;p26"/>
          <p:cNvSpPr txBox="1">
            <a:spLocks noGrp="1"/>
          </p:cNvSpPr>
          <p:nvPr>
            <p:ph type="title"/>
          </p:nvPr>
        </p:nvSpPr>
        <p:spPr>
          <a:xfrm>
            <a:off x="3961787" y="857257"/>
            <a:ext cx="4696438" cy="5143492"/>
          </a:xfrm>
          <a:prstGeom prst="rect">
            <a:avLst/>
          </a:prstGeom>
        </p:spPr>
        <p:txBody>
          <a:bodyPr spcFirstLastPara="1" vert="horz" lIns="68580" tIns="34290" rIns="68580" bIns="34290" rtlCol="0" anchor="b" anchorCtr="0">
            <a:noAutofit/>
          </a:bodyPr>
          <a:lstStyle/>
          <a:p>
            <a:pPr>
              <a:lnSpc>
                <a:spcPct val="90000"/>
              </a:lnSpc>
              <a:buClr>
                <a:schemeClr val="dk1"/>
              </a:buClr>
              <a:buSzPts val="2400"/>
            </a:pPr>
            <a:r>
              <a:rPr lang="en-US" sz="2800" dirty="0">
                <a:sym typeface="Calibri"/>
              </a:rPr>
              <a:t>Adopting a UDL Attitude within Academia Understanding and Practicing Inclusion Across Higher Education</a:t>
            </a:r>
            <a:br>
              <a:rPr lang="en-US" sz="2800" dirty="0">
                <a:sym typeface="Calibri"/>
              </a:rPr>
            </a:br>
            <a:r>
              <a:rPr lang="en-US" sz="2800" dirty="0">
                <a:sym typeface="Calibri"/>
              </a:rPr>
              <a:t>By Mary Quirke, Conor Mc Guckin, Patricia McCarthy</a:t>
            </a:r>
            <a:br>
              <a:rPr lang="en-US" sz="2800" dirty="0">
                <a:sym typeface="Calibri"/>
              </a:rPr>
            </a:br>
            <a:br>
              <a:rPr lang="en-US" sz="2800" dirty="0">
                <a:sym typeface="Calibri"/>
              </a:rPr>
            </a:br>
            <a:r>
              <a:rPr lang="en-US" sz="2000" b="0" u="sng" dirty="0">
                <a:sym typeface="Calibri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https://www.routledge.com/Adopting-a-UDL-Attitude-within-Academia-Understanding-and-Practicing-Inclusion/Quirke-Guckin-McCarthy/p/book/9780367684686</a:t>
            </a:r>
            <a:r>
              <a:rPr lang="en-US" sz="2000" b="0" dirty="0">
                <a:sym typeface="Calibri"/>
              </a:rPr>
              <a:t> </a:t>
            </a:r>
            <a:endParaRPr lang="en-US" sz="2800" b="0" dirty="0"/>
          </a:p>
        </p:txBody>
      </p:sp>
      <p:sp>
        <p:nvSpPr>
          <p:cNvPr id="381" name="Google Shape;381;p26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 spcFirstLastPara="1" vert="horz" lIns="68580" tIns="34290" rIns="68580" bIns="34290" rtlCol="0" anchor="b" anchorCtr="0">
            <a:normAutofit fontScale="25000" lnSpcReduction="20000"/>
          </a:bodyPr>
          <a:lstStyle/>
          <a:p>
            <a:pPr defTabSz="685800">
              <a:spcAft>
                <a:spcPts val="450"/>
              </a:spcAft>
            </a:pPr>
            <a:fld id="{00000000-1234-1234-1234-123412341234}" type="slidenum">
              <a:rPr lang="en-US"/>
              <a:pPr defTabSz="685800">
                <a:spcAft>
                  <a:spcPts val="450"/>
                </a:spcAft>
              </a:pPr>
              <a:t>21</a:t>
            </a:fld>
            <a:endParaRPr lang="en-US" dirty="0"/>
          </a:p>
        </p:txBody>
      </p:sp>
      <p:pic>
        <p:nvPicPr>
          <p:cNvPr id="378" name="Google Shape;378;p26" descr="Adopting a UDL Attitude within Academia: Understanding and Practicing Inclusion Across Higher Education book cover"/>
          <p:cNvPicPr preferRelativeResize="0"/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857257"/>
            <a:ext cx="3476011" cy="514349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04576623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itle 1">
            <a:extLst>
              <a:ext uri="{FF2B5EF4-FFF2-40B4-BE49-F238E27FC236}">
                <a16:creationId xmlns:a16="http://schemas.microsoft.com/office/drawing/2014/main" id="{017560DC-BB6C-51BC-E044-5C2FD73965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8674" y="608848"/>
            <a:ext cx="7500939" cy="697053"/>
          </a:xfrm>
        </p:spPr>
        <p:txBody>
          <a:bodyPr/>
          <a:lstStyle/>
          <a:p>
            <a:r>
              <a:rPr lang="en-US" dirty="0"/>
              <a:t>Book Voucher!</a:t>
            </a:r>
          </a:p>
        </p:txBody>
      </p:sp>
      <p:pic>
        <p:nvPicPr>
          <p:cNvPr id="7" name="Picture 6" descr="Adopting a UDL Attitude within Academia: Understanding and Practicing Inclusion Across Higher Education - https://www.routledge.com/Adopting-a-UDL-Attitude-within-Academia-Understanding-and-Practicing-Inclusion-Across-Higher-Education/Quirke-McGuckin-McCarthy/p/book/9780367684686?utm_source=individuals&amp;utm_medium=shared_link&amp;utm_campaign=B043928_te1_1au_6rm_t013_1al_ip23">
            <a:extLst>
              <a:ext uri="{FF2B5EF4-FFF2-40B4-BE49-F238E27FC236}">
                <a16:creationId xmlns:a16="http://schemas.microsoft.com/office/drawing/2014/main" id="{A9BD04FC-747B-A3FB-5B97-3BD9B7B0129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30744" y="1871551"/>
            <a:ext cx="4096800" cy="40968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66480656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FEAA9E-F6D4-66B1-9BA2-F68A3389D7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Reflection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C694AD0-2546-0F44-BB97-332ADB59747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1776294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8DE5EA-5355-ACA8-556B-F19F9085AA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Our email addresses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F3AB123-E0B0-BE5A-5271-794ABDCC081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GB" dirty="0"/>
              <a:t>Patricia McCarthy: </a:t>
            </a:r>
          </a:p>
          <a:p>
            <a:r>
              <a:rPr lang="en-GB" dirty="0">
                <a:hlinkClick r:id="rId3"/>
              </a:rPr>
              <a:t>mccartpm@tcd.ie</a:t>
            </a:r>
            <a:endParaRPr lang="en-GB" dirty="0"/>
          </a:p>
          <a:p>
            <a:r>
              <a:rPr lang="en-GB" dirty="0"/>
              <a:t>Mary Quirke:</a:t>
            </a:r>
          </a:p>
          <a:p>
            <a:r>
              <a:rPr lang="en-GB" dirty="0">
                <a:hlinkClick r:id="rId4"/>
              </a:rPr>
              <a:t>msmaryquirke@gmail.com</a:t>
            </a:r>
            <a:endParaRPr lang="en-GB" dirty="0"/>
          </a:p>
          <a:p>
            <a:r>
              <a:rPr lang="en-GB" dirty="0"/>
              <a:t>Conor Mc Guckin: </a:t>
            </a:r>
          </a:p>
          <a:p>
            <a:r>
              <a:rPr lang="en-GB" dirty="0">
                <a:hlinkClick r:id="rId5"/>
              </a:rPr>
              <a:t>conormcguckin@gmail.com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3697278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Thank You</a:t>
            </a:r>
          </a:p>
        </p:txBody>
      </p:sp>
    </p:spTree>
    <p:extLst>
      <p:ext uri="{BB962C8B-B14F-4D97-AF65-F5344CB8AC3E}">
        <p14:creationId xmlns:p14="http://schemas.microsoft.com/office/powerpoint/2010/main" val="17346214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44944D24-C963-757F-0B50-72C86DE04A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/>
              <a:t>Today’s Presentation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0BB0DF91-EDD7-C55C-72F9-02644F55A1FC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IE" dirty="0"/>
              <a:t>The challenge: As disability officers, where do you believe inclusion in learning starts and stops… </a:t>
            </a:r>
          </a:p>
          <a:p>
            <a:r>
              <a:rPr lang="en-IE" dirty="0"/>
              <a:t>The solution: Design a “shared” appreciation of inclusion - for all across campus.</a:t>
            </a:r>
          </a:p>
        </p:txBody>
      </p:sp>
      <p:pic>
        <p:nvPicPr>
          <p:cNvPr id="5" name="Content Placeholder 3" descr="A circular pattern of stars in the sky&#10;&#10;">
            <a:extLst>
              <a:ext uri="{FF2B5EF4-FFF2-40B4-BE49-F238E27FC236}">
                <a16:creationId xmlns:a16="http://schemas.microsoft.com/office/drawing/2014/main" id="{4BD45317-CDC1-3531-1C53-9AF2516B9D4B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/>
          <a:stretch/>
        </p:blipFill>
        <p:spPr>
          <a:xfrm>
            <a:off x="4629150" y="1825625"/>
            <a:ext cx="4120318" cy="3670361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3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2743773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/>
    </mc:Choice>
    <mc:Fallback xmlns="">
      <p:transition spd="slow" advClick="0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A40EC7-5AFF-411D-DA1B-B0CCEC7367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/>
              <a:t>Higher Education today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1C07B77-E396-5BA3-E178-D858E94E245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21531" y="1580134"/>
            <a:ext cx="7500938" cy="4040188"/>
          </a:xfrm>
        </p:spPr>
        <p:txBody>
          <a:bodyPr/>
          <a:lstStyle/>
          <a:p>
            <a:r>
              <a:rPr lang="en-IE" dirty="0"/>
              <a:t>Expanding post-compulsory education opportunities for a variety of students, including students with disabilities</a:t>
            </a:r>
          </a:p>
          <a:p>
            <a:r>
              <a:rPr lang="en-IE" dirty="0"/>
              <a:t>Legislation underpinning a policy of inclusion</a:t>
            </a:r>
          </a:p>
          <a:p>
            <a:r>
              <a:rPr lang="en-IE" dirty="0"/>
              <a:t>The implementation of national and international policies</a:t>
            </a:r>
          </a:p>
          <a:p>
            <a:r>
              <a:rPr lang="en-IE" dirty="0"/>
              <a:t>Change in supports available to students with disabilities also contributing to change. </a:t>
            </a:r>
          </a:p>
          <a:p>
            <a:r>
              <a:rPr lang="en-IE" dirty="0"/>
              <a:t>Global </a:t>
            </a:r>
            <a:r>
              <a:rPr lang="en-IE" dirty="0" err="1"/>
              <a:t>phenoma</a:t>
            </a:r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349555568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F07235EB-543E-6086-AD67-94BA98D2C3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681037"/>
            <a:ext cx="7886700" cy="561600"/>
          </a:xfrm>
        </p:spPr>
        <p:txBody>
          <a:bodyPr/>
          <a:lstStyle/>
          <a:p>
            <a:r>
              <a:rPr lang="en-IE" dirty="0"/>
              <a:t>Dr. McCarthy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38C0E54F-D829-2DB9-C0E2-FB0F1A16539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48" y="1574157"/>
            <a:ext cx="5176339" cy="4602806"/>
          </a:xfrm>
        </p:spPr>
        <p:txBody>
          <a:bodyPr/>
          <a:lstStyle/>
          <a:p>
            <a:r>
              <a:rPr lang="en-IE" sz="2400" dirty="0"/>
              <a:t>Segregationist and institutional education policies were the norm in Ireland up to the 1990s.</a:t>
            </a:r>
          </a:p>
          <a:p>
            <a:r>
              <a:rPr lang="en-IE" sz="2400" dirty="0"/>
              <a:t>School over 250km away from family</a:t>
            </a:r>
          </a:p>
          <a:p>
            <a:r>
              <a:rPr lang="en-IE" sz="2400" dirty="0"/>
              <a:t>Amongst the 1st cohort to sit state examinations</a:t>
            </a:r>
          </a:p>
          <a:p>
            <a:r>
              <a:rPr lang="en-IE" sz="2400" dirty="0"/>
              <a:t>A decade after leaving compulsory education commenced 3rd level education</a:t>
            </a:r>
          </a:p>
          <a:p>
            <a:r>
              <a:rPr lang="en-IE" sz="2400" dirty="0"/>
              <a:t>15+ years - Doctorate</a:t>
            </a:r>
          </a:p>
        </p:txBody>
      </p:sp>
      <p:pic>
        <p:nvPicPr>
          <p:cNvPr id="5" name="Content Placeholder 4" descr="A long river">
            <a:extLst>
              <a:ext uri="{FF2B5EF4-FFF2-40B4-BE49-F238E27FC236}">
                <a16:creationId xmlns:a16="http://schemas.microsoft.com/office/drawing/2014/main" id="{20D8DAD9-8B89-CB98-B550-2A20973E0AD2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/>
          <a:stretch/>
        </p:blipFill>
        <p:spPr>
          <a:xfrm>
            <a:off x="5804987" y="1574158"/>
            <a:ext cx="2946638" cy="46028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73955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/>
    </mc:Choice>
    <mc:Fallback xmlns="">
      <p:transition spd="slow" advClick="0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C1F3FB-8122-BA41-B822-4A368228AA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8674" y="608848"/>
            <a:ext cx="7500939" cy="697053"/>
          </a:xfrm>
        </p:spPr>
        <p:txBody>
          <a:bodyPr vert="horz" lIns="68580" tIns="34290" rIns="68580" bIns="34290" rtlCol="0" anchor="b" anchorCtr="0">
            <a:normAutofit/>
          </a:bodyPr>
          <a:lstStyle/>
          <a:p>
            <a:r>
              <a:rPr lang="en-US" sz="3700"/>
              <a:t>Yet issues for inclusion persist today…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8383F32-769C-3818-704C-1C791F371A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>
              <a:spcAft>
                <a:spcPts val="600"/>
              </a:spcAft>
            </a:pPr>
            <a:fld id="{00000000-1234-1234-1234-123412341234}" type="slidenum">
              <a:rPr lang="en-US" smtClean="0"/>
              <a:pPr algn="r">
                <a:spcAft>
                  <a:spcPts val="600"/>
                </a:spcAft>
              </a:pPr>
              <a:t>6</a:t>
            </a:fld>
            <a:endParaRPr lang="en-US"/>
          </a:p>
        </p:txBody>
      </p:sp>
      <p:pic>
        <p:nvPicPr>
          <p:cNvPr id="33" name="Picture 32">
            <a:extLst>
              <a:ext uri="{FF2B5EF4-FFF2-40B4-BE49-F238E27FC236}">
                <a16:creationId xmlns:a16="http://schemas.microsoft.com/office/drawing/2014/main" id="{7B7489B9-6D70-8C4B-9F89-F1F06F397E6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828675" y="2400321"/>
            <a:ext cx="2318711" cy="1419127"/>
          </a:xfrm>
          <a:prstGeom prst="rect">
            <a:avLst/>
          </a:prstGeom>
        </p:spPr>
      </p:pic>
      <p:pic>
        <p:nvPicPr>
          <p:cNvPr id="46" name="Picture 45" descr="A group of people sitting in a room&#10;&#10;">
            <a:extLst>
              <a:ext uri="{FF2B5EF4-FFF2-40B4-BE49-F238E27FC236}">
                <a16:creationId xmlns:a16="http://schemas.microsoft.com/office/drawing/2014/main" id="{E6C21492-AB33-FA45-AF94-FFE3F3502649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3199011" y="2400321"/>
            <a:ext cx="1158807" cy="1419127"/>
          </a:xfrm>
          <a:prstGeom prst="rect">
            <a:avLst/>
          </a:prstGeom>
        </p:spPr>
      </p:pic>
      <p:pic>
        <p:nvPicPr>
          <p:cNvPr id="43" name="Picture 42" descr="A person giving a presentation&#10;&#10;">
            <a:extLst>
              <a:ext uri="{FF2B5EF4-FFF2-40B4-BE49-F238E27FC236}">
                <a16:creationId xmlns:a16="http://schemas.microsoft.com/office/drawing/2014/main" id="{D068C648-C38B-5C4A-BBAF-FE7358ADF349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  <a:ext uri="{837473B0-CC2E-450A-ABE3-18F120FF3D39}">
                <a1611:picAttrSrcUrl xmlns:a1611="http://schemas.microsoft.com/office/drawing/2016/11/main" r:id="rId7"/>
              </a:ext>
            </a:extLst>
          </a:blip>
          <a:stretch>
            <a:fillRect/>
          </a:stretch>
        </p:blipFill>
        <p:spPr>
          <a:xfrm>
            <a:off x="828675" y="3869973"/>
            <a:ext cx="1909010" cy="1569607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614D6AC4-C27F-6F42-9639-304F80A1C7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837473B0-CC2E-450A-ABE3-18F120FF3D39}">
                <a1611:picAttrSrcUrl xmlns:a1611="http://schemas.microsoft.com/office/drawing/2016/11/main" r:id="rId9"/>
              </a:ext>
            </a:extLst>
          </a:blip>
          <a:stretch>
            <a:fillRect/>
          </a:stretch>
        </p:blipFill>
        <p:spPr>
          <a:xfrm>
            <a:off x="2788211" y="3869973"/>
            <a:ext cx="1568507" cy="1569607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id="{A7B50AE8-4933-0745-B136-9CF1D5AE5C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  <a:ext uri="{837473B0-CC2E-450A-ABE3-18F120FF3D39}">
                <a1611:picAttrSrcUrl xmlns:a1611="http://schemas.microsoft.com/office/drawing/2016/11/main" r:id="rId11"/>
              </a:ext>
            </a:extLst>
          </a:blip>
          <a:stretch>
            <a:fillRect/>
          </a:stretch>
        </p:blipFill>
        <p:spPr>
          <a:xfrm>
            <a:off x="4408343" y="2400322"/>
            <a:ext cx="1662970" cy="1459767"/>
          </a:xfrm>
          <a:prstGeom prst="rect">
            <a:avLst/>
          </a:prstGeom>
        </p:spPr>
      </p:pic>
      <p:pic>
        <p:nvPicPr>
          <p:cNvPr id="32" name="Content Placeholder 4">
            <a:extLst>
              <a:ext uri="{FF2B5EF4-FFF2-40B4-BE49-F238E27FC236}">
                <a16:creationId xmlns:a16="http://schemas.microsoft.com/office/drawing/2014/main" id="{5DBB4349-DFFB-ED44-B57E-4C51523DA0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  <a:ext uri="{837473B0-CC2E-450A-ABE3-18F120FF3D39}">
                <a1611:picAttrSrcUrl xmlns:a1611="http://schemas.microsoft.com/office/drawing/2016/11/main" r:id="rId13"/>
              </a:ext>
            </a:extLst>
          </a:blip>
          <a:stretch>
            <a:fillRect/>
          </a:stretch>
        </p:blipFill>
        <p:spPr>
          <a:xfrm>
            <a:off x="6121839" y="2400322"/>
            <a:ext cx="2207774" cy="1459767"/>
          </a:xfrm>
          <a:prstGeom prst="rect">
            <a:avLst/>
          </a:prstGeom>
        </p:spPr>
      </p:pic>
      <p:pic>
        <p:nvPicPr>
          <p:cNvPr id="37" name="Picture 36" descr="A group of people posing for a photo&#10;&#10;Description automatically generated with medium confidenc">
            <a:extLst>
              <a:ext uri="{FF2B5EF4-FFF2-40B4-BE49-F238E27FC236}">
                <a16:creationId xmlns:a16="http://schemas.microsoft.com/office/drawing/2014/main" id="{8D131CE6-52BE-EC45-9185-FC67ECAB454A}"/>
              </a:ext>
            </a:extLst>
          </p:cNvPr>
          <p:cNvPicPr>
            <a:picLocks noChangeAspect="1"/>
          </p:cNvPicPr>
          <p:nvPr/>
        </p:nvPicPr>
        <p:blipFill>
          <a:blip r:embed="rId14" cstate="email">
            <a:extLst>
              <a:ext uri="{28A0092B-C50C-407E-A947-70E740481C1C}">
                <a14:useLocalDpi xmlns:a14="http://schemas.microsoft.com/office/drawing/2010/main"/>
              </a:ext>
              <a:ext uri="{837473B0-CC2E-450A-ABE3-18F120FF3D39}">
                <a1611:picAttrSrcUrl xmlns:a1611="http://schemas.microsoft.com/office/drawing/2016/11/main" r:id="rId15"/>
              </a:ext>
            </a:extLst>
          </a:blip>
          <a:stretch>
            <a:fillRect/>
          </a:stretch>
        </p:blipFill>
        <p:spPr>
          <a:xfrm>
            <a:off x="4408343" y="3910613"/>
            <a:ext cx="1599263" cy="1527868"/>
          </a:xfrm>
          <a:prstGeom prst="rect">
            <a:avLst/>
          </a:prstGeom>
        </p:spPr>
      </p:pic>
      <p:pic>
        <p:nvPicPr>
          <p:cNvPr id="40" name="Picture 39">
            <a:extLst>
              <a:ext uri="{FF2B5EF4-FFF2-40B4-BE49-F238E27FC236}">
                <a16:creationId xmlns:a16="http://schemas.microsoft.com/office/drawing/2014/main" id="{448B5280-75FA-8149-8321-237008270E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16" cstate="email">
            <a:extLst>
              <a:ext uri="{28A0092B-C50C-407E-A947-70E740481C1C}">
                <a14:useLocalDpi xmlns:a14="http://schemas.microsoft.com/office/drawing/2010/main"/>
              </a:ext>
              <a:ext uri="{837473B0-CC2E-450A-ABE3-18F120FF3D39}">
                <a1611:picAttrSrcUrl xmlns:a1611="http://schemas.microsoft.com/office/drawing/2016/11/main" r:id="rId17"/>
              </a:ext>
            </a:extLst>
          </a:blip>
          <a:stretch>
            <a:fillRect/>
          </a:stretch>
        </p:blipFill>
        <p:spPr>
          <a:xfrm>
            <a:off x="6058131" y="3910613"/>
            <a:ext cx="2271481" cy="15278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748588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0DFBCE-C39B-E4C1-14FD-3A5CA81506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8674" y="608848"/>
            <a:ext cx="7500939" cy="697053"/>
          </a:xfrm>
        </p:spPr>
        <p:txBody>
          <a:bodyPr vert="horz" lIns="68580" tIns="34290" rIns="68580" bIns="34290" rtlCol="0" anchor="b" anchorCtr="0">
            <a:normAutofit/>
          </a:bodyPr>
          <a:lstStyle/>
          <a:p>
            <a:r>
              <a:rPr lang="en-US" dirty="0"/>
              <a:t>Reflection</a:t>
            </a:r>
          </a:p>
        </p:txBody>
      </p:sp>
      <p:graphicFrame>
        <p:nvGraphicFramePr>
          <p:cNvPr id="22" name="Text Placeholder 2" descr="What worked well then that would not work now?&#10;What works well now that would not work then?&#10;">
            <a:extLst>
              <a:ext uri="{FF2B5EF4-FFF2-40B4-BE49-F238E27FC236}">
                <a16:creationId xmlns:a16="http://schemas.microsoft.com/office/drawing/2014/main" id="{D7EB8ACB-697A-8A61-D2C9-F73B32539A0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19789419"/>
              </p:ext>
            </p:extLst>
          </p:nvPr>
        </p:nvGraphicFramePr>
        <p:xfrm>
          <a:off x="828675" y="1871551"/>
          <a:ext cx="7500938" cy="4096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521630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3" name="Picture 192" descr="Empty speech bubbles">
            <a:extLst>
              <a:ext uri="{FF2B5EF4-FFF2-40B4-BE49-F238E27FC236}">
                <a16:creationId xmlns:a16="http://schemas.microsoft.com/office/drawing/2014/main" id="{48EC7C50-1E86-46BE-992C-F7473E452CD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duotone>
              <a:prstClr val="black"/>
              <a:schemeClr val="accent5">
                <a:tint val="45000"/>
                <a:satMod val="400000"/>
              </a:schemeClr>
            </a:duotone>
            <a:alphaModFix amt="2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5" y="857257"/>
            <a:ext cx="9143985" cy="5143493"/>
          </a:xfrm>
          <a:prstGeom prst="rect">
            <a:avLst/>
          </a:prstGeom>
        </p:spPr>
      </p:pic>
      <p:sp>
        <p:nvSpPr>
          <p:cNvPr id="188" name="Google Shape;188;p10"/>
          <p:cNvSpPr txBox="1">
            <a:spLocks noGrp="1"/>
          </p:cNvSpPr>
          <p:nvPr>
            <p:ph type="title"/>
          </p:nvPr>
        </p:nvSpPr>
        <p:spPr>
          <a:xfrm>
            <a:off x="866216" y="1943100"/>
            <a:ext cx="6619244" cy="2497186"/>
          </a:xfrm>
          <a:prstGeom prst="rect">
            <a:avLst/>
          </a:prstGeom>
        </p:spPr>
        <p:txBody>
          <a:bodyPr spcFirstLastPara="1" vert="horz" lIns="68580" tIns="34290" rIns="68580" bIns="34290" rtlCol="0" anchor="b" anchorCtr="0">
            <a:normAutofit fontScale="90000"/>
          </a:bodyPr>
          <a:lstStyle/>
          <a:p>
            <a:pPr>
              <a:lnSpc>
                <a:spcPct val="90000"/>
              </a:lnSpc>
              <a:buClr>
                <a:schemeClr val="dk1"/>
              </a:buClr>
              <a:buSzPts val="4800"/>
            </a:pPr>
            <a:r>
              <a:rPr lang="en-US" sz="4200" dirty="0">
                <a:solidFill>
                  <a:schemeClr val="tx1"/>
                </a:solidFill>
                <a:effectLst>
                  <a:glow rad="38100">
                    <a:schemeClr val="bg1">
                      <a:lumMod val="65000"/>
                      <a:lumOff val="35000"/>
                      <a:alpha val="50000"/>
                    </a:schemeClr>
                  </a:glow>
                  <a:outerShdw blurRad="28575" dist="31750" dir="13200000" algn="tl" rotWithShape="0">
                    <a:srgbClr val="000000">
                      <a:alpha val="25000"/>
                    </a:srgbClr>
                  </a:outerShdw>
                </a:effectLst>
              </a:rPr>
              <a:t>Having had a deeper consideration as to ‘who’ our thinking matters ‘for’ … we can now consider the environment we work in</a:t>
            </a:r>
          </a:p>
        </p:txBody>
      </p:sp>
      <p:sp>
        <p:nvSpPr>
          <p:cNvPr id="191" name="Google Shape;191;p10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 spcFirstLastPara="1" vert="horz" lIns="68580" tIns="34290" rIns="68580" bIns="34290" rtlCol="0" anchor="b" anchorCtr="0">
            <a:normAutofit fontScale="25000" lnSpcReduction="20000"/>
          </a:bodyPr>
          <a:lstStyle/>
          <a:p>
            <a:pPr defTabSz="685800">
              <a:spcAft>
                <a:spcPts val="450"/>
              </a:spcAft>
            </a:pPr>
            <a:fld id="{00000000-1234-1234-1234-123412341234}" type="slidenum">
              <a:rPr lang="en-US" smtClean="0"/>
              <a:pPr defTabSz="685800">
                <a:spcAft>
                  <a:spcPts val="450"/>
                </a:spcAft>
              </a:pPr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352312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E3D5A887-701B-BB59-2331-249EE7E20E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b="1" dirty="0"/>
              <a:t>Challenges Continue…</a:t>
            </a:r>
            <a:endParaRPr lang="en-IE" dirty="0"/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840FA7A4-2C49-8C98-F923-C4FD840551B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49" y="1825625"/>
            <a:ext cx="4707279" cy="4351338"/>
          </a:xfrm>
        </p:spPr>
        <p:txBody>
          <a:bodyPr/>
          <a:lstStyle/>
          <a:p>
            <a:r>
              <a:rPr lang="en-IE" sz="2400" dirty="0"/>
              <a:t>…assumption that because of impairment learners with disabilities inevitably have more apparent learning needs than their peers. (Griffin and Shevlin, 2011)</a:t>
            </a:r>
          </a:p>
          <a:p>
            <a:r>
              <a:rPr lang="en-IE" sz="2400" dirty="0"/>
              <a:t>Moreover, past thinking continues to influence inclusion in education – in adopting special education approaches (Slee, 2020, Thomas and Loxley, 2022)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89CB0542-A7E7-FC47-8BD9-F08349CB25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3">
            <a:extLst>
              <a:ext uri="{837473B0-CC2E-450A-ABE3-18F120FF3D39}">
                <a1611:picAttrSrcUrl xmlns:a1611="http://schemas.microsoft.com/office/drawing/2016/11/main" r:id="rId4"/>
              </a:ext>
            </a:extLst>
          </a:blip>
          <a:srcRect l="54273" r="6287"/>
          <a:stretch/>
        </p:blipFill>
        <p:spPr>
          <a:xfrm>
            <a:off x="5657862" y="1822450"/>
            <a:ext cx="2857488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10374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/>
    </mc:Choice>
    <mc:Fallback xmlns="">
      <p:transition spd="slow" advClick="0"/>
    </mc:Fallback>
  </mc:AlternateContent>
</p:sld>
</file>

<file path=ppt/theme/theme1.xml><?xml version="1.0" encoding="utf-8"?>
<a:theme xmlns:a="http://schemas.openxmlformats.org/drawingml/2006/main" name="Trinity_PPT_Calibri_Option2">
  <a:themeElements>
    <a:clrScheme name="Custom 5 1">
      <a:dk1>
        <a:srgbClr val="000000"/>
      </a:dk1>
      <a:lt1>
        <a:srgbClr val="FFFFFF"/>
      </a:lt1>
      <a:dk2>
        <a:srgbClr val="0070BB"/>
      </a:dk2>
      <a:lt2>
        <a:srgbClr val="FFFFFF"/>
      </a:lt2>
      <a:accent1>
        <a:srgbClr val="0070BB"/>
      </a:accent1>
      <a:accent2>
        <a:srgbClr val="0070BB"/>
      </a:accent2>
      <a:accent3>
        <a:srgbClr val="7C7C7C"/>
      </a:accent3>
      <a:accent4>
        <a:srgbClr val="A6A6A6"/>
      </a:accent4>
      <a:accent5>
        <a:srgbClr val="0070BB"/>
      </a:accent5>
      <a:accent6>
        <a:srgbClr val="0070BB"/>
      </a:accent6>
      <a:hlink>
        <a:srgbClr val="000000"/>
      </a:hlink>
      <a:folHlink>
        <a:srgbClr val="000000"/>
      </a:folHlink>
    </a:clrScheme>
    <a:fontScheme name="Trinity College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noFill/>
        <a:ln w="3175">
          <a:solidFill>
            <a:schemeClr val="tx1"/>
          </a:solidFill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489</TotalTime>
  <Words>1137</Words>
  <Application>Microsoft Office PowerPoint</Application>
  <PresentationFormat>On-screen Show (4:3)</PresentationFormat>
  <Paragraphs>115</Paragraphs>
  <Slides>25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9" baseType="lpstr">
      <vt:lpstr>Arial</vt:lpstr>
      <vt:lpstr>Calibri</vt:lpstr>
      <vt:lpstr>Minion Pro</vt:lpstr>
      <vt:lpstr>Trinity_PPT_Calibri_Option2</vt:lpstr>
      <vt:lpstr>The Disability Officer – a Linchpin on the UD Campus?</vt:lpstr>
      <vt:lpstr>Welcome!</vt:lpstr>
      <vt:lpstr>Today’s Presentation</vt:lpstr>
      <vt:lpstr>Higher Education today</vt:lpstr>
      <vt:lpstr>Dr. McCarthy</vt:lpstr>
      <vt:lpstr>Yet issues for inclusion persist today…</vt:lpstr>
      <vt:lpstr>Reflection</vt:lpstr>
      <vt:lpstr>Having had a deeper consideration as to ‘who’ our thinking matters ‘for’ … we can now consider the environment we work in</vt:lpstr>
      <vt:lpstr>Challenges Continue…</vt:lpstr>
      <vt:lpstr>Universal Design (UD)</vt:lpstr>
      <vt:lpstr> Our Time To Adopt Universal Design (UD)</vt:lpstr>
      <vt:lpstr>Inclusive Triangle</vt:lpstr>
      <vt:lpstr>UD and UDL – what the literature tells us…</vt:lpstr>
      <vt:lpstr>UD and UDL – what the literature tells us…</vt:lpstr>
      <vt:lpstr>Disability Officer  – 4 positions on a UDL campus</vt:lpstr>
      <vt:lpstr>Position  1 – To influence campus policy to positively impact on the inclusion of students with disabilities across campus </vt:lpstr>
      <vt:lpstr>Position 2 - To ensure that a growing population have the optimal learning experience – in a UD environment</vt:lpstr>
      <vt:lpstr>Position 3 To encourage and advocate for the adoption of Universal Design for Learning (UDL) on campus</vt:lpstr>
      <vt:lpstr>Position 4 - To become the go-to expert for staff and those what require necessary add-on supports</vt:lpstr>
      <vt:lpstr>Some fun!  Think of yourself as a Jedi!  What does design for inclusion mean to you?</vt:lpstr>
      <vt:lpstr>Adopting a UDL Attitude within Academia Understanding and Practicing Inclusion Across Higher Education By Mary Quirke, Conor Mc Guckin, Patricia McCarthy  https://www.routledge.com/Adopting-a-UDL-Attitude-within-Academia-Understanding-and-Practicing-Inclusion/Quirke-Guckin-McCarthy/p/book/9780367684686 </vt:lpstr>
      <vt:lpstr>Book Voucher!</vt:lpstr>
      <vt:lpstr>Reflection</vt:lpstr>
      <vt:lpstr>Our email addresses</vt:lpstr>
      <vt:lpstr>Thank You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 — Calibri Regular 36pt</dc:title>
  <dc:creator>Administrator</dc:creator>
  <cp:lastModifiedBy>Kylie Geard</cp:lastModifiedBy>
  <cp:revision>23</cp:revision>
  <cp:lastPrinted>2014-12-16T10:33:11Z</cp:lastPrinted>
  <dcterms:created xsi:type="dcterms:W3CDTF">2015-04-21T16:55:50Z</dcterms:created>
  <dcterms:modified xsi:type="dcterms:W3CDTF">2024-04-29T03:41:29Z</dcterms:modified>
</cp:coreProperties>
</file>