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256" r:id="rId2"/>
    <p:sldId id="272" r:id="rId3"/>
    <p:sldId id="273" r:id="rId4"/>
    <p:sldId id="257" r:id="rId5"/>
    <p:sldId id="399" r:id="rId6"/>
    <p:sldId id="260" r:id="rId7"/>
    <p:sldId id="284" r:id="rId8"/>
    <p:sldId id="283" r:id="rId9"/>
    <p:sldId id="287" r:id="rId10"/>
    <p:sldId id="286" r:id="rId11"/>
    <p:sldId id="400" r:id="rId12"/>
    <p:sldId id="282" r:id="rId13"/>
    <p:sldId id="263" r:id="rId14"/>
    <p:sldId id="395" r:id="rId15"/>
    <p:sldId id="288" r:id="rId16"/>
    <p:sldId id="318" r:id="rId17"/>
    <p:sldId id="397" r:id="rId18"/>
    <p:sldId id="393" r:id="rId19"/>
    <p:sldId id="398" r:id="rId20"/>
    <p:sldId id="401" r:id="rId21"/>
    <p:sldId id="403" r:id="rId22"/>
    <p:sldId id="402" r:id="rId23"/>
    <p:sldId id="406" r:id="rId24"/>
    <p:sldId id="405" r:id="rId25"/>
    <p:sldId id="404" r:id="rId26"/>
    <p:sldId id="409" r:id="rId27"/>
    <p:sldId id="410" r:id="rId28"/>
    <p:sldId id="411" r:id="rId29"/>
    <p:sldId id="270" r:id="rId30"/>
    <p:sldId id="271" r:id="rId31"/>
  </p:sldIdLst>
  <p:sldSz cx="18288000" cy="10287000"/>
  <p:notesSz cx="6858000" cy="9144000"/>
  <p:embeddedFontLst>
    <p:embeddedFont>
      <p:font typeface="Abril Fatface" panose="02000503000000020003" pitchFamily="2" charset="0"/>
      <p:regular r:id="rId33"/>
    </p:embeddedFont>
    <p:embeddedFont>
      <p:font typeface="Aptos ExtraBold" panose="020B0004020202020204" pitchFamily="34" charset="0"/>
      <p:bold r:id="rId34"/>
      <p:boldItalic r:id="rId35"/>
    </p:embeddedFont>
    <p:embeddedFont>
      <p:font typeface="Roboto" panose="02000000000000000000" pitchFamily="2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9" autoAdjust="0"/>
    <p:restoredTop sz="86464" autoAdjust="0"/>
  </p:normalViewPr>
  <p:slideViewPr>
    <p:cSldViewPr>
      <p:cViewPr varScale="1">
        <p:scale>
          <a:sx n="46" d="100"/>
          <a:sy n="46" d="100"/>
        </p:scale>
        <p:origin x="96" y="3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son Nuske" userId="c2abaa75-a3d1-4ce2-ab29-2cefbe5c0254" providerId="ADAL" clId="{24079B7E-85A1-49AB-B506-E34F7290E25D}"/>
    <pc:docChg chg="custSel modSld">
      <pc:chgData name="Alison Nuske" userId="c2abaa75-a3d1-4ce2-ab29-2cefbe5c0254" providerId="ADAL" clId="{24079B7E-85A1-49AB-B506-E34F7290E25D}" dt="2024-04-18T00:57:42.536" v="21" actId="6549"/>
      <pc:docMkLst>
        <pc:docMk/>
      </pc:docMkLst>
      <pc:sldChg chg="modNotesTx">
        <pc:chgData name="Alison Nuske" userId="c2abaa75-a3d1-4ce2-ab29-2cefbe5c0254" providerId="ADAL" clId="{24079B7E-85A1-49AB-B506-E34F7290E25D}" dt="2024-04-18T00:57:17.792" v="12" actId="6549"/>
        <pc:sldMkLst>
          <pc:docMk/>
          <pc:sldMk cId="0" sldId="260"/>
        </pc:sldMkLst>
      </pc:sldChg>
      <pc:sldChg chg="modNotesTx">
        <pc:chgData name="Alison Nuske" userId="c2abaa75-a3d1-4ce2-ab29-2cefbe5c0254" providerId="ADAL" clId="{24079B7E-85A1-49AB-B506-E34F7290E25D}" dt="2024-04-18T00:57:14.055" v="11" actId="6549"/>
        <pc:sldMkLst>
          <pc:docMk/>
          <pc:sldMk cId="1510815528" sldId="273"/>
        </pc:sldMkLst>
      </pc:sldChg>
      <pc:sldChg chg="modNotesTx">
        <pc:chgData name="Alison Nuske" userId="c2abaa75-a3d1-4ce2-ab29-2cefbe5c0254" providerId="ADAL" clId="{24079B7E-85A1-49AB-B506-E34F7290E25D}" dt="2024-04-18T00:57:30.955" v="17" actId="6549"/>
        <pc:sldMkLst>
          <pc:docMk/>
          <pc:sldMk cId="1150162688" sldId="282"/>
        </pc:sldMkLst>
      </pc:sldChg>
      <pc:sldChg chg="modNotesTx">
        <pc:chgData name="Alison Nuske" userId="c2abaa75-a3d1-4ce2-ab29-2cefbe5c0254" providerId="ADAL" clId="{24079B7E-85A1-49AB-B506-E34F7290E25D}" dt="2024-04-18T00:57:21.733" v="14" actId="6549"/>
        <pc:sldMkLst>
          <pc:docMk/>
          <pc:sldMk cId="2694059329" sldId="283"/>
        </pc:sldMkLst>
      </pc:sldChg>
      <pc:sldChg chg="modNotesTx">
        <pc:chgData name="Alison Nuske" userId="c2abaa75-a3d1-4ce2-ab29-2cefbe5c0254" providerId="ADAL" clId="{24079B7E-85A1-49AB-B506-E34F7290E25D}" dt="2024-04-18T00:57:19.709" v="13" actId="6549"/>
        <pc:sldMkLst>
          <pc:docMk/>
          <pc:sldMk cId="2262985342" sldId="284"/>
        </pc:sldMkLst>
      </pc:sldChg>
      <pc:sldChg chg="modNotesTx">
        <pc:chgData name="Alison Nuske" userId="c2abaa75-a3d1-4ce2-ab29-2cefbe5c0254" providerId="ADAL" clId="{24079B7E-85A1-49AB-B506-E34F7290E25D}" dt="2024-04-18T00:57:26.601" v="16" actId="6549"/>
        <pc:sldMkLst>
          <pc:docMk/>
          <pc:sldMk cId="1790098685" sldId="286"/>
        </pc:sldMkLst>
      </pc:sldChg>
      <pc:sldChg chg="modNotesTx">
        <pc:chgData name="Alison Nuske" userId="c2abaa75-a3d1-4ce2-ab29-2cefbe5c0254" providerId="ADAL" clId="{24079B7E-85A1-49AB-B506-E34F7290E25D}" dt="2024-04-18T00:57:23.814" v="15" actId="6549"/>
        <pc:sldMkLst>
          <pc:docMk/>
          <pc:sldMk cId="1117222581" sldId="287"/>
        </pc:sldMkLst>
      </pc:sldChg>
      <pc:sldChg chg="modNotesTx">
        <pc:chgData name="Alison Nuske" userId="c2abaa75-a3d1-4ce2-ab29-2cefbe5c0254" providerId="ADAL" clId="{24079B7E-85A1-49AB-B506-E34F7290E25D}" dt="2024-04-18T00:57:34.356" v="18" actId="6549"/>
        <pc:sldMkLst>
          <pc:docMk/>
          <pc:sldMk cId="1686310078" sldId="288"/>
        </pc:sldMkLst>
      </pc:sldChg>
      <pc:sldChg chg="delSp mod delAnim modNotesTx">
        <pc:chgData name="Alison Nuske" userId="c2abaa75-a3d1-4ce2-ab29-2cefbe5c0254" providerId="ADAL" clId="{24079B7E-85A1-49AB-B506-E34F7290E25D}" dt="2024-04-18T00:57:36.543" v="19" actId="6549"/>
        <pc:sldMkLst>
          <pc:docMk/>
          <pc:sldMk cId="371120482" sldId="318"/>
        </pc:sldMkLst>
        <pc:spChg chg="del">
          <ac:chgData name="Alison Nuske" userId="c2abaa75-a3d1-4ce2-ab29-2cefbe5c0254" providerId="ADAL" clId="{24079B7E-85A1-49AB-B506-E34F7290E25D}" dt="2024-04-18T00:53:47.665" v="0" actId="478"/>
          <ac:spMkLst>
            <pc:docMk/>
            <pc:sldMk cId="371120482" sldId="318"/>
            <ac:spMk id="3" creationId="{7E2B57FF-131B-F5A5-5ACE-0C49A36B9C17}"/>
          </ac:spMkLst>
        </pc:spChg>
        <pc:spChg chg="del">
          <ac:chgData name="Alison Nuske" userId="c2abaa75-a3d1-4ce2-ab29-2cefbe5c0254" providerId="ADAL" clId="{24079B7E-85A1-49AB-B506-E34F7290E25D}" dt="2024-04-18T00:53:49.233" v="1" actId="478"/>
          <ac:spMkLst>
            <pc:docMk/>
            <pc:sldMk cId="371120482" sldId="318"/>
            <ac:spMk id="4" creationId="{C36CF07C-A24B-8FEA-DE8A-29FDF6269EFA}"/>
          </ac:spMkLst>
        </pc:spChg>
        <pc:spChg chg="del">
          <ac:chgData name="Alison Nuske" userId="c2abaa75-a3d1-4ce2-ab29-2cefbe5c0254" providerId="ADAL" clId="{24079B7E-85A1-49AB-B506-E34F7290E25D}" dt="2024-04-18T00:53:50.697" v="2" actId="478"/>
          <ac:spMkLst>
            <pc:docMk/>
            <pc:sldMk cId="371120482" sldId="318"/>
            <ac:spMk id="7" creationId="{B05D8660-3345-7FF1-62FE-886A03716509}"/>
          </ac:spMkLst>
        </pc:spChg>
      </pc:sldChg>
      <pc:sldChg chg="delSp modSp mod delAnim modNotesTx">
        <pc:chgData name="Alison Nuske" userId="c2abaa75-a3d1-4ce2-ab29-2cefbe5c0254" providerId="ADAL" clId="{24079B7E-85A1-49AB-B506-E34F7290E25D}" dt="2024-04-18T00:57:38.862" v="20" actId="6549"/>
        <pc:sldMkLst>
          <pc:docMk/>
          <pc:sldMk cId="1931412625" sldId="393"/>
        </pc:sldMkLst>
        <pc:spChg chg="mod">
          <ac:chgData name="Alison Nuske" userId="c2abaa75-a3d1-4ce2-ab29-2cefbe5c0254" providerId="ADAL" clId="{24079B7E-85A1-49AB-B506-E34F7290E25D}" dt="2024-04-18T00:54:13.723" v="7" actId="6549"/>
          <ac:spMkLst>
            <pc:docMk/>
            <pc:sldMk cId="1931412625" sldId="393"/>
            <ac:spMk id="17" creationId="{54D2FD03-DB27-B13A-623F-E8E372F28FAC}"/>
          </ac:spMkLst>
        </pc:spChg>
        <pc:spChg chg="mod">
          <ac:chgData name="Alison Nuske" userId="c2abaa75-a3d1-4ce2-ab29-2cefbe5c0254" providerId="ADAL" clId="{24079B7E-85A1-49AB-B506-E34F7290E25D}" dt="2024-04-18T00:54:20.239" v="9" actId="20577"/>
          <ac:spMkLst>
            <pc:docMk/>
            <pc:sldMk cId="1931412625" sldId="393"/>
            <ac:spMk id="19" creationId="{49404D15-84C7-BFA6-D91B-8E092968A611}"/>
          </ac:spMkLst>
        </pc:spChg>
        <pc:spChg chg="mod">
          <ac:chgData name="Alison Nuske" userId="c2abaa75-a3d1-4ce2-ab29-2cefbe5c0254" providerId="ADAL" clId="{24079B7E-85A1-49AB-B506-E34F7290E25D}" dt="2024-04-18T00:54:23.760" v="10" actId="6549"/>
          <ac:spMkLst>
            <pc:docMk/>
            <pc:sldMk cId="1931412625" sldId="393"/>
            <ac:spMk id="21" creationId="{0B21AC77-1F54-ED27-5069-54D49D9B327A}"/>
          </ac:spMkLst>
        </pc:spChg>
        <pc:spChg chg="del">
          <ac:chgData name="Alison Nuske" userId="c2abaa75-a3d1-4ce2-ab29-2cefbe5c0254" providerId="ADAL" clId="{24079B7E-85A1-49AB-B506-E34F7290E25D}" dt="2024-04-18T00:53:53.869" v="3" actId="478"/>
          <ac:spMkLst>
            <pc:docMk/>
            <pc:sldMk cId="1931412625" sldId="393"/>
            <ac:spMk id="22" creationId="{D4F2A14F-5738-0C8A-90B0-89D7A3F5D255}"/>
          </ac:spMkLst>
        </pc:spChg>
        <pc:spChg chg="del">
          <ac:chgData name="Alison Nuske" userId="c2abaa75-a3d1-4ce2-ab29-2cefbe5c0254" providerId="ADAL" clId="{24079B7E-85A1-49AB-B506-E34F7290E25D}" dt="2024-04-18T00:53:55.727" v="4" actId="478"/>
          <ac:spMkLst>
            <pc:docMk/>
            <pc:sldMk cId="1931412625" sldId="393"/>
            <ac:spMk id="23" creationId="{7FB7FE9C-9F9E-1C53-C5DC-471AA94B3731}"/>
          </ac:spMkLst>
        </pc:spChg>
        <pc:spChg chg="del">
          <ac:chgData name="Alison Nuske" userId="c2abaa75-a3d1-4ce2-ab29-2cefbe5c0254" providerId="ADAL" clId="{24079B7E-85A1-49AB-B506-E34F7290E25D}" dt="2024-04-18T00:53:57.099" v="5" actId="478"/>
          <ac:spMkLst>
            <pc:docMk/>
            <pc:sldMk cId="1931412625" sldId="393"/>
            <ac:spMk id="24" creationId="{E9BD5445-7D8A-64AE-45EC-0E19F1CDDA49}"/>
          </ac:spMkLst>
        </pc:spChg>
        <pc:spChg chg="del">
          <ac:chgData name="Alison Nuske" userId="c2abaa75-a3d1-4ce2-ab29-2cefbe5c0254" providerId="ADAL" clId="{24079B7E-85A1-49AB-B506-E34F7290E25D}" dt="2024-04-18T00:53:58.652" v="6" actId="478"/>
          <ac:spMkLst>
            <pc:docMk/>
            <pc:sldMk cId="1931412625" sldId="393"/>
            <ac:spMk id="25" creationId="{3BFFC6C5-27FC-C7FF-2F7C-A98ABAB43EC1}"/>
          </ac:spMkLst>
        </pc:spChg>
      </pc:sldChg>
      <pc:sldChg chg="modNotesTx">
        <pc:chgData name="Alison Nuske" userId="c2abaa75-a3d1-4ce2-ab29-2cefbe5c0254" providerId="ADAL" clId="{24079B7E-85A1-49AB-B506-E34F7290E25D}" dt="2024-04-18T00:57:42.536" v="21" actId="6549"/>
        <pc:sldMkLst>
          <pc:docMk/>
          <pc:sldMk cId="1904568789" sldId="401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475F75-EE6E-44D4-9129-9441EE06D21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EB13CCAF-63E6-439C-A2DB-00FEC443DA40}">
      <dgm:prSet phldrT="[Text]"/>
      <dgm:spPr/>
      <dgm:t>
        <a:bodyPr/>
        <a:lstStyle/>
        <a:p>
          <a:r>
            <a:rPr lang="en-AU" dirty="0"/>
            <a:t> </a:t>
          </a:r>
          <a:endParaRPr lang="en-AU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594C46FC-BB45-4BE2-8AA8-146A73FE1F81}" type="parTrans" cxnId="{D7495002-8834-4041-98FF-66F83C190F36}">
      <dgm:prSet/>
      <dgm:spPr/>
      <dgm:t>
        <a:bodyPr/>
        <a:lstStyle/>
        <a:p>
          <a:endParaRPr lang="en-AU"/>
        </a:p>
      </dgm:t>
    </dgm:pt>
    <dgm:pt modelId="{8E98FD84-445D-4B89-B026-777A354BA9E3}" type="sibTrans" cxnId="{D7495002-8834-4041-98FF-66F83C190F36}">
      <dgm:prSet/>
      <dgm:spPr/>
      <dgm:t>
        <a:bodyPr/>
        <a:lstStyle/>
        <a:p>
          <a:endParaRPr lang="en-AU"/>
        </a:p>
      </dgm:t>
    </dgm:pt>
    <dgm:pt modelId="{3587141D-2F7D-46DE-92A7-8FA4752EB98F}">
      <dgm:prSet phldrT="[Text]"/>
      <dgm:spPr/>
      <dgm:t>
        <a:bodyPr/>
        <a:lstStyle/>
        <a:p>
          <a:r>
            <a:rPr lang="en-A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Importance of understanding oneself</a:t>
          </a:r>
        </a:p>
      </dgm:t>
    </dgm:pt>
    <dgm:pt modelId="{A303CA6B-7366-4EDC-B2E0-B6C940C88C57}" type="parTrans" cxnId="{B8B57850-BD06-4BCA-B0B8-0CEA8C60CAE9}">
      <dgm:prSet/>
      <dgm:spPr/>
      <dgm:t>
        <a:bodyPr/>
        <a:lstStyle/>
        <a:p>
          <a:endParaRPr lang="en-AU"/>
        </a:p>
      </dgm:t>
    </dgm:pt>
    <dgm:pt modelId="{FE6B7805-79B5-49B0-84CF-3C4AF1F4842F}" type="sibTrans" cxnId="{B8B57850-BD06-4BCA-B0B8-0CEA8C60CAE9}">
      <dgm:prSet/>
      <dgm:spPr/>
      <dgm:t>
        <a:bodyPr/>
        <a:lstStyle/>
        <a:p>
          <a:endParaRPr lang="en-AU"/>
        </a:p>
      </dgm:t>
    </dgm:pt>
    <dgm:pt modelId="{54F502F6-49B1-4C5D-BADB-84C2C9DB002E}">
      <dgm:prSet phldrT="[Text]"/>
      <dgm:spPr/>
      <dgm:t>
        <a:bodyPr/>
        <a:lstStyle/>
        <a:p>
          <a:r>
            <a:rPr lang="en-A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Deciding to disclose is complex</a:t>
          </a:r>
        </a:p>
      </dgm:t>
    </dgm:pt>
    <dgm:pt modelId="{6949F7AE-8AAC-4467-9905-DDF4EAD278EC}" type="parTrans" cxnId="{FF2B373B-06A9-45A4-8C42-3C546EED22F4}">
      <dgm:prSet/>
      <dgm:spPr/>
      <dgm:t>
        <a:bodyPr/>
        <a:lstStyle/>
        <a:p>
          <a:endParaRPr lang="en-AU"/>
        </a:p>
      </dgm:t>
    </dgm:pt>
    <dgm:pt modelId="{B0AE338B-9770-4E38-8CE7-5EEFFEE3D7BD}" type="sibTrans" cxnId="{FF2B373B-06A9-45A4-8C42-3C546EED22F4}">
      <dgm:prSet/>
      <dgm:spPr/>
      <dgm:t>
        <a:bodyPr/>
        <a:lstStyle/>
        <a:p>
          <a:endParaRPr lang="en-AU"/>
        </a:p>
      </dgm:t>
    </dgm:pt>
    <dgm:pt modelId="{2E9D9090-77AC-4A17-8E59-C04D1EFDBB96}">
      <dgm:prSet phldrT="[Text]"/>
      <dgm:spPr/>
      <dgm:t>
        <a:bodyPr/>
        <a:lstStyle/>
        <a:p>
          <a:endParaRPr lang="en-AU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4F3A9DAC-7FE6-42C4-84C8-D400791F5FD7}" type="parTrans" cxnId="{D18CA7F8-C95A-4139-9F65-CAD559FAEBCF}">
      <dgm:prSet/>
      <dgm:spPr/>
      <dgm:t>
        <a:bodyPr/>
        <a:lstStyle/>
        <a:p>
          <a:endParaRPr lang="en-AU"/>
        </a:p>
      </dgm:t>
    </dgm:pt>
    <dgm:pt modelId="{A8EA8715-D2B7-4684-898C-F20E9FA341A9}" type="sibTrans" cxnId="{D18CA7F8-C95A-4139-9F65-CAD559FAEBCF}">
      <dgm:prSet/>
      <dgm:spPr/>
      <dgm:t>
        <a:bodyPr/>
        <a:lstStyle/>
        <a:p>
          <a:endParaRPr lang="en-AU"/>
        </a:p>
      </dgm:t>
    </dgm:pt>
    <dgm:pt modelId="{F2E63565-27DB-4957-B6E9-61BDE7B3F2E9}">
      <dgm:prSet phldrT="[Text]"/>
      <dgm:spPr/>
      <dgm:t>
        <a:bodyPr/>
        <a:lstStyle/>
        <a:p>
          <a:r>
            <a:rPr lang="en-A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Family support: Emotional, practical, financial</a:t>
          </a:r>
        </a:p>
      </dgm:t>
    </dgm:pt>
    <dgm:pt modelId="{6F3ECD59-931A-4D6C-9BED-795AB509EBE0}" type="parTrans" cxnId="{58FE44AC-3EC8-4A15-BDE7-DE0D39603C23}">
      <dgm:prSet/>
      <dgm:spPr/>
      <dgm:t>
        <a:bodyPr/>
        <a:lstStyle/>
        <a:p>
          <a:endParaRPr lang="en-AU"/>
        </a:p>
      </dgm:t>
    </dgm:pt>
    <dgm:pt modelId="{B0CB43E7-29EE-4DE6-A611-8FFAFD3716D3}" type="sibTrans" cxnId="{58FE44AC-3EC8-4A15-BDE7-DE0D39603C23}">
      <dgm:prSet/>
      <dgm:spPr/>
      <dgm:t>
        <a:bodyPr/>
        <a:lstStyle/>
        <a:p>
          <a:endParaRPr lang="en-AU"/>
        </a:p>
      </dgm:t>
    </dgm:pt>
    <dgm:pt modelId="{CD10FA49-1C23-488B-A946-44956DC440E2}">
      <dgm:prSet phldrT="[Text]"/>
      <dgm:spPr/>
      <dgm:t>
        <a:bodyPr/>
        <a:lstStyle/>
        <a:p>
          <a:r>
            <a:rPr lang="en-A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Peer support: Seeking social connection, but not always finding it</a:t>
          </a:r>
        </a:p>
      </dgm:t>
    </dgm:pt>
    <dgm:pt modelId="{2D84F8A8-E34A-4AAC-B6E4-B6DDA5C803A0}" type="parTrans" cxnId="{73F7B507-50A2-4F8E-B4BB-B1CD233653A3}">
      <dgm:prSet/>
      <dgm:spPr/>
      <dgm:t>
        <a:bodyPr/>
        <a:lstStyle/>
        <a:p>
          <a:endParaRPr lang="en-AU"/>
        </a:p>
      </dgm:t>
    </dgm:pt>
    <dgm:pt modelId="{03576634-5BB7-47A9-9740-E472621932D3}" type="sibTrans" cxnId="{73F7B507-50A2-4F8E-B4BB-B1CD233653A3}">
      <dgm:prSet/>
      <dgm:spPr/>
      <dgm:t>
        <a:bodyPr/>
        <a:lstStyle/>
        <a:p>
          <a:endParaRPr lang="en-AU"/>
        </a:p>
      </dgm:t>
    </dgm:pt>
    <dgm:pt modelId="{01C95BF6-9EEF-42F6-AA26-D11DF442288F}">
      <dgm:prSet phldrT="[Text]"/>
      <dgm:spPr/>
      <dgm:t>
        <a:bodyPr/>
        <a:lstStyle/>
        <a:p>
          <a:r>
            <a:rPr lang="en-A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Anxiety: “Enormously stressed, but very determined”</a:t>
          </a:r>
        </a:p>
      </dgm:t>
    </dgm:pt>
    <dgm:pt modelId="{27E63138-002F-4619-B32B-2CD12ABC7358}" type="parTrans" cxnId="{E37840B2-6A96-4363-89BB-1AF86480F5AB}">
      <dgm:prSet/>
      <dgm:spPr/>
      <dgm:t>
        <a:bodyPr/>
        <a:lstStyle/>
        <a:p>
          <a:endParaRPr lang="en-AU"/>
        </a:p>
      </dgm:t>
    </dgm:pt>
    <dgm:pt modelId="{37EF73E4-E36E-4440-A74D-FCCDDBB718D7}" type="sibTrans" cxnId="{E37840B2-6A96-4363-89BB-1AF86480F5AB}">
      <dgm:prSet/>
      <dgm:spPr/>
      <dgm:t>
        <a:bodyPr/>
        <a:lstStyle/>
        <a:p>
          <a:endParaRPr lang="en-AU"/>
        </a:p>
      </dgm:t>
    </dgm:pt>
    <dgm:pt modelId="{92BAE32E-72E1-490D-9004-1AD2F7A4A42B}">
      <dgm:prSet phldrT="[Text]"/>
      <dgm:spPr/>
      <dgm:t>
        <a:bodyPr/>
        <a:lstStyle/>
        <a:p>
          <a:r>
            <a:rPr lang="en-A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</a:p>
      </dgm:t>
    </dgm:pt>
    <dgm:pt modelId="{6538F71C-103C-4C54-B77C-86ABBAEE7196}" type="parTrans" cxnId="{C0A81057-2379-460F-8B3A-235FB27C63C5}">
      <dgm:prSet/>
      <dgm:spPr/>
      <dgm:t>
        <a:bodyPr/>
        <a:lstStyle/>
        <a:p>
          <a:endParaRPr lang="en-AU"/>
        </a:p>
      </dgm:t>
    </dgm:pt>
    <dgm:pt modelId="{7FE88E9C-A507-48B4-9DBE-866F3C180C11}" type="sibTrans" cxnId="{C0A81057-2379-460F-8B3A-235FB27C63C5}">
      <dgm:prSet/>
      <dgm:spPr/>
      <dgm:t>
        <a:bodyPr/>
        <a:lstStyle/>
        <a:p>
          <a:endParaRPr lang="en-AU"/>
        </a:p>
      </dgm:t>
    </dgm:pt>
    <dgm:pt modelId="{CF26691E-AB6D-442F-B1A2-8C40F8A494B9}">
      <dgm:prSet phldrT="[Text]"/>
      <dgm:spPr/>
      <dgm:t>
        <a:bodyPr/>
        <a:lstStyle/>
        <a:p>
          <a:r>
            <a:rPr lang="en-A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Self-awareness versus internalised ableism</a:t>
          </a:r>
        </a:p>
      </dgm:t>
    </dgm:pt>
    <dgm:pt modelId="{F381B540-A2EB-4AEE-9063-F91F5EF3688F}" type="parTrans" cxnId="{91F2E5BA-0540-4F40-84C9-251F34EC270D}">
      <dgm:prSet/>
      <dgm:spPr/>
      <dgm:t>
        <a:bodyPr/>
        <a:lstStyle/>
        <a:p>
          <a:endParaRPr lang="en-AU"/>
        </a:p>
      </dgm:t>
    </dgm:pt>
    <dgm:pt modelId="{6B5B4091-200B-44B3-9F99-25F8F2240017}" type="sibTrans" cxnId="{91F2E5BA-0540-4F40-84C9-251F34EC270D}">
      <dgm:prSet/>
      <dgm:spPr/>
      <dgm:t>
        <a:bodyPr/>
        <a:lstStyle/>
        <a:p>
          <a:endParaRPr lang="en-AU"/>
        </a:p>
      </dgm:t>
    </dgm:pt>
    <dgm:pt modelId="{C712F234-738A-4103-883B-D5C365217F84}">
      <dgm:prSet/>
      <dgm:spPr/>
      <dgm:t>
        <a:bodyPr/>
        <a:lstStyle/>
        <a:p>
          <a:r>
            <a:rPr lang="en-A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Camouflaging and masking to overcome difficulties</a:t>
          </a:r>
        </a:p>
      </dgm:t>
    </dgm:pt>
    <dgm:pt modelId="{3E23894A-B38B-4E4E-B261-16FE922E3FD9}" type="parTrans" cxnId="{6BB24163-84F1-410F-B323-9EF5F70174D6}">
      <dgm:prSet/>
      <dgm:spPr/>
      <dgm:t>
        <a:bodyPr/>
        <a:lstStyle/>
        <a:p>
          <a:endParaRPr lang="en-AU"/>
        </a:p>
      </dgm:t>
    </dgm:pt>
    <dgm:pt modelId="{AFC36DBB-05BA-49BC-B836-C159975E9841}" type="sibTrans" cxnId="{6BB24163-84F1-410F-B323-9EF5F70174D6}">
      <dgm:prSet/>
      <dgm:spPr/>
      <dgm:t>
        <a:bodyPr/>
        <a:lstStyle/>
        <a:p>
          <a:endParaRPr lang="en-AU"/>
        </a:p>
      </dgm:t>
    </dgm:pt>
    <dgm:pt modelId="{7F713C6F-FE91-499B-9401-7AC3A2967270}">
      <dgm:prSet phldrT="[Text]"/>
      <dgm:spPr/>
      <dgm:t>
        <a:bodyPr/>
        <a:lstStyle/>
        <a:p>
          <a:r>
            <a:rPr lang="en-A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Transition and first year as a period of adjustment</a:t>
          </a:r>
        </a:p>
      </dgm:t>
    </dgm:pt>
    <dgm:pt modelId="{A92EC902-0D32-45C2-8377-23B48D1D4341}" type="parTrans" cxnId="{530C30C1-5FF0-4193-83C2-EB17C067D964}">
      <dgm:prSet/>
      <dgm:spPr/>
      <dgm:t>
        <a:bodyPr/>
        <a:lstStyle/>
        <a:p>
          <a:endParaRPr lang="en-AU"/>
        </a:p>
      </dgm:t>
    </dgm:pt>
    <dgm:pt modelId="{B57F4BD6-9A7D-4A49-95EC-8085BC6EA638}" type="sibTrans" cxnId="{530C30C1-5FF0-4193-83C2-EB17C067D964}">
      <dgm:prSet/>
      <dgm:spPr/>
      <dgm:t>
        <a:bodyPr/>
        <a:lstStyle/>
        <a:p>
          <a:endParaRPr lang="en-AU"/>
        </a:p>
      </dgm:t>
    </dgm:pt>
    <dgm:pt modelId="{E1ADBC83-4C7C-4146-BD2C-089FC533A65F}">
      <dgm:prSet phldrT="[Text]"/>
      <dgm:spPr/>
      <dgm:t>
        <a:bodyPr/>
        <a:lstStyle/>
        <a:p>
          <a:r>
            <a:rPr lang="en-A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The journey to and through first year at university</a:t>
          </a:r>
        </a:p>
      </dgm:t>
    </dgm:pt>
    <dgm:pt modelId="{019D9815-BAC3-44CD-BCB5-0C76260B784B}" type="parTrans" cxnId="{E85BED49-C4AE-4B6F-9A7D-92207BB4A9A7}">
      <dgm:prSet/>
      <dgm:spPr/>
      <dgm:t>
        <a:bodyPr/>
        <a:lstStyle/>
        <a:p>
          <a:endParaRPr lang="en-AU"/>
        </a:p>
      </dgm:t>
    </dgm:pt>
    <dgm:pt modelId="{519452C7-4489-4029-B99F-B9B8E7E8917F}" type="sibTrans" cxnId="{E85BED49-C4AE-4B6F-9A7D-92207BB4A9A7}">
      <dgm:prSet/>
      <dgm:spPr/>
      <dgm:t>
        <a:bodyPr/>
        <a:lstStyle/>
        <a:p>
          <a:endParaRPr lang="en-AU"/>
        </a:p>
      </dgm:t>
    </dgm:pt>
    <dgm:pt modelId="{93970875-E767-4DA1-BF15-75BA45F19C48}">
      <dgm:prSet phldrT="[Text]"/>
      <dgm:spPr/>
      <dgm:t>
        <a:bodyPr/>
        <a:lstStyle/>
        <a:p>
          <a:r>
            <a:rPr lang="en-A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University support: Programs and people</a:t>
          </a:r>
        </a:p>
      </dgm:t>
    </dgm:pt>
    <dgm:pt modelId="{26D6CCF0-5412-475C-AF80-EDF5F643830F}" type="parTrans" cxnId="{3B897CEE-1A78-4E81-9A22-978918930BCE}">
      <dgm:prSet/>
      <dgm:spPr/>
      <dgm:t>
        <a:bodyPr/>
        <a:lstStyle/>
        <a:p>
          <a:endParaRPr lang="en-AU"/>
        </a:p>
      </dgm:t>
    </dgm:pt>
    <dgm:pt modelId="{E170798C-E8E4-4314-AFAF-73497BBC91B1}" type="sibTrans" cxnId="{3B897CEE-1A78-4E81-9A22-978918930BCE}">
      <dgm:prSet/>
      <dgm:spPr/>
      <dgm:t>
        <a:bodyPr/>
        <a:lstStyle/>
        <a:p>
          <a:endParaRPr lang="en-AU"/>
        </a:p>
      </dgm:t>
    </dgm:pt>
    <dgm:pt modelId="{87CBE136-2432-4C59-B43C-A8E3D899DF38}">
      <dgm:prSet phldrT="[Text]"/>
      <dgm:spPr/>
      <dgm:t>
        <a:bodyPr/>
        <a:lstStyle/>
        <a:p>
          <a:r>
            <a:rPr lang="en-A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Genuine understanding of autism</a:t>
          </a:r>
        </a:p>
      </dgm:t>
    </dgm:pt>
    <dgm:pt modelId="{AAFC1E94-F13B-48DA-ACB9-41EA1202DBEF}" type="parTrans" cxnId="{B163D15E-4B31-4C8D-B8F2-5E86476CE633}">
      <dgm:prSet/>
      <dgm:spPr/>
      <dgm:t>
        <a:bodyPr/>
        <a:lstStyle/>
        <a:p>
          <a:endParaRPr lang="en-AU"/>
        </a:p>
      </dgm:t>
    </dgm:pt>
    <dgm:pt modelId="{77788E9B-BE50-46C5-A86C-6ED797AFC42B}" type="sibTrans" cxnId="{B163D15E-4B31-4C8D-B8F2-5E86476CE633}">
      <dgm:prSet/>
      <dgm:spPr/>
      <dgm:t>
        <a:bodyPr/>
        <a:lstStyle/>
        <a:p>
          <a:endParaRPr lang="en-AU"/>
        </a:p>
      </dgm:t>
    </dgm:pt>
    <dgm:pt modelId="{03499374-8838-476E-8650-B4E2EB850643}" type="pres">
      <dgm:prSet presAssocID="{03475F75-EE6E-44D4-9129-9441EE06D21A}" presName="vert0" presStyleCnt="0">
        <dgm:presLayoutVars>
          <dgm:dir/>
          <dgm:animOne val="branch"/>
          <dgm:animLvl val="lvl"/>
        </dgm:presLayoutVars>
      </dgm:prSet>
      <dgm:spPr/>
    </dgm:pt>
    <dgm:pt modelId="{676907EA-0027-4F59-B096-B9522F8C236A}" type="pres">
      <dgm:prSet presAssocID="{EB13CCAF-63E6-439C-A2DB-00FEC443DA40}" presName="thickLine" presStyleLbl="alignNode1" presStyleIdx="0" presStyleCnt="3"/>
      <dgm:spPr/>
    </dgm:pt>
    <dgm:pt modelId="{5A1BCFE2-6DF9-4D8F-B2BA-766B26934283}" type="pres">
      <dgm:prSet presAssocID="{EB13CCAF-63E6-439C-A2DB-00FEC443DA40}" presName="horz1" presStyleCnt="0"/>
      <dgm:spPr/>
    </dgm:pt>
    <dgm:pt modelId="{42D27885-09E1-4217-B48D-E779AFFD448A}" type="pres">
      <dgm:prSet presAssocID="{EB13CCAF-63E6-439C-A2DB-00FEC443DA40}" presName="tx1" presStyleLbl="revTx" presStyleIdx="0" presStyleCnt="14"/>
      <dgm:spPr/>
    </dgm:pt>
    <dgm:pt modelId="{7E727AF6-C49E-4A6B-84BD-53D0CA104ABB}" type="pres">
      <dgm:prSet presAssocID="{EB13CCAF-63E6-439C-A2DB-00FEC443DA40}" presName="vert1" presStyleCnt="0"/>
      <dgm:spPr/>
    </dgm:pt>
    <dgm:pt modelId="{A9CF9C4F-B627-4E99-9F6A-23B31D91253C}" type="pres">
      <dgm:prSet presAssocID="{3587141D-2F7D-46DE-92A7-8FA4752EB98F}" presName="vertSpace2a" presStyleCnt="0"/>
      <dgm:spPr/>
    </dgm:pt>
    <dgm:pt modelId="{9F9EA00E-00F6-4E39-BA53-2ADD66F7FB52}" type="pres">
      <dgm:prSet presAssocID="{3587141D-2F7D-46DE-92A7-8FA4752EB98F}" presName="horz2" presStyleCnt="0"/>
      <dgm:spPr/>
    </dgm:pt>
    <dgm:pt modelId="{A6F04A4C-6AA7-48C3-BC93-CA812E0E8DE9}" type="pres">
      <dgm:prSet presAssocID="{3587141D-2F7D-46DE-92A7-8FA4752EB98F}" presName="horzSpace2" presStyleCnt="0"/>
      <dgm:spPr/>
    </dgm:pt>
    <dgm:pt modelId="{9E87CB37-D433-444D-BE30-B5D4A83B5302}" type="pres">
      <dgm:prSet presAssocID="{3587141D-2F7D-46DE-92A7-8FA4752EB98F}" presName="tx2" presStyleLbl="revTx" presStyleIdx="1" presStyleCnt="14"/>
      <dgm:spPr/>
    </dgm:pt>
    <dgm:pt modelId="{A4899FB3-68C3-4543-8E16-425072AA4CA1}" type="pres">
      <dgm:prSet presAssocID="{3587141D-2F7D-46DE-92A7-8FA4752EB98F}" presName="vert2" presStyleCnt="0"/>
      <dgm:spPr/>
    </dgm:pt>
    <dgm:pt modelId="{F8F83D34-5305-4680-B61F-2029BA3E1941}" type="pres">
      <dgm:prSet presAssocID="{3587141D-2F7D-46DE-92A7-8FA4752EB98F}" presName="thinLine2b" presStyleLbl="callout" presStyleIdx="0" presStyleCnt="11"/>
      <dgm:spPr/>
    </dgm:pt>
    <dgm:pt modelId="{BB869736-E7D7-4CE3-BFCD-7C2DCE4D1C9B}" type="pres">
      <dgm:prSet presAssocID="{3587141D-2F7D-46DE-92A7-8FA4752EB98F}" presName="vertSpace2b" presStyleCnt="0"/>
      <dgm:spPr/>
    </dgm:pt>
    <dgm:pt modelId="{9F18F93F-567D-493A-89E6-16D4F46886DE}" type="pres">
      <dgm:prSet presAssocID="{54F502F6-49B1-4C5D-BADB-84C2C9DB002E}" presName="horz2" presStyleCnt="0"/>
      <dgm:spPr/>
    </dgm:pt>
    <dgm:pt modelId="{ADF08499-59EB-47CA-BB9A-4612FA61D78B}" type="pres">
      <dgm:prSet presAssocID="{54F502F6-49B1-4C5D-BADB-84C2C9DB002E}" presName="horzSpace2" presStyleCnt="0"/>
      <dgm:spPr/>
    </dgm:pt>
    <dgm:pt modelId="{9E4BE539-00C4-4E09-A507-801C03F3795D}" type="pres">
      <dgm:prSet presAssocID="{54F502F6-49B1-4C5D-BADB-84C2C9DB002E}" presName="tx2" presStyleLbl="revTx" presStyleIdx="2" presStyleCnt="14"/>
      <dgm:spPr/>
    </dgm:pt>
    <dgm:pt modelId="{13CEB886-5266-489F-A647-CAE0DA9C653D}" type="pres">
      <dgm:prSet presAssocID="{54F502F6-49B1-4C5D-BADB-84C2C9DB002E}" presName="vert2" presStyleCnt="0"/>
      <dgm:spPr/>
    </dgm:pt>
    <dgm:pt modelId="{49D66D19-5DFE-42EF-92BA-05E35898EF8A}" type="pres">
      <dgm:prSet presAssocID="{54F502F6-49B1-4C5D-BADB-84C2C9DB002E}" presName="thinLine2b" presStyleLbl="callout" presStyleIdx="1" presStyleCnt="11"/>
      <dgm:spPr/>
    </dgm:pt>
    <dgm:pt modelId="{6B8EDC95-4C68-481C-B6BA-1B6CCB2211B0}" type="pres">
      <dgm:prSet presAssocID="{54F502F6-49B1-4C5D-BADB-84C2C9DB002E}" presName="vertSpace2b" presStyleCnt="0"/>
      <dgm:spPr/>
    </dgm:pt>
    <dgm:pt modelId="{70C0B980-1273-4795-9DA6-E546920B440F}" type="pres">
      <dgm:prSet presAssocID="{CF26691E-AB6D-442F-B1A2-8C40F8A494B9}" presName="horz2" presStyleCnt="0"/>
      <dgm:spPr/>
    </dgm:pt>
    <dgm:pt modelId="{22425980-C220-4AF4-9B2F-446861838F94}" type="pres">
      <dgm:prSet presAssocID="{CF26691E-AB6D-442F-B1A2-8C40F8A494B9}" presName="horzSpace2" presStyleCnt="0"/>
      <dgm:spPr/>
    </dgm:pt>
    <dgm:pt modelId="{72C97258-4F83-4B07-BED7-23FA7227994B}" type="pres">
      <dgm:prSet presAssocID="{CF26691E-AB6D-442F-B1A2-8C40F8A494B9}" presName="tx2" presStyleLbl="revTx" presStyleIdx="3" presStyleCnt="14"/>
      <dgm:spPr/>
    </dgm:pt>
    <dgm:pt modelId="{08322066-50DF-4B75-AA8D-6266D581562C}" type="pres">
      <dgm:prSet presAssocID="{CF26691E-AB6D-442F-B1A2-8C40F8A494B9}" presName="vert2" presStyleCnt="0"/>
      <dgm:spPr/>
    </dgm:pt>
    <dgm:pt modelId="{288665E9-7908-4E67-94F2-AFC94567464F}" type="pres">
      <dgm:prSet presAssocID="{CF26691E-AB6D-442F-B1A2-8C40F8A494B9}" presName="thinLine2b" presStyleLbl="callout" presStyleIdx="2" presStyleCnt="11"/>
      <dgm:spPr/>
    </dgm:pt>
    <dgm:pt modelId="{B6AE8094-0172-41B0-B9F4-573614C2E9DE}" type="pres">
      <dgm:prSet presAssocID="{CF26691E-AB6D-442F-B1A2-8C40F8A494B9}" presName="vertSpace2b" presStyleCnt="0"/>
      <dgm:spPr/>
    </dgm:pt>
    <dgm:pt modelId="{04F748A3-3210-4201-AE30-C48B96F89CC5}" type="pres">
      <dgm:prSet presAssocID="{C712F234-738A-4103-883B-D5C365217F84}" presName="horz2" presStyleCnt="0"/>
      <dgm:spPr/>
    </dgm:pt>
    <dgm:pt modelId="{6D13BDC4-F5B1-40BB-848A-996681B20BCB}" type="pres">
      <dgm:prSet presAssocID="{C712F234-738A-4103-883B-D5C365217F84}" presName="horzSpace2" presStyleCnt="0"/>
      <dgm:spPr/>
    </dgm:pt>
    <dgm:pt modelId="{36A03EC7-E210-4610-B023-BA7517A01025}" type="pres">
      <dgm:prSet presAssocID="{C712F234-738A-4103-883B-D5C365217F84}" presName="tx2" presStyleLbl="revTx" presStyleIdx="4" presStyleCnt="14"/>
      <dgm:spPr/>
    </dgm:pt>
    <dgm:pt modelId="{5186A1E3-12DD-4479-8C01-56B2B869E340}" type="pres">
      <dgm:prSet presAssocID="{C712F234-738A-4103-883B-D5C365217F84}" presName="vert2" presStyleCnt="0"/>
      <dgm:spPr/>
    </dgm:pt>
    <dgm:pt modelId="{61127FC9-7B65-4F7A-99FC-5F9D73721CE9}" type="pres">
      <dgm:prSet presAssocID="{C712F234-738A-4103-883B-D5C365217F84}" presName="thinLine2b" presStyleLbl="callout" presStyleIdx="3" presStyleCnt="11"/>
      <dgm:spPr/>
    </dgm:pt>
    <dgm:pt modelId="{7F19C3CD-6B17-444F-B209-CE07CEAF647F}" type="pres">
      <dgm:prSet presAssocID="{C712F234-738A-4103-883B-D5C365217F84}" presName="vertSpace2b" presStyleCnt="0"/>
      <dgm:spPr/>
    </dgm:pt>
    <dgm:pt modelId="{F3CB43B3-2FA9-43AE-AD23-90C4C4484E14}" type="pres">
      <dgm:prSet presAssocID="{2E9D9090-77AC-4A17-8E59-C04D1EFDBB96}" presName="thickLine" presStyleLbl="alignNode1" presStyleIdx="1" presStyleCnt="3"/>
      <dgm:spPr/>
    </dgm:pt>
    <dgm:pt modelId="{869524BB-83CD-4C2E-972E-F3EE7BA02201}" type="pres">
      <dgm:prSet presAssocID="{2E9D9090-77AC-4A17-8E59-C04D1EFDBB96}" presName="horz1" presStyleCnt="0"/>
      <dgm:spPr/>
    </dgm:pt>
    <dgm:pt modelId="{A9200E40-0446-489C-981A-47F407368628}" type="pres">
      <dgm:prSet presAssocID="{2E9D9090-77AC-4A17-8E59-C04D1EFDBB96}" presName="tx1" presStyleLbl="revTx" presStyleIdx="5" presStyleCnt="14"/>
      <dgm:spPr/>
    </dgm:pt>
    <dgm:pt modelId="{C22501AD-78E1-48EA-8646-FAC650BF1079}" type="pres">
      <dgm:prSet presAssocID="{2E9D9090-77AC-4A17-8E59-C04D1EFDBB96}" presName="vert1" presStyleCnt="0"/>
      <dgm:spPr/>
    </dgm:pt>
    <dgm:pt modelId="{2157B7EF-5E68-4AFE-9AE7-907CB6D929B0}" type="pres">
      <dgm:prSet presAssocID="{01C95BF6-9EEF-42F6-AA26-D11DF442288F}" presName="vertSpace2a" presStyleCnt="0"/>
      <dgm:spPr/>
    </dgm:pt>
    <dgm:pt modelId="{C8613104-E86A-4390-9944-EB08F934ADFA}" type="pres">
      <dgm:prSet presAssocID="{01C95BF6-9EEF-42F6-AA26-D11DF442288F}" presName="horz2" presStyleCnt="0"/>
      <dgm:spPr/>
    </dgm:pt>
    <dgm:pt modelId="{55463680-D5FF-4E1F-83BE-05C0DC442979}" type="pres">
      <dgm:prSet presAssocID="{01C95BF6-9EEF-42F6-AA26-D11DF442288F}" presName="horzSpace2" presStyleCnt="0"/>
      <dgm:spPr/>
    </dgm:pt>
    <dgm:pt modelId="{B9D1E76B-73E6-4619-B544-0479F4DA73F5}" type="pres">
      <dgm:prSet presAssocID="{01C95BF6-9EEF-42F6-AA26-D11DF442288F}" presName="tx2" presStyleLbl="revTx" presStyleIdx="6" presStyleCnt="14"/>
      <dgm:spPr/>
    </dgm:pt>
    <dgm:pt modelId="{D79ECA9E-DFD0-435A-96C9-15D286AAC69D}" type="pres">
      <dgm:prSet presAssocID="{01C95BF6-9EEF-42F6-AA26-D11DF442288F}" presName="vert2" presStyleCnt="0"/>
      <dgm:spPr/>
    </dgm:pt>
    <dgm:pt modelId="{52829420-5593-41FB-9D49-53B94B5433BA}" type="pres">
      <dgm:prSet presAssocID="{01C95BF6-9EEF-42F6-AA26-D11DF442288F}" presName="thinLine2b" presStyleLbl="callout" presStyleIdx="4" presStyleCnt="11"/>
      <dgm:spPr/>
    </dgm:pt>
    <dgm:pt modelId="{538B855B-63B8-42EF-999E-F6394BC2AC82}" type="pres">
      <dgm:prSet presAssocID="{01C95BF6-9EEF-42F6-AA26-D11DF442288F}" presName="vertSpace2b" presStyleCnt="0"/>
      <dgm:spPr/>
    </dgm:pt>
    <dgm:pt modelId="{960A73E0-BE56-4F7C-AA98-88705D77C718}" type="pres">
      <dgm:prSet presAssocID="{7F713C6F-FE91-499B-9401-7AC3A2967270}" presName="horz2" presStyleCnt="0"/>
      <dgm:spPr/>
    </dgm:pt>
    <dgm:pt modelId="{86A7876A-BAC7-4B69-A477-210742229C70}" type="pres">
      <dgm:prSet presAssocID="{7F713C6F-FE91-499B-9401-7AC3A2967270}" presName="horzSpace2" presStyleCnt="0"/>
      <dgm:spPr/>
    </dgm:pt>
    <dgm:pt modelId="{16A996FE-3B0C-4A21-ACDF-FE52E431B707}" type="pres">
      <dgm:prSet presAssocID="{7F713C6F-FE91-499B-9401-7AC3A2967270}" presName="tx2" presStyleLbl="revTx" presStyleIdx="7" presStyleCnt="14"/>
      <dgm:spPr/>
    </dgm:pt>
    <dgm:pt modelId="{8EE2E999-E1B7-4495-8B3C-1F3EAFA5B705}" type="pres">
      <dgm:prSet presAssocID="{7F713C6F-FE91-499B-9401-7AC3A2967270}" presName="vert2" presStyleCnt="0"/>
      <dgm:spPr/>
    </dgm:pt>
    <dgm:pt modelId="{C712AEB9-68A9-4148-BE36-676B94F28E4B}" type="pres">
      <dgm:prSet presAssocID="{7F713C6F-FE91-499B-9401-7AC3A2967270}" presName="thinLine2b" presStyleLbl="callout" presStyleIdx="5" presStyleCnt="11"/>
      <dgm:spPr/>
    </dgm:pt>
    <dgm:pt modelId="{8A5137A7-82EC-4882-974C-ADE98669AD3C}" type="pres">
      <dgm:prSet presAssocID="{7F713C6F-FE91-499B-9401-7AC3A2967270}" presName="vertSpace2b" presStyleCnt="0"/>
      <dgm:spPr/>
    </dgm:pt>
    <dgm:pt modelId="{1086303B-DDA1-41DD-8DAF-7C9D9CF9F3DE}" type="pres">
      <dgm:prSet presAssocID="{E1ADBC83-4C7C-4146-BD2C-089FC533A65F}" presName="horz2" presStyleCnt="0"/>
      <dgm:spPr/>
    </dgm:pt>
    <dgm:pt modelId="{E9C72D83-3F9F-49B8-959E-2C80F8B0D4AA}" type="pres">
      <dgm:prSet presAssocID="{E1ADBC83-4C7C-4146-BD2C-089FC533A65F}" presName="horzSpace2" presStyleCnt="0"/>
      <dgm:spPr/>
    </dgm:pt>
    <dgm:pt modelId="{082FA18D-C260-44BC-8C7A-3BCBBC9A8FB6}" type="pres">
      <dgm:prSet presAssocID="{E1ADBC83-4C7C-4146-BD2C-089FC533A65F}" presName="tx2" presStyleLbl="revTx" presStyleIdx="8" presStyleCnt="14"/>
      <dgm:spPr/>
    </dgm:pt>
    <dgm:pt modelId="{6F8920DA-BB7A-42DC-BA9E-BAF4246C476C}" type="pres">
      <dgm:prSet presAssocID="{E1ADBC83-4C7C-4146-BD2C-089FC533A65F}" presName="vert2" presStyleCnt="0"/>
      <dgm:spPr/>
    </dgm:pt>
    <dgm:pt modelId="{96AFFCE3-7AD5-4610-AF98-13FE2740ECA6}" type="pres">
      <dgm:prSet presAssocID="{E1ADBC83-4C7C-4146-BD2C-089FC533A65F}" presName="thinLine2b" presStyleLbl="callout" presStyleIdx="6" presStyleCnt="11"/>
      <dgm:spPr/>
    </dgm:pt>
    <dgm:pt modelId="{B10DFADC-8935-4B18-8EAC-9F0359FB8078}" type="pres">
      <dgm:prSet presAssocID="{E1ADBC83-4C7C-4146-BD2C-089FC533A65F}" presName="vertSpace2b" presStyleCnt="0"/>
      <dgm:spPr/>
    </dgm:pt>
    <dgm:pt modelId="{2E7713BF-ECAC-4568-BABB-A54EC9E5E664}" type="pres">
      <dgm:prSet presAssocID="{92BAE32E-72E1-490D-9004-1AD2F7A4A42B}" presName="thickLine" presStyleLbl="alignNode1" presStyleIdx="2" presStyleCnt="3"/>
      <dgm:spPr/>
    </dgm:pt>
    <dgm:pt modelId="{5DFC3FCB-CBC9-4E88-982D-A4A3A4E5B737}" type="pres">
      <dgm:prSet presAssocID="{92BAE32E-72E1-490D-9004-1AD2F7A4A42B}" presName="horz1" presStyleCnt="0"/>
      <dgm:spPr/>
    </dgm:pt>
    <dgm:pt modelId="{BEC64A88-6C7C-435A-B8D9-4CF45384F459}" type="pres">
      <dgm:prSet presAssocID="{92BAE32E-72E1-490D-9004-1AD2F7A4A42B}" presName="tx1" presStyleLbl="revTx" presStyleIdx="9" presStyleCnt="14"/>
      <dgm:spPr/>
    </dgm:pt>
    <dgm:pt modelId="{DE556E0F-36D4-4461-926F-7F5C90E7E264}" type="pres">
      <dgm:prSet presAssocID="{92BAE32E-72E1-490D-9004-1AD2F7A4A42B}" presName="vert1" presStyleCnt="0"/>
      <dgm:spPr/>
    </dgm:pt>
    <dgm:pt modelId="{B3371F9D-C110-403A-9BC3-F54053508158}" type="pres">
      <dgm:prSet presAssocID="{F2E63565-27DB-4957-B6E9-61BDE7B3F2E9}" presName="vertSpace2a" presStyleCnt="0"/>
      <dgm:spPr/>
    </dgm:pt>
    <dgm:pt modelId="{F47441DB-B198-4B7D-B588-699EAC5B3131}" type="pres">
      <dgm:prSet presAssocID="{F2E63565-27DB-4957-B6E9-61BDE7B3F2E9}" presName="horz2" presStyleCnt="0"/>
      <dgm:spPr/>
    </dgm:pt>
    <dgm:pt modelId="{E439F523-95F3-4A9F-A405-50F88F171C17}" type="pres">
      <dgm:prSet presAssocID="{F2E63565-27DB-4957-B6E9-61BDE7B3F2E9}" presName="horzSpace2" presStyleCnt="0"/>
      <dgm:spPr/>
    </dgm:pt>
    <dgm:pt modelId="{F8EE6974-910A-43FF-B5A6-F132F3C1ACF0}" type="pres">
      <dgm:prSet presAssocID="{F2E63565-27DB-4957-B6E9-61BDE7B3F2E9}" presName="tx2" presStyleLbl="revTx" presStyleIdx="10" presStyleCnt="14"/>
      <dgm:spPr/>
    </dgm:pt>
    <dgm:pt modelId="{B9295413-6AAE-4038-A6FB-10C1D0731869}" type="pres">
      <dgm:prSet presAssocID="{F2E63565-27DB-4957-B6E9-61BDE7B3F2E9}" presName="vert2" presStyleCnt="0"/>
      <dgm:spPr/>
    </dgm:pt>
    <dgm:pt modelId="{75D0BBD9-914F-4940-8E86-2205D0FBE9B2}" type="pres">
      <dgm:prSet presAssocID="{F2E63565-27DB-4957-B6E9-61BDE7B3F2E9}" presName="thinLine2b" presStyleLbl="callout" presStyleIdx="7" presStyleCnt="11"/>
      <dgm:spPr/>
    </dgm:pt>
    <dgm:pt modelId="{0B825DC3-82DC-42F4-84C5-237278A3B781}" type="pres">
      <dgm:prSet presAssocID="{F2E63565-27DB-4957-B6E9-61BDE7B3F2E9}" presName="vertSpace2b" presStyleCnt="0"/>
      <dgm:spPr/>
    </dgm:pt>
    <dgm:pt modelId="{E066A8B0-E3F8-49C3-9B05-CF7BCE8FA9EA}" type="pres">
      <dgm:prSet presAssocID="{CD10FA49-1C23-488B-A946-44956DC440E2}" presName="horz2" presStyleCnt="0"/>
      <dgm:spPr/>
    </dgm:pt>
    <dgm:pt modelId="{02DF3F51-3382-4406-891E-756CB730913E}" type="pres">
      <dgm:prSet presAssocID="{CD10FA49-1C23-488B-A946-44956DC440E2}" presName="horzSpace2" presStyleCnt="0"/>
      <dgm:spPr/>
    </dgm:pt>
    <dgm:pt modelId="{52A77E54-A567-40BF-89D0-91C588EB1F39}" type="pres">
      <dgm:prSet presAssocID="{CD10FA49-1C23-488B-A946-44956DC440E2}" presName="tx2" presStyleLbl="revTx" presStyleIdx="11" presStyleCnt="14"/>
      <dgm:spPr/>
    </dgm:pt>
    <dgm:pt modelId="{FE4B5405-BB20-4CE0-96C2-D77293E7E228}" type="pres">
      <dgm:prSet presAssocID="{CD10FA49-1C23-488B-A946-44956DC440E2}" presName="vert2" presStyleCnt="0"/>
      <dgm:spPr/>
    </dgm:pt>
    <dgm:pt modelId="{F24D3CAD-DE3A-42E7-A5AB-03A3EBBAC084}" type="pres">
      <dgm:prSet presAssocID="{CD10FA49-1C23-488B-A946-44956DC440E2}" presName="thinLine2b" presStyleLbl="callout" presStyleIdx="8" presStyleCnt="11"/>
      <dgm:spPr/>
    </dgm:pt>
    <dgm:pt modelId="{E765FB16-B7F9-4E6A-BCEF-6CC2405402E5}" type="pres">
      <dgm:prSet presAssocID="{CD10FA49-1C23-488B-A946-44956DC440E2}" presName="vertSpace2b" presStyleCnt="0"/>
      <dgm:spPr/>
    </dgm:pt>
    <dgm:pt modelId="{3D186B58-1FCC-4994-974C-ABE44B3D18E4}" type="pres">
      <dgm:prSet presAssocID="{93970875-E767-4DA1-BF15-75BA45F19C48}" presName="horz2" presStyleCnt="0"/>
      <dgm:spPr/>
    </dgm:pt>
    <dgm:pt modelId="{8BD42EAB-C63B-457C-979B-1794D8696E38}" type="pres">
      <dgm:prSet presAssocID="{93970875-E767-4DA1-BF15-75BA45F19C48}" presName="horzSpace2" presStyleCnt="0"/>
      <dgm:spPr/>
    </dgm:pt>
    <dgm:pt modelId="{53B0951B-D6EF-47EF-B321-418D13D71C8C}" type="pres">
      <dgm:prSet presAssocID="{93970875-E767-4DA1-BF15-75BA45F19C48}" presName="tx2" presStyleLbl="revTx" presStyleIdx="12" presStyleCnt="14"/>
      <dgm:spPr/>
    </dgm:pt>
    <dgm:pt modelId="{3EBC5C92-04EB-47E8-ABDF-FEE22286838D}" type="pres">
      <dgm:prSet presAssocID="{93970875-E767-4DA1-BF15-75BA45F19C48}" presName="vert2" presStyleCnt="0"/>
      <dgm:spPr/>
    </dgm:pt>
    <dgm:pt modelId="{C73FBDD9-80CE-420E-AD18-A32A7A0A9F66}" type="pres">
      <dgm:prSet presAssocID="{93970875-E767-4DA1-BF15-75BA45F19C48}" presName="thinLine2b" presStyleLbl="callout" presStyleIdx="9" presStyleCnt="11"/>
      <dgm:spPr/>
    </dgm:pt>
    <dgm:pt modelId="{FCBD371A-2EFC-4955-AC23-8EA3D05F6584}" type="pres">
      <dgm:prSet presAssocID="{93970875-E767-4DA1-BF15-75BA45F19C48}" presName="vertSpace2b" presStyleCnt="0"/>
      <dgm:spPr/>
    </dgm:pt>
    <dgm:pt modelId="{32EA933A-B01C-49E4-AE4B-5D70FCCF4132}" type="pres">
      <dgm:prSet presAssocID="{87CBE136-2432-4C59-B43C-A8E3D899DF38}" presName="horz2" presStyleCnt="0"/>
      <dgm:spPr/>
    </dgm:pt>
    <dgm:pt modelId="{7308FE6C-6992-4622-816D-E0216DCDD74A}" type="pres">
      <dgm:prSet presAssocID="{87CBE136-2432-4C59-B43C-A8E3D899DF38}" presName="horzSpace2" presStyleCnt="0"/>
      <dgm:spPr/>
    </dgm:pt>
    <dgm:pt modelId="{816E9CF9-666D-459B-8761-E746320D0C4E}" type="pres">
      <dgm:prSet presAssocID="{87CBE136-2432-4C59-B43C-A8E3D899DF38}" presName="tx2" presStyleLbl="revTx" presStyleIdx="13" presStyleCnt="14"/>
      <dgm:spPr/>
    </dgm:pt>
    <dgm:pt modelId="{5513B90F-907A-4B1F-BD1F-7FFD9DDD1844}" type="pres">
      <dgm:prSet presAssocID="{87CBE136-2432-4C59-B43C-A8E3D899DF38}" presName="vert2" presStyleCnt="0"/>
      <dgm:spPr/>
    </dgm:pt>
    <dgm:pt modelId="{45A689E7-C400-443F-978A-FCA5735C7CBF}" type="pres">
      <dgm:prSet presAssocID="{87CBE136-2432-4C59-B43C-A8E3D899DF38}" presName="thinLine2b" presStyleLbl="callout" presStyleIdx="10" presStyleCnt="11"/>
      <dgm:spPr/>
    </dgm:pt>
    <dgm:pt modelId="{57C7DCF2-B907-430A-BF83-AFAAE5E0E746}" type="pres">
      <dgm:prSet presAssocID="{87CBE136-2432-4C59-B43C-A8E3D899DF38}" presName="vertSpace2b" presStyleCnt="0"/>
      <dgm:spPr/>
    </dgm:pt>
  </dgm:ptLst>
  <dgm:cxnLst>
    <dgm:cxn modelId="{D7495002-8834-4041-98FF-66F83C190F36}" srcId="{03475F75-EE6E-44D4-9129-9441EE06D21A}" destId="{EB13CCAF-63E6-439C-A2DB-00FEC443DA40}" srcOrd="0" destOrd="0" parTransId="{594C46FC-BB45-4BE2-8AA8-146A73FE1F81}" sibTransId="{8E98FD84-445D-4B89-B026-777A354BA9E3}"/>
    <dgm:cxn modelId="{73F7B507-50A2-4F8E-B4BB-B1CD233653A3}" srcId="{92BAE32E-72E1-490D-9004-1AD2F7A4A42B}" destId="{CD10FA49-1C23-488B-A946-44956DC440E2}" srcOrd="1" destOrd="0" parTransId="{2D84F8A8-E34A-4AAC-B6E4-B6DDA5C803A0}" sibTransId="{03576634-5BB7-47A9-9740-E472621932D3}"/>
    <dgm:cxn modelId="{AAA0760A-9E3A-4437-BDA7-739E3C944C36}" type="presOf" srcId="{E1ADBC83-4C7C-4146-BD2C-089FC533A65F}" destId="{082FA18D-C260-44BC-8C7A-3BCBBC9A8FB6}" srcOrd="0" destOrd="0" presId="urn:microsoft.com/office/officeart/2008/layout/LinedList"/>
    <dgm:cxn modelId="{4C70B10A-2C46-474C-9A64-CE62B19D4168}" type="presOf" srcId="{03475F75-EE6E-44D4-9129-9441EE06D21A}" destId="{03499374-8838-476E-8650-B4E2EB850643}" srcOrd="0" destOrd="0" presId="urn:microsoft.com/office/officeart/2008/layout/LinedList"/>
    <dgm:cxn modelId="{FF2B373B-06A9-45A4-8C42-3C546EED22F4}" srcId="{EB13CCAF-63E6-439C-A2DB-00FEC443DA40}" destId="{54F502F6-49B1-4C5D-BADB-84C2C9DB002E}" srcOrd="1" destOrd="0" parTransId="{6949F7AE-8AAC-4467-9905-DDF4EAD278EC}" sibTransId="{B0AE338B-9770-4E38-8CE7-5EEFFEE3D7BD}"/>
    <dgm:cxn modelId="{9EC66B5C-8C4E-4506-BE15-1E7874F845B9}" type="presOf" srcId="{01C95BF6-9EEF-42F6-AA26-D11DF442288F}" destId="{B9D1E76B-73E6-4619-B544-0479F4DA73F5}" srcOrd="0" destOrd="0" presId="urn:microsoft.com/office/officeart/2008/layout/LinedList"/>
    <dgm:cxn modelId="{B163D15E-4B31-4C8D-B8F2-5E86476CE633}" srcId="{92BAE32E-72E1-490D-9004-1AD2F7A4A42B}" destId="{87CBE136-2432-4C59-B43C-A8E3D899DF38}" srcOrd="3" destOrd="0" parTransId="{AAFC1E94-F13B-48DA-ACB9-41EA1202DBEF}" sibTransId="{77788E9B-BE50-46C5-A86C-6ED797AFC42B}"/>
    <dgm:cxn modelId="{6BB24163-84F1-410F-B323-9EF5F70174D6}" srcId="{EB13CCAF-63E6-439C-A2DB-00FEC443DA40}" destId="{C712F234-738A-4103-883B-D5C365217F84}" srcOrd="3" destOrd="0" parTransId="{3E23894A-B38B-4E4E-B261-16FE922E3FD9}" sibTransId="{AFC36DBB-05BA-49BC-B836-C159975E9841}"/>
    <dgm:cxn modelId="{E85BED49-C4AE-4B6F-9A7D-92207BB4A9A7}" srcId="{2E9D9090-77AC-4A17-8E59-C04D1EFDBB96}" destId="{E1ADBC83-4C7C-4146-BD2C-089FC533A65F}" srcOrd="2" destOrd="0" parTransId="{019D9815-BAC3-44CD-BCB5-0C76260B784B}" sibTransId="{519452C7-4489-4029-B99F-B9B8E7E8917F}"/>
    <dgm:cxn modelId="{4DB15B4A-272F-4D83-9E8E-C479AB4556F2}" type="presOf" srcId="{92BAE32E-72E1-490D-9004-1AD2F7A4A42B}" destId="{BEC64A88-6C7C-435A-B8D9-4CF45384F459}" srcOrd="0" destOrd="0" presId="urn:microsoft.com/office/officeart/2008/layout/LinedList"/>
    <dgm:cxn modelId="{1619E44B-A44C-4FC0-878A-B0D3E5B8AB32}" type="presOf" srcId="{EB13CCAF-63E6-439C-A2DB-00FEC443DA40}" destId="{42D27885-09E1-4217-B48D-E779AFFD448A}" srcOrd="0" destOrd="0" presId="urn:microsoft.com/office/officeart/2008/layout/LinedList"/>
    <dgm:cxn modelId="{B8B57850-BD06-4BCA-B0B8-0CEA8C60CAE9}" srcId="{EB13CCAF-63E6-439C-A2DB-00FEC443DA40}" destId="{3587141D-2F7D-46DE-92A7-8FA4752EB98F}" srcOrd="0" destOrd="0" parTransId="{A303CA6B-7366-4EDC-B2E0-B6C940C88C57}" sibTransId="{FE6B7805-79B5-49B0-84CF-3C4AF1F4842F}"/>
    <dgm:cxn modelId="{79859972-0438-49DB-A6C4-3E53C2FBD5D6}" type="presOf" srcId="{3587141D-2F7D-46DE-92A7-8FA4752EB98F}" destId="{9E87CB37-D433-444D-BE30-B5D4A83B5302}" srcOrd="0" destOrd="0" presId="urn:microsoft.com/office/officeart/2008/layout/LinedList"/>
    <dgm:cxn modelId="{C0A81057-2379-460F-8B3A-235FB27C63C5}" srcId="{03475F75-EE6E-44D4-9129-9441EE06D21A}" destId="{92BAE32E-72E1-490D-9004-1AD2F7A4A42B}" srcOrd="2" destOrd="0" parTransId="{6538F71C-103C-4C54-B77C-86ABBAEE7196}" sibTransId="{7FE88E9C-A507-48B4-9DBE-866F3C180C11}"/>
    <dgm:cxn modelId="{8D34B794-F491-4308-9793-548CFA9ACEAF}" type="presOf" srcId="{2E9D9090-77AC-4A17-8E59-C04D1EFDBB96}" destId="{A9200E40-0446-489C-981A-47F407368628}" srcOrd="0" destOrd="0" presId="urn:microsoft.com/office/officeart/2008/layout/LinedList"/>
    <dgm:cxn modelId="{D4CDF195-F79D-4E6C-97AE-9C4159C867FE}" type="presOf" srcId="{54F502F6-49B1-4C5D-BADB-84C2C9DB002E}" destId="{9E4BE539-00C4-4E09-A507-801C03F3795D}" srcOrd="0" destOrd="0" presId="urn:microsoft.com/office/officeart/2008/layout/LinedList"/>
    <dgm:cxn modelId="{046EB897-51D3-46FD-883B-1DAE6B86A6A1}" type="presOf" srcId="{C712F234-738A-4103-883B-D5C365217F84}" destId="{36A03EC7-E210-4610-B023-BA7517A01025}" srcOrd="0" destOrd="0" presId="urn:microsoft.com/office/officeart/2008/layout/LinedList"/>
    <dgm:cxn modelId="{024424A3-24C9-46E1-977D-197AA349867E}" type="presOf" srcId="{CD10FA49-1C23-488B-A946-44956DC440E2}" destId="{52A77E54-A567-40BF-89D0-91C588EB1F39}" srcOrd="0" destOrd="0" presId="urn:microsoft.com/office/officeart/2008/layout/LinedList"/>
    <dgm:cxn modelId="{58FE44AC-3EC8-4A15-BDE7-DE0D39603C23}" srcId="{92BAE32E-72E1-490D-9004-1AD2F7A4A42B}" destId="{F2E63565-27DB-4957-B6E9-61BDE7B3F2E9}" srcOrd="0" destOrd="0" parTransId="{6F3ECD59-931A-4D6C-9BED-795AB509EBE0}" sibTransId="{B0CB43E7-29EE-4DE6-A611-8FFAFD3716D3}"/>
    <dgm:cxn modelId="{E37840B2-6A96-4363-89BB-1AF86480F5AB}" srcId="{2E9D9090-77AC-4A17-8E59-C04D1EFDBB96}" destId="{01C95BF6-9EEF-42F6-AA26-D11DF442288F}" srcOrd="0" destOrd="0" parTransId="{27E63138-002F-4619-B32B-2CD12ABC7358}" sibTransId="{37EF73E4-E36E-4440-A74D-FCCDDBB718D7}"/>
    <dgm:cxn modelId="{41645CB7-554B-4997-840F-DD0336E1FAE9}" type="presOf" srcId="{93970875-E767-4DA1-BF15-75BA45F19C48}" destId="{53B0951B-D6EF-47EF-B321-418D13D71C8C}" srcOrd="0" destOrd="0" presId="urn:microsoft.com/office/officeart/2008/layout/LinedList"/>
    <dgm:cxn modelId="{91F2E5BA-0540-4F40-84C9-251F34EC270D}" srcId="{EB13CCAF-63E6-439C-A2DB-00FEC443DA40}" destId="{CF26691E-AB6D-442F-B1A2-8C40F8A494B9}" srcOrd="2" destOrd="0" parTransId="{F381B540-A2EB-4AEE-9063-F91F5EF3688F}" sibTransId="{6B5B4091-200B-44B3-9F99-25F8F2240017}"/>
    <dgm:cxn modelId="{5EC8D6BD-BCAC-4A02-B66B-22D015785D39}" type="presOf" srcId="{87CBE136-2432-4C59-B43C-A8E3D899DF38}" destId="{816E9CF9-666D-459B-8761-E746320D0C4E}" srcOrd="0" destOrd="0" presId="urn:microsoft.com/office/officeart/2008/layout/LinedList"/>
    <dgm:cxn modelId="{530C30C1-5FF0-4193-83C2-EB17C067D964}" srcId="{2E9D9090-77AC-4A17-8E59-C04D1EFDBB96}" destId="{7F713C6F-FE91-499B-9401-7AC3A2967270}" srcOrd="1" destOrd="0" parTransId="{A92EC902-0D32-45C2-8377-23B48D1D4341}" sibTransId="{B57F4BD6-9A7D-4A49-95EC-8085BC6EA638}"/>
    <dgm:cxn modelId="{670CFDC9-B5CA-4F3E-B4ED-30C700EFA3C0}" type="presOf" srcId="{7F713C6F-FE91-499B-9401-7AC3A2967270}" destId="{16A996FE-3B0C-4A21-ACDF-FE52E431B707}" srcOrd="0" destOrd="0" presId="urn:microsoft.com/office/officeart/2008/layout/LinedList"/>
    <dgm:cxn modelId="{7CF279DA-18B9-4F40-BB6C-BE2BFAEF59CA}" type="presOf" srcId="{CF26691E-AB6D-442F-B1A2-8C40F8A494B9}" destId="{72C97258-4F83-4B07-BED7-23FA7227994B}" srcOrd="0" destOrd="0" presId="urn:microsoft.com/office/officeart/2008/layout/LinedList"/>
    <dgm:cxn modelId="{641532EB-7C3B-42F9-A422-A6D867F74F02}" type="presOf" srcId="{F2E63565-27DB-4957-B6E9-61BDE7B3F2E9}" destId="{F8EE6974-910A-43FF-B5A6-F132F3C1ACF0}" srcOrd="0" destOrd="0" presId="urn:microsoft.com/office/officeart/2008/layout/LinedList"/>
    <dgm:cxn modelId="{3B897CEE-1A78-4E81-9A22-978918930BCE}" srcId="{92BAE32E-72E1-490D-9004-1AD2F7A4A42B}" destId="{93970875-E767-4DA1-BF15-75BA45F19C48}" srcOrd="2" destOrd="0" parTransId="{26D6CCF0-5412-475C-AF80-EDF5F643830F}" sibTransId="{E170798C-E8E4-4314-AFAF-73497BBC91B1}"/>
    <dgm:cxn modelId="{D18CA7F8-C95A-4139-9F65-CAD559FAEBCF}" srcId="{03475F75-EE6E-44D4-9129-9441EE06D21A}" destId="{2E9D9090-77AC-4A17-8E59-C04D1EFDBB96}" srcOrd="1" destOrd="0" parTransId="{4F3A9DAC-7FE6-42C4-84C8-D400791F5FD7}" sibTransId="{A8EA8715-D2B7-4684-898C-F20E9FA341A9}"/>
    <dgm:cxn modelId="{D08FF8AE-DA69-49E0-8F26-1A5C445A8D97}" type="presParOf" srcId="{03499374-8838-476E-8650-B4E2EB850643}" destId="{676907EA-0027-4F59-B096-B9522F8C236A}" srcOrd="0" destOrd="0" presId="urn:microsoft.com/office/officeart/2008/layout/LinedList"/>
    <dgm:cxn modelId="{672205AD-2B07-49EA-A5C1-8CAED72B7499}" type="presParOf" srcId="{03499374-8838-476E-8650-B4E2EB850643}" destId="{5A1BCFE2-6DF9-4D8F-B2BA-766B26934283}" srcOrd="1" destOrd="0" presId="urn:microsoft.com/office/officeart/2008/layout/LinedList"/>
    <dgm:cxn modelId="{DCE6D94E-EC56-4505-A2B2-D8FBAD34E959}" type="presParOf" srcId="{5A1BCFE2-6DF9-4D8F-B2BA-766B26934283}" destId="{42D27885-09E1-4217-B48D-E779AFFD448A}" srcOrd="0" destOrd="0" presId="urn:microsoft.com/office/officeart/2008/layout/LinedList"/>
    <dgm:cxn modelId="{08AC227C-66CB-44A7-AFCE-F5FC0CE05E59}" type="presParOf" srcId="{5A1BCFE2-6DF9-4D8F-B2BA-766B26934283}" destId="{7E727AF6-C49E-4A6B-84BD-53D0CA104ABB}" srcOrd="1" destOrd="0" presId="urn:microsoft.com/office/officeart/2008/layout/LinedList"/>
    <dgm:cxn modelId="{10AB99E8-163C-47FE-8775-2F0D58903D66}" type="presParOf" srcId="{7E727AF6-C49E-4A6B-84BD-53D0CA104ABB}" destId="{A9CF9C4F-B627-4E99-9F6A-23B31D91253C}" srcOrd="0" destOrd="0" presId="urn:microsoft.com/office/officeart/2008/layout/LinedList"/>
    <dgm:cxn modelId="{01138AD5-F790-48A8-AEFD-5B9230C96A1A}" type="presParOf" srcId="{7E727AF6-C49E-4A6B-84BD-53D0CA104ABB}" destId="{9F9EA00E-00F6-4E39-BA53-2ADD66F7FB52}" srcOrd="1" destOrd="0" presId="urn:microsoft.com/office/officeart/2008/layout/LinedList"/>
    <dgm:cxn modelId="{CE3E6E01-4CA4-4F17-A0E6-F21D4A18AADD}" type="presParOf" srcId="{9F9EA00E-00F6-4E39-BA53-2ADD66F7FB52}" destId="{A6F04A4C-6AA7-48C3-BC93-CA812E0E8DE9}" srcOrd="0" destOrd="0" presId="urn:microsoft.com/office/officeart/2008/layout/LinedList"/>
    <dgm:cxn modelId="{BED79E7F-9B10-4BBA-BF53-873ECB7EC1C3}" type="presParOf" srcId="{9F9EA00E-00F6-4E39-BA53-2ADD66F7FB52}" destId="{9E87CB37-D433-444D-BE30-B5D4A83B5302}" srcOrd="1" destOrd="0" presId="urn:microsoft.com/office/officeart/2008/layout/LinedList"/>
    <dgm:cxn modelId="{8C63FA92-91A6-4C17-9708-55466FB34341}" type="presParOf" srcId="{9F9EA00E-00F6-4E39-BA53-2ADD66F7FB52}" destId="{A4899FB3-68C3-4543-8E16-425072AA4CA1}" srcOrd="2" destOrd="0" presId="urn:microsoft.com/office/officeart/2008/layout/LinedList"/>
    <dgm:cxn modelId="{37AE1342-701E-4567-BD66-2A8FC02F1D27}" type="presParOf" srcId="{7E727AF6-C49E-4A6B-84BD-53D0CA104ABB}" destId="{F8F83D34-5305-4680-B61F-2029BA3E1941}" srcOrd="2" destOrd="0" presId="urn:microsoft.com/office/officeart/2008/layout/LinedList"/>
    <dgm:cxn modelId="{664255BC-9B57-4AE5-8899-9B8B148A601C}" type="presParOf" srcId="{7E727AF6-C49E-4A6B-84BD-53D0CA104ABB}" destId="{BB869736-E7D7-4CE3-BFCD-7C2DCE4D1C9B}" srcOrd="3" destOrd="0" presId="urn:microsoft.com/office/officeart/2008/layout/LinedList"/>
    <dgm:cxn modelId="{D1F3792F-714E-46DF-9463-F36659973FDD}" type="presParOf" srcId="{7E727AF6-C49E-4A6B-84BD-53D0CA104ABB}" destId="{9F18F93F-567D-493A-89E6-16D4F46886DE}" srcOrd="4" destOrd="0" presId="urn:microsoft.com/office/officeart/2008/layout/LinedList"/>
    <dgm:cxn modelId="{1FB9FF51-64C3-40A0-9D8B-DC66BBEB9D20}" type="presParOf" srcId="{9F18F93F-567D-493A-89E6-16D4F46886DE}" destId="{ADF08499-59EB-47CA-BB9A-4612FA61D78B}" srcOrd="0" destOrd="0" presId="urn:microsoft.com/office/officeart/2008/layout/LinedList"/>
    <dgm:cxn modelId="{A075D1A3-0E6B-4820-905B-9D8066658A87}" type="presParOf" srcId="{9F18F93F-567D-493A-89E6-16D4F46886DE}" destId="{9E4BE539-00C4-4E09-A507-801C03F3795D}" srcOrd="1" destOrd="0" presId="urn:microsoft.com/office/officeart/2008/layout/LinedList"/>
    <dgm:cxn modelId="{A811542A-6241-4365-8E7A-B9AD321DD585}" type="presParOf" srcId="{9F18F93F-567D-493A-89E6-16D4F46886DE}" destId="{13CEB886-5266-489F-A647-CAE0DA9C653D}" srcOrd="2" destOrd="0" presId="urn:microsoft.com/office/officeart/2008/layout/LinedList"/>
    <dgm:cxn modelId="{0BF3E496-6A52-4248-ACFB-C3B88C4BB3C8}" type="presParOf" srcId="{7E727AF6-C49E-4A6B-84BD-53D0CA104ABB}" destId="{49D66D19-5DFE-42EF-92BA-05E35898EF8A}" srcOrd="5" destOrd="0" presId="urn:microsoft.com/office/officeart/2008/layout/LinedList"/>
    <dgm:cxn modelId="{5C0F010E-4AC0-447C-8A13-C76E3CEBDE1B}" type="presParOf" srcId="{7E727AF6-C49E-4A6B-84BD-53D0CA104ABB}" destId="{6B8EDC95-4C68-481C-B6BA-1B6CCB2211B0}" srcOrd="6" destOrd="0" presId="urn:microsoft.com/office/officeart/2008/layout/LinedList"/>
    <dgm:cxn modelId="{DEB5E6C0-8F79-42B1-9454-BB070D6D1676}" type="presParOf" srcId="{7E727AF6-C49E-4A6B-84BD-53D0CA104ABB}" destId="{70C0B980-1273-4795-9DA6-E546920B440F}" srcOrd="7" destOrd="0" presId="urn:microsoft.com/office/officeart/2008/layout/LinedList"/>
    <dgm:cxn modelId="{43D7D62F-24F1-48B9-BA43-5B2D05D0E37E}" type="presParOf" srcId="{70C0B980-1273-4795-9DA6-E546920B440F}" destId="{22425980-C220-4AF4-9B2F-446861838F94}" srcOrd="0" destOrd="0" presId="urn:microsoft.com/office/officeart/2008/layout/LinedList"/>
    <dgm:cxn modelId="{F96F1CD4-7684-428C-8904-F35D228DB8FD}" type="presParOf" srcId="{70C0B980-1273-4795-9DA6-E546920B440F}" destId="{72C97258-4F83-4B07-BED7-23FA7227994B}" srcOrd="1" destOrd="0" presId="urn:microsoft.com/office/officeart/2008/layout/LinedList"/>
    <dgm:cxn modelId="{4C0EB040-0219-44AE-87AA-1EF81CBE58AC}" type="presParOf" srcId="{70C0B980-1273-4795-9DA6-E546920B440F}" destId="{08322066-50DF-4B75-AA8D-6266D581562C}" srcOrd="2" destOrd="0" presId="urn:microsoft.com/office/officeart/2008/layout/LinedList"/>
    <dgm:cxn modelId="{46978F3C-1D64-4D1E-A6CD-36AE66EE55B1}" type="presParOf" srcId="{7E727AF6-C49E-4A6B-84BD-53D0CA104ABB}" destId="{288665E9-7908-4E67-94F2-AFC94567464F}" srcOrd="8" destOrd="0" presId="urn:microsoft.com/office/officeart/2008/layout/LinedList"/>
    <dgm:cxn modelId="{7B8CFD76-4CEA-4528-95DC-CE731935F468}" type="presParOf" srcId="{7E727AF6-C49E-4A6B-84BD-53D0CA104ABB}" destId="{B6AE8094-0172-41B0-B9F4-573614C2E9DE}" srcOrd="9" destOrd="0" presId="urn:microsoft.com/office/officeart/2008/layout/LinedList"/>
    <dgm:cxn modelId="{893E378D-692D-4BF7-A0C0-A5FED45B0524}" type="presParOf" srcId="{7E727AF6-C49E-4A6B-84BD-53D0CA104ABB}" destId="{04F748A3-3210-4201-AE30-C48B96F89CC5}" srcOrd="10" destOrd="0" presId="urn:microsoft.com/office/officeart/2008/layout/LinedList"/>
    <dgm:cxn modelId="{229DE8D7-2FF0-4444-8D50-EA9DFDAFEFBD}" type="presParOf" srcId="{04F748A3-3210-4201-AE30-C48B96F89CC5}" destId="{6D13BDC4-F5B1-40BB-848A-996681B20BCB}" srcOrd="0" destOrd="0" presId="urn:microsoft.com/office/officeart/2008/layout/LinedList"/>
    <dgm:cxn modelId="{B51CA52C-D6FD-4EAB-ABCE-7AE6EFC3CD3B}" type="presParOf" srcId="{04F748A3-3210-4201-AE30-C48B96F89CC5}" destId="{36A03EC7-E210-4610-B023-BA7517A01025}" srcOrd="1" destOrd="0" presId="urn:microsoft.com/office/officeart/2008/layout/LinedList"/>
    <dgm:cxn modelId="{3C5EE04B-0E77-406E-8F69-889666C5DBF7}" type="presParOf" srcId="{04F748A3-3210-4201-AE30-C48B96F89CC5}" destId="{5186A1E3-12DD-4479-8C01-56B2B869E340}" srcOrd="2" destOrd="0" presId="urn:microsoft.com/office/officeart/2008/layout/LinedList"/>
    <dgm:cxn modelId="{015DCD84-DB98-4FE9-9AC3-8F934E865FB3}" type="presParOf" srcId="{7E727AF6-C49E-4A6B-84BD-53D0CA104ABB}" destId="{61127FC9-7B65-4F7A-99FC-5F9D73721CE9}" srcOrd="11" destOrd="0" presId="urn:microsoft.com/office/officeart/2008/layout/LinedList"/>
    <dgm:cxn modelId="{E76BFE4A-4EBD-4C65-8A57-C5D6509E3343}" type="presParOf" srcId="{7E727AF6-C49E-4A6B-84BD-53D0CA104ABB}" destId="{7F19C3CD-6B17-444F-B209-CE07CEAF647F}" srcOrd="12" destOrd="0" presId="urn:microsoft.com/office/officeart/2008/layout/LinedList"/>
    <dgm:cxn modelId="{D45B3A98-C4BD-4E1E-881E-679D48A52B4D}" type="presParOf" srcId="{03499374-8838-476E-8650-B4E2EB850643}" destId="{F3CB43B3-2FA9-43AE-AD23-90C4C4484E14}" srcOrd="2" destOrd="0" presId="urn:microsoft.com/office/officeart/2008/layout/LinedList"/>
    <dgm:cxn modelId="{9E6510D9-4ACF-4A98-8EEA-133EEC09CDCD}" type="presParOf" srcId="{03499374-8838-476E-8650-B4E2EB850643}" destId="{869524BB-83CD-4C2E-972E-F3EE7BA02201}" srcOrd="3" destOrd="0" presId="urn:microsoft.com/office/officeart/2008/layout/LinedList"/>
    <dgm:cxn modelId="{EA9C2725-AE6C-44AF-B3FB-462A9E199E95}" type="presParOf" srcId="{869524BB-83CD-4C2E-972E-F3EE7BA02201}" destId="{A9200E40-0446-489C-981A-47F407368628}" srcOrd="0" destOrd="0" presId="urn:microsoft.com/office/officeart/2008/layout/LinedList"/>
    <dgm:cxn modelId="{5DF83B58-3FA4-4EC1-BC19-4DE5C9E97576}" type="presParOf" srcId="{869524BB-83CD-4C2E-972E-F3EE7BA02201}" destId="{C22501AD-78E1-48EA-8646-FAC650BF1079}" srcOrd="1" destOrd="0" presId="urn:microsoft.com/office/officeart/2008/layout/LinedList"/>
    <dgm:cxn modelId="{45959B4D-9DB2-464D-9833-E97A096EA9E1}" type="presParOf" srcId="{C22501AD-78E1-48EA-8646-FAC650BF1079}" destId="{2157B7EF-5E68-4AFE-9AE7-907CB6D929B0}" srcOrd="0" destOrd="0" presId="urn:microsoft.com/office/officeart/2008/layout/LinedList"/>
    <dgm:cxn modelId="{97D07650-5FCE-44EB-A159-87EB6A2FBDEA}" type="presParOf" srcId="{C22501AD-78E1-48EA-8646-FAC650BF1079}" destId="{C8613104-E86A-4390-9944-EB08F934ADFA}" srcOrd="1" destOrd="0" presId="urn:microsoft.com/office/officeart/2008/layout/LinedList"/>
    <dgm:cxn modelId="{C965C845-673D-4BE8-BA9A-CDEA84F530DD}" type="presParOf" srcId="{C8613104-E86A-4390-9944-EB08F934ADFA}" destId="{55463680-D5FF-4E1F-83BE-05C0DC442979}" srcOrd="0" destOrd="0" presId="urn:microsoft.com/office/officeart/2008/layout/LinedList"/>
    <dgm:cxn modelId="{22DE6DBB-D433-45B1-B91F-F3EBC8C3C1CC}" type="presParOf" srcId="{C8613104-E86A-4390-9944-EB08F934ADFA}" destId="{B9D1E76B-73E6-4619-B544-0479F4DA73F5}" srcOrd="1" destOrd="0" presId="urn:microsoft.com/office/officeart/2008/layout/LinedList"/>
    <dgm:cxn modelId="{3739F09E-438B-4F51-B937-BECF6CD7AEE3}" type="presParOf" srcId="{C8613104-E86A-4390-9944-EB08F934ADFA}" destId="{D79ECA9E-DFD0-435A-96C9-15D286AAC69D}" srcOrd="2" destOrd="0" presId="urn:microsoft.com/office/officeart/2008/layout/LinedList"/>
    <dgm:cxn modelId="{6205B192-9275-470B-BEE3-A94492E93922}" type="presParOf" srcId="{C22501AD-78E1-48EA-8646-FAC650BF1079}" destId="{52829420-5593-41FB-9D49-53B94B5433BA}" srcOrd="2" destOrd="0" presId="urn:microsoft.com/office/officeart/2008/layout/LinedList"/>
    <dgm:cxn modelId="{06BB0A2B-9577-45E8-A257-7D2DBE47FA7D}" type="presParOf" srcId="{C22501AD-78E1-48EA-8646-FAC650BF1079}" destId="{538B855B-63B8-42EF-999E-F6394BC2AC82}" srcOrd="3" destOrd="0" presId="urn:microsoft.com/office/officeart/2008/layout/LinedList"/>
    <dgm:cxn modelId="{52702935-A77C-4EA9-933A-F9143B1C2250}" type="presParOf" srcId="{C22501AD-78E1-48EA-8646-FAC650BF1079}" destId="{960A73E0-BE56-4F7C-AA98-88705D77C718}" srcOrd="4" destOrd="0" presId="urn:microsoft.com/office/officeart/2008/layout/LinedList"/>
    <dgm:cxn modelId="{56A8D3FF-30BC-43C0-AB34-FC90407AAA37}" type="presParOf" srcId="{960A73E0-BE56-4F7C-AA98-88705D77C718}" destId="{86A7876A-BAC7-4B69-A477-210742229C70}" srcOrd="0" destOrd="0" presId="urn:microsoft.com/office/officeart/2008/layout/LinedList"/>
    <dgm:cxn modelId="{C8809097-EDA7-49D5-9E0B-C5478440FB7A}" type="presParOf" srcId="{960A73E0-BE56-4F7C-AA98-88705D77C718}" destId="{16A996FE-3B0C-4A21-ACDF-FE52E431B707}" srcOrd="1" destOrd="0" presId="urn:microsoft.com/office/officeart/2008/layout/LinedList"/>
    <dgm:cxn modelId="{E2A1131F-93B7-44B5-8D7E-736F661BE6BE}" type="presParOf" srcId="{960A73E0-BE56-4F7C-AA98-88705D77C718}" destId="{8EE2E999-E1B7-4495-8B3C-1F3EAFA5B705}" srcOrd="2" destOrd="0" presId="urn:microsoft.com/office/officeart/2008/layout/LinedList"/>
    <dgm:cxn modelId="{E08BA790-0BB2-4E3E-BB1D-9092685325E5}" type="presParOf" srcId="{C22501AD-78E1-48EA-8646-FAC650BF1079}" destId="{C712AEB9-68A9-4148-BE36-676B94F28E4B}" srcOrd="5" destOrd="0" presId="urn:microsoft.com/office/officeart/2008/layout/LinedList"/>
    <dgm:cxn modelId="{33788AFE-6369-4B69-9A51-FC653195BBF5}" type="presParOf" srcId="{C22501AD-78E1-48EA-8646-FAC650BF1079}" destId="{8A5137A7-82EC-4882-974C-ADE98669AD3C}" srcOrd="6" destOrd="0" presId="urn:microsoft.com/office/officeart/2008/layout/LinedList"/>
    <dgm:cxn modelId="{847344DB-DAD6-4366-A2F7-3D0E81056610}" type="presParOf" srcId="{C22501AD-78E1-48EA-8646-FAC650BF1079}" destId="{1086303B-DDA1-41DD-8DAF-7C9D9CF9F3DE}" srcOrd="7" destOrd="0" presId="urn:microsoft.com/office/officeart/2008/layout/LinedList"/>
    <dgm:cxn modelId="{FEDF76DA-9E05-4688-BD20-BAD7230F81A6}" type="presParOf" srcId="{1086303B-DDA1-41DD-8DAF-7C9D9CF9F3DE}" destId="{E9C72D83-3F9F-49B8-959E-2C80F8B0D4AA}" srcOrd="0" destOrd="0" presId="urn:microsoft.com/office/officeart/2008/layout/LinedList"/>
    <dgm:cxn modelId="{9A497420-32B1-4F75-860F-D46F14521AC8}" type="presParOf" srcId="{1086303B-DDA1-41DD-8DAF-7C9D9CF9F3DE}" destId="{082FA18D-C260-44BC-8C7A-3BCBBC9A8FB6}" srcOrd="1" destOrd="0" presId="urn:microsoft.com/office/officeart/2008/layout/LinedList"/>
    <dgm:cxn modelId="{FB8956E5-3613-4636-BC37-F76039808B5A}" type="presParOf" srcId="{1086303B-DDA1-41DD-8DAF-7C9D9CF9F3DE}" destId="{6F8920DA-BB7A-42DC-BA9E-BAF4246C476C}" srcOrd="2" destOrd="0" presId="urn:microsoft.com/office/officeart/2008/layout/LinedList"/>
    <dgm:cxn modelId="{23D2BC7E-C95C-40FD-A9C3-166C4D0BBB8D}" type="presParOf" srcId="{C22501AD-78E1-48EA-8646-FAC650BF1079}" destId="{96AFFCE3-7AD5-4610-AF98-13FE2740ECA6}" srcOrd="8" destOrd="0" presId="urn:microsoft.com/office/officeart/2008/layout/LinedList"/>
    <dgm:cxn modelId="{653513F7-2F00-4CCB-8AB8-B8652FBBA1CA}" type="presParOf" srcId="{C22501AD-78E1-48EA-8646-FAC650BF1079}" destId="{B10DFADC-8935-4B18-8EAC-9F0359FB8078}" srcOrd="9" destOrd="0" presId="urn:microsoft.com/office/officeart/2008/layout/LinedList"/>
    <dgm:cxn modelId="{8D89D2AA-2085-4C37-AC37-1215E21A666C}" type="presParOf" srcId="{03499374-8838-476E-8650-B4E2EB850643}" destId="{2E7713BF-ECAC-4568-BABB-A54EC9E5E664}" srcOrd="4" destOrd="0" presId="urn:microsoft.com/office/officeart/2008/layout/LinedList"/>
    <dgm:cxn modelId="{88F9A9CC-D478-443E-AA75-2264936C2599}" type="presParOf" srcId="{03499374-8838-476E-8650-B4E2EB850643}" destId="{5DFC3FCB-CBC9-4E88-982D-A4A3A4E5B737}" srcOrd="5" destOrd="0" presId="urn:microsoft.com/office/officeart/2008/layout/LinedList"/>
    <dgm:cxn modelId="{DC48D2B4-A0F2-40C5-BB3C-40AB2D0F2F72}" type="presParOf" srcId="{5DFC3FCB-CBC9-4E88-982D-A4A3A4E5B737}" destId="{BEC64A88-6C7C-435A-B8D9-4CF45384F459}" srcOrd="0" destOrd="0" presId="urn:microsoft.com/office/officeart/2008/layout/LinedList"/>
    <dgm:cxn modelId="{E09F0E7F-E404-490C-8C72-D65232C397E6}" type="presParOf" srcId="{5DFC3FCB-CBC9-4E88-982D-A4A3A4E5B737}" destId="{DE556E0F-36D4-4461-926F-7F5C90E7E264}" srcOrd="1" destOrd="0" presId="urn:microsoft.com/office/officeart/2008/layout/LinedList"/>
    <dgm:cxn modelId="{3B41C397-BCB9-491A-B918-E2567CD50703}" type="presParOf" srcId="{DE556E0F-36D4-4461-926F-7F5C90E7E264}" destId="{B3371F9D-C110-403A-9BC3-F54053508158}" srcOrd="0" destOrd="0" presId="urn:microsoft.com/office/officeart/2008/layout/LinedList"/>
    <dgm:cxn modelId="{8CCC5CBF-173D-4942-AE81-4CCDF545DE0E}" type="presParOf" srcId="{DE556E0F-36D4-4461-926F-7F5C90E7E264}" destId="{F47441DB-B198-4B7D-B588-699EAC5B3131}" srcOrd="1" destOrd="0" presId="urn:microsoft.com/office/officeart/2008/layout/LinedList"/>
    <dgm:cxn modelId="{0F83CDEC-7E1E-4AE1-A57F-E7F5A82B620C}" type="presParOf" srcId="{F47441DB-B198-4B7D-B588-699EAC5B3131}" destId="{E439F523-95F3-4A9F-A405-50F88F171C17}" srcOrd="0" destOrd="0" presId="urn:microsoft.com/office/officeart/2008/layout/LinedList"/>
    <dgm:cxn modelId="{D8A03AE2-8ACF-4B90-8965-C93AC6C29047}" type="presParOf" srcId="{F47441DB-B198-4B7D-B588-699EAC5B3131}" destId="{F8EE6974-910A-43FF-B5A6-F132F3C1ACF0}" srcOrd="1" destOrd="0" presId="urn:microsoft.com/office/officeart/2008/layout/LinedList"/>
    <dgm:cxn modelId="{4A56A9C4-49E1-47B9-BEDD-C6D165096819}" type="presParOf" srcId="{F47441DB-B198-4B7D-B588-699EAC5B3131}" destId="{B9295413-6AAE-4038-A6FB-10C1D0731869}" srcOrd="2" destOrd="0" presId="urn:microsoft.com/office/officeart/2008/layout/LinedList"/>
    <dgm:cxn modelId="{96BCC5D6-8AE2-4829-AA24-8D164EF829DD}" type="presParOf" srcId="{DE556E0F-36D4-4461-926F-7F5C90E7E264}" destId="{75D0BBD9-914F-4940-8E86-2205D0FBE9B2}" srcOrd="2" destOrd="0" presId="urn:microsoft.com/office/officeart/2008/layout/LinedList"/>
    <dgm:cxn modelId="{90D52731-F26C-4205-8FF6-B8F450F2A5A8}" type="presParOf" srcId="{DE556E0F-36D4-4461-926F-7F5C90E7E264}" destId="{0B825DC3-82DC-42F4-84C5-237278A3B781}" srcOrd="3" destOrd="0" presId="urn:microsoft.com/office/officeart/2008/layout/LinedList"/>
    <dgm:cxn modelId="{3E72E5BE-816E-43DE-BDCC-8A70679547B8}" type="presParOf" srcId="{DE556E0F-36D4-4461-926F-7F5C90E7E264}" destId="{E066A8B0-E3F8-49C3-9B05-CF7BCE8FA9EA}" srcOrd="4" destOrd="0" presId="urn:microsoft.com/office/officeart/2008/layout/LinedList"/>
    <dgm:cxn modelId="{B9334B90-489D-4C8E-A53B-0BDD7AD2AC49}" type="presParOf" srcId="{E066A8B0-E3F8-49C3-9B05-CF7BCE8FA9EA}" destId="{02DF3F51-3382-4406-891E-756CB730913E}" srcOrd="0" destOrd="0" presId="urn:microsoft.com/office/officeart/2008/layout/LinedList"/>
    <dgm:cxn modelId="{39823489-93F7-4F5E-84D5-7B2064143879}" type="presParOf" srcId="{E066A8B0-E3F8-49C3-9B05-CF7BCE8FA9EA}" destId="{52A77E54-A567-40BF-89D0-91C588EB1F39}" srcOrd="1" destOrd="0" presId="urn:microsoft.com/office/officeart/2008/layout/LinedList"/>
    <dgm:cxn modelId="{1B7A43FC-E01D-4D81-B158-4A86183B8D64}" type="presParOf" srcId="{E066A8B0-E3F8-49C3-9B05-CF7BCE8FA9EA}" destId="{FE4B5405-BB20-4CE0-96C2-D77293E7E228}" srcOrd="2" destOrd="0" presId="urn:microsoft.com/office/officeart/2008/layout/LinedList"/>
    <dgm:cxn modelId="{75D6BE04-B264-4118-8304-D25DE8A571C3}" type="presParOf" srcId="{DE556E0F-36D4-4461-926F-7F5C90E7E264}" destId="{F24D3CAD-DE3A-42E7-A5AB-03A3EBBAC084}" srcOrd="5" destOrd="0" presId="urn:microsoft.com/office/officeart/2008/layout/LinedList"/>
    <dgm:cxn modelId="{19BF4AAF-DD8C-4290-9297-3060DD567A1E}" type="presParOf" srcId="{DE556E0F-36D4-4461-926F-7F5C90E7E264}" destId="{E765FB16-B7F9-4E6A-BCEF-6CC2405402E5}" srcOrd="6" destOrd="0" presId="urn:microsoft.com/office/officeart/2008/layout/LinedList"/>
    <dgm:cxn modelId="{243A390D-81FB-490C-AA4B-86679DF7CC9A}" type="presParOf" srcId="{DE556E0F-36D4-4461-926F-7F5C90E7E264}" destId="{3D186B58-1FCC-4994-974C-ABE44B3D18E4}" srcOrd="7" destOrd="0" presId="urn:microsoft.com/office/officeart/2008/layout/LinedList"/>
    <dgm:cxn modelId="{531271E5-3CEA-4BE4-9175-8BD9395F00C6}" type="presParOf" srcId="{3D186B58-1FCC-4994-974C-ABE44B3D18E4}" destId="{8BD42EAB-C63B-457C-979B-1794D8696E38}" srcOrd="0" destOrd="0" presId="urn:microsoft.com/office/officeart/2008/layout/LinedList"/>
    <dgm:cxn modelId="{0F5791DF-737C-4E68-8DEA-DC64D5EE055B}" type="presParOf" srcId="{3D186B58-1FCC-4994-974C-ABE44B3D18E4}" destId="{53B0951B-D6EF-47EF-B321-418D13D71C8C}" srcOrd="1" destOrd="0" presId="urn:microsoft.com/office/officeart/2008/layout/LinedList"/>
    <dgm:cxn modelId="{41A1DE28-418F-4771-8AD9-BF1156121DEA}" type="presParOf" srcId="{3D186B58-1FCC-4994-974C-ABE44B3D18E4}" destId="{3EBC5C92-04EB-47E8-ABDF-FEE22286838D}" srcOrd="2" destOrd="0" presId="urn:microsoft.com/office/officeart/2008/layout/LinedList"/>
    <dgm:cxn modelId="{5D2A8FA9-D602-4B8F-A829-7883416F5B81}" type="presParOf" srcId="{DE556E0F-36D4-4461-926F-7F5C90E7E264}" destId="{C73FBDD9-80CE-420E-AD18-A32A7A0A9F66}" srcOrd="8" destOrd="0" presId="urn:microsoft.com/office/officeart/2008/layout/LinedList"/>
    <dgm:cxn modelId="{56E72E34-3525-4A95-8A75-1510B3D3067C}" type="presParOf" srcId="{DE556E0F-36D4-4461-926F-7F5C90E7E264}" destId="{FCBD371A-2EFC-4955-AC23-8EA3D05F6584}" srcOrd="9" destOrd="0" presId="urn:microsoft.com/office/officeart/2008/layout/LinedList"/>
    <dgm:cxn modelId="{19C6F743-9311-4510-AB71-3AEF0E0D0142}" type="presParOf" srcId="{DE556E0F-36D4-4461-926F-7F5C90E7E264}" destId="{32EA933A-B01C-49E4-AE4B-5D70FCCF4132}" srcOrd="10" destOrd="0" presId="urn:microsoft.com/office/officeart/2008/layout/LinedList"/>
    <dgm:cxn modelId="{BAA530BF-80CB-49CD-B8B8-126218907CDD}" type="presParOf" srcId="{32EA933A-B01C-49E4-AE4B-5D70FCCF4132}" destId="{7308FE6C-6992-4622-816D-E0216DCDD74A}" srcOrd="0" destOrd="0" presId="urn:microsoft.com/office/officeart/2008/layout/LinedList"/>
    <dgm:cxn modelId="{FE3370AC-688B-46D7-96F0-21F7357BC52D}" type="presParOf" srcId="{32EA933A-B01C-49E4-AE4B-5D70FCCF4132}" destId="{816E9CF9-666D-459B-8761-E746320D0C4E}" srcOrd="1" destOrd="0" presId="urn:microsoft.com/office/officeart/2008/layout/LinedList"/>
    <dgm:cxn modelId="{45A2659E-8EF1-415B-A3FB-2319FBE01203}" type="presParOf" srcId="{32EA933A-B01C-49E4-AE4B-5D70FCCF4132}" destId="{5513B90F-907A-4B1F-BD1F-7FFD9DDD1844}" srcOrd="2" destOrd="0" presId="urn:microsoft.com/office/officeart/2008/layout/LinedList"/>
    <dgm:cxn modelId="{2E5BC44B-C09F-4B91-B6AA-C1087B0F7AFD}" type="presParOf" srcId="{DE556E0F-36D4-4461-926F-7F5C90E7E264}" destId="{45A689E7-C400-443F-978A-FCA5735C7CBF}" srcOrd="11" destOrd="0" presId="urn:microsoft.com/office/officeart/2008/layout/LinedList"/>
    <dgm:cxn modelId="{1C80401F-EB2C-4C88-A981-08EE8F3154EA}" type="presParOf" srcId="{DE556E0F-36D4-4461-926F-7F5C90E7E264}" destId="{57C7DCF2-B907-430A-BF83-AFAAE5E0E746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475F75-EE6E-44D4-9129-9441EE06D21A}" type="doc">
      <dgm:prSet loTypeId="urn:microsoft.com/office/officeart/2008/layout/LinedList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EB13CCAF-63E6-439C-A2DB-00FEC443DA40}">
      <dgm:prSet phldrT="[Text]"/>
      <dgm:spPr/>
      <dgm:t>
        <a:bodyPr/>
        <a:lstStyle/>
        <a:p>
          <a:endParaRPr lang="en-AU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594C46FC-BB45-4BE2-8AA8-146A73FE1F81}" type="parTrans" cxnId="{D7495002-8834-4041-98FF-66F83C190F36}">
      <dgm:prSet/>
      <dgm:spPr/>
      <dgm:t>
        <a:bodyPr/>
        <a:lstStyle/>
        <a:p>
          <a:endParaRPr lang="en-AU"/>
        </a:p>
      </dgm:t>
    </dgm:pt>
    <dgm:pt modelId="{8E98FD84-445D-4B89-B026-777A354BA9E3}" type="sibTrans" cxnId="{D7495002-8834-4041-98FF-66F83C190F36}">
      <dgm:prSet/>
      <dgm:spPr/>
      <dgm:t>
        <a:bodyPr/>
        <a:lstStyle/>
        <a:p>
          <a:endParaRPr lang="en-AU"/>
        </a:p>
      </dgm:t>
    </dgm:pt>
    <dgm:pt modelId="{7F713C6F-FE91-499B-9401-7AC3A2967270}">
      <dgm:prSet phldrT="[Text]"/>
      <dgm:spPr/>
      <dgm:t>
        <a:bodyPr/>
        <a:lstStyle/>
        <a:p>
          <a:r>
            <a:rPr lang="en-A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Parents as advocates: “Fighting” for support</a:t>
          </a:r>
        </a:p>
      </dgm:t>
    </dgm:pt>
    <dgm:pt modelId="{A92EC902-0D32-45C2-8377-23B48D1D4341}" type="parTrans" cxnId="{530C30C1-5FF0-4193-83C2-EB17C067D964}">
      <dgm:prSet/>
      <dgm:spPr/>
      <dgm:t>
        <a:bodyPr/>
        <a:lstStyle/>
        <a:p>
          <a:endParaRPr lang="en-AU"/>
        </a:p>
      </dgm:t>
    </dgm:pt>
    <dgm:pt modelId="{B57F4BD6-9A7D-4A49-95EC-8085BC6EA638}" type="sibTrans" cxnId="{530C30C1-5FF0-4193-83C2-EB17C067D964}">
      <dgm:prSet/>
      <dgm:spPr/>
      <dgm:t>
        <a:bodyPr/>
        <a:lstStyle/>
        <a:p>
          <a:endParaRPr lang="en-AU"/>
        </a:p>
      </dgm:t>
    </dgm:pt>
    <dgm:pt modelId="{E1ADBC83-4C7C-4146-BD2C-089FC533A65F}">
      <dgm:prSet phldrT="[Text]"/>
      <dgm:spPr/>
      <dgm:t>
        <a:bodyPr/>
        <a:lstStyle/>
        <a:p>
          <a:r>
            <a:rPr lang="en-A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Benefits of parent support</a:t>
          </a:r>
        </a:p>
      </dgm:t>
    </dgm:pt>
    <dgm:pt modelId="{019D9815-BAC3-44CD-BCB5-0C76260B784B}" type="parTrans" cxnId="{E85BED49-C4AE-4B6F-9A7D-92207BB4A9A7}">
      <dgm:prSet/>
      <dgm:spPr/>
      <dgm:t>
        <a:bodyPr/>
        <a:lstStyle/>
        <a:p>
          <a:endParaRPr lang="en-AU"/>
        </a:p>
      </dgm:t>
    </dgm:pt>
    <dgm:pt modelId="{519452C7-4489-4029-B99F-B9B8E7E8917F}" type="sibTrans" cxnId="{E85BED49-C4AE-4B6F-9A7D-92207BB4A9A7}">
      <dgm:prSet/>
      <dgm:spPr/>
      <dgm:t>
        <a:bodyPr/>
        <a:lstStyle/>
        <a:p>
          <a:endParaRPr lang="en-AU"/>
        </a:p>
      </dgm:t>
    </dgm:pt>
    <dgm:pt modelId="{01C95BF6-9EEF-42F6-AA26-D11DF442288F}">
      <dgm:prSet phldrT="[Text]"/>
      <dgm:spPr/>
      <dgm:t>
        <a:bodyPr/>
        <a:lstStyle/>
        <a:p>
          <a:r>
            <a:rPr lang="en-A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Parents played a functional and practical support role</a:t>
          </a:r>
        </a:p>
      </dgm:t>
    </dgm:pt>
    <dgm:pt modelId="{37EF73E4-E36E-4440-A74D-FCCDDBB718D7}" type="sibTrans" cxnId="{E37840B2-6A96-4363-89BB-1AF86480F5AB}">
      <dgm:prSet/>
      <dgm:spPr/>
      <dgm:t>
        <a:bodyPr/>
        <a:lstStyle/>
        <a:p>
          <a:endParaRPr lang="en-AU"/>
        </a:p>
      </dgm:t>
    </dgm:pt>
    <dgm:pt modelId="{27E63138-002F-4619-B32B-2CD12ABC7358}" type="parTrans" cxnId="{E37840B2-6A96-4363-89BB-1AF86480F5AB}">
      <dgm:prSet/>
      <dgm:spPr/>
      <dgm:t>
        <a:bodyPr/>
        <a:lstStyle/>
        <a:p>
          <a:endParaRPr lang="en-AU"/>
        </a:p>
      </dgm:t>
    </dgm:pt>
    <dgm:pt modelId="{F38938E1-4CB4-48BD-8089-B825708DDD68}">
      <dgm:prSet phldrT="[Text]"/>
      <dgm:spPr/>
      <dgm:t>
        <a:bodyPr/>
        <a:lstStyle/>
        <a:p>
          <a:r>
            <a:rPr lang="en-A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The challenges of balancing autonomy and support need</a:t>
          </a:r>
        </a:p>
      </dgm:t>
    </dgm:pt>
    <dgm:pt modelId="{68EDFD53-00B0-4828-9774-4A77B2C6F603}" type="parTrans" cxnId="{8C0263C6-6BA0-46BB-A518-C6269A184D33}">
      <dgm:prSet/>
      <dgm:spPr/>
      <dgm:t>
        <a:bodyPr/>
        <a:lstStyle/>
        <a:p>
          <a:endParaRPr lang="en-AU"/>
        </a:p>
      </dgm:t>
    </dgm:pt>
    <dgm:pt modelId="{F9F44FE8-9D8F-4BA8-96C3-BDC16744F5BA}" type="sibTrans" cxnId="{8C0263C6-6BA0-46BB-A518-C6269A184D33}">
      <dgm:prSet/>
      <dgm:spPr/>
      <dgm:t>
        <a:bodyPr/>
        <a:lstStyle/>
        <a:p>
          <a:endParaRPr lang="en-AU"/>
        </a:p>
      </dgm:t>
    </dgm:pt>
    <dgm:pt modelId="{C49D04D6-D662-4627-9A48-A2B91784017F}">
      <dgm:prSet phldrT="[Text]"/>
      <dgm:spPr/>
      <dgm:t>
        <a:bodyPr/>
        <a:lstStyle/>
        <a:p>
          <a:r>
            <a:rPr lang="en-A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Delays and difficulties with university support</a:t>
          </a:r>
        </a:p>
      </dgm:t>
    </dgm:pt>
    <dgm:pt modelId="{657E3505-B73A-4BED-8BDF-5AA8F91A6FDA}" type="parTrans" cxnId="{42CCFF7B-5B75-4C94-975A-ACD8937853CF}">
      <dgm:prSet/>
      <dgm:spPr/>
      <dgm:t>
        <a:bodyPr/>
        <a:lstStyle/>
        <a:p>
          <a:endParaRPr lang="en-AU"/>
        </a:p>
      </dgm:t>
    </dgm:pt>
    <dgm:pt modelId="{700D547F-031C-484C-9C85-617955BAD83D}" type="sibTrans" cxnId="{42CCFF7B-5B75-4C94-975A-ACD8937853CF}">
      <dgm:prSet/>
      <dgm:spPr/>
      <dgm:t>
        <a:bodyPr/>
        <a:lstStyle/>
        <a:p>
          <a:endParaRPr lang="en-AU"/>
        </a:p>
      </dgm:t>
    </dgm:pt>
    <dgm:pt modelId="{EDD0CC56-F952-4CC9-8D79-519E1C018208}">
      <dgm:prSet phldrT="[Text]"/>
      <dgm:spPr/>
      <dgm:t>
        <a:bodyPr/>
        <a:lstStyle/>
        <a:p>
          <a:r>
            <a:rPr lang="en-A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Recommendations for university transition support</a:t>
          </a:r>
        </a:p>
      </dgm:t>
    </dgm:pt>
    <dgm:pt modelId="{6B424EE8-1EC0-42E2-A47E-D4D00E0F7864}" type="parTrans" cxnId="{44744771-FDC3-4296-9F0C-9603DD113DF2}">
      <dgm:prSet/>
      <dgm:spPr/>
      <dgm:t>
        <a:bodyPr/>
        <a:lstStyle/>
        <a:p>
          <a:endParaRPr lang="en-AU"/>
        </a:p>
      </dgm:t>
    </dgm:pt>
    <dgm:pt modelId="{4DF98A56-3A88-4E47-939A-19492E520864}" type="sibTrans" cxnId="{44744771-FDC3-4296-9F0C-9603DD113DF2}">
      <dgm:prSet/>
      <dgm:spPr/>
      <dgm:t>
        <a:bodyPr/>
        <a:lstStyle/>
        <a:p>
          <a:endParaRPr lang="en-AU"/>
        </a:p>
      </dgm:t>
    </dgm:pt>
    <dgm:pt modelId="{03499374-8838-476E-8650-B4E2EB850643}" type="pres">
      <dgm:prSet presAssocID="{03475F75-EE6E-44D4-9129-9441EE06D21A}" presName="vert0" presStyleCnt="0">
        <dgm:presLayoutVars>
          <dgm:dir/>
          <dgm:animOne val="branch"/>
          <dgm:animLvl val="lvl"/>
        </dgm:presLayoutVars>
      </dgm:prSet>
      <dgm:spPr/>
    </dgm:pt>
    <dgm:pt modelId="{676907EA-0027-4F59-B096-B9522F8C236A}" type="pres">
      <dgm:prSet presAssocID="{EB13CCAF-63E6-439C-A2DB-00FEC443DA40}" presName="thickLine" presStyleLbl="alignNode1" presStyleIdx="0" presStyleCnt="1"/>
      <dgm:spPr/>
    </dgm:pt>
    <dgm:pt modelId="{5A1BCFE2-6DF9-4D8F-B2BA-766B26934283}" type="pres">
      <dgm:prSet presAssocID="{EB13CCAF-63E6-439C-A2DB-00FEC443DA40}" presName="horz1" presStyleCnt="0"/>
      <dgm:spPr/>
    </dgm:pt>
    <dgm:pt modelId="{42D27885-09E1-4217-B48D-E779AFFD448A}" type="pres">
      <dgm:prSet presAssocID="{EB13CCAF-63E6-439C-A2DB-00FEC443DA40}" presName="tx1" presStyleLbl="revTx" presStyleIdx="0" presStyleCnt="7"/>
      <dgm:spPr/>
    </dgm:pt>
    <dgm:pt modelId="{7E727AF6-C49E-4A6B-84BD-53D0CA104ABB}" type="pres">
      <dgm:prSet presAssocID="{EB13CCAF-63E6-439C-A2DB-00FEC443DA40}" presName="vert1" presStyleCnt="0"/>
      <dgm:spPr/>
    </dgm:pt>
    <dgm:pt modelId="{2157B7EF-5E68-4AFE-9AE7-907CB6D929B0}" type="pres">
      <dgm:prSet presAssocID="{01C95BF6-9EEF-42F6-AA26-D11DF442288F}" presName="vertSpace2a" presStyleCnt="0"/>
      <dgm:spPr/>
    </dgm:pt>
    <dgm:pt modelId="{C8613104-E86A-4390-9944-EB08F934ADFA}" type="pres">
      <dgm:prSet presAssocID="{01C95BF6-9EEF-42F6-AA26-D11DF442288F}" presName="horz2" presStyleCnt="0"/>
      <dgm:spPr/>
    </dgm:pt>
    <dgm:pt modelId="{55463680-D5FF-4E1F-83BE-05C0DC442979}" type="pres">
      <dgm:prSet presAssocID="{01C95BF6-9EEF-42F6-AA26-D11DF442288F}" presName="horzSpace2" presStyleCnt="0"/>
      <dgm:spPr/>
    </dgm:pt>
    <dgm:pt modelId="{B9D1E76B-73E6-4619-B544-0479F4DA73F5}" type="pres">
      <dgm:prSet presAssocID="{01C95BF6-9EEF-42F6-AA26-D11DF442288F}" presName="tx2" presStyleLbl="revTx" presStyleIdx="1" presStyleCnt="7"/>
      <dgm:spPr/>
    </dgm:pt>
    <dgm:pt modelId="{D79ECA9E-DFD0-435A-96C9-15D286AAC69D}" type="pres">
      <dgm:prSet presAssocID="{01C95BF6-9EEF-42F6-AA26-D11DF442288F}" presName="vert2" presStyleCnt="0"/>
      <dgm:spPr/>
    </dgm:pt>
    <dgm:pt modelId="{52829420-5593-41FB-9D49-53B94B5433BA}" type="pres">
      <dgm:prSet presAssocID="{01C95BF6-9EEF-42F6-AA26-D11DF442288F}" presName="thinLine2b" presStyleLbl="callout" presStyleIdx="0" presStyleCnt="6"/>
      <dgm:spPr/>
    </dgm:pt>
    <dgm:pt modelId="{538B855B-63B8-42EF-999E-F6394BC2AC82}" type="pres">
      <dgm:prSet presAssocID="{01C95BF6-9EEF-42F6-AA26-D11DF442288F}" presName="vertSpace2b" presStyleCnt="0"/>
      <dgm:spPr/>
    </dgm:pt>
    <dgm:pt modelId="{960A73E0-BE56-4F7C-AA98-88705D77C718}" type="pres">
      <dgm:prSet presAssocID="{7F713C6F-FE91-499B-9401-7AC3A2967270}" presName="horz2" presStyleCnt="0"/>
      <dgm:spPr/>
    </dgm:pt>
    <dgm:pt modelId="{86A7876A-BAC7-4B69-A477-210742229C70}" type="pres">
      <dgm:prSet presAssocID="{7F713C6F-FE91-499B-9401-7AC3A2967270}" presName="horzSpace2" presStyleCnt="0"/>
      <dgm:spPr/>
    </dgm:pt>
    <dgm:pt modelId="{16A996FE-3B0C-4A21-ACDF-FE52E431B707}" type="pres">
      <dgm:prSet presAssocID="{7F713C6F-FE91-499B-9401-7AC3A2967270}" presName="tx2" presStyleLbl="revTx" presStyleIdx="2" presStyleCnt="7"/>
      <dgm:spPr/>
    </dgm:pt>
    <dgm:pt modelId="{8EE2E999-E1B7-4495-8B3C-1F3EAFA5B705}" type="pres">
      <dgm:prSet presAssocID="{7F713C6F-FE91-499B-9401-7AC3A2967270}" presName="vert2" presStyleCnt="0"/>
      <dgm:spPr/>
    </dgm:pt>
    <dgm:pt modelId="{C712AEB9-68A9-4148-BE36-676B94F28E4B}" type="pres">
      <dgm:prSet presAssocID="{7F713C6F-FE91-499B-9401-7AC3A2967270}" presName="thinLine2b" presStyleLbl="callout" presStyleIdx="1" presStyleCnt="6"/>
      <dgm:spPr/>
    </dgm:pt>
    <dgm:pt modelId="{8A5137A7-82EC-4882-974C-ADE98669AD3C}" type="pres">
      <dgm:prSet presAssocID="{7F713C6F-FE91-499B-9401-7AC3A2967270}" presName="vertSpace2b" presStyleCnt="0"/>
      <dgm:spPr/>
    </dgm:pt>
    <dgm:pt modelId="{1086303B-DDA1-41DD-8DAF-7C9D9CF9F3DE}" type="pres">
      <dgm:prSet presAssocID="{E1ADBC83-4C7C-4146-BD2C-089FC533A65F}" presName="horz2" presStyleCnt="0"/>
      <dgm:spPr/>
    </dgm:pt>
    <dgm:pt modelId="{E9C72D83-3F9F-49B8-959E-2C80F8B0D4AA}" type="pres">
      <dgm:prSet presAssocID="{E1ADBC83-4C7C-4146-BD2C-089FC533A65F}" presName="horzSpace2" presStyleCnt="0"/>
      <dgm:spPr/>
    </dgm:pt>
    <dgm:pt modelId="{082FA18D-C260-44BC-8C7A-3BCBBC9A8FB6}" type="pres">
      <dgm:prSet presAssocID="{E1ADBC83-4C7C-4146-BD2C-089FC533A65F}" presName="tx2" presStyleLbl="revTx" presStyleIdx="3" presStyleCnt="7"/>
      <dgm:spPr/>
    </dgm:pt>
    <dgm:pt modelId="{6F8920DA-BB7A-42DC-BA9E-BAF4246C476C}" type="pres">
      <dgm:prSet presAssocID="{E1ADBC83-4C7C-4146-BD2C-089FC533A65F}" presName="vert2" presStyleCnt="0"/>
      <dgm:spPr/>
    </dgm:pt>
    <dgm:pt modelId="{96AFFCE3-7AD5-4610-AF98-13FE2740ECA6}" type="pres">
      <dgm:prSet presAssocID="{E1ADBC83-4C7C-4146-BD2C-089FC533A65F}" presName="thinLine2b" presStyleLbl="callout" presStyleIdx="2" presStyleCnt="6"/>
      <dgm:spPr/>
    </dgm:pt>
    <dgm:pt modelId="{B10DFADC-8935-4B18-8EAC-9F0359FB8078}" type="pres">
      <dgm:prSet presAssocID="{E1ADBC83-4C7C-4146-BD2C-089FC533A65F}" presName="vertSpace2b" presStyleCnt="0"/>
      <dgm:spPr/>
    </dgm:pt>
    <dgm:pt modelId="{951F514D-AE7E-4FDA-90FF-6D565D953359}" type="pres">
      <dgm:prSet presAssocID="{F38938E1-4CB4-48BD-8089-B825708DDD68}" presName="horz2" presStyleCnt="0"/>
      <dgm:spPr/>
    </dgm:pt>
    <dgm:pt modelId="{134A870F-9E0D-41C7-8E9D-04D7D83E8A9E}" type="pres">
      <dgm:prSet presAssocID="{F38938E1-4CB4-48BD-8089-B825708DDD68}" presName="horzSpace2" presStyleCnt="0"/>
      <dgm:spPr/>
    </dgm:pt>
    <dgm:pt modelId="{78CACEDD-5BE9-44AA-B3BC-5B9AFEEFBBC8}" type="pres">
      <dgm:prSet presAssocID="{F38938E1-4CB4-48BD-8089-B825708DDD68}" presName="tx2" presStyleLbl="revTx" presStyleIdx="4" presStyleCnt="7"/>
      <dgm:spPr/>
    </dgm:pt>
    <dgm:pt modelId="{0A456087-55E7-4213-AB92-EC0EED35DA3C}" type="pres">
      <dgm:prSet presAssocID="{F38938E1-4CB4-48BD-8089-B825708DDD68}" presName="vert2" presStyleCnt="0"/>
      <dgm:spPr/>
    </dgm:pt>
    <dgm:pt modelId="{A9C1C2CE-3738-47F3-8C36-7C4A27359ACE}" type="pres">
      <dgm:prSet presAssocID="{F38938E1-4CB4-48BD-8089-B825708DDD68}" presName="thinLine2b" presStyleLbl="callout" presStyleIdx="3" presStyleCnt="6"/>
      <dgm:spPr/>
    </dgm:pt>
    <dgm:pt modelId="{8E46CE30-6971-4D6D-B9AC-256150FB07A9}" type="pres">
      <dgm:prSet presAssocID="{F38938E1-4CB4-48BD-8089-B825708DDD68}" presName="vertSpace2b" presStyleCnt="0"/>
      <dgm:spPr/>
    </dgm:pt>
    <dgm:pt modelId="{ED270BA7-4A9A-452A-9295-BCAD0D540AC6}" type="pres">
      <dgm:prSet presAssocID="{C49D04D6-D662-4627-9A48-A2B91784017F}" presName="horz2" presStyleCnt="0"/>
      <dgm:spPr/>
    </dgm:pt>
    <dgm:pt modelId="{9C20D510-16A6-4FD8-8350-EFEF66EAF391}" type="pres">
      <dgm:prSet presAssocID="{C49D04D6-D662-4627-9A48-A2B91784017F}" presName="horzSpace2" presStyleCnt="0"/>
      <dgm:spPr/>
    </dgm:pt>
    <dgm:pt modelId="{BFC204D8-3BDF-49DC-A285-344208E6DE72}" type="pres">
      <dgm:prSet presAssocID="{C49D04D6-D662-4627-9A48-A2B91784017F}" presName="tx2" presStyleLbl="revTx" presStyleIdx="5" presStyleCnt="7"/>
      <dgm:spPr/>
    </dgm:pt>
    <dgm:pt modelId="{E95BB701-DECD-43E2-90C8-38D3ACC053D9}" type="pres">
      <dgm:prSet presAssocID="{C49D04D6-D662-4627-9A48-A2B91784017F}" presName="vert2" presStyleCnt="0"/>
      <dgm:spPr/>
    </dgm:pt>
    <dgm:pt modelId="{AFB5AF56-D55D-460A-B149-EE443A36F832}" type="pres">
      <dgm:prSet presAssocID="{C49D04D6-D662-4627-9A48-A2B91784017F}" presName="thinLine2b" presStyleLbl="callout" presStyleIdx="4" presStyleCnt="6"/>
      <dgm:spPr/>
    </dgm:pt>
    <dgm:pt modelId="{799BF230-E29F-424C-872C-E48D9B93BE96}" type="pres">
      <dgm:prSet presAssocID="{C49D04D6-D662-4627-9A48-A2B91784017F}" presName="vertSpace2b" presStyleCnt="0"/>
      <dgm:spPr/>
    </dgm:pt>
    <dgm:pt modelId="{D5996CA7-371E-41F6-A039-5A8A0EC1B56D}" type="pres">
      <dgm:prSet presAssocID="{EDD0CC56-F952-4CC9-8D79-519E1C018208}" presName="horz2" presStyleCnt="0"/>
      <dgm:spPr/>
    </dgm:pt>
    <dgm:pt modelId="{5D5A6843-09E7-48DD-BF7D-0F127CBF2C11}" type="pres">
      <dgm:prSet presAssocID="{EDD0CC56-F952-4CC9-8D79-519E1C018208}" presName="horzSpace2" presStyleCnt="0"/>
      <dgm:spPr/>
    </dgm:pt>
    <dgm:pt modelId="{A712575C-AD42-4BD5-A1CD-95CC06C8F504}" type="pres">
      <dgm:prSet presAssocID="{EDD0CC56-F952-4CC9-8D79-519E1C018208}" presName="tx2" presStyleLbl="revTx" presStyleIdx="6" presStyleCnt="7"/>
      <dgm:spPr/>
    </dgm:pt>
    <dgm:pt modelId="{32AA68CA-1472-4413-865F-1B5133AE3875}" type="pres">
      <dgm:prSet presAssocID="{EDD0CC56-F952-4CC9-8D79-519E1C018208}" presName="vert2" presStyleCnt="0"/>
      <dgm:spPr/>
    </dgm:pt>
    <dgm:pt modelId="{9A8E7996-4B88-49E8-869E-AF3F88403DE7}" type="pres">
      <dgm:prSet presAssocID="{EDD0CC56-F952-4CC9-8D79-519E1C018208}" presName="thinLine2b" presStyleLbl="callout" presStyleIdx="5" presStyleCnt="6"/>
      <dgm:spPr/>
    </dgm:pt>
    <dgm:pt modelId="{CD4BA5DD-18C5-43F9-B757-4868CC53438A}" type="pres">
      <dgm:prSet presAssocID="{EDD0CC56-F952-4CC9-8D79-519E1C018208}" presName="vertSpace2b" presStyleCnt="0"/>
      <dgm:spPr/>
    </dgm:pt>
  </dgm:ptLst>
  <dgm:cxnLst>
    <dgm:cxn modelId="{D7495002-8834-4041-98FF-66F83C190F36}" srcId="{03475F75-EE6E-44D4-9129-9441EE06D21A}" destId="{EB13CCAF-63E6-439C-A2DB-00FEC443DA40}" srcOrd="0" destOrd="0" parTransId="{594C46FC-BB45-4BE2-8AA8-146A73FE1F81}" sibTransId="{8E98FD84-445D-4B89-B026-777A354BA9E3}"/>
    <dgm:cxn modelId="{4C70B10A-2C46-474C-9A64-CE62B19D4168}" type="presOf" srcId="{03475F75-EE6E-44D4-9129-9441EE06D21A}" destId="{03499374-8838-476E-8650-B4E2EB850643}" srcOrd="0" destOrd="0" presId="urn:microsoft.com/office/officeart/2008/layout/LinedList"/>
    <dgm:cxn modelId="{AD5A4D5F-DFB3-4503-B528-11E015FB57E1}" type="presOf" srcId="{C49D04D6-D662-4627-9A48-A2B91784017F}" destId="{BFC204D8-3BDF-49DC-A285-344208E6DE72}" srcOrd="0" destOrd="0" presId="urn:microsoft.com/office/officeart/2008/layout/LinedList"/>
    <dgm:cxn modelId="{E85BED49-C4AE-4B6F-9A7D-92207BB4A9A7}" srcId="{EB13CCAF-63E6-439C-A2DB-00FEC443DA40}" destId="{E1ADBC83-4C7C-4146-BD2C-089FC533A65F}" srcOrd="2" destOrd="0" parTransId="{019D9815-BAC3-44CD-BCB5-0C76260B784B}" sibTransId="{519452C7-4489-4029-B99F-B9B8E7E8917F}"/>
    <dgm:cxn modelId="{BF7C8E4A-74FD-4AA4-8DF4-5BC071D9E3A2}" type="presOf" srcId="{EDD0CC56-F952-4CC9-8D79-519E1C018208}" destId="{A712575C-AD42-4BD5-A1CD-95CC06C8F504}" srcOrd="0" destOrd="0" presId="urn:microsoft.com/office/officeart/2008/layout/LinedList"/>
    <dgm:cxn modelId="{1619E44B-A44C-4FC0-878A-B0D3E5B8AB32}" type="presOf" srcId="{EB13CCAF-63E6-439C-A2DB-00FEC443DA40}" destId="{42D27885-09E1-4217-B48D-E779AFFD448A}" srcOrd="0" destOrd="0" presId="urn:microsoft.com/office/officeart/2008/layout/LinedList"/>
    <dgm:cxn modelId="{44744771-FDC3-4296-9F0C-9603DD113DF2}" srcId="{EB13CCAF-63E6-439C-A2DB-00FEC443DA40}" destId="{EDD0CC56-F952-4CC9-8D79-519E1C018208}" srcOrd="5" destOrd="0" parTransId="{6B424EE8-1EC0-42E2-A47E-D4D00E0F7864}" sibTransId="{4DF98A56-3A88-4E47-939A-19492E520864}"/>
    <dgm:cxn modelId="{42CCFF7B-5B75-4C94-975A-ACD8937853CF}" srcId="{EB13CCAF-63E6-439C-A2DB-00FEC443DA40}" destId="{C49D04D6-D662-4627-9A48-A2B91784017F}" srcOrd="4" destOrd="0" parTransId="{657E3505-B73A-4BED-8BDF-5AA8F91A6FDA}" sibTransId="{700D547F-031C-484C-9C85-617955BAD83D}"/>
    <dgm:cxn modelId="{19A97F88-E8C8-4080-A167-027CA691AC63}" type="presOf" srcId="{01C95BF6-9EEF-42F6-AA26-D11DF442288F}" destId="{B9D1E76B-73E6-4619-B544-0479F4DA73F5}" srcOrd="0" destOrd="0" presId="urn:microsoft.com/office/officeart/2008/layout/LinedList"/>
    <dgm:cxn modelId="{E37840B2-6A96-4363-89BB-1AF86480F5AB}" srcId="{EB13CCAF-63E6-439C-A2DB-00FEC443DA40}" destId="{01C95BF6-9EEF-42F6-AA26-D11DF442288F}" srcOrd="0" destOrd="0" parTransId="{27E63138-002F-4619-B32B-2CD12ABC7358}" sibTransId="{37EF73E4-E36E-4440-A74D-FCCDDBB718D7}"/>
    <dgm:cxn modelId="{BB5BA8B9-7784-46C7-A45B-4A8319150A95}" type="presOf" srcId="{E1ADBC83-4C7C-4146-BD2C-089FC533A65F}" destId="{082FA18D-C260-44BC-8C7A-3BCBBC9A8FB6}" srcOrd="0" destOrd="0" presId="urn:microsoft.com/office/officeart/2008/layout/LinedList"/>
    <dgm:cxn modelId="{530C30C1-5FF0-4193-83C2-EB17C067D964}" srcId="{EB13CCAF-63E6-439C-A2DB-00FEC443DA40}" destId="{7F713C6F-FE91-499B-9401-7AC3A2967270}" srcOrd="1" destOrd="0" parTransId="{A92EC902-0D32-45C2-8377-23B48D1D4341}" sibTransId="{B57F4BD6-9A7D-4A49-95EC-8085BC6EA638}"/>
    <dgm:cxn modelId="{8C0263C6-6BA0-46BB-A518-C6269A184D33}" srcId="{EB13CCAF-63E6-439C-A2DB-00FEC443DA40}" destId="{F38938E1-4CB4-48BD-8089-B825708DDD68}" srcOrd="3" destOrd="0" parTransId="{68EDFD53-00B0-4828-9774-4A77B2C6F603}" sibTransId="{F9F44FE8-9D8F-4BA8-96C3-BDC16744F5BA}"/>
    <dgm:cxn modelId="{918481D6-9766-4DA7-8F40-A391CE4E0A95}" type="presOf" srcId="{7F713C6F-FE91-499B-9401-7AC3A2967270}" destId="{16A996FE-3B0C-4A21-ACDF-FE52E431B707}" srcOrd="0" destOrd="0" presId="urn:microsoft.com/office/officeart/2008/layout/LinedList"/>
    <dgm:cxn modelId="{493A08EC-4F0A-4EF3-877E-830FE3A5C5E4}" type="presOf" srcId="{F38938E1-4CB4-48BD-8089-B825708DDD68}" destId="{78CACEDD-5BE9-44AA-B3BC-5B9AFEEFBBC8}" srcOrd="0" destOrd="0" presId="urn:microsoft.com/office/officeart/2008/layout/LinedList"/>
    <dgm:cxn modelId="{D08FF8AE-DA69-49E0-8F26-1A5C445A8D97}" type="presParOf" srcId="{03499374-8838-476E-8650-B4E2EB850643}" destId="{676907EA-0027-4F59-B096-B9522F8C236A}" srcOrd="0" destOrd="0" presId="urn:microsoft.com/office/officeart/2008/layout/LinedList"/>
    <dgm:cxn modelId="{672205AD-2B07-49EA-A5C1-8CAED72B7499}" type="presParOf" srcId="{03499374-8838-476E-8650-B4E2EB850643}" destId="{5A1BCFE2-6DF9-4D8F-B2BA-766B26934283}" srcOrd="1" destOrd="0" presId="urn:microsoft.com/office/officeart/2008/layout/LinedList"/>
    <dgm:cxn modelId="{DCE6D94E-EC56-4505-A2B2-D8FBAD34E959}" type="presParOf" srcId="{5A1BCFE2-6DF9-4D8F-B2BA-766B26934283}" destId="{42D27885-09E1-4217-B48D-E779AFFD448A}" srcOrd="0" destOrd="0" presId="urn:microsoft.com/office/officeart/2008/layout/LinedList"/>
    <dgm:cxn modelId="{08AC227C-66CB-44A7-AFCE-F5FC0CE05E59}" type="presParOf" srcId="{5A1BCFE2-6DF9-4D8F-B2BA-766B26934283}" destId="{7E727AF6-C49E-4A6B-84BD-53D0CA104ABB}" srcOrd="1" destOrd="0" presId="urn:microsoft.com/office/officeart/2008/layout/LinedList"/>
    <dgm:cxn modelId="{49958CF6-0F8C-47BB-A061-45C875B4C894}" type="presParOf" srcId="{7E727AF6-C49E-4A6B-84BD-53D0CA104ABB}" destId="{2157B7EF-5E68-4AFE-9AE7-907CB6D929B0}" srcOrd="0" destOrd="0" presId="urn:microsoft.com/office/officeart/2008/layout/LinedList"/>
    <dgm:cxn modelId="{A39A06FC-E87F-4204-AD43-467E2F7A1E1A}" type="presParOf" srcId="{7E727AF6-C49E-4A6B-84BD-53D0CA104ABB}" destId="{C8613104-E86A-4390-9944-EB08F934ADFA}" srcOrd="1" destOrd="0" presId="urn:microsoft.com/office/officeart/2008/layout/LinedList"/>
    <dgm:cxn modelId="{AA37DE83-2DBD-4766-A075-6C33F02052A6}" type="presParOf" srcId="{C8613104-E86A-4390-9944-EB08F934ADFA}" destId="{55463680-D5FF-4E1F-83BE-05C0DC442979}" srcOrd="0" destOrd="0" presId="urn:microsoft.com/office/officeart/2008/layout/LinedList"/>
    <dgm:cxn modelId="{4278DDFB-61EA-4A3F-AD99-0B79FEA52A88}" type="presParOf" srcId="{C8613104-E86A-4390-9944-EB08F934ADFA}" destId="{B9D1E76B-73E6-4619-B544-0479F4DA73F5}" srcOrd="1" destOrd="0" presId="urn:microsoft.com/office/officeart/2008/layout/LinedList"/>
    <dgm:cxn modelId="{C421561E-82E4-4C85-B0DE-429594FD696F}" type="presParOf" srcId="{C8613104-E86A-4390-9944-EB08F934ADFA}" destId="{D79ECA9E-DFD0-435A-96C9-15D286AAC69D}" srcOrd="2" destOrd="0" presId="urn:microsoft.com/office/officeart/2008/layout/LinedList"/>
    <dgm:cxn modelId="{EE22866F-7CBB-4EE1-AB71-E8BD05875388}" type="presParOf" srcId="{7E727AF6-C49E-4A6B-84BD-53D0CA104ABB}" destId="{52829420-5593-41FB-9D49-53B94B5433BA}" srcOrd="2" destOrd="0" presId="urn:microsoft.com/office/officeart/2008/layout/LinedList"/>
    <dgm:cxn modelId="{5CBD4ECD-0DE8-4682-A61E-4388781E42BA}" type="presParOf" srcId="{7E727AF6-C49E-4A6B-84BD-53D0CA104ABB}" destId="{538B855B-63B8-42EF-999E-F6394BC2AC82}" srcOrd="3" destOrd="0" presId="urn:microsoft.com/office/officeart/2008/layout/LinedList"/>
    <dgm:cxn modelId="{DFEEA938-BB81-41A1-A95D-426D82961CFB}" type="presParOf" srcId="{7E727AF6-C49E-4A6B-84BD-53D0CA104ABB}" destId="{960A73E0-BE56-4F7C-AA98-88705D77C718}" srcOrd="4" destOrd="0" presId="urn:microsoft.com/office/officeart/2008/layout/LinedList"/>
    <dgm:cxn modelId="{1E9CAFBB-7CD6-480A-9132-67C41B71955B}" type="presParOf" srcId="{960A73E0-BE56-4F7C-AA98-88705D77C718}" destId="{86A7876A-BAC7-4B69-A477-210742229C70}" srcOrd="0" destOrd="0" presId="urn:microsoft.com/office/officeart/2008/layout/LinedList"/>
    <dgm:cxn modelId="{E9951B49-BADA-4EEA-8F0B-E65944808330}" type="presParOf" srcId="{960A73E0-BE56-4F7C-AA98-88705D77C718}" destId="{16A996FE-3B0C-4A21-ACDF-FE52E431B707}" srcOrd="1" destOrd="0" presId="urn:microsoft.com/office/officeart/2008/layout/LinedList"/>
    <dgm:cxn modelId="{EB94E997-A63A-4F7A-8D9D-7B671833035E}" type="presParOf" srcId="{960A73E0-BE56-4F7C-AA98-88705D77C718}" destId="{8EE2E999-E1B7-4495-8B3C-1F3EAFA5B705}" srcOrd="2" destOrd="0" presId="urn:microsoft.com/office/officeart/2008/layout/LinedList"/>
    <dgm:cxn modelId="{1A1DBCAB-0AB6-4F8F-BEA2-14B9310FC4D1}" type="presParOf" srcId="{7E727AF6-C49E-4A6B-84BD-53D0CA104ABB}" destId="{C712AEB9-68A9-4148-BE36-676B94F28E4B}" srcOrd="5" destOrd="0" presId="urn:microsoft.com/office/officeart/2008/layout/LinedList"/>
    <dgm:cxn modelId="{CD451C80-FF11-48A7-8A7F-D2B28D7643DE}" type="presParOf" srcId="{7E727AF6-C49E-4A6B-84BD-53D0CA104ABB}" destId="{8A5137A7-82EC-4882-974C-ADE98669AD3C}" srcOrd="6" destOrd="0" presId="urn:microsoft.com/office/officeart/2008/layout/LinedList"/>
    <dgm:cxn modelId="{16B385FC-49E8-46EE-868C-07FA49D896AA}" type="presParOf" srcId="{7E727AF6-C49E-4A6B-84BD-53D0CA104ABB}" destId="{1086303B-DDA1-41DD-8DAF-7C9D9CF9F3DE}" srcOrd="7" destOrd="0" presId="urn:microsoft.com/office/officeart/2008/layout/LinedList"/>
    <dgm:cxn modelId="{0C87BFC3-5693-4BCE-8F25-680FA1ECB8F6}" type="presParOf" srcId="{1086303B-DDA1-41DD-8DAF-7C9D9CF9F3DE}" destId="{E9C72D83-3F9F-49B8-959E-2C80F8B0D4AA}" srcOrd="0" destOrd="0" presId="urn:microsoft.com/office/officeart/2008/layout/LinedList"/>
    <dgm:cxn modelId="{B2C64B48-F410-4A22-9839-9A9A946AE9B7}" type="presParOf" srcId="{1086303B-DDA1-41DD-8DAF-7C9D9CF9F3DE}" destId="{082FA18D-C260-44BC-8C7A-3BCBBC9A8FB6}" srcOrd="1" destOrd="0" presId="urn:microsoft.com/office/officeart/2008/layout/LinedList"/>
    <dgm:cxn modelId="{29404C83-7392-4380-9D3D-4E5169EDA7AD}" type="presParOf" srcId="{1086303B-DDA1-41DD-8DAF-7C9D9CF9F3DE}" destId="{6F8920DA-BB7A-42DC-BA9E-BAF4246C476C}" srcOrd="2" destOrd="0" presId="urn:microsoft.com/office/officeart/2008/layout/LinedList"/>
    <dgm:cxn modelId="{61340F9D-E1E0-47B1-BB08-F5903E646506}" type="presParOf" srcId="{7E727AF6-C49E-4A6B-84BD-53D0CA104ABB}" destId="{96AFFCE3-7AD5-4610-AF98-13FE2740ECA6}" srcOrd="8" destOrd="0" presId="urn:microsoft.com/office/officeart/2008/layout/LinedList"/>
    <dgm:cxn modelId="{2C412FD6-936B-46BD-8FFD-34B52394A7F6}" type="presParOf" srcId="{7E727AF6-C49E-4A6B-84BD-53D0CA104ABB}" destId="{B10DFADC-8935-4B18-8EAC-9F0359FB8078}" srcOrd="9" destOrd="0" presId="urn:microsoft.com/office/officeart/2008/layout/LinedList"/>
    <dgm:cxn modelId="{11439FCA-23FE-4182-9406-7D4A8E465FC6}" type="presParOf" srcId="{7E727AF6-C49E-4A6B-84BD-53D0CA104ABB}" destId="{951F514D-AE7E-4FDA-90FF-6D565D953359}" srcOrd="10" destOrd="0" presId="urn:microsoft.com/office/officeart/2008/layout/LinedList"/>
    <dgm:cxn modelId="{65B9855C-FB27-4426-A3CB-7FA1138BE64E}" type="presParOf" srcId="{951F514D-AE7E-4FDA-90FF-6D565D953359}" destId="{134A870F-9E0D-41C7-8E9D-04D7D83E8A9E}" srcOrd="0" destOrd="0" presId="urn:microsoft.com/office/officeart/2008/layout/LinedList"/>
    <dgm:cxn modelId="{AFE0964E-B5EE-4E78-9D6C-25CF2405315C}" type="presParOf" srcId="{951F514D-AE7E-4FDA-90FF-6D565D953359}" destId="{78CACEDD-5BE9-44AA-B3BC-5B9AFEEFBBC8}" srcOrd="1" destOrd="0" presId="urn:microsoft.com/office/officeart/2008/layout/LinedList"/>
    <dgm:cxn modelId="{DC219F2E-FF8D-47A7-BEBF-EFA9F1687727}" type="presParOf" srcId="{951F514D-AE7E-4FDA-90FF-6D565D953359}" destId="{0A456087-55E7-4213-AB92-EC0EED35DA3C}" srcOrd="2" destOrd="0" presId="urn:microsoft.com/office/officeart/2008/layout/LinedList"/>
    <dgm:cxn modelId="{41E2971C-762F-40AF-8B84-684C1DB50EC5}" type="presParOf" srcId="{7E727AF6-C49E-4A6B-84BD-53D0CA104ABB}" destId="{A9C1C2CE-3738-47F3-8C36-7C4A27359ACE}" srcOrd="11" destOrd="0" presId="urn:microsoft.com/office/officeart/2008/layout/LinedList"/>
    <dgm:cxn modelId="{1A5F017C-85F9-4DE1-9FB3-BF3A4633F7F7}" type="presParOf" srcId="{7E727AF6-C49E-4A6B-84BD-53D0CA104ABB}" destId="{8E46CE30-6971-4D6D-B9AC-256150FB07A9}" srcOrd="12" destOrd="0" presId="urn:microsoft.com/office/officeart/2008/layout/LinedList"/>
    <dgm:cxn modelId="{0591B3AB-5740-4E46-ACEA-5CFE8FC9B78E}" type="presParOf" srcId="{7E727AF6-C49E-4A6B-84BD-53D0CA104ABB}" destId="{ED270BA7-4A9A-452A-9295-BCAD0D540AC6}" srcOrd="13" destOrd="0" presId="urn:microsoft.com/office/officeart/2008/layout/LinedList"/>
    <dgm:cxn modelId="{D509F92D-453E-4A1D-A56B-ABED3028DC25}" type="presParOf" srcId="{ED270BA7-4A9A-452A-9295-BCAD0D540AC6}" destId="{9C20D510-16A6-4FD8-8350-EFEF66EAF391}" srcOrd="0" destOrd="0" presId="urn:microsoft.com/office/officeart/2008/layout/LinedList"/>
    <dgm:cxn modelId="{0A246259-DE79-4DD6-B97C-90AA4E9AE300}" type="presParOf" srcId="{ED270BA7-4A9A-452A-9295-BCAD0D540AC6}" destId="{BFC204D8-3BDF-49DC-A285-344208E6DE72}" srcOrd="1" destOrd="0" presId="urn:microsoft.com/office/officeart/2008/layout/LinedList"/>
    <dgm:cxn modelId="{8FE50714-DA6D-4E07-AE4A-8569DEC08B2F}" type="presParOf" srcId="{ED270BA7-4A9A-452A-9295-BCAD0D540AC6}" destId="{E95BB701-DECD-43E2-90C8-38D3ACC053D9}" srcOrd="2" destOrd="0" presId="urn:microsoft.com/office/officeart/2008/layout/LinedList"/>
    <dgm:cxn modelId="{43EE1C0E-D02A-4AF0-8510-D64D10C07534}" type="presParOf" srcId="{7E727AF6-C49E-4A6B-84BD-53D0CA104ABB}" destId="{AFB5AF56-D55D-460A-B149-EE443A36F832}" srcOrd="14" destOrd="0" presId="urn:microsoft.com/office/officeart/2008/layout/LinedList"/>
    <dgm:cxn modelId="{31935EF6-C063-4C43-9CE6-2860A1580A76}" type="presParOf" srcId="{7E727AF6-C49E-4A6B-84BD-53D0CA104ABB}" destId="{799BF230-E29F-424C-872C-E48D9B93BE96}" srcOrd="15" destOrd="0" presId="urn:microsoft.com/office/officeart/2008/layout/LinedList"/>
    <dgm:cxn modelId="{30EE3236-4123-45EA-9480-C50E40AEE55E}" type="presParOf" srcId="{7E727AF6-C49E-4A6B-84BD-53D0CA104ABB}" destId="{D5996CA7-371E-41F6-A039-5A8A0EC1B56D}" srcOrd="16" destOrd="0" presId="urn:microsoft.com/office/officeart/2008/layout/LinedList"/>
    <dgm:cxn modelId="{B3DD303A-F655-4C47-8AF4-C5AF3C843094}" type="presParOf" srcId="{D5996CA7-371E-41F6-A039-5A8A0EC1B56D}" destId="{5D5A6843-09E7-48DD-BF7D-0F127CBF2C11}" srcOrd="0" destOrd="0" presId="urn:microsoft.com/office/officeart/2008/layout/LinedList"/>
    <dgm:cxn modelId="{30939DA6-E39C-4DB3-8C41-ACB4548DE38B}" type="presParOf" srcId="{D5996CA7-371E-41F6-A039-5A8A0EC1B56D}" destId="{A712575C-AD42-4BD5-A1CD-95CC06C8F504}" srcOrd="1" destOrd="0" presId="urn:microsoft.com/office/officeart/2008/layout/LinedList"/>
    <dgm:cxn modelId="{E728D40C-552B-4C67-8149-F9D39116F391}" type="presParOf" srcId="{D5996CA7-371E-41F6-A039-5A8A0EC1B56D}" destId="{32AA68CA-1472-4413-865F-1B5133AE3875}" srcOrd="2" destOrd="0" presId="urn:microsoft.com/office/officeart/2008/layout/LinedList"/>
    <dgm:cxn modelId="{AFF9B5F7-D358-483D-BB33-79CCBDA2484F}" type="presParOf" srcId="{7E727AF6-C49E-4A6B-84BD-53D0CA104ABB}" destId="{9A8E7996-4B88-49E8-869E-AF3F88403DE7}" srcOrd="17" destOrd="0" presId="urn:microsoft.com/office/officeart/2008/layout/LinedList"/>
    <dgm:cxn modelId="{120AF3C4-8BAC-4CD1-9A84-8E8555FE1637}" type="presParOf" srcId="{7E727AF6-C49E-4A6B-84BD-53D0CA104ABB}" destId="{CD4BA5DD-18C5-43F9-B757-4868CC53438A}" srcOrd="18" destOrd="0" presId="urn:microsoft.com/office/officeart/2008/layout/Lined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475F75-EE6E-44D4-9129-9441EE06D21A}" type="doc">
      <dgm:prSet loTypeId="urn:microsoft.com/office/officeart/2008/layout/LinedList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EB13CCAF-63E6-439C-A2DB-00FEC443DA40}">
      <dgm:prSet phldrT="[Text]"/>
      <dgm:spPr/>
      <dgm:t>
        <a:bodyPr/>
        <a:lstStyle/>
        <a:p>
          <a:endParaRPr lang="en-AU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594C46FC-BB45-4BE2-8AA8-146A73FE1F81}" type="parTrans" cxnId="{D7495002-8834-4041-98FF-66F83C190F36}">
      <dgm:prSet/>
      <dgm:spPr/>
      <dgm:t>
        <a:bodyPr/>
        <a:lstStyle/>
        <a:p>
          <a:endParaRPr lang="en-AU"/>
        </a:p>
      </dgm:t>
    </dgm:pt>
    <dgm:pt modelId="{8E98FD84-445D-4B89-B026-777A354BA9E3}" type="sibTrans" cxnId="{D7495002-8834-4041-98FF-66F83C190F36}">
      <dgm:prSet/>
      <dgm:spPr/>
      <dgm:t>
        <a:bodyPr/>
        <a:lstStyle/>
        <a:p>
          <a:endParaRPr lang="en-AU"/>
        </a:p>
      </dgm:t>
    </dgm:pt>
    <dgm:pt modelId="{7F713C6F-FE91-499B-9401-7AC3A2967270}">
      <dgm:prSet phldrT="[Text]"/>
      <dgm:spPr/>
      <dgm:t>
        <a:bodyPr/>
        <a:lstStyle/>
        <a:p>
          <a:r>
            <a:rPr lang="en-A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The benefits and challenges of providing support to autistic students during transition</a:t>
          </a:r>
        </a:p>
      </dgm:t>
    </dgm:pt>
    <dgm:pt modelId="{A92EC902-0D32-45C2-8377-23B48D1D4341}" type="parTrans" cxnId="{530C30C1-5FF0-4193-83C2-EB17C067D964}">
      <dgm:prSet/>
      <dgm:spPr/>
      <dgm:t>
        <a:bodyPr/>
        <a:lstStyle/>
        <a:p>
          <a:endParaRPr lang="en-AU"/>
        </a:p>
      </dgm:t>
    </dgm:pt>
    <dgm:pt modelId="{B57F4BD6-9A7D-4A49-95EC-8085BC6EA638}" type="sibTrans" cxnId="{530C30C1-5FF0-4193-83C2-EB17C067D964}">
      <dgm:prSet/>
      <dgm:spPr/>
      <dgm:t>
        <a:bodyPr/>
        <a:lstStyle/>
        <a:p>
          <a:endParaRPr lang="en-AU"/>
        </a:p>
      </dgm:t>
    </dgm:pt>
    <dgm:pt modelId="{E1ADBC83-4C7C-4146-BD2C-089FC533A65F}">
      <dgm:prSet phldrT="[Text]"/>
      <dgm:spPr/>
      <dgm:t>
        <a:bodyPr/>
        <a:lstStyle/>
        <a:p>
          <a:r>
            <a:rPr lang="en-A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Improving support for autistic students’ transition in the future</a:t>
          </a:r>
        </a:p>
      </dgm:t>
    </dgm:pt>
    <dgm:pt modelId="{019D9815-BAC3-44CD-BCB5-0C76260B784B}" type="parTrans" cxnId="{E85BED49-C4AE-4B6F-9A7D-92207BB4A9A7}">
      <dgm:prSet/>
      <dgm:spPr/>
      <dgm:t>
        <a:bodyPr/>
        <a:lstStyle/>
        <a:p>
          <a:endParaRPr lang="en-AU"/>
        </a:p>
      </dgm:t>
    </dgm:pt>
    <dgm:pt modelId="{519452C7-4489-4029-B99F-B9B8E7E8917F}" type="sibTrans" cxnId="{E85BED49-C4AE-4B6F-9A7D-92207BB4A9A7}">
      <dgm:prSet/>
      <dgm:spPr/>
      <dgm:t>
        <a:bodyPr/>
        <a:lstStyle/>
        <a:p>
          <a:endParaRPr lang="en-AU"/>
        </a:p>
      </dgm:t>
    </dgm:pt>
    <dgm:pt modelId="{01C95BF6-9EEF-42F6-AA26-D11DF442288F}">
      <dgm:prSet phldrT="[Text]"/>
      <dgm:spPr/>
      <dgm:t>
        <a:bodyPr/>
        <a:lstStyle/>
        <a:p>
          <a:r>
            <a:rPr lang="en-A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University staff support: Emotional, Practical and academic</a:t>
          </a:r>
        </a:p>
      </dgm:t>
    </dgm:pt>
    <dgm:pt modelId="{37EF73E4-E36E-4440-A74D-FCCDDBB718D7}" type="sibTrans" cxnId="{E37840B2-6A96-4363-89BB-1AF86480F5AB}">
      <dgm:prSet/>
      <dgm:spPr/>
      <dgm:t>
        <a:bodyPr/>
        <a:lstStyle/>
        <a:p>
          <a:endParaRPr lang="en-AU"/>
        </a:p>
      </dgm:t>
    </dgm:pt>
    <dgm:pt modelId="{27E63138-002F-4619-B32B-2CD12ABC7358}" type="parTrans" cxnId="{E37840B2-6A96-4363-89BB-1AF86480F5AB}">
      <dgm:prSet/>
      <dgm:spPr/>
      <dgm:t>
        <a:bodyPr/>
        <a:lstStyle/>
        <a:p>
          <a:endParaRPr lang="en-AU"/>
        </a:p>
      </dgm:t>
    </dgm:pt>
    <dgm:pt modelId="{F38938E1-4CB4-48BD-8089-B825708DDD68}">
      <dgm:prSet phldrT="[Text]"/>
      <dgm:spPr/>
      <dgm:t>
        <a:bodyPr/>
        <a:lstStyle/>
        <a:p>
          <a:r>
            <a:rPr lang="en-A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Interacting with family members: Advocacy and developing independence</a:t>
          </a:r>
        </a:p>
      </dgm:t>
    </dgm:pt>
    <dgm:pt modelId="{68EDFD53-00B0-4828-9774-4A77B2C6F603}" type="parTrans" cxnId="{8C0263C6-6BA0-46BB-A518-C6269A184D33}">
      <dgm:prSet/>
      <dgm:spPr/>
      <dgm:t>
        <a:bodyPr/>
        <a:lstStyle/>
        <a:p>
          <a:endParaRPr lang="en-AU"/>
        </a:p>
      </dgm:t>
    </dgm:pt>
    <dgm:pt modelId="{F9F44FE8-9D8F-4BA8-96C3-BDC16744F5BA}" type="sibTrans" cxnId="{8C0263C6-6BA0-46BB-A518-C6269A184D33}">
      <dgm:prSet/>
      <dgm:spPr/>
      <dgm:t>
        <a:bodyPr/>
        <a:lstStyle/>
        <a:p>
          <a:endParaRPr lang="en-AU"/>
        </a:p>
      </dgm:t>
    </dgm:pt>
    <dgm:pt modelId="{03499374-8838-476E-8650-B4E2EB850643}" type="pres">
      <dgm:prSet presAssocID="{03475F75-EE6E-44D4-9129-9441EE06D21A}" presName="vert0" presStyleCnt="0">
        <dgm:presLayoutVars>
          <dgm:dir/>
          <dgm:animOne val="branch"/>
          <dgm:animLvl val="lvl"/>
        </dgm:presLayoutVars>
      </dgm:prSet>
      <dgm:spPr/>
    </dgm:pt>
    <dgm:pt modelId="{676907EA-0027-4F59-B096-B9522F8C236A}" type="pres">
      <dgm:prSet presAssocID="{EB13CCAF-63E6-439C-A2DB-00FEC443DA40}" presName="thickLine" presStyleLbl="alignNode1" presStyleIdx="0" presStyleCnt="1"/>
      <dgm:spPr/>
    </dgm:pt>
    <dgm:pt modelId="{5A1BCFE2-6DF9-4D8F-B2BA-766B26934283}" type="pres">
      <dgm:prSet presAssocID="{EB13CCAF-63E6-439C-A2DB-00FEC443DA40}" presName="horz1" presStyleCnt="0"/>
      <dgm:spPr/>
    </dgm:pt>
    <dgm:pt modelId="{42D27885-09E1-4217-B48D-E779AFFD448A}" type="pres">
      <dgm:prSet presAssocID="{EB13CCAF-63E6-439C-A2DB-00FEC443DA40}" presName="tx1" presStyleLbl="revTx" presStyleIdx="0" presStyleCnt="5"/>
      <dgm:spPr/>
    </dgm:pt>
    <dgm:pt modelId="{7E727AF6-C49E-4A6B-84BD-53D0CA104ABB}" type="pres">
      <dgm:prSet presAssocID="{EB13CCAF-63E6-439C-A2DB-00FEC443DA40}" presName="vert1" presStyleCnt="0"/>
      <dgm:spPr/>
    </dgm:pt>
    <dgm:pt modelId="{2157B7EF-5E68-4AFE-9AE7-907CB6D929B0}" type="pres">
      <dgm:prSet presAssocID="{01C95BF6-9EEF-42F6-AA26-D11DF442288F}" presName="vertSpace2a" presStyleCnt="0"/>
      <dgm:spPr/>
    </dgm:pt>
    <dgm:pt modelId="{C8613104-E86A-4390-9944-EB08F934ADFA}" type="pres">
      <dgm:prSet presAssocID="{01C95BF6-9EEF-42F6-AA26-D11DF442288F}" presName="horz2" presStyleCnt="0"/>
      <dgm:spPr/>
    </dgm:pt>
    <dgm:pt modelId="{55463680-D5FF-4E1F-83BE-05C0DC442979}" type="pres">
      <dgm:prSet presAssocID="{01C95BF6-9EEF-42F6-AA26-D11DF442288F}" presName="horzSpace2" presStyleCnt="0"/>
      <dgm:spPr/>
    </dgm:pt>
    <dgm:pt modelId="{B9D1E76B-73E6-4619-B544-0479F4DA73F5}" type="pres">
      <dgm:prSet presAssocID="{01C95BF6-9EEF-42F6-AA26-D11DF442288F}" presName="tx2" presStyleLbl="revTx" presStyleIdx="1" presStyleCnt="5"/>
      <dgm:spPr/>
    </dgm:pt>
    <dgm:pt modelId="{D79ECA9E-DFD0-435A-96C9-15D286AAC69D}" type="pres">
      <dgm:prSet presAssocID="{01C95BF6-9EEF-42F6-AA26-D11DF442288F}" presName="vert2" presStyleCnt="0"/>
      <dgm:spPr/>
    </dgm:pt>
    <dgm:pt modelId="{52829420-5593-41FB-9D49-53B94B5433BA}" type="pres">
      <dgm:prSet presAssocID="{01C95BF6-9EEF-42F6-AA26-D11DF442288F}" presName="thinLine2b" presStyleLbl="callout" presStyleIdx="0" presStyleCnt="4"/>
      <dgm:spPr/>
    </dgm:pt>
    <dgm:pt modelId="{538B855B-63B8-42EF-999E-F6394BC2AC82}" type="pres">
      <dgm:prSet presAssocID="{01C95BF6-9EEF-42F6-AA26-D11DF442288F}" presName="vertSpace2b" presStyleCnt="0"/>
      <dgm:spPr/>
    </dgm:pt>
    <dgm:pt modelId="{960A73E0-BE56-4F7C-AA98-88705D77C718}" type="pres">
      <dgm:prSet presAssocID="{7F713C6F-FE91-499B-9401-7AC3A2967270}" presName="horz2" presStyleCnt="0"/>
      <dgm:spPr/>
    </dgm:pt>
    <dgm:pt modelId="{86A7876A-BAC7-4B69-A477-210742229C70}" type="pres">
      <dgm:prSet presAssocID="{7F713C6F-FE91-499B-9401-7AC3A2967270}" presName="horzSpace2" presStyleCnt="0"/>
      <dgm:spPr/>
    </dgm:pt>
    <dgm:pt modelId="{16A996FE-3B0C-4A21-ACDF-FE52E431B707}" type="pres">
      <dgm:prSet presAssocID="{7F713C6F-FE91-499B-9401-7AC3A2967270}" presName="tx2" presStyleLbl="revTx" presStyleIdx="2" presStyleCnt="5"/>
      <dgm:spPr/>
    </dgm:pt>
    <dgm:pt modelId="{8EE2E999-E1B7-4495-8B3C-1F3EAFA5B705}" type="pres">
      <dgm:prSet presAssocID="{7F713C6F-FE91-499B-9401-7AC3A2967270}" presName="vert2" presStyleCnt="0"/>
      <dgm:spPr/>
    </dgm:pt>
    <dgm:pt modelId="{C712AEB9-68A9-4148-BE36-676B94F28E4B}" type="pres">
      <dgm:prSet presAssocID="{7F713C6F-FE91-499B-9401-7AC3A2967270}" presName="thinLine2b" presStyleLbl="callout" presStyleIdx="1" presStyleCnt="4"/>
      <dgm:spPr/>
    </dgm:pt>
    <dgm:pt modelId="{8A5137A7-82EC-4882-974C-ADE98669AD3C}" type="pres">
      <dgm:prSet presAssocID="{7F713C6F-FE91-499B-9401-7AC3A2967270}" presName="vertSpace2b" presStyleCnt="0"/>
      <dgm:spPr/>
    </dgm:pt>
    <dgm:pt modelId="{1086303B-DDA1-41DD-8DAF-7C9D9CF9F3DE}" type="pres">
      <dgm:prSet presAssocID="{E1ADBC83-4C7C-4146-BD2C-089FC533A65F}" presName="horz2" presStyleCnt="0"/>
      <dgm:spPr/>
    </dgm:pt>
    <dgm:pt modelId="{E9C72D83-3F9F-49B8-959E-2C80F8B0D4AA}" type="pres">
      <dgm:prSet presAssocID="{E1ADBC83-4C7C-4146-BD2C-089FC533A65F}" presName="horzSpace2" presStyleCnt="0"/>
      <dgm:spPr/>
    </dgm:pt>
    <dgm:pt modelId="{082FA18D-C260-44BC-8C7A-3BCBBC9A8FB6}" type="pres">
      <dgm:prSet presAssocID="{E1ADBC83-4C7C-4146-BD2C-089FC533A65F}" presName="tx2" presStyleLbl="revTx" presStyleIdx="3" presStyleCnt="5"/>
      <dgm:spPr/>
    </dgm:pt>
    <dgm:pt modelId="{6F8920DA-BB7A-42DC-BA9E-BAF4246C476C}" type="pres">
      <dgm:prSet presAssocID="{E1ADBC83-4C7C-4146-BD2C-089FC533A65F}" presName="vert2" presStyleCnt="0"/>
      <dgm:spPr/>
    </dgm:pt>
    <dgm:pt modelId="{96AFFCE3-7AD5-4610-AF98-13FE2740ECA6}" type="pres">
      <dgm:prSet presAssocID="{E1ADBC83-4C7C-4146-BD2C-089FC533A65F}" presName="thinLine2b" presStyleLbl="callout" presStyleIdx="2" presStyleCnt="4"/>
      <dgm:spPr/>
    </dgm:pt>
    <dgm:pt modelId="{B10DFADC-8935-4B18-8EAC-9F0359FB8078}" type="pres">
      <dgm:prSet presAssocID="{E1ADBC83-4C7C-4146-BD2C-089FC533A65F}" presName="vertSpace2b" presStyleCnt="0"/>
      <dgm:spPr/>
    </dgm:pt>
    <dgm:pt modelId="{951F514D-AE7E-4FDA-90FF-6D565D953359}" type="pres">
      <dgm:prSet presAssocID="{F38938E1-4CB4-48BD-8089-B825708DDD68}" presName="horz2" presStyleCnt="0"/>
      <dgm:spPr/>
    </dgm:pt>
    <dgm:pt modelId="{134A870F-9E0D-41C7-8E9D-04D7D83E8A9E}" type="pres">
      <dgm:prSet presAssocID="{F38938E1-4CB4-48BD-8089-B825708DDD68}" presName="horzSpace2" presStyleCnt="0"/>
      <dgm:spPr/>
    </dgm:pt>
    <dgm:pt modelId="{78CACEDD-5BE9-44AA-B3BC-5B9AFEEFBBC8}" type="pres">
      <dgm:prSet presAssocID="{F38938E1-4CB4-48BD-8089-B825708DDD68}" presName="tx2" presStyleLbl="revTx" presStyleIdx="4" presStyleCnt="5"/>
      <dgm:spPr/>
    </dgm:pt>
    <dgm:pt modelId="{0A456087-55E7-4213-AB92-EC0EED35DA3C}" type="pres">
      <dgm:prSet presAssocID="{F38938E1-4CB4-48BD-8089-B825708DDD68}" presName="vert2" presStyleCnt="0"/>
      <dgm:spPr/>
    </dgm:pt>
    <dgm:pt modelId="{A9C1C2CE-3738-47F3-8C36-7C4A27359ACE}" type="pres">
      <dgm:prSet presAssocID="{F38938E1-4CB4-48BD-8089-B825708DDD68}" presName="thinLine2b" presStyleLbl="callout" presStyleIdx="3" presStyleCnt="4"/>
      <dgm:spPr/>
    </dgm:pt>
    <dgm:pt modelId="{8E46CE30-6971-4D6D-B9AC-256150FB07A9}" type="pres">
      <dgm:prSet presAssocID="{F38938E1-4CB4-48BD-8089-B825708DDD68}" presName="vertSpace2b" presStyleCnt="0"/>
      <dgm:spPr/>
    </dgm:pt>
  </dgm:ptLst>
  <dgm:cxnLst>
    <dgm:cxn modelId="{D7495002-8834-4041-98FF-66F83C190F36}" srcId="{03475F75-EE6E-44D4-9129-9441EE06D21A}" destId="{EB13CCAF-63E6-439C-A2DB-00FEC443DA40}" srcOrd="0" destOrd="0" parTransId="{594C46FC-BB45-4BE2-8AA8-146A73FE1F81}" sibTransId="{8E98FD84-445D-4B89-B026-777A354BA9E3}"/>
    <dgm:cxn modelId="{4C70B10A-2C46-474C-9A64-CE62B19D4168}" type="presOf" srcId="{03475F75-EE6E-44D4-9129-9441EE06D21A}" destId="{03499374-8838-476E-8650-B4E2EB850643}" srcOrd="0" destOrd="0" presId="urn:microsoft.com/office/officeart/2008/layout/LinedList"/>
    <dgm:cxn modelId="{E85BED49-C4AE-4B6F-9A7D-92207BB4A9A7}" srcId="{EB13CCAF-63E6-439C-A2DB-00FEC443DA40}" destId="{E1ADBC83-4C7C-4146-BD2C-089FC533A65F}" srcOrd="2" destOrd="0" parTransId="{019D9815-BAC3-44CD-BCB5-0C76260B784B}" sibTransId="{519452C7-4489-4029-B99F-B9B8E7E8917F}"/>
    <dgm:cxn modelId="{1619E44B-A44C-4FC0-878A-B0D3E5B8AB32}" type="presOf" srcId="{EB13CCAF-63E6-439C-A2DB-00FEC443DA40}" destId="{42D27885-09E1-4217-B48D-E779AFFD448A}" srcOrd="0" destOrd="0" presId="urn:microsoft.com/office/officeart/2008/layout/LinedList"/>
    <dgm:cxn modelId="{19A97F88-E8C8-4080-A167-027CA691AC63}" type="presOf" srcId="{01C95BF6-9EEF-42F6-AA26-D11DF442288F}" destId="{B9D1E76B-73E6-4619-B544-0479F4DA73F5}" srcOrd="0" destOrd="0" presId="urn:microsoft.com/office/officeart/2008/layout/LinedList"/>
    <dgm:cxn modelId="{E37840B2-6A96-4363-89BB-1AF86480F5AB}" srcId="{EB13CCAF-63E6-439C-A2DB-00FEC443DA40}" destId="{01C95BF6-9EEF-42F6-AA26-D11DF442288F}" srcOrd="0" destOrd="0" parTransId="{27E63138-002F-4619-B32B-2CD12ABC7358}" sibTransId="{37EF73E4-E36E-4440-A74D-FCCDDBB718D7}"/>
    <dgm:cxn modelId="{BB5BA8B9-7784-46C7-A45B-4A8319150A95}" type="presOf" srcId="{E1ADBC83-4C7C-4146-BD2C-089FC533A65F}" destId="{082FA18D-C260-44BC-8C7A-3BCBBC9A8FB6}" srcOrd="0" destOrd="0" presId="urn:microsoft.com/office/officeart/2008/layout/LinedList"/>
    <dgm:cxn modelId="{530C30C1-5FF0-4193-83C2-EB17C067D964}" srcId="{EB13CCAF-63E6-439C-A2DB-00FEC443DA40}" destId="{7F713C6F-FE91-499B-9401-7AC3A2967270}" srcOrd="1" destOrd="0" parTransId="{A92EC902-0D32-45C2-8377-23B48D1D4341}" sibTransId="{B57F4BD6-9A7D-4A49-95EC-8085BC6EA638}"/>
    <dgm:cxn modelId="{8C0263C6-6BA0-46BB-A518-C6269A184D33}" srcId="{EB13CCAF-63E6-439C-A2DB-00FEC443DA40}" destId="{F38938E1-4CB4-48BD-8089-B825708DDD68}" srcOrd="3" destOrd="0" parTransId="{68EDFD53-00B0-4828-9774-4A77B2C6F603}" sibTransId="{F9F44FE8-9D8F-4BA8-96C3-BDC16744F5BA}"/>
    <dgm:cxn modelId="{918481D6-9766-4DA7-8F40-A391CE4E0A95}" type="presOf" srcId="{7F713C6F-FE91-499B-9401-7AC3A2967270}" destId="{16A996FE-3B0C-4A21-ACDF-FE52E431B707}" srcOrd="0" destOrd="0" presId="urn:microsoft.com/office/officeart/2008/layout/LinedList"/>
    <dgm:cxn modelId="{493A08EC-4F0A-4EF3-877E-830FE3A5C5E4}" type="presOf" srcId="{F38938E1-4CB4-48BD-8089-B825708DDD68}" destId="{78CACEDD-5BE9-44AA-B3BC-5B9AFEEFBBC8}" srcOrd="0" destOrd="0" presId="urn:microsoft.com/office/officeart/2008/layout/LinedList"/>
    <dgm:cxn modelId="{D08FF8AE-DA69-49E0-8F26-1A5C445A8D97}" type="presParOf" srcId="{03499374-8838-476E-8650-B4E2EB850643}" destId="{676907EA-0027-4F59-B096-B9522F8C236A}" srcOrd="0" destOrd="0" presId="urn:microsoft.com/office/officeart/2008/layout/LinedList"/>
    <dgm:cxn modelId="{672205AD-2B07-49EA-A5C1-8CAED72B7499}" type="presParOf" srcId="{03499374-8838-476E-8650-B4E2EB850643}" destId="{5A1BCFE2-6DF9-4D8F-B2BA-766B26934283}" srcOrd="1" destOrd="0" presId="urn:microsoft.com/office/officeart/2008/layout/LinedList"/>
    <dgm:cxn modelId="{DCE6D94E-EC56-4505-A2B2-D8FBAD34E959}" type="presParOf" srcId="{5A1BCFE2-6DF9-4D8F-B2BA-766B26934283}" destId="{42D27885-09E1-4217-B48D-E779AFFD448A}" srcOrd="0" destOrd="0" presId="urn:microsoft.com/office/officeart/2008/layout/LinedList"/>
    <dgm:cxn modelId="{08AC227C-66CB-44A7-AFCE-F5FC0CE05E59}" type="presParOf" srcId="{5A1BCFE2-6DF9-4D8F-B2BA-766B26934283}" destId="{7E727AF6-C49E-4A6B-84BD-53D0CA104ABB}" srcOrd="1" destOrd="0" presId="urn:microsoft.com/office/officeart/2008/layout/LinedList"/>
    <dgm:cxn modelId="{49958CF6-0F8C-47BB-A061-45C875B4C894}" type="presParOf" srcId="{7E727AF6-C49E-4A6B-84BD-53D0CA104ABB}" destId="{2157B7EF-5E68-4AFE-9AE7-907CB6D929B0}" srcOrd="0" destOrd="0" presId="urn:microsoft.com/office/officeart/2008/layout/LinedList"/>
    <dgm:cxn modelId="{A39A06FC-E87F-4204-AD43-467E2F7A1E1A}" type="presParOf" srcId="{7E727AF6-C49E-4A6B-84BD-53D0CA104ABB}" destId="{C8613104-E86A-4390-9944-EB08F934ADFA}" srcOrd="1" destOrd="0" presId="urn:microsoft.com/office/officeart/2008/layout/LinedList"/>
    <dgm:cxn modelId="{AA37DE83-2DBD-4766-A075-6C33F02052A6}" type="presParOf" srcId="{C8613104-E86A-4390-9944-EB08F934ADFA}" destId="{55463680-D5FF-4E1F-83BE-05C0DC442979}" srcOrd="0" destOrd="0" presId="urn:microsoft.com/office/officeart/2008/layout/LinedList"/>
    <dgm:cxn modelId="{4278DDFB-61EA-4A3F-AD99-0B79FEA52A88}" type="presParOf" srcId="{C8613104-E86A-4390-9944-EB08F934ADFA}" destId="{B9D1E76B-73E6-4619-B544-0479F4DA73F5}" srcOrd="1" destOrd="0" presId="urn:microsoft.com/office/officeart/2008/layout/LinedList"/>
    <dgm:cxn modelId="{C421561E-82E4-4C85-B0DE-429594FD696F}" type="presParOf" srcId="{C8613104-E86A-4390-9944-EB08F934ADFA}" destId="{D79ECA9E-DFD0-435A-96C9-15D286AAC69D}" srcOrd="2" destOrd="0" presId="urn:microsoft.com/office/officeart/2008/layout/LinedList"/>
    <dgm:cxn modelId="{EE22866F-7CBB-4EE1-AB71-E8BD05875388}" type="presParOf" srcId="{7E727AF6-C49E-4A6B-84BD-53D0CA104ABB}" destId="{52829420-5593-41FB-9D49-53B94B5433BA}" srcOrd="2" destOrd="0" presId="urn:microsoft.com/office/officeart/2008/layout/LinedList"/>
    <dgm:cxn modelId="{5CBD4ECD-0DE8-4682-A61E-4388781E42BA}" type="presParOf" srcId="{7E727AF6-C49E-4A6B-84BD-53D0CA104ABB}" destId="{538B855B-63B8-42EF-999E-F6394BC2AC82}" srcOrd="3" destOrd="0" presId="urn:microsoft.com/office/officeart/2008/layout/LinedList"/>
    <dgm:cxn modelId="{DFEEA938-BB81-41A1-A95D-426D82961CFB}" type="presParOf" srcId="{7E727AF6-C49E-4A6B-84BD-53D0CA104ABB}" destId="{960A73E0-BE56-4F7C-AA98-88705D77C718}" srcOrd="4" destOrd="0" presId="urn:microsoft.com/office/officeart/2008/layout/LinedList"/>
    <dgm:cxn modelId="{1E9CAFBB-7CD6-480A-9132-67C41B71955B}" type="presParOf" srcId="{960A73E0-BE56-4F7C-AA98-88705D77C718}" destId="{86A7876A-BAC7-4B69-A477-210742229C70}" srcOrd="0" destOrd="0" presId="urn:microsoft.com/office/officeart/2008/layout/LinedList"/>
    <dgm:cxn modelId="{E9951B49-BADA-4EEA-8F0B-E65944808330}" type="presParOf" srcId="{960A73E0-BE56-4F7C-AA98-88705D77C718}" destId="{16A996FE-3B0C-4A21-ACDF-FE52E431B707}" srcOrd="1" destOrd="0" presId="urn:microsoft.com/office/officeart/2008/layout/LinedList"/>
    <dgm:cxn modelId="{EB94E997-A63A-4F7A-8D9D-7B671833035E}" type="presParOf" srcId="{960A73E0-BE56-4F7C-AA98-88705D77C718}" destId="{8EE2E999-E1B7-4495-8B3C-1F3EAFA5B705}" srcOrd="2" destOrd="0" presId="urn:microsoft.com/office/officeart/2008/layout/LinedList"/>
    <dgm:cxn modelId="{1A1DBCAB-0AB6-4F8F-BEA2-14B9310FC4D1}" type="presParOf" srcId="{7E727AF6-C49E-4A6B-84BD-53D0CA104ABB}" destId="{C712AEB9-68A9-4148-BE36-676B94F28E4B}" srcOrd="5" destOrd="0" presId="urn:microsoft.com/office/officeart/2008/layout/LinedList"/>
    <dgm:cxn modelId="{CD451C80-FF11-48A7-8A7F-D2B28D7643DE}" type="presParOf" srcId="{7E727AF6-C49E-4A6B-84BD-53D0CA104ABB}" destId="{8A5137A7-82EC-4882-974C-ADE98669AD3C}" srcOrd="6" destOrd="0" presId="urn:microsoft.com/office/officeart/2008/layout/LinedList"/>
    <dgm:cxn modelId="{16B385FC-49E8-46EE-868C-07FA49D896AA}" type="presParOf" srcId="{7E727AF6-C49E-4A6B-84BD-53D0CA104ABB}" destId="{1086303B-DDA1-41DD-8DAF-7C9D9CF9F3DE}" srcOrd="7" destOrd="0" presId="urn:microsoft.com/office/officeart/2008/layout/LinedList"/>
    <dgm:cxn modelId="{0C87BFC3-5693-4BCE-8F25-680FA1ECB8F6}" type="presParOf" srcId="{1086303B-DDA1-41DD-8DAF-7C9D9CF9F3DE}" destId="{E9C72D83-3F9F-49B8-959E-2C80F8B0D4AA}" srcOrd="0" destOrd="0" presId="urn:microsoft.com/office/officeart/2008/layout/LinedList"/>
    <dgm:cxn modelId="{B2C64B48-F410-4A22-9839-9A9A946AE9B7}" type="presParOf" srcId="{1086303B-DDA1-41DD-8DAF-7C9D9CF9F3DE}" destId="{082FA18D-C260-44BC-8C7A-3BCBBC9A8FB6}" srcOrd="1" destOrd="0" presId="urn:microsoft.com/office/officeart/2008/layout/LinedList"/>
    <dgm:cxn modelId="{29404C83-7392-4380-9D3D-4E5169EDA7AD}" type="presParOf" srcId="{1086303B-DDA1-41DD-8DAF-7C9D9CF9F3DE}" destId="{6F8920DA-BB7A-42DC-BA9E-BAF4246C476C}" srcOrd="2" destOrd="0" presId="urn:microsoft.com/office/officeart/2008/layout/LinedList"/>
    <dgm:cxn modelId="{61340F9D-E1E0-47B1-BB08-F5903E646506}" type="presParOf" srcId="{7E727AF6-C49E-4A6B-84BD-53D0CA104ABB}" destId="{96AFFCE3-7AD5-4610-AF98-13FE2740ECA6}" srcOrd="8" destOrd="0" presId="urn:microsoft.com/office/officeart/2008/layout/LinedList"/>
    <dgm:cxn modelId="{2C412FD6-936B-46BD-8FFD-34B52394A7F6}" type="presParOf" srcId="{7E727AF6-C49E-4A6B-84BD-53D0CA104ABB}" destId="{B10DFADC-8935-4B18-8EAC-9F0359FB8078}" srcOrd="9" destOrd="0" presId="urn:microsoft.com/office/officeart/2008/layout/LinedList"/>
    <dgm:cxn modelId="{11439FCA-23FE-4182-9406-7D4A8E465FC6}" type="presParOf" srcId="{7E727AF6-C49E-4A6B-84BD-53D0CA104ABB}" destId="{951F514D-AE7E-4FDA-90FF-6D565D953359}" srcOrd="10" destOrd="0" presId="urn:microsoft.com/office/officeart/2008/layout/LinedList"/>
    <dgm:cxn modelId="{65B9855C-FB27-4426-A3CB-7FA1138BE64E}" type="presParOf" srcId="{951F514D-AE7E-4FDA-90FF-6D565D953359}" destId="{134A870F-9E0D-41C7-8E9D-04D7D83E8A9E}" srcOrd="0" destOrd="0" presId="urn:microsoft.com/office/officeart/2008/layout/LinedList"/>
    <dgm:cxn modelId="{AFE0964E-B5EE-4E78-9D6C-25CF2405315C}" type="presParOf" srcId="{951F514D-AE7E-4FDA-90FF-6D565D953359}" destId="{78CACEDD-5BE9-44AA-B3BC-5B9AFEEFBBC8}" srcOrd="1" destOrd="0" presId="urn:microsoft.com/office/officeart/2008/layout/LinedList"/>
    <dgm:cxn modelId="{DC219F2E-FF8D-47A7-BEBF-EFA9F1687727}" type="presParOf" srcId="{951F514D-AE7E-4FDA-90FF-6D565D953359}" destId="{0A456087-55E7-4213-AB92-EC0EED35DA3C}" srcOrd="2" destOrd="0" presId="urn:microsoft.com/office/officeart/2008/layout/LinedList"/>
    <dgm:cxn modelId="{41E2971C-762F-40AF-8B84-684C1DB50EC5}" type="presParOf" srcId="{7E727AF6-C49E-4A6B-84BD-53D0CA104ABB}" destId="{A9C1C2CE-3738-47F3-8C36-7C4A27359ACE}" srcOrd="11" destOrd="0" presId="urn:microsoft.com/office/officeart/2008/layout/LinedList"/>
    <dgm:cxn modelId="{1A5F017C-85F9-4DE1-9FB3-BF3A4633F7F7}" type="presParOf" srcId="{7E727AF6-C49E-4A6B-84BD-53D0CA104ABB}" destId="{8E46CE30-6971-4D6D-B9AC-256150FB07A9}" srcOrd="12" destOrd="0" presId="urn:microsoft.com/office/officeart/2008/layout/Lined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6907EA-0027-4F59-B096-B9522F8C236A}">
      <dsp:nvSpPr>
        <dsp:cNvPr id="0" name=""/>
        <dsp:cNvSpPr/>
      </dsp:nvSpPr>
      <dsp:spPr>
        <a:xfrm>
          <a:off x="0" y="4836"/>
          <a:ext cx="1667963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D27885-09E1-4217-B48D-E779AFFD448A}">
      <dsp:nvSpPr>
        <dsp:cNvPr id="0" name=""/>
        <dsp:cNvSpPr/>
      </dsp:nvSpPr>
      <dsp:spPr>
        <a:xfrm>
          <a:off x="0" y="4836"/>
          <a:ext cx="3335927" cy="3298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6500" kern="1200" dirty="0"/>
            <a:t> </a:t>
          </a:r>
          <a:endParaRPr lang="en-AU" sz="6500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0" y="4836"/>
        <a:ext cx="3335927" cy="3298625"/>
      </dsp:txXfrm>
    </dsp:sp>
    <dsp:sp modelId="{9E87CB37-D433-444D-BE30-B5D4A83B5302}">
      <dsp:nvSpPr>
        <dsp:cNvPr id="0" name=""/>
        <dsp:cNvSpPr/>
      </dsp:nvSpPr>
      <dsp:spPr>
        <a:xfrm>
          <a:off x="3586121" y="43613"/>
          <a:ext cx="13093514" cy="7755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5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Importance of understanding oneself</a:t>
          </a:r>
        </a:p>
      </dsp:txBody>
      <dsp:txXfrm>
        <a:off x="3586121" y="43613"/>
        <a:ext cx="13093514" cy="775531"/>
      </dsp:txXfrm>
    </dsp:sp>
    <dsp:sp modelId="{F8F83D34-5305-4680-B61F-2029BA3E1941}">
      <dsp:nvSpPr>
        <dsp:cNvPr id="0" name=""/>
        <dsp:cNvSpPr/>
      </dsp:nvSpPr>
      <dsp:spPr>
        <a:xfrm>
          <a:off x="3335927" y="819144"/>
          <a:ext cx="133437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4BE539-00C4-4E09-A507-801C03F3795D}">
      <dsp:nvSpPr>
        <dsp:cNvPr id="0" name=""/>
        <dsp:cNvSpPr/>
      </dsp:nvSpPr>
      <dsp:spPr>
        <a:xfrm>
          <a:off x="3586121" y="857921"/>
          <a:ext cx="13093514" cy="7755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5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Deciding to disclose is complex</a:t>
          </a:r>
        </a:p>
      </dsp:txBody>
      <dsp:txXfrm>
        <a:off x="3586121" y="857921"/>
        <a:ext cx="13093514" cy="775531"/>
      </dsp:txXfrm>
    </dsp:sp>
    <dsp:sp modelId="{49D66D19-5DFE-42EF-92BA-05E35898EF8A}">
      <dsp:nvSpPr>
        <dsp:cNvPr id="0" name=""/>
        <dsp:cNvSpPr/>
      </dsp:nvSpPr>
      <dsp:spPr>
        <a:xfrm>
          <a:off x="3335927" y="1633452"/>
          <a:ext cx="133437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C97258-4F83-4B07-BED7-23FA7227994B}">
      <dsp:nvSpPr>
        <dsp:cNvPr id="0" name=""/>
        <dsp:cNvSpPr/>
      </dsp:nvSpPr>
      <dsp:spPr>
        <a:xfrm>
          <a:off x="3586121" y="1672228"/>
          <a:ext cx="13093514" cy="7755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5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Self-awareness versus internalised ableism</a:t>
          </a:r>
        </a:p>
      </dsp:txBody>
      <dsp:txXfrm>
        <a:off x="3586121" y="1672228"/>
        <a:ext cx="13093514" cy="775531"/>
      </dsp:txXfrm>
    </dsp:sp>
    <dsp:sp modelId="{288665E9-7908-4E67-94F2-AFC94567464F}">
      <dsp:nvSpPr>
        <dsp:cNvPr id="0" name=""/>
        <dsp:cNvSpPr/>
      </dsp:nvSpPr>
      <dsp:spPr>
        <a:xfrm>
          <a:off x="3335927" y="2447760"/>
          <a:ext cx="133437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A03EC7-E210-4610-B023-BA7517A01025}">
      <dsp:nvSpPr>
        <dsp:cNvPr id="0" name=""/>
        <dsp:cNvSpPr/>
      </dsp:nvSpPr>
      <dsp:spPr>
        <a:xfrm>
          <a:off x="3586121" y="2486536"/>
          <a:ext cx="13093514" cy="7755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5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Camouflaging and masking to overcome difficulties</a:t>
          </a:r>
        </a:p>
      </dsp:txBody>
      <dsp:txXfrm>
        <a:off x="3586121" y="2486536"/>
        <a:ext cx="13093514" cy="775531"/>
      </dsp:txXfrm>
    </dsp:sp>
    <dsp:sp modelId="{61127FC9-7B65-4F7A-99FC-5F9D73721CE9}">
      <dsp:nvSpPr>
        <dsp:cNvPr id="0" name=""/>
        <dsp:cNvSpPr/>
      </dsp:nvSpPr>
      <dsp:spPr>
        <a:xfrm>
          <a:off x="3335927" y="3262068"/>
          <a:ext cx="133437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CB43B3-2FA9-43AE-AD23-90C4C4484E14}">
      <dsp:nvSpPr>
        <dsp:cNvPr id="0" name=""/>
        <dsp:cNvSpPr/>
      </dsp:nvSpPr>
      <dsp:spPr>
        <a:xfrm>
          <a:off x="0" y="3303461"/>
          <a:ext cx="1667963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200E40-0446-489C-981A-47F407368628}">
      <dsp:nvSpPr>
        <dsp:cNvPr id="0" name=""/>
        <dsp:cNvSpPr/>
      </dsp:nvSpPr>
      <dsp:spPr>
        <a:xfrm>
          <a:off x="0" y="3303461"/>
          <a:ext cx="3335927" cy="3298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6500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0" y="3303461"/>
        <a:ext cx="3335927" cy="3298625"/>
      </dsp:txXfrm>
    </dsp:sp>
    <dsp:sp modelId="{B9D1E76B-73E6-4619-B544-0479F4DA73F5}">
      <dsp:nvSpPr>
        <dsp:cNvPr id="0" name=""/>
        <dsp:cNvSpPr/>
      </dsp:nvSpPr>
      <dsp:spPr>
        <a:xfrm>
          <a:off x="3586121" y="3355002"/>
          <a:ext cx="13093514" cy="10308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5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Anxiety: “Enormously stressed, but very determined”</a:t>
          </a:r>
        </a:p>
      </dsp:txBody>
      <dsp:txXfrm>
        <a:off x="3586121" y="3355002"/>
        <a:ext cx="13093514" cy="1030820"/>
      </dsp:txXfrm>
    </dsp:sp>
    <dsp:sp modelId="{52829420-5593-41FB-9D49-53B94B5433BA}">
      <dsp:nvSpPr>
        <dsp:cNvPr id="0" name=""/>
        <dsp:cNvSpPr/>
      </dsp:nvSpPr>
      <dsp:spPr>
        <a:xfrm>
          <a:off x="3335927" y="4385823"/>
          <a:ext cx="133437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A996FE-3B0C-4A21-ACDF-FE52E431B707}">
      <dsp:nvSpPr>
        <dsp:cNvPr id="0" name=""/>
        <dsp:cNvSpPr/>
      </dsp:nvSpPr>
      <dsp:spPr>
        <a:xfrm>
          <a:off x="3586121" y="4437364"/>
          <a:ext cx="13093514" cy="10308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5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Transition and first year as a period of adjustment</a:t>
          </a:r>
        </a:p>
      </dsp:txBody>
      <dsp:txXfrm>
        <a:off x="3586121" y="4437364"/>
        <a:ext cx="13093514" cy="1030820"/>
      </dsp:txXfrm>
    </dsp:sp>
    <dsp:sp modelId="{C712AEB9-68A9-4148-BE36-676B94F28E4B}">
      <dsp:nvSpPr>
        <dsp:cNvPr id="0" name=""/>
        <dsp:cNvSpPr/>
      </dsp:nvSpPr>
      <dsp:spPr>
        <a:xfrm>
          <a:off x="3335927" y="5468184"/>
          <a:ext cx="133437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2FA18D-C260-44BC-8C7A-3BCBBC9A8FB6}">
      <dsp:nvSpPr>
        <dsp:cNvPr id="0" name=""/>
        <dsp:cNvSpPr/>
      </dsp:nvSpPr>
      <dsp:spPr>
        <a:xfrm>
          <a:off x="3586121" y="5519725"/>
          <a:ext cx="13093514" cy="10308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5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The journey to and through first year at university</a:t>
          </a:r>
        </a:p>
      </dsp:txBody>
      <dsp:txXfrm>
        <a:off x="3586121" y="5519725"/>
        <a:ext cx="13093514" cy="1030820"/>
      </dsp:txXfrm>
    </dsp:sp>
    <dsp:sp modelId="{96AFFCE3-7AD5-4610-AF98-13FE2740ECA6}">
      <dsp:nvSpPr>
        <dsp:cNvPr id="0" name=""/>
        <dsp:cNvSpPr/>
      </dsp:nvSpPr>
      <dsp:spPr>
        <a:xfrm>
          <a:off x="3335927" y="6550546"/>
          <a:ext cx="133437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7713BF-ECAC-4568-BABB-A54EC9E5E664}">
      <dsp:nvSpPr>
        <dsp:cNvPr id="0" name=""/>
        <dsp:cNvSpPr/>
      </dsp:nvSpPr>
      <dsp:spPr>
        <a:xfrm>
          <a:off x="0" y="6602087"/>
          <a:ext cx="1667963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C64A88-6C7C-435A-B8D9-4CF45384F459}">
      <dsp:nvSpPr>
        <dsp:cNvPr id="0" name=""/>
        <dsp:cNvSpPr/>
      </dsp:nvSpPr>
      <dsp:spPr>
        <a:xfrm>
          <a:off x="0" y="6602087"/>
          <a:ext cx="3335927" cy="3298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65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</a:p>
      </dsp:txBody>
      <dsp:txXfrm>
        <a:off x="0" y="6602087"/>
        <a:ext cx="3335927" cy="3298625"/>
      </dsp:txXfrm>
    </dsp:sp>
    <dsp:sp modelId="{F8EE6974-910A-43FF-B5A6-F132F3C1ACF0}">
      <dsp:nvSpPr>
        <dsp:cNvPr id="0" name=""/>
        <dsp:cNvSpPr/>
      </dsp:nvSpPr>
      <dsp:spPr>
        <a:xfrm>
          <a:off x="3586121" y="6640863"/>
          <a:ext cx="13093514" cy="7755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5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Family support: Emotional, practical, financial</a:t>
          </a:r>
        </a:p>
      </dsp:txBody>
      <dsp:txXfrm>
        <a:off x="3586121" y="6640863"/>
        <a:ext cx="13093514" cy="775531"/>
      </dsp:txXfrm>
    </dsp:sp>
    <dsp:sp modelId="{75D0BBD9-914F-4940-8E86-2205D0FBE9B2}">
      <dsp:nvSpPr>
        <dsp:cNvPr id="0" name=""/>
        <dsp:cNvSpPr/>
      </dsp:nvSpPr>
      <dsp:spPr>
        <a:xfrm>
          <a:off x="3335927" y="7416394"/>
          <a:ext cx="133437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A77E54-A567-40BF-89D0-91C588EB1F39}">
      <dsp:nvSpPr>
        <dsp:cNvPr id="0" name=""/>
        <dsp:cNvSpPr/>
      </dsp:nvSpPr>
      <dsp:spPr>
        <a:xfrm>
          <a:off x="3586121" y="7455171"/>
          <a:ext cx="13093514" cy="7755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5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Peer support: Seeking social connection, but not always finding it</a:t>
          </a:r>
        </a:p>
      </dsp:txBody>
      <dsp:txXfrm>
        <a:off x="3586121" y="7455171"/>
        <a:ext cx="13093514" cy="775531"/>
      </dsp:txXfrm>
    </dsp:sp>
    <dsp:sp modelId="{F24D3CAD-DE3A-42E7-A5AB-03A3EBBAC084}">
      <dsp:nvSpPr>
        <dsp:cNvPr id="0" name=""/>
        <dsp:cNvSpPr/>
      </dsp:nvSpPr>
      <dsp:spPr>
        <a:xfrm>
          <a:off x="3335927" y="8230702"/>
          <a:ext cx="133437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B0951B-D6EF-47EF-B321-418D13D71C8C}">
      <dsp:nvSpPr>
        <dsp:cNvPr id="0" name=""/>
        <dsp:cNvSpPr/>
      </dsp:nvSpPr>
      <dsp:spPr>
        <a:xfrm>
          <a:off x="3586121" y="8269479"/>
          <a:ext cx="13093514" cy="7755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5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University support: Programs and people</a:t>
          </a:r>
        </a:p>
      </dsp:txBody>
      <dsp:txXfrm>
        <a:off x="3586121" y="8269479"/>
        <a:ext cx="13093514" cy="775531"/>
      </dsp:txXfrm>
    </dsp:sp>
    <dsp:sp modelId="{C73FBDD9-80CE-420E-AD18-A32A7A0A9F66}">
      <dsp:nvSpPr>
        <dsp:cNvPr id="0" name=""/>
        <dsp:cNvSpPr/>
      </dsp:nvSpPr>
      <dsp:spPr>
        <a:xfrm>
          <a:off x="3335927" y="9045010"/>
          <a:ext cx="133437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6E9CF9-666D-459B-8761-E746320D0C4E}">
      <dsp:nvSpPr>
        <dsp:cNvPr id="0" name=""/>
        <dsp:cNvSpPr/>
      </dsp:nvSpPr>
      <dsp:spPr>
        <a:xfrm>
          <a:off x="3586121" y="9083787"/>
          <a:ext cx="13093514" cy="7755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5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Genuine understanding of autism</a:t>
          </a:r>
        </a:p>
      </dsp:txBody>
      <dsp:txXfrm>
        <a:off x="3586121" y="9083787"/>
        <a:ext cx="13093514" cy="775531"/>
      </dsp:txXfrm>
    </dsp:sp>
    <dsp:sp modelId="{45A689E7-C400-443F-978A-FCA5735C7CBF}">
      <dsp:nvSpPr>
        <dsp:cNvPr id="0" name=""/>
        <dsp:cNvSpPr/>
      </dsp:nvSpPr>
      <dsp:spPr>
        <a:xfrm>
          <a:off x="3335927" y="9859318"/>
          <a:ext cx="133437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6907EA-0027-4F59-B096-B9522F8C236A}">
      <dsp:nvSpPr>
        <dsp:cNvPr id="0" name=""/>
        <dsp:cNvSpPr/>
      </dsp:nvSpPr>
      <dsp:spPr>
        <a:xfrm>
          <a:off x="0" y="0"/>
          <a:ext cx="1667963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D27885-09E1-4217-B48D-E779AFFD448A}">
      <dsp:nvSpPr>
        <dsp:cNvPr id="0" name=""/>
        <dsp:cNvSpPr/>
      </dsp:nvSpPr>
      <dsp:spPr>
        <a:xfrm>
          <a:off x="0" y="0"/>
          <a:ext cx="3335927" cy="693420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6500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0" y="0"/>
        <a:ext cx="3335927" cy="6934200"/>
      </dsp:txXfrm>
    </dsp:sp>
    <dsp:sp modelId="{B9D1E76B-73E6-4619-B544-0479F4DA73F5}">
      <dsp:nvSpPr>
        <dsp:cNvPr id="0" name=""/>
        <dsp:cNvSpPr/>
      </dsp:nvSpPr>
      <dsp:spPr>
        <a:xfrm>
          <a:off x="3586121" y="54596"/>
          <a:ext cx="13093514" cy="1091933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9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Parents played a functional and practical support role</a:t>
          </a:r>
        </a:p>
      </dsp:txBody>
      <dsp:txXfrm>
        <a:off x="3586121" y="54596"/>
        <a:ext cx="13093514" cy="1091933"/>
      </dsp:txXfrm>
    </dsp:sp>
    <dsp:sp modelId="{52829420-5593-41FB-9D49-53B94B5433BA}">
      <dsp:nvSpPr>
        <dsp:cNvPr id="0" name=""/>
        <dsp:cNvSpPr/>
      </dsp:nvSpPr>
      <dsp:spPr>
        <a:xfrm>
          <a:off x="3335927" y="1146530"/>
          <a:ext cx="133437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A996FE-3B0C-4A21-ACDF-FE52E431B707}">
      <dsp:nvSpPr>
        <dsp:cNvPr id="0" name=""/>
        <dsp:cNvSpPr/>
      </dsp:nvSpPr>
      <dsp:spPr>
        <a:xfrm>
          <a:off x="3586121" y="1201126"/>
          <a:ext cx="13093514" cy="1091933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9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Parents as advocates: “Fighting” for support</a:t>
          </a:r>
        </a:p>
      </dsp:txBody>
      <dsp:txXfrm>
        <a:off x="3586121" y="1201126"/>
        <a:ext cx="13093514" cy="1091933"/>
      </dsp:txXfrm>
    </dsp:sp>
    <dsp:sp modelId="{C712AEB9-68A9-4148-BE36-676B94F28E4B}">
      <dsp:nvSpPr>
        <dsp:cNvPr id="0" name=""/>
        <dsp:cNvSpPr/>
      </dsp:nvSpPr>
      <dsp:spPr>
        <a:xfrm>
          <a:off x="3335927" y="2293060"/>
          <a:ext cx="133437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2FA18D-C260-44BC-8C7A-3BCBBC9A8FB6}">
      <dsp:nvSpPr>
        <dsp:cNvPr id="0" name=""/>
        <dsp:cNvSpPr/>
      </dsp:nvSpPr>
      <dsp:spPr>
        <a:xfrm>
          <a:off x="3586121" y="2347656"/>
          <a:ext cx="13093514" cy="1091933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9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Benefits of parent support</a:t>
          </a:r>
        </a:p>
      </dsp:txBody>
      <dsp:txXfrm>
        <a:off x="3586121" y="2347656"/>
        <a:ext cx="13093514" cy="1091933"/>
      </dsp:txXfrm>
    </dsp:sp>
    <dsp:sp modelId="{96AFFCE3-7AD5-4610-AF98-13FE2740ECA6}">
      <dsp:nvSpPr>
        <dsp:cNvPr id="0" name=""/>
        <dsp:cNvSpPr/>
      </dsp:nvSpPr>
      <dsp:spPr>
        <a:xfrm>
          <a:off x="3335927" y="3439590"/>
          <a:ext cx="133437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CACEDD-5BE9-44AA-B3BC-5B9AFEEFBBC8}">
      <dsp:nvSpPr>
        <dsp:cNvPr id="0" name=""/>
        <dsp:cNvSpPr/>
      </dsp:nvSpPr>
      <dsp:spPr>
        <a:xfrm>
          <a:off x="3586121" y="3494186"/>
          <a:ext cx="13093514" cy="1091933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9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The challenges of balancing autonomy and support need</a:t>
          </a:r>
        </a:p>
      </dsp:txBody>
      <dsp:txXfrm>
        <a:off x="3586121" y="3494186"/>
        <a:ext cx="13093514" cy="1091933"/>
      </dsp:txXfrm>
    </dsp:sp>
    <dsp:sp modelId="{A9C1C2CE-3738-47F3-8C36-7C4A27359ACE}">
      <dsp:nvSpPr>
        <dsp:cNvPr id="0" name=""/>
        <dsp:cNvSpPr/>
      </dsp:nvSpPr>
      <dsp:spPr>
        <a:xfrm>
          <a:off x="3335927" y="4586120"/>
          <a:ext cx="133437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C204D8-3BDF-49DC-A285-344208E6DE72}">
      <dsp:nvSpPr>
        <dsp:cNvPr id="0" name=""/>
        <dsp:cNvSpPr/>
      </dsp:nvSpPr>
      <dsp:spPr>
        <a:xfrm>
          <a:off x="3586121" y="4640716"/>
          <a:ext cx="13093514" cy="1091933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9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Delays and difficulties with university support</a:t>
          </a:r>
        </a:p>
      </dsp:txBody>
      <dsp:txXfrm>
        <a:off x="3586121" y="4640716"/>
        <a:ext cx="13093514" cy="1091933"/>
      </dsp:txXfrm>
    </dsp:sp>
    <dsp:sp modelId="{AFB5AF56-D55D-460A-B149-EE443A36F832}">
      <dsp:nvSpPr>
        <dsp:cNvPr id="0" name=""/>
        <dsp:cNvSpPr/>
      </dsp:nvSpPr>
      <dsp:spPr>
        <a:xfrm>
          <a:off x="3335927" y="5732650"/>
          <a:ext cx="133437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12575C-AD42-4BD5-A1CD-95CC06C8F504}">
      <dsp:nvSpPr>
        <dsp:cNvPr id="0" name=""/>
        <dsp:cNvSpPr/>
      </dsp:nvSpPr>
      <dsp:spPr>
        <a:xfrm>
          <a:off x="3586121" y="5787246"/>
          <a:ext cx="13093514" cy="1091933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9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Recommendations for university transition support</a:t>
          </a:r>
        </a:p>
      </dsp:txBody>
      <dsp:txXfrm>
        <a:off x="3586121" y="5787246"/>
        <a:ext cx="13093514" cy="1091933"/>
      </dsp:txXfrm>
    </dsp:sp>
    <dsp:sp modelId="{9A8E7996-4B88-49E8-869E-AF3F88403DE7}">
      <dsp:nvSpPr>
        <dsp:cNvPr id="0" name=""/>
        <dsp:cNvSpPr/>
      </dsp:nvSpPr>
      <dsp:spPr>
        <a:xfrm>
          <a:off x="3335927" y="6879180"/>
          <a:ext cx="133437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6907EA-0027-4F59-B096-B9522F8C236A}">
      <dsp:nvSpPr>
        <dsp:cNvPr id="0" name=""/>
        <dsp:cNvSpPr/>
      </dsp:nvSpPr>
      <dsp:spPr>
        <a:xfrm>
          <a:off x="0" y="0"/>
          <a:ext cx="1667963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D27885-09E1-4217-B48D-E779AFFD448A}">
      <dsp:nvSpPr>
        <dsp:cNvPr id="0" name=""/>
        <dsp:cNvSpPr/>
      </dsp:nvSpPr>
      <dsp:spPr>
        <a:xfrm>
          <a:off x="0" y="0"/>
          <a:ext cx="3335927" cy="693420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6500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0" y="0"/>
        <a:ext cx="3335927" cy="6934200"/>
      </dsp:txXfrm>
    </dsp:sp>
    <dsp:sp modelId="{B9D1E76B-73E6-4619-B544-0479F4DA73F5}">
      <dsp:nvSpPr>
        <dsp:cNvPr id="0" name=""/>
        <dsp:cNvSpPr/>
      </dsp:nvSpPr>
      <dsp:spPr>
        <a:xfrm>
          <a:off x="3586121" y="81514"/>
          <a:ext cx="13093514" cy="163028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t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46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University staff support: Emotional, Practical and academic</a:t>
          </a:r>
        </a:p>
      </dsp:txBody>
      <dsp:txXfrm>
        <a:off x="3586121" y="81514"/>
        <a:ext cx="13093514" cy="1630281"/>
      </dsp:txXfrm>
    </dsp:sp>
    <dsp:sp modelId="{52829420-5593-41FB-9D49-53B94B5433BA}">
      <dsp:nvSpPr>
        <dsp:cNvPr id="0" name=""/>
        <dsp:cNvSpPr/>
      </dsp:nvSpPr>
      <dsp:spPr>
        <a:xfrm>
          <a:off x="3335927" y="1711795"/>
          <a:ext cx="133437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A996FE-3B0C-4A21-ACDF-FE52E431B707}">
      <dsp:nvSpPr>
        <dsp:cNvPr id="0" name=""/>
        <dsp:cNvSpPr/>
      </dsp:nvSpPr>
      <dsp:spPr>
        <a:xfrm>
          <a:off x="3586121" y="1793310"/>
          <a:ext cx="13093514" cy="163028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t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46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The benefits and challenges of providing support to autistic students during transition</a:t>
          </a:r>
        </a:p>
      </dsp:txBody>
      <dsp:txXfrm>
        <a:off x="3586121" y="1793310"/>
        <a:ext cx="13093514" cy="1630281"/>
      </dsp:txXfrm>
    </dsp:sp>
    <dsp:sp modelId="{C712AEB9-68A9-4148-BE36-676B94F28E4B}">
      <dsp:nvSpPr>
        <dsp:cNvPr id="0" name=""/>
        <dsp:cNvSpPr/>
      </dsp:nvSpPr>
      <dsp:spPr>
        <a:xfrm>
          <a:off x="3335927" y="3423591"/>
          <a:ext cx="133437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2FA18D-C260-44BC-8C7A-3BCBBC9A8FB6}">
      <dsp:nvSpPr>
        <dsp:cNvPr id="0" name=""/>
        <dsp:cNvSpPr/>
      </dsp:nvSpPr>
      <dsp:spPr>
        <a:xfrm>
          <a:off x="3586121" y="3505106"/>
          <a:ext cx="13093514" cy="163028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t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46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Improving support for autistic students’ transition in the future</a:t>
          </a:r>
        </a:p>
      </dsp:txBody>
      <dsp:txXfrm>
        <a:off x="3586121" y="3505106"/>
        <a:ext cx="13093514" cy="1630281"/>
      </dsp:txXfrm>
    </dsp:sp>
    <dsp:sp modelId="{96AFFCE3-7AD5-4610-AF98-13FE2740ECA6}">
      <dsp:nvSpPr>
        <dsp:cNvPr id="0" name=""/>
        <dsp:cNvSpPr/>
      </dsp:nvSpPr>
      <dsp:spPr>
        <a:xfrm>
          <a:off x="3335927" y="5135387"/>
          <a:ext cx="133437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CACEDD-5BE9-44AA-B3BC-5B9AFEEFBBC8}">
      <dsp:nvSpPr>
        <dsp:cNvPr id="0" name=""/>
        <dsp:cNvSpPr/>
      </dsp:nvSpPr>
      <dsp:spPr>
        <a:xfrm>
          <a:off x="3586121" y="5216902"/>
          <a:ext cx="13093514" cy="163028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t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46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Interacting with family members: Advocacy and developing independence</a:t>
          </a:r>
        </a:p>
      </dsp:txBody>
      <dsp:txXfrm>
        <a:off x="3586121" y="5216902"/>
        <a:ext cx="13093514" cy="1630281"/>
      </dsp:txXfrm>
    </dsp:sp>
    <dsp:sp modelId="{A9C1C2CE-3738-47F3-8C36-7C4A27359ACE}">
      <dsp:nvSpPr>
        <dsp:cNvPr id="0" name=""/>
        <dsp:cNvSpPr/>
      </dsp:nvSpPr>
      <dsp:spPr>
        <a:xfrm>
          <a:off x="3335927" y="6847183"/>
          <a:ext cx="133437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01CABC-B7AD-4348-A881-2C000CA5B7EB}" type="datetimeFigureOut">
              <a:rPr lang="en-AU" smtClean="0"/>
              <a:t>22/04/2024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70A96-E8AE-4576-ABA4-FE66E97B682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970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70A96-E8AE-4576-ABA4-FE66E97B682C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5576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70A96-E8AE-4576-ABA4-FE66E97B682C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556789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B7EB49-8D05-4356-8F04-0DD9C04E8784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2768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B7EB49-8D05-4356-8F04-0DD9C04E8784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06024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70A96-E8AE-4576-ABA4-FE66E97B682C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50645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B7EB49-8D05-4356-8F04-0DD9C04E8784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14700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B7EB49-8D05-4356-8F04-0DD9C04E8784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54621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70A96-E8AE-4576-ABA4-FE66E97B682C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100556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70A96-E8AE-4576-ABA4-FE66E97B682C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732064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70A96-E8AE-4576-ABA4-FE66E97B682C}" type="slidenum">
              <a:rPr lang="en-AU" smtClean="0"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97707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70A96-E8AE-4576-ABA4-FE66E97B682C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22807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70A96-E8AE-4576-ABA4-FE66E97B682C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028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70A96-E8AE-4576-ABA4-FE66E97B682C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50452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70A96-E8AE-4576-ABA4-FE66E97B682C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8329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70A96-E8AE-4576-ABA4-FE66E97B682C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949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70A96-E8AE-4576-ABA4-FE66E97B682C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7656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70A96-E8AE-4576-ABA4-FE66E97B682C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2749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70A96-E8AE-4576-ABA4-FE66E97B682C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48479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5.sv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4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3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1.sv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0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9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25.sv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29.svg"/><Relationship Id="rId10" Type="http://schemas.openxmlformats.org/officeDocument/2006/relationships/image" Target="../media/image24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23.svg"/><Relationship Id="rId1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20660" y="342900"/>
            <a:ext cx="14039520" cy="10287000"/>
          </a:xfrm>
          <a:custGeom>
            <a:avLst/>
            <a:gdLst/>
            <a:ahLst/>
            <a:cxnLst/>
            <a:rect l="l" t="t" r="r" b="b"/>
            <a:pathLst>
              <a:path w="14039520" h="1028700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 t="-6695" b="-6695"/>
            </a:stretch>
          </a:blipFill>
        </p:spPr>
        <p:txBody>
          <a:bodyPr/>
          <a:lstStyle/>
          <a:p>
            <a:endParaRPr lang="en-AU" dirty="0"/>
          </a:p>
        </p:txBody>
      </p:sp>
      <p:sp>
        <p:nvSpPr>
          <p:cNvPr id="10" name="TextBox 10" descr="Title: Autistic students and the transition  to university: Findings and recommendations&#10;"/>
          <p:cNvSpPr txBox="1">
            <a:spLocks noGrp="1"/>
          </p:cNvSpPr>
          <p:nvPr>
            <p:ph type="title" idx="4294967295"/>
          </p:nvPr>
        </p:nvSpPr>
        <p:spPr>
          <a:xfrm>
            <a:off x="2765468" y="2303094"/>
            <a:ext cx="12757064" cy="276998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ril Fatface"/>
                <a:ea typeface="+mn-ea"/>
                <a:cs typeface="+mn-cs"/>
              </a:rPr>
              <a:t>Autistic students and the transition  to university: Findings and recommendations</a:t>
            </a:r>
          </a:p>
        </p:txBody>
      </p:sp>
      <p:grpSp>
        <p:nvGrpSpPr>
          <p:cNvPr id="5" name="Group 4" descr="Presented by Doctor Alison Nuske">
            <a:extLst>
              <a:ext uri="{FF2B5EF4-FFF2-40B4-BE49-F238E27FC236}">
                <a16:creationId xmlns:a16="http://schemas.microsoft.com/office/drawing/2014/main" id="{F562297B-9461-0FFC-9D98-4EA419B6BEFD}"/>
              </a:ext>
            </a:extLst>
          </p:cNvPr>
          <p:cNvGrpSpPr/>
          <p:nvPr/>
        </p:nvGrpSpPr>
        <p:grpSpPr>
          <a:xfrm>
            <a:off x="6273412" y="5676900"/>
            <a:ext cx="5741176" cy="644409"/>
            <a:chOff x="6273412" y="7243087"/>
            <a:chExt cx="5741176" cy="644409"/>
          </a:xfrm>
        </p:grpSpPr>
        <p:grpSp>
          <p:nvGrpSpPr>
            <p:cNvPr id="3" name="Group 3"/>
            <p:cNvGrpSpPr/>
            <p:nvPr/>
          </p:nvGrpSpPr>
          <p:grpSpPr>
            <a:xfrm>
              <a:off x="6464470" y="7243087"/>
              <a:ext cx="5359807" cy="644409"/>
              <a:chOff x="0" y="0"/>
              <a:chExt cx="9109870" cy="110744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109870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9109870" h="1107440">
                    <a:moveTo>
                      <a:pt x="8556149" y="45720"/>
                    </a:moveTo>
                    <a:cubicBezTo>
                      <a:pt x="8835549" y="45720"/>
                      <a:pt x="9062879" y="273050"/>
                      <a:pt x="9062879" y="552450"/>
                    </a:cubicBezTo>
                    <a:cubicBezTo>
                      <a:pt x="9062879" y="831850"/>
                      <a:pt x="8835549" y="1059180"/>
                      <a:pt x="8556149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8556149" y="45720"/>
                    </a:lnTo>
                    <a:moveTo>
                      <a:pt x="8556149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8556149" y="1107440"/>
                    </a:lnTo>
                    <a:cubicBezTo>
                      <a:pt x="8862220" y="1107440"/>
                      <a:pt x="9109870" y="859790"/>
                      <a:pt x="9109870" y="553720"/>
                    </a:cubicBezTo>
                    <a:cubicBezTo>
                      <a:pt x="9108599" y="247650"/>
                      <a:pt x="8860949" y="0"/>
                      <a:pt x="8556149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AU"/>
              </a:p>
            </p:txBody>
          </p:sp>
        </p:grpSp>
        <p:sp>
          <p:nvSpPr>
            <p:cNvPr id="11" name="TextBox 11"/>
            <p:cNvSpPr txBox="1">
              <a:spLocks/>
            </p:cNvSpPr>
            <p:nvPr/>
          </p:nvSpPr>
          <p:spPr>
            <a:xfrm>
              <a:off x="6273412" y="7342646"/>
              <a:ext cx="5741176" cy="4039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399" dirty="0">
                  <a:solidFill>
                    <a:srgbClr val="000000"/>
                  </a:solidFill>
                  <a:latin typeface="Roboto"/>
                </a:rPr>
                <a:t>Presented by Dr Alison Nuske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38200" y="9352969"/>
            <a:ext cx="4717700" cy="29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dirty="0">
                <a:solidFill>
                  <a:srgbClr val="000000"/>
                </a:solidFill>
                <a:latin typeface="Roboto"/>
              </a:rPr>
              <a:t>WWW.ALISONNUSKE.COM.AU</a:t>
            </a:r>
          </a:p>
        </p:txBody>
      </p:sp>
      <p:sp>
        <p:nvSpPr>
          <p:cNvPr id="7" name="TextBox 11" descr="Supervisors: Dr Fiona Rillotta, Associate Professor Michelle Bellon, Dr Jessie Shipman (Flinders University) &amp; Professor Amanda Richdale (La Trobe University)">
            <a:extLst>
              <a:ext uri="{FF2B5EF4-FFF2-40B4-BE49-F238E27FC236}">
                <a16:creationId xmlns:a16="http://schemas.microsoft.com/office/drawing/2014/main" id="{64856537-9ADB-C596-B6E8-05996AF97CF8}"/>
              </a:ext>
            </a:extLst>
          </p:cNvPr>
          <p:cNvSpPr txBox="1">
            <a:spLocks/>
          </p:cNvSpPr>
          <p:nvPr/>
        </p:nvSpPr>
        <p:spPr>
          <a:xfrm>
            <a:off x="5257800" y="7396367"/>
            <a:ext cx="7772400" cy="1275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dirty="0">
                <a:solidFill>
                  <a:srgbClr val="000000"/>
                </a:solidFill>
                <a:latin typeface="Roboto"/>
              </a:rPr>
              <a:t>Supervisors: Dr Fiona Rillotta, Associate Professor Michelle Bellon, Dr Jessie Shipman (Flinders University) &amp; Professor Amanda Richdale (La Trobe University)</a:t>
            </a:r>
          </a:p>
        </p:txBody>
      </p:sp>
      <p:sp>
        <p:nvSpPr>
          <p:cNvPr id="14" name="TextBox 14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12351100" y="9352969"/>
            <a:ext cx="4717700" cy="29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dirty="0">
                <a:solidFill>
                  <a:srgbClr val="000000"/>
                </a:solidFill>
                <a:latin typeface="Roboto"/>
              </a:rPr>
              <a:t>23</a:t>
            </a:r>
            <a:r>
              <a:rPr lang="en-US" sz="1800" dirty="0">
                <a:solidFill>
                  <a:srgbClr val="000000"/>
                </a:solidFill>
                <a:latin typeface="Roboto"/>
              </a:rPr>
              <a:t> APRIL,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8">
            <a:extLst>
              <a:ext uri="{FF2B5EF4-FFF2-40B4-BE49-F238E27FC236}">
                <a16:creationId xmlns:a16="http://schemas.microsoft.com/office/drawing/2014/main" id="{4A9A260B-28F4-5651-2DC4-3777A85AF4F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95300" y="75935"/>
            <a:ext cx="17297400" cy="16074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4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ril Fatface"/>
                <a:ea typeface="+mn-ea"/>
                <a:cs typeface="+mn-cs"/>
              </a:rPr>
              <a:t>Systematic Literature Review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362202" y="2387570"/>
            <a:ext cx="5951729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000" dirty="0">
                <a:solidFill>
                  <a:srgbClr val="000000"/>
                </a:solidFill>
                <a:latin typeface="Abril Fatface"/>
              </a:rPr>
              <a:t>Transition to higher education for students with autism: A systematic literature review. </a:t>
            </a:r>
          </a:p>
        </p:txBody>
      </p:sp>
      <p:pic>
        <p:nvPicPr>
          <p:cNvPr id="24" name="Picture 23" descr="A qr code on a white background&#10;&#10;">
            <a:extLst>
              <a:ext uri="{FF2B5EF4-FFF2-40B4-BE49-F238E27FC236}">
                <a16:creationId xmlns:a16="http://schemas.microsoft.com/office/drawing/2014/main" id="{FF07D1F2-3F47-5805-B5D7-88F139E793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301"/>
          <a:stretch/>
        </p:blipFill>
        <p:spPr>
          <a:xfrm>
            <a:off x="3601990" y="3908376"/>
            <a:ext cx="3472151" cy="346166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12" name="TextBox 12"/>
          <p:cNvSpPr txBox="1"/>
          <p:nvPr/>
        </p:nvSpPr>
        <p:spPr>
          <a:xfrm>
            <a:off x="2590800" y="7728345"/>
            <a:ext cx="579120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Nuske, A., Rillotta, F., Bellon, M., &amp; Richdale, A. (2019). Transition to higher education for students with autism: A systematic literature review. </a:t>
            </a:r>
            <a:r>
              <a:rPr lang="en-US" sz="22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Journal of Diversity in Higher Education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r>
              <a:rPr lang="en-US" sz="22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12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(3). 280-295. https://doi.org/10.1037/dhe0000108 </a:t>
            </a:r>
          </a:p>
        </p:txBody>
      </p:sp>
      <p:sp>
        <p:nvSpPr>
          <p:cNvPr id="22" name="AutoShape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6658601" y="4760596"/>
            <a:ext cx="3855681" cy="0"/>
          </a:xfrm>
          <a:prstGeom prst="line">
            <a:avLst/>
          </a:prstGeom>
          <a:ln w="2857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AU"/>
          </a:p>
        </p:txBody>
      </p:sp>
      <p:sp>
        <p:nvSpPr>
          <p:cNvPr id="35" name="TextBox 10">
            <a:extLst>
              <a:ext uri="{FF2B5EF4-FFF2-40B4-BE49-F238E27FC236}">
                <a16:creationId xmlns:a16="http://schemas.microsoft.com/office/drawing/2014/main" id="{D0C8697F-EFEB-B6A0-C2F9-79C75D2F08E5}"/>
              </a:ext>
            </a:extLst>
          </p:cNvPr>
          <p:cNvSpPr txBox="1"/>
          <p:nvPr/>
        </p:nvSpPr>
        <p:spPr>
          <a:xfrm>
            <a:off x="8998591" y="2404618"/>
            <a:ext cx="5513925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000" dirty="0">
                <a:solidFill>
                  <a:srgbClr val="000000"/>
                </a:solidFill>
                <a:latin typeface="Abril Fatface"/>
              </a:rPr>
              <a:t>ADCET Webinar (April 2020): Transition to Higher Education for Autistic Students</a:t>
            </a:r>
          </a:p>
        </p:txBody>
      </p:sp>
      <p:pic>
        <p:nvPicPr>
          <p:cNvPr id="47" name="Picture 46" descr="A qr code on a white background&#10;&#10;">
            <a:extLst>
              <a:ext uri="{FF2B5EF4-FFF2-40B4-BE49-F238E27FC236}">
                <a16:creationId xmlns:a16="http://schemas.microsoft.com/office/drawing/2014/main" id="{8626178D-7878-8BB4-0B8D-4A9FF65F92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882" y="4117534"/>
            <a:ext cx="3043344" cy="3043344"/>
          </a:xfrm>
          <a:prstGeom prst="rect">
            <a:avLst/>
          </a:prstGeom>
        </p:spPr>
      </p:pic>
      <p:sp>
        <p:nvSpPr>
          <p:cNvPr id="36" name="TextBox 12">
            <a:extLst>
              <a:ext uri="{FF2B5EF4-FFF2-40B4-BE49-F238E27FC236}">
                <a16:creationId xmlns:a16="http://schemas.microsoft.com/office/drawing/2014/main" id="{A9DCE0CA-8A34-8624-A1DB-A5CA7F4ED17D}"/>
              </a:ext>
            </a:extLst>
          </p:cNvPr>
          <p:cNvSpPr txBox="1"/>
          <p:nvPr/>
        </p:nvSpPr>
        <p:spPr>
          <a:xfrm>
            <a:off x="9372600" y="7899033"/>
            <a:ext cx="59436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www.adcet.edu.au/resource/10293/webinar-transition-to-higher-education-for-autistic-students</a:t>
            </a:r>
          </a:p>
        </p:txBody>
      </p:sp>
      <p:sp>
        <p:nvSpPr>
          <p:cNvPr id="53" name="TextBox 14">
            <a:extLst>
              <a:ext uri="{FF2B5EF4-FFF2-40B4-BE49-F238E27FC236}">
                <a16:creationId xmlns:a16="http://schemas.microsoft.com/office/drawing/2014/main" id="{1BC30C17-1022-E638-EBC8-DCAE9F9E85C0}"/>
              </a:ext>
            </a:extLst>
          </p:cNvPr>
          <p:cNvSpPr txBox="1"/>
          <p:nvPr/>
        </p:nvSpPr>
        <p:spPr>
          <a:xfrm>
            <a:off x="12351100" y="9352969"/>
            <a:ext cx="4717700" cy="29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dirty="0">
                <a:solidFill>
                  <a:srgbClr val="000000"/>
                </a:solidFill>
                <a:latin typeface="Roboto"/>
              </a:rPr>
              <a:t>23</a:t>
            </a:r>
            <a:r>
              <a:rPr lang="en-US" sz="1800" dirty="0">
                <a:solidFill>
                  <a:srgbClr val="000000"/>
                </a:solidFill>
                <a:latin typeface="Roboto"/>
              </a:rPr>
              <a:t> APRIL, 2024</a:t>
            </a:r>
          </a:p>
        </p:txBody>
      </p:sp>
    </p:spTree>
    <p:extLst>
      <p:ext uri="{BB962C8B-B14F-4D97-AF65-F5344CB8AC3E}">
        <p14:creationId xmlns:p14="http://schemas.microsoft.com/office/powerpoint/2010/main" val="1790098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1" t="-49967" r="-17681" b="-49967"/>
            </a:stretch>
          </a:blipFill>
        </p:spPr>
        <p:txBody>
          <a:bodyPr/>
          <a:lstStyle/>
          <a:p>
            <a:endParaRPr lang="en-AU" dirty="0"/>
          </a:p>
        </p:txBody>
      </p:sp>
      <p:sp>
        <p:nvSpPr>
          <p:cNvPr id="7" name="TextBox 7"/>
          <p:cNvSpPr txBox="1">
            <a:spLocks noGrp="1"/>
          </p:cNvSpPr>
          <p:nvPr>
            <p:ph type="title" idx="4294967295"/>
          </p:nvPr>
        </p:nvSpPr>
        <p:spPr>
          <a:xfrm>
            <a:off x="-1219200" y="4305300"/>
            <a:ext cx="10836926" cy="94923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ril Fatface"/>
                <a:ea typeface="+mn-ea"/>
                <a:cs typeface="+mn-cs"/>
              </a:rPr>
              <a:t>Method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ril Fatface"/>
              <a:ea typeface="+mn-ea"/>
              <a:cs typeface="+mn-cs"/>
            </a:endParaRPr>
          </a:p>
        </p:txBody>
      </p:sp>
      <p:pic>
        <p:nvPicPr>
          <p:cNvPr id="9" name="Content Placeholder 8" descr="A large brightly lit room with large stairs. There are students sitting in groups talking">
            <a:extLst>
              <a:ext uri="{FF2B5EF4-FFF2-40B4-BE49-F238E27FC236}">
                <a16:creationId xmlns:a16="http://schemas.microsoft.com/office/drawing/2014/main" id="{B0ECED38-4208-BA32-0587-B16A3683B7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5" r="17160"/>
          <a:stretch/>
        </p:blipFill>
        <p:spPr>
          <a:xfrm>
            <a:off x="7696200" y="647700"/>
            <a:ext cx="10375807" cy="8648118"/>
          </a:xfrm>
          <a:custGeom>
            <a:avLst/>
            <a:gdLst/>
            <a:ahLst/>
            <a:cxnLst/>
            <a:rect l="l" t="t" r="r" b="b"/>
            <a:pathLst>
              <a:path w="5846002" h="4872577">
                <a:moveTo>
                  <a:pt x="343285" y="2953992"/>
                </a:moveTo>
                <a:cubicBezTo>
                  <a:pt x="343285" y="2953992"/>
                  <a:pt x="343285" y="2953992"/>
                  <a:pt x="849063" y="2953992"/>
                </a:cubicBezTo>
                <a:cubicBezTo>
                  <a:pt x="880743" y="2953992"/>
                  <a:pt x="911330" y="2971406"/>
                  <a:pt x="926624" y="2999703"/>
                </a:cubicBezTo>
                <a:cubicBezTo>
                  <a:pt x="926624" y="2999703"/>
                  <a:pt x="926624" y="2999703"/>
                  <a:pt x="1180059" y="3436136"/>
                </a:cubicBezTo>
                <a:cubicBezTo>
                  <a:pt x="1196445" y="3463345"/>
                  <a:pt x="1196445" y="3498172"/>
                  <a:pt x="1180059" y="3525382"/>
                </a:cubicBezTo>
                <a:cubicBezTo>
                  <a:pt x="1180059" y="3525382"/>
                  <a:pt x="1180059" y="3525382"/>
                  <a:pt x="926624" y="3961814"/>
                </a:cubicBezTo>
                <a:cubicBezTo>
                  <a:pt x="911330" y="3990111"/>
                  <a:pt x="880743" y="4007525"/>
                  <a:pt x="849063" y="4007525"/>
                </a:cubicBezTo>
                <a:cubicBezTo>
                  <a:pt x="849063" y="4007525"/>
                  <a:pt x="849063" y="4007525"/>
                  <a:pt x="343285" y="4007525"/>
                </a:cubicBezTo>
                <a:cubicBezTo>
                  <a:pt x="310513" y="4007525"/>
                  <a:pt x="281019" y="3990111"/>
                  <a:pt x="264633" y="3961814"/>
                </a:cubicBezTo>
                <a:cubicBezTo>
                  <a:pt x="264633" y="3961814"/>
                  <a:pt x="264633" y="3961814"/>
                  <a:pt x="12290" y="3525382"/>
                </a:cubicBezTo>
                <a:cubicBezTo>
                  <a:pt x="-4096" y="3498172"/>
                  <a:pt x="-4096" y="3463345"/>
                  <a:pt x="12290" y="3436136"/>
                </a:cubicBezTo>
                <a:cubicBezTo>
                  <a:pt x="12290" y="3436136"/>
                  <a:pt x="12290" y="3436136"/>
                  <a:pt x="264633" y="2999703"/>
                </a:cubicBezTo>
                <a:cubicBezTo>
                  <a:pt x="281019" y="2971406"/>
                  <a:pt x="310513" y="2953992"/>
                  <a:pt x="343285" y="2953992"/>
                </a:cubicBezTo>
                <a:close/>
                <a:moveTo>
                  <a:pt x="2353334" y="538808"/>
                </a:moveTo>
                <a:cubicBezTo>
                  <a:pt x="2353334" y="538808"/>
                  <a:pt x="2353334" y="538808"/>
                  <a:pt x="2613403" y="538808"/>
                </a:cubicBezTo>
                <a:lnTo>
                  <a:pt x="2643742" y="538808"/>
                </a:lnTo>
                <a:lnTo>
                  <a:pt x="2672692" y="588661"/>
                </a:lnTo>
                <a:cubicBezTo>
                  <a:pt x="2713002" y="658078"/>
                  <a:pt x="2759909" y="738855"/>
                  <a:pt x="2814491" y="832849"/>
                </a:cubicBezTo>
                <a:cubicBezTo>
                  <a:pt x="2839586" y="874521"/>
                  <a:pt x="2839586" y="927860"/>
                  <a:pt x="2814491" y="969531"/>
                </a:cubicBezTo>
                <a:cubicBezTo>
                  <a:pt x="2814491" y="969531"/>
                  <a:pt x="2814491" y="969531"/>
                  <a:pt x="2426350" y="1637936"/>
                </a:cubicBezTo>
                <a:cubicBezTo>
                  <a:pt x="2402927" y="1681274"/>
                  <a:pt x="2356083" y="1707943"/>
                  <a:pt x="2307565" y="1707943"/>
                </a:cubicBezTo>
                <a:cubicBezTo>
                  <a:pt x="2307565" y="1707943"/>
                  <a:pt x="2307565" y="1707943"/>
                  <a:pt x="1532956" y="1707943"/>
                </a:cubicBezTo>
                <a:cubicBezTo>
                  <a:pt x="1520409" y="1707943"/>
                  <a:pt x="1508175" y="1706276"/>
                  <a:pt x="1496490" y="1703099"/>
                </a:cubicBezTo>
                <a:lnTo>
                  <a:pt x="1471408" y="1692583"/>
                </a:lnTo>
                <a:lnTo>
                  <a:pt x="1486736" y="1666073"/>
                </a:lnTo>
                <a:cubicBezTo>
                  <a:pt x="1625328" y="1426376"/>
                  <a:pt x="1802725" y="1119564"/>
                  <a:pt x="2029793" y="726844"/>
                </a:cubicBezTo>
                <a:cubicBezTo>
                  <a:pt x="2097197" y="610441"/>
                  <a:pt x="2218525" y="538808"/>
                  <a:pt x="2353334" y="538808"/>
                </a:cubicBezTo>
                <a:close/>
                <a:moveTo>
                  <a:pt x="1487085" y="0"/>
                </a:moveTo>
                <a:cubicBezTo>
                  <a:pt x="1487085" y="0"/>
                  <a:pt x="1487085" y="0"/>
                  <a:pt x="2360840" y="0"/>
                </a:cubicBezTo>
                <a:cubicBezTo>
                  <a:pt x="2415568" y="0"/>
                  <a:pt x="2468407" y="30084"/>
                  <a:pt x="2494828" y="78969"/>
                </a:cubicBezTo>
                <a:cubicBezTo>
                  <a:pt x="2494828" y="78969"/>
                  <a:pt x="2494828" y="78969"/>
                  <a:pt x="2729665" y="483373"/>
                </a:cubicBezTo>
                <a:lnTo>
                  <a:pt x="2756194" y="529058"/>
                </a:lnTo>
                <a:lnTo>
                  <a:pt x="2735320" y="529058"/>
                </a:lnTo>
                <a:lnTo>
                  <a:pt x="2636659" y="529058"/>
                </a:lnTo>
                <a:lnTo>
                  <a:pt x="2593799" y="455250"/>
                </a:lnTo>
                <a:cubicBezTo>
                  <a:pt x="2430052" y="173267"/>
                  <a:pt x="2430052" y="173267"/>
                  <a:pt x="2430052" y="173267"/>
                </a:cubicBezTo>
                <a:cubicBezTo>
                  <a:pt x="2406629" y="129929"/>
                  <a:pt x="2359785" y="103259"/>
                  <a:pt x="2311267" y="103259"/>
                </a:cubicBezTo>
                <a:cubicBezTo>
                  <a:pt x="1536658" y="103259"/>
                  <a:pt x="1536658" y="103259"/>
                  <a:pt x="1536658" y="103259"/>
                </a:cubicBezTo>
                <a:cubicBezTo>
                  <a:pt x="1486468" y="103259"/>
                  <a:pt x="1441296" y="129929"/>
                  <a:pt x="1416201" y="173267"/>
                </a:cubicBezTo>
                <a:cubicBezTo>
                  <a:pt x="1029733" y="841671"/>
                  <a:pt x="1029733" y="841671"/>
                  <a:pt x="1029733" y="841671"/>
                </a:cubicBezTo>
                <a:cubicBezTo>
                  <a:pt x="1004637" y="883343"/>
                  <a:pt x="1004637" y="936682"/>
                  <a:pt x="1029733" y="978353"/>
                </a:cubicBezTo>
                <a:cubicBezTo>
                  <a:pt x="1416201" y="1646758"/>
                  <a:pt x="1416201" y="1646758"/>
                  <a:pt x="1416201" y="1646758"/>
                </a:cubicBezTo>
                <a:cubicBezTo>
                  <a:pt x="1428749" y="1668427"/>
                  <a:pt x="1446315" y="1685929"/>
                  <a:pt x="1467019" y="1698013"/>
                </a:cubicBezTo>
                <a:lnTo>
                  <a:pt x="1472899" y="1700478"/>
                </a:lnTo>
                <a:lnTo>
                  <a:pt x="1441377" y="1754996"/>
                </a:lnTo>
                <a:lnTo>
                  <a:pt x="1417933" y="1795543"/>
                </a:lnTo>
                <a:lnTo>
                  <a:pt x="1442249" y="1805738"/>
                </a:lnTo>
                <a:cubicBezTo>
                  <a:pt x="1455430" y="1809322"/>
                  <a:pt x="1469230" y="1811202"/>
                  <a:pt x="1483383" y="1811202"/>
                </a:cubicBezTo>
                <a:cubicBezTo>
                  <a:pt x="2357138" y="1811202"/>
                  <a:pt x="2357138" y="1811202"/>
                  <a:pt x="2357138" y="1811202"/>
                </a:cubicBezTo>
                <a:cubicBezTo>
                  <a:pt x="2411866" y="1811202"/>
                  <a:pt x="2464705" y="1781120"/>
                  <a:pt x="2491126" y="1732235"/>
                </a:cubicBezTo>
                <a:cubicBezTo>
                  <a:pt x="2928947" y="978278"/>
                  <a:pt x="2928947" y="978278"/>
                  <a:pt x="2928947" y="978278"/>
                </a:cubicBezTo>
                <a:cubicBezTo>
                  <a:pt x="2957254" y="931274"/>
                  <a:pt x="2957254" y="871108"/>
                  <a:pt x="2928947" y="824102"/>
                </a:cubicBezTo>
                <a:cubicBezTo>
                  <a:pt x="2874220" y="729858"/>
                  <a:pt x="2826333" y="647394"/>
                  <a:pt x="2784432" y="575238"/>
                </a:cubicBezTo>
                <a:lnTo>
                  <a:pt x="2763277" y="538808"/>
                </a:lnTo>
                <a:lnTo>
                  <a:pt x="2861280" y="538808"/>
                </a:lnTo>
                <a:cubicBezTo>
                  <a:pt x="3166048" y="538808"/>
                  <a:pt x="3653676" y="538808"/>
                  <a:pt x="4433881" y="538808"/>
                </a:cubicBezTo>
                <a:cubicBezTo>
                  <a:pt x="4564197" y="538808"/>
                  <a:pt x="4690018" y="610441"/>
                  <a:pt x="4752929" y="726844"/>
                </a:cubicBezTo>
                <a:cubicBezTo>
                  <a:pt x="4752929" y="726844"/>
                  <a:pt x="4752929" y="726844"/>
                  <a:pt x="5795449" y="2522134"/>
                </a:cubicBezTo>
                <a:cubicBezTo>
                  <a:pt x="5862854" y="2634060"/>
                  <a:pt x="5862854" y="2777325"/>
                  <a:pt x="5795449" y="2889251"/>
                </a:cubicBezTo>
                <a:cubicBezTo>
                  <a:pt x="5795449" y="2889251"/>
                  <a:pt x="5795449" y="2889251"/>
                  <a:pt x="4752929" y="4684542"/>
                </a:cubicBezTo>
                <a:cubicBezTo>
                  <a:pt x="4690018" y="4800945"/>
                  <a:pt x="4564197" y="4872577"/>
                  <a:pt x="4433881" y="4872577"/>
                </a:cubicBezTo>
                <a:cubicBezTo>
                  <a:pt x="4433881" y="4872577"/>
                  <a:pt x="4433881" y="4872577"/>
                  <a:pt x="2353334" y="4872577"/>
                </a:cubicBezTo>
                <a:cubicBezTo>
                  <a:pt x="2218525" y="4872577"/>
                  <a:pt x="2097197" y="4800945"/>
                  <a:pt x="2029793" y="4684542"/>
                </a:cubicBezTo>
                <a:cubicBezTo>
                  <a:pt x="2029793" y="4684542"/>
                  <a:pt x="2029793" y="4684542"/>
                  <a:pt x="991766" y="2889251"/>
                </a:cubicBezTo>
                <a:cubicBezTo>
                  <a:pt x="924361" y="2777325"/>
                  <a:pt x="924361" y="2634060"/>
                  <a:pt x="991766" y="2522134"/>
                </a:cubicBezTo>
                <a:cubicBezTo>
                  <a:pt x="991766" y="2522134"/>
                  <a:pt x="991766" y="2522134"/>
                  <a:pt x="1377193" y="1855530"/>
                </a:cubicBezTo>
                <a:lnTo>
                  <a:pt x="1409676" y="1799352"/>
                </a:lnTo>
                <a:lnTo>
                  <a:pt x="1408533" y="1798873"/>
                </a:lnTo>
                <a:cubicBezTo>
                  <a:pt x="1385179" y="1785241"/>
                  <a:pt x="1365364" y="1765500"/>
                  <a:pt x="1351210" y="1741057"/>
                </a:cubicBezTo>
                <a:cubicBezTo>
                  <a:pt x="1351210" y="1741057"/>
                  <a:pt x="1351210" y="1741057"/>
                  <a:pt x="915276" y="987100"/>
                </a:cubicBezTo>
                <a:cubicBezTo>
                  <a:pt x="886968" y="940096"/>
                  <a:pt x="886968" y="879930"/>
                  <a:pt x="915276" y="832924"/>
                </a:cubicBezTo>
                <a:cubicBezTo>
                  <a:pt x="915276" y="832924"/>
                  <a:pt x="915276" y="832924"/>
                  <a:pt x="1351210" y="78969"/>
                </a:cubicBezTo>
                <a:cubicBezTo>
                  <a:pt x="1379517" y="30084"/>
                  <a:pt x="1430471" y="0"/>
                  <a:pt x="148708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64019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85617" y="-266700"/>
            <a:ext cx="14039520" cy="10287000"/>
          </a:xfrm>
          <a:custGeom>
            <a:avLst/>
            <a:gdLst/>
            <a:ahLst/>
            <a:cxnLst/>
            <a:rect l="l" t="t" r="r" b="b"/>
            <a:pathLst>
              <a:path w="14039520" h="1028700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 t="-6695" b="-6695"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2" name="TextBox 8">
            <a:extLst>
              <a:ext uri="{FF2B5EF4-FFF2-40B4-BE49-F238E27FC236}">
                <a16:creationId xmlns:a16="http://schemas.microsoft.com/office/drawing/2014/main" id="{4110BC2D-E0B1-CC7D-B9D3-DD7A208B1DE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219123" y="1878750"/>
            <a:ext cx="9355370" cy="165354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4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ril Fatface"/>
                <a:ea typeface="+mn-ea"/>
                <a:cs typeface="+mn-cs"/>
              </a:rPr>
              <a:t>Method</a:t>
            </a:r>
          </a:p>
        </p:txBody>
      </p:sp>
      <p:grpSp>
        <p:nvGrpSpPr>
          <p:cNvPr id="35" name="Group 34" descr="Students">
            <a:extLst>
              <a:ext uri="{FF2B5EF4-FFF2-40B4-BE49-F238E27FC236}">
                <a16:creationId xmlns:a16="http://schemas.microsoft.com/office/drawing/2014/main" id="{58CAF526-28DD-124E-E2F5-05080E38B731}"/>
              </a:ext>
            </a:extLst>
          </p:cNvPr>
          <p:cNvGrpSpPr/>
          <p:nvPr/>
        </p:nvGrpSpPr>
        <p:grpSpPr>
          <a:xfrm>
            <a:off x="2027842" y="4054931"/>
            <a:ext cx="4281335" cy="643670"/>
            <a:chOff x="2028578" y="4134642"/>
            <a:chExt cx="3653903" cy="643670"/>
          </a:xfrm>
        </p:grpSpPr>
        <p:grpSp>
          <p:nvGrpSpPr>
            <p:cNvPr id="24" name="Group 24"/>
            <p:cNvGrpSpPr/>
            <p:nvPr/>
          </p:nvGrpSpPr>
          <p:grpSpPr>
            <a:xfrm>
              <a:off x="2291787" y="4134642"/>
              <a:ext cx="3127487" cy="643670"/>
              <a:chOff x="0" y="0"/>
              <a:chExt cx="5315677" cy="110617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5316948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5316948" h="1107440">
                    <a:moveTo>
                      <a:pt x="4763227" y="45720"/>
                    </a:moveTo>
                    <a:cubicBezTo>
                      <a:pt x="5042627" y="45720"/>
                      <a:pt x="5269957" y="273050"/>
                      <a:pt x="5269957" y="552450"/>
                    </a:cubicBezTo>
                    <a:cubicBezTo>
                      <a:pt x="5269957" y="831850"/>
                      <a:pt x="5042627" y="1059180"/>
                      <a:pt x="4763227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4763227" y="45720"/>
                    </a:lnTo>
                    <a:moveTo>
                      <a:pt x="4763227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4763227" y="1107440"/>
                    </a:lnTo>
                    <a:cubicBezTo>
                      <a:pt x="5069298" y="1107440"/>
                      <a:pt x="5316948" y="859790"/>
                      <a:pt x="5316948" y="553720"/>
                    </a:cubicBezTo>
                    <a:cubicBezTo>
                      <a:pt x="5315677" y="247650"/>
                      <a:pt x="5068027" y="0"/>
                      <a:pt x="4763227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AU"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2028578" y="4216447"/>
              <a:ext cx="3653903" cy="4039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399" dirty="0">
                  <a:solidFill>
                    <a:srgbClr val="000000"/>
                  </a:solidFill>
                  <a:latin typeface="Roboto"/>
                </a:rPr>
                <a:t>STUDENTS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085692" y="5064869"/>
            <a:ext cx="4223485" cy="1628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44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Roboto"/>
              </a:rPr>
              <a:t>Semi-structure interviews</a:t>
            </a:r>
          </a:p>
          <a:p>
            <a:pPr marL="342900" indent="-342900">
              <a:lnSpc>
                <a:spcPts val="44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Roboto"/>
              </a:rPr>
              <a:t>Interpretative Phenomenological Analysis</a:t>
            </a:r>
          </a:p>
        </p:txBody>
      </p:sp>
      <p:grpSp>
        <p:nvGrpSpPr>
          <p:cNvPr id="36" name="Group 35" descr="Family members">
            <a:extLst>
              <a:ext uri="{FF2B5EF4-FFF2-40B4-BE49-F238E27FC236}">
                <a16:creationId xmlns:a16="http://schemas.microsoft.com/office/drawing/2014/main" id="{4D1497B3-E033-DDE6-4777-E31FB5DF0A0E}"/>
              </a:ext>
            </a:extLst>
          </p:cNvPr>
          <p:cNvGrpSpPr/>
          <p:nvPr/>
        </p:nvGrpSpPr>
        <p:grpSpPr>
          <a:xfrm>
            <a:off x="6864710" y="4054931"/>
            <a:ext cx="4281335" cy="643670"/>
            <a:chOff x="6156600" y="4134642"/>
            <a:chExt cx="3653903" cy="643670"/>
          </a:xfrm>
        </p:grpSpPr>
        <p:grpSp>
          <p:nvGrpSpPr>
            <p:cNvPr id="20" name="Group 20"/>
            <p:cNvGrpSpPr/>
            <p:nvPr/>
          </p:nvGrpSpPr>
          <p:grpSpPr>
            <a:xfrm>
              <a:off x="6419808" y="4134642"/>
              <a:ext cx="3127487" cy="643670"/>
              <a:chOff x="0" y="0"/>
              <a:chExt cx="5315677" cy="110617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5316948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5316948" h="1107440">
                    <a:moveTo>
                      <a:pt x="4763227" y="45720"/>
                    </a:moveTo>
                    <a:cubicBezTo>
                      <a:pt x="5042627" y="45720"/>
                      <a:pt x="5269957" y="273050"/>
                      <a:pt x="5269957" y="552450"/>
                    </a:cubicBezTo>
                    <a:cubicBezTo>
                      <a:pt x="5269957" y="831850"/>
                      <a:pt x="5042627" y="1059180"/>
                      <a:pt x="4763227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4763227" y="45720"/>
                    </a:lnTo>
                    <a:moveTo>
                      <a:pt x="4763227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4763227" y="1107440"/>
                    </a:lnTo>
                    <a:cubicBezTo>
                      <a:pt x="5069298" y="1107440"/>
                      <a:pt x="5316948" y="859790"/>
                      <a:pt x="5316948" y="553720"/>
                    </a:cubicBezTo>
                    <a:cubicBezTo>
                      <a:pt x="5315677" y="247650"/>
                      <a:pt x="5068027" y="0"/>
                      <a:pt x="4763227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AU"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6156600" y="4216447"/>
              <a:ext cx="3653903" cy="4039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399" dirty="0">
                  <a:solidFill>
                    <a:srgbClr val="000000"/>
                  </a:solidFill>
                  <a:latin typeface="Roboto"/>
                </a:rPr>
                <a:t>FAMILY MEMBERS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056212" y="5143500"/>
            <a:ext cx="4175576" cy="2062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44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Roboto"/>
              </a:rPr>
              <a:t>Semi-structure interviews</a:t>
            </a:r>
          </a:p>
          <a:p>
            <a:pPr marL="342900" indent="-342900">
              <a:lnSpc>
                <a:spcPts val="44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Roboto"/>
              </a:rPr>
              <a:t>Surveys</a:t>
            </a:r>
          </a:p>
          <a:p>
            <a:pPr marL="342900" indent="-342900">
              <a:lnSpc>
                <a:spcPts val="44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Roboto"/>
              </a:rPr>
              <a:t>Reflexive Thematic Analysis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rgbClr val="000000"/>
              </a:solidFill>
              <a:latin typeface="Roboto"/>
            </a:endParaRPr>
          </a:p>
        </p:txBody>
      </p:sp>
      <p:grpSp>
        <p:nvGrpSpPr>
          <p:cNvPr id="37" name="Group 36" descr="Staff">
            <a:extLst>
              <a:ext uri="{FF2B5EF4-FFF2-40B4-BE49-F238E27FC236}">
                <a16:creationId xmlns:a16="http://schemas.microsoft.com/office/drawing/2014/main" id="{211DDFC7-E21D-92B8-2889-DE3A75B0EA09}"/>
              </a:ext>
            </a:extLst>
          </p:cNvPr>
          <p:cNvGrpSpPr/>
          <p:nvPr/>
        </p:nvGrpSpPr>
        <p:grpSpPr>
          <a:xfrm>
            <a:off x="11643729" y="4054931"/>
            <a:ext cx="4281335" cy="644409"/>
            <a:chOff x="10235251" y="4134642"/>
            <a:chExt cx="3653903" cy="644409"/>
          </a:xfrm>
        </p:grpSpPr>
        <p:grpSp>
          <p:nvGrpSpPr>
            <p:cNvPr id="22" name="Group 22"/>
            <p:cNvGrpSpPr/>
            <p:nvPr/>
          </p:nvGrpSpPr>
          <p:grpSpPr>
            <a:xfrm>
              <a:off x="10498459" y="4134642"/>
              <a:ext cx="3128235" cy="644409"/>
              <a:chOff x="0" y="0"/>
              <a:chExt cx="5316948" cy="110744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5316948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5316948" h="1107440">
                    <a:moveTo>
                      <a:pt x="4763227" y="45720"/>
                    </a:moveTo>
                    <a:cubicBezTo>
                      <a:pt x="5042627" y="45720"/>
                      <a:pt x="5269957" y="273050"/>
                      <a:pt x="5269957" y="552450"/>
                    </a:cubicBezTo>
                    <a:cubicBezTo>
                      <a:pt x="5269957" y="831850"/>
                      <a:pt x="5042627" y="1059180"/>
                      <a:pt x="4763227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4763227" y="45720"/>
                    </a:lnTo>
                    <a:moveTo>
                      <a:pt x="4763227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4763227" y="1107440"/>
                    </a:lnTo>
                    <a:cubicBezTo>
                      <a:pt x="5069298" y="1107440"/>
                      <a:pt x="5316948" y="859790"/>
                      <a:pt x="5316948" y="553720"/>
                    </a:cubicBezTo>
                    <a:cubicBezTo>
                      <a:pt x="5315677" y="247650"/>
                      <a:pt x="5068027" y="0"/>
                      <a:pt x="4763227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AU"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10235251" y="4216447"/>
              <a:ext cx="3653903" cy="4039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399" dirty="0">
                  <a:solidFill>
                    <a:srgbClr val="000000"/>
                  </a:solidFill>
                  <a:latin typeface="Roboto"/>
                </a:rPr>
                <a:t>STAFF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1788781" y="5150556"/>
            <a:ext cx="4281334" cy="2165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44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Roboto"/>
              </a:rPr>
              <a:t>Semi-structure interviews</a:t>
            </a:r>
          </a:p>
          <a:p>
            <a:pPr marL="342900" indent="-342900">
              <a:lnSpc>
                <a:spcPts val="44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Roboto"/>
              </a:rPr>
              <a:t>Surveys</a:t>
            </a:r>
          </a:p>
          <a:p>
            <a:pPr marL="342900" indent="-342900">
              <a:lnSpc>
                <a:spcPts val="44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Roboto"/>
              </a:rPr>
              <a:t>Reflexive Thematic Analysis</a:t>
            </a:r>
          </a:p>
          <a:p>
            <a:pPr algn="ctr">
              <a:lnSpc>
                <a:spcPts val="4400"/>
              </a:lnSpc>
            </a:pPr>
            <a:endParaRPr lang="en-US" sz="22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3" name="TextBox 14">
            <a:extLst>
              <a:ext uri="{FF2B5EF4-FFF2-40B4-BE49-F238E27FC236}">
                <a16:creationId xmlns:a16="http://schemas.microsoft.com/office/drawing/2014/main" id="{9057310C-CA96-821A-53A6-EAF597A9D03C}"/>
              </a:ext>
            </a:extLst>
          </p:cNvPr>
          <p:cNvSpPr txBox="1"/>
          <p:nvPr/>
        </p:nvSpPr>
        <p:spPr>
          <a:xfrm>
            <a:off x="12351100" y="9352969"/>
            <a:ext cx="4717700" cy="29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dirty="0">
                <a:solidFill>
                  <a:srgbClr val="000000"/>
                </a:solidFill>
                <a:latin typeface="Roboto"/>
              </a:rPr>
              <a:t>23</a:t>
            </a:r>
            <a:r>
              <a:rPr lang="en-US" sz="1800" dirty="0">
                <a:solidFill>
                  <a:srgbClr val="000000"/>
                </a:solidFill>
                <a:latin typeface="Roboto"/>
              </a:rPr>
              <a:t> APRIL, 2024</a:t>
            </a:r>
          </a:p>
        </p:txBody>
      </p:sp>
    </p:spTree>
    <p:extLst>
      <p:ext uri="{BB962C8B-B14F-4D97-AF65-F5344CB8AC3E}">
        <p14:creationId xmlns:p14="http://schemas.microsoft.com/office/powerpoint/2010/main" val="1150162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681" t="-49967" r="-17681" b="-49967"/>
            </a:stretch>
          </a:blipFill>
        </p:spPr>
        <p:txBody>
          <a:bodyPr/>
          <a:lstStyle/>
          <a:p>
            <a:endParaRPr lang="en-AU" dirty="0"/>
          </a:p>
        </p:txBody>
      </p:sp>
      <p:sp>
        <p:nvSpPr>
          <p:cNvPr id="7" name="TextBox 7"/>
          <p:cNvSpPr txBox="1">
            <a:spLocks noGrp="1"/>
          </p:cNvSpPr>
          <p:nvPr>
            <p:ph type="title" idx="4294967295"/>
          </p:nvPr>
        </p:nvSpPr>
        <p:spPr>
          <a:xfrm>
            <a:off x="-1219200" y="4305300"/>
            <a:ext cx="10836926" cy="94923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ril Fatface"/>
                <a:ea typeface="+mn-ea"/>
                <a:cs typeface="+mn-cs"/>
              </a:rPr>
              <a:t>Findings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ril Fatface"/>
              <a:ea typeface="+mn-ea"/>
              <a:cs typeface="+mn-cs"/>
            </a:endParaRPr>
          </a:p>
        </p:txBody>
      </p:sp>
      <p:pic>
        <p:nvPicPr>
          <p:cNvPr id="9" name="Content Placeholder 8" descr="A large brightly lit room with large stairs. There are students sitting in groups talking">
            <a:extLst>
              <a:ext uri="{FF2B5EF4-FFF2-40B4-BE49-F238E27FC236}">
                <a16:creationId xmlns:a16="http://schemas.microsoft.com/office/drawing/2014/main" id="{B0ECED38-4208-BA32-0587-B16A3683B7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5" r="17160"/>
          <a:stretch/>
        </p:blipFill>
        <p:spPr>
          <a:xfrm>
            <a:off x="7696200" y="647700"/>
            <a:ext cx="10375807" cy="8648118"/>
          </a:xfrm>
          <a:custGeom>
            <a:avLst/>
            <a:gdLst/>
            <a:ahLst/>
            <a:cxnLst/>
            <a:rect l="l" t="t" r="r" b="b"/>
            <a:pathLst>
              <a:path w="5846002" h="4872577">
                <a:moveTo>
                  <a:pt x="343285" y="2953992"/>
                </a:moveTo>
                <a:cubicBezTo>
                  <a:pt x="343285" y="2953992"/>
                  <a:pt x="343285" y="2953992"/>
                  <a:pt x="849063" y="2953992"/>
                </a:cubicBezTo>
                <a:cubicBezTo>
                  <a:pt x="880743" y="2953992"/>
                  <a:pt x="911330" y="2971406"/>
                  <a:pt x="926624" y="2999703"/>
                </a:cubicBezTo>
                <a:cubicBezTo>
                  <a:pt x="926624" y="2999703"/>
                  <a:pt x="926624" y="2999703"/>
                  <a:pt x="1180059" y="3436136"/>
                </a:cubicBezTo>
                <a:cubicBezTo>
                  <a:pt x="1196445" y="3463345"/>
                  <a:pt x="1196445" y="3498172"/>
                  <a:pt x="1180059" y="3525382"/>
                </a:cubicBezTo>
                <a:cubicBezTo>
                  <a:pt x="1180059" y="3525382"/>
                  <a:pt x="1180059" y="3525382"/>
                  <a:pt x="926624" y="3961814"/>
                </a:cubicBezTo>
                <a:cubicBezTo>
                  <a:pt x="911330" y="3990111"/>
                  <a:pt x="880743" y="4007525"/>
                  <a:pt x="849063" y="4007525"/>
                </a:cubicBezTo>
                <a:cubicBezTo>
                  <a:pt x="849063" y="4007525"/>
                  <a:pt x="849063" y="4007525"/>
                  <a:pt x="343285" y="4007525"/>
                </a:cubicBezTo>
                <a:cubicBezTo>
                  <a:pt x="310513" y="4007525"/>
                  <a:pt x="281019" y="3990111"/>
                  <a:pt x="264633" y="3961814"/>
                </a:cubicBezTo>
                <a:cubicBezTo>
                  <a:pt x="264633" y="3961814"/>
                  <a:pt x="264633" y="3961814"/>
                  <a:pt x="12290" y="3525382"/>
                </a:cubicBezTo>
                <a:cubicBezTo>
                  <a:pt x="-4096" y="3498172"/>
                  <a:pt x="-4096" y="3463345"/>
                  <a:pt x="12290" y="3436136"/>
                </a:cubicBezTo>
                <a:cubicBezTo>
                  <a:pt x="12290" y="3436136"/>
                  <a:pt x="12290" y="3436136"/>
                  <a:pt x="264633" y="2999703"/>
                </a:cubicBezTo>
                <a:cubicBezTo>
                  <a:pt x="281019" y="2971406"/>
                  <a:pt x="310513" y="2953992"/>
                  <a:pt x="343285" y="2953992"/>
                </a:cubicBezTo>
                <a:close/>
                <a:moveTo>
                  <a:pt x="2353334" y="538808"/>
                </a:moveTo>
                <a:cubicBezTo>
                  <a:pt x="2353334" y="538808"/>
                  <a:pt x="2353334" y="538808"/>
                  <a:pt x="2613403" y="538808"/>
                </a:cubicBezTo>
                <a:lnTo>
                  <a:pt x="2643742" y="538808"/>
                </a:lnTo>
                <a:lnTo>
                  <a:pt x="2672692" y="588661"/>
                </a:lnTo>
                <a:cubicBezTo>
                  <a:pt x="2713002" y="658078"/>
                  <a:pt x="2759909" y="738855"/>
                  <a:pt x="2814491" y="832849"/>
                </a:cubicBezTo>
                <a:cubicBezTo>
                  <a:pt x="2839586" y="874521"/>
                  <a:pt x="2839586" y="927860"/>
                  <a:pt x="2814491" y="969531"/>
                </a:cubicBezTo>
                <a:cubicBezTo>
                  <a:pt x="2814491" y="969531"/>
                  <a:pt x="2814491" y="969531"/>
                  <a:pt x="2426350" y="1637936"/>
                </a:cubicBezTo>
                <a:cubicBezTo>
                  <a:pt x="2402927" y="1681274"/>
                  <a:pt x="2356083" y="1707943"/>
                  <a:pt x="2307565" y="1707943"/>
                </a:cubicBezTo>
                <a:cubicBezTo>
                  <a:pt x="2307565" y="1707943"/>
                  <a:pt x="2307565" y="1707943"/>
                  <a:pt x="1532956" y="1707943"/>
                </a:cubicBezTo>
                <a:cubicBezTo>
                  <a:pt x="1520409" y="1707943"/>
                  <a:pt x="1508175" y="1706276"/>
                  <a:pt x="1496490" y="1703099"/>
                </a:cubicBezTo>
                <a:lnTo>
                  <a:pt x="1471408" y="1692583"/>
                </a:lnTo>
                <a:lnTo>
                  <a:pt x="1486736" y="1666073"/>
                </a:lnTo>
                <a:cubicBezTo>
                  <a:pt x="1625328" y="1426376"/>
                  <a:pt x="1802725" y="1119564"/>
                  <a:pt x="2029793" y="726844"/>
                </a:cubicBezTo>
                <a:cubicBezTo>
                  <a:pt x="2097197" y="610441"/>
                  <a:pt x="2218525" y="538808"/>
                  <a:pt x="2353334" y="538808"/>
                </a:cubicBezTo>
                <a:close/>
                <a:moveTo>
                  <a:pt x="1487085" y="0"/>
                </a:moveTo>
                <a:cubicBezTo>
                  <a:pt x="1487085" y="0"/>
                  <a:pt x="1487085" y="0"/>
                  <a:pt x="2360840" y="0"/>
                </a:cubicBezTo>
                <a:cubicBezTo>
                  <a:pt x="2415568" y="0"/>
                  <a:pt x="2468407" y="30084"/>
                  <a:pt x="2494828" y="78969"/>
                </a:cubicBezTo>
                <a:cubicBezTo>
                  <a:pt x="2494828" y="78969"/>
                  <a:pt x="2494828" y="78969"/>
                  <a:pt x="2729665" y="483373"/>
                </a:cubicBezTo>
                <a:lnTo>
                  <a:pt x="2756194" y="529058"/>
                </a:lnTo>
                <a:lnTo>
                  <a:pt x="2735320" y="529058"/>
                </a:lnTo>
                <a:lnTo>
                  <a:pt x="2636659" y="529058"/>
                </a:lnTo>
                <a:lnTo>
                  <a:pt x="2593799" y="455250"/>
                </a:lnTo>
                <a:cubicBezTo>
                  <a:pt x="2430052" y="173267"/>
                  <a:pt x="2430052" y="173267"/>
                  <a:pt x="2430052" y="173267"/>
                </a:cubicBezTo>
                <a:cubicBezTo>
                  <a:pt x="2406629" y="129929"/>
                  <a:pt x="2359785" y="103259"/>
                  <a:pt x="2311267" y="103259"/>
                </a:cubicBezTo>
                <a:cubicBezTo>
                  <a:pt x="1536658" y="103259"/>
                  <a:pt x="1536658" y="103259"/>
                  <a:pt x="1536658" y="103259"/>
                </a:cubicBezTo>
                <a:cubicBezTo>
                  <a:pt x="1486468" y="103259"/>
                  <a:pt x="1441296" y="129929"/>
                  <a:pt x="1416201" y="173267"/>
                </a:cubicBezTo>
                <a:cubicBezTo>
                  <a:pt x="1029733" y="841671"/>
                  <a:pt x="1029733" y="841671"/>
                  <a:pt x="1029733" y="841671"/>
                </a:cubicBezTo>
                <a:cubicBezTo>
                  <a:pt x="1004637" y="883343"/>
                  <a:pt x="1004637" y="936682"/>
                  <a:pt x="1029733" y="978353"/>
                </a:cubicBezTo>
                <a:cubicBezTo>
                  <a:pt x="1416201" y="1646758"/>
                  <a:pt x="1416201" y="1646758"/>
                  <a:pt x="1416201" y="1646758"/>
                </a:cubicBezTo>
                <a:cubicBezTo>
                  <a:pt x="1428749" y="1668427"/>
                  <a:pt x="1446315" y="1685929"/>
                  <a:pt x="1467019" y="1698013"/>
                </a:cubicBezTo>
                <a:lnTo>
                  <a:pt x="1472899" y="1700478"/>
                </a:lnTo>
                <a:lnTo>
                  <a:pt x="1441377" y="1754996"/>
                </a:lnTo>
                <a:lnTo>
                  <a:pt x="1417933" y="1795543"/>
                </a:lnTo>
                <a:lnTo>
                  <a:pt x="1442249" y="1805738"/>
                </a:lnTo>
                <a:cubicBezTo>
                  <a:pt x="1455430" y="1809322"/>
                  <a:pt x="1469230" y="1811202"/>
                  <a:pt x="1483383" y="1811202"/>
                </a:cubicBezTo>
                <a:cubicBezTo>
                  <a:pt x="2357138" y="1811202"/>
                  <a:pt x="2357138" y="1811202"/>
                  <a:pt x="2357138" y="1811202"/>
                </a:cubicBezTo>
                <a:cubicBezTo>
                  <a:pt x="2411866" y="1811202"/>
                  <a:pt x="2464705" y="1781120"/>
                  <a:pt x="2491126" y="1732235"/>
                </a:cubicBezTo>
                <a:cubicBezTo>
                  <a:pt x="2928947" y="978278"/>
                  <a:pt x="2928947" y="978278"/>
                  <a:pt x="2928947" y="978278"/>
                </a:cubicBezTo>
                <a:cubicBezTo>
                  <a:pt x="2957254" y="931274"/>
                  <a:pt x="2957254" y="871108"/>
                  <a:pt x="2928947" y="824102"/>
                </a:cubicBezTo>
                <a:cubicBezTo>
                  <a:pt x="2874220" y="729858"/>
                  <a:pt x="2826333" y="647394"/>
                  <a:pt x="2784432" y="575238"/>
                </a:cubicBezTo>
                <a:lnTo>
                  <a:pt x="2763277" y="538808"/>
                </a:lnTo>
                <a:lnTo>
                  <a:pt x="2861280" y="538808"/>
                </a:lnTo>
                <a:cubicBezTo>
                  <a:pt x="3166048" y="538808"/>
                  <a:pt x="3653676" y="538808"/>
                  <a:pt x="4433881" y="538808"/>
                </a:cubicBezTo>
                <a:cubicBezTo>
                  <a:pt x="4564197" y="538808"/>
                  <a:pt x="4690018" y="610441"/>
                  <a:pt x="4752929" y="726844"/>
                </a:cubicBezTo>
                <a:cubicBezTo>
                  <a:pt x="4752929" y="726844"/>
                  <a:pt x="4752929" y="726844"/>
                  <a:pt x="5795449" y="2522134"/>
                </a:cubicBezTo>
                <a:cubicBezTo>
                  <a:pt x="5862854" y="2634060"/>
                  <a:pt x="5862854" y="2777325"/>
                  <a:pt x="5795449" y="2889251"/>
                </a:cubicBezTo>
                <a:cubicBezTo>
                  <a:pt x="5795449" y="2889251"/>
                  <a:pt x="5795449" y="2889251"/>
                  <a:pt x="4752929" y="4684542"/>
                </a:cubicBezTo>
                <a:cubicBezTo>
                  <a:pt x="4690018" y="4800945"/>
                  <a:pt x="4564197" y="4872577"/>
                  <a:pt x="4433881" y="4872577"/>
                </a:cubicBezTo>
                <a:cubicBezTo>
                  <a:pt x="4433881" y="4872577"/>
                  <a:pt x="4433881" y="4872577"/>
                  <a:pt x="2353334" y="4872577"/>
                </a:cubicBezTo>
                <a:cubicBezTo>
                  <a:pt x="2218525" y="4872577"/>
                  <a:pt x="2097197" y="4800945"/>
                  <a:pt x="2029793" y="4684542"/>
                </a:cubicBezTo>
                <a:cubicBezTo>
                  <a:pt x="2029793" y="4684542"/>
                  <a:pt x="2029793" y="4684542"/>
                  <a:pt x="991766" y="2889251"/>
                </a:cubicBezTo>
                <a:cubicBezTo>
                  <a:pt x="924361" y="2777325"/>
                  <a:pt x="924361" y="2634060"/>
                  <a:pt x="991766" y="2522134"/>
                </a:cubicBezTo>
                <a:cubicBezTo>
                  <a:pt x="991766" y="2522134"/>
                  <a:pt x="991766" y="2522134"/>
                  <a:pt x="1377193" y="1855530"/>
                </a:cubicBezTo>
                <a:lnTo>
                  <a:pt x="1409676" y="1799352"/>
                </a:lnTo>
                <a:lnTo>
                  <a:pt x="1408533" y="1798873"/>
                </a:lnTo>
                <a:cubicBezTo>
                  <a:pt x="1385179" y="1785241"/>
                  <a:pt x="1365364" y="1765500"/>
                  <a:pt x="1351210" y="1741057"/>
                </a:cubicBezTo>
                <a:cubicBezTo>
                  <a:pt x="1351210" y="1741057"/>
                  <a:pt x="1351210" y="1741057"/>
                  <a:pt x="915276" y="987100"/>
                </a:cubicBezTo>
                <a:cubicBezTo>
                  <a:pt x="886968" y="940096"/>
                  <a:pt x="886968" y="879930"/>
                  <a:pt x="915276" y="832924"/>
                </a:cubicBezTo>
                <a:cubicBezTo>
                  <a:pt x="915276" y="832924"/>
                  <a:pt x="915276" y="832924"/>
                  <a:pt x="1351210" y="78969"/>
                </a:cubicBezTo>
                <a:cubicBezTo>
                  <a:pt x="1379517" y="30084"/>
                  <a:pt x="1430471" y="0"/>
                  <a:pt x="1487085" y="0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24240" y="0"/>
            <a:ext cx="14039520" cy="10287000"/>
          </a:xfrm>
          <a:custGeom>
            <a:avLst/>
            <a:gdLst/>
            <a:ahLst/>
            <a:cxnLst/>
            <a:rect l="l" t="t" r="r" b="b"/>
            <a:pathLst>
              <a:path w="14039520" h="1028700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t="-6695" b="-6695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3566240" y="2711840"/>
            <a:ext cx="11155519" cy="486331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ril Fatface"/>
                <a:ea typeface="+mn-ea"/>
                <a:cs typeface="+mn-cs"/>
              </a:rPr>
              <a:t>Student Interviews</a:t>
            </a: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BA4BB40E-CD98-E81E-18B5-23D56BAB7D7A}"/>
              </a:ext>
            </a:extLst>
          </p:cNvPr>
          <p:cNvSpPr txBox="1"/>
          <p:nvPr/>
        </p:nvSpPr>
        <p:spPr>
          <a:xfrm>
            <a:off x="12351100" y="9352969"/>
            <a:ext cx="4717700" cy="29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dirty="0">
                <a:solidFill>
                  <a:srgbClr val="000000"/>
                </a:solidFill>
                <a:latin typeface="Roboto"/>
              </a:rPr>
              <a:t>23</a:t>
            </a:r>
            <a:r>
              <a:rPr lang="en-US" sz="1800" dirty="0">
                <a:solidFill>
                  <a:srgbClr val="000000"/>
                </a:solidFill>
                <a:latin typeface="Roboto"/>
              </a:rPr>
              <a:t> APRIL, 2024</a:t>
            </a:r>
          </a:p>
        </p:txBody>
      </p:sp>
    </p:spTree>
    <p:extLst>
      <p:ext uri="{BB962C8B-B14F-4D97-AF65-F5344CB8AC3E}">
        <p14:creationId xmlns:p14="http://schemas.microsoft.com/office/powerpoint/2010/main" val="2749188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169C02-A717-14F4-DDBA-5680560DCF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AU" dirty="0"/>
              <a:t>Participant Information</a:t>
            </a:r>
          </a:p>
        </p:txBody>
      </p:sp>
      <p:graphicFrame>
        <p:nvGraphicFramePr>
          <p:cNvPr id="2" name="Content Placeholder 3" descr="Characteristics of the eight autistic students interviewed for this research. 5 Males, 2 Females, and 1 preferred not to say. Ages ranged from 19 to 36. Student's pathway to university was varied.">
            <a:extLst>
              <a:ext uri="{FF2B5EF4-FFF2-40B4-BE49-F238E27FC236}">
                <a16:creationId xmlns:a16="http://schemas.microsoft.com/office/drawing/2014/main" id="{B17B1BE3-C1BA-CA05-3D8A-55E04B074F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2901853"/>
              </p:ext>
            </p:extLst>
          </p:nvPr>
        </p:nvGraphicFramePr>
        <p:xfrm>
          <a:off x="2369631" y="1104900"/>
          <a:ext cx="13350240" cy="8083016"/>
        </p:xfrm>
        <a:graphic>
          <a:graphicData uri="http://schemas.openxmlformats.org/drawingml/2006/table">
            <a:tbl>
              <a:tblPr firstRow="1" firstCol="1" bandRow="1">
                <a:tableStyleId>{EB9631B5-78F2-41C9-869B-9F39066F8104}</a:tableStyleId>
              </a:tblPr>
              <a:tblGrid>
                <a:gridCol w="2042991">
                  <a:extLst>
                    <a:ext uri="{9D8B030D-6E8A-4147-A177-3AD203B41FA5}">
                      <a16:colId xmlns:a16="http://schemas.microsoft.com/office/drawing/2014/main" val="981250383"/>
                    </a:ext>
                  </a:extLst>
                </a:gridCol>
                <a:gridCol w="2386861">
                  <a:extLst>
                    <a:ext uri="{9D8B030D-6E8A-4147-A177-3AD203B41FA5}">
                      <a16:colId xmlns:a16="http://schemas.microsoft.com/office/drawing/2014/main" val="3969202020"/>
                    </a:ext>
                  </a:extLst>
                </a:gridCol>
                <a:gridCol w="2225040">
                  <a:extLst>
                    <a:ext uri="{9D8B030D-6E8A-4147-A177-3AD203B41FA5}">
                      <a16:colId xmlns:a16="http://schemas.microsoft.com/office/drawing/2014/main" val="3717500015"/>
                    </a:ext>
                  </a:extLst>
                </a:gridCol>
                <a:gridCol w="6695348">
                  <a:extLst>
                    <a:ext uri="{9D8B030D-6E8A-4147-A177-3AD203B41FA5}">
                      <a16:colId xmlns:a16="http://schemas.microsoft.com/office/drawing/2014/main" val="2192287342"/>
                    </a:ext>
                  </a:extLst>
                </a:gridCol>
              </a:tblGrid>
              <a:tr h="103123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24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Participant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(pseudonym)</a:t>
                      </a:r>
                      <a:endParaRPr lang="en-AU" sz="24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39904" marR="39904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24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Sex</a:t>
                      </a:r>
                    </a:p>
                  </a:txBody>
                  <a:tcPr marL="39904" marR="39904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AU" sz="24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Age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(at interview)</a:t>
                      </a:r>
                    </a:p>
                  </a:txBody>
                  <a:tcPr marL="39904" marR="39904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24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Pathway to current degree</a:t>
                      </a:r>
                    </a:p>
                  </a:txBody>
                  <a:tcPr marL="39904" marR="39904" marT="0" marB="0" anchor="ctr"/>
                </a:tc>
                <a:extLst>
                  <a:ext uri="{0D108BD9-81ED-4DB2-BD59-A6C34878D82A}">
                    <a16:rowId xmlns:a16="http://schemas.microsoft.com/office/drawing/2014/main" val="871268259"/>
                  </a:ext>
                </a:extLst>
              </a:tr>
              <a:tr h="792584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</a:pPr>
                      <a:r>
                        <a:rPr lang="en-AU" sz="2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Conrad</a:t>
                      </a:r>
                    </a:p>
                  </a:txBody>
                  <a:tcPr marL="39904" marR="39904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AU" sz="24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</a:t>
                      </a:r>
                    </a:p>
                  </a:txBody>
                  <a:tcPr marL="39904" marR="39904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AU" sz="24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20</a:t>
                      </a:r>
                    </a:p>
                  </a:txBody>
                  <a:tcPr marL="39904" marR="39904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AU" sz="24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Direct from high school</a:t>
                      </a:r>
                    </a:p>
                  </a:txBody>
                  <a:tcPr marL="39904" marR="39904" marT="0" marB="0" anchor="ctr"/>
                </a:tc>
                <a:extLst>
                  <a:ext uri="{0D108BD9-81ED-4DB2-BD59-A6C34878D82A}">
                    <a16:rowId xmlns:a16="http://schemas.microsoft.com/office/drawing/2014/main" val="229407233"/>
                  </a:ext>
                </a:extLst>
              </a:tr>
              <a:tr h="128154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</a:pPr>
                      <a:r>
                        <a:rPr lang="en-AU" sz="2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Ester</a:t>
                      </a:r>
                    </a:p>
                  </a:txBody>
                  <a:tcPr marL="39904" marR="39904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AU" sz="2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F</a:t>
                      </a:r>
                    </a:p>
                  </a:txBody>
                  <a:tcPr marL="39904" marR="39904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AU" sz="24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30</a:t>
                      </a:r>
                    </a:p>
                  </a:txBody>
                  <a:tcPr marL="39904" marR="39904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AU" sz="24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Previously attempted university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AU" sz="24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 TAFE</a:t>
                      </a:r>
                    </a:p>
                  </a:txBody>
                  <a:tcPr marL="39904" marR="39904" marT="0" marB="0" anchor="ctr"/>
                </a:tc>
                <a:extLst>
                  <a:ext uri="{0D108BD9-81ED-4DB2-BD59-A6C34878D82A}">
                    <a16:rowId xmlns:a16="http://schemas.microsoft.com/office/drawing/2014/main" val="2988265350"/>
                  </a:ext>
                </a:extLst>
              </a:tr>
              <a:tr h="87599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</a:pPr>
                      <a:r>
                        <a:rPr lang="en-AU" sz="2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Harry</a:t>
                      </a:r>
                    </a:p>
                  </a:txBody>
                  <a:tcPr marL="39904" marR="39904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AU" sz="2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</a:t>
                      </a:r>
                    </a:p>
                  </a:txBody>
                  <a:tcPr marL="39904" marR="39904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AU" sz="2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25</a:t>
                      </a:r>
                    </a:p>
                  </a:txBody>
                  <a:tcPr marL="39904" marR="39904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AU" sz="24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 previous attempts at university</a:t>
                      </a:r>
                    </a:p>
                  </a:txBody>
                  <a:tcPr marL="39904" marR="39904" marT="0" marB="0" anchor="ctr"/>
                </a:tc>
                <a:extLst>
                  <a:ext uri="{0D108BD9-81ED-4DB2-BD59-A6C34878D82A}">
                    <a16:rowId xmlns:a16="http://schemas.microsoft.com/office/drawing/2014/main" val="2980320332"/>
                  </a:ext>
                </a:extLst>
              </a:tr>
              <a:tr h="87599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</a:pPr>
                      <a:r>
                        <a:rPr lang="en-AU" sz="2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Kimberley</a:t>
                      </a:r>
                    </a:p>
                  </a:txBody>
                  <a:tcPr marL="39904" marR="39904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AU" sz="24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F</a:t>
                      </a:r>
                    </a:p>
                  </a:txBody>
                  <a:tcPr marL="39904" marR="39904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AU" sz="24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36</a:t>
                      </a:r>
                    </a:p>
                  </a:txBody>
                  <a:tcPr marL="39904" marR="39904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AU" sz="24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Previously attempted university</a:t>
                      </a:r>
                    </a:p>
                  </a:txBody>
                  <a:tcPr marL="39904" marR="39904" marT="0" marB="0" anchor="ctr"/>
                </a:tc>
                <a:extLst>
                  <a:ext uri="{0D108BD9-81ED-4DB2-BD59-A6C34878D82A}">
                    <a16:rowId xmlns:a16="http://schemas.microsoft.com/office/drawing/2014/main" val="1723754403"/>
                  </a:ext>
                </a:extLst>
              </a:tr>
              <a:tr h="87599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</a:pPr>
                      <a:r>
                        <a:rPr lang="en-AU" sz="2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Ryan</a:t>
                      </a:r>
                    </a:p>
                  </a:txBody>
                  <a:tcPr marL="39904" marR="39904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AU" sz="2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</a:t>
                      </a:r>
                    </a:p>
                  </a:txBody>
                  <a:tcPr marL="39904" marR="39904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AU" sz="2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26</a:t>
                      </a:r>
                    </a:p>
                  </a:txBody>
                  <a:tcPr marL="39904" marR="39904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AU" sz="24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 previous attempts at university</a:t>
                      </a:r>
                    </a:p>
                  </a:txBody>
                  <a:tcPr marL="39904" marR="39904" marT="0" marB="0" anchor="ctr"/>
                </a:tc>
                <a:extLst>
                  <a:ext uri="{0D108BD9-81ED-4DB2-BD59-A6C34878D82A}">
                    <a16:rowId xmlns:a16="http://schemas.microsoft.com/office/drawing/2014/main" val="1800847349"/>
                  </a:ext>
                </a:extLst>
              </a:tr>
              <a:tr h="87599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</a:pPr>
                      <a:r>
                        <a:rPr lang="en-AU" sz="2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Sean</a:t>
                      </a:r>
                    </a:p>
                  </a:txBody>
                  <a:tcPr marL="39904" marR="39904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AU" sz="2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</a:t>
                      </a:r>
                    </a:p>
                  </a:txBody>
                  <a:tcPr marL="39904" marR="39904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AU" sz="24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23</a:t>
                      </a:r>
                    </a:p>
                  </a:txBody>
                  <a:tcPr marL="39904" marR="39904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AU" sz="24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Vocational Education pathway</a:t>
                      </a:r>
                    </a:p>
                  </a:txBody>
                  <a:tcPr marL="39904" marR="39904" marT="0" marB="0" anchor="ctr"/>
                </a:tc>
                <a:extLst>
                  <a:ext uri="{0D108BD9-81ED-4DB2-BD59-A6C34878D82A}">
                    <a16:rowId xmlns:a16="http://schemas.microsoft.com/office/drawing/2014/main" val="4053828697"/>
                  </a:ext>
                </a:extLst>
              </a:tr>
              <a:tr h="982466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</a:pPr>
                      <a:r>
                        <a:rPr lang="en-AU" sz="2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Taylor</a:t>
                      </a:r>
                    </a:p>
                  </a:txBody>
                  <a:tcPr marL="39904" marR="39904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AU" sz="2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Prefer not to say</a:t>
                      </a:r>
                    </a:p>
                  </a:txBody>
                  <a:tcPr marL="39904" marR="39904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AU" sz="2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21</a:t>
                      </a:r>
                    </a:p>
                  </a:txBody>
                  <a:tcPr marL="39904" marR="39904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AU" sz="24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University pathway course</a:t>
                      </a:r>
                    </a:p>
                  </a:txBody>
                  <a:tcPr marL="39904" marR="39904" marT="0" marB="0" anchor="ctr"/>
                </a:tc>
                <a:extLst>
                  <a:ext uri="{0D108BD9-81ED-4DB2-BD59-A6C34878D82A}">
                    <a16:rowId xmlns:a16="http://schemas.microsoft.com/office/drawing/2014/main" val="119233188"/>
                  </a:ext>
                </a:extLst>
              </a:tr>
              <a:tr h="491233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</a:pPr>
                      <a:r>
                        <a:rPr lang="en-AU" sz="2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Tristan</a:t>
                      </a:r>
                    </a:p>
                  </a:txBody>
                  <a:tcPr marL="39904" marR="39904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AU" sz="2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</a:t>
                      </a:r>
                    </a:p>
                  </a:txBody>
                  <a:tcPr marL="39904" marR="39904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AU" sz="2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19</a:t>
                      </a:r>
                    </a:p>
                  </a:txBody>
                  <a:tcPr marL="39904" marR="39904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AU" sz="24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Direct from high school</a:t>
                      </a:r>
                    </a:p>
                  </a:txBody>
                  <a:tcPr marL="39904" marR="39904" marT="0" marB="0" anchor="ctr"/>
                </a:tc>
                <a:extLst>
                  <a:ext uri="{0D108BD9-81ED-4DB2-BD59-A6C34878D82A}">
                    <a16:rowId xmlns:a16="http://schemas.microsoft.com/office/drawing/2014/main" val="4265088017"/>
                  </a:ext>
                </a:extLst>
              </a:tr>
            </a:tbl>
          </a:graphicData>
        </a:graphic>
      </p:graphicFrame>
      <p:sp>
        <p:nvSpPr>
          <p:cNvPr id="4" name="TextBox 14">
            <a:extLst>
              <a:ext uri="{FF2B5EF4-FFF2-40B4-BE49-F238E27FC236}">
                <a16:creationId xmlns:a16="http://schemas.microsoft.com/office/drawing/2014/main" id="{4BD6E6AA-81D2-1256-DAD9-E0AD8EA068F1}"/>
              </a:ext>
            </a:extLst>
          </p:cNvPr>
          <p:cNvSpPr txBox="1"/>
          <p:nvPr/>
        </p:nvSpPr>
        <p:spPr>
          <a:xfrm>
            <a:off x="12351100" y="9352969"/>
            <a:ext cx="4717700" cy="29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dirty="0">
                <a:solidFill>
                  <a:srgbClr val="000000"/>
                </a:solidFill>
                <a:latin typeface="Roboto"/>
              </a:rPr>
              <a:t>23</a:t>
            </a:r>
            <a:r>
              <a:rPr lang="en-US" sz="1800" dirty="0">
                <a:solidFill>
                  <a:srgbClr val="000000"/>
                </a:solidFill>
                <a:latin typeface="Roboto"/>
              </a:rPr>
              <a:t> APRIL, 2024</a:t>
            </a:r>
          </a:p>
        </p:txBody>
      </p:sp>
    </p:spTree>
    <p:extLst>
      <p:ext uri="{BB962C8B-B14F-4D97-AF65-F5344CB8AC3E}">
        <p14:creationId xmlns:p14="http://schemas.microsoft.com/office/powerpoint/2010/main" val="1686310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FB9B88A-771B-7C56-C612-741799E98C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1470025"/>
            <a:ext cx="7772400" cy="147002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AU" dirty="0"/>
              <a:t>Student Themes</a:t>
            </a:r>
          </a:p>
        </p:txBody>
      </p:sp>
      <p:graphicFrame>
        <p:nvGraphicFramePr>
          <p:cNvPr id="2" name="Diagram 1" descr="Diagram of key themes and subthemes.">
            <a:extLst>
              <a:ext uri="{FF2B5EF4-FFF2-40B4-BE49-F238E27FC236}">
                <a16:creationId xmlns:a16="http://schemas.microsoft.com/office/drawing/2014/main" id="{99E03F7E-E0F7-FFB8-E3DF-C10BCEDE1C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9271097"/>
              </p:ext>
            </p:extLst>
          </p:nvPr>
        </p:nvGraphicFramePr>
        <p:xfrm>
          <a:off x="804182" y="307250"/>
          <a:ext cx="16679636" cy="99055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Graphic 4" descr="Head with gears outline">
            <a:extLst>
              <a:ext uri="{FF2B5EF4-FFF2-40B4-BE49-F238E27FC236}">
                <a16:creationId xmlns:a16="http://schemas.microsoft.com/office/drawing/2014/main" id="{2D5AA4D3-E402-C369-0673-E48D3C43ACAE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6403" y="559555"/>
            <a:ext cx="2085233" cy="20852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588AC1-FE65-39A6-5772-942CE25A5422}"/>
              </a:ext>
            </a:extLst>
          </p:cNvPr>
          <p:cNvSpPr txBox="1"/>
          <p:nvPr/>
        </p:nvSpPr>
        <p:spPr>
          <a:xfrm>
            <a:off x="471953" y="2440260"/>
            <a:ext cx="3074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Sense of self and identity</a:t>
            </a:r>
            <a:endParaRPr lang="en-AU" sz="3600" b="1" dirty="0"/>
          </a:p>
        </p:txBody>
      </p:sp>
      <p:pic>
        <p:nvPicPr>
          <p:cNvPr id="8" name="Graphic 7" descr="Stacked Rocks with solid fill">
            <a:extLst>
              <a:ext uri="{FF2B5EF4-FFF2-40B4-BE49-F238E27FC236}">
                <a16:creationId xmlns:a16="http://schemas.microsoft.com/office/drawing/2014/main" id="{9F6DCD91-E0B0-6FA6-EB9A-D23BCCE54137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71953" y="3216196"/>
            <a:ext cx="3074130" cy="30741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145AAE-C578-ACB1-668D-8B35B419A001}"/>
              </a:ext>
            </a:extLst>
          </p:cNvPr>
          <p:cNvSpPr txBox="1"/>
          <p:nvPr/>
        </p:nvSpPr>
        <p:spPr>
          <a:xfrm>
            <a:off x="471953" y="5804319"/>
            <a:ext cx="3074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Persistence and resilience</a:t>
            </a:r>
            <a:endParaRPr lang="en-AU" sz="3600" b="1" dirty="0"/>
          </a:p>
        </p:txBody>
      </p:sp>
      <p:pic>
        <p:nvPicPr>
          <p:cNvPr id="13" name="Graphic 12" descr="Handshake with solid fill">
            <a:extLst>
              <a:ext uri="{FF2B5EF4-FFF2-40B4-BE49-F238E27FC236}">
                <a16:creationId xmlns:a16="http://schemas.microsoft.com/office/drawing/2014/main" id="{E776313F-F304-3698-989C-CED6FD1855E3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52487" y="6417509"/>
            <a:ext cx="2893596" cy="28935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E068FCE-98E4-C997-42BC-A413991350D0}"/>
              </a:ext>
            </a:extLst>
          </p:cNvPr>
          <p:cNvSpPr txBox="1"/>
          <p:nvPr/>
        </p:nvSpPr>
        <p:spPr>
          <a:xfrm>
            <a:off x="118054" y="8827199"/>
            <a:ext cx="396246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Accessing and receiving support</a:t>
            </a:r>
            <a:endParaRPr lang="en-AU" sz="3000" b="1" dirty="0"/>
          </a:p>
        </p:txBody>
      </p:sp>
    </p:spTree>
    <p:extLst>
      <p:ext uri="{BB962C8B-B14F-4D97-AF65-F5344CB8AC3E}">
        <p14:creationId xmlns:p14="http://schemas.microsoft.com/office/powerpoint/2010/main" val="371120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24240" y="0"/>
            <a:ext cx="14039520" cy="10287000"/>
          </a:xfrm>
          <a:custGeom>
            <a:avLst/>
            <a:gdLst/>
            <a:ahLst/>
            <a:cxnLst/>
            <a:rect l="l" t="t" r="r" b="b"/>
            <a:pathLst>
              <a:path w="14039520" h="1028700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t="-6695" b="-6695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2697520" y="2744990"/>
            <a:ext cx="12892959" cy="479701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ril Fatface"/>
                <a:ea typeface="+mn-ea"/>
                <a:cs typeface="+mn-cs"/>
              </a:rPr>
              <a:t>Support Network Interviews</a:t>
            </a:r>
          </a:p>
        </p:txBody>
      </p:sp>
      <p:sp>
        <p:nvSpPr>
          <p:cNvPr id="3" name="TextBox 14">
            <a:extLst>
              <a:ext uri="{FF2B5EF4-FFF2-40B4-BE49-F238E27FC236}">
                <a16:creationId xmlns:a16="http://schemas.microsoft.com/office/drawing/2014/main" id="{0B395541-9711-E8FD-DA5D-5B13AACAEA13}"/>
              </a:ext>
            </a:extLst>
          </p:cNvPr>
          <p:cNvSpPr txBox="1"/>
          <p:nvPr/>
        </p:nvSpPr>
        <p:spPr>
          <a:xfrm>
            <a:off x="12351100" y="9352969"/>
            <a:ext cx="4717700" cy="29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dirty="0">
                <a:solidFill>
                  <a:srgbClr val="000000"/>
                </a:solidFill>
                <a:latin typeface="Roboto"/>
              </a:rPr>
              <a:t>23</a:t>
            </a:r>
            <a:r>
              <a:rPr lang="en-US" sz="1800" dirty="0">
                <a:solidFill>
                  <a:srgbClr val="000000"/>
                </a:solidFill>
                <a:latin typeface="Roboto"/>
              </a:rPr>
              <a:t> APRIL, 2024</a:t>
            </a:r>
          </a:p>
        </p:txBody>
      </p:sp>
    </p:spTree>
    <p:extLst>
      <p:ext uri="{BB962C8B-B14F-4D97-AF65-F5344CB8AC3E}">
        <p14:creationId xmlns:p14="http://schemas.microsoft.com/office/powerpoint/2010/main" val="2644294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8E580-84CC-DFE8-5198-B633B67D1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1470025"/>
            <a:ext cx="7772400" cy="147002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AU" dirty="0"/>
              <a:t>Support Network Themes - Interviews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2F618E2-07FE-2BD9-9220-56868CE3C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30292" y="529064"/>
            <a:ext cx="16679636" cy="2050650"/>
          </a:xfrm>
          <a:custGeom>
            <a:avLst/>
            <a:gdLst>
              <a:gd name="connsiteX0" fmla="*/ 0 w 11119757"/>
              <a:gd name="connsiteY0" fmla="*/ 0 h 1367100"/>
              <a:gd name="connsiteX1" fmla="*/ 11119757 w 11119757"/>
              <a:gd name="connsiteY1" fmla="*/ 0 h 1367100"/>
              <a:gd name="connsiteX2" fmla="*/ 11119757 w 11119757"/>
              <a:gd name="connsiteY2" fmla="*/ 1367100 h 1367100"/>
              <a:gd name="connsiteX3" fmla="*/ 0 w 11119757"/>
              <a:gd name="connsiteY3" fmla="*/ 1367100 h 1367100"/>
              <a:gd name="connsiteX4" fmla="*/ 0 w 11119757"/>
              <a:gd name="connsiteY4" fmla="*/ 0 h 136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19757" h="1367100">
                <a:moveTo>
                  <a:pt x="0" y="0"/>
                </a:moveTo>
                <a:lnTo>
                  <a:pt x="11119757" y="0"/>
                </a:lnTo>
                <a:lnTo>
                  <a:pt x="11119757" y="1367100"/>
                </a:lnTo>
                <a:lnTo>
                  <a:pt x="0" y="136710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accent4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94526" tIns="437388" rIns="1294526" bIns="213360" numCol="1" spcCol="1270" anchor="t" anchorCtr="0">
            <a:noAutofit/>
          </a:bodyPr>
          <a:lstStyle/>
          <a:p>
            <a:pPr marL="342900" lvl="1" indent="-342900" defTabSz="1333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AU" sz="3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first year of university is a critical period</a:t>
            </a:r>
          </a:p>
          <a:p>
            <a:pPr marL="342900" lvl="1" indent="-342900" defTabSz="1333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AU" sz="3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Delays and difficulties with help seeking impact support provision</a:t>
            </a:r>
          </a:p>
          <a:p>
            <a:pPr marL="342900" lvl="1" indent="-342900" defTabSz="1333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AU" sz="3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Transition support is needed before, during, and beyond the first year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3C09045-C765-BDAF-3F31-10E133DD42FC}"/>
              </a:ext>
            </a:extLst>
          </p:cNvPr>
          <p:cNvSpPr/>
          <p:nvPr/>
        </p:nvSpPr>
        <p:spPr>
          <a:xfrm>
            <a:off x="2164273" y="219104"/>
            <a:ext cx="11675744" cy="619920"/>
          </a:xfrm>
          <a:custGeom>
            <a:avLst/>
            <a:gdLst>
              <a:gd name="connsiteX0" fmla="*/ 0 w 7783829"/>
              <a:gd name="connsiteY0" fmla="*/ 68881 h 413280"/>
              <a:gd name="connsiteX1" fmla="*/ 68881 w 7783829"/>
              <a:gd name="connsiteY1" fmla="*/ 0 h 413280"/>
              <a:gd name="connsiteX2" fmla="*/ 7714948 w 7783829"/>
              <a:gd name="connsiteY2" fmla="*/ 0 h 413280"/>
              <a:gd name="connsiteX3" fmla="*/ 7783829 w 7783829"/>
              <a:gd name="connsiteY3" fmla="*/ 68881 h 413280"/>
              <a:gd name="connsiteX4" fmla="*/ 7783829 w 7783829"/>
              <a:gd name="connsiteY4" fmla="*/ 344399 h 413280"/>
              <a:gd name="connsiteX5" fmla="*/ 7714948 w 7783829"/>
              <a:gd name="connsiteY5" fmla="*/ 413280 h 413280"/>
              <a:gd name="connsiteX6" fmla="*/ 68881 w 7783829"/>
              <a:gd name="connsiteY6" fmla="*/ 413280 h 413280"/>
              <a:gd name="connsiteX7" fmla="*/ 0 w 7783829"/>
              <a:gd name="connsiteY7" fmla="*/ 344399 h 413280"/>
              <a:gd name="connsiteX8" fmla="*/ 0 w 7783829"/>
              <a:gd name="connsiteY8" fmla="*/ 68881 h 41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3829" h="413280">
                <a:moveTo>
                  <a:pt x="0" y="68881"/>
                </a:moveTo>
                <a:cubicBezTo>
                  <a:pt x="0" y="30839"/>
                  <a:pt x="30839" y="0"/>
                  <a:pt x="68881" y="0"/>
                </a:cubicBezTo>
                <a:lnTo>
                  <a:pt x="7714948" y="0"/>
                </a:lnTo>
                <a:cubicBezTo>
                  <a:pt x="7752990" y="0"/>
                  <a:pt x="7783829" y="30839"/>
                  <a:pt x="7783829" y="68881"/>
                </a:cubicBezTo>
                <a:lnTo>
                  <a:pt x="7783829" y="344399"/>
                </a:lnTo>
                <a:cubicBezTo>
                  <a:pt x="7783829" y="382441"/>
                  <a:pt x="7752990" y="413280"/>
                  <a:pt x="7714948" y="413280"/>
                </a:cubicBezTo>
                <a:lnTo>
                  <a:pt x="68881" y="413280"/>
                </a:lnTo>
                <a:cubicBezTo>
                  <a:pt x="30839" y="413280"/>
                  <a:pt x="0" y="382441"/>
                  <a:pt x="0" y="344399"/>
                </a:cubicBezTo>
                <a:lnTo>
                  <a:pt x="0" y="68881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4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1578" tIns="30263" rIns="471578" bIns="30263" numCol="1" spcCol="1270" anchor="ctr" anchorCtr="0">
            <a:noAutofit/>
          </a:bodyPr>
          <a:lstStyle/>
          <a:p>
            <a:pPr defTabSz="2000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5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Early and ongoing support</a:t>
            </a:r>
            <a:endParaRPr lang="en-AU" sz="45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5F6D5D9-F6D7-C6B5-21D3-BAB6692CD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30292" y="3003074"/>
            <a:ext cx="16679636" cy="1587600"/>
          </a:xfrm>
          <a:custGeom>
            <a:avLst/>
            <a:gdLst>
              <a:gd name="connsiteX0" fmla="*/ 0 w 11119757"/>
              <a:gd name="connsiteY0" fmla="*/ 0 h 1058400"/>
              <a:gd name="connsiteX1" fmla="*/ 11119757 w 11119757"/>
              <a:gd name="connsiteY1" fmla="*/ 0 h 1058400"/>
              <a:gd name="connsiteX2" fmla="*/ 11119757 w 11119757"/>
              <a:gd name="connsiteY2" fmla="*/ 1058400 h 1058400"/>
              <a:gd name="connsiteX3" fmla="*/ 0 w 11119757"/>
              <a:gd name="connsiteY3" fmla="*/ 1058400 h 1058400"/>
              <a:gd name="connsiteX4" fmla="*/ 0 w 11119757"/>
              <a:gd name="connsiteY4" fmla="*/ 0 h 105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19757" h="1058400">
                <a:moveTo>
                  <a:pt x="0" y="0"/>
                </a:moveTo>
                <a:lnTo>
                  <a:pt x="11119757" y="0"/>
                </a:lnTo>
                <a:lnTo>
                  <a:pt x="11119757" y="1058400"/>
                </a:lnTo>
                <a:lnTo>
                  <a:pt x="0" y="105840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accent4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94526" tIns="437388" rIns="1294526" bIns="213360" numCol="1" spcCol="1270" anchor="t" anchorCtr="0">
            <a:noAutofit/>
          </a:bodyPr>
          <a:lstStyle/>
          <a:p>
            <a:pPr marL="342900" lvl="1" indent="-342900" defTabSz="1333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AU" sz="3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Benefits and challenges associated with autism specific mentoring programs </a:t>
            </a:r>
          </a:p>
          <a:p>
            <a:pPr marL="342900" lvl="1" indent="-342900" defTabSz="1333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AU" sz="3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Facilitated social groups also provide peer-to-peer support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4D2FD03-DB27-B13A-623F-E8E372F28FAC}"/>
              </a:ext>
            </a:extLst>
          </p:cNvPr>
          <p:cNvSpPr/>
          <p:nvPr/>
        </p:nvSpPr>
        <p:spPr>
          <a:xfrm>
            <a:off x="2164273" y="2693114"/>
            <a:ext cx="11675744" cy="619920"/>
          </a:xfrm>
          <a:custGeom>
            <a:avLst/>
            <a:gdLst>
              <a:gd name="connsiteX0" fmla="*/ 0 w 7783829"/>
              <a:gd name="connsiteY0" fmla="*/ 68881 h 413280"/>
              <a:gd name="connsiteX1" fmla="*/ 68881 w 7783829"/>
              <a:gd name="connsiteY1" fmla="*/ 0 h 413280"/>
              <a:gd name="connsiteX2" fmla="*/ 7714948 w 7783829"/>
              <a:gd name="connsiteY2" fmla="*/ 0 h 413280"/>
              <a:gd name="connsiteX3" fmla="*/ 7783829 w 7783829"/>
              <a:gd name="connsiteY3" fmla="*/ 68881 h 413280"/>
              <a:gd name="connsiteX4" fmla="*/ 7783829 w 7783829"/>
              <a:gd name="connsiteY4" fmla="*/ 344399 h 413280"/>
              <a:gd name="connsiteX5" fmla="*/ 7714948 w 7783829"/>
              <a:gd name="connsiteY5" fmla="*/ 413280 h 413280"/>
              <a:gd name="connsiteX6" fmla="*/ 68881 w 7783829"/>
              <a:gd name="connsiteY6" fmla="*/ 413280 h 413280"/>
              <a:gd name="connsiteX7" fmla="*/ 0 w 7783829"/>
              <a:gd name="connsiteY7" fmla="*/ 344399 h 413280"/>
              <a:gd name="connsiteX8" fmla="*/ 0 w 7783829"/>
              <a:gd name="connsiteY8" fmla="*/ 68881 h 41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3829" h="413280">
                <a:moveTo>
                  <a:pt x="0" y="68881"/>
                </a:moveTo>
                <a:cubicBezTo>
                  <a:pt x="0" y="30839"/>
                  <a:pt x="30839" y="0"/>
                  <a:pt x="68881" y="0"/>
                </a:cubicBezTo>
                <a:lnTo>
                  <a:pt x="7714948" y="0"/>
                </a:lnTo>
                <a:cubicBezTo>
                  <a:pt x="7752990" y="0"/>
                  <a:pt x="7783829" y="30839"/>
                  <a:pt x="7783829" y="68881"/>
                </a:cubicBezTo>
                <a:lnTo>
                  <a:pt x="7783829" y="344399"/>
                </a:lnTo>
                <a:cubicBezTo>
                  <a:pt x="7783829" y="382441"/>
                  <a:pt x="7752990" y="413280"/>
                  <a:pt x="7714948" y="413280"/>
                </a:cubicBezTo>
                <a:lnTo>
                  <a:pt x="68881" y="413280"/>
                </a:lnTo>
                <a:cubicBezTo>
                  <a:pt x="30839" y="413280"/>
                  <a:pt x="0" y="382441"/>
                  <a:pt x="0" y="344399"/>
                </a:cubicBezTo>
                <a:lnTo>
                  <a:pt x="0" y="68881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4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1578" tIns="30263" rIns="471578" bIns="30263" numCol="1" spcCol="1270" anchor="ctr" anchorCtr="0">
            <a:noAutofit/>
          </a:bodyPr>
          <a:lstStyle/>
          <a:p>
            <a:pPr defTabSz="2000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5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Peer-to-peer support</a:t>
            </a:r>
            <a:endParaRPr lang="en-AU" sz="45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7A52440-EC0C-97FC-9BD7-E618644DA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30292" y="5014034"/>
            <a:ext cx="16679636" cy="2050650"/>
          </a:xfrm>
          <a:custGeom>
            <a:avLst/>
            <a:gdLst>
              <a:gd name="connsiteX0" fmla="*/ 0 w 11119757"/>
              <a:gd name="connsiteY0" fmla="*/ 0 h 1367100"/>
              <a:gd name="connsiteX1" fmla="*/ 11119757 w 11119757"/>
              <a:gd name="connsiteY1" fmla="*/ 0 h 1367100"/>
              <a:gd name="connsiteX2" fmla="*/ 11119757 w 11119757"/>
              <a:gd name="connsiteY2" fmla="*/ 1367100 h 1367100"/>
              <a:gd name="connsiteX3" fmla="*/ 0 w 11119757"/>
              <a:gd name="connsiteY3" fmla="*/ 1367100 h 1367100"/>
              <a:gd name="connsiteX4" fmla="*/ 0 w 11119757"/>
              <a:gd name="connsiteY4" fmla="*/ 0 h 136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19757" h="1367100">
                <a:moveTo>
                  <a:pt x="0" y="0"/>
                </a:moveTo>
                <a:lnTo>
                  <a:pt x="11119757" y="0"/>
                </a:lnTo>
                <a:lnTo>
                  <a:pt x="11119757" y="1367100"/>
                </a:lnTo>
                <a:lnTo>
                  <a:pt x="0" y="136710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accent4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94526" tIns="437388" rIns="1294526" bIns="213360" numCol="1" spcCol="1270" anchor="t" anchorCtr="0">
            <a:noAutofit/>
          </a:bodyPr>
          <a:lstStyle/>
          <a:p>
            <a:pPr marL="342900" lvl="1" indent="-342900" defTabSz="1333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AU" sz="3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External supports: Emotional and practical</a:t>
            </a:r>
          </a:p>
          <a:p>
            <a:pPr marL="342900" lvl="1" indent="-342900" defTabSz="1333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AU" sz="3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External support networks: Barriers to providing support</a:t>
            </a:r>
          </a:p>
          <a:p>
            <a:pPr marL="342900" lvl="1" indent="-342900" defTabSz="1333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AU" sz="3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challenges of balancing support need and autonomy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9404D15-84C7-BFA6-D91B-8E092968A611}"/>
              </a:ext>
            </a:extLst>
          </p:cNvPr>
          <p:cNvSpPr/>
          <p:nvPr/>
        </p:nvSpPr>
        <p:spPr>
          <a:xfrm>
            <a:off x="2164273" y="4704074"/>
            <a:ext cx="11675744" cy="619920"/>
          </a:xfrm>
          <a:custGeom>
            <a:avLst/>
            <a:gdLst>
              <a:gd name="connsiteX0" fmla="*/ 0 w 7783829"/>
              <a:gd name="connsiteY0" fmla="*/ 68881 h 413280"/>
              <a:gd name="connsiteX1" fmla="*/ 68881 w 7783829"/>
              <a:gd name="connsiteY1" fmla="*/ 0 h 413280"/>
              <a:gd name="connsiteX2" fmla="*/ 7714948 w 7783829"/>
              <a:gd name="connsiteY2" fmla="*/ 0 h 413280"/>
              <a:gd name="connsiteX3" fmla="*/ 7783829 w 7783829"/>
              <a:gd name="connsiteY3" fmla="*/ 68881 h 413280"/>
              <a:gd name="connsiteX4" fmla="*/ 7783829 w 7783829"/>
              <a:gd name="connsiteY4" fmla="*/ 344399 h 413280"/>
              <a:gd name="connsiteX5" fmla="*/ 7714948 w 7783829"/>
              <a:gd name="connsiteY5" fmla="*/ 413280 h 413280"/>
              <a:gd name="connsiteX6" fmla="*/ 68881 w 7783829"/>
              <a:gd name="connsiteY6" fmla="*/ 413280 h 413280"/>
              <a:gd name="connsiteX7" fmla="*/ 0 w 7783829"/>
              <a:gd name="connsiteY7" fmla="*/ 344399 h 413280"/>
              <a:gd name="connsiteX8" fmla="*/ 0 w 7783829"/>
              <a:gd name="connsiteY8" fmla="*/ 68881 h 41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3829" h="413280">
                <a:moveTo>
                  <a:pt x="0" y="68881"/>
                </a:moveTo>
                <a:cubicBezTo>
                  <a:pt x="0" y="30839"/>
                  <a:pt x="30839" y="0"/>
                  <a:pt x="68881" y="0"/>
                </a:cubicBezTo>
                <a:lnTo>
                  <a:pt x="7714948" y="0"/>
                </a:lnTo>
                <a:cubicBezTo>
                  <a:pt x="7752990" y="0"/>
                  <a:pt x="7783829" y="30839"/>
                  <a:pt x="7783829" y="68881"/>
                </a:cubicBezTo>
                <a:lnTo>
                  <a:pt x="7783829" y="344399"/>
                </a:lnTo>
                <a:cubicBezTo>
                  <a:pt x="7783829" y="382441"/>
                  <a:pt x="7752990" y="413280"/>
                  <a:pt x="7714948" y="413280"/>
                </a:cubicBezTo>
                <a:lnTo>
                  <a:pt x="68881" y="413280"/>
                </a:lnTo>
                <a:cubicBezTo>
                  <a:pt x="30839" y="413280"/>
                  <a:pt x="0" y="382441"/>
                  <a:pt x="0" y="344399"/>
                </a:cubicBezTo>
                <a:lnTo>
                  <a:pt x="0" y="68881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4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1578" tIns="30263" rIns="471578" bIns="30263" numCol="1" spcCol="1270" anchor="ctr" anchorCtr="0">
            <a:noAutofit/>
          </a:bodyPr>
          <a:lstStyle/>
          <a:p>
            <a:pPr defTabSz="2000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Support networks outside of the university</a:t>
            </a:r>
            <a:endParaRPr lang="en-AU" sz="40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FDE737B-CBAB-911F-9B33-4A79E522D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30292" y="7488044"/>
            <a:ext cx="16679636" cy="2579850"/>
          </a:xfrm>
          <a:custGeom>
            <a:avLst/>
            <a:gdLst>
              <a:gd name="connsiteX0" fmla="*/ 0 w 11119757"/>
              <a:gd name="connsiteY0" fmla="*/ 0 h 1719900"/>
              <a:gd name="connsiteX1" fmla="*/ 11119757 w 11119757"/>
              <a:gd name="connsiteY1" fmla="*/ 0 h 1719900"/>
              <a:gd name="connsiteX2" fmla="*/ 11119757 w 11119757"/>
              <a:gd name="connsiteY2" fmla="*/ 1719900 h 1719900"/>
              <a:gd name="connsiteX3" fmla="*/ 0 w 11119757"/>
              <a:gd name="connsiteY3" fmla="*/ 1719900 h 1719900"/>
              <a:gd name="connsiteX4" fmla="*/ 0 w 11119757"/>
              <a:gd name="connsiteY4" fmla="*/ 0 h 171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19757" h="1719900">
                <a:moveTo>
                  <a:pt x="0" y="0"/>
                </a:moveTo>
                <a:lnTo>
                  <a:pt x="11119757" y="0"/>
                </a:lnTo>
                <a:lnTo>
                  <a:pt x="11119757" y="1719900"/>
                </a:lnTo>
                <a:lnTo>
                  <a:pt x="0" y="171990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accent4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94526" tIns="437388" rIns="1294526" bIns="213360" numCol="1" spcCol="1270" anchor="t" anchorCtr="0">
            <a:noAutofit/>
          </a:bodyPr>
          <a:lstStyle/>
          <a:p>
            <a:pPr marL="342900" lvl="1" indent="-342900" defTabSz="1333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AU" sz="3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Recognising the diversity and individuality of autistic students</a:t>
            </a:r>
          </a:p>
          <a:p>
            <a:pPr marL="342900" lvl="1" indent="-342900" defTabSz="1333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AU" sz="3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Providing appropriate support requires time and resourcing</a:t>
            </a:r>
          </a:p>
          <a:p>
            <a:pPr marL="342900" lvl="1" indent="-342900" defTabSz="1333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AU" sz="3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Developing a university wide understanding of autism</a:t>
            </a:r>
          </a:p>
          <a:p>
            <a:pPr marL="342900" lvl="1" indent="-342900" defTabSz="1333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AU" sz="3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Autistic students would benefit from a safe space on campus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B21AC77-1F54-ED27-5069-54D49D9B327A}"/>
              </a:ext>
            </a:extLst>
          </p:cNvPr>
          <p:cNvSpPr/>
          <p:nvPr/>
        </p:nvSpPr>
        <p:spPr>
          <a:xfrm>
            <a:off x="2164273" y="7178084"/>
            <a:ext cx="11675744" cy="619920"/>
          </a:xfrm>
          <a:custGeom>
            <a:avLst/>
            <a:gdLst>
              <a:gd name="connsiteX0" fmla="*/ 0 w 7783829"/>
              <a:gd name="connsiteY0" fmla="*/ 68881 h 413280"/>
              <a:gd name="connsiteX1" fmla="*/ 68881 w 7783829"/>
              <a:gd name="connsiteY1" fmla="*/ 0 h 413280"/>
              <a:gd name="connsiteX2" fmla="*/ 7714948 w 7783829"/>
              <a:gd name="connsiteY2" fmla="*/ 0 h 413280"/>
              <a:gd name="connsiteX3" fmla="*/ 7783829 w 7783829"/>
              <a:gd name="connsiteY3" fmla="*/ 68881 h 413280"/>
              <a:gd name="connsiteX4" fmla="*/ 7783829 w 7783829"/>
              <a:gd name="connsiteY4" fmla="*/ 344399 h 413280"/>
              <a:gd name="connsiteX5" fmla="*/ 7714948 w 7783829"/>
              <a:gd name="connsiteY5" fmla="*/ 413280 h 413280"/>
              <a:gd name="connsiteX6" fmla="*/ 68881 w 7783829"/>
              <a:gd name="connsiteY6" fmla="*/ 413280 h 413280"/>
              <a:gd name="connsiteX7" fmla="*/ 0 w 7783829"/>
              <a:gd name="connsiteY7" fmla="*/ 344399 h 413280"/>
              <a:gd name="connsiteX8" fmla="*/ 0 w 7783829"/>
              <a:gd name="connsiteY8" fmla="*/ 68881 h 41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3829" h="413280">
                <a:moveTo>
                  <a:pt x="0" y="68881"/>
                </a:moveTo>
                <a:cubicBezTo>
                  <a:pt x="0" y="30839"/>
                  <a:pt x="30839" y="0"/>
                  <a:pt x="68881" y="0"/>
                </a:cubicBezTo>
                <a:lnTo>
                  <a:pt x="7714948" y="0"/>
                </a:lnTo>
                <a:cubicBezTo>
                  <a:pt x="7752990" y="0"/>
                  <a:pt x="7783829" y="30839"/>
                  <a:pt x="7783829" y="68881"/>
                </a:cubicBezTo>
                <a:lnTo>
                  <a:pt x="7783829" y="344399"/>
                </a:lnTo>
                <a:cubicBezTo>
                  <a:pt x="7783829" y="382441"/>
                  <a:pt x="7752990" y="413280"/>
                  <a:pt x="7714948" y="413280"/>
                </a:cubicBezTo>
                <a:lnTo>
                  <a:pt x="68881" y="413280"/>
                </a:lnTo>
                <a:cubicBezTo>
                  <a:pt x="30839" y="413280"/>
                  <a:pt x="0" y="382441"/>
                  <a:pt x="0" y="344399"/>
                </a:cubicBezTo>
                <a:lnTo>
                  <a:pt x="0" y="68881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4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1578" tIns="30263" rIns="471578" bIns="30263" numCol="1" spcCol="1270" anchor="ctr" anchorCtr="0">
            <a:noAutofit/>
          </a:bodyPr>
          <a:lstStyle/>
          <a:p>
            <a:pPr defTabSz="2000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5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Supporting </a:t>
            </a:r>
            <a:r>
              <a:rPr lang="en-US" sz="45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autistic university students</a:t>
            </a:r>
            <a:endParaRPr lang="en-AU" sz="45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412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24240" y="0"/>
            <a:ext cx="14039520" cy="10287000"/>
          </a:xfrm>
          <a:custGeom>
            <a:avLst/>
            <a:gdLst/>
            <a:ahLst/>
            <a:cxnLst/>
            <a:rect l="l" t="t" r="r" b="b"/>
            <a:pathLst>
              <a:path w="14039520" h="1028700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 t="-6695" b="-6695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2697520" y="2744990"/>
            <a:ext cx="12892959" cy="479701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ril Fatface"/>
                <a:ea typeface="+mn-ea"/>
                <a:cs typeface="+mn-cs"/>
              </a:rPr>
              <a:t>Family Member Surveys</a:t>
            </a:r>
          </a:p>
        </p:txBody>
      </p:sp>
      <p:sp>
        <p:nvSpPr>
          <p:cNvPr id="3" name="TextBox 14">
            <a:extLst>
              <a:ext uri="{FF2B5EF4-FFF2-40B4-BE49-F238E27FC236}">
                <a16:creationId xmlns:a16="http://schemas.microsoft.com/office/drawing/2014/main" id="{DB6D5759-5000-09C5-80E5-A70C568D665E}"/>
              </a:ext>
            </a:extLst>
          </p:cNvPr>
          <p:cNvSpPr txBox="1"/>
          <p:nvPr/>
        </p:nvSpPr>
        <p:spPr>
          <a:xfrm>
            <a:off x="12351100" y="9352969"/>
            <a:ext cx="4717700" cy="29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dirty="0">
                <a:solidFill>
                  <a:srgbClr val="000000"/>
                </a:solidFill>
                <a:latin typeface="Roboto"/>
              </a:rPr>
              <a:t>23</a:t>
            </a:r>
            <a:r>
              <a:rPr lang="en-US" sz="1800" dirty="0">
                <a:solidFill>
                  <a:srgbClr val="000000"/>
                </a:solidFill>
                <a:latin typeface="Roboto"/>
              </a:rPr>
              <a:t> APRIL, 2024</a:t>
            </a:r>
          </a:p>
        </p:txBody>
      </p:sp>
    </p:spTree>
    <p:extLst>
      <p:ext uri="{BB962C8B-B14F-4D97-AF65-F5344CB8AC3E}">
        <p14:creationId xmlns:p14="http://schemas.microsoft.com/office/powerpoint/2010/main" val="3051808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trees in a grassy area">
            <a:extLst>
              <a:ext uri="{FF2B5EF4-FFF2-40B4-BE49-F238E27FC236}">
                <a16:creationId xmlns:a16="http://schemas.microsoft.com/office/drawing/2014/main" id="{43F087BC-E02F-4966-55DD-B72772654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65" y="342900"/>
            <a:ext cx="17109870" cy="8096635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25C5F996-D387-DC71-36F0-4D8D32B0B93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1113446"/>
            <a:ext cx="6887166" cy="17871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  <a:prstDash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109728" tIns="109728" rIns="109728" bIns="9144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all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 ExtraBold" panose="020B0004020202020204" pitchFamily="34" charset="0"/>
                <a:ea typeface="+mj-ea"/>
                <a:cs typeface="+mj-cs"/>
              </a:rPr>
              <a:t>Acknowledgment of Country</a:t>
            </a: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2B09EFE7-F311-5A28-9C84-E2DE59C79CD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12351100" y="9352969"/>
            <a:ext cx="4717700" cy="29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dirty="0">
                <a:solidFill>
                  <a:srgbClr val="000000"/>
                </a:solidFill>
                <a:latin typeface="Roboto"/>
              </a:rPr>
              <a:t>23</a:t>
            </a:r>
            <a:r>
              <a:rPr lang="en-US" sz="1800" dirty="0">
                <a:solidFill>
                  <a:srgbClr val="000000"/>
                </a:solidFill>
                <a:latin typeface="Roboto"/>
              </a:rPr>
              <a:t> APRIL, 2024</a:t>
            </a:r>
          </a:p>
        </p:txBody>
      </p:sp>
    </p:spTree>
    <p:extLst>
      <p:ext uri="{BB962C8B-B14F-4D97-AF65-F5344CB8AC3E}">
        <p14:creationId xmlns:p14="http://schemas.microsoft.com/office/powerpoint/2010/main" val="18809809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EEC906-9734-AC95-0ED7-651CFD62A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1470025"/>
            <a:ext cx="7772400" cy="147002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AU" dirty="0"/>
              <a:t>Family Member Themes - Survey</a:t>
            </a:r>
          </a:p>
        </p:txBody>
      </p:sp>
      <p:graphicFrame>
        <p:nvGraphicFramePr>
          <p:cNvPr id="2" name="Diagram 1" descr="Diagram of key themes and subthemes.">
            <a:extLst>
              <a:ext uri="{FF2B5EF4-FFF2-40B4-BE49-F238E27FC236}">
                <a16:creationId xmlns:a16="http://schemas.microsoft.com/office/drawing/2014/main" id="{99E03F7E-E0F7-FFB8-E3DF-C10BCEDE1C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8449940"/>
              </p:ext>
            </p:extLst>
          </p:nvPr>
        </p:nvGraphicFramePr>
        <p:xfrm>
          <a:off x="914400" y="1485900"/>
          <a:ext cx="16679636" cy="693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Graphic 7" descr="Group of people outline">
            <a:extLst>
              <a:ext uri="{FF2B5EF4-FFF2-40B4-BE49-F238E27FC236}">
                <a16:creationId xmlns:a16="http://schemas.microsoft.com/office/drawing/2014/main" id="{9F6DCD91-E0B0-6FA6-EB9A-D23BCCE541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275644" y="2024083"/>
            <a:ext cx="1944910" cy="19449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145AAE-C578-ACB1-668D-8B35B419A001}"/>
              </a:ext>
            </a:extLst>
          </p:cNvPr>
          <p:cNvSpPr txBox="1"/>
          <p:nvPr/>
        </p:nvSpPr>
        <p:spPr>
          <a:xfrm>
            <a:off x="729170" y="4116376"/>
            <a:ext cx="3074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Parent Support</a:t>
            </a:r>
            <a:endParaRPr lang="en-AU" sz="3600" b="1" dirty="0"/>
          </a:p>
        </p:txBody>
      </p:sp>
      <p:pic>
        <p:nvPicPr>
          <p:cNvPr id="13" name="Graphic 12" descr="Graduation cap outline">
            <a:extLst>
              <a:ext uri="{FF2B5EF4-FFF2-40B4-BE49-F238E27FC236}">
                <a16:creationId xmlns:a16="http://schemas.microsoft.com/office/drawing/2014/main" id="{E776313F-F304-3698-989C-CED6FD1855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108406" y="5652257"/>
            <a:ext cx="2615442" cy="26154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E068FCE-98E4-C997-42BC-A413991350D0}"/>
              </a:ext>
            </a:extLst>
          </p:cNvPr>
          <p:cNvSpPr txBox="1"/>
          <p:nvPr/>
        </p:nvSpPr>
        <p:spPr>
          <a:xfrm>
            <a:off x="513644" y="7621368"/>
            <a:ext cx="396246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University supports</a:t>
            </a:r>
            <a:endParaRPr lang="en-AU" sz="3000" b="1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0F99C2F-760C-055D-8693-A351A81D9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14400" y="6057900"/>
            <a:ext cx="16679636" cy="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4568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24240" y="0"/>
            <a:ext cx="14039520" cy="10287000"/>
          </a:xfrm>
          <a:custGeom>
            <a:avLst/>
            <a:gdLst/>
            <a:ahLst/>
            <a:cxnLst/>
            <a:rect l="l" t="t" r="r" b="b"/>
            <a:pathLst>
              <a:path w="14039520" h="1028700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t="-6695" b="-6695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2697520" y="2744990"/>
            <a:ext cx="12892959" cy="479701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ril Fatface"/>
                <a:ea typeface="+mn-ea"/>
                <a:cs typeface="+mn-cs"/>
              </a:rPr>
              <a:t>Staff Member Surveys</a:t>
            </a:r>
          </a:p>
        </p:txBody>
      </p:sp>
      <p:sp>
        <p:nvSpPr>
          <p:cNvPr id="3" name="TextBox 14">
            <a:extLst>
              <a:ext uri="{FF2B5EF4-FFF2-40B4-BE49-F238E27FC236}">
                <a16:creationId xmlns:a16="http://schemas.microsoft.com/office/drawing/2014/main" id="{40267856-398F-D497-C178-4B9D549EBC3D}"/>
              </a:ext>
            </a:extLst>
          </p:cNvPr>
          <p:cNvSpPr txBox="1"/>
          <p:nvPr/>
        </p:nvSpPr>
        <p:spPr>
          <a:xfrm>
            <a:off x="12351100" y="9352969"/>
            <a:ext cx="4717700" cy="29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dirty="0">
                <a:solidFill>
                  <a:srgbClr val="000000"/>
                </a:solidFill>
                <a:latin typeface="Roboto"/>
              </a:rPr>
              <a:t>23</a:t>
            </a:r>
            <a:r>
              <a:rPr lang="en-US" sz="1800" dirty="0">
                <a:solidFill>
                  <a:srgbClr val="000000"/>
                </a:solidFill>
                <a:latin typeface="Roboto"/>
              </a:rPr>
              <a:t> APRIL, 2024</a:t>
            </a:r>
          </a:p>
        </p:txBody>
      </p:sp>
    </p:spTree>
    <p:extLst>
      <p:ext uri="{BB962C8B-B14F-4D97-AF65-F5344CB8AC3E}">
        <p14:creationId xmlns:p14="http://schemas.microsoft.com/office/powerpoint/2010/main" val="25307666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46037B1-D156-E5BF-CDFD-E2C1E8EA65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1470025"/>
            <a:ext cx="7772400" cy="147002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AU" dirty="0"/>
              <a:t>Staff Member Themes - Survey</a:t>
            </a:r>
          </a:p>
        </p:txBody>
      </p:sp>
      <p:graphicFrame>
        <p:nvGraphicFramePr>
          <p:cNvPr id="2" name="Diagram 1" descr="Diagram of key themes. ">
            <a:extLst>
              <a:ext uri="{FF2B5EF4-FFF2-40B4-BE49-F238E27FC236}">
                <a16:creationId xmlns:a16="http://schemas.microsoft.com/office/drawing/2014/main" id="{99E03F7E-E0F7-FFB8-E3DF-C10BCEDE1C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0580356"/>
              </p:ext>
            </p:extLst>
          </p:nvPr>
        </p:nvGraphicFramePr>
        <p:xfrm>
          <a:off x="381000" y="1485900"/>
          <a:ext cx="16679636" cy="693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Graphic 2" descr="Questions outline">
            <a:extLst>
              <a:ext uri="{FF2B5EF4-FFF2-40B4-BE49-F238E27FC236}">
                <a16:creationId xmlns:a16="http://schemas.microsoft.com/office/drawing/2014/main" id="{5D291C31-1BAD-D33A-E9A2-AACD10BDF0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809044" y="1450622"/>
            <a:ext cx="1676400" cy="1676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phic 4" descr="Shuffle outline">
            <a:extLst>
              <a:ext uri="{FF2B5EF4-FFF2-40B4-BE49-F238E27FC236}">
                <a16:creationId xmlns:a16="http://schemas.microsoft.com/office/drawing/2014/main" id="{1DFDB449-1B4C-D121-C2E1-8AD89770A3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811866" y="3147483"/>
            <a:ext cx="1676400" cy="1676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Graphic 3" descr="Thumbs up sign outline">
            <a:extLst>
              <a:ext uri="{FF2B5EF4-FFF2-40B4-BE49-F238E27FC236}">
                <a16:creationId xmlns:a16="http://schemas.microsoft.com/office/drawing/2014/main" id="{56CE4D5F-70A1-26B6-13F7-CCFA886BFF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809044" y="4869039"/>
            <a:ext cx="1676400" cy="1676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phic 5" descr="Boardroom outline">
            <a:extLst>
              <a:ext uri="{FF2B5EF4-FFF2-40B4-BE49-F238E27FC236}">
                <a16:creationId xmlns:a16="http://schemas.microsoft.com/office/drawing/2014/main" id="{FC52E8E5-E986-8F80-EE34-1BF915A3C0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809044" y="6590595"/>
            <a:ext cx="1938867" cy="19388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14">
            <a:extLst>
              <a:ext uri="{FF2B5EF4-FFF2-40B4-BE49-F238E27FC236}">
                <a16:creationId xmlns:a16="http://schemas.microsoft.com/office/drawing/2014/main" id="{5921164D-18E5-88E7-BF82-0E3050CB0C18}"/>
              </a:ext>
            </a:extLst>
          </p:cNvPr>
          <p:cNvSpPr txBox="1"/>
          <p:nvPr/>
        </p:nvSpPr>
        <p:spPr>
          <a:xfrm>
            <a:off x="12351100" y="9352969"/>
            <a:ext cx="4717700" cy="29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dirty="0">
                <a:solidFill>
                  <a:srgbClr val="000000"/>
                </a:solidFill>
                <a:latin typeface="Roboto"/>
              </a:rPr>
              <a:t>23</a:t>
            </a:r>
            <a:r>
              <a:rPr lang="en-US" sz="1800" dirty="0">
                <a:solidFill>
                  <a:srgbClr val="000000"/>
                </a:solidFill>
                <a:latin typeface="Roboto"/>
              </a:rPr>
              <a:t> APRIL, 2024</a:t>
            </a:r>
          </a:p>
        </p:txBody>
      </p:sp>
    </p:spTree>
    <p:extLst>
      <p:ext uri="{BB962C8B-B14F-4D97-AF65-F5344CB8AC3E}">
        <p14:creationId xmlns:p14="http://schemas.microsoft.com/office/powerpoint/2010/main" val="29760712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14800" y="-114300"/>
            <a:ext cx="14039520" cy="10287000"/>
          </a:xfrm>
          <a:custGeom>
            <a:avLst/>
            <a:gdLst/>
            <a:ahLst/>
            <a:cxnLst/>
            <a:rect l="l" t="t" r="r" b="b"/>
            <a:pathLst>
              <a:path w="14039520" h="1028700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t="-6695" b="-6695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1283980" y="2927508"/>
            <a:ext cx="15720039" cy="44319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ril Fatface"/>
                <a:ea typeface="+mn-ea"/>
                <a:cs typeface="+mn-cs"/>
              </a:rPr>
              <a:t>Bioecological theory model: Factors which influence transition</a:t>
            </a:r>
          </a:p>
        </p:txBody>
      </p:sp>
      <p:sp>
        <p:nvSpPr>
          <p:cNvPr id="3" name="TextBox 14">
            <a:extLst>
              <a:ext uri="{FF2B5EF4-FFF2-40B4-BE49-F238E27FC236}">
                <a16:creationId xmlns:a16="http://schemas.microsoft.com/office/drawing/2014/main" id="{40267856-398F-D497-C178-4B9D549EBC3D}"/>
              </a:ext>
            </a:extLst>
          </p:cNvPr>
          <p:cNvSpPr txBox="1"/>
          <p:nvPr/>
        </p:nvSpPr>
        <p:spPr>
          <a:xfrm>
            <a:off x="12351100" y="9352969"/>
            <a:ext cx="4717700" cy="29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dirty="0">
                <a:solidFill>
                  <a:srgbClr val="000000"/>
                </a:solidFill>
                <a:latin typeface="Roboto"/>
              </a:rPr>
              <a:t>23</a:t>
            </a:r>
            <a:r>
              <a:rPr lang="en-US" sz="1800" dirty="0">
                <a:solidFill>
                  <a:srgbClr val="000000"/>
                </a:solidFill>
                <a:latin typeface="Roboto"/>
              </a:rPr>
              <a:t> APRIL, 2024</a:t>
            </a:r>
          </a:p>
        </p:txBody>
      </p:sp>
    </p:spTree>
    <p:extLst>
      <p:ext uri="{BB962C8B-B14F-4D97-AF65-F5344CB8AC3E}">
        <p14:creationId xmlns:p14="http://schemas.microsoft.com/office/powerpoint/2010/main" val="23625560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D41DC1-27CD-35D8-3753-9F4D71A83D0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AU" dirty="0"/>
              <a:t>Bioecological Theory Model Factors That Impact Transition</a:t>
            </a:r>
          </a:p>
        </p:txBody>
      </p:sp>
      <p:pic>
        <p:nvPicPr>
          <p:cNvPr id="2" name="Graphic 4" descr="Diagram of factors which impact the transition of autistic students at each of the bioecological theory levels.">
            <a:extLst>
              <a:ext uri="{FF2B5EF4-FFF2-40B4-BE49-F238E27FC236}">
                <a16:creationId xmlns:a16="http://schemas.microsoft.com/office/drawing/2014/main" id="{90453E02-D406-C676-9622-42F3E8B5C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024" r="7024"/>
          <a:stretch>
            <a:fillRect/>
          </a:stretch>
        </p:blipFill>
        <p:spPr bwMode="auto">
          <a:xfrm>
            <a:off x="2209800" y="1028700"/>
            <a:ext cx="13693775" cy="8957712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49119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681" t="-49967" r="-17681" b="-49967"/>
            </a:stretch>
          </a:blipFill>
        </p:spPr>
        <p:txBody>
          <a:bodyPr/>
          <a:lstStyle/>
          <a:p>
            <a:endParaRPr lang="en-AU" dirty="0"/>
          </a:p>
        </p:txBody>
      </p:sp>
      <p:sp>
        <p:nvSpPr>
          <p:cNvPr id="7" name="TextBox 7"/>
          <p:cNvSpPr txBox="1">
            <a:spLocks noGrp="1"/>
          </p:cNvSpPr>
          <p:nvPr>
            <p:ph type="title" idx="4294967295"/>
          </p:nvPr>
        </p:nvSpPr>
        <p:spPr>
          <a:xfrm>
            <a:off x="-2590800" y="3771900"/>
            <a:ext cx="15240000" cy="88614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ril Fatface"/>
                <a:ea typeface="+mn-ea"/>
                <a:cs typeface="+mn-cs"/>
              </a:rPr>
              <a:t>Recommendations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ril Fatface"/>
              <a:ea typeface="+mn-ea"/>
              <a:cs typeface="+mn-cs"/>
            </a:endParaRPr>
          </a:p>
        </p:txBody>
      </p:sp>
      <p:pic>
        <p:nvPicPr>
          <p:cNvPr id="9" name="Content Placeholder 8" descr="A large brightly lit room with large stairs. There are students sitting in groups talking">
            <a:extLst>
              <a:ext uri="{FF2B5EF4-FFF2-40B4-BE49-F238E27FC236}">
                <a16:creationId xmlns:a16="http://schemas.microsoft.com/office/drawing/2014/main" id="{B0ECED38-4208-BA32-0587-B16A3683B7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5" r="17160"/>
          <a:stretch/>
        </p:blipFill>
        <p:spPr>
          <a:xfrm>
            <a:off x="7696200" y="647700"/>
            <a:ext cx="10375807" cy="8648118"/>
          </a:xfrm>
          <a:custGeom>
            <a:avLst/>
            <a:gdLst/>
            <a:ahLst/>
            <a:cxnLst/>
            <a:rect l="l" t="t" r="r" b="b"/>
            <a:pathLst>
              <a:path w="5846002" h="4872577">
                <a:moveTo>
                  <a:pt x="343285" y="2953992"/>
                </a:moveTo>
                <a:cubicBezTo>
                  <a:pt x="343285" y="2953992"/>
                  <a:pt x="343285" y="2953992"/>
                  <a:pt x="849063" y="2953992"/>
                </a:cubicBezTo>
                <a:cubicBezTo>
                  <a:pt x="880743" y="2953992"/>
                  <a:pt x="911330" y="2971406"/>
                  <a:pt x="926624" y="2999703"/>
                </a:cubicBezTo>
                <a:cubicBezTo>
                  <a:pt x="926624" y="2999703"/>
                  <a:pt x="926624" y="2999703"/>
                  <a:pt x="1180059" y="3436136"/>
                </a:cubicBezTo>
                <a:cubicBezTo>
                  <a:pt x="1196445" y="3463345"/>
                  <a:pt x="1196445" y="3498172"/>
                  <a:pt x="1180059" y="3525382"/>
                </a:cubicBezTo>
                <a:cubicBezTo>
                  <a:pt x="1180059" y="3525382"/>
                  <a:pt x="1180059" y="3525382"/>
                  <a:pt x="926624" y="3961814"/>
                </a:cubicBezTo>
                <a:cubicBezTo>
                  <a:pt x="911330" y="3990111"/>
                  <a:pt x="880743" y="4007525"/>
                  <a:pt x="849063" y="4007525"/>
                </a:cubicBezTo>
                <a:cubicBezTo>
                  <a:pt x="849063" y="4007525"/>
                  <a:pt x="849063" y="4007525"/>
                  <a:pt x="343285" y="4007525"/>
                </a:cubicBezTo>
                <a:cubicBezTo>
                  <a:pt x="310513" y="4007525"/>
                  <a:pt x="281019" y="3990111"/>
                  <a:pt x="264633" y="3961814"/>
                </a:cubicBezTo>
                <a:cubicBezTo>
                  <a:pt x="264633" y="3961814"/>
                  <a:pt x="264633" y="3961814"/>
                  <a:pt x="12290" y="3525382"/>
                </a:cubicBezTo>
                <a:cubicBezTo>
                  <a:pt x="-4096" y="3498172"/>
                  <a:pt x="-4096" y="3463345"/>
                  <a:pt x="12290" y="3436136"/>
                </a:cubicBezTo>
                <a:cubicBezTo>
                  <a:pt x="12290" y="3436136"/>
                  <a:pt x="12290" y="3436136"/>
                  <a:pt x="264633" y="2999703"/>
                </a:cubicBezTo>
                <a:cubicBezTo>
                  <a:pt x="281019" y="2971406"/>
                  <a:pt x="310513" y="2953992"/>
                  <a:pt x="343285" y="2953992"/>
                </a:cubicBezTo>
                <a:close/>
                <a:moveTo>
                  <a:pt x="2353334" y="538808"/>
                </a:moveTo>
                <a:cubicBezTo>
                  <a:pt x="2353334" y="538808"/>
                  <a:pt x="2353334" y="538808"/>
                  <a:pt x="2613403" y="538808"/>
                </a:cubicBezTo>
                <a:lnTo>
                  <a:pt x="2643742" y="538808"/>
                </a:lnTo>
                <a:lnTo>
                  <a:pt x="2672692" y="588661"/>
                </a:lnTo>
                <a:cubicBezTo>
                  <a:pt x="2713002" y="658078"/>
                  <a:pt x="2759909" y="738855"/>
                  <a:pt x="2814491" y="832849"/>
                </a:cubicBezTo>
                <a:cubicBezTo>
                  <a:pt x="2839586" y="874521"/>
                  <a:pt x="2839586" y="927860"/>
                  <a:pt x="2814491" y="969531"/>
                </a:cubicBezTo>
                <a:cubicBezTo>
                  <a:pt x="2814491" y="969531"/>
                  <a:pt x="2814491" y="969531"/>
                  <a:pt x="2426350" y="1637936"/>
                </a:cubicBezTo>
                <a:cubicBezTo>
                  <a:pt x="2402927" y="1681274"/>
                  <a:pt x="2356083" y="1707943"/>
                  <a:pt x="2307565" y="1707943"/>
                </a:cubicBezTo>
                <a:cubicBezTo>
                  <a:pt x="2307565" y="1707943"/>
                  <a:pt x="2307565" y="1707943"/>
                  <a:pt x="1532956" y="1707943"/>
                </a:cubicBezTo>
                <a:cubicBezTo>
                  <a:pt x="1520409" y="1707943"/>
                  <a:pt x="1508175" y="1706276"/>
                  <a:pt x="1496490" y="1703099"/>
                </a:cubicBezTo>
                <a:lnTo>
                  <a:pt x="1471408" y="1692583"/>
                </a:lnTo>
                <a:lnTo>
                  <a:pt x="1486736" y="1666073"/>
                </a:lnTo>
                <a:cubicBezTo>
                  <a:pt x="1625328" y="1426376"/>
                  <a:pt x="1802725" y="1119564"/>
                  <a:pt x="2029793" y="726844"/>
                </a:cubicBezTo>
                <a:cubicBezTo>
                  <a:pt x="2097197" y="610441"/>
                  <a:pt x="2218525" y="538808"/>
                  <a:pt x="2353334" y="538808"/>
                </a:cubicBezTo>
                <a:close/>
                <a:moveTo>
                  <a:pt x="1487085" y="0"/>
                </a:moveTo>
                <a:cubicBezTo>
                  <a:pt x="1487085" y="0"/>
                  <a:pt x="1487085" y="0"/>
                  <a:pt x="2360840" y="0"/>
                </a:cubicBezTo>
                <a:cubicBezTo>
                  <a:pt x="2415568" y="0"/>
                  <a:pt x="2468407" y="30084"/>
                  <a:pt x="2494828" y="78969"/>
                </a:cubicBezTo>
                <a:cubicBezTo>
                  <a:pt x="2494828" y="78969"/>
                  <a:pt x="2494828" y="78969"/>
                  <a:pt x="2729665" y="483373"/>
                </a:cubicBezTo>
                <a:lnTo>
                  <a:pt x="2756194" y="529058"/>
                </a:lnTo>
                <a:lnTo>
                  <a:pt x="2735320" y="529058"/>
                </a:lnTo>
                <a:lnTo>
                  <a:pt x="2636659" y="529058"/>
                </a:lnTo>
                <a:lnTo>
                  <a:pt x="2593799" y="455250"/>
                </a:lnTo>
                <a:cubicBezTo>
                  <a:pt x="2430052" y="173267"/>
                  <a:pt x="2430052" y="173267"/>
                  <a:pt x="2430052" y="173267"/>
                </a:cubicBezTo>
                <a:cubicBezTo>
                  <a:pt x="2406629" y="129929"/>
                  <a:pt x="2359785" y="103259"/>
                  <a:pt x="2311267" y="103259"/>
                </a:cubicBezTo>
                <a:cubicBezTo>
                  <a:pt x="1536658" y="103259"/>
                  <a:pt x="1536658" y="103259"/>
                  <a:pt x="1536658" y="103259"/>
                </a:cubicBezTo>
                <a:cubicBezTo>
                  <a:pt x="1486468" y="103259"/>
                  <a:pt x="1441296" y="129929"/>
                  <a:pt x="1416201" y="173267"/>
                </a:cubicBezTo>
                <a:cubicBezTo>
                  <a:pt x="1029733" y="841671"/>
                  <a:pt x="1029733" y="841671"/>
                  <a:pt x="1029733" y="841671"/>
                </a:cubicBezTo>
                <a:cubicBezTo>
                  <a:pt x="1004637" y="883343"/>
                  <a:pt x="1004637" y="936682"/>
                  <a:pt x="1029733" y="978353"/>
                </a:cubicBezTo>
                <a:cubicBezTo>
                  <a:pt x="1416201" y="1646758"/>
                  <a:pt x="1416201" y="1646758"/>
                  <a:pt x="1416201" y="1646758"/>
                </a:cubicBezTo>
                <a:cubicBezTo>
                  <a:pt x="1428749" y="1668427"/>
                  <a:pt x="1446315" y="1685929"/>
                  <a:pt x="1467019" y="1698013"/>
                </a:cubicBezTo>
                <a:lnTo>
                  <a:pt x="1472899" y="1700478"/>
                </a:lnTo>
                <a:lnTo>
                  <a:pt x="1441377" y="1754996"/>
                </a:lnTo>
                <a:lnTo>
                  <a:pt x="1417933" y="1795543"/>
                </a:lnTo>
                <a:lnTo>
                  <a:pt x="1442249" y="1805738"/>
                </a:lnTo>
                <a:cubicBezTo>
                  <a:pt x="1455430" y="1809322"/>
                  <a:pt x="1469230" y="1811202"/>
                  <a:pt x="1483383" y="1811202"/>
                </a:cubicBezTo>
                <a:cubicBezTo>
                  <a:pt x="2357138" y="1811202"/>
                  <a:pt x="2357138" y="1811202"/>
                  <a:pt x="2357138" y="1811202"/>
                </a:cubicBezTo>
                <a:cubicBezTo>
                  <a:pt x="2411866" y="1811202"/>
                  <a:pt x="2464705" y="1781120"/>
                  <a:pt x="2491126" y="1732235"/>
                </a:cubicBezTo>
                <a:cubicBezTo>
                  <a:pt x="2928947" y="978278"/>
                  <a:pt x="2928947" y="978278"/>
                  <a:pt x="2928947" y="978278"/>
                </a:cubicBezTo>
                <a:cubicBezTo>
                  <a:pt x="2957254" y="931274"/>
                  <a:pt x="2957254" y="871108"/>
                  <a:pt x="2928947" y="824102"/>
                </a:cubicBezTo>
                <a:cubicBezTo>
                  <a:pt x="2874220" y="729858"/>
                  <a:pt x="2826333" y="647394"/>
                  <a:pt x="2784432" y="575238"/>
                </a:cubicBezTo>
                <a:lnTo>
                  <a:pt x="2763277" y="538808"/>
                </a:lnTo>
                <a:lnTo>
                  <a:pt x="2861280" y="538808"/>
                </a:lnTo>
                <a:cubicBezTo>
                  <a:pt x="3166048" y="538808"/>
                  <a:pt x="3653676" y="538808"/>
                  <a:pt x="4433881" y="538808"/>
                </a:cubicBezTo>
                <a:cubicBezTo>
                  <a:pt x="4564197" y="538808"/>
                  <a:pt x="4690018" y="610441"/>
                  <a:pt x="4752929" y="726844"/>
                </a:cubicBezTo>
                <a:cubicBezTo>
                  <a:pt x="4752929" y="726844"/>
                  <a:pt x="4752929" y="726844"/>
                  <a:pt x="5795449" y="2522134"/>
                </a:cubicBezTo>
                <a:cubicBezTo>
                  <a:pt x="5862854" y="2634060"/>
                  <a:pt x="5862854" y="2777325"/>
                  <a:pt x="5795449" y="2889251"/>
                </a:cubicBezTo>
                <a:cubicBezTo>
                  <a:pt x="5795449" y="2889251"/>
                  <a:pt x="5795449" y="2889251"/>
                  <a:pt x="4752929" y="4684542"/>
                </a:cubicBezTo>
                <a:cubicBezTo>
                  <a:pt x="4690018" y="4800945"/>
                  <a:pt x="4564197" y="4872577"/>
                  <a:pt x="4433881" y="4872577"/>
                </a:cubicBezTo>
                <a:cubicBezTo>
                  <a:pt x="4433881" y="4872577"/>
                  <a:pt x="4433881" y="4872577"/>
                  <a:pt x="2353334" y="4872577"/>
                </a:cubicBezTo>
                <a:cubicBezTo>
                  <a:pt x="2218525" y="4872577"/>
                  <a:pt x="2097197" y="4800945"/>
                  <a:pt x="2029793" y="4684542"/>
                </a:cubicBezTo>
                <a:cubicBezTo>
                  <a:pt x="2029793" y="4684542"/>
                  <a:pt x="2029793" y="4684542"/>
                  <a:pt x="991766" y="2889251"/>
                </a:cubicBezTo>
                <a:cubicBezTo>
                  <a:pt x="924361" y="2777325"/>
                  <a:pt x="924361" y="2634060"/>
                  <a:pt x="991766" y="2522134"/>
                </a:cubicBezTo>
                <a:cubicBezTo>
                  <a:pt x="991766" y="2522134"/>
                  <a:pt x="991766" y="2522134"/>
                  <a:pt x="1377193" y="1855530"/>
                </a:cubicBezTo>
                <a:lnTo>
                  <a:pt x="1409676" y="1799352"/>
                </a:lnTo>
                <a:lnTo>
                  <a:pt x="1408533" y="1798873"/>
                </a:lnTo>
                <a:cubicBezTo>
                  <a:pt x="1385179" y="1785241"/>
                  <a:pt x="1365364" y="1765500"/>
                  <a:pt x="1351210" y="1741057"/>
                </a:cubicBezTo>
                <a:cubicBezTo>
                  <a:pt x="1351210" y="1741057"/>
                  <a:pt x="1351210" y="1741057"/>
                  <a:pt x="915276" y="987100"/>
                </a:cubicBezTo>
                <a:cubicBezTo>
                  <a:pt x="886968" y="940096"/>
                  <a:pt x="886968" y="879930"/>
                  <a:pt x="915276" y="832924"/>
                </a:cubicBezTo>
                <a:cubicBezTo>
                  <a:pt x="915276" y="832924"/>
                  <a:pt x="915276" y="832924"/>
                  <a:pt x="1351210" y="78969"/>
                </a:cubicBezTo>
                <a:cubicBezTo>
                  <a:pt x="1379517" y="30084"/>
                  <a:pt x="1430471" y="0"/>
                  <a:pt x="148708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344272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81200" y="-250088"/>
            <a:ext cx="14039520" cy="10287000"/>
          </a:xfrm>
          <a:custGeom>
            <a:avLst/>
            <a:gdLst/>
            <a:ahLst/>
            <a:cxnLst/>
            <a:rect l="l" t="t" r="r" b="b"/>
            <a:pathLst>
              <a:path w="14039520" h="1028700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 t="-6695" b="-6695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9BA4C4A8-70C1-9DA5-8EC1-E94231D98F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AU" dirty="0"/>
              <a:t>Recommendations</a:t>
            </a:r>
          </a:p>
        </p:txBody>
      </p:sp>
      <p:grpSp>
        <p:nvGrpSpPr>
          <p:cNvPr id="35" name="Group 34" descr="Recommendation 1">
            <a:extLst>
              <a:ext uri="{FF2B5EF4-FFF2-40B4-BE49-F238E27FC236}">
                <a16:creationId xmlns:a16="http://schemas.microsoft.com/office/drawing/2014/main" id="{58CAF526-28DD-124E-E2F5-05080E38B731}"/>
              </a:ext>
            </a:extLst>
          </p:cNvPr>
          <p:cNvGrpSpPr/>
          <p:nvPr/>
        </p:nvGrpSpPr>
        <p:grpSpPr>
          <a:xfrm>
            <a:off x="660165" y="2695420"/>
            <a:ext cx="4281335" cy="643670"/>
            <a:chOff x="2028578" y="4134642"/>
            <a:chExt cx="3653903" cy="643670"/>
          </a:xfrm>
        </p:grpSpPr>
        <p:grpSp>
          <p:nvGrpSpPr>
            <p:cNvPr id="24" name="Group 24"/>
            <p:cNvGrpSpPr/>
            <p:nvPr/>
          </p:nvGrpSpPr>
          <p:grpSpPr>
            <a:xfrm>
              <a:off x="2291787" y="4134642"/>
              <a:ext cx="3127487" cy="643670"/>
              <a:chOff x="0" y="0"/>
              <a:chExt cx="5315677" cy="110617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5316948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5316948" h="1107440">
                    <a:moveTo>
                      <a:pt x="4763227" y="45720"/>
                    </a:moveTo>
                    <a:cubicBezTo>
                      <a:pt x="5042627" y="45720"/>
                      <a:pt x="5269957" y="273050"/>
                      <a:pt x="5269957" y="552450"/>
                    </a:cubicBezTo>
                    <a:cubicBezTo>
                      <a:pt x="5269957" y="831850"/>
                      <a:pt x="5042627" y="1059180"/>
                      <a:pt x="4763227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4763227" y="45720"/>
                    </a:lnTo>
                    <a:moveTo>
                      <a:pt x="4763227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4763227" y="1107440"/>
                    </a:lnTo>
                    <a:cubicBezTo>
                      <a:pt x="5069298" y="1107440"/>
                      <a:pt x="5316948" y="859790"/>
                      <a:pt x="5316948" y="553720"/>
                    </a:cubicBezTo>
                    <a:cubicBezTo>
                      <a:pt x="5315677" y="247650"/>
                      <a:pt x="5068027" y="0"/>
                      <a:pt x="4763227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AU"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2028578" y="4216447"/>
              <a:ext cx="3653903" cy="4039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399" dirty="0">
                  <a:solidFill>
                    <a:srgbClr val="000000"/>
                  </a:solidFill>
                  <a:latin typeface="Roboto"/>
                </a:rPr>
                <a:t>Recommendation 1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10704" y="3556088"/>
            <a:ext cx="3665401" cy="27635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4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0000"/>
                </a:solidFill>
                <a:latin typeface="Roboto"/>
              </a:rPr>
              <a:t>Implement strategies that support autistic students to develop skills in help-seeking and disclosure. </a:t>
            </a:r>
            <a:endParaRPr lang="en-US" sz="1600" dirty="0">
              <a:solidFill>
                <a:srgbClr val="000000"/>
              </a:solidFill>
              <a:latin typeface="Roboto"/>
            </a:endParaRPr>
          </a:p>
        </p:txBody>
      </p:sp>
      <p:grpSp>
        <p:nvGrpSpPr>
          <p:cNvPr id="36" name="Group 35" descr="Recommendation 2">
            <a:extLst>
              <a:ext uri="{FF2B5EF4-FFF2-40B4-BE49-F238E27FC236}">
                <a16:creationId xmlns:a16="http://schemas.microsoft.com/office/drawing/2014/main" id="{4D1497B3-E033-DDE6-4777-E31FB5DF0A0E}"/>
              </a:ext>
            </a:extLst>
          </p:cNvPr>
          <p:cNvGrpSpPr/>
          <p:nvPr/>
        </p:nvGrpSpPr>
        <p:grpSpPr>
          <a:xfrm>
            <a:off x="4633972" y="2713923"/>
            <a:ext cx="4281335" cy="643670"/>
            <a:chOff x="6156600" y="4134642"/>
            <a:chExt cx="3653903" cy="643670"/>
          </a:xfrm>
        </p:grpSpPr>
        <p:grpSp>
          <p:nvGrpSpPr>
            <p:cNvPr id="20" name="Group 20"/>
            <p:cNvGrpSpPr/>
            <p:nvPr/>
          </p:nvGrpSpPr>
          <p:grpSpPr>
            <a:xfrm>
              <a:off x="6419808" y="4134642"/>
              <a:ext cx="3127487" cy="643670"/>
              <a:chOff x="0" y="0"/>
              <a:chExt cx="5315677" cy="1106170"/>
            </a:xfrm>
          </p:grpSpPr>
          <p:sp>
            <p:nvSpPr>
              <p:cNvPr id="21" name="Freeform 21" descr="Recommendation 2"/>
              <p:cNvSpPr/>
              <p:nvPr/>
            </p:nvSpPr>
            <p:spPr>
              <a:xfrm>
                <a:off x="0" y="0"/>
                <a:ext cx="5316948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5316948" h="1107440">
                    <a:moveTo>
                      <a:pt x="4763227" y="45720"/>
                    </a:moveTo>
                    <a:cubicBezTo>
                      <a:pt x="5042627" y="45720"/>
                      <a:pt x="5269957" y="273050"/>
                      <a:pt x="5269957" y="552450"/>
                    </a:cubicBezTo>
                    <a:cubicBezTo>
                      <a:pt x="5269957" y="831850"/>
                      <a:pt x="5042627" y="1059180"/>
                      <a:pt x="4763227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4763227" y="45720"/>
                    </a:lnTo>
                    <a:moveTo>
                      <a:pt x="4763227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4763227" y="1107440"/>
                    </a:lnTo>
                    <a:cubicBezTo>
                      <a:pt x="5069298" y="1107440"/>
                      <a:pt x="5316948" y="859790"/>
                      <a:pt x="5316948" y="553720"/>
                    </a:cubicBezTo>
                    <a:cubicBezTo>
                      <a:pt x="5315677" y="247650"/>
                      <a:pt x="5068027" y="0"/>
                      <a:pt x="4763227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AU"/>
              </a:p>
            </p:txBody>
          </p:sp>
        </p:grpSp>
        <p:sp>
          <p:nvSpPr>
            <p:cNvPr id="27" name="TextBox 27" descr="Recommendation 2"/>
            <p:cNvSpPr txBox="1"/>
            <p:nvPr/>
          </p:nvSpPr>
          <p:spPr>
            <a:xfrm>
              <a:off x="6156600" y="4216447"/>
              <a:ext cx="3653903" cy="4039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399" dirty="0">
                  <a:solidFill>
                    <a:srgbClr val="000000"/>
                  </a:solidFill>
                  <a:latin typeface="Roboto"/>
                </a:rPr>
                <a:t>Recommendation 2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941498" y="3542135"/>
            <a:ext cx="3665401" cy="33214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4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0000"/>
                </a:solidFill>
                <a:latin typeface="Roboto"/>
              </a:rPr>
              <a:t>Develop and promote resources which inform family members about students’ rights and responsibilities at university. 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grpSp>
        <p:nvGrpSpPr>
          <p:cNvPr id="37" name="Group 36" descr="Recommendation 3">
            <a:extLst>
              <a:ext uri="{FF2B5EF4-FFF2-40B4-BE49-F238E27FC236}">
                <a16:creationId xmlns:a16="http://schemas.microsoft.com/office/drawing/2014/main" id="{211DDFC7-E21D-92B8-2889-DE3A75B0EA09}"/>
              </a:ext>
            </a:extLst>
          </p:cNvPr>
          <p:cNvGrpSpPr/>
          <p:nvPr/>
        </p:nvGrpSpPr>
        <p:grpSpPr>
          <a:xfrm>
            <a:off x="8610600" y="2695420"/>
            <a:ext cx="4281335" cy="644409"/>
            <a:chOff x="7324619" y="4126408"/>
            <a:chExt cx="3653903" cy="644409"/>
          </a:xfrm>
        </p:grpSpPr>
        <p:grpSp>
          <p:nvGrpSpPr>
            <p:cNvPr id="22" name="Group 22"/>
            <p:cNvGrpSpPr/>
            <p:nvPr/>
          </p:nvGrpSpPr>
          <p:grpSpPr>
            <a:xfrm>
              <a:off x="7587826" y="4126408"/>
              <a:ext cx="3128235" cy="644409"/>
              <a:chOff x="-4947097" y="-14150"/>
              <a:chExt cx="5316948" cy="110744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-4947097" y="-14150"/>
                <a:ext cx="5316948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5316948" h="1107440">
                    <a:moveTo>
                      <a:pt x="4763227" y="45720"/>
                    </a:moveTo>
                    <a:cubicBezTo>
                      <a:pt x="5042627" y="45720"/>
                      <a:pt x="5269957" y="273050"/>
                      <a:pt x="5269957" y="552450"/>
                    </a:cubicBezTo>
                    <a:cubicBezTo>
                      <a:pt x="5269957" y="831850"/>
                      <a:pt x="5042627" y="1059180"/>
                      <a:pt x="4763227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4763227" y="45720"/>
                    </a:lnTo>
                    <a:moveTo>
                      <a:pt x="4763227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4763227" y="1107440"/>
                    </a:lnTo>
                    <a:cubicBezTo>
                      <a:pt x="5069298" y="1107440"/>
                      <a:pt x="5316948" y="859790"/>
                      <a:pt x="5316948" y="553720"/>
                    </a:cubicBezTo>
                    <a:cubicBezTo>
                      <a:pt x="5315677" y="247650"/>
                      <a:pt x="5068027" y="0"/>
                      <a:pt x="4763227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AU"/>
              </a:p>
            </p:txBody>
          </p:sp>
        </p:grpSp>
        <p:sp>
          <p:nvSpPr>
            <p:cNvPr id="28" name="TextBox 28" descr="Recommendation 3"/>
            <p:cNvSpPr txBox="1"/>
            <p:nvPr/>
          </p:nvSpPr>
          <p:spPr>
            <a:xfrm>
              <a:off x="7324619" y="4208213"/>
              <a:ext cx="3653903" cy="4039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399" dirty="0">
                  <a:solidFill>
                    <a:srgbClr val="000000"/>
                  </a:solidFill>
                  <a:latin typeface="Roboto"/>
                </a:rPr>
                <a:t>Recommendation 3</a:t>
              </a:r>
            </a:p>
          </p:txBody>
        </p:sp>
      </p:grpSp>
      <p:sp>
        <p:nvSpPr>
          <p:cNvPr id="11" name="TextBox 17">
            <a:extLst>
              <a:ext uri="{FF2B5EF4-FFF2-40B4-BE49-F238E27FC236}">
                <a16:creationId xmlns:a16="http://schemas.microsoft.com/office/drawing/2014/main" id="{A535603E-27F8-D119-EE57-07834C80307A}"/>
              </a:ext>
            </a:extLst>
          </p:cNvPr>
          <p:cNvSpPr txBox="1"/>
          <p:nvPr/>
        </p:nvSpPr>
        <p:spPr>
          <a:xfrm>
            <a:off x="8915307" y="3503256"/>
            <a:ext cx="3665401" cy="2757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44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0000"/>
                </a:solidFill>
                <a:latin typeface="Roboto"/>
              </a:rPr>
              <a:t>Implement strategies that are responsive to the potentially disrupted transition experiences of autistic students. 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grpSp>
        <p:nvGrpSpPr>
          <p:cNvPr id="16" name="Group 15" descr="Recommendation 4">
            <a:extLst>
              <a:ext uri="{FF2B5EF4-FFF2-40B4-BE49-F238E27FC236}">
                <a16:creationId xmlns:a16="http://schemas.microsoft.com/office/drawing/2014/main" id="{6A4EF746-C53D-722F-0C6D-23D40E44A009}"/>
              </a:ext>
            </a:extLst>
          </p:cNvPr>
          <p:cNvGrpSpPr/>
          <p:nvPr/>
        </p:nvGrpSpPr>
        <p:grpSpPr>
          <a:xfrm>
            <a:off x="12584406" y="2670304"/>
            <a:ext cx="4281335" cy="644409"/>
            <a:chOff x="12584406" y="2670304"/>
            <a:chExt cx="4281335" cy="644409"/>
          </a:xfrm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65603AAD-E80F-FBC4-CBC3-BEF5E273EE63}"/>
                </a:ext>
              </a:extLst>
            </p:cNvPr>
            <p:cNvSpPr/>
            <p:nvPr/>
          </p:nvSpPr>
          <p:spPr>
            <a:xfrm>
              <a:off x="12892812" y="2670304"/>
              <a:ext cx="3665401" cy="644409"/>
            </a:xfrm>
            <a:custGeom>
              <a:avLst/>
              <a:gdLst/>
              <a:ahLst/>
              <a:cxnLst/>
              <a:rect l="l" t="t" r="r" b="b"/>
              <a:pathLst>
                <a:path w="5316948" h="1107440">
                  <a:moveTo>
                    <a:pt x="4763227" y="45720"/>
                  </a:moveTo>
                  <a:cubicBezTo>
                    <a:pt x="5042627" y="45720"/>
                    <a:pt x="5269957" y="273050"/>
                    <a:pt x="5269957" y="552450"/>
                  </a:cubicBezTo>
                  <a:cubicBezTo>
                    <a:pt x="5269957" y="831850"/>
                    <a:pt x="5042627" y="1059180"/>
                    <a:pt x="4763227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4763227" y="45720"/>
                  </a:lnTo>
                  <a:moveTo>
                    <a:pt x="4763227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4763227" y="1107440"/>
                  </a:lnTo>
                  <a:cubicBezTo>
                    <a:pt x="5069298" y="1107440"/>
                    <a:pt x="5316948" y="859790"/>
                    <a:pt x="5316948" y="553720"/>
                  </a:cubicBezTo>
                  <a:cubicBezTo>
                    <a:pt x="5315677" y="247650"/>
                    <a:pt x="5068027" y="0"/>
                    <a:pt x="4763227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9" name="TextBox 29" descr="Recommendation 4">
              <a:extLst>
                <a:ext uri="{FF2B5EF4-FFF2-40B4-BE49-F238E27FC236}">
                  <a16:creationId xmlns:a16="http://schemas.microsoft.com/office/drawing/2014/main" id="{2D6E12A1-1158-0653-C62B-5041B19E0AD8}"/>
                </a:ext>
              </a:extLst>
            </p:cNvPr>
            <p:cNvSpPr txBox="1"/>
            <p:nvPr/>
          </p:nvSpPr>
          <p:spPr>
            <a:xfrm>
              <a:off x="12584406" y="2752109"/>
              <a:ext cx="4281335" cy="4039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399" dirty="0">
                  <a:solidFill>
                    <a:srgbClr val="000000"/>
                  </a:solidFill>
                  <a:latin typeface="Roboto"/>
                </a:rPr>
                <a:t>Recommendation 4</a:t>
              </a:r>
            </a:p>
          </p:txBody>
        </p:sp>
      </p:grpSp>
      <p:sp>
        <p:nvSpPr>
          <p:cNvPr id="12" name="TextBox 17">
            <a:extLst>
              <a:ext uri="{FF2B5EF4-FFF2-40B4-BE49-F238E27FC236}">
                <a16:creationId xmlns:a16="http://schemas.microsoft.com/office/drawing/2014/main" id="{F9EF5902-E999-63BC-9549-E025E6C4770E}"/>
              </a:ext>
            </a:extLst>
          </p:cNvPr>
          <p:cNvSpPr txBox="1"/>
          <p:nvPr/>
        </p:nvSpPr>
        <p:spPr>
          <a:xfrm>
            <a:off x="12889116" y="3554873"/>
            <a:ext cx="3665401" cy="3885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44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0000"/>
                </a:solidFill>
                <a:latin typeface="Roboto"/>
              </a:rPr>
              <a:t>Implement and promote mechanisms which enable autistic students to identify a family member or support worker as a key contact or advocate. 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40" name="TextBox 14">
            <a:extLst>
              <a:ext uri="{FF2B5EF4-FFF2-40B4-BE49-F238E27FC236}">
                <a16:creationId xmlns:a16="http://schemas.microsoft.com/office/drawing/2014/main" id="{18F22F49-92DF-0680-B780-E159DFEFE781}"/>
              </a:ext>
            </a:extLst>
          </p:cNvPr>
          <p:cNvSpPr txBox="1"/>
          <p:nvPr/>
        </p:nvSpPr>
        <p:spPr>
          <a:xfrm>
            <a:off x="12351100" y="9352969"/>
            <a:ext cx="4717700" cy="29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dirty="0">
                <a:solidFill>
                  <a:srgbClr val="000000"/>
                </a:solidFill>
                <a:latin typeface="Roboto"/>
              </a:rPr>
              <a:t>23</a:t>
            </a:r>
            <a:r>
              <a:rPr lang="en-US" sz="1800" dirty="0">
                <a:solidFill>
                  <a:srgbClr val="000000"/>
                </a:solidFill>
                <a:latin typeface="Roboto"/>
              </a:rPr>
              <a:t> APRIL, 2024</a:t>
            </a:r>
          </a:p>
        </p:txBody>
      </p:sp>
    </p:spTree>
    <p:extLst>
      <p:ext uri="{BB962C8B-B14F-4D97-AF65-F5344CB8AC3E}">
        <p14:creationId xmlns:p14="http://schemas.microsoft.com/office/powerpoint/2010/main" val="10323092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56693" y="-266700"/>
            <a:ext cx="14039520" cy="10287000"/>
          </a:xfrm>
          <a:custGeom>
            <a:avLst/>
            <a:gdLst/>
            <a:ahLst/>
            <a:cxnLst/>
            <a:rect l="l" t="t" r="r" b="b"/>
            <a:pathLst>
              <a:path w="14039520" h="1028700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 t="-6695" b="-6695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B8C4C5-062A-40C9-B028-EE4037C0EAE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AU" dirty="0"/>
              <a:t>Recommendations Continued</a:t>
            </a:r>
          </a:p>
        </p:txBody>
      </p:sp>
      <p:grpSp>
        <p:nvGrpSpPr>
          <p:cNvPr id="35" name="Group 34" descr="Recommendation 5">
            <a:extLst>
              <a:ext uri="{FF2B5EF4-FFF2-40B4-BE49-F238E27FC236}">
                <a16:creationId xmlns:a16="http://schemas.microsoft.com/office/drawing/2014/main" id="{58CAF526-28DD-124E-E2F5-05080E38B731}"/>
              </a:ext>
            </a:extLst>
          </p:cNvPr>
          <p:cNvGrpSpPr/>
          <p:nvPr/>
        </p:nvGrpSpPr>
        <p:grpSpPr>
          <a:xfrm>
            <a:off x="750593" y="2457997"/>
            <a:ext cx="4281335" cy="643670"/>
            <a:chOff x="2028578" y="4134642"/>
            <a:chExt cx="3653903" cy="643670"/>
          </a:xfrm>
        </p:grpSpPr>
        <p:grpSp>
          <p:nvGrpSpPr>
            <p:cNvPr id="24" name="Group 24"/>
            <p:cNvGrpSpPr/>
            <p:nvPr/>
          </p:nvGrpSpPr>
          <p:grpSpPr>
            <a:xfrm>
              <a:off x="2291787" y="4134642"/>
              <a:ext cx="3127487" cy="643670"/>
              <a:chOff x="0" y="0"/>
              <a:chExt cx="5315677" cy="110617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5316948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5316948" h="1107440">
                    <a:moveTo>
                      <a:pt x="4763227" y="45720"/>
                    </a:moveTo>
                    <a:cubicBezTo>
                      <a:pt x="5042627" y="45720"/>
                      <a:pt x="5269957" y="273050"/>
                      <a:pt x="5269957" y="552450"/>
                    </a:cubicBezTo>
                    <a:cubicBezTo>
                      <a:pt x="5269957" y="831850"/>
                      <a:pt x="5042627" y="1059180"/>
                      <a:pt x="4763227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4763227" y="45720"/>
                    </a:lnTo>
                    <a:moveTo>
                      <a:pt x="4763227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4763227" y="1107440"/>
                    </a:lnTo>
                    <a:cubicBezTo>
                      <a:pt x="5069298" y="1107440"/>
                      <a:pt x="5316948" y="859790"/>
                      <a:pt x="5316948" y="553720"/>
                    </a:cubicBezTo>
                    <a:cubicBezTo>
                      <a:pt x="5315677" y="247650"/>
                      <a:pt x="5068027" y="0"/>
                      <a:pt x="4763227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AU"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2028578" y="4216447"/>
              <a:ext cx="3653903" cy="4039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399" dirty="0">
                  <a:solidFill>
                    <a:srgbClr val="000000"/>
                  </a:solidFill>
                  <a:latin typeface="Roboto"/>
                </a:rPr>
                <a:t>Recommendation 5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01132" y="3318665"/>
            <a:ext cx="3665401" cy="44499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4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0000"/>
                </a:solidFill>
                <a:latin typeface="Roboto"/>
              </a:rPr>
              <a:t>Implement and promote strategies which enable early engagement of prospective autistic students with relevant university disability or equity services. </a:t>
            </a:r>
            <a:endParaRPr lang="en-US" sz="1600" dirty="0">
              <a:solidFill>
                <a:srgbClr val="000000"/>
              </a:solidFill>
              <a:latin typeface="Roboto"/>
            </a:endParaRPr>
          </a:p>
        </p:txBody>
      </p:sp>
      <p:grpSp>
        <p:nvGrpSpPr>
          <p:cNvPr id="36" name="Group 35" descr="Recommendation 6">
            <a:extLst>
              <a:ext uri="{FF2B5EF4-FFF2-40B4-BE49-F238E27FC236}">
                <a16:creationId xmlns:a16="http://schemas.microsoft.com/office/drawing/2014/main" id="{4D1497B3-E033-DDE6-4777-E31FB5DF0A0E}"/>
              </a:ext>
            </a:extLst>
          </p:cNvPr>
          <p:cNvGrpSpPr/>
          <p:nvPr/>
        </p:nvGrpSpPr>
        <p:grpSpPr>
          <a:xfrm>
            <a:off x="4724400" y="2476500"/>
            <a:ext cx="4281335" cy="643670"/>
            <a:chOff x="6156600" y="4134642"/>
            <a:chExt cx="3653903" cy="643670"/>
          </a:xfrm>
        </p:grpSpPr>
        <p:grpSp>
          <p:nvGrpSpPr>
            <p:cNvPr id="20" name="Group 20"/>
            <p:cNvGrpSpPr/>
            <p:nvPr/>
          </p:nvGrpSpPr>
          <p:grpSpPr>
            <a:xfrm>
              <a:off x="6419808" y="4134642"/>
              <a:ext cx="3127487" cy="643670"/>
              <a:chOff x="0" y="0"/>
              <a:chExt cx="5315677" cy="110617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5316948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5316948" h="1107440">
                    <a:moveTo>
                      <a:pt x="4763227" y="45720"/>
                    </a:moveTo>
                    <a:cubicBezTo>
                      <a:pt x="5042627" y="45720"/>
                      <a:pt x="5269957" y="273050"/>
                      <a:pt x="5269957" y="552450"/>
                    </a:cubicBezTo>
                    <a:cubicBezTo>
                      <a:pt x="5269957" y="831850"/>
                      <a:pt x="5042627" y="1059180"/>
                      <a:pt x="4763227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4763227" y="45720"/>
                    </a:lnTo>
                    <a:moveTo>
                      <a:pt x="4763227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4763227" y="1107440"/>
                    </a:lnTo>
                    <a:cubicBezTo>
                      <a:pt x="5069298" y="1107440"/>
                      <a:pt x="5316948" y="859790"/>
                      <a:pt x="5316948" y="553720"/>
                    </a:cubicBezTo>
                    <a:cubicBezTo>
                      <a:pt x="5315677" y="247650"/>
                      <a:pt x="5068027" y="0"/>
                      <a:pt x="4763227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AU"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6156600" y="4216447"/>
              <a:ext cx="3653903" cy="4039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399" dirty="0">
                  <a:solidFill>
                    <a:srgbClr val="000000"/>
                  </a:solidFill>
                  <a:latin typeface="Roboto"/>
                </a:rPr>
                <a:t>Recommendation 6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5031926" y="3304712"/>
            <a:ext cx="3665401" cy="5014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4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0000"/>
                </a:solidFill>
                <a:latin typeface="Roboto"/>
              </a:rPr>
              <a:t>Ensure university disability and equity services are adequately funded and resourced to provide early and ongoing funding to support the transition needs of autistic university students.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grpSp>
        <p:nvGrpSpPr>
          <p:cNvPr id="37" name="Group 36" descr="Recommendation 7">
            <a:extLst>
              <a:ext uri="{FF2B5EF4-FFF2-40B4-BE49-F238E27FC236}">
                <a16:creationId xmlns:a16="http://schemas.microsoft.com/office/drawing/2014/main" id="{211DDFC7-E21D-92B8-2889-DE3A75B0EA09}"/>
              </a:ext>
            </a:extLst>
          </p:cNvPr>
          <p:cNvGrpSpPr/>
          <p:nvPr/>
        </p:nvGrpSpPr>
        <p:grpSpPr>
          <a:xfrm>
            <a:off x="8701028" y="2457997"/>
            <a:ext cx="4281335" cy="644409"/>
            <a:chOff x="7324619" y="4126408"/>
            <a:chExt cx="3653903" cy="644409"/>
          </a:xfrm>
        </p:grpSpPr>
        <p:grpSp>
          <p:nvGrpSpPr>
            <p:cNvPr id="22" name="Group 22"/>
            <p:cNvGrpSpPr/>
            <p:nvPr/>
          </p:nvGrpSpPr>
          <p:grpSpPr>
            <a:xfrm>
              <a:off x="7587826" y="4126408"/>
              <a:ext cx="3128235" cy="644409"/>
              <a:chOff x="-4947097" y="-14150"/>
              <a:chExt cx="5316948" cy="110744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-4947097" y="-14150"/>
                <a:ext cx="5316948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5316948" h="1107440">
                    <a:moveTo>
                      <a:pt x="4763227" y="45720"/>
                    </a:moveTo>
                    <a:cubicBezTo>
                      <a:pt x="5042627" y="45720"/>
                      <a:pt x="5269957" y="273050"/>
                      <a:pt x="5269957" y="552450"/>
                    </a:cubicBezTo>
                    <a:cubicBezTo>
                      <a:pt x="5269957" y="831850"/>
                      <a:pt x="5042627" y="1059180"/>
                      <a:pt x="4763227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4763227" y="45720"/>
                    </a:lnTo>
                    <a:moveTo>
                      <a:pt x="4763227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4763227" y="1107440"/>
                    </a:lnTo>
                    <a:cubicBezTo>
                      <a:pt x="5069298" y="1107440"/>
                      <a:pt x="5316948" y="859790"/>
                      <a:pt x="5316948" y="553720"/>
                    </a:cubicBezTo>
                    <a:cubicBezTo>
                      <a:pt x="5315677" y="247650"/>
                      <a:pt x="5068027" y="0"/>
                      <a:pt x="4763227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AU"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7324619" y="4208213"/>
              <a:ext cx="3653903" cy="4039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399" dirty="0">
                  <a:solidFill>
                    <a:srgbClr val="000000"/>
                  </a:solidFill>
                  <a:latin typeface="Roboto"/>
                </a:rPr>
                <a:t>Recommendation 7</a:t>
              </a:r>
            </a:p>
          </p:txBody>
        </p:sp>
      </p:grpSp>
      <p:sp>
        <p:nvSpPr>
          <p:cNvPr id="11" name="TextBox 17">
            <a:extLst>
              <a:ext uri="{FF2B5EF4-FFF2-40B4-BE49-F238E27FC236}">
                <a16:creationId xmlns:a16="http://schemas.microsoft.com/office/drawing/2014/main" id="{A535603E-27F8-D119-EE57-07834C80307A}"/>
              </a:ext>
            </a:extLst>
          </p:cNvPr>
          <p:cNvSpPr txBox="1"/>
          <p:nvPr/>
        </p:nvSpPr>
        <p:spPr>
          <a:xfrm>
            <a:off x="9005735" y="3265833"/>
            <a:ext cx="3665401" cy="3885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44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0000"/>
                </a:solidFill>
                <a:latin typeface="Roboto"/>
              </a:rPr>
              <a:t>Implement strategies which support the attendance, participation, and inclusion of autistic students at orientation programs. 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grpSp>
        <p:nvGrpSpPr>
          <p:cNvPr id="3" name="Group 2" descr="Recommendation 8">
            <a:extLst>
              <a:ext uri="{FF2B5EF4-FFF2-40B4-BE49-F238E27FC236}">
                <a16:creationId xmlns:a16="http://schemas.microsoft.com/office/drawing/2014/main" id="{516A14B1-10DC-28D4-2AC7-B1261B2A758F}"/>
              </a:ext>
            </a:extLst>
          </p:cNvPr>
          <p:cNvGrpSpPr/>
          <p:nvPr/>
        </p:nvGrpSpPr>
        <p:grpSpPr>
          <a:xfrm>
            <a:off x="12674834" y="2432881"/>
            <a:ext cx="4281335" cy="644409"/>
            <a:chOff x="12674834" y="2432881"/>
            <a:chExt cx="4281335" cy="644409"/>
          </a:xfrm>
        </p:grpSpPr>
        <p:sp>
          <p:nvSpPr>
            <p:cNvPr id="9" name="TextBox 29">
              <a:extLst>
                <a:ext uri="{FF2B5EF4-FFF2-40B4-BE49-F238E27FC236}">
                  <a16:creationId xmlns:a16="http://schemas.microsoft.com/office/drawing/2014/main" id="{2D6E12A1-1158-0653-C62B-5041B19E0AD8}"/>
                </a:ext>
              </a:extLst>
            </p:cNvPr>
            <p:cNvSpPr txBox="1"/>
            <p:nvPr/>
          </p:nvSpPr>
          <p:spPr>
            <a:xfrm>
              <a:off x="12674834" y="2514686"/>
              <a:ext cx="4281335" cy="4039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399" dirty="0">
                  <a:solidFill>
                    <a:srgbClr val="000000"/>
                  </a:solidFill>
                  <a:latin typeface="Roboto"/>
                </a:rPr>
                <a:t>Recommendation 8</a:t>
              </a:r>
            </a:p>
          </p:txBody>
        </p:sp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65603AAD-E80F-FBC4-CBC3-BEF5E273EE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2983240" y="2432881"/>
              <a:ext cx="3665401" cy="644409"/>
            </a:xfrm>
            <a:custGeom>
              <a:avLst/>
              <a:gdLst/>
              <a:ahLst/>
              <a:cxnLst/>
              <a:rect l="l" t="t" r="r" b="b"/>
              <a:pathLst>
                <a:path w="5316948" h="1107440">
                  <a:moveTo>
                    <a:pt x="4763227" y="45720"/>
                  </a:moveTo>
                  <a:cubicBezTo>
                    <a:pt x="5042627" y="45720"/>
                    <a:pt x="5269957" y="273050"/>
                    <a:pt x="5269957" y="552450"/>
                  </a:cubicBezTo>
                  <a:cubicBezTo>
                    <a:pt x="5269957" y="831850"/>
                    <a:pt x="5042627" y="1059180"/>
                    <a:pt x="4763227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4763227" y="45720"/>
                  </a:lnTo>
                  <a:moveTo>
                    <a:pt x="4763227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4763227" y="1107440"/>
                  </a:lnTo>
                  <a:cubicBezTo>
                    <a:pt x="5069298" y="1107440"/>
                    <a:pt x="5316948" y="859790"/>
                    <a:pt x="5316948" y="553720"/>
                  </a:cubicBezTo>
                  <a:cubicBezTo>
                    <a:pt x="5315677" y="247650"/>
                    <a:pt x="5068027" y="0"/>
                    <a:pt x="4763227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2" name="TextBox 17">
            <a:extLst>
              <a:ext uri="{FF2B5EF4-FFF2-40B4-BE49-F238E27FC236}">
                <a16:creationId xmlns:a16="http://schemas.microsoft.com/office/drawing/2014/main" id="{F9EF5902-E999-63BC-9549-E025E6C4770E}"/>
              </a:ext>
            </a:extLst>
          </p:cNvPr>
          <p:cNvSpPr txBox="1"/>
          <p:nvPr/>
        </p:nvSpPr>
        <p:spPr>
          <a:xfrm>
            <a:off x="12979544" y="3317450"/>
            <a:ext cx="3813097" cy="3885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44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0000"/>
                </a:solidFill>
                <a:latin typeface="Roboto"/>
              </a:rPr>
              <a:t>Create an inclusive and welcoming campus culture, which celebrates neurodiversity and encourages autistic students to embrace their autistic identity. 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40" name="TextBox 14">
            <a:extLst>
              <a:ext uri="{FF2B5EF4-FFF2-40B4-BE49-F238E27FC236}">
                <a16:creationId xmlns:a16="http://schemas.microsoft.com/office/drawing/2014/main" id="{18F22F49-92DF-0680-B780-E159DFEFE781}"/>
              </a:ext>
            </a:extLst>
          </p:cNvPr>
          <p:cNvSpPr txBox="1"/>
          <p:nvPr/>
        </p:nvSpPr>
        <p:spPr>
          <a:xfrm>
            <a:off x="12351100" y="9352969"/>
            <a:ext cx="4717700" cy="29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dirty="0">
                <a:solidFill>
                  <a:srgbClr val="000000"/>
                </a:solidFill>
                <a:latin typeface="Roboto"/>
              </a:rPr>
              <a:t>23</a:t>
            </a:r>
            <a:r>
              <a:rPr lang="en-US" sz="1800" dirty="0">
                <a:solidFill>
                  <a:srgbClr val="000000"/>
                </a:solidFill>
                <a:latin typeface="Roboto"/>
              </a:rPr>
              <a:t> APRIL, 2024</a:t>
            </a:r>
          </a:p>
        </p:txBody>
      </p:sp>
    </p:spTree>
    <p:extLst>
      <p:ext uri="{BB962C8B-B14F-4D97-AF65-F5344CB8AC3E}">
        <p14:creationId xmlns:p14="http://schemas.microsoft.com/office/powerpoint/2010/main" val="6509613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56693" y="-266700"/>
            <a:ext cx="14039520" cy="10287000"/>
          </a:xfrm>
          <a:custGeom>
            <a:avLst/>
            <a:gdLst/>
            <a:ahLst/>
            <a:cxnLst/>
            <a:rect l="l" t="t" r="r" b="b"/>
            <a:pathLst>
              <a:path w="14039520" h="1028700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 t="-6695" b="-6695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330EB12-72E1-65CF-0CC4-E79BEA14A2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AU" dirty="0"/>
              <a:t>Recommendations Continued</a:t>
            </a:r>
          </a:p>
        </p:txBody>
      </p:sp>
      <p:grpSp>
        <p:nvGrpSpPr>
          <p:cNvPr id="35" name="Group 34" descr="Recommendation 9">
            <a:extLst>
              <a:ext uri="{FF2B5EF4-FFF2-40B4-BE49-F238E27FC236}">
                <a16:creationId xmlns:a16="http://schemas.microsoft.com/office/drawing/2014/main" id="{58CAF526-28DD-124E-E2F5-05080E38B731}"/>
              </a:ext>
            </a:extLst>
          </p:cNvPr>
          <p:cNvGrpSpPr/>
          <p:nvPr/>
        </p:nvGrpSpPr>
        <p:grpSpPr>
          <a:xfrm>
            <a:off x="750593" y="2457997"/>
            <a:ext cx="4281335" cy="643670"/>
            <a:chOff x="2028578" y="4134642"/>
            <a:chExt cx="3653903" cy="643670"/>
          </a:xfrm>
        </p:grpSpPr>
        <p:grpSp>
          <p:nvGrpSpPr>
            <p:cNvPr id="24" name="Group 24"/>
            <p:cNvGrpSpPr/>
            <p:nvPr/>
          </p:nvGrpSpPr>
          <p:grpSpPr>
            <a:xfrm>
              <a:off x="2291787" y="4134642"/>
              <a:ext cx="3127487" cy="643670"/>
              <a:chOff x="0" y="0"/>
              <a:chExt cx="5315677" cy="110617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5316948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5316948" h="1107440">
                    <a:moveTo>
                      <a:pt x="4763227" y="45720"/>
                    </a:moveTo>
                    <a:cubicBezTo>
                      <a:pt x="5042627" y="45720"/>
                      <a:pt x="5269957" y="273050"/>
                      <a:pt x="5269957" y="552450"/>
                    </a:cubicBezTo>
                    <a:cubicBezTo>
                      <a:pt x="5269957" y="831850"/>
                      <a:pt x="5042627" y="1059180"/>
                      <a:pt x="4763227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4763227" y="45720"/>
                    </a:lnTo>
                    <a:moveTo>
                      <a:pt x="4763227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4763227" y="1107440"/>
                    </a:lnTo>
                    <a:cubicBezTo>
                      <a:pt x="5069298" y="1107440"/>
                      <a:pt x="5316948" y="859790"/>
                      <a:pt x="5316948" y="553720"/>
                    </a:cubicBezTo>
                    <a:cubicBezTo>
                      <a:pt x="5315677" y="247650"/>
                      <a:pt x="5068027" y="0"/>
                      <a:pt x="4763227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AU"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2028578" y="4216447"/>
              <a:ext cx="3653903" cy="4039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399" dirty="0">
                  <a:solidFill>
                    <a:srgbClr val="000000"/>
                  </a:solidFill>
                  <a:latin typeface="Roboto"/>
                </a:rPr>
                <a:t>Recommendation 9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01132" y="3318665"/>
            <a:ext cx="3665401" cy="2757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4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0000"/>
                </a:solidFill>
                <a:latin typeface="Roboto"/>
              </a:rPr>
              <a:t>Adopt Universal Design for Learning approaches and inclusive teaching and learning practices.</a:t>
            </a:r>
            <a:endParaRPr lang="en-US" sz="1600" dirty="0">
              <a:solidFill>
                <a:srgbClr val="000000"/>
              </a:solidFill>
              <a:latin typeface="Roboto"/>
            </a:endParaRPr>
          </a:p>
        </p:txBody>
      </p:sp>
      <p:grpSp>
        <p:nvGrpSpPr>
          <p:cNvPr id="36" name="Group 35" descr="Recommendation 10">
            <a:extLst>
              <a:ext uri="{FF2B5EF4-FFF2-40B4-BE49-F238E27FC236}">
                <a16:creationId xmlns:a16="http://schemas.microsoft.com/office/drawing/2014/main" id="{4D1497B3-E033-DDE6-4777-E31FB5DF0A0E}"/>
              </a:ext>
            </a:extLst>
          </p:cNvPr>
          <p:cNvGrpSpPr/>
          <p:nvPr/>
        </p:nvGrpSpPr>
        <p:grpSpPr>
          <a:xfrm>
            <a:off x="4724400" y="2476500"/>
            <a:ext cx="4281335" cy="643670"/>
            <a:chOff x="6156600" y="4134642"/>
            <a:chExt cx="3653903" cy="643670"/>
          </a:xfrm>
        </p:grpSpPr>
        <p:grpSp>
          <p:nvGrpSpPr>
            <p:cNvPr id="20" name="Group 20"/>
            <p:cNvGrpSpPr/>
            <p:nvPr/>
          </p:nvGrpSpPr>
          <p:grpSpPr>
            <a:xfrm>
              <a:off x="6419808" y="4134642"/>
              <a:ext cx="3127487" cy="643670"/>
              <a:chOff x="0" y="0"/>
              <a:chExt cx="5315677" cy="110617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5316948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5316948" h="1107440">
                    <a:moveTo>
                      <a:pt x="4763227" y="45720"/>
                    </a:moveTo>
                    <a:cubicBezTo>
                      <a:pt x="5042627" y="45720"/>
                      <a:pt x="5269957" y="273050"/>
                      <a:pt x="5269957" y="552450"/>
                    </a:cubicBezTo>
                    <a:cubicBezTo>
                      <a:pt x="5269957" y="831850"/>
                      <a:pt x="5042627" y="1059180"/>
                      <a:pt x="4763227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4763227" y="45720"/>
                    </a:lnTo>
                    <a:moveTo>
                      <a:pt x="4763227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4763227" y="1107440"/>
                    </a:lnTo>
                    <a:cubicBezTo>
                      <a:pt x="5069298" y="1107440"/>
                      <a:pt x="5316948" y="859790"/>
                      <a:pt x="5316948" y="553720"/>
                    </a:cubicBezTo>
                    <a:cubicBezTo>
                      <a:pt x="5315677" y="247650"/>
                      <a:pt x="5068027" y="0"/>
                      <a:pt x="4763227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AU"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6156600" y="4216447"/>
              <a:ext cx="3653903" cy="4039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399" dirty="0">
                  <a:solidFill>
                    <a:srgbClr val="000000"/>
                  </a:solidFill>
                  <a:latin typeface="Roboto"/>
                </a:rPr>
                <a:t>Recommendation 10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5031926" y="3304712"/>
            <a:ext cx="3785705" cy="3885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4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0000"/>
                </a:solidFill>
                <a:latin typeface="Roboto"/>
              </a:rPr>
              <a:t>Develop and implement transition strategies which support a holistic approach to orientation and transition, such as the Five Senses of Success model.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40" name="TextBox 14">
            <a:extLst>
              <a:ext uri="{FF2B5EF4-FFF2-40B4-BE49-F238E27FC236}">
                <a16:creationId xmlns:a16="http://schemas.microsoft.com/office/drawing/2014/main" id="{18F22F49-92DF-0680-B780-E159DFEFE781}"/>
              </a:ext>
            </a:extLst>
          </p:cNvPr>
          <p:cNvSpPr txBox="1"/>
          <p:nvPr/>
        </p:nvSpPr>
        <p:spPr>
          <a:xfrm>
            <a:off x="12351100" y="9352969"/>
            <a:ext cx="4717700" cy="29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dirty="0">
                <a:solidFill>
                  <a:srgbClr val="000000"/>
                </a:solidFill>
                <a:latin typeface="Roboto"/>
              </a:rPr>
              <a:t>23</a:t>
            </a:r>
            <a:r>
              <a:rPr lang="en-US" sz="1800" dirty="0">
                <a:solidFill>
                  <a:srgbClr val="000000"/>
                </a:solidFill>
                <a:latin typeface="Roboto"/>
              </a:rPr>
              <a:t> APRIL, 2024</a:t>
            </a:r>
          </a:p>
        </p:txBody>
      </p:sp>
    </p:spTree>
    <p:extLst>
      <p:ext uri="{BB962C8B-B14F-4D97-AF65-F5344CB8AC3E}">
        <p14:creationId xmlns:p14="http://schemas.microsoft.com/office/powerpoint/2010/main" val="24235592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04484" y="0"/>
            <a:ext cx="14039520" cy="10287000"/>
          </a:xfrm>
          <a:custGeom>
            <a:avLst/>
            <a:gdLst/>
            <a:ahLst/>
            <a:cxnLst/>
            <a:rect l="l" t="t" r="r" b="b"/>
            <a:pathLst>
              <a:path w="14039520" h="1028700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t="-6695" b="-6695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TextBox 11"/>
          <p:cNvSpPr txBox="1">
            <a:spLocks noGrp="1"/>
          </p:cNvSpPr>
          <p:nvPr>
            <p:ph type="title" idx="4294967295"/>
          </p:nvPr>
        </p:nvSpPr>
        <p:spPr>
          <a:xfrm>
            <a:off x="1028700" y="3219860"/>
            <a:ext cx="6794458" cy="165354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4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ril Fatface"/>
                <a:ea typeface="+mn-ea"/>
                <a:cs typeface="+mn-cs"/>
              </a:rPr>
              <a:t>Contact</a:t>
            </a:r>
          </a:p>
        </p:txBody>
      </p:sp>
      <p:grpSp>
        <p:nvGrpSpPr>
          <p:cNvPr id="15" name="Group 15" descr="LinkedIn: https://www.linkedin.com/in/alison-nuske"/>
          <p:cNvGrpSpPr/>
          <p:nvPr/>
        </p:nvGrpSpPr>
        <p:grpSpPr>
          <a:xfrm>
            <a:off x="8134555" y="3336498"/>
            <a:ext cx="8861537" cy="643670"/>
            <a:chOff x="0" y="0"/>
            <a:chExt cx="15061636" cy="110617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5062907" cy="1107440"/>
            </a:xfrm>
            <a:custGeom>
              <a:avLst/>
              <a:gdLst/>
              <a:ahLst/>
              <a:cxnLst/>
              <a:rect l="l" t="t" r="r" b="b"/>
              <a:pathLst>
                <a:path w="15062907" h="1107440">
                  <a:moveTo>
                    <a:pt x="14509186" y="45720"/>
                  </a:moveTo>
                  <a:cubicBezTo>
                    <a:pt x="14788586" y="45720"/>
                    <a:pt x="15015916" y="273050"/>
                    <a:pt x="15015916" y="552450"/>
                  </a:cubicBezTo>
                  <a:cubicBezTo>
                    <a:pt x="15015916" y="831850"/>
                    <a:pt x="14788586" y="1059180"/>
                    <a:pt x="14509186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14509186" y="45720"/>
                  </a:lnTo>
                  <a:moveTo>
                    <a:pt x="14509186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4509186" y="1107440"/>
                  </a:lnTo>
                  <a:cubicBezTo>
                    <a:pt x="14815257" y="1107440"/>
                    <a:pt x="15062907" y="859790"/>
                    <a:pt x="15062907" y="553720"/>
                  </a:cubicBezTo>
                  <a:cubicBezTo>
                    <a:pt x="15061636" y="247650"/>
                    <a:pt x="14813986" y="0"/>
                    <a:pt x="14509186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13" name="Group 13" descr="alison@alisonnuske.com.au"/>
          <p:cNvGrpSpPr/>
          <p:nvPr/>
        </p:nvGrpSpPr>
        <p:grpSpPr>
          <a:xfrm>
            <a:off x="8134555" y="4846132"/>
            <a:ext cx="8861537" cy="643670"/>
            <a:chOff x="0" y="0"/>
            <a:chExt cx="15061636" cy="110617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062907" cy="1107440"/>
            </a:xfrm>
            <a:custGeom>
              <a:avLst/>
              <a:gdLst/>
              <a:ahLst/>
              <a:cxnLst/>
              <a:rect l="l" t="t" r="r" b="b"/>
              <a:pathLst>
                <a:path w="15062907" h="1107440">
                  <a:moveTo>
                    <a:pt x="14509186" y="45720"/>
                  </a:moveTo>
                  <a:cubicBezTo>
                    <a:pt x="14788586" y="45720"/>
                    <a:pt x="15015916" y="273050"/>
                    <a:pt x="15015916" y="552450"/>
                  </a:cubicBezTo>
                  <a:cubicBezTo>
                    <a:pt x="15015916" y="831850"/>
                    <a:pt x="14788586" y="1059180"/>
                    <a:pt x="14509186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14509186" y="45720"/>
                  </a:lnTo>
                  <a:moveTo>
                    <a:pt x="14509186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4509186" y="1107440"/>
                  </a:lnTo>
                  <a:cubicBezTo>
                    <a:pt x="14815257" y="1107440"/>
                    <a:pt x="15062907" y="859790"/>
                    <a:pt x="15062907" y="553720"/>
                  </a:cubicBezTo>
                  <a:cubicBezTo>
                    <a:pt x="15061636" y="247650"/>
                    <a:pt x="14813986" y="0"/>
                    <a:pt x="14509186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17" name="Group 17" descr="alisonnuske.com.au"/>
          <p:cNvGrpSpPr/>
          <p:nvPr/>
        </p:nvGrpSpPr>
        <p:grpSpPr>
          <a:xfrm>
            <a:off x="8134555" y="6306832"/>
            <a:ext cx="8861537" cy="643670"/>
            <a:chOff x="0" y="0"/>
            <a:chExt cx="15061636" cy="110617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5062907" cy="1107440"/>
            </a:xfrm>
            <a:custGeom>
              <a:avLst/>
              <a:gdLst/>
              <a:ahLst/>
              <a:cxnLst/>
              <a:rect l="l" t="t" r="r" b="b"/>
              <a:pathLst>
                <a:path w="15062907" h="1107440">
                  <a:moveTo>
                    <a:pt x="14509186" y="45720"/>
                  </a:moveTo>
                  <a:cubicBezTo>
                    <a:pt x="14788586" y="45720"/>
                    <a:pt x="15015916" y="273050"/>
                    <a:pt x="15015916" y="552450"/>
                  </a:cubicBezTo>
                  <a:cubicBezTo>
                    <a:pt x="15015916" y="831850"/>
                    <a:pt x="14788586" y="1059180"/>
                    <a:pt x="14509186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14509186" y="45720"/>
                  </a:lnTo>
                  <a:moveTo>
                    <a:pt x="14509186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4509186" y="1107440"/>
                  </a:lnTo>
                  <a:cubicBezTo>
                    <a:pt x="14815257" y="1107440"/>
                    <a:pt x="15062907" y="859790"/>
                    <a:pt x="15062907" y="553720"/>
                  </a:cubicBezTo>
                  <a:cubicBezTo>
                    <a:pt x="15061636" y="247650"/>
                    <a:pt x="14813986" y="0"/>
                    <a:pt x="14509186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9" name="TextBox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66887" y="4927937"/>
            <a:ext cx="7196873" cy="403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dirty="0">
                <a:solidFill>
                  <a:srgbClr val="000000"/>
                </a:solidFill>
                <a:latin typeface="Roboto"/>
              </a:rPr>
              <a:t>alison@alisonnuske.com.au</a:t>
            </a:r>
          </a:p>
        </p:txBody>
      </p:sp>
      <p:sp>
        <p:nvSpPr>
          <p:cNvPr id="20" name="TextBox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683872" y="3418303"/>
            <a:ext cx="7762904" cy="403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dirty="0">
                <a:solidFill>
                  <a:srgbClr val="000000"/>
                </a:solidFill>
                <a:latin typeface="Roboto"/>
              </a:rPr>
              <a:t>LinkedIn: https://www.linkedin.com/in/alison-nuske </a:t>
            </a:r>
          </a:p>
        </p:txBody>
      </p:sp>
      <p:sp>
        <p:nvSpPr>
          <p:cNvPr id="21" name="TextBox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839987" y="6388637"/>
            <a:ext cx="7450672" cy="403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dirty="0">
                <a:solidFill>
                  <a:srgbClr val="000000"/>
                </a:solidFill>
                <a:latin typeface="Roboto"/>
              </a:rPr>
              <a:t>alisonnuske.com.au</a:t>
            </a:r>
          </a:p>
        </p:txBody>
      </p:sp>
      <p:sp>
        <p:nvSpPr>
          <p:cNvPr id="23" name="TextBox 14">
            <a:extLst>
              <a:ext uri="{FF2B5EF4-FFF2-40B4-BE49-F238E27FC236}">
                <a16:creationId xmlns:a16="http://schemas.microsoft.com/office/drawing/2014/main" id="{94F3381B-76C5-84D9-FC30-8418E874B280}"/>
              </a:ext>
            </a:extLst>
          </p:cNvPr>
          <p:cNvSpPr txBox="1"/>
          <p:nvPr/>
        </p:nvSpPr>
        <p:spPr>
          <a:xfrm>
            <a:off x="12351100" y="9352969"/>
            <a:ext cx="4717700" cy="29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dirty="0">
                <a:solidFill>
                  <a:srgbClr val="000000"/>
                </a:solidFill>
                <a:latin typeface="Roboto"/>
              </a:rPr>
              <a:t>23</a:t>
            </a:r>
            <a:r>
              <a:rPr lang="en-US" sz="1800" dirty="0">
                <a:solidFill>
                  <a:srgbClr val="000000"/>
                </a:solidFill>
                <a:latin typeface="Roboto"/>
              </a:rPr>
              <a:t> APRIL, 2024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24240" y="0"/>
            <a:ext cx="14039520" cy="10287000"/>
          </a:xfrm>
          <a:custGeom>
            <a:avLst/>
            <a:gdLst/>
            <a:ahLst/>
            <a:cxnLst/>
            <a:rect l="l" t="t" r="r" b="b"/>
            <a:pathLst>
              <a:path w="14039520" h="1028700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 t="-6695" b="-6695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TextBox 11"/>
          <p:cNvSpPr txBox="1">
            <a:spLocks noGrp="1"/>
          </p:cNvSpPr>
          <p:nvPr>
            <p:ph type="title" idx="4294967295"/>
          </p:nvPr>
        </p:nvSpPr>
        <p:spPr>
          <a:xfrm>
            <a:off x="9609174" y="2152397"/>
            <a:ext cx="7650126" cy="165354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4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>
                <a:solidFill>
                  <a:srgbClr val="000000"/>
                </a:solidFill>
                <a:latin typeface="Abril Fatface"/>
                <a:ea typeface="+mn-ea"/>
                <a:cs typeface="+mn-cs"/>
              </a:rPr>
              <a:t>About Me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539872" y="4533900"/>
            <a:ext cx="7171658" cy="2977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indent="-28575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 years’ experience as an Access and Inclusion Advisor</a:t>
            </a:r>
          </a:p>
          <a:p>
            <a:pPr marL="285750" indent="-28575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15+ years’ experience working with autistic people and their families </a:t>
            </a:r>
          </a:p>
          <a:p>
            <a:pPr marL="285750" indent="-28575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Autistic autism researcher</a:t>
            </a:r>
          </a:p>
          <a:p>
            <a:pPr marL="285750" indent="-28575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PhD Graduate Flinders University</a:t>
            </a:r>
          </a:p>
        </p:txBody>
      </p:sp>
      <p:pic>
        <p:nvPicPr>
          <p:cNvPr id="20" name="Content Placeholder 7" descr="Alison in glasses smiling">
            <a:extLst>
              <a:ext uri="{FF2B5EF4-FFF2-40B4-BE49-F238E27FC236}">
                <a16:creationId xmlns:a16="http://schemas.microsoft.com/office/drawing/2014/main" id="{96CC130F-22A8-EFD3-7E1E-5B17345A64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6" r="-1" b="23535"/>
          <a:stretch/>
        </p:blipFill>
        <p:spPr>
          <a:xfrm>
            <a:off x="838200" y="1470099"/>
            <a:ext cx="6767277" cy="66029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14">
            <a:extLst>
              <a:ext uri="{FF2B5EF4-FFF2-40B4-BE49-F238E27FC236}">
                <a16:creationId xmlns:a16="http://schemas.microsoft.com/office/drawing/2014/main" id="{BB858162-889E-E9A2-EE69-144170C58BB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12351100" y="9352969"/>
            <a:ext cx="4717700" cy="29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dirty="0">
                <a:solidFill>
                  <a:srgbClr val="000000"/>
                </a:solidFill>
                <a:latin typeface="Roboto"/>
              </a:rPr>
              <a:t>23</a:t>
            </a:r>
            <a:r>
              <a:rPr lang="en-US" sz="1800" dirty="0">
                <a:solidFill>
                  <a:srgbClr val="000000"/>
                </a:solidFill>
                <a:latin typeface="Roboto"/>
              </a:rPr>
              <a:t> APRIL, 2024</a:t>
            </a:r>
          </a:p>
        </p:txBody>
      </p:sp>
    </p:spTree>
    <p:extLst>
      <p:ext uri="{BB962C8B-B14F-4D97-AF65-F5344CB8AC3E}">
        <p14:creationId xmlns:p14="http://schemas.microsoft.com/office/powerpoint/2010/main" val="15108155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24240" y="0"/>
            <a:ext cx="14039520" cy="10287000"/>
          </a:xfrm>
          <a:custGeom>
            <a:avLst/>
            <a:gdLst/>
            <a:ahLst/>
            <a:cxnLst/>
            <a:rect l="l" t="t" r="r" b="b"/>
            <a:pathLst>
              <a:path w="14039520" h="1028700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t="-6695" b="-6695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3566240" y="3926475"/>
            <a:ext cx="11155519" cy="2390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ril Fatface"/>
                <a:ea typeface="+mn-ea"/>
                <a:cs typeface="+mn-cs"/>
              </a:rPr>
              <a:t>Thank You</a:t>
            </a: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3C1A0451-D5AD-4FA3-9B68-88FCE671C5FF}"/>
              </a:ext>
            </a:extLst>
          </p:cNvPr>
          <p:cNvSpPr txBox="1"/>
          <p:nvPr/>
        </p:nvSpPr>
        <p:spPr>
          <a:xfrm>
            <a:off x="12351100" y="9352969"/>
            <a:ext cx="4717700" cy="29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dirty="0">
                <a:solidFill>
                  <a:srgbClr val="000000"/>
                </a:solidFill>
                <a:latin typeface="Roboto"/>
              </a:rPr>
              <a:t>23</a:t>
            </a:r>
            <a:r>
              <a:rPr lang="en-US" sz="1800" dirty="0">
                <a:solidFill>
                  <a:srgbClr val="000000"/>
                </a:solidFill>
                <a:latin typeface="Roboto"/>
              </a:rPr>
              <a:t> APRIL, 2024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24240" y="0"/>
            <a:ext cx="14039520" cy="10287000"/>
          </a:xfrm>
          <a:custGeom>
            <a:avLst/>
            <a:gdLst/>
            <a:ahLst/>
            <a:cxnLst/>
            <a:rect l="l" t="t" r="r" b="b"/>
            <a:pathLst>
              <a:path w="14039520" h="1028700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t="-6695" b="-6695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0" name="TextBox 10"/>
          <p:cNvSpPr txBox="1">
            <a:spLocks noGrp="1"/>
          </p:cNvSpPr>
          <p:nvPr>
            <p:ph type="title" idx="4294967295"/>
          </p:nvPr>
        </p:nvSpPr>
        <p:spPr>
          <a:xfrm>
            <a:off x="1028700" y="3219860"/>
            <a:ext cx="6794458" cy="165354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4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ril Fatface"/>
                <a:ea typeface="+mn-ea"/>
                <a:cs typeface="+mn-cs"/>
              </a:rPr>
              <a:t>Outline</a:t>
            </a:r>
          </a:p>
        </p:txBody>
      </p: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278984" y="6853554"/>
            <a:ext cx="3127487" cy="643670"/>
            <a:chOff x="0" y="0"/>
            <a:chExt cx="5315677" cy="110617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316948" cy="1107440"/>
            </a:xfrm>
            <a:custGeom>
              <a:avLst/>
              <a:gdLst/>
              <a:ahLst/>
              <a:cxnLst/>
              <a:rect l="l" t="t" r="r" b="b"/>
              <a:pathLst>
                <a:path w="5316948" h="1107440">
                  <a:moveTo>
                    <a:pt x="4763227" y="45720"/>
                  </a:moveTo>
                  <a:cubicBezTo>
                    <a:pt x="5042627" y="45720"/>
                    <a:pt x="5269957" y="273050"/>
                    <a:pt x="5269957" y="552450"/>
                  </a:cubicBezTo>
                  <a:cubicBezTo>
                    <a:pt x="5269957" y="831850"/>
                    <a:pt x="5042627" y="1059180"/>
                    <a:pt x="4763227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4763227" y="45720"/>
                  </a:lnTo>
                  <a:moveTo>
                    <a:pt x="4763227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4763227" y="1107440"/>
                  </a:lnTo>
                  <a:cubicBezTo>
                    <a:pt x="5069298" y="1107440"/>
                    <a:pt x="5316948" y="859790"/>
                    <a:pt x="5316948" y="553720"/>
                  </a:cubicBezTo>
                  <a:cubicBezTo>
                    <a:pt x="5315677" y="247650"/>
                    <a:pt x="5068027" y="0"/>
                    <a:pt x="4763227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17" name="Group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278984" y="3822127"/>
            <a:ext cx="3127487" cy="643670"/>
            <a:chOff x="0" y="0"/>
            <a:chExt cx="5315677" cy="110617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16948" cy="1107440"/>
            </a:xfrm>
            <a:custGeom>
              <a:avLst/>
              <a:gdLst/>
              <a:ahLst/>
              <a:cxnLst/>
              <a:rect l="l" t="t" r="r" b="b"/>
              <a:pathLst>
                <a:path w="5316948" h="1107440">
                  <a:moveTo>
                    <a:pt x="4763227" y="45720"/>
                  </a:moveTo>
                  <a:cubicBezTo>
                    <a:pt x="5042627" y="45720"/>
                    <a:pt x="5269957" y="273050"/>
                    <a:pt x="5269957" y="552450"/>
                  </a:cubicBezTo>
                  <a:cubicBezTo>
                    <a:pt x="5269957" y="831850"/>
                    <a:pt x="5042627" y="1059180"/>
                    <a:pt x="4763227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4763227" y="45720"/>
                  </a:lnTo>
                  <a:moveTo>
                    <a:pt x="4763227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4763227" y="1107440"/>
                  </a:lnTo>
                  <a:cubicBezTo>
                    <a:pt x="5069298" y="1107440"/>
                    <a:pt x="5316948" y="859790"/>
                    <a:pt x="5316948" y="553720"/>
                  </a:cubicBezTo>
                  <a:cubicBezTo>
                    <a:pt x="5315677" y="247650"/>
                    <a:pt x="5068027" y="0"/>
                    <a:pt x="4763227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278984" y="2312493"/>
            <a:ext cx="3127487" cy="643670"/>
            <a:chOff x="0" y="0"/>
            <a:chExt cx="5315677" cy="110617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5316948" cy="1107440"/>
            </a:xfrm>
            <a:custGeom>
              <a:avLst/>
              <a:gdLst/>
              <a:ahLst/>
              <a:cxnLst/>
              <a:rect l="l" t="t" r="r" b="b"/>
              <a:pathLst>
                <a:path w="5316948" h="1107440">
                  <a:moveTo>
                    <a:pt x="4763227" y="45720"/>
                  </a:moveTo>
                  <a:cubicBezTo>
                    <a:pt x="5042627" y="45720"/>
                    <a:pt x="5269957" y="273050"/>
                    <a:pt x="5269957" y="552450"/>
                  </a:cubicBezTo>
                  <a:cubicBezTo>
                    <a:pt x="5269957" y="831850"/>
                    <a:pt x="5042627" y="1059180"/>
                    <a:pt x="4763227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4763227" y="45720"/>
                  </a:lnTo>
                  <a:moveTo>
                    <a:pt x="4763227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4763227" y="1107440"/>
                  </a:lnTo>
                  <a:cubicBezTo>
                    <a:pt x="5069298" y="1107440"/>
                    <a:pt x="5316948" y="859790"/>
                    <a:pt x="5316948" y="553720"/>
                  </a:cubicBezTo>
                  <a:cubicBezTo>
                    <a:pt x="5315677" y="247650"/>
                    <a:pt x="5068027" y="0"/>
                    <a:pt x="4763227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21" name="Group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278984" y="5282827"/>
            <a:ext cx="3127487" cy="643670"/>
            <a:chOff x="0" y="0"/>
            <a:chExt cx="5315677" cy="110617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316948" cy="1107440"/>
            </a:xfrm>
            <a:custGeom>
              <a:avLst/>
              <a:gdLst/>
              <a:ahLst/>
              <a:cxnLst/>
              <a:rect l="l" t="t" r="r" b="b"/>
              <a:pathLst>
                <a:path w="5316948" h="1107440">
                  <a:moveTo>
                    <a:pt x="4763227" y="45720"/>
                  </a:moveTo>
                  <a:cubicBezTo>
                    <a:pt x="5042627" y="45720"/>
                    <a:pt x="5269957" y="273050"/>
                    <a:pt x="5269957" y="552450"/>
                  </a:cubicBezTo>
                  <a:cubicBezTo>
                    <a:pt x="5269957" y="831850"/>
                    <a:pt x="5042627" y="1059180"/>
                    <a:pt x="4763227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4763227" y="45720"/>
                  </a:lnTo>
                  <a:moveTo>
                    <a:pt x="4763227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4763227" y="1107440"/>
                  </a:lnTo>
                  <a:cubicBezTo>
                    <a:pt x="5069298" y="1107440"/>
                    <a:pt x="5316948" y="859790"/>
                    <a:pt x="5316948" y="553720"/>
                  </a:cubicBezTo>
                  <a:cubicBezTo>
                    <a:pt x="5315677" y="247650"/>
                    <a:pt x="5068027" y="0"/>
                    <a:pt x="4763227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8991600" y="2400300"/>
            <a:ext cx="3653903" cy="403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dirty="0">
                <a:solidFill>
                  <a:srgbClr val="000000"/>
                </a:solidFill>
                <a:latin typeface="Roboto"/>
              </a:rPr>
              <a:t>BACKGROUND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051840" y="3952550"/>
            <a:ext cx="3653903" cy="403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dirty="0">
                <a:solidFill>
                  <a:srgbClr val="000000"/>
                </a:solidFill>
                <a:latin typeface="Roboto"/>
              </a:rPr>
              <a:t>METHOD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988778" y="5403052"/>
            <a:ext cx="3653903" cy="403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dirty="0">
                <a:solidFill>
                  <a:srgbClr val="000000"/>
                </a:solidFill>
                <a:latin typeface="Roboto"/>
              </a:rPr>
              <a:t>FINDINGS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056749" y="6947546"/>
            <a:ext cx="3653903" cy="403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000" dirty="0">
                <a:solidFill>
                  <a:srgbClr val="000000"/>
                </a:solidFill>
                <a:latin typeface="Roboto"/>
              </a:rPr>
              <a:t>RECOMMENDATIONS</a:t>
            </a:r>
            <a:endParaRPr lang="en-US" sz="2399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C7881A70-3C78-15DA-82CA-65301CB6357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12351100" y="9352969"/>
            <a:ext cx="4717700" cy="29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dirty="0">
                <a:solidFill>
                  <a:srgbClr val="000000"/>
                </a:solidFill>
                <a:latin typeface="Roboto"/>
              </a:rPr>
              <a:t>23</a:t>
            </a:r>
            <a:r>
              <a:rPr lang="en-US" sz="1800" dirty="0">
                <a:solidFill>
                  <a:srgbClr val="000000"/>
                </a:solidFill>
                <a:latin typeface="Roboto"/>
              </a:rPr>
              <a:t> APRIL, 2024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681" t="-49967" r="-17681" b="-49967"/>
            </a:stretch>
          </a:blipFill>
        </p:spPr>
        <p:txBody>
          <a:bodyPr/>
          <a:lstStyle/>
          <a:p>
            <a:endParaRPr lang="en-AU" dirty="0"/>
          </a:p>
        </p:txBody>
      </p:sp>
      <p:sp>
        <p:nvSpPr>
          <p:cNvPr id="7" name="TextBox 7"/>
          <p:cNvSpPr txBox="1">
            <a:spLocks noGrp="1"/>
          </p:cNvSpPr>
          <p:nvPr>
            <p:ph type="title" idx="4294967295"/>
          </p:nvPr>
        </p:nvSpPr>
        <p:spPr>
          <a:xfrm>
            <a:off x="-838200" y="4305300"/>
            <a:ext cx="10836926" cy="94923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ril Fatface"/>
                <a:ea typeface="+mn-ea"/>
                <a:cs typeface="+mn-cs"/>
              </a:rPr>
              <a:t>Background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ril Fatface"/>
              <a:ea typeface="+mn-ea"/>
              <a:cs typeface="+mn-cs"/>
            </a:endParaRPr>
          </a:p>
        </p:txBody>
      </p:sp>
      <p:pic>
        <p:nvPicPr>
          <p:cNvPr id="9" name="Content Placeholder 8" descr="A large brightly lit room with large stairs. There are students sitting in groups talking">
            <a:extLst>
              <a:ext uri="{FF2B5EF4-FFF2-40B4-BE49-F238E27FC236}">
                <a16:creationId xmlns:a16="http://schemas.microsoft.com/office/drawing/2014/main" id="{B0ECED38-4208-BA32-0587-B16A3683B7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5" r="17160"/>
          <a:stretch/>
        </p:blipFill>
        <p:spPr>
          <a:xfrm>
            <a:off x="7696200" y="647700"/>
            <a:ext cx="10375807" cy="8648118"/>
          </a:xfrm>
          <a:custGeom>
            <a:avLst/>
            <a:gdLst/>
            <a:ahLst/>
            <a:cxnLst/>
            <a:rect l="l" t="t" r="r" b="b"/>
            <a:pathLst>
              <a:path w="5846002" h="4872577">
                <a:moveTo>
                  <a:pt x="343285" y="2953992"/>
                </a:moveTo>
                <a:cubicBezTo>
                  <a:pt x="343285" y="2953992"/>
                  <a:pt x="343285" y="2953992"/>
                  <a:pt x="849063" y="2953992"/>
                </a:cubicBezTo>
                <a:cubicBezTo>
                  <a:pt x="880743" y="2953992"/>
                  <a:pt x="911330" y="2971406"/>
                  <a:pt x="926624" y="2999703"/>
                </a:cubicBezTo>
                <a:cubicBezTo>
                  <a:pt x="926624" y="2999703"/>
                  <a:pt x="926624" y="2999703"/>
                  <a:pt x="1180059" y="3436136"/>
                </a:cubicBezTo>
                <a:cubicBezTo>
                  <a:pt x="1196445" y="3463345"/>
                  <a:pt x="1196445" y="3498172"/>
                  <a:pt x="1180059" y="3525382"/>
                </a:cubicBezTo>
                <a:cubicBezTo>
                  <a:pt x="1180059" y="3525382"/>
                  <a:pt x="1180059" y="3525382"/>
                  <a:pt x="926624" y="3961814"/>
                </a:cubicBezTo>
                <a:cubicBezTo>
                  <a:pt x="911330" y="3990111"/>
                  <a:pt x="880743" y="4007525"/>
                  <a:pt x="849063" y="4007525"/>
                </a:cubicBezTo>
                <a:cubicBezTo>
                  <a:pt x="849063" y="4007525"/>
                  <a:pt x="849063" y="4007525"/>
                  <a:pt x="343285" y="4007525"/>
                </a:cubicBezTo>
                <a:cubicBezTo>
                  <a:pt x="310513" y="4007525"/>
                  <a:pt x="281019" y="3990111"/>
                  <a:pt x="264633" y="3961814"/>
                </a:cubicBezTo>
                <a:cubicBezTo>
                  <a:pt x="264633" y="3961814"/>
                  <a:pt x="264633" y="3961814"/>
                  <a:pt x="12290" y="3525382"/>
                </a:cubicBezTo>
                <a:cubicBezTo>
                  <a:pt x="-4096" y="3498172"/>
                  <a:pt x="-4096" y="3463345"/>
                  <a:pt x="12290" y="3436136"/>
                </a:cubicBezTo>
                <a:cubicBezTo>
                  <a:pt x="12290" y="3436136"/>
                  <a:pt x="12290" y="3436136"/>
                  <a:pt x="264633" y="2999703"/>
                </a:cubicBezTo>
                <a:cubicBezTo>
                  <a:pt x="281019" y="2971406"/>
                  <a:pt x="310513" y="2953992"/>
                  <a:pt x="343285" y="2953992"/>
                </a:cubicBezTo>
                <a:close/>
                <a:moveTo>
                  <a:pt x="2353334" y="538808"/>
                </a:moveTo>
                <a:cubicBezTo>
                  <a:pt x="2353334" y="538808"/>
                  <a:pt x="2353334" y="538808"/>
                  <a:pt x="2613403" y="538808"/>
                </a:cubicBezTo>
                <a:lnTo>
                  <a:pt x="2643742" y="538808"/>
                </a:lnTo>
                <a:lnTo>
                  <a:pt x="2672692" y="588661"/>
                </a:lnTo>
                <a:cubicBezTo>
                  <a:pt x="2713002" y="658078"/>
                  <a:pt x="2759909" y="738855"/>
                  <a:pt x="2814491" y="832849"/>
                </a:cubicBezTo>
                <a:cubicBezTo>
                  <a:pt x="2839586" y="874521"/>
                  <a:pt x="2839586" y="927860"/>
                  <a:pt x="2814491" y="969531"/>
                </a:cubicBezTo>
                <a:cubicBezTo>
                  <a:pt x="2814491" y="969531"/>
                  <a:pt x="2814491" y="969531"/>
                  <a:pt x="2426350" y="1637936"/>
                </a:cubicBezTo>
                <a:cubicBezTo>
                  <a:pt x="2402927" y="1681274"/>
                  <a:pt x="2356083" y="1707943"/>
                  <a:pt x="2307565" y="1707943"/>
                </a:cubicBezTo>
                <a:cubicBezTo>
                  <a:pt x="2307565" y="1707943"/>
                  <a:pt x="2307565" y="1707943"/>
                  <a:pt x="1532956" y="1707943"/>
                </a:cubicBezTo>
                <a:cubicBezTo>
                  <a:pt x="1520409" y="1707943"/>
                  <a:pt x="1508175" y="1706276"/>
                  <a:pt x="1496490" y="1703099"/>
                </a:cubicBezTo>
                <a:lnTo>
                  <a:pt x="1471408" y="1692583"/>
                </a:lnTo>
                <a:lnTo>
                  <a:pt x="1486736" y="1666073"/>
                </a:lnTo>
                <a:cubicBezTo>
                  <a:pt x="1625328" y="1426376"/>
                  <a:pt x="1802725" y="1119564"/>
                  <a:pt x="2029793" y="726844"/>
                </a:cubicBezTo>
                <a:cubicBezTo>
                  <a:pt x="2097197" y="610441"/>
                  <a:pt x="2218525" y="538808"/>
                  <a:pt x="2353334" y="538808"/>
                </a:cubicBezTo>
                <a:close/>
                <a:moveTo>
                  <a:pt x="1487085" y="0"/>
                </a:moveTo>
                <a:cubicBezTo>
                  <a:pt x="1487085" y="0"/>
                  <a:pt x="1487085" y="0"/>
                  <a:pt x="2360840" y="0"/>
                </a:cubicBezTo>
                <a:cubicBezTo>
                  <a:pt x="2415568" y="0"/>
                  <a:pt x="2468407" y="30084"/>
                  <a:pt x="2494828" y="78969"/>
                </a:cubicBezTo>
                <a:cubicBezTo>
                  <a:pt x="2494828" y="78969"/>
                  <a:pt x="2494828" y="78969"/>
                  <a:pt x="2729665" y="483373"/>
                </a:cubicBezTo>
                <a:lnTo>
                  <a:pt x="2756194" y="529058"/>
                </a:lnTo>
                <a:lnTo>
                  <a:pt x="2735320" y="529058"/>
                </a:lnTo>
                <a:lnTo>
                  <a:pt x="2636659" y="529058"/>
                </a:lnTo>
                <a:lnTo>
                  <a:pt x="2593799" y="455250"/>
                </a:lnTo>
                <a:cubicBezTo>
                  <a:pt x="2430052" y="173267"/>
                  <a:pt x="2430052" y="173267"/>
                  <a:pt x="2430052" y="173267"/>
                </a:cubicBezTo>
                <a:cubicBezTo>
                  <a:pt x="2406629" y="129929"/>
                  <a:pt x="2359785" y="103259"/>
                  <a:pt x="2311267" y="103259"/>
                </a:cubicBezTo>
                <a:cubicBezTo>
                  <a:pt x="1536658" y="103259"/>
                  <a:pt x="1536658" y="103259"/>
                  <a:pt x="1536658" y="103259"/>
                </a:cubicBezTo>
                <a:cubicBezTo>
                  <a:pt x="1486468" y="103259"/>
                  <a:pt x="1441296" y="129929"/>
                  <a:pt x="1416201" y="173267"/>
                </a:cubicBezTo>
                <a:cubicBezTo>
                  <a:pt x="1029733" y="841671"/>
                  <a:pt x="1029733" y="841671"/>
                  <a:pt x="1029733" y="841671"/>
                </a:cubicBezTo>
                <a:cubicBezTo>
                  <a:pt x="1004637" y="883343"/>
                  <a:pt x="1004637" y="936682"/>
                  <a:pt x="1029733" y="978353"/>
                </a:cubicBezTo>
                <a:cubicBezTo>
                  <a:pt x="1416201" y="1646758"/>
                  <a:pt x="1416201" y="1646758"/>
                  <a:pt x="1416201" y="1646758"/>
                </a:cubicBezTo>
                <a:cubicBezTo>
                  <a:pt x="1428749" y="1668427"/>
                  <a:pt x="1446315" y="1685929"/>
                  <a:pt x="1467019" y="1698013"/>
                </a:cubicBezTo>
                <a:lnTo>
                  <a:pt x="1472899" y="1700478"/>
                </a:lnTo>
                <a:lnTo>
                  <a:pt x="1441377" y="1754996"/>
                </a:lnTo>
                <a:lnTo>
                  <a:pt x="1417933" y="1795543"/>
                </a:lnTo>
                <a:lnTo>
                  <a:pt x="1442249" y="1805738"/>
                </a:lnTo>
                <a:cubicBezTo>
                  <a:pt x="1455430" y="1809322"/>
                  <a:pt x="1469230" y="1811202"/>
                  <a:pt x="1483383" y="1811202"/>
                </a:cubicBezTo>
                <a:cubicBezTo>
                  <a:pt x="2357138" y="1811202"/>
                  <a:pt x="2357138" y="1811202"/>
                  <a:pt x="2357138" y="1811202"/>
                </a:cubicBezTo>
                <a:cubicBezTo>
                  <a:pt x="2411866" y="1811202"/>
                  <a:pt x="2464705" y="1781120"/>
                  <a:pt x="2491126" y="1732235"/>
                </a:cubicBezTo>
                <a:cubicBezTo>
                  <a:pt x="2928947" y="978278"/>
                  <a:pt x="2928947" y="978278"/>
                  <a:pt x="2928947" y="978278"/>
                </a:cubicBezTo>
                <a:cubicBezTo>
                  <a:pt x="2957254" y="931274"/>
                  <a:pt x="2957254" y="871108"/>
                  <a:pt x="2928947" y="824102"/>
                </a:cubicBezTo>
                <a:cubicBezTo>
                  <a:pt x="2874220" y="729858"/>
                  <a:pt x="2826333" y="647394"/>
                  <a:pt x="2784432" y="575238"/>
                </a:cubicBezTo>
                <a:lnTo>
                  <a:pt x="2763277" y="538808"/>
                </a:lnTo>
                <a:lnTo>
                  <a:pt x="2861280" y="538808"/>
                </a:lnTo>
                <a:cubicBezTo>
                  <a:pt x="3166048" y="538808"/>
                  <a:pt x="3653676" y="538808"/>
                  <a:pt x="4433881" y="538808"/>
                </a:cubicBezTo>
                <a:cubicBezTo>
                  <a:pt x="4564197" y="538808"/>
                  <a:pt x="4690018" y="610441"/>
                  <a:pt x="4752929" y="726844"/>
                </a:cubicBezTo>
                <a:cubicBezTo>
                  <a:pt x="4752929" y="726844"/>
                  <a:pt x="4752929" y="726844"/>
                  <a:pt x="5795449" y="2522134"/>
                </a:cubicBezTo>
                <a:cubicBezTo>
                  <a:pt x="5862854" y="2634060"/>
                  <a:pt x="5862854" y="2777325"/>
                  <a:pt x="5795449" y="2889251"/>
                </a:cubicBezTo>
                <a:cubicBezTo>
                  <a:pt x="5795449" y="2889251"/>
                  <a:pt x="5795449" y="2889251"/>
                  <a:pt x="4752929" y="4684542"/>
                </a:cubicBezTo>
                <a:cubicBezTo>
                  <a:pt x="4690018" y="4800945"/>
                  <a:pt x="4564197" y="4872577"/>
                  <a:pt x="4433881" y="4872577"/>
                </a:cubicBezTo>
                <a:cubicBezTo>
                  <a:pt x="4433881" y="4872577"/>
                  <a:pt x="4433881" y="4872577"/>
                  <a:pt x="2353334" y="4872577"/>
                </a:cubicBezTo>
                <a:cubicBezTo>
                  <a:pt x="2218525" y="4872577"/>
                  <a:pt x="2097197" y="4800945"/>
                  <a:pt x="2029793" y="4684542"/>
                </a:cubicBezTo>
                <a:cubicBezTo>
                  <a:pt x="2029793" y="4684542"/>
                  <a:pt x="2029793" y="4684542"/>
                  <a:pt x="991766" y="2889251"/>
                </a:cubicBezTo>
                <a:cubicBezTo>
                  <a:pt x="924361" y="2777325"/>
                  <a:pt x="924361" y="2634060"/>
                  <a:pt x="991766" y="2522134"/>
                </a:cubicBezTo>
                <a:cubicBezTo>
                  <a:pt x="991766" y="2522134"/>
                  <a:pt x="991766" y="2522134"/>
                  <a:pt x="1377193" y="1855530"/>
                </a:cubicBezTo>
                <a:lnTo>
                  <a:pt x="1409676" y="1799352"/>
                </a:lnTo>
                <a:lnTo>
                  <a:pt x="1408533" y="1798873"/>
                </a:lnTo>
                <a:cubicBezTo>
                  <a:pt x="1385179" y="1785241"/>
                  <a:pt x="1365364" y="1765500"/>
                  <a:pt x="1351210" y="1741057"/>
                </a:cubicBezTo>
                <a:cubicBezTo>
                  <a:pt x="1351210" y="1741057"/>
                  <a:pt x="1351210" y="1741057"/>
                  <a:pt x="915276" y="987100"/>
                </a:cubicBezTo>
                <a:cubicBezTo>
                  <a:pt x="886968" y="940096"/>
                  <a:pt x="886968" y="879930"/>
                  <a:pt x="915276" y="832924"/>
                </a:cubicBezTo>
                <a:cubicBezTo>
                  <a:pt x="915276" y="832924"/>
                  <a:pt x="915276" y="832924"/>
                  <a:pt x="1351210" y="78969"/>
                </a:cubicBezTo>
                <a:cubicBezTo>
                  <a:pt x="1379517" y="30084"/>
                  <a:pt x="1430471" y="0"/>
                  <a:pt x="148708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93093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56693" y="-266700"/>
            <a:ext cx="14039520" cy="10287000"/>
          </a:xfrm>
          <a:custGeom>
            <a:avLst/>
            <a:gdLst/>
            <a:ahLst/>
            <a:cxnLst/>
            <a:rect l="l" t="t" r="r" b="b"/>
            <a:pathLst>
              <a:path w="14039520" h="1028700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 t="-6695" b="-6695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AFBE4A-A1E0-AB98-FC0B-A5CA578F886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AU" dirty="0"/>
              <a:t>Background</a:t>
            </a:r>
          </a:p>
        </p:txBody>
      </p:sp>
      <p:grpSp>
        <p:nvGrpSpPr>
          <p:cNvPr id="35" name="Group 34" descr="Higher Education">
            <a:extLst>
              <a:ext uri="{FF2B5EF4-FFF2-40B4-BE49-F238E27FC236}">
                <a16:creationId xmlns:a16="http://schemas.microsoft.com/office/drawing/2014/main" id="{58CAF526-28DD-124E-E2F5-05080E38B731}"/>
              </a:ext>
            </a:extLst>
          </p:cNvPr>
          <p:cNvGrpSpPr/>
          <p:nvPr/>
        </p:nvGrpSpPr>
        <p:grpSpPr>
          <a:xfrm>
            <a:off x="1993382" y="3001229"/>
            <a:ext cx="4281335" cy="643670"/>
            <a:chOff x="2028578" y="4134642"/>
            <a:chExt cx="3653903" cy="643670"/>
          </a:xfrm>
        </p:grpSpPr>
        <p:grpSp>
          <p:nvGrpSpPr>
            <p:cNvPr id="24" name="Group 24"/>
            <p:cNvGrpSpPr/>
            <p:nvPr/>
          </p:nvGrpSpPr>
          <p:grpSpPr>
            <a:xfrm>
              <a:off x="2291787" y="4134642"/>
              <a:ext cx="3127487" cy="643670"/>
              <a:chOff x="0" y="0"/>
              <a:chExt cx="5315677" cy="1106170"/>
            </a:xfrm>
          </p:grpSpPr>
          <p:sp>
            <p:nvSpPr>
              <p:cNvPr id="25" name="Freeform 25" descr="Higher Education"/>
              <p:cNvSpPr/>
              <p:nvPr/>
            </p:nvSpPr>
            <p:spPr>
              <a:xfrm>
                <a:off x="0" y="0"/>
                <a:ext cx="5316948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5316948" h="1107440">
                    <a:moveTo>
                      <a:pt x="4763227" y="45720"/>
                    </a:moveTo>
                    <a:cubicBezTo>
                      <a:pt x="5042627" y="45720"/>
                      <a:pt x="5269957" y="273050"/>
                      <a:pt x="5269957" y="552450"/>
                    </a:cubicBezTo>
                    <a:cubicBezTo>
                      <a:pt x="5269957" y="831850"/>
                      <a:pt x="5042627" y="1059180"/>
                      <a:pt x="4763227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4763227" y="45720"/>
                    </a:lnTo>
                    <a:moveTo>
                      <a:pt x="4763227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4763227" y="1107440"/>
                    </a:lnTo>
                    <a:cubicBezTo>
                      <a:pt x="5069298" y="1107440"/>
                      <a:pt x="5316948" y="859790"/>
                      <a:pt x="5316948" y="553720"/>
                    </a:cubicBezTo>
                    <a:cubicBezTo>
                      <a:pt x="5315677" y="247650"/>
                      <a:pt x="5068027" y="0"/>
                      <a:pt x="4763227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AU"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2028578" y="4216447"/>
              <a:ext cx="3653903" cy="4039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399" dirty="0">
                  <a:solidFill>
                    <a:srgbClr val="000000"/>
                  </a:solidFill>
                  <a:latin typeface="Roboto"/>
                </a:rPr>
                <a:t>HIGHER EDUCATION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301788" y="4462405"/>
            <a:ext cx="4223485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44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Roboto"/>
              </a:rPr>
              <a:t>Widening participation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Roboto"/>
              </a:rPr>
              <a:t>Underpinned by anti-discrimination and equal opportunity legislation</a:t>
            </a:r>
          </a:p>
        </p:txBody>
      </p:sp>
      <p:grpSp>
        <p:nvGrpSpPr>
          <p:cNvPr id="36" name="Group 35" descr="First Year">
            <a:extLst>
              <a:ext uri="{FF2B5EF4-FFF2-40B4-BE49-F238E27FC236}">
                <a16:creationId xmlns:a16="http://schemas.microsoft.com/office/drawing/2014/main" id="{4D1497B3-E033-DDE6-4777-E31FB5DF0A0E}"/>
              </a:ext>
            </a:extLst>
          </p:cNvPr>
          <p:cNvGrpSpPr/>
          <p:nvPr/>
        </p:nvGrpSpPr>
        <p:grpSpPr>
          <a:xfrm>
            <a:off x="6830249" y="3001229"/>
            <a:ext cx="4281335" cy="643670"/>
            <a:chOff x="6156600" y="4134642"/>
            <a:chExt cx="3653903" cy="643670"/>
          </a:xfrm>
        </p:grpSpPr>
        <p:grpSp>
          <p:nvGrpSpPr>
            <p:cNvPr id="20" name="Group 20"/>
            <p:cNvGrpSpPr/>
            <p:nvPr/>
          </p:nvGrpSpPr>
          <p:grpSpPr>
            <a:xfrm>
              <a:off x="6419808" y="4134642"/>
              <a:ext cx="3127487" cy="643670"/>
              <a:chOff x="0" y="0"/>
              <a:chExt cx="5315677" cy="110617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5316948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5316948" h="1107440">
                    <a:moveTo>
                      <a:pt x="4763227" y="45720"/>
                    </a:moveTo>
                    <a:cubicBezTo>
                      <a:pt x="5042627" y="45720"/>
                      <a:pt x="5269957" y="273050"/>
                      <a:pt x="5269957" y="552450"/>
                    </a:cubicBezTo>
                    <a:cubicBezTo>
                      <a:pt x="5269957" y="831850"/>
                      <a:pt x="5042627" y="1059180"/>
                      <a:pt x="4763227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4763227" y="45720"/>
                    </a:lnTo>
                    <a:moveTo>
                      <a:pt x="4763227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4763227" y="1107440"/>
                    </a:lnTo>
                    <a:cubicBezTo>
                      <a:pt x="5069298" y="1107440"/>
                      <a:pt x="5316948" y="859790"/>
                      <a:pt x="5316948" y="553720"/>
                    </a:cubicBezTo>
                    <a:cubicBezTo>
                      <a:pt x="5315677" y="247650"/>
                      <a:pt x="5068027" y="0"/>
                      <a:pt x="4763227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AU"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6156600" y="4216447"/>
              <a:ext cx="3653903" cy="4039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399" dirty="0">
                  <a:solidFill>
                    <a:srgbClr val="000000"/>
                  </a:solidFill>
                  <a:latin typeface="Roboto"/>
                </a:rPr>
                <a:t>FIRST YEAR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003333" y="4462405"/>
            <a:ext cx="4281334" cy="2626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44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latin typeface="Roboto"/>
              </a:rPr>
              <a:t>Critical to student success</a:t>
            </a:r>
          </a:p>
          <a:p>
            <a:pPr marL="342900" indent="-342900">
              <a:lnSpc>
                <a:spcPts val="44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latin typeface="Roboto"/>
              </a:rPr>
              <a:t>Help-seeking challenges and difficulty accessing support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Roboto"/>
            </a:endParaRPr>
          </a:p>
        </p:txBody>
      </p:sp>
      <p:grpSp>
        <p:nvGrpSpPr>
          <p:cNvPr id="37" name="Group 36" descr="Autistic Students">
            <a:extLst>
              <a:ext uri="{FF2B5EF4-FFF2-40B4-BE49-F238E27FC236}">
                <a16:creationId xmlns:a16="http://schemas.microsoft.com/office/drawing/2014/main" id="{211DDFC7-E21D-92B8-2889-DE3A75B0EA09}"/>
              </a:ext>
            </a:extLst>
          </p:cNvPr>
          <p:cNvGrpSpPr/>
          <p:nvPr/>
        </p:nvGrpSpPr>
        <p:grpSpPr>
          <a:xfrm>
            <a:off x="11609268" y="3001229"/>
            <a:ext cx="4281335" cy="644409"/>
            <a:chOff x="10235251" y="4134642"/>
            <a:chExt cx="3653903" cy="644409"/>
          </a:xfrm>
        </p:grpSpPr>
        <p:grpSp>
          <p:nvGrpSpPr>
            <p:cNvPr id="22" name="Group 22"/>
            <p:cNvGrpSpPr/>
            <p:nvPr/>
          </p:nvGrpSpPr>
          <p:grpSpPr>
            <a:xfrm>
              <a:off x="10498459" y="4134642"/>
              <a:ext cx="3128235" cy="644409"/>
              <a:chOff x="0" y="0"/>
              <a:chExt cx="5316948" cy="110744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5316948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5316948" h="1107440">
                    <a:moveTo>
                      <a:pt x="4763227" y="45720"/>
                    </a:moveTo>
                    <a:cubicBezTo>
                      <a:pt x="5042627" y="45720"/>
                      <a:pt x="5269957" y="273050"/>
                      <a:pt x="5269957" y="552450"/>
                    </a:cubicBezTo>
                    <a:cubicBezTo>
                      <a:pt x="5269957" y="831850"/>
                      <a:pt x="5042627" y="1059180"/>
                      <a:pt x="4763227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4763227" y="45720"/>
                    </a:lnTo>
                    <a:moveTo>
                      <a:pt x="4763227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4763227" y="1107440"/>
                    </a:lnTo>
                    <a:cubicBezTo>
                      <a:pt x="5069298" y="1107440"/>
                      <a:pt x="5316948" y="859790"/>
                      <a:pt x="5316948" y="553720"/>
                    </a:cubicBezTo>
                    <a:cubicBezTo>
                      <a:pt x="5315677" y="247650"/>
                      <a:pt x="5068027" y="0"/>
                      <a:pt x="4763227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AU"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10235251" y="4216447"/>
              <a:ext cx="3653903" cy="4039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399" dirty="0">
                  <a:solidFill>
                    <a:srgbClr val="000000"/>
                  </a:solidFill>
                  <a:latin typeface="Roboto"/>
                </a:rPr>
                <a:t>AUTISTIC STUDENTS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1927611" y="4328393"/>
            <a:ext cx="4281334" cy="34586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44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latin typeface="Roboto"/>
              </a:rPr>
              <a:t>Increasing enrolment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latin typeface="Roboto"/>
              </a:rPr>
              <a:t>Lower completion rates than their peers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latin typeface="Roboto"/>
              </a:rPr>
              <a:t>Higher rates of un/under employment</a:t>
            </a:r>
          </a:p>
          <a:p>
            <a:pPr marL="342900" indent="-342900" algn="ctr">
              <a:lnSpc>
                <a:spcPts val="4400"/>
              </a:lnSpc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40" name="TextBox 14">
            <a:extLst>
              <a:ext uri="{FF2B5EF4-FFF2-40B4-BE49-F238E27FC236}">
                <a16:creationId xmlns:a16="http://schemas.microsoft.com/office/drawing/2014/main" id="{18F22F49-92DF-0680-B780-E159DFEFE7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2351100" y="9352969"/>
            <a:ext cx="4717700" cy="29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23 APRIL, 2024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24200" y="-35278"/>
            <a:ext cx="14039520" cy="10287000"/>
          </a:xfrm>
          <a:custGeom>
            <a:avLst/>
            <a:gdLst/>
            <a:ahLst/>
            <a:cxnLst/>
            <a:rect l="l" t="t" r="r" b="b"/>
            <a:pathLst>
              <a:path w="14039520" h="1028700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 t="-6695" b="-6695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8670539" y="2375899"/>
            <a:ext cx="9355370" cy="165354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4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ril Fatface"/>
                <a:ea typeface="+mn-ea"/>
                <a:cs typeface="+mn-cs"/>
              </a:rPr>
              <a:t>Transition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960539" y="4206240"/>
            <a:ext cx="8115300" cy="4042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>
              <a:lnSpc>
                <a:spcPts val="44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Roboto"/>
              </a:rPr>
              <a:t>Not fixed or linear</a:t>
            </a:r>
          </a:p>
          <a:p>
            <a:pPr marL="342900" indent="-3429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Roboto"/>
              </a:rPr>
              <a:t>Period of adaptation and adjustment</a:t>
            </a:r>
          </a:p>
          <a:p>
            <a:pPr marL="342900" indent="-3429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Roboto"/>
              </a:rPr>
              <a:t>Change in role, relationship, routines and assumptions</a:t>
            </a:r>
          </a:p>
          <a:p>
            <a:pPr marL="342900" indent="-3429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Roboto"/>
              </a:rPr>
              <a:t>Higher education policy and practice must embrace inclusivity and diversity in their transition planning and support</a:t>
            </a:r>
          </a:p>
        </p:txBody>
      </p:sp>
      <p:pic>
        <p:nvPicPr>
          <p:cNvPr id="27" name="Picture 26" descr="Multicolored arrows pointing to different directions">
            <a:extLst>
              <a:ext uri="{FF2B5EF4-FFF2-40B4-BE49-F238E27FC236}">
                <a16:creationId xmlns:a16="http://schemas.microsoft.com/office/drawing/2014/main" id="{9ECE34BE-D16C-3B5B-9BF4-3EDC012116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61" y="3675836"/>
            <a:ext cx="9601111" cy="639908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9" name="TextBox 14">
            <a:extLst>
              <a:ext uri="{FF2B5EF4-FFF2-40B4-BE49-F238E27FC236}">
                <a16:creationId xmlns:a16="http://schemas.microsoft.com/office/drawing/2014/main" id="{08C26BB8-AE7B-7BEA-549B-B57E0E5751C1}"/>
              </a:ext>
            </a:extLst>
          </p:cNvPr>
          <p:cNvSpPr txBox="1"/>
          <p:nvPr/>
        </p:nvSpPr>
        <p:spPr>
          <a:xfrm>
            <a:off x="12351100" y="9352969"/>
            <a:ext cx="4717700" cy="29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dirty="0">
                <a:solidFill>
                  <a:srgbClr val="000000"/>
                </a:solidFill>
                <a:latin typeface="Roboto"/>
              </a:rPr>
              <a:t>23</a:t>
            </a:r>
            <a:r>
              <a:rPr lang="en-US" sz="1800" dirty="0">
                <a:solidFill>
                  <a:srgbClr val="000000"/>
                </a:solidFill>
                <a:latin typeface="Roboto"/>
              </a:rPr>
              <a:t> APRIL, 2024</a:t>
            </a:r>
          </a:p>
        </p:txBody>
      </p:sp>
    </p:spTree>
    <p:extLst>
      <p:ext uri="{BB962C8B-B14F-4D97-AF65-F5344CB8AC3E}">
        <p14:creationId xmlns:p14="http://schemas.microsoft.com/office/powerpoint/2010/main" val="2262985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59443" y="-610881"/>
            <a:ext cx="14039520" cy="10287000"/>
          </a:xfrm>
          <a:custGeom>
            <a:avLst/>
            <a:gdLst/>
            <a:ahLst/>
            <a:cxnLst/>
            <a:rect l="l" t="t" r="r" b="b"/>
            <a:pathLst>
              <a:path w="14039520" h="1028700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 t="-6695" b="-6695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2" name="TextBox 8">
            <a:extLst>
              <a:ext uri="{FF2B5EF4-FFF2-40B4-BE49-F238E27FC236}">
                <a16:creationId xmlns:a16="http://schemas.microsoft.com/office/drawing/2014/main" id="{4110BC2D-E0B1-CC7D-B9D3-DD7A208B1DE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12409"/>
            <a:ext cx="15697200" cy="16074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4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ril Fatface"/>
                <a:ea typeface="+mn-ea"/>
                <a:cs typeface="+mn-cs"/>
              </a:rPr>
              <a:t>Lizzio’s Five Senses</a:t>
            </a:r>
          </a:p>
        </p:txBody>
      </p:sp>
      <p:pic>
        <p:nvPicPr>
          <p:cNvPr id="42" name="Picture 41" descr="Lizzio's Five Senses model. A large circle with 4 quadrants: Top right quadrant: a sense of capability, bottom right quadrant: a sense of purpose, bottom left quadrant: a sense of resourcefulness, top left quadrant: a sense of connectedness. In the centre of the large circle is a smaller circle which reads: a sense of culture.">
            <a:extLst>
              <a:ext uri="{FF2B5EF4-FFF2-40B4-BE49-F238E27FC236}">
                <a16:creationId xmlns:a16="http://schemas.microsoft.com/office/drawing/2014/main" id="{B29D98C6-55E9-1D5D-4904-6030C63384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180" b="21441"/>
          <a:stretch/>
        </p:blipFill>
        <p:spPr>
          <a:xfrm>
            <a:off x="4267200" y="2150270"/>
            <a:ext cx="7837017" cy="6474232"/>
          </a:xfrm>
          <a:prstGeom prst="rect">
            <a:avLst/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409F58D3-D886-D019-3719-40022FF5684B}"/>
              </a:ext>
            </a:extLst>
          </p:cNvPr>
          <p:cNvSpPr txBox="1"/>
          <p:nvPr/>
        </p:nvSpPr>
        <p:spPr>
          <a:xfrm>
            <a:off x="8379203" y="8660631"/>
            <a:ext cx="70989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1" dirty="0">
                <a:solidFill>
                  <a:srgbClr val="000000"/>
                </a:solidFill>
                <a:effectLst/>
                <a:latin typeface="Helvetica Neue"/>
              </a:rPr>
              <a:t>The 'Five Senses' of Successful Transition</a:t>
            </a:r>
          </a:p>
          <a:p>
            <a:pPr algn="ctr"/>
            <a:r>
              <a:rPr lang="en-US" b="0" i="1" dirty="0">
                <a:solidFill>
                  <a:srgbClr val="000000"/>
                </a:solidFill>
                <a:effectLst/>
                <a:latin typeface="Helvetica Neue"/>
              </a:rPr>
              <a:t>Lizzio, 2006</a:t>
            </a:r>
          </a:p>
        </p:txBody>
      </p:sp>
      <p:sp>
        <p:nvSpPr>
          <p:cNvPr id="40" name="TextBox 14">
            <a:extLst>
              <a:ext uri="{FF2B5EF4-FFF2-40B4-BE49-F238E27FC236}">
                <a16:creationId xmlns:a16="http://schemas.microsoft.com/office/drawing/2014/main" id="{18F22F49-92DF-0680-B780-E159DFEFE781}"/>
              </a:ext>
            </a:extLst>
          </p:cNvPr>
          <p:cNvSpPr txBox="1"/>
          <p:nvPr/>
        </p:nvSpPr>
        <p:spPr>
          <a:xfrm>
            <a:off x="12351100" y="9352969"/>
            <a:ext cx="4717700" cy="29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dirty="0">
                <a:solidFill>
                  <a:srgbClr val="000000"/>
                </a:solidFill>
                <a:latin typeface="Roboto"/>
              </a:rPr>
              <a:t>23</a:t>
            </a:r>
            <a:r>
              <a:rPr lang="en-US" sz="1800" dirty="0">
                <a:solidFill>
                  <a:srgbClr val="000000"/>
                </a:solidFill>
                <a:latin typeface="Roboto"/>
              </a:rPr>
              <a:t> APRIL, 2024</a:t>
            </a:r>
          </a:p>
        </p:txBody>
      </p:sp>
    </p:spTree>
    <p:extLst>
      <p:ext uri="{BB962C8B-B14F-4D97-AF65-F5344CB8AC3E}">
        <p14:creationId xmlns:p14="http://schemas.microsoft.com/office/powerpoint/2010/main" val="2694059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24240" y="0"/>
            <a:ext cx="14039520" cy="10287000"/>
          </a:xfrm>
          <a:custGeom>
            <a:avLst/>
            <a:gdLst/>
            <a:ahLst/>
            <a:cxnLst/>
            <a:rect l="l" t="t" r="r" b="b"/>
            <a:pathLst>
              <a:path w="14039520" h="1028700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 t="-6695" b="-6695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TextBox 11"/>
          <p:cNvSpPr txBox="1">
            <a:spLocks noGrp="1"/>
          </p:cNvSpPr>
          <p:nvPr>
            <p:ph type="title" idx="4294967295"/>
          </p:nvPr>
        </p:nvSpPr>
        <p:spPr>
          <a:xfrm>
            <a:off x="9369940" y="1409700"/>
            <a:ext cx="7650126" cy="33259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4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ril Fatface"/>
                <a:ea typeface="+mn-ea"/>
                <a:cs typeface="+mn-cs"/>
              </a:rPr>
              <a:t>Bioecological theory model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609174" y="5344614"/>
            <a:ext cx="7171658" cy="49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00"/>
              </a:lnSpc>
            </a:pPr>
            <a:r>
              <a:rPr lang="en-US" sz="2200" dirty="0">
                <a:solidFill>
                  <a:srgbClr val="000000"/>
                </a:solidFill>
                <a:latin typeface="Roboto"/>
              </a:rPr>
              <a:t>Bronfenbrenner, 1979 </a:t>
            </a:r>
          </a:p>
        </p:txBody>
      </p:sp>
      <p:pic>
        <p:nvPicPr>
          <p:cNvPr id="2" name="Graphic 2" descr="Four concentric circles. Inner circle: Individual, Next circle: Microsystem and Mesosystem, next circle: Exosystem, outer circle: macrosystem. Below the circles is an arrow pointing to the right which is labelled Chronosystem">
            <a:extLst>
              <a:ext uri="{FF2B5EF4-FFF2-40B4-BE49-F238E27FC236}">
                <a16:creationId xmlns:a16="http://schemas.microsoft.com/office/drawing/2014/main" id="{B3362C04-FD4F-F083-70A8-9F19322016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2339" r="8213" b="6708"/>
          <a:stretch/>
        </p:blipFill>
        <p:spPr bwMode="auto">
          <a:xfrm>
            <a:off x="876208" y="893826"/>
            <a:ext cx="7650126" cy="89833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12">
            <a:extLst>
              <a:ext uri="{FF2B5EF4-FFF2-40B4-BE49-F238E27FC236}">
                <a16:creationId xmlns:a16="http://schemas.microsoft.com/office/drawing/2014/main" id="{C1A3975F-97D7-A3F8-8DA5-FCF7E89CE72D}"/>
              </a:ext>
            </a:extLst>
          </p:cNvPr>
          <p:cNvSpPr txBox="1"/>
          <p:nvPr/>
        </p:nvSpPr>
        <p:spPr>
          <a:xfrm>
            <a:off x="437028" y="9630310"/>
            <a:ext cx="7171658" cy="49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0"/>
              </a:lnSpc>
            </a:pPr>
            <a:r>
              <a:rPr lang="en-US" sz="2200" dirty="0">
                <a:solidFill>
                  <a:srgbClr val="000000"/>
                </a:solidFill>
                <a:latin typeface="Roboto"/>
              </a:rPr>
              <a:t>Adapted from Pinder-</a:t>
            </a:r>
            <a:r>
              <a:rPr lang="en-US" sz="2200" dirty="0" err="1">
                <a:solidFill>
                  <a:srgbClr val="000000"/>
                </a:solidFill>
                <a:latin typeface="Roboto"/>
              </a:rPr>
              <a:t>Amaker</a:t>
            </a:r>
            <a:r>
              <a:rPr lang="en-US" sz="2200" dirty="0">
                <a:solidFill>
                  <a:srgbClr val="000000"/>
                </a:solidFill>
                <a:latin typeface="Roboto"/>
              </a:rPr>
              <a:t>, 2019</a:t>
            </a:r>
          </a:p>
        </p:txBody>
      </p:sp>
      <p:sp>
        <p:nvSpPr>
          <p:cNvPr id="3" name="TextBox 14">
            <a:extLst>
              <a:ext uri="{FF2B5EF4-FFF2-40B4-BE49-F238E27FC236}">
                <a16:creationId xmlns:a16="http://schemas.microsoft.com/office/drawing/2014/main" id="{DFAEDC3F-72BE-2B19-2D92-B8D2E89F797B}"/>
              </a:ext>
            </a:extLst>
          </p:cNvPr>
          <p:cNvSpPr txBox="1"/>
          <p:nvPr/>
        </p:nvSpPr>
        <p:spPr>
          <a:xfrm>
            <a:off x="12351100" y="9352969"/>
            <a:ext cx="4717700" cy="29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dirty="0">
                <a:solidFill>
                  <a:srgbClr val="000000"/>
                </a:solidFill>
                <a:latin typeface="Roboto"/>
              </a:rPr>
              <a:t>23</a:t>
            </a:r>
            <a:r>
              <a:rPr lang="en-US" sz="1800" dirty="0">
                <a:solidFill>
                  <a:srgbClr val="000000"/>
                </a:solidFill>
                <a:latin typeface="Roboto"/>
              </a:rPr>
              <a:t> APRIL, 2024</a:t>
            </a:r>
          </a:p>
        </p:txBody>
      </p:sp>
    </p:spTree>
    <p:extLst>
      <p:ext uri="{BB962C8B-B14F-4D97-AF65-F5344CB8AC3E}">
        <p14:creationId xmlns:p14="http://schemas.microsoft.com/office/powerpoint/2010/main" val="11172225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4983</TotalTime>
  <Words>1073</Words>
  <Application>Microsoft Office PowerPoint</Application>
  <PresentationFormat>Custom</PresentationFormat>
  <Paragraphs>222</Paragraphs>
  <Slides>30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Roboto</vt:lpstr>
      <vt:lpstr>Aptos ExtraBold</vt:lpstr>
      <vt:lpstr>Wingdings</vt:lpstr>
      <vt:lpstr>Arial</vt:lpstr>
      <vt:lpstr>Abril Fatface</vt:lpstr>
      <vt:lpstr>Helvetica Neue</vt:lpstr>
      <vt:lpstr>Calibri</vt:lpstr>
      <vt:lpstr>Aptos</vt:lpstr>
      <vt:lpstr>Office Theme</vt:lpstr>
      <vt:lpstr>Autistic students and the transition  to university: Findings and recommendations</vt:lpstr>
      <vt:lpstr>Acknowledgment of Country</vt:lpstr>
      <vt:lpstr>About Me</vt:lpstr>
      <vt:lpstr>Outline</vt:lpstr>
      <vt:lpstr>Background</vt:lpstr>
      <vt:lpstr>Background</vt:lpstr>
      <vt:lpstr>Transition</vt:lpstr>
      <vt:lpstr>Lizzio’s Five Senses</vt:lpstr>
      <vt:lpstr>Bioecological theory model</vt:lpstr>
      <vt:lpstr>Systematic Literature Review</vt:lpstr>
      <vt:lpstr>Method</vt:lpstr>
      <vt:lpstr>Method</vt:lpstr>
      <vt:lpstr>Findings</vt:lpstr>
      <vt:lpstr>Student Interviews</vt:lpstr>
      <vt:lpstr>Participant Information</vt:lpstr>
      <vt:lpstr>Student Themes</vt:lpstr>
      <vt:lpstr>Support Network Interviews</vt:lpstr>
      <vt:lpstr>Support Network Themes - Interviews</vt:lpstr>
      <vt:lpstr>Family Member Surveys</vt:lpstr>
      <vt:lpstr>Family Member Themes - Survey</vt:lpstr>
      <vt:lpstr>Staff Member Surveys</vt:lpstr>
      <vt:lpstr>Staff Member Themes - Survey</vt:lpstr>
      <vt:lpstr>Bioecological theory model: Factors which influence transition</vt:lpstr>
      <vt:lpstr>Bioecological Theory Model Factors That Impact Transition</vt:lpstr>
      <vt:lpstr>Recommendations</vt:lpstr>
      <vt:lpstr>Recommendations</vt:lpstr>
      <vt:lpstr>Recommendations Continued</vt:lpstr>
      <vt:lpstr>Recommendations Continued</vt:lpstr>
      <vt:lpstr>Contact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Gradient Minimal Portfolio Proposal Presentation</dc:title>
  <dc:creator>Alison Nuske</dc:creator>
  <cp:lastModifiedBy>Kylie Geard</cp:lastModifiedBy>
  <cp:revision>6</cp:revision>
  <dcterms:created xsi:type="dcterms:W3CDTF">2006-08-16T00:00:00Z</dcterms:created>
  <dcterms:modified xsi:type="dcterms:W3CDTF">2024-04-22T01:34:17Z</dcterms:modified>
  <dc:identifier>DAGBIkXkd7w</dc:identifier>
</cp:coreProperties>
</file>