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6" r:id="rId5"/>
    <p:sldId id="278" r:id="rId6"/>
    <p:sldId id="275" r:id="rId7"/>
    <p:sldId id="287" r:id="rId8"/>
    <p:sldId id="258" r:id="rId9"/>
    <p:sldId id="259" r:id="rId10"/>
    <p:sldId id="272" r:id="rId11"/>
    <p:sldId id="260" r:id="rId12"/>
    <p:sldId id="282" r:id="rId13"/>
    <p:sldId id="279" r:id="rId14"/>
    <p:sldId id="285" r:id="rId15"/>
    <p:sldId id="286" r:id="rId16"/>
    <p:sldId id="263" r:id="rId17"/>
    <p:sldId id="261" r:id="rId18"/>
    <p:sldId id="284" r:id="rId19"/>
    <p:sldId id="283" r:id="rId20"/>
    <p:sldId id="264" r:id="rId21"/>
    <p:sldId id="280"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4D9168FB-1155-C66D-0134-C5E495DAF075}" name="Elizabeth Hitches" initials="EH" userId="S::uqehitch@uq.edu.au::37bcd64c-3351-40a5-9f91-9fb6cfce03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61C"/>
    <a:srgbClr val="4597EA"/>
    <a:srgbClr val="01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92D47-0BC5-474F-9FC1-50B7ACBE5D8D}" v="25" dt="2024-03-12T03:47:26.647"/>
    <p1510:client id="{5DDA5726-0D72-4237-8C74-CDB3041D6A7C}" v="15" dt="2024-03-12T04:22:56.358"/>
    <p1510:client id="{F56189A2-3BE9-A740-B538-5BB5026FD1C1}" v="703" dt="2024-03-12T21:00:20.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581" autoAdjust="0"/>
  </p:normalViewPr>
  <p:slideViewPr>
    <p:cSldViewPr snapToGrid="0">
      <p:cViewPr varScale="1">
        <p:scale>
          <a:sx n="95" d="100"/>
          <a:sy n="95" d="100"/>
        </p:scale>
        <p:origin x="96" y="258"/>
      </p:cViewPr>
      <p:guideLst/>
    </p:cSldViewPr>
  </p:slideViewPr>
  <p:outlineViewPr>
    <p:cViewPr>
      <p:scale>
        <a:sx n="33" d="100"/>
        <a:sy n="33" d="100"/>
      </p:scale>
      <p:origin x="0" y="-27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1F5F-9974-5AA9-5B06-5A03AC6D7C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C84FB4C-5795-D80F-B35E-AFEF8FF63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8FFCDB8-3C70-EC87-4C14-F28735433608}"/>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5" name="Footer Placeholder 4">
            <a:extLst>
              <a:ext uri="{FF2B5EF4-FFF2-40B4-BE49-F238E27FC236}">
                <a16:creationId xmlns:a16="http://schemas.microsoft.com/office/drawing/2014/main" id="{A052D140-5937-DC65-F03E-98DE943E6C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D0E269-0541-C18C-DB45-4A3080EA5A7C}"/>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79183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ACFF-8F76-9B4B-0D06-26FE1EFE61D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B8DBE1-3010-2056-72CB-265B776E8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121291-8C29-2585-469B-3AE30DD5D545}"/>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5" name="Footer Placeholder 4">
            <a:extLst>
              <a:ext uri="{FF2B5EF4-FFF2-40B4-BE49-F238E27FC236}">
                <a16:creationId xmlns:a16="http://schemas.microsoft.com/office/drawing/2014/main" id="{0DFC9337-9AC2-E7A2-503A-6B0C4C3E47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64D226-A368-3693-A230-5D26545CB7B4}"/>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43994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311B8-7FBF-B18B-B08E-2260C1C11A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1D6B18-FF2A-C384-9D11-74E907DF22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E1D8ED-D3F1-FF3D-4FB1-385DD32A2F6F}"/>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5" name="Footer Placeholder 4">
            <a:extLst>
              <a:ext uri="{FF2B5EF4-FFF2-40B4-BE49-F238E27FC236}">
                <a16:creationId xmlns:a16="http://schemas.microsoft.com/office/drawing/2014/main" id="{E6AD2AB6-FFB0-C859-26C6-0C0EC63F41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558186-D0A4-848F-DC7F-2D6CC0215681}"/>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2773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C559-81C5-2193-5303-034AC6C0DB0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754A198-EF6C-A202-03E4-398ED3BE8A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8250DEB-DE51-A106-7900-1DDC16EFB19E}"/>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5" name="Footer Placeholder 4">
            <a:extLst>
              <a:ext uri="{FF2B5EF4-FFF2-40B4-BE49-F238E27FC236}">
                <a16:creationId xmlns:a16="http://schemas.microsoft.com/office/drawing/2014/main" id="{63576984-479F-2EBE-F441-C10B411826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39C62A-FB32-78E4-1380-5DDDC29340CA}"/>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76024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568E-246B-C4B7-D329-D496494C1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F029F8E-FC99-8B4B-B91A-B4F97E9811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5F090-3AF2-8A7D-774B-510F5E908DA0}"/>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5" name="Footer Placeholder 4">
            <a:extLst>
              <a:ext uri="{FF2B5EF4-FFF2-40B4-BE49-F238E27FC236}">
                <a16:creationId xmlns:a16="http://schemas.microsoft.com/office/drawing/2014/main" id="{435C58E1-902D-923A-9A18-D62717F816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20AFFB-07B3-9581-1687-64D095F58EC7}"/>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163433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352A-11B0-A147-D3E6-6E1B5C7A912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4211186-7C51-EE83-DD31-E4B7A869A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8CC7043-6A18-2915-F5B4-23D80A534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7C66DC7-8526-3795-B58C-05028D7B6791}"/>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6" name="Footer Placeholder 5">
            <a:extLst>
              <a:ext uri="{FF2B5EF4-FFF2-40B4-BE49-F238E27FC236}">
                <a16:creationId xmlns:a16="http://schemas.microsoft.com/office/drawing/2014/main" id="{5AB17FF8-AAD1-1EAC-05D4-359D49D235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24523B-3B3C-5481-E4EB-21FEC11F7012}"/>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340845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9271-0AD8-6F3D-6702-364AD3FCCAB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7115018-795F-72CF-89B8-008F57838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5A0C2-7975-D84D-6A54-8D5B13870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1574A6B-6DF7-1445-A0D3-4C8DB8177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54493-3A39-E4CF-1D20-C320B39D4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2C4216B-7DE7-6455-9485-7EFC0CA01BEA}"/>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8" name="Footer Placeholder 7">
            <a:extLst>
              <a:ext uri="{FF2B5EF4-FFF2-40B4-BE49-F238E27FC236}">
                <a16:creationId xmlns:a16="http://schemas.microsoft.com/office/drawing/2014/main" id="{230FE492-D45C-F967-C553-8350F24BCF0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2D632FC-471C-2376-8030-8EB9F72D89D0}"/>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40358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95DB-1E53-85C4-21A1-DAA1CD5156C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70E33A1-B9D0-AF27-E006-97021D5A2C36}"/>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4" name="Footer Placeholder 3">
            <a:extLst>
              <a:ext uri="{FF2B5EF4-FFF2-40B4-BE49-F238E27FC236}">
                <a16:creationId xmlns:a16="http://schemas.microsoft.com/office/drawing/2014/main" id="{F7F6A854-F8C4-896D-371B-FC3DF9766B8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69C05EE-D439-1C30-79BB-A7FED737CC42}"/>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330065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7B6FE-2D2B-71E8-7877-77F4CC8D8D1F}"/>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3" name="Footer Placeholder 2">
            <a:extLst>
              <a:ext uri="{FF2B5EF4-FFF2-40B4-BE49-F238E27FC236}">
                <a16:creationId xmlns:a16="http://schemas.microsoft.com/office/drawing/2014/main" id="{BC65D91B-7097-E795-58DF-D7DE50C6520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949098-7B90-E345-4DE2-57165527A549}"/>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62269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F7EB-78EB-3252-766B-50510BD23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1DA1DEE-EB68-A2FC-3F59-D320BB4CD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5B619D-96F1-677A-C520-AAD995DE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7568B-3B75-F1D3-603D-53A494DB64EC}"/>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6" name="Footer Placeholder 5">
            <a:extLst>
              <a:ext uri="{FF2B5EF4-FFF2-40B4-BE49-F238E27FC236}">
                <a16:creationId xmlns:a16="http://schemas.microsoft.com/office/drawing/2014/main" id="{F10D2D37-4909-B3AA-6A54-7584CD08AB3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BDB9839-28FD-5820-AF77-B97EE195F713}"/>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327389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8553-3008-2F81-6320-F84522082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79BC498-3132-A24E-5AB4-8B935ABF7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8E10E7A-30B6-0315-52E3-3C07A8339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0C400-D301-537C-630B-9314D69E9509}"/>
              </a:ext>
            </a:extLst>
          </p:cNvPr>
          <p:cNvSpPr>
            <a:spLocks noGrp="1"/>
          </p:cNvSpPr>
          <p:nvPr>
            <p:ph type="dt" sz="half" idx="10"/>
          </p:nvPr>
        </p:nvSpPr>
        <p:spPr/>
        <p:txBody>
          <a:bodyPr/>
          <a:lstStyle/>
          <a:p>
            <a:fld id="{591259E8-2394-4F89-A87E-42069CACD86F}" type="datetimeFigureOut">
              <a:rPr lang="en-AU" smtClean="0"/>
              <a:t>25/03/2024</a:t>
            </a:fld>
            <a:endParaRPr lang="en-AU"/>
          </a:p>
        </p:txBody>
      </p:sp>
      <p:sp>
        <p:nvSpPr>
          <p:cNvPr id="6" name="Footer Placeholder 5">
            <a:extLst>
              <a:ext uri="{FF2B5EF4-FFF2-40B4-BE49-F238E27FC236}">
                <a16:creationId xmlns:a16="http://schemas.microsoft.com/office/drawing/2014/main" id="{C66C489F-4FEF-7283-D5C3-2EAF0A6531E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8E904E4-A7F8-D56B-1DB3-00D4B0D17A73}"/>
              </a:ext>
            </a:extLst>
          </p:cNvPr>
          <p:cNvSpPr>
            <a:spLocks noGrp="1"/>
          </p:cNvSpPr>
          <p:nvPr>
            <p:ph type="sldNum" sz="quarter" idx="12"/>
          </p:nvPr>
        </p:nvSpPr>
        <p:spPr/>
        <p:txBody>
          <a:bodyPr/>
          <a:lstStyle/>
          <a:p>
            <a:fld id="{209D01E6-AEB2-4B98-8331-65ADA1D7EA61}" type="slidenum">
              <a:rPr lang="en-AU" smtClean="0"/>
              <a:t>‹#›</a:t>
            </a:fld>
            <a:endParaRPr lang="en-AU"/>
          </a:p>
        </p:txBody>
      </p:sp>
    </p:spTree>
    <p:extLst>
      <p:ext uri="{BB962C8B-B14F-4D97-AF65-F5344CB8AC3E}">
        <p14:creationId xmlns:p14="http://schemas.microsoft.com/office/powerpoint/2010/main" val="263236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07118-DFD1-BCBF-322B-A58A6A1B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089486-B531-7A1F-5A15-C869C8143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730742-8640-8E31-593B-8095A4BB8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1259E8-2394-4F89-A87E-42069CACD86F}" type="datetimeFigureOut">
              <a:rPr lang="en-AU" smtClean="0"/>
              <a:t>25/03/2024</a:t>
            </a:fld>
            <a:endParaRPr lang="en-AU"/>
          </a:p>
        </p:txBody>
      </p:sp>
      <p:sp>
        <p:nvSpPr>
          <p:cNvPr id="5" name="Footer Placeholder 4">
            <a:extLst>
              <a:ext uri="{FF2B5EF4-FFF2-40B4-BE49-F238E27FC236}">
                <a16:creationId xmlns:a16="http://schemas.microsoft.com/office/drawing/2014/main" id="{DA0B17F2-D9F0-2763-9956-AAB245B15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F742208-2971-3957-12C3-6D2A987C0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9D01E6-AEB2-4B98-8331-65ADA1D7EA61}" type="slidenum">
              <a:rPr lang="en-AU" smtClean="0"/>
              <a:t>‹#›</a:t>
            </a:fld>
            <a:endParaRPr lang="en-AU"/>
          </a:p>
        </p:txBody>
      </p:sp>
    </p:spTree>
    <p:extLst>
      <p:ext uri="{BB962C8B-B14F-4D97-AF65-F5344CB8AC3E}">
        <p14:creationId xmlns:p14="http://schemas.microsoft.com/office/powerpoint/2010/main" val="277023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laude.a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ahrefs.com/writing-tools/img-alt-text-generator&#16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laude.a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owardinclusion.com.au/blog/f/digital-accessibility-personalising-the-mouse-pointer&#160;" TargetMode="External"/><Relationship Id="rId2" Type="http://schemas.openxmlformats.org/officeDocument/2006/relationships/hyperlink" Target="https://towardinclusion.com.au/blog/f/digital-accessibility-why-the-way-we-create-headings-matters"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adcet.edu.au/inclusive-teaching/universal-design-for-learning&#160;" TargetMode="External"/><Relationship Id="rId4" Type="http://schemas.openxmlformats.org/officeDocument/2006/relationships/hyperlink" Target="https://scholar.google.com/citations?user=uEvi71kAAAAJ"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hyperlink" Target="https://www.linkedin.com/build-relation/newsletter-follow?entityUrn=7056913608030482432"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support.microsoft.com/en-us/office/improve-accessibility-with-the-accessibility-checker-a16f6de0-2f39-4a2b-8bd8-5ad801426c7f&#160;" TargetMode="External"/><Relationship Id="rId2" Type="http://schemas.openxmlformats.org/officeDocument/2006/relationships/hyperlink" Target="https://www.microsoft.com/en-us/education/products/learning-tools" TargetMode="External"/><Relationship Id="rId1" Type="http://schemas.openxmlformats.org/officeDocument/2006/relationships/slideLayout" Target="../slideLayouts/slideLayout2.xml"/><Relationship Id="rId4" Type="http://schemas.openxmlformats.org/officeDocument/2006/relationships/hyperlink" Target="https://www.accessi.org/blog/best-web-accessibility-too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menti.com/aldcz649mic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olar.google.com.au/citations?user=uEvi71kAAAAJ&amp;hl=en&amp;oi=ao"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e.hitches@uq.edu.au" TargetMode="External"/><Relationship Id="rId5" Type="http://schemas.openxmlformats.org/officeDocument/2006/relationships/hyperlink" Target="http://www.linkedin.com/in/elizabeth-hitches&#160;" TargetMode="External"/><Relationship Id="rId4" Type="http://schemas.openxmlformats.org/officeDocument/2006/relationships/hyperlink" Target="https://orcid.org/0000-0003-1197-954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in/joehoughton/&#160;" TargetMode="External"/><Relationship Id="rId2" Type="http://schemas.openxmlformats.org/officeDocument/2006/relationships/hyperlink" Target="https://orcid.org/0000-0002-5100-5069"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mailto:joe.houghton@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017A74-A54A-5FA6-DF30-631B741383B2}"/>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0" y="-2366"/>
            <a:ext cx="12208564" cy="6962124"/>
          </a:xfrm>
          <a:prstGeom prst="rect">
            <a:avLst/>
          </a:prstGeom>
        </p:spPr>
      </p:pic>
      <p:sp>
        <p:nvSpPr>
          <p:cNvPr id="2" name="Title 1">
            <a:extLst>
              <a:ext uri="{FF2B5EF4-FFF2-40B4-BE49-F238E27FC236}">
                <a16:creationId xmlns:a16="http://schemas.microsoft.com/office/drawing/2014/main" id="{CC3B8F02-4698-F1C4-FE65-163CF034516A}"/>
              </a:ext>
            </a:extLst>
          </p:cNvPr>
          <p:cNvSpPr>
            <a:spLocks noGrp="1"/>
          </p:cNvSpPr>
          <p:nvPr>
            <p:ph type="ctrTitle"/>
          </p:nvPr>
        </p:nvSpPr>
        <p:spPr>
          <a:xfrm>
            <a:off x="1524000" y="2287450"/>
            <a:ext cx="9144000" cy="1868557"/>
          </a:xfrm>
        </p:spPr>
        <p:txBody>
          <a:bodyPr/>
          <a:lstStyle/>
          <a:p>
            <a:r>
              <a:rPr lang="en-AU" b="1" dirty="0">
                <a:solidFill>
                  <a:srgbClr val="013262"/>
                </a:solidFill>
              </a:rPr>
              <a:t>Applying AI and UDL for Inclusive Learning:</a:t>
            </a:r>
          </a:p>
        </p:txBody>
      </p:sp>
      <p:sp>
        <p:nvSpPr>
          <p:cNvPr id="3" name="Subtitle 2">
            <a:extLst>
              <a:ext uri="{FF2B5EF4-FFF2-40B4-BE49-F238E27FC236}">
                <a16:creationId xmlns:a16="http://schemas.microsoft.com/office/drawing/2014/main" id="{7FC18680-68E8-74B8-4AE1-59262167C84C}"/>
              </a:ext>
            </a:extLst>
          </p:cNvPr>
          <p:cNvSpPr>
            <a:spLocks noGrp="1"/>
          </p:cNvSpPr>
          <p:nvPr>
            <p:ph type="subTitle" idx="1"/>
          </p:nvPr>
        </p:nvSpPr>
        <p:spPr>
          <a:xfrm>
            <a:off x="1524000" y="4535212"/>
            <a:ext cx="9144000" cy="1655762"/>
          </a:xfrm>
        </p:spPr>
        <p:txBody>
          <a:bodyPr vert="horz" lIns="91440" tIns="45720" rIns="91440" bIns="45720" rtlCol="0" anchor="t">
            <a:normAutofit/>
          </a:bodyPr>
          <a:lstStyle/>
          <a:p>
            <a:r>
              <a:rPr lang="en-AU" sz="4000" b="1">
                <a:solidFill>
                  <a:srgbClr val="013262"/>
                </a:solidFill>
              </a:rPr>
              <a:t>Perceptibility, Flexibility, Accessibility</a:t>
            </a:r>
          </a:p>
          <a:p>
            <a:endParaRPr lang="en-AU" b="1">
              <a:solidFill>
                <a:srgbClr val="013262"/>
              </a:solidFill>
            </a:endParaRPr>
          </a:p>
          <a:p>
            <a:r>
              <a:rPr lang="en-AU" b="1">
                <a:solidFill>
                  <a:srgbClr val="013262"/>
                </a:solidFill>
              </a:rPr>
              <a:t>Presented by Elizabeth Hitches &amp; Joe Houghton</a:t>
            </a:r>
          </a:p>
        </p:txBody>
      </p:sp>
      <p:pic>
        <p:nvPicPr>
          <p:cNvPr id="6" name="Picture 5" descr="QR code for ADCET Accessibility Seminar 2024-03-20 (https://joehoughton-teaching.notion.site/ADCET-Accessibility-Seminar-2024-03-20-7119554b1114484aafd821e17bab0171)">
            <a:extLst>
              <a:ext uri="{FF2B5EF4-FFF2-40B4-BE49-F238E27FC236}">
                <a16:creationId xmlns:a16="http://schemas.microsoft.com/office/drawing/2014/main" id="{B448EFCB-1AEA-D634-EAFB-5F6B8EB7EBF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70" y="117887"/>
            <a:ext cx="1852533" cy="1852533"/>
          </a:xfrm>
          <a:prstGeom prst="rect">
            <a:avLst/>
          </a:prstGeom>
        </p:spPr>
      </p:pic>
      <p:pic>
        <p:nvPicPr>
          <p:cNvPr id="4" name="Picture 3" descr="ADCET logo: Australian Disability Clearinghouse on Education and Training. Supporting you, supporting students.">
            <a:extLst>
              <a:ext uri="{FF2B5EF4-FFF2-40B4-BE49-F238E27FC236}">
                <a16:creationId xmlns:a16="http://schemas.microsoft.com/office/drawing/2014/main" id="{6465B3AA-3F97-0863-1FC2-D95CE066ECD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47671" y="46243"/>
            <a:ext cx="6096000" cy="2002971"/>
          </a:xfrm>
          <a:prstGeom prst="rect">
            <a:avLst/>
          </a:prstGeom>
        </p:spPr>
      </p:pic>
      <p:pic>
        <p:nvPicPr>
          <p:cNvPr id="7" name="Picture 6">
            <a:extLst>
              <a:ext uri="{FF2B5EF4-FFF2-40B4-BE49-F238E27FC236}">
                <a16:creationId xmlns:a16="http://schemas.microsoft.com/office/drawing/2014/main" id="{AD90D53B-A5EE-0B97-50C5-E807D859F06D}"/>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70998" y="117887"/>
            <a:ext cx="1852533" cy="1852533"/>
          </a:xfrm>
          <a:prstGeom prst="rect">
            <a:avLst/>
          </a:prstGeom>
        </p:spPr>
      </p:pic>
    </p:spTree>
    <p:extLst>
      <p:ext uri="{BB962C8B-B14F-4D97-AF65-F5344CB8AC3E}">
        <p14:creationId xmlns:p14="http://schemas.microsoft.com/office/powerpoint/2010/main" val="162732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BF2F2-E19F-18EC-1B91-CCC8933E600C}"/>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t>UDL, Perception and Accessibility</a:t>
            </a:r>
          </a:p>
        </p:txBody>
      </p:sp>
      <p:pic>
        <p:nvPicPr>
          <p:cNvPr id="4" name="Picture 3" descr="CPU with binary numbers and blueprint">
            <a:extLst>
              <a:ext uri="{FF2B5EF4-FFF2-40B4-BE49-F238E27FC236}">
                <a16:creationId xmlns:a16="http://schemas.microsoft.com/office/drawing/2014/main" id="{F214F4EB-ABB9-EB01-4BF2-F55872A9B1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
            <a:ext cx="5410198" cy="6858002"/>
          </a:xfrm>
          <a:prstGeom prst="rect">
            <a:avLst/>
          </a:prstGeom>
        </p:spPr>
      </p:pic>
      <p:sp>
        <p:nvSpPr>
          <p:cNvPr id="3" name="TextBox 2">
            <a:extLst>
              <a:ext uri="{FF2B5EF4-FFF2-40B4-BE49-F238E27FC236}">
                <a16:creationId xmlns:a16="http://schemas.microsoft.com/office/drawing/2014/main" id="{67974C1D-FD95-28BC-D56D-72F460254061}"/>
              </a:ext>
            </a:extLst>
          </p:cNvPr>
          <p:cNvSpPr txBox="1"/>
          <p:nvPr/>
        </p:nvSpPr>
        <p:spPr>
          <a:xfrm>
            <a:off x="6115317" y="2577263"/>
            <a:ext cx="5247340" cy="386940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Provide options for Perception:</a:t>
            </a:r>
          </a:p>
          <a:p>
            <a:pPr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r>
              <a:rPr lang="en-US" sz="2400" dirty="0"/>
              <a:t>Offer ways of </a:t>
            </a:r>
            <a:r>
              <a:rPr lang="en-US" sz="2400" dirty="0" err="1"/>
              <a:t>customising</a:t>
            </a:r>
            <a:r>
              <a:rPr lang="en-US" sz="2400" dirty="0"/>
              <a:t> the display of information</a:t>
            </a:r>
          </a:p>
          <a:p>
            <a:pPr marL="742950" lvl="1"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r>
              <a:rPr lang="en-US" sz="2400" dirty="0"/>
              <a:t>Offer alternatives for auditory information</a:t>
            </a:r>
          </a:p>
          <a:p>
            <a:pPr lvl="1" indent="-228600">
              <a:lnSpc>
                <a:spcPct val="90000"/>
              </a:lnSpc>
              <a:spcAft>
                <a:spcPts val="600"/>
              </a:spcAft>
              <a:buFont typeface="Arial" panose="020B0604020202020204" pitchFamily="34" charset="0"/>
              <a:buChar char="•"/>
            </a:pPr>
            <a:endParaRPr lang="en-US" sz="2400" dirty="0"/>
          </a:p>
          <a:p>
            <a:pPr marL="742950" lvl="1" indent="-228600">
              <a:lnSpc>
                <a:spcPct val="90000"/>
              </a:lnSpc>
              <a:spcAft>
                <a:spcPts val="600"/>
              </a:spcAft>
              <a:buFont typeface="Arial" panose="020B0604020202020204" pitchFamily="34" charset="0"/>
              <a:buChar char="•"/>
            </a:pPr>
            <a:r>
              <a:rPr lang="en-US" sz="2400" dirty="0"/>
              <a:t>Offer alternative for visual information</a:t>
            </a:r>
          </a:p>
        </p:txBody>
      </p:sp>
      <p:sp>
        <p:nvSpPr>
          <p:cNvPr id="5" name="Right Triangle 4">
            <a:extLst>
              <a:ext uri="{FF2B5EF4-FFF2-40B4-BE49-F238E27FC236}">
                <a16:creationId xmlns:a16="http://schemas.microsoft.com/office/drawing/2014/main" id="{DBD58518-0CEB-7B3B-48B8-0EB3775E4E02}"/>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8742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2040D-7625-5536-FF70-732422A7FB5A}"/>
              </a:ext>
            </a:extLst>
          </p:cNvPr>
          <p:cNvSpPr>
            <a:spLocks noGrp="1"/>
          </p:cNvSpPr>
          <p:nvPr>
            <p:ph type="title"/>
          </p:nvPr>
        </p:nvSpPr>
        <p:spPr>
          <a:xfrm>
            <a:off x="471550" y="325370"/>
            <a:ext cx="4368602" cy="672625"/>
          </a:xfrm>
        </p:spPr>
        <p:txBody>
          <a:bodyPr anchor="b">
            <a:normAutofit/>
          </a:bodyPr>
          <a:lstStyle/>
          <a:p>
            <a:r>
              <a:rPr lang="en-AU" sz="4200" dirty="0"/>
              <a:t>Practical examples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4D7569-0D3A-501C-F342-FB8E430C05D7}"/>
              </a:ext>
            </a:extLst>
          </p:cNvPr>
          <p:cNvSpPr>
            <a:spLocks noGrp="1"/>
          </p:cNvSpPr>
          <p:nvPr>
            <p:ph idx="1"/>
          </p:nvPr>
        </p:nvSpPr>
        <p:spPr>
          <a:xfrm>
            <a:off x="443059" y="1162756"/>
            <a:ext cx="4981397" cy="5530483"/>
          </a:xfrm>
          <a:solidFill>
            <a:schemeClr val="bg1"/>
          </a:solidFill>
        </p:spPr>
        <p:txBody>
          <a:bodyPr vert="horz" lIns="91440" tIns="45720" rIns="91440" bIns="45720" rtlCol="0" anchor="t">
            <a:normAutofit lnSpcReduction="10000"/>
          </a:bodyPr>
          <a:lstStyle/>
          <a:p>
            <a:r>
              <a:rPr lang="en-AU" sz="2400" dirty="0"/>
              <a:t>Zoom</a:t>
            </a:r>
          </a:p>
          <a:p>
            <a:pPr lvl="1">
              <a:buFont typeface="Courier New" panose="020B0604020202020204" pitchFamily="34" charset="0"/>
              <a:buChar char="o"/>
            </a:pPr>
            <a:r>
              <a:rPr lang="en-AU" dirty="0"/>
              <a:t>Closed captions and audio options</a:t>
            </a:r>
          </a:p>
          <a:p>
            <a:pPr lvl="1">
              <a:buFont typeface="Courier New" panose="020B0604020202020204" pitchFamily="34" charset="0"/>
              <a:buChar char="o"/>
            </a:pPr>
            <a:r>
              <a:rPr lang="en-AU" dirty="0"/>
              <a:t>Visual introductions</a:t>
            </a:r>
          </a:p>
          <a:p>
            <a:pPr lvl="1">
              <a:buFont typeface="Courier New" panose="020B0604020202020204" pitchFamily="34" charset="0"/>
              <a:buChar char="o"/>
            </a:pPr>
            <a:r>
              <a:rPr lang="en-AU" dirty="0"/>
              <a:t>"Integrating the chat"</a:t>
            </a:r>
          </a:p>
          <a:p>
            <a:pPr lvl="1">
              <a:buFont typeface="Courier New" panose="020B0604020202020204" pitchFamily="34" charset="0"/>
              <a:buChar char="o"/>
            </a:pPr>
            <a:r>
              <a:rPr lang="en-AU" dirty="0"/>
              <a:t>Recording</a:t>
            </a:r>
          </a:p>
          <a:p>
            <a:r>
              <a:rPr lang="en-AU" sz="2400" dirty="0"/>
              <a:t>Word</a:t>
            </a:r>
            <a:endParaRPr lang="en-US" sz="2400" dirty="0"/>
          </a:p>
          <a:p>
            <a:pPr lvl="1">
              <a:buFont typeface="Courier New" panose="020B0604020202020204" pitchFamily="34" charset="0"/>
              <a:buChar char="o"/>
            </a:pPr>
            <a:r>
              <a:rPr lang="en-AU" dirty="0"/>
              <a:t>Immersive reader</a:t>
            </a:r>
          </a:p>
          <a:p>
            <a:pPr lvl="1">
              <a:buFont typeface="Courier New" panose="020B0604020202020204" pitchFamily="34" charset="0"/>
              <a:buChar char="o"/>
            </a:pPr>
            <a:r>
              <a:rPr lang="en-AU" dirty="0"/>
              <a:t>Headings</a:t>
            </a:r>
          </a:p>
          <a:p>
            <a:pPr lvl="1">
              <a:buFont typeface="Courier New" panose="020B0604020202020204" pitchFamily="34" charset="0"/>
              <a:buChar char="o"/>
            </a:pPr>
            <a:r>
              <a:rPr lang="en-AU" dirty="0"/>
              <a:t>Sharing a customisable format</a:t>
            </a:r>
          </a:p>
          <a:p>
            <a:r>
              <a:rPr lang="en-AU" sz="2400" dirty="0"/>
              <a:t>PowerPoint</a:t>
            </a:r>
          </a:p>
          <a:p>
            <a:pPr lvl="1">
              <a:buFont typeface="Courier New" panose="020B0604020202020204" pitchFamily="34" charset="0"/>
              <a:buChar char="o"/>
            </a:pPr>
            <a:r>
              <a:rPr lang="en-AU" dirty="0"/>
              <a:t>Alt text</a:t>
            </a:r>
          </a:p>
          <a:p>
            <a:pPr lvl="1">
              <a:buFont typeface="Courier New" panose="020B0604020202020204" pitchFamily="34" charset="0"/>
              <a:buChar char="o"/>
            </a:pPr>
            <a:r>
              <a:rPr lang="en-AU" dirty="0"/>
              <a:t>Verbal descriptions</a:t>
            </a:r>
          </a:p>
          <a:p>
            <a:pPr lvl="1">
              <a:buFont typeface="Courier New" panose="020B0604020202020204" pitchFamily="34" charset="0"/>
              <a:buChar char="o"/>
            </a:pPr>
            <a:r>
              <a:rPr lang="en-AU" dirty="0"/>
              <a:t>Sharing a customisable format</a:t>
            </a:r>
          </a:p>
          <a:p>
            <a:pPr marL="0" indent="0">
              <a:buNone/>
            </a:pPr>
            <a:endParaRPr lang="en-AU" sz="2400" dirty="0"/>
          </a:p>
        </p:txBody>
      </p:sp>
      <p:pic>
        <p:nvPicPr>
          <p:cNvPr id="4" name="Picture 3" descr="Woman looking at computer screen with Zoom grid view of participants&#10;">
            <a:extLst>
              <a:ext uri="{FF2B5EF4-FFF2-40B4-BE49-F238E27FC236}">
                <a16:creationId xmlns:a16="http://schemas.microsoft.com/office/drawing/2014/main" id="{C91EABA5-25B1-22D7-C819-469D0BFE8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ight Triangle 4">
            <a:extLst>
              <a:ext uri="{FF2B5EF4-FFF2-40B4-BE49-F238E27FC236}">
                <a16:creationId xmlns:a16="http://schemas.microsoft.com/office/drawing/2014/main" id="{F6A52A1D-1D55-F20F-E5F4-C1794425B6FC}"/>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971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E12A1-E8D4-F64E-F996-DE5DCC452BE2}"/>
              </a:ext>
            </a:extLst>
          </p:cNvPr>
          <p:cNvSpPr>
            <a:spLocks noGrp="1"/>
          </p:cNvSpPr>
          <p:nvPr>
            <p:ph type="title"/>
          </p:nvPr>
        </p:nvSpPr>
        <p:spPr>
          <a:xfrm>
            <a:off x="435634" y="178219"/>
            <a:ext cx="10515600" cy="736092"/>
          </a:xfrm>
        </p:spPr>
        <p:txBody>
          <a:bodyPr/>
          <a:lstStyle/>
          <a:p>
            <a:r>
              <a:rPr lang="en-US" dirty="0"/>
              <a:t>Zoom – closed captions and </a:t>
            </a:r>
            <a:r>
              <a:rPr lang="en-US" dirty="0" err="1"/>
              <a:t>customisation</a:t>
            </a:r>
            <a:endParaRPr lang="en-US" dirty="0"/>
          </a:p>
        </p:txBody>
      </p:sp>
      <p:pic>
        <p:nvPicPr>
          <p:cNvPr id="2" name="Picture 1" descr="A screenshot of a Zoom screen indicating the button to show closed captions with the menu to find caption settings">
            <a:extLst>
              <a:ext uri="{FF2B5EF4-FFF2-40B4-BE49-F238E27FC236}">
                <a16:creationId xmlns:a16="http://schemas.microsoft.com/office/drawing/2014/main" id="{B705C4AA-2549-2B01-7334-6336430F7BFE}"/>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9048" y="2452084"/>
            <a:ext cx="3431271" cy="2515295"/>
          </a:xfrm>
          <a:prstGeom prst="rect">
            <a:avLst/>
          </a:prstGeom>
        </p:spPr>
      </p:pic>
      <p:sp>
        <p:nvSpPr>
          <p:cNvPr id="6" name="Oval 5">
            <a:extLst>
              <a:ext uri="{FF2B5EF4-FFF2-40B4-BE49-F238E27FC236}">
                <a16:creationId xmlns:a16="http://schemas.microsoft.com/office/drawing/2014/main" id="{031FB9F4-D70D-EDDC-EAFA-812AAE407A18}"/>
              </a:ext>
              <a:ext uri="{C183D7F6-B498-43B3-948B-1728B52AA6E4}">
                <adec:decorative xmlns:adec="http://schemas.microsoft.com/office/drawing/2017/decorative" val="1"/>
              </a:ext>
            </a:extLst>
          </p:cNvPr>
          <p:cNvSpPr/>
          <p:nvPr/>
        </p:nvSpPr>
        <p:spPr>
          <a:xfrm>
            <a:off x="1049867" y="4301067"/>
            <a:ext cx="1399822" cy="88053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8DC13DDE-B224-11E0-4822-1273D59898C5}"/>
              </a:ext>
              <a:ext uri="{C183D7F6-B498-43B3-948B-1728B52AA6E4}">
                <adec:decorative xmlns:adec="http://schemas.microsoft.com/office/drawing/2017/decorative" val="1"/>
              </a:ext>
            </a:extLst>
          </p:cNvPr>
          <p:cNvSpPr/>
          <p:nvPr/>
        </p:nvSpPr>
        <p:spPr>
          <a:xfrm>
            <a:off x="1933542" y="3337491"/>
            <a:ext cx="1715911" cy="34148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Screen shot of the menu to customise captions">
            <a:extLst>
              <a:ext uri="{FF2B5EF4-FFF2-40B4-BE49-F238E27FC236}">
                <a16:creationId xmlns:a16="http://schemas.microsoft.com/office/drawing/2014/main" id="{F6D902CC-91A3-E643-3A21-412C01F587EA}"/>
              </a:ext>
            </a:extLst>
          </p:cNvPr>
          <p:cNvPicPr>
            <a:picLocks noChangeAspect="1"/>
          </p:cNvPicPr>
          <p:nvPr/>
        </p:nvPicPr>
        <p:blipFill>
          <a:blip r:embed="rId3"/>
          <a:stretch>
            <a:fillRect/>
          </a:stretch>
        </p:blipFill>
        <p:spPr>
          <a:xfrm>
            <a:off x="5360059" y="1135811"/>
            <a:ext cx="6705241" cy="5549661"/>
          </a:xfrm>
          <a:prstGeom prst="rect">
            <a:avLst/>
          </a:prstGeom>
        </p:spPr>
      </p:pic>
      <p:sp>
        <p:nvSpPr>
          <p:cNvPr id="4" name="Right Triangle 3">
            <a:extLst>
              <a:ext uri="{FF2B5EF4-FFF2-40B4-BE49-F238E27FC236}">
                <a16:creationId xmlns:a16="http://schemas.microsoft.com/office/drawing/2014/main" id="{1D7CCCA8-A08B-BD0B-A631-49405946CC0F}"/>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Shape 6">
            <a:extLst>
              <a:ext uri="{FF2B5EF4-FFF2-40B4-BE49-F238E27FC236}">
                <a16:creationId xmlns:a16="http://schemas.microsoft.com/office/drawing/2014/main" id="{E28D91C2-F9EA-399A-9D57-13D924DA9005}"/>
              </a:ext>
              <a:ext uri="{C183D7F6-B498-43B3-948B-1728B52AA6E4}">
                <adec:decorative xmlns:adec="http://schemas.microsoft.com/office/drawing/2017/decorative" val="1"/>
              </a:ext>
            </a:extLst>
          </p:cNvPr>
          <p:cNvSpPr/>
          <p:nvPr/>
        </p:nvSpPr>
        <p:spPr>
          <a:xfrm>
            <a:off x="3714044" y="1207911"/>
            <a:ext cx="1704623" cy="5486400"/>
          </a:xfrm>
          <a:custGeom>
            <a:avLst/>
            <a:gdLst>
              <a:gd name="connsiteX0" fmla="*/ 1648178 w 1704623"/>
              <a:gd name="connsiteY0" fmla="*/ 0 h 5486400"/>
              <a:gd name="connsiteX1" fmla="*/ 880534 w 1704623"/>
              <a:gd name="connsiteY1" fmla="*/ 1286933 h 5486400"/>
              <a:gd name="connsiteX2" fmla="*/ 0 w 1704623"/>
              <a:gd name="connsiteY2" fmla="*/ 2257778 h 5486400"/>
              <a:gd name="connsiteX3" fmla="*/ 880534 w 1704623"/>
              <a:gd name="connsiteY3" fmla="*/ 3736622 h 5486400"/>
              <a:gd name="connsiteX4" fmla="*/ 1659467 w 1704623"/>
              <a:gd name="connsiteY4" fmla="*/ 5486400 h 5486400"/>
              <a:gd name="connsiteX5" fmla="*/ 1704623 w 1704623"/>
              <a:gd name="connsiteY5" fmla="*/ 33867 h 5486400"/>
              <a:gd name="connsiteX6" fmla="*/ 1648178 w 1704623"/>
              <a:gd name="connsiteY6"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4623" h="5486400">
                <a:moveTo>
                  <a:pt x="1648178" y="0"/>
                </a:moveTo>
                <a:lnTo>
                  <a:pt x="880534" y="1286933"/>
                </a:lnTo>
                <a:lnTo>
                  <a:pt x="0" y="2257778"/>
                </a:lnTo>
                <a:lnTo>
                  <a:pt x="880534" y="3736622"/>
                </a:lnTo>
                <a:lnTo>
                  <a:pt x="1659467" y="5486400"/>
                </a:lnTo>
                <a:lnTo>
                  <a:pt x="1704623" y="33867"/>
                </a:lnTo>
                <a:lnTo>
                  <a:pt x="1648178" y="0"/>
                </a:lnTo>
                <a:close/>
              </a:path>
            </a:pathLst>
          </a:cu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899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E12A1-E8D4-F64E-F996-DE5DCC452BE2}"/>
              </a:ext>
            </a:extLst>
          </p:cNvPr>
          <p:cNvSpPr>
            <a:spLocks noGrp="1"/>
          </p:cNvSpPr>
          <p:nvPr>
            <p:ph type="title"/>
          </p:nvPr>
        </p:nvSpPr>
        <p:spPr>
          <a:xfrm>
            <a:off x="299545" y="246884"/>
            <a:ext cx="10515600" cy="1325563"/>
          </a:xfrm>
        </p:spPr>
        <p:txBody>
          <a:bodyPr/>
          <a:lstStyle/>
          <a:p>
            <a:r>
              <a:rPr lang="en-US" dirty="0"/>
              <a:t>Zoom – </a:t>
            </a:r>
            <a:r>
              <a:rPr lang="en-US" dirty="0" err="1"/>
              <a:t>optimising</a:t>
            </a:r>
            <a:r>
              <a:rPr lang="en-US" dirty="0"/>
              <a:t> and </a:t>
            </a:r>
            <a:r>
              <a:rPr lang="en-US" dirty="0" err="1"/>
              <a:t>customising</a:t>
            </a:r>
            <a:r>
              <a:rPr lang="en-US" dirty="0"/>
              <a:t> audio</a:t>
            </a:r>
          </a:p>
        </p:txBody>
      </p:sp>
      <p:pic>
        <p:nvPicPr>
          <p:cNvPr id="6" name="Picture 5" descr="Screenshot of a Zoom screen showing where mute is and the menu to find audio settings">
            <a:extLst>
              <a:ext uri="{FF2B5EF4-FFF2-40B4-BE49-F238E27FC236}">
                <a16:creationId xmlns:a16="http://schemas.microsoft.com/office/drawing/2014/main" id="{FD9DA8C8-F713-9E44-CD2F-F43103E5C9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2283" y="1447745"/>
            <a:ext cx="2473055" cy="4685847"/>
          </a:xfrm>
          <a:prstGeom prst="rect">
            <a:avLst/>
          </a:prstGeom>
        </p:spPr>
      </p:pic>
      <p:pic>
        <p:nvPicPr>
          <p:cNvPr id="7" name="Picture 6" descr="Screenshot of the menu to customise audio">
            <a:extLst>
              <a:ext uri="{FF2B5EF4-FFF2-40B4-BE49-F238E27FC236}">
                <a16:creationId xmlns:a16="http://schemas.microsoft.com/office/drawing/2014/main" id="{0D6918B3-5AF4-4B68-BFEE-FCD4BC35446A}"/>
              </a:ext>
            </a:extLst>
          </p:cNvPr>
          <p:cNvPicPr>
            <a:picLocks noChangeAspect="1"/>
          </p:cNvPicPr>
          <p:nvPr/>
        </p:nvPicPr>
        <p:blipFill>
          <a:blip r:embed="rId3"/>
          <a:stretch>
            <a:fillRect/>
          </a:stretch>
        </p:blipFill>
        <p:spPr>
          <a:xfrm>
            <a:off x="5227584" y="1450099"/>
            <a:ext cx="6019800" cy="4667250"/>
          </a:xfrm>
          <a:prstGeom prst="rect">
            <a:avLst/>
          </a:prstGeom>
        </p:spPr>
      </p:pic>
      <p:sp>
        <p:nvSpPr>
          <p:cNvPr id="2" name="Right Triangle 1">
            <a:extLst>
              <a:ext uri="{FF2B5EF4-FFF2-40B4-BE49-F238E27FC236}">
                <a16:creationId xmlns:a16="http://schemas.microsoft.com/office/drawing/2014/main" id="{719E64FF-1EB1-503E-1125-63BB1FC5D9BE}"/>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8111D864-69B4-5D93-DF4B-BC6DB4B2C823}"/>
              </a:ext>
              <a:ext uri="{C183D7F6-B498-43B3-948B-1728B52AA6E4}">
                <adec:decorative xmlns:adec="http://schemas.microsoft.com/office/drawing/2017/decorative" val="1"/>
              </a:ext>
            </a:extLst>
          </p:cNvPr>
          <p:cNvSpPr/>
          <p:nvPr/>
        </p:nvSpPr>
        <p:spPr>
          <a:xfrm>
            <a:off x="666045" y="5410255"/>
            <a:ext cx="1399822" cy="88053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Shape 3">
            <a:extLst>
              <a:ext uri="{FF2B5EF4-FFF2-40B4-BE49-F238E27FC236}">
                <a16:creationId xmlns:a16="http://schemas.microsoft.com/office/drawing/2014/main" id="{A7433701-9E98-5B0C-A147-C28DB8C50461}"/>
              </a:ext>
              <a:ext uri="{C183D7F6-B498-43B3-948B-1728B52AA6E4}">
                <adec:decorative xmlns:adec="http://schemas.microsoft.com/office/drawing/2017/decorative" val="1"/>
              </a:ext>
            </a:extLst>
          </p:cNvPr>
          <p:cNvSpPr/>
          <p:nvPr/>
        </p:nvSpPr>
        <p:spPr>
          <a:xfrm>
            <a:off x="3318933" y="1512711"/>
            <a:ext cx="1941689" cy="4639733"/>
          </a:xfrm>
          <a:custGeom>
            <a:avLst/>
            <a:gdLst>
              <a:gd name="connsiteX0" fmla="*/ 1930400 w 1941689"/>
              <a:gd name="connsiteY0" fmla="*/ 0 h 4639733"/>
              <a:gd name="connsiteX1" fmla="*/ 0 w 1941689"/>
              <a:gd name="connsiteY1" fmla="*/ 3657600 h 4639733"/>
              <a:gd name="connsiteX2" fmla="*/ 1941689 w 1941689"/>
              <a:gd name="connsiteY2" fmla="*/ 4639733 h 4639733"/>
              <a:gd name="connsiteX3" fmla="*/ 1930400 w 1941689"/>
              <a:gd name="connsiteY3" fmla="*/ 0 h 4639733"/>
            </a:gdLst>
            <a:ahLst/>
            <a:cxnLst>
              <a:cxn ang="0">
                <a:pos x="connsiteX0" y="connsiteY0"/>
              </a:cxn>
              <a:cxn ang="0">
                <a:pos x="connsiteX1" y="connsiteY1"/>
              </a:cxn>
              <a:cxn ang="0">
                <a:pos x="connsiteX2" y="connsiteY2"/>
              </a:cxn>
              <a:cxn ang="0">
                <a:pos x="connsiteX3" y="connsiteY3"/>
              </a:cxn>
            </a:cxnLst>
            <a:rect l="l" t="t" r="r" b="b"/>
            <a:pathLst>
              <a:path w="1941689" h="4639733">
                <a:moveTo>
                  <a:pt x="1930400" y="0"/>
                </a:moveTo>
                <a:lnTo>
                  <a:pt x="0" y="3657600"/>
                </a:lnTo>
                <a:lnTo>
                  <a:pt x="1941689" y="4639733"/>
                </a:lnTo>
                <a:lnTo>
                  <a:pt x="1930400" y="0"/>
                </a:lnTo>
                <a:close/>
              </a:path>
            </a:pathLst>
          </a:cu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6A55E0D8-CEC8-9C6E-5DEB-BC9FEBE93A8D}"/>
              </a:ext>
              <a:ext uri="{C183D7F6-B498-43B3-948B-1728B52AA6E4}">
                <adec:decorative xmlns:adec="http://schemas.microsoft.com/office/drawing/2017/decorative" val="1"/>
              </a:ext>
            </a:extLst>
          </p:cNvPr>
          <p:cNvSpPr/>
          <p:nvPr/>
        </p:nvSpPr>
        <p:spPr>
          <a:xfrm>
            <a:off x="1828800" y="5034844"/>
            <a:ext cx="1365956" cy="46284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52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13B1-CA8C-9611-C324-EC2D47656374}"/>
              </a:ext>
            </a:extLst>
          </p:cNvPr>
          <p:cNvSpPr>
            <a:spLocks noGrp="1"/>
          </p:cNvSpPr>
          <p:nvPr>
            <p:ph type="title"/>
          </p:nvPr>
        </p:nvSpPr>
        <p:spPr>
          <a:xfrm>
            <a:off x="630936" y="684915"/>
            <a:ext cx="4651076" cy="1951075"/>
          </a:xfrm>
          <a:noFill/>
        </p:spPr>
        <p:txBody>
          <a:bodyPr anchor="t">
            <a:normAutofit/>
          </a:bodyPr>
          <a:lstStyle/>
          <a:p>
            <a:r>
              <a:rPr lang="en-IE">
                <a:solidFill>
                  <a:schemeClr val="bg1"/>
                </a:solidFill>
              </a:rPr>
              <a:t>Claude AI – display for dyslexics</a:t>
            </a:r>
          </a:p>
        </p:txBody>
      </p:sp>
      <p:sp>
        <p:nvSpPr>
          <p:cNvPr id="3" name="Content Placeholder 2">
            <a:extLst>
              <a:ext uri="{FF2B5EF4-FFF2-40B4-BE49-F238E27FC236}">
                <a16:creationId xmlns:a16="http://schemas.microsoft.com/office/drawing/2014/main" id="{85627584-7542-C80C-CD93-00B25A4666D2}"/>
              </a:ext>
            </a:extLst>
          </p:cNvPr>
          <p:cNvSpPr>
            <a:spLocks noGrp="1"/>
          </p:cNvSpPr>
          <p:nvPr>
            <p:ph idx="1"/>
          </p:nvPr>
        </p:nvSpPr>
        <p:spPr>
          <a:xfrm>
            <a:off x="5486080" y="684921"/>
            <a:ext cx="5991621" cy="1951087"/>
          </a:xfrm>
          <a:noFill/>
        </p:spPr>
        <p:txBody>
          <a:bodyPr anchor="t">
            <a:normAutofit lnSpcReduction="10000"/>
          </a:bodyPr>
          <a:lstStyle/>
          <a:p>
            <a:pPr marL="0" indent="0" algn="r">
              <a:buNone/>
            </a:pPr>
            <a:r>
              <a:rPr lang="en-IE" dirty="0">
                <a:solidFill>
                  <a:schemeClr val="bg1"/>
                </a:solidFill>
              </a:rPr>
              <a:t>Claude AI - </a:t>
            </a:r>
            <a:r>
              <a:rPr lang="en-IE" dirty="0">
                <a:solidFill>
                  <a:schemeClr val="bg1"/>
                </a:solidFill>
                <a:hlinkClick r:id="rId2"/>
              </a:rPr>
              <a:t>https://claude.ai/</a:t>
            </a:r>
            <a:r>
              <a:rPr lang="en-IE" dirty="0">
                <a:solidFill>
                  <a:schemeClr val="bg1"/>
                </a:solidFill>
              </a:rPr>
              <a:t> has a setting to show a dyslexic friendly font.  Click the button top right next to your initials then select under chat styles.</a:t>
            </a:r>
          </a:p>
          <a:p>
            <a:endParaRPr lang="en-IE" sz="1800" dirty="0">
              <a:solidFill>
                <a:schemeClr val="bg1"/>
              </a:solidFill>
            </a:endParaRPr>
          </a:p>
        </p:txBody>
      </p:sp>
      <p:pic>
        <p:nvPicPr>
          <p:cNvPr id="6" name="Picture 5" descr="A screenshot of a WebChatGPT 1&#10;">
            <a:extLst>
              <a:ext uri="{FF2B5EF4-FFF2-40B4-BE49-F238E27FC236}">
                <a16:creationId xmlns:a16="http://schemas.microsoft.com/office/drawing/2014/main" id="{10D464E5-B2BD-0E4F-0AD6-B0CFD0FEC60F}"/>
              </a:ext>
            </a:extLst>
          </p:cNvPr>
          <p:cNvPicPr>
            <a:picLocks noChangeAspect="1"/>
          </p:cNvPicPr>
          <p:nvPr/>
        </p:nvPicPr>
        <p:blipFill rotWithShape="1">
          <a:blip r:embed="rId3">
            <a:extLst>
              <a:ext uri="{28A0092B-C50C-407E-A947-70E740481C1C}">
                <a14:useLocalDpi xmlns:a14="http://schemas.microsoft.com/office/drawing/2010/main" val="0"/>
              </a:ext>
            </a:extLst>
          </a:blip>
          <a:srcRect r="1499" b="2"/>
          <a:stretch/>
        </p:blipFill>
        <p:spPr>
          <a:xfrm>
            <a:off x="626592" y="2817654"/>
            <a:ext cx="10848063" cy="3496632"/>
          </a:xfrm>
          <a:prstGeom prst="rect">
            <a:avLst/>
          </a:prstGeom>
        </p:spPr>
      </p:pic>
      <p:sp>
        <p:nvSpPr>
          <p:cNvPr id="7" name="Right Triangle 6">
            <a:extLst>
              <a:ext uri="{FF2B5EF4-FFF2-40B4-BE49-F238E27FC236}">
                <a16:creationId xmlns:a16="http://schemas.microsoft.com/office/drawing/2014/main" id="{917ABA18-257E-CE2C-B183-0149C4C83E2F}"/>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9995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5085-9991-22AF-7603-AB7CF8064B57}"/>
              </a:ext>
            </a:extLst>
          </p:cNvPr>
          <p:cNvSpPr>
            <a:spLocks noGrp="1"/>
          </p:cNvSpPr>
          <p:nvPr>
            <p:ph type="title"/>
          </p:nvPr>
        </p:nvSpPr>
        <p:spPr>
          <a:xfrm>
            <a:off x="209550" y="365125"/>
            <a:ext cx="3790950" cy="6135688"/>
          </a:xfrm>
        </p:spPr>
        <p:txBody>
          <a:bodyPr>
            <a:normAutofit/>
          </a:bodyPr>
          <a:lstStyle/>
          <a:p>
            <a:r>
              <a:rPr lang="en-IE" sz="3200" dirty="0"/>
              <a:t>Microsoft Edge has a Learning Toolkit that points out some good accessibility tools – type edge://learning/  into your URL bar</a:t>
            </a:r>
          </a:p>
        </p:txBody>
      </p:sp>
      <p:pic>
        <p:nvPicPr>
          <p:cNvPr id="3" name="Picture 2" descr="Screenshot of Microsoft Edge Learning Toolkit">
            <a:extLst>
              <a:ext uri="{FF2B5EF4-FFF2-40B4-BE49-F238E27FC236}">
                <a16:creationId xmlns:a16="http://schemas.microsoft.com/office/drawing/2014/main" id="{261A0552-BF38-4DF0-250C-3C12E2E5D956}"/>
              </a:ext>
            </a:extLst>
          </p:cNvPr>
          <p:cNvPicPr>
            <a:picLocks noChangeAspect="1"/>
          </p:cNvPicPr>
          <p:nvPr/>
        </p:nvPicPr>
        <p:blipFill>
          <a:blip r:embed="rId2"/>
          <a:stretch>
            <a:fillRect/>
          </a:stretch>
        </p:blipFill>
        <p:spPr>
          <a:xfrm>
            <a:off x="4114800" y="1001486"/>
            <a:ext cx="7772400" cy="4855028"/>
          </a:xfrm>
          <a:prstGeom prst="rect">
            <a:avLst/>
          </a:prstGeom>
          <a:ln>
            <a:noFill/>
          </a:ln>
          <a:effectLst>
            <a:outerShdw blurRad="292100" dist="139700" dir="2700000" algn="tl" rotWithShape="0">
              <a:srgbClr val="333333">
                <a:alpha val="65000"/>
              </a:srgbClr>
            </a:outerShdw>
          </a:effectLst>
        </p:spPr>
      </p:pic>
      <p:sp>
        <p:nvSpPr>
          <p:cNvPr id="4" name="Right Triangle 3">
            <a:extLst>
              <a:ext uri="{FF2B5EF4-FFF2-40B4-BE49-F238E27FC236}">
                <a16:creationId xmlns:a16="http://schemas.microsoft.com/office/drawing/2014/main" id="{6550D3C1-F90D-96D5-3F27-CBF16731CD16}"/>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1422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84399-EF90-AD1C-E3ED-36818D8C2FA1}"/>
              </a:ext>
            </a:extLst>
          </p:cNvPr>
          <p:cNvSpPr>
            <a:spLocks noGrp="1"/>
          </p:cNvSpPr>
          <p:nvPr>
            <p:ph type="title"/>
          </p:nvPr>
        </p:nvSpPr>
        <p:spPr>
          <a:xfrm>
            <a:off x="6513788" y="365125"/>
            <a:ext cx="4840010" cy="1807305"/>
          </a:xfrm>
        </p:spPr>
        <p:txBody>
          <a:bodyPr>
            <a:normAutofit/>
          </a:bodyPr>
          <a:lstStyle/>
          <a:p>
            <a:r>
              <a:rPr lang="en-US"/>
              <a:t>Artificial Intelligence</a:t>
            </a:r>
          </a:p>
        </p:txBody>
      </p:sp>
      <p:pic>
        <p:nvPicPr>
          <p:cNvPr id="9" name="Picture 8" descr="AI image of AI and UDL focussed on personalised learning - created by CoPilot">
            <a:extLst>
              <a:ext uri="{FF2B5EF4-FFF2-40B4-BE49-F238E27FC236}">
                <a16:creationId xmlns:a16="http://schemas.microsoft.com/office/drawing/2014/main" id="{800BD637-B5CD-5FDF-9363-5586811BB7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5730D7D-7E5E-3911-2484-717DD94F3772}"/>
              </a:ext>
            </a:extLst>
          </p:cNvPr>
          <p:cNvSpPr>
            <a:spLocks noGrp="1"/>
          </p:cNvSpPr>
          <p:nvPr>
            <p:ph idx="1"/>
          </p:nvPr>
        </p:nvSpPr>
        <p:spPr>
          <a:xfrm>
            <a:off x="6513788" y="2333297"/>
            <a:ext cx="4840010" cy="3843666"/>
          </a:xfrm>
        </p:spPr>
        <p:txBody>
          <a:bodyPr vert="horz" lIns="91440" tIns="45720" rIns="91440" bIns="45720" rtlCol="0">
            <a:normAutofit fontScale="92500" lnSpcReduction="10000"/>
          </a:bodyPr>
          <a:lstStyle/>
          <a:p>
            <a:pPr marL="0" indent="0">
              <a:buNone/>
            </a:pPr>
            <a:r>
              <a:rPr lang="en-US" sz="3200"/>
              <a:t>“</a:t>
            </a:r>
            <a:r>
              <a:rPr lang="en-IE" sz="3200" b="0" i="0">
                <a:effectLst/>
                <a:highlight>
                  <a:srgbClr val="FFFFFF"/>
                </a:highlight>
              </a:rPr>
              <a:t>AI in UDL facilitates personalized and accessible learning by adapting educational content to diverse student needs and preferences – ideally during the content creation process rather than afterwards as accommodations</a:t>
            </a:r>
            <a:r>
              <a:rPr lang="en-US" sz="3200"/>
              <a:t>”</a:t>
            </a:r>
          </a:p>
          <a:p>
            <a:endParaRPr lang="en-US" sz="2000"/>
          </a:p>
          <a:p>
            <a:endParaRPr lang="en-US" sz="2000"/>
          </a:p>
          <a:p>
            <a:endParaRPr lang="en-US" sz="2000"/>
          </a:p>
        </p:txBody>
      </p:sp>
      <p:sp>
        <p:nvSpPr>
          <p:cNvPr id="4" name="Right Triangle 3">
            <a:extLst>
              <a:ext uri="{FF2B5EF4-FFF2-40B4-BE49-F238E27FC236}">
                <a16:creationId xmlns:a16="http://schemas.microsoft.com/office/drawing/2014/main" id="{39BE5436-E213-2F96-F370-465ED01E739C}"/>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699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FF5FDE-EFD5-1BF4-8139-CC89750226AD}"/>
              </a:ext>
            </a:extLst>
          </p:cNvPr>
          <p:cNvSpPr>
            <a:spLocks noGrp="1"/>
          </p:cNvSpPr>
          <p:nvPr>
            <p:ph type="title"/>
          </p:nvPr>
        </p:nvSpPr>
        <p:spPr>
          <a:xfrm>
            <a:off x="374904" y="856488"/>
            <a:ext cx="4992624" cy="1243584"/>
          </a:xfrm>
        </p:spPr>
        <p:txBody>
          <a:bodyPr anchor="ctr">
            <a:normAutofit/>
          </a:bodyPr>
          <a:lstStyle/>
          <a:p>
            <a:r>
              <a:rPr lang="en-AU" sz="3400" dirty="0"/>
              <a:t>Practical AI examples</a:t>
            </a:r>
          </a:p>
        </p:txBody>
      </p:sp>
      <p:sp>
        <p:nvSpPr>
          <p:cNvPr id="25" name="Rectangle 2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32100F7-A2A3-3DC3-8E07-80A33DECF40E}"/>
              </a:ext>
            </a:extLst>
          </p:cNvPr>
          <p:cNvSpPr>
            <a:spLocks noGrp="1"/>
          </p:cNvSpPr>
          <p:nvPr>
            <p:ph idx="1"/>
          </p:nvPr>
        </p:nvSpPr>
        <p:spPr>
          <a:xfrm>
            <a:off x="465447" y="2401087"/>
            <a:ext cx="5065776" cy="4315144"/>
          </a:xfrm>
        </p:spPr>
        <p:txBody>
          <a:bodyPr vert="horz" lIns="91440" tIns="45720" rIns="91440" bIns="45720" rtlCol="0" anchor="t">
            <a:noAutofit/>
          </a:bodyPr>
          <a:lstStyle/>
          <a:p>
            <a:r>
              <a:rPr lang="en-AU" sz="2400" dirty="0"/>
              <a:t>CoPilot for pictures – create a picture and then get everyone to comment and change it</a:t>
            </a:r>
          </a:p>
          <a:p>
            <a:r>
              <a:rPr lang="en-US" sz="2400" dirty="0">
                <a:cs typeface="Arial"/>
              </a:rPr>
              <a:t>Show and check Notion page against the accessibility WCAG guidelines and in a screen reader</a:t>
            </a:r>
            <a:endParaRPr lang="en-AU" sz="2400" dirty="0"/>
          </a:p>
          <a:p>
            <a:r>
              <a:rPr lang="en-AU" sz="2400" dirty="0">
                <a:ea typeface="+mn-lt"/>
                <a:cs typeface="Arial"/>
                <a:hlinkClick r:id="rId2"/>
              </a:rPr>
              <a:t>Alt-text AI generator </a:t>
            </a:r>
            <a:r>
              <a:rPr lang="en-AU" sz="2400" dirty="0">
                <a:ea typeface="+mn-lt"/>
                <a:cs typeface="Arial"/>
              </a:rPr>
              <a:t>- Use April's bracelet and then it generates INCORRECT alt-text – good for discussion – don't trust AI (yet...)</a:t>
            </a:r>
          </a:p>
          <a:p>
            <a:r>
              <a:rPr lang="en-AU" sz="2400" dirty="0" err="1">
                <a:ea typeface="+mn-lt"/>
                <a:cs typeface="Arial"/>
              </a:rPr>
              <a:t>Krisp</a:t>
            </a:r>
            <a:r>
              <a:rPr lang="en-AU" sz="2400" dirty="0">
                <a:ea typeface="+mn-lt"/>
                <a:cs typeface="Arial"/>
              </a:rPr>
              <a:t> – AI audio cleaner for better audio</a:t>
            </a:r>
            <a:endParaRPr lang="en-US" sz="2400" dirty="0">
              <a:ea typeface="+mn-lt"/>
              <a:cs typeface="Arial"/>
            </a:endParaRPr>
          </a:p>
          <a:p>
            <a:endParaRPr lang="en-AU" sz="2400" dirty="0">
              <a:ea typeface="+mn-lt"/>
              <a:cs typeface="+mn-lt"/>
            </a:endParaRPr>
          </a:p>
        </p:txBody>
      </p:sp>
      <p:pic>
        <p:nvPicPr>
          <p:cNvPr id="5" name="Picture 4" descr="AI Image created in CoPilot AI using the prompt “Create me an image showing accessibility in AI and teaching”&#10;">
            <a:extLst>
              <a:ext uri="{FF2B5EF4-FFF2-40B4-BE49-F238E27FC236}">
                <a16:creationId xmlns:a16="http://schemas.microsoft.com/office/drawing/2014/main" id="{C23D7A84-5D3B-85F6-DDC7-DF3792C4FF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6" name="TextBox 5">
            <a:extLst>
              <a:ext uri="{FF2B5EF4-FFF2-40B4-BE49-F238E27FC236}">
                <a16:creationId xmlns:a16="http://schemas.microsoft.com/office/drawing/2014/main" id="{8292904E-D5E7-9AF8-70ED-55914D909AF6}"/>
              </a:ext>
            </a:extLst>
          </p:cNvPr>
          <p:cNvSpPr txBox="1"/>
          <p:nvPr/>
        </p:nvSpPr>
        <p:spPr>
          <a:xfrm>
            <a:off x="5692588" y="6131859"/>
            <a:ext cx="6338047" cy="646331"/>
          </a:xfrm>
          <a:prstGeom prst="rect">
            <a:avLst/>
          </a:prstGeom>
          <a:solidFill>
            <a:schemeClr val="bg1">
              <a:lumMod val="85000"/>
              <a:alpha val="85379"/>
            </a:schemeClr>
          </a:solidFill>
        </p:spPr>
        <p:txBody>
          <a:bodyPr wrap="square" rtlCol="0">
            <a:spAutoFit/>
          </a:bodyPr>
          <a:lstStyle/>
          <a:p>
            <a:pPr algn="ctr"/>
            <a:r>
              <a:rPr lang="en-IE"/>
              <a:t>Image created in CoPilot AI using the prompt “Create me an image showing accessibility in AI and teaching”</a:t>
            </a:r>
          </a:p>
        </p:txBody>
      </p:sp>
      <p:sp>
        <p:nvSpPr>
          <p:cNvPr id="7" name="Right Triangle 6">
            <a:extLst>
              <a:ext uri="{FF2B5EF4-FFF2-40B4-BE49-F238E27FC236}">
                <a16:creationId xmlns:a16="http://schemas.microsoft.com/office/drawing/2014/main" id="{3B4DCCCD-30D5-A444-D7D7-4F90604A8A49}"/>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7574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FF5FDE-EFD5-1BF4-8139-CC89750226AD}"/>
              </a:ext>
            </a:extLst>
          </p:cNvPr>
          <p:cNvSpPr>
            <a:spLocks noGrp="1"/>
          </p:cNvSpPr>
          <p:nvPr>
            <p:ph type="title"/>
          </p:nvPr>
        </p:nvSpPr>
        <p:spPr>
          <a:xfrm>
            <a:off x="374904" y="856488"/>
            <a:ext cx="4992624" cy="1243584"/>
          </a:xfrm>
        </p:spPr>
        <p:txBody>
          <a:bodyPr anchor="ctr">
            <a:normAutofit/>
          </a:bodyPr>
          <a:lstStyle/>
          <a:p>
            <a:r>
              <a:rPr lang="en-AU" sz="3400" dirty="0"/>
              <a:t>Practical AI examples (2) </a:t>
            </a:r>
          </a:p>
        </p:txBody>
      </p:sp>
      <p:sp>
        <p:nvSpPr>
          <p:cNvPr id="25" name="Rectangle 2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32100F7-A2A3-3DC3-8E07-80A33DECF40E}"/>
              </a:ext>
            </a:extLst>
          </p:cNvPr>
          <p:cNvSpPr>
            <a:spLocks noGrp="1"/>
          </p:cNvSpPr>
          <p:nvPr>
            <p:ph idx="1"/>
          </p:nvPr>
        </p:nvSpPr>
        <p:spPr>
          <a:xfrm>
            <a:off x="374904" y="2422821"/>
            <a:ext cx="5065776" cy="3879367"/>
          </a:xfrm>
        </p:spPr>
        <p:txBody>
          <a:bodyPr vert="horz" lIns="91440" tIns="45720" rIns="91440" bIns="45720" rtlCol="0" anchor="t">
            <a:normAutofit lnSpcReduction="10000"/>
          </a:bodyPr>
          <a:lstStyle/>
          <a:p>
            <a:endParaRPr lang="en-AU" sz="2400" dirty="0"/>
          </a:p>
          <a:p>
            <a:r>
              <a:rPr lang="en-AU" sz="2400" dirty="0"/>
              <a:t>Zoom AI – automated summary of calls/meetings/webinars. </a:t>
            </a:r>
          </a:p>
          <a:p>
            <a:r>
              <a:rPr lang="en-AU" sz="2400" dirty="0"/>
              <a:t>Otter</a:t>
            </a:r>
          </a:p>
          <a:p>
            <a:r>
              <a:rPr lang="en-AU" sz="2400" dirty="0"/>
              <a:t>ChatGPT – create a lesson plan.  Get CPT to ask the students questions about a subject – act as a teacher/coach.</a:t>
            </a:r>
          </a:p>
          <a:p>
            <a:r>
              <a:rPr lang="en-AU" sz="2400" dirty="0">
                <a:hlinkClick r:id="rId2"/>
              </a:rPr>
              <a:t>Claude</a:t>
            </a:r>
            <a:r>
              <a:rPr lang="en-AU" sz="2400" dirty="0"/>
              <a:t> – upload a document and get AI to summarise it</a:t>
            </a:r>
          </a:p>
          <a:p>
            <a:endParaRPr lang="en-AU" sz="2400" dirty="0">
              <a:ea typeface="+mn-lt"/>
              <a:cs typeface="+mn-lt"/>
            </a:endParaRPr>
          </a:p>
        </p:txBody>
      </p:sp>
      <p:pic>
        <p:nvPicPr>
          <p:cNvPr id="5" name="Picture 4" descr="A collage of different images of people with and without AI and accessibility tools">
            <a:extLst>
              <a:ext uri="{FF2B5EF4-FFF2-40B4-BE49-F238E27FC236}">
                <a16:creationId xmlns:a16="http://schemas.microsoft.com/office/drawing/2014/main" id="{C23D7A84-5D3B-85F6-DDC7-DF3792C4FF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4" name="TextBox 3" descr="AI Image created in CoPilot AI using the prompt “Create me an image showing accessibility in AI and teaching”&#10;">
            <a:extLst>
              <a:ext uri="{FF2B5EF4-FFF2-40B4-BE49-F238E27FC236}">
                <a16:creationId xmlns:a16="http://schemas.microsoft.com/office/drawing/2014/main" id="{1346B75E-D7FA-03B8-4E23-358F3893A65A}"/>
              </a:ext>
            </a:extLst>
          </p:cNvPr>
          <p:cNvSpPr txBox="1"/>
          <p:nvPr/>
        </p:nvSpPr>
        <p:spPr>
          <a:xfrm>
            <a:off x="5692588" y="6131859"/>
            <a:ext cx="6338047" cy="646331"/>
          </a:xfrm>
          <a:prstGeom prst="rect">
            <a:avLst/>
          </a:prstGeom>
          <a:solidFill>
            <a:schemeClr val="bg1">
              <a:lumMod val="85000"/>
              <a:alpha val="85379"/>
            </a:schemeClr>
          </a:solidFill>
        </p:spPr>
        <p:txBody>
          <a:bodyPr wrap="square" rtlCol="0">
            <a:spAutoFit/>
          </a:bodyPr>
          <a:lstStyle/>
          <a:p>
            <a:pPr algn="ctr"/>
            <a:r>
              <a:rPr lang="en-IE"/>
              <a:t>Image created in CoPilot AI using the prompt “Create me an image showing accessibility in AI and teaching”</a:t>
            </a:r>
          </a:p>
        </p:txBody>
      </p:sp>
      <p:sp>
        <p:nvSpPr>
          <p:cNvPr id="6" name="Right Triangle 5">
            <a:extLst>
              <a:ext uri="{FF2B5EF4-FFF2-40B4-BE49-F238E27FC236}">
                <a16:creationId xmlns:a16="http://schemas.microsoft.com/office/drawing/2014/main" id="{DF6D5663-8C25-9114-FAD7-F9E5A6F1632F}"/>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3526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BBB-E8EE-87F7-FF83-0C512915663A}"/>
              </a:ext>
            </a:extLst>
          </p:cNvPr>
          <p:cNvSpPr>
            <a:spLocks noGrp="1"/>
          </p:cNvSpPr>
          <p:nvPr>
            <p:ph type="title"/>
          </p:nvPr>
        </p:nvSpPr>
        <p:spPr>
          <a:xfrm>
            <a:off x="515631" y="282279"/>
            <a:ext cx="10515600" cy="1325563"/>
          </a:xfrm>
        </p:spPr>
        <p:txBody>
          <a:bodyPr/>
          <a:lstStyle/>
          <a:p>
            <a:r>
              <a:rPr lang="en-US" dirty="0"/>
              <a:t>Resources from Elizabeth</a:t>
            </a:r>
          </a:p>
        </p:txBody>
      </p:sp>
      <p:sp>
        <p:nvSpPr>
          <p:cNvPr id="3" name="Content Placeholder 2">
            <a:extLst>
              <a:ext uri="{FF2B5EF4-FFF2-40B4-BE49-F238E27FC236}">
                <a16:creationId xmlns:a16="http://schemas.microsoft.com/office/drawing/2014/main" id="{9A0607FA-E522-95C8-849A-A6047EEF1D4B}"/>
              </a:ext>
            </a:extLst>
          </p:cNvPr>
          <p:cNvSpPr>
            <a:spLocks noGrp="1"/>
          </p:cNvSpPr>
          <p:nvPr>
            <p:ph idx="1"/>
          </p:nvPr>
        </p:nvSpPr>
        <p:spPr>
          <a:xfrm>
            <a:off x="631611" y="1998133"/>
            <a:ext cx="11238781" cy="3853132"/>
          </a:xfrm>
        </p:spPr>
        <p:txBody>
          <a:bodyPr vert="horz" lIns="91440" tIns="45720" rIns="91440" bIns="45720" rtlCol="0" anchor="t">
            <a:normAutofit/>
          </a:bodyPr>
          <a:lstStyle/>
          <a:p>
            <a:r>
              <a:rPr lang="en-US" dirty="0">
                <a:ea typeface="+mn-lt"/>
                <a:cs typeface="+mn-lt"/>
              </a:rPr>
              <a:t>Blog posts by Elizabeth</a:t>
            </a:r>
          </a:p>
          <a:p>
            <a:pPr lvl="1"/>
            <a:r>
              <a:rPr lang="en-US" dirty="0">
                <a:ea typeface="+mn-lt"/>
                <a:cs typeface="+mn-lt"/>
                <a:hlinkClick r:id="rId2"/>
              </a:rPr>
              <a:t>Heading structure </a:t>
            </a:r>
            <a:endParaRPr lang="en-US" dirty="0">
              <a:ea typeface="+mn-lt"/>
              <a:cs typeface="+mn-lt"/>
            </a:endParaRPr>
          </a:p>
          <a:p>
            <a:pPr lvl="1"/>
            <a:r>
              <a:rPr lang="en-US" dirty="0" err="1">
                <a:ea typeface="+mn-lt"/>
                <a:cs typeface="+mn-lt"/>
                <a:hlinkClick r:id="rId3"/>
              </a:rPr>
              <a:t>Customising</a:t>
            </a:r>
            <a:r>
              <a:rPr lang="en-US" dirty="0">
                <a:ea typeface="+mn-lt"/>
                <a:cs typeface="+mn-lt"/>
                <a:hlinkClick r:id="rId3"/>
              </a:rPr>
              <a:t> your mouse pointer </a:t>
            </a:r>
            <a:endParaRPr lang="en-US" dirty="0">
              <a:ea typeface="+mn-lt"/>
              <a:cs typeface="+mn-lt"/>
            </a:endParaRPr>
          </a:p>
          <a:p>
            <a:pPr marL="457200" lvl="1" indent="0">
              <a:buNone/>
            </a:pPr>
            <a:endParaRPr lang="en-US" dirty="0">
              <a:ea typeface="+mn-lt"/>
              <a:cs typeface="+mn-lt"/>
            </a:endParaRPr>
          </a:p>
          <a:p>
            <a:r>
              <a:rPr lang="en-US" dirty="0">
                <a:ea typeface="+mn-lt"/>
                <a:cs typeface="+mn-lt"/>
                <a:hlinkClick r:id="rId4"/>
              </a:rPr>
              <a:t>Published articles on equity and inclusion</a:t>
            </a:r>
            <a:endParaRPr lang="en-US" dirty="0">
              <a:ea typeface="+mn-lt"/>
              <a:cs typeface="+mn-lt"/>
            </a:endParaRPr>
          </a:p>
          <a:p>
            <a:pPr marL="0" indent="0">
              <a:buNone/>
            </a:pPr>
            <a:endParaRPr lang="en-US" dirty="0">
              <a:ea typeface="+mn-lt"/>
              <a:cs typeface="+mn-lt"/>
            </a:endParaRPr>
          </a:p>
          <a:p>
            <a:r>
              <a:rPr lang="en-US" dirty="0">
                <a:hlinkClick r:id="rId5"/>
              </a:rPr>
              <a:t>ADCET’s resources on accessibility and UDL</a:t>
            </a:r>
            <a:endParaRPr lang="en-US" dirty="0">
              <a:ea typeface="+mn-lt"/>
              <a:cs typeface="+mn-lt"/>
            </a:endParaRPr>
          </a:p>
        </p:txBody>
      </p:sp>
      <p:sp>
        <p:nvSpPr>
          <p:cNvPr id="4" name="Right Triangle 3">
            <a:extLst>
              <a:ext uri="{FF2B5EF4-FFF2-40B4-BE49-F238E27FC236}">
                <a16:creationId xmlns:a16="http://schemas.microsoft.com/office/drawing/2014/main" id="{03B32AA1-4039-6626-AED0-8853662FDD67}"/>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Content Placeholder 3">
            <a:extLst>
              <a:ext uri="{FF2B5EF4-FFF2-40B4-BE49-F238E27FC236}">
                <a16:creationId xmlns:a16="http://schemas.microsoft.com/office/drawing/2014/main" id="{215A50E9-93BA-10A8-F1D6-F4D56CFC457C}"/>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96261" y="194110"/>
            <a:ext cx="1501900" cy="1501900"/>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325616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8DCAB0C-5BAF-72DB-FE61-42E5C5C7B139}"/>
              </a:ext>
            </a:extLst>
          </p:cNvPr>
          <p:cNvSpPr>
            <a:spLocks noGrp="1"/>
          </p:cNvSpPr>
          <p:nvPr>
            <p:ph type="title"/>
          </p:nvPr>
        </p:nvSpPr>
        <p:spPr>
          <a:xfrm>
            <a:off x="640080" y="1243013"/>
            <a:ext cx="3855720" cy="4371974"/>
          </a:xfrm>
        </p:spPr>
        <p:txBody>
          <a:bodyPr>
            <a:normAutofit/>
          </a:bodyPr>
          <a:lstStyle/>
          <a:p>
            <a:r>
              <a:rPr lang="en-AU" sz="3600" dirty="0">
                <a:solidFill>
                  <a:schemeClr val="tx2"/>
                </a:solidFill>
              </a:rPr>
              <a:t>Acknowledgement of Country</a:t>
            </a:r>
          </a:p>
        </p:txBody>
      </p:sp>
      <p:sp>
        <p:nvSpPr>
          <p:cNvPr id="3" name="Content Placeholder 2">
            <a:extLst>
              <a:ext uri="{FF2B5EF4-FFF2-40B4-BE49-F238E27FC236}">
                <a16:creationId xmlns:a16="http://schemas.microsoft.com/office/drawing/2014/main" id="{167FE2CA-5224-0B13-D4C3-1B363B310A7E}"/>
              </a:ext>
            </a:extLst>
          </p:cNvPr>
          <p:cNvSpPr>
            <a:spLocks noGrp="1"/>
          </p:cNvSpPr>
          <p:nvPr>
            <p:ph idx="1"/>
          </p:nvPr>
        </p:nvSpPr>
        <p:spPr>
          <a:xfrm>
            <a:off x="5839691" y="804672"/>
            <a:ext cx="5553733" cy="5230368"/>
          </a:xfrm>
        </p:spPr>
        <p:txBody>
          <a:bodyPr vert="horz" lIns="91440" tIns="45720" rIns="91440" bIns="45720" rtlCol="0" anchor="ctr">
            <a:normAutofit/>
          </a:bodyPr>
          <a:lstStyle/>
          <a:p>
            <a:pPr marL="0" indent="0">
              <a:buNone/>
            </a:pPr>
            <a:r>
              <a:rPr lang="en-US" sz="2400" dirty="0">
                <a:solidFill>
                  <a:schemeClr val="tx2"/>
                </a:solidFill>
                <a:latin typeface="Calibri"/>
                <a:ea typeface="Calibri"/>
                <a:cs typeface="Calibri"/>
              </a:rPr>
              <a:t>We </a:t>
            </a:r>
            <a:r>
              <a:rPr lang="en-US" sz="2400" b="0" i="0" dirty="0">
                <a:solidFill>
                  <a:schemeClr val="tx2"/>
                </a:solidFill>
                <a:effectLst/>
                <a:latin typeface="Calibri"/>
                <a:ea typeface="Calibri"/>
                <a:cs typeface="Calibri"/>
              </a:rPr>
              <a:t>acknowledge the Traditional Custodians of the various lands on which we are all joining from </a:t>
            </a:r>
            <a:r>
              <a:rPr lang="en-US" sz="2400" dirty="0">
                <a:solidFill>
                  <a:schemeClr val="tx2"/>
                </a:solidFill>
                <a:latin typeface="Calibri"/>
                <a:ea typeface="Calibri"/>
                <a:cs typeface="Calibri"/>
              </a:rPr>
              <a:t>today and </a:t>
            </a:r>
            <a:r>
              <a:rPr lang="en-US" sz="2400" dirty="0" err="1">
                <a:solidFill>
                  <a:schemeClr val="tx2"/>
                </a:solidFill>
                <a:latin typeface="Calibri"/>
                <a:ea typeface="Calibri"/>
                <a:cs typeface="Calibri"/>
              </a:rPr>
              <a:t>recognise</a:t>
            </a:r>
            <a:r>
              <a:rPr lang="en-US" sz="2400" dirty="0">
                <a:solidFill>
                  <a:schemeClr val="tx2"/>
                </a:solidFill>
                <a:latin typeface="Calibri"/>
                <a:ea typeface="Calibri"/>
                <a:cs typeface="Calibri"/>
              </a:rPr>
              <a:t> their valuable contributions to Australian and global society.</a:t>
            </a:r>
          </a:p>
          <a:p>
            <a:pPr marL="0" indent="0">
              <a:buNone/>
            </a:pPr>
            <a:endParaRPr lang="en-US" sz="2400" dirty="0">
              <a:solidFill>
                <a:schemeClr val="tx2"/>
              </a:solidFill>
              <a:latin typeface="Calibri"/>
              <a:ea typeface="Calibri"/>
              <a:cs typeface="Calibri"/>
            </a:endParaRPr>
          </a:p>
          <a:p>
            <a:pPr marL="0" indent="0">
              <a:buNone/>
            </a:pPr>
            <a:r>
              <a:rPr lang="en-US" sz="2400" dirty="0">
                <a:solidFill>
                  <a:schemeClr val="tx2"/>
                </a:solidFill>
                <a:latin typeface="Calibri"/>
                <a:ea typeface="Calibri"/>
                <a:cs typeface="Calibri"/>
              </a:rPr>
              <a:t>We pay our respects to their Elders, Ancestors and their descendants, who continue cultural and spiritual connections to Country and acknowledge </a:t>
            </a:r>
            <a:r>
              <a:rPr lang="en-US" sz="2400" b="0" i="0" dirty="0">
                <a:solidFill>
                  <a:schemeClr val="tx2"/>
                </a:solidFill>
                <a:effectLst/>
                <a:latin typeface="Calibri"/>
                <a:ea typeface="Calibri"/>
                <a:cs typeface="Calibri"/>
              </a:rPr>
              <a:t>Aboriginal and Torres Strait Islander people joinin</a:t>
            </a:r>
            <a:r>
              <a:rPr lang="en-US" sz="2400" dirty="0">
                <a:solidFill>
                  <a:schemeClr val="tx2"/>
                </a:solidFill>
                <a:latin typeface="Calibri"/>
                <a:ea typeface="Calibri"/>
                <a:cs typeface="Calibri"/>
              </a:rPr>
              <a:t>g here today or engaging with recording.</a:t>
            </a:r>
            <a:endParaRPr lang="en-US" sz="2400" b="0" i="0" dirty="0">
              <a:solidFill>
                <a:schemeClr val="tx2"/>
              </a:solidFill>
              <a:effectLst/>
              <a:latin typeface="Calibri"/>
              <a:ea typeface="Calibri"/>
              <a:cs typeface="Calibri"/>
            </a:endParaRPr>
          </a:p>
          <a:p>
            <a:pPr marL="0" indent="0">
              <a:buNone/>
            </a:pPr>
            <a:endParaRPr lang="en-AU" sz="1800" dirty="0">
              <a:solidFill>
                <a:schemeClr val="tx2"/>
              </a:solidFill>
            </a:endParaRPr>
          </a:p>
        </p:txBody>
      </p:sp>
      <p:sp>
        <p:nvSpPr>
          <p:cNvPr id="4" name="Right Triangle 3">
            <a:extLst>
              <a:ext uri="{FF2B5EF4-FFF2-40B4-BE49-F238E27FC236}">
                <a16:creationId xmlns:a16="http://schemas.microsoft.com/office/drawing/2014/main" id="{8D025FF8-CE78-88F3-ECD3-0A70996A6BE2}"/>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7498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DBBB-E8EE-87F7-FF83-0C512915663A}"/>
              </a:ext>
            </a:extLst>
          </p:cNvPr>
          <p:cNvSpPr>
            <a:spLocks noGrp="1"/>
          </p:cNvSpPr>
          <p:nvPr>
            <p:ph type="title"/>
          </p:nvPr>
        </p:nvSpPr>
        <p:spPr>
          <a:xfrm>
            <a:off x="515631" y="282279"/>
            <a:ext cx="10515600" cy="970051"/>
          </a:xfrm>
        </p:spPr>
        <p:txBody>
          <a:bodyPr/>
          <a:lstStyle/>
          <a:p>
            <a:r>
              <a:rPr lang="en-US"/>
              <a:t>Resources from Joe</a:t>
            </a:r>
          </a:p>
        </p:txBody>
      </p:sp>
      <p:sp>
        <p:nvSpPr>
          <p:cNvPr id="3" name="Content Placeholder 2" descr="Project Management made easy – the ECCSR approach (Joe Houghton 2024)&#10;">
            <a:extLst>
              <a:ext uri="{FF2B5EF4-FFF2-40B4-BE49-F238E27FC236}">
                <a16:creationId xmlns:a16="http://schemas.microsoft.com/office/drawing/2014/main" id="{9A0607FA-E522-95C8-849A-A6047EEF1D4B}"/>
              </a:ext>
            </a:extLst>
          </p:cNvPr>
          <p:cNvSpPr>
            <a:spLocks noGrp="1"/>
          </p:cNvSpPr>
          <p:nvPr>
            <p:ph idx="1"/>
          </p:nvPr>
        </p:nvSpPr>
        <p:spPr>
          <a:xfrm>
            <a:off x="515631" y="1897474"/>
            <a:ext cx="5905919" cy="4351338"/>
          </a:xfrm>
        </p:spPr>
        <p:txBody>
          <a:bodyPr vert="horz" lIns="91440" tIns="45720" rIns="91440" bIns="45720" rtlCol="0" anchor="t">
            <a:normAutofit fontScale="92500" lnSpcReduction="20000"/>
          </a:bodyPr>
          <a:lstStyle/>
          <a:p>
            <a:r>
              <a:rPr lang="en-US" dirty="0">
                <a:hlinkClick r:id="rId2"/>
              </a:rPr>
              <a:t>AI Newsletter link </a:t>
            </a:r>
            <a:r>
              <a:rPr lang="en-US" dirty="0"/>
              <a:t>:</a:t>
            </a:r>
          </a:p>
          <a:p>
            <a:endParaRPr lang="en-US" dirty="0"/>
          </a:p>
          <a:p>
            <a:pPr marL="0" indent="0">
              <a:buNone/>
            </a:pPr>
            <a:endParaRPr lang="en-US" dirty="0"/>
          </a:p>
          <a:p>
            <a:pPr marL="0" indent="0">
              <a:buNone/>
            </a:pPr>
            <a:r>
              <a:rPr lang="en-US" dirty="0">
                <a:hlinkClick r:id="rId2"/>
              </a:rPr>
              <a:t>Subscribe on LinkedIn</a:t>
            </a:r>
            <a:endParaRPr lang="en-US" dirty="0"/>
          </a:p>
          <a:p>
            <a:endParaRPr lang="en-US" dirty="0"/>
          </a:p>
          <a:p>
            <a:r>
              <a:rPr lang="en-US" dirty="0"/>
              <a:t>Books by Joe </a:t>
            </a:r>
          </a:p>
          <a:p>
            <a:pPr marL="0" indent="0">
              <a:buNone/>
            </a:pPr>
            <a:r>
              <a:rPr lang="en-US" sz="1800" dirty="0"/>
              <a:t>(all available on Amazon in hard, soft, Kindle and audio formats)</a:t>
            </a:r>
            <a:endParaRPr lang="en-US" dirty="0"/>
          </a:p>
          <a:p>
            <a:pPr lvl="1"/>
            <a:r>
              <a:rPr lang="en-US" dirty="0"/>
              <a:t>Applying AI to close the Accessibility Gap (2024)</a:t>
            </a:r>
          </a:p>
          <a:p>
            <a:pPr lvl="1"/>
            <a:r>
              <a:rPr lang="en-US" dirty="0"/>
              <a:t>Innovative Teaching with AI (2023)</a:t>
            </a:r>
          </a:p>
          <a:p>
            <a:pPr lvl="1"/>
            <a:r>
              <a:rPr lang="en-US" dirty="0"/>
              <a:t>Project Management made easy – the ECCSR approach (2024)</a:t>
            </a:r>
          </a:p>
        </p:txBody>
      </p:sp>
      <p:pic>
        <p:nvPicPr>
          <p:cNvPr id="5" name="Picture 4">
            <a:extLst>
              <a:ext uri="{FF2B5EF4-FFF2-40B4-BE49-F238E27FC236}">
                <a16:creationId xmlns:a16="http://schemas.microsoft.com/office/drawing/2014/main" id="{DA958383-7872-48F5-6731-C6F2EDCD218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400" y="3544637"/>
            <a:ext cx="1945663" cy="3074774"/>
          </a:xfrm>
          <a:prstGeom prst="rect">
            <a:avLst/>
          </a:prstGeom>
        </p:spPr>
      </p:pic>
      <p:pic>
        <p:nvPicPr>
          <p:cNvPr id="7" name="Picture 6">
            <a:extLst>
              <a:ext uri="{FF2B5EF4-FFF2-40B4-BE49-F238E27FC236}">
                <a16:creationId xmlns:a16="http://schemas.microsoft.com/office/drawing/2014/main" id="{77144B3B-4560-0840-E1EF-D32B0D7C7BD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3698" y="3534502"/>
            <a:ext cx="3141654" cy="3141654"/>
          </a:xfrm>
          <a:prstGeom prst="rect">
            <a:avLst/>
          </a:prstGeom>
        </p:spPr>
      </p:pic>
      <p:pic>
        <p:nvPicPr>
          <p:cNvPr id="9" name="Picture 8">
            <a:extLst>
              <a:ext uri="{FF2B5EF4-FFF2-40B4-BE49-F238E27FC236}">
                <a16:creationId xmlns:a16="http://schemas.microsoft.com/office/drawing/2014/main" id="{7F74C0D3-AAFB-D8F5-1141-A6A79C3C3AB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4987" y="3557522"/>
            <a:ext cx="1945663" cy="3121385"/>
          </a:xfrm>
          <a:prstGeom prst="rect">
            <a:avLst/>
          </a:prstGeom>
        </p:spPr>
      </p:pic>
      <p:sp>
        <p:nvSpPr>
          <p:cNvPr id="4" name="Right Triangle 3">
            <a:extLst>
              <a:ext uri="{FF2B5EF4-FFF2-40B4-BE49-F238E27FC236}">
                <a16:creationId xmlns:a16="http://schemas.microsoft.com/office/drawing/2014/main" id="{0F748DD3-D29C-ACEB-3807-7CFF99634F9D}"/>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Screengrab of Joe Houghton's AI for Educators newsletter">
            <a:hlinkClick r:id="rId2"/>
            <a:extLst>
              <a:ext uri="{FF2B5EF4-FFF2-40B4-BE49-F238E27FC236}">
                <a16:creationId xmlns:a16="http://schemas.microsoft.com/office/drawing/2014/main" id="{4E4474E3-2B3F-3B8A-002A-89BD6E9A61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6457" y="1262465"/>
            <a:ext cx="4499085" cy="164022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917A1C1-B67F-7EA6-5A7B-F122F1940DDC}"/>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
          <a:stretch/>
        </p:blipFill>
        <p:spPr>
          <a:xfrm>
            <a:off x="10530514" y="176487"/>
            <a:ext cx="1473549" cy="147354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84264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090A-F7E8-B205-F626-765F2E42FC10}"/>
              </a:ext>
            </a:extLst>
          </p:cNvPr>
          <p:cNvSpPr>
            <a:spLocks noGrp="1"/>
          </p:cNvSpPr>
          <p:nvPr>
            <p:ph type="title"/>
          </p:nvPr>
        </p:nvSpPr>
        <p:spPr/>
        <p:txBody>
          <a:bodyPr/>
          <a:lstStyle/>
          <a:p>
            <a:r>
              <a:rPr lang="en-US" dirty="0"/>
              <a:t>Some Accessibility Tools</a:t>
            </a:r>
          </a:p>
        </p:txBody>
      </p:sp>
      <p:sp>
        <p:nvSpPr>
          <p:cNvPr id="3" name="Content Placeholder 2">
            <a:extLst>
              <a:ext uri="{FF2B5EF4-FFF2-40B4-BE49-F238E27FC236}">
                <a16:creationId xmlns:a16="http://schemas.microsoft.com/office/drawing/2014/main" id="{44B38AC4-3FA6-843A-0E26-023972813E71}"/>
              </a:ext>
            </a:extLst>
          </p:cNvPr>
          <p:cNvSpPr>
            <a:spLocks noGrp="1"/>
          </p:cNvSpPr>
          <p:nvPr>
            <p:ph idx="1"/>
          </p:nvPr>
        </p:nvSpPr>
        <p:spPr>
          <a:xfrm>
            <a:off x="838200" y="2223911"/>
            <a:ext cx="10515600" cy="3953052"/>
          </a:xfrm>
        </p:spPr>
        <p:txBody>
          <a:bodyPr vert="horz" lIns="91440" tIns="45720" rIns="91440" bIns="45720" rtlCol="0" anchor="t">
            <a:normAutofit/>
          </a:bodyPr>
          <a:lstStyle/>
          <a:p>
            <a:r>
              <a:rPr lang="en-US" dirty="0">
                <a:hlinkClick r:id="rId2"/>
              </a:rPr>
              <a:t>About Immersive Reader</a:t>
            </a:r>
            <a:endParaRPr lang="en-US" dirty="0"/>
          </a:p>
          <a:p>
            <a:pPr marL="0" indent="0">
              <a:buNone/>
            </a:pPr>
            <a:endParaRPr lang="en-US" dirty="0"/>
          </a:p>
          <a:p>
            <a:r>
              <a:rPr lang="en-US" dirty="0">
                <a:ea typeface="+mn-lt"/>
                <a:cs typeface="+mn-lt"/>
                <a:hlinkClick r:id="rId3"/>
              </a:rPr>
              <a:t>How to improve accessibility using the accessibility checker </a:t>
            </a:r>
            <a:endParaRPr lang="en-US" dirty="0">
              <a:ea typeface="+mn-lt"/>
              <a:cs typeface="+mn-lt"/>
            </a:endParaRPr>
          </a:p>
          <a:p>
            <a:pPr marL="0" indent="0">
              <a:buNone/>
            </a:pPr>
            <a:endParaRPr lang="en-US" dirty="0">
              <a:ea typeface="+mn-lt"/>
              <a:cs typeface="+mn-lt"/>
            </a:endParaRPr>
          </a:p>
          <a:p>
            <a:r>
              <a:rPr lang="en-US" dirty="0">
                <a:hlinkClick r:id="rId4"/>
              </a:rPr>
              <a:t>The 10 best accessibility tools for 2024 </a:t>
            </a:r>
            <a:endParaRPr lang="en-US" dirty="0"/>
          </a:p>
        </p:txBody>
      </p:sp>
      <p:sp>
        <p:nvSpPr>
          <p:cNvPr id="4" name="Right Triangle 3">
            <a:extLst>
              <a:ext uri="{FF2B5EF4-FFF2-40B4-BE49-F238E27FC236}">
                <a16:creationId xmlns:a16="http://schemas.microsoft.com/office/drawing/2014/main" id="{E9BB8688-51EE-A86C-C0D5-BDF24293385D}"/>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8356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F62E3-1069-7BA0-0F79-7C30A0721B7E}"/>
              </a:ext>
            </a:extLst>
          </p:cNvPr>
          <p:cNvSpPr>
            <a:spLocks noGrp="1"/>
          </p:cNvSpPr>
          <p:nvPr>
            <p:ph type="title"/>
          </p:nvPr>
        </p:nvSpPr>
        <p:spPr>
          <a:xfrm>
            <a:off x="630936" y="640080"/>
            <a:ext cx="4818888" cy="1481328"/>
          </a:xfrm>
        </p:spPr>
        <p:txBody>
          <a:bodyPr anchor="b">
            <a:normAutofit/>
          </a:bodyPr>
          <a:lstStyle/>
          <a:p>
            <a:r>
              <a:rPr lang="en-AU" sz="5400" dirty="0"/>
              <a:t>Conclusion</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08C68A-8F55-D333-D232-B9CD6E891431}"/>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AU" sz="2200" dirty="0"/>
              <a:t>Are there any "perfect" apps to use for accessibility?</a:t>
            </a:r>
          </a:p>
          <a:p>
            <a:endParaRPr lang="en-AU" sz="2200" dirty="0"/>
          </a:p>
          <a:p>
            <a:r>
              <a:rPr lang="en-AU" sz="2200" dirty="0"/>
              <a:t>Quick </a:t>
            </a:r>
            <a:r>
              <a:rPr lang="en-AU" sz="2200" dirty="0" err="1"/>
              <a:t>Mentimeter</a:t>
            </a:r>
            <a:r>
              <a:rPr lang="en-AU" sz="2200" dirty="0"/>
              <a:t> feedback - </a:t>
            </a:r>
            <a:r>
              <a:rPr lang="en-AU" sz="2200" dirty="0">
                <a:hlinkClick r:id="rId2"/>
              </a:rPr>
              <a:t>https://www.menti.com/aldcz649mic5</a:t>
            </a:r>
            <a:r>
              <a:rPr lang="en-AU" sz="2200" dirty="0"/>
              <a:t> </a:t>
            </a:r>
          </a:p>
          <a:p>
            <a:endParaRPr lang="en-AU" sz="2200" dirty="0"/>
          </a:p>
          <a:p>
            <a:r>
              <a:rPr lang="en-AU" sz="2200" dirty="0"/>
              <a:t>Our own personal key takeaways</a:t>
            </a:r>
          </a:p>
          <a:p>
            <a:endParaRPr lang="en-AU" sz="2200" dirty="0"/>
          </a:p>
        </p:txBody>
      </p:sp>
      <p:pic>
        <p:nvPicPr>
          <p:cNvPr id="4" name="Picture 3" descr="QR code for Mentimeter feedback on presentation">
            <a:extLst>
              <a:ext uri="{FF2B5EF4-FFF2-40B4-BE49-F238E27FC236}">
                <a16:creationId xmlns:a16="http://schemas.microsoft.com/office/drawing/2014/main" id="{B6D5288C-5BD7-F47C-F350-142FB4CBDE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9048" y="678890"/>
            <a:ext cx="5458968" cy="5500219"/>
          </a:xfrm>
          <a:prstGeom prst="rect">
            <a:avLst/>
          </a:prstGeom>
        </p:spPr>
      </p:pic>
    </p:spTree>
    <p:extLst>
      <p:ext uri="{BB962C8B-B14F-4D97-AF65-F5344CB8AC3E}">
        <p14:creationId xmlns:p14="http://schemas.microsoft.com/office/powerpoint/2010/main" val="127897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EF4B-24F9-0044-78DB-D0DEE6DEED6D}"/>
              </a:ext>
            </a:extLst>
          </p:cNvPr>
          <p:cNvSpPr>
            <a:spLocks noGrp="1"/>
          </p:cNvSpPr>
          <p:nvPr>
            <p:ph type="title"/>
          </p:nvPr>
        </p:nvSpPr>
        <p:spPr>
          <a:xfrm>
            <a:off x="4026439" y="528044"/>
            <a:ext cx="5482329" cy="728392"/>
          </a:xfrm>
        </p:spPr>
        <p:txBody>
          <a:bodyPr anchor="b">
            <a:normAutofit fontScale="90000"/>
          </a:bodyPr>
          <a:lstStyle/>
          <a:p>
            <a:r>
              <a:rPr lang="en-GB" sz="5600" dirty="0"/>
              <a:t>Elizabeth Hitches</a:t>
            </a:r>
          </a:p>
        </p:txBody>
      </p:sp>
      <p:pic>
        <p:nvPicPr>
          <p:cNvPr id="4" name="Content Placeholder 3">
            <a:extLst>
              <a:ext uri="{FF2B5EF4-FFF2-40B4-BE49-F238E27FC236}">
                <a16:creationId xmlns:a16="http://schemas.microsoft.com/office/drawing/2014/main" id="{E96ACB98-F816-805A-7C9E-74C0D672C92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5" r="235"/>
          <a:stretch/>
        </p:blipFill>
        <p:spPr>
          <a:xfrm>
            <a:off x="541495" y="1552478"/>
            <a:ext cx="3484944" cy="348494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823449A1-7429-B46D-5AF8-8FACE3DE3D8D}"/>
              </a:ext>
            </a:extLst>
          </p:cNvPr>
          <p:cNvSpPr>
            <a:spLocks noGrp="1"/>
          </p:cNvSpPr>
          <p:nvPr>
            <p:ph idx="1"/>
          </p:nvPr>
        </p:nvSpPr>
        <p:spPr>
          <a:xfrm>
            <a:off x="4099850" y="1498536"/>
            <a:ext cx="6952268" cy="5359464"/>
          </a:xfrm>
          <a:solidFill>
            <a:schemeClr val="bg1"/>
          </a:solidFill>
        </p:spPr>
        <p:txBody>
          <a:bodyPr vert="horz" lIns="91440" tIns="45720" rIns="91440" bIns="45720" rtlCol="0" anchor="t">
            <a:noAutofit/>
          </a:bodyPr>
          <a:lstStyle/>
          <a:p>
            <a:r>
              <a:rPr lang="en-US" sz="2400" dirty="0">
                <a:solidFill>
                  <a:schemeClr val="tx1">
                    <a:alpha val="80000"/>
                  </a:schemeClr>
                </a:solidFill>
              </a:rPr>
              <a:t>Sessional academic teaching inclusive education and research methods</a:t>
            </a:r>
          </a:p>
          <a:p>
            <a:r>
              <a:rPr lang="en-US" sz="2400" dirty="0">
                <a:solidFill>
                  <a:schemeClr val="tx1">
                    <a:alpha val="80000"/>
                  </a:schemeClr>
                </a:solidFill>
              </a:rPr>
              <a:t>Member of CAST's National Faculty</a:t>
            </a:r>
          </a:p>
          <a:p>
            <a:r>
              <a:rPr lang="en-US" sz="2400" dirty="0">
                <a:solidFill>
                  <a:schemeClr val="tx1">
                    <a:alpha val="80000"/>
                  </a:schemeClr>
                </a:solidFill>
              </a:rPr>
              <a:t>Associate Fellow of the Higher Education Academy</a:t>
            </a:r>
          </a:p>
          <a:p>
            <a:r>
              <a:rPr lang="en-US" sz="2400" dirty="0">
                <a:solidFill>
                  <a:schemeClr val="tx1">
                    <a:alpha val="80000"/>
                  </a:schemeClr>
                </a:solidFill>
              </a:rPr>
              <a:t>Consultant on UDL and academic stress</a:t>
            </a:r>
          </a:p>
          <a:p>
            <a:r>
              <a:rPr lang="en-US" sz="2400" dirty="0">
                <a:solidFill>
                  <a:schemeClr val="tx1">
                    <a:alpha val="80000"/>
                  </a:schemeClr>
                </a:solidFill>
              </a:rPr>
              <a:t>PhD candidate exploring students' stress in higher education, taking an inclusive and UDL approach</a:t>
            </a:r>
          </a:p>
          <a:p>
            <a:r>
              <a:rPr lang="en-US" sz="2400" dirty="0">
                <a:solidFill>
                  <a:schemeClr val="tx1">
                    <a:alpha val="80000"/>
                  </a:schemeClr>
                </a:solidFill>
              </a:rPr>
              <a:t>Elizabeth’s research is available via </a:t>
            </a:r>
            <a:r>
              <a:rPr lang="en-US" sz="2400" dirty="0">
                <a:solidFill>
                  <a:schemeClr val="tx1">
                    <a:alpha val="80000"/>
                  </a:schemeClr>
                </a:solidFill>
                <a:hlinkClick r:id="rId3"/>
              </a:rPr>
              <a:t>Google scholar: Elizabeth Hitches</a:t>
            </a:r>
            <a:r>
              <a:rPr lang="en-US" sz="2400" dirty="0">
                <a:solidFill>
                  <a:schemeClr val="tx1">
                    <a:alpha val="80000"/>
                  </a:schemeClr>
                </a:solidFill>
              </a:rPr>
              <a:t> or </a:t>
            </a:r>
            <a:r>
              <a:rPr lang="en-US" sz="2400" dirty="0">
                <a:solidFill>
                  <a:schemeClr val="tx1">
                    <a:alpha val="80000"/>
                  </a:schemeClr>
                </a:solidFill>
                <a:hlinkClick r:id="rId4"/>
              </a:rPr>
              <a:t>Elizabeth’s </a:t>
            </a:r>
            <a:r>
              <a:rPr lang="en-US" sz="2400" dirty="0" err="1">
                <a:solidFill>
                  <a:schemeClr val="tx1">
                    <a:alpha val="80000"/>
                  </a:schemeClr>
                </a:solidFill>
                <a:hlinkClick r:id="rId4"/>
              </a:rPr>
              <a:t>ORCiD</a:t>
            </a:r>
            <a:endParaRPr lang="en-US" sz="2400" dirty="0">
              <a:solidFill>
                <a:schemeClr val="tx1">
                  <a:alpha val="80000"/>
                </a:schemeClr>
              </a:solidFill>
            </a:endParaRPr>
          </a:p>
          <a:p>
            <a:r>
              <a:rPr lang="en-US" sz="2400" dirty="0">
                <a:solidFill>
                  <a:schemeClr val="tx1">
                    <a:alpha val="80000"/>
                  </a:schemeClr>
                </a:solidFill>
              </a:rPr>
              <a:t>Contact </a:t>
            </a:r>
            <a:r>
              <a:rPr lang="en-US" sz="2400" dirty="0">
                <a:solidFill>
                  <a:schemeClr val="tx1">
                    <a:alpha val="80000"/>
                  </a:schemeClr>
                </a:solidFill>
                <a:hlinkClick r:id="rId5"/>
              </a:rPr>
              <a:t>Elizabeth on LinkedIn </a:t>
            </a:r>
            <a:r>
              <a:rPr lang="en-US" sz="2400" dirty="0">
                <a:solidFill>
                  <a:schemeClr val="tx1">
                    <a:alpha val="80000"/>
                  </a:schemeClr>
                </a:solidFill>
              </a:rPr>
              <a:t>or via </a:t>
            </a:r>
            <a:r>
              <a:rPr lang="en-US" sz="2400" dirty="0">
                <a:solidFill>
                  <a:schemeClr val="tx1">
                    <a:alpha val="80000"/>
                  </a:schemeClr>
                </a:solidFill>
                <a:hlinkClick r:id="rId6"/>
              </a:rPr>
              <a:t>Elizabeth’s email</a:t>
            </a:r>
            <a:r>
              <a:rPr lang="en-US" sz="2400" dirty="0">
                <a:solidFill>
                  <a:schemeClr val="tx1">
                    <a:alpha val="80000"/>
                  </a:schemeClr>
                </a:solidFill>
              </a:rPr>
              <a:t> </a:t>
            </a: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Right Triangle 2">
            <a:extLst>
              <a:ext uri="{FF2B5EF4-FFF2-40B4-BE49-F238E27FC236}">
                <a16:creationId xmlns:a16="http://schemas.microsoft.com/office/drawing/2014/main" id="{4A86F6E4-7153-3DAA-80EA-F12D46276803}"/>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52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0482E4E-1F51-DE17-E3A0-06546C25600E}"/>
              </a:ext>
            </a:extLst>
          </p:cNvPr>
          <p:cNvSpPr>
            <a:spLocks noGrp="1"/>
          </p:cNvSpPr>
          <p:nvPr>
            <p:ph type="title"/>
          </p:nvPr>
        </p:nvSpPr>
        <p:spPr>
          <a:xfrm>
            <a:off x="702639" y="356149"/>
            <a:ext cx="5393361" cy="779463"/>
          </a:xfrm>
        </p:spPr>
        <p:txBody>
          <a:bodyPr>
            <a:normAutofit/>
          </a:bodyPr>
          <a:lstStyle/>
          <a:p>
            <a:r>
              <a:rPr lang="en-GB" dirty="0"/>
              <a:t>Joe Houghton</a:t>
            </a:r>
          </a:p>
        </p:txBody>
      </p:sp>
      <p:sp>
        <p:nvSpPr>
          <p:cNvPr id="3" name="Content Placeholder 2">
            <a:extLst>
              <a:ext uri="{FF2B5EF4-FFF2-40B4-BE49-F238E27FC236}">
                <a16:creationId xmlns:a16="http://schemas.microsoft.com/office/drawing/2014/main" id="{5E2D2923-AD0F-976C-50BE-7F91D0844086}"/>
              </a:ext>
            </a:extLst>
          </p:cNvPr>
          <p:cNvSpPr>
            <a:spLocks noGrp="1"/>
          </p:cNvSpPr>
          <p:nvPr>
            <p:ph idx="1"/>
          </p:nvPr>
        </p:nvSpPr>
        <p:spPr>
          <a:xfrm>
            <a:off x="702639" y="1241778"/>
            <a:ext cx="6493842" cy="5418666"/>
          </a:xfrm>
        </p:spPr>
        <p:txBody>
          <a:bodyPr vert="horz" lIns="91440" tIns="45720" rIns="91440" bIns="45720" rtlCol="0" anchor="t">
            <a:normAutofit fontScale="92500"/>
          </a:bodyPr>
          <a:lstStyle/>
          <a:p>
            <a:r>
              <a:rPr lang="en-GB" sz="2400" dirty="0"/>
              <a:t>Joe is an Assistant Professor based in Dublin, Ireland.  He's married to Penny, a psychotherapist, and has 4 children aged 21 down to 11.</a:t>
            </a:r>
            <a:endParaRPr lang="en-US" sz="2400" dirty="0"/>
          </a:p>
          <a:p>
            <a:r>
              <a:rPr lang="en-GB" sz="2400" dirty="0"/>
              <a:t>He created and directs 2 Masters programmes in Project Management at the UCD Smurfit Graduate School of Business.</a:t>
            </a:r>
            <a:endParaRPr lang="en-US" sz="2400" dirty="0"/>
          </a:p>
          <a:p>
            <a:r>
              <a:rPr lang="en-GB" sz="2400" dirty="0"/>
              <a:t>Joe regularly consults with educational institutions, companies and non-profits on business planning, and more recently AI use and implementation.  </a:t>
            </a:r>
          </a:p>
          <a:p>
            <a:r>
              <a:rPr lang="en-GB" sz="2400" dirty="0"/>
              <a:t>He has written 6 books to date, 2 on AI in Education &amp; Accessibility, a project management textbook and 3 on photography. Find out more on Joe’s </a:t>
            </a:r>
            <a:r>
              <a:rPr lang="en-GB" sz="2400" dirty="0">
                <a:hlinkClick r:id="rId2"/>
              </a:rPr>
              <a:t>ORCID</a:t>
            </a:r>
            <a:endParaRPr lang="en-GB" sz="2400" dirty="0"/>
          </a:p>
          <a:p>
            <a:r>
              <a:rPr lang="en-GB" sz="2400" dirty="0"/>
              <a:t>Connect with </a:t>
            </a:r>
            <a:r>
              <a:rPr lang="en-GB" sz="2400" dirty="0">
                <a:hlinkClick r:id="rId3"/>
              </a:rPr>
              <a:t>Joe on LinkedIn </a:t>
            </a:r>
            <a:r>
              <a:rPr lang="en-GB" sz="2400" dirty="0"/>
              <a:t> </a:t>
            </a:r>
            <a:r>
              <a:rPr lang="en-GB" sz="2400" dirty="0">
                <a:ea typeface="+mn-lt"/>
                <a:cs typeface="+mn-lt"/>
              </a:rPr>
              <a:t>or via </a:t>
            </a:r>
            <a:r>
              <a:rPr lang="en-GB" sz="2400" dirty="0">
                <a:ea typeface="+mn-lt"/>
                <a:cs typeface="+mn-lt"/>
                <a:hlinkClick r:id="rId4"/>
              </a:rPr>
              <a:t>Joe’s email </a:t>
            </a:r>
            <a:endParaRPr lang="en-GB" sz="2400" dirty="0">
              <a:ea typeface="+mn-lt"/>
              <a:cs typeface="+mn-lt"/>
            </a:endParaRPr>
          </a:p>
        </p:txBody>
      </p:sp>
      <p:pic>
        <p:nvPicPr>
          <p:cNvPr id="4" name="Picture 3" descr="Headshot of Joe Houghton">
            <a:extLst>
              <a:ext uri="{FF2B5EF4-FFF2-40B4-BE49-F238E27FC236}">
                <a16:creationId xmlns:a16="http://schemas.microsoft.com/office/drawing/2014/main" id="{DA1DEAFA-951C-260E-387B-958CDB529C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7180714" y="1518188"/>
            <a:ext cx="4152153" cy="415215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ight Triangle 4">
            <a:extLst>
              <a:ext uri="{FF2B5EF4-FFF2-40B4-BE49-F238E27FC236}">
                <a16:creationId xmlns:a16="http://schemas.microsoft.com/office/drawing/2014/main" id="{BA49B284-BF84-43AA-DFC6-F219ECCAD07B}"/>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7115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057A-7132-CE27-BA7C-981E383919C7}"/>
              </a:ext>
            </a:extLst>
          </p:cNvPr>
          <p:cNvSpPr>
            <a:spLocks noGrp="1"/>
          </p:cNvSpPr>
          <p:nvPr>
            <p:ph type="title"/>
          </p:nvPr>
        </p:nvSpPr>
        <p:spPr/>
        <p:txBody>
          <a:bodyPr/>
          <a:lstStyle/>
          <a:p>
            <a:r>
              <a:rPr lang="en-US"/>
              <a:t>Why should you stay for an hour? </a:t>
            </a:r>
          </a:p>
        </p:txBody>
      </p:sp>
      <p:sp>
        <p:nvSpPr>
          <p:cNvPr id="3" name="Content Placeholder 2">
            <a:extLst>
              <a:ext uri="{FF2B5EF4-FFF2-40B4-BE49-F238E27FC236}">
                <a16:creationId xmlns:a16="http://schemas.microsoft.com/office/drawing/2014/main" id="{04D25AC2-50F9-3F46-CE13-C606BD74A5DE}"/>
              </a:ext>
            </a:extLst>
          </p:cNvPr>
          <p:cNvSpPr>
            <a:spLocks noGrp="1"/>
          </p:cNvSpPr>
          <p:nvPr>
            <p:ph idx="1"/>
          </p:nvPr>
        </p:nvSpPr>
        <p:spPr/>
        <p:txBody>
          <a:bodyPr vert="horz" lIns="91440" tIns="45720" rIns="91440" bIns="45720" rtlCol="0" anchor="t">
            <a:normAutofit/>
          </a:bodyPr>
          <a:lstStyle/>
          <a:p>
            <a:r>
              <a:rPr lang="en-US" dirty="0"/>
              <a:t>We’ll show you how easy it is to incorporate accessibility into your materials using tools you already know, plus some AI ones</a:t>
            </a:r>
          </a:p>
          <a:p>
            <a:pPr marL="0" indent="0">
              <a:buNone/>
            </a:pPr>
            <a:endParaRPr lang="en-US" dirty="0"/>
          </a:p>
          <a:p>
            <a:r>
              <a:rPr lang="en-US" dirty="0"/>
              <a:t>It’s not just about text, but imagery as well – multiple means of representation!</a:t>
            </a:r>
          </a:p>
          <a:p>
            <a:pPr marL="0" indent="0">
              <a:buNone/>
            </a:pPr>
            <a:endParaRPr lang="en-US" dirty="0"/>
          </a:p>
          <a:p>
            <a:r>
              <a:rPr lang="en-US" dirty="0"/>
              <a:t>This will be a practical and interactive session, so heckling, questions and comments are encouraged </a:t>
            </a:r>
            <a:r>
              <a:rPr lang="en-US" dirty="0">
                <a:sym typeface="Wingdings" pitchFamily="2" charset="2"/>
              </a:rPr>
              <a:t></a:t>
            </a:r>
            <a:endParaRPr lang="en-US" dirty="0"/>
          </a:p>
        </p:txBody>
      </p:sp>
      <p:sp>
        <p:nvSpPr>
          <p:cNvPr id="4" name="Right Triangle 3">
            <a:extLst>
              <a:ext uri="{FF2B5EF4-FFF2-40B4-BE49-F238E27FC236}">
                <a16:creationId xmlns:a16="http://schemas.microsoft.com/office/drawing/2014/main" id="{C2E66522-BF7B-6CE0-E7C9-CD5343C2F951}"/>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6917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F39B9A-5999-2D00-F95E-1CFEB98CC37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AI generated image on accessibility and AI</a:t>
            </a:r>
            <a:endParaRPr lang="en-AU" dirty="0"/>
          </a:p>
        </p:txBody>
      </p:sp>
      <p:pic>
        <p:nvPicPr>
          <p:cNvPr id="2" name="Picture 1" descr="A group of people working at computers with an AI robot head in the middle of the image and lots of little accessibility and AI related objects filling the space around it">
            <a:extLst>
              <a:ext uri="{FF2B5EF4-FFF2-40B4-BE49-F238E27FC236}">
                <a16:creationId xmlns:a16="http://schemas.microsoft.com/office/drawing/2014/main" id="{54EA62C7-7058-AD2B-7B98-43AF2F103E97}"/>
              </a:ext>
            </a:extLst>
          </p:cNvPr>
          <p:cNvPicPr>
            <a:picLocks noChangeAspect="1"/>
          </p:cNvPicPr>
          <p:nvPr/>
        </p:nvPicPr>
        <p:blipFill>
          <a:blip r:embed="rId2"/>
          <a:stretch>
            <a:fillRect/>
          </a:stretch>
        </p:blipFill>
        <p:spPr>
          <a:xfrm>
            <a:off x="0" y="-2366"/>
            <a:ext cx="12208564" cy="6962124"/>
          </a:xfrm>
          <a:prstGeom prst="rect">
            <a:avLst/>
          </a:prstGeom>
        </p:spPr>
      </p:pic>
      <p:sp>
        <p:nvSpPr>
          <p:cNvPr id="4" name="Rectangle 3">
            <a:extLst>
              <a:ext uri="{FF2B5EF4-FFF2-40B4-BE49-F238E27FC236}">
                <a16:creationId xmlns:a16="http://schemas.microsoft.com/office/drawing/2014/main" id="{A30CF62E-AA8A-62E4-E833-5CC3300DEEB4}"/>
              </a:ext>
              <a:ext uri="{C183D7F6-B498-43B3-948B-1728B52AA6E4}">
                <adec:decorative xmlns:adec="http://schemas.microsoft.com/office/drawing/2017/decorative" val="1"/>
              </a:ext>
            </a:extLst>
          </p:cNvPr>
          <p:cNvSpPr/>
          <p:nvPr/>
        </p:nvSpPr>
        <p:spPr>
          <a:xfrm>
            <a:off x="-291" y="6407541"/>
            <a:ext cx="12197521" cy="54665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descr="AI Image created by Microsoft CoPilot using the prompt &quot;generate me an image around accessibility, perception (in UDL) and AI&quot;&#10;">
            <a:extLst>
              <a:ext uri="{FF2B5EF4-FFF2-40B4-BE49-F238E27FC236}">
                <a16:creationId xmlns:a16="http://schemas.microsoft.com/office/drawing/2014/main" id="{96566671-AC59-78FC-772A-71C997598AE7}"/>
              </a:ext>
            </a:extLst>
          </p:cNvPr>
          <p:cNvSpPr txBox="1"/>
          <p:nvPr/>
        </p:nvSpPr>
        <p:spPr>
          <a:xfrm>
            <a:off x="403411" y="6505771"/>
            <a:ext cx="11717677"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700"/>
              <a:t>Image created by Microsoft CoPilot using the prompt "</a:t>
            </a:r>
            <a:r>
              <a:rPr lang="en-GB" sz="1700">
                <a:solidFill>
                  <a:srgbClr val="111111"/>
                </a:solidFill>
                <a:ea typeface="+mn-lt"/>
                <a:cs typeface="+mn-lt"/>
              </a:rPr>
              <a:t>generate me an image around accessibility, perception (in UDL) and AI"</a:t>
            </a:r>
            <a:endParaRPr lang="en-GB" sz="1700"/>
          </a:p>
        </p:txBody>
      </p:sp>
      <p:sp>
        <p:nvSpPr>
          <p:cNvPr id="5" name="Right Triangle 4">
            <a:extLst>
              <a:ext uri="{FF2B5EF4-FFF2-40B4-BE49-F238E27FC236}">
                <a16:creationId xmlns:a16="http://schemas.microsoft.com/office/drawing/2014/main" id="{28C8EB59-6223-FF24-0315-0957E42B0733}"/>
              </a:ext>
              <a:ext uri="{C183D7F6-B498-43B3-948B-1728B52AA6E4}">
                <adec:decorative xmlns:adec="http://schemas.microsoft.com/office/drawing/2017/decorative" val="1"/>
              </a:ext>
            </a:extLst>
          </p:cNvPr>
          <p:cNvSpPr/>
          <p:nvPr/>
        </p:nvSpPr>
        <p:spPr>
          <a:xfrm>
            <a:off x="0" y="6398382"/>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030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D5CB5B-E961-ED3B-9A63-1EEEE96F09D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A055159-4423-CA8B-B2D0-D6BF5FECFB09}"/>
              </a:ext>
            </a:extLst>
          </p:cNvPr>
          <p:cNvSpPr>
            <a:spLocks noGrp="1"/>
          </p:cNvSpPr>
          <p:nvPr>
            <p:ph type="title"/>
          </p:nvPr>
        </p:nvSpPr>
        <p:spPr>
          <a:xfrm>
            <a:off x="1171074" y="1396686"/>
            <a:ext cx="3240506" cy="4064628"/>
          </a:xfrm>
        </p:spPr>
        <p:txBody>
          <a:bodyPr>
            <a:normAutofit/>
          </a:bodyPr>
          <a:lstStyle/>
          <a:p>
            <a:pPr algn="ctr"/>
            <a:r>
              <a:rPr lang="en-AU" dirty="0">
                <a:solidFill>
                  <a:srgbClr val="FFFFFF"/>
                </a:solidFill>
              </a:rPr>
              <a:t>Universal Design for Learning</a:t>
            </a:r>
          </a:p>
        </p:txBody>
      </p:sp>
      <p:sp>
        <p:nvSpPr>
          <p:cNvPr id="16" name="Arc 1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1749D721-6D5C-4740-E90A-F8A47F7AC57A}"/>
              </a:ext>
            </a:extLst>
          </p:cNvPr>
          <p:cNvSpPr>
            <a:spLocks noGrp="1"/>
          </p:cNvSpPr>
          <p:nvPr>
            <p:ph idx="1"/>
          </p:nvPr>
        </p:nvSpPr>
        <p:spPr>
          <a:xfrm>
            <a:off x="5492565" y="2362210"/>
            <a:ext cx="5536397" cy="2332534"/>
          </a:xfrm>
        </p:spPr>
        <p:txBody>
          <a:bodyPr>
            <a:normAutofit/>
          </a:bodyPr>
          <a:lstStyle/>
          <a:p>
            <a:pPr marL="0" marR="0" lvl="0" indent="-2286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Reduce potential barriers through "multiple means" of perceiving, participating and engaging in learning</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Universal approach with options available to all</a:t>
            </a:r>
          </a:p>
        </p:txBody>
      </p:sp>
      <p:sp>
        <p:nvSpPr>
          <p:cNvPr id="2" name="Right Triangle 1">
            <a:extLst>
              <a:ext uri="{FF2B5EF4-FFF2-40B4-BE49-F238E27FC236}">
                <a16:creationId xmlns:a16="http://schemas.microsoft.com/office/drawing/2014/main" id="{96AB8C23-183C-E8FF-AD52-3586A70233D9}"/>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9638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F2F2-E19F-18EC-1B91-CCC8933E600C}"/>
              </a:ext>
            </a:extLst>
          </p:cNvPr>
          <p:cNvSpPr>
            <a:spLocks noGrp="1"/>
          </p:cNvSpPr>
          <p:nvPr>
            <p:ph type="title"/>
          </p:nvPr>
        </p:nvSpPr>
        <p:spPr>
          <a:xfrm>
            <a:off x="8179436" y="2089651"/>
            <a:ext cx="3882889" cy="1338054"/>
          </a:xfrm>
        </p:spPr>
        <p:txBody>
          <a:bodyPr>
            <a:normAutofit/>
          </a:bodyPr>
          <a:lstStyle/>
          <a:p>
            <a:r>
              <a:rPr lang="en-AU" dirty="0" err="1"/>
              <a:t>UDL</a:t>
            </a:r>
            <a:r>
              <a:rPr lang="en-AU" dirty="0"/>
              <a:t> and Accessibility</a:t>
            </a:r>
          </a:p>
        </p:txBody>
      </p:sp>
      <p:pic>
        <p:nvPicPr>
          <p:cNvPr id="4" name="Picture 3" descr="CAST 9 main areas ">
            <a:extLst>
              <a:ext uri="{FF2B5EF4-FFF2-40B4-BE49-F238E27FC236}">
                <a16:creationId xmlns:a16="http://schemas.microsoft.com/office/drawing/2014/main" id="{09C4BC30-467D-9ADB-149B-19D90B0BDBC0}"/>
              </a:ext>
            </a:extLst>
          </p:cNvPr>
          <p:cNvPicPr>
            <a:picLocks noChangeAspect="1"/>
          </p:cNvPicPr>
          <p:nvPr/>
        </p:nvPicPr>
        <p:blipFill>
          <a:blip r:embed="rId2"/>
          <a:stretch>
            <a:fillRect/>
          </a:stretch>
        </p:blipFill>
        <p:spPr>
          <a:xfrm>
            <a:off x="102726" y="0"/>
            <a:ext cx="7788864" cy="6858000"/>
          </a:xfrm>
          <a:prstGeom prst="rect">
            <a:avLst/>
          </a:prstGeom>
        </p:spPr>
      </p:pic>
      <p:sp>
        <p:nvSpPr>
          <p:cNvPr id="5" name="Rectangle 4" descr="Rectangle to show the row related to access in the UDL framework">
            <a:extLst>
              <a:ext uri="{FF2B5EF4-FFF2-40B4-BE49-F238E27FC236}">
                <a16:creationId xmlns:a16="http://schemas.microsoft.com/office/drawing/2014/main" id="{C57BF2CE-5A89-3174-39F9-CF6DB49654E1}"/>
              </a:ext>
            </a:extLst>
          </p:cNvPr>
          <p:cNvSpPr/>
          <p:nvPr/>
        </p:nvSpPr>
        <p:spPr>
          <a:xfrm>
            <a:off x="481000" y="1089845"/>
            <a:ext cx="7312526" cy="140368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ACEB76A4-D00B-8A88-C6E6-FB691ED2886E}"/>
              </a:ext>
            </a:extLst>
          </p:cNvPr>
          <p:cNvSpPr txBox="1"/>
          <p:nvPr/>
        </p:nvSpPr>
        <p:spPr>
          <a:xfrm>
            <a:off x="8377162" y="5208210"/>
            <a:ext cx="2743200"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t>(CAST 2018)</a:t>
            </a:r>
          </a:p>
        </p:txBody>
      </p:sp>
      <p:sp>
        <p:nvSpPr>
          <p:cNvPr id="3" name="Right Triangle 2">
            <a:extLst>
              <a:ext uri="{FF2B5EF4-FFF2-40B4-BE49-F238E27FC236}">
                <a16:creationId xmlns:a16="http://schemas.microsoft.com/office/drawing/2014/main" id="{F8CC8884-D2FE-CCCC-834D-7CF7F1D7378D}"/>
              </a:ext>
              <a:ext uri="{C183D7F6-B498-43B3-948B-1728B52AA6E4}">
                <adec:decorative xmlns:adec="http://schemas.microsoft.com/office/drawing/2017/decorative" val="1"/>
              </a:ext>
            </a:extLst>
          </p:cNvPr>
          <p:cNvSpPr/>
          <p:nvPr/>
        </p:nvSpPr>
        <p:spPr>
          <a:xfrm>
            <a:off x="0" y="6302188"/>
            <a:ext cx="555812" cy="555812"/>
          </a:xfrm>
          <a:prstGeom prst="r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305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953BA-A75F-C788-DDB8-4BCE69E3F80C}"/>
              </a:ext>
            </a:extLst>
          </p:cNvPr>
          <p:cNvSpPr>
            <a:spLocks noGrp="1"/>
          </p:cNvSpPr>
          <p:nvPr>
            <p:ph type="title"/>
          </p:nvPr>
        </p:nvSpPr>
        <p:spPr>
          <a:xfrm>
            <a:off x="836679" y="723898"/>
            <a:ext cx="6002110" cy="1495425"/>
          </a:xfrm>
        </p:spPr>
        <p:txBody>
          <a:bodyPr>
            <a:normAutofit/>
          </a:bodyPr>
          <a:lstStyle/>
          <a:p>
            <a:r>
              <a:rPr lang="en-AU" sz="4000" dirty="0"/>
              <a:t>Perception</a:t>
            </a:r>
          </a:p>
        </p:txBody>
      </p:sp>
      <p:sp>
        <p:nvSpPr>
          <p:cNvPr id="3" name="Content Placeholder 2">
            <a:extLst>
              <a:ext uri="{FF2B5EF4-FFF2-40B4-BE49-F238E27FC236}">
                <a16:creationId xmlns:a16="http://schemas.microsoft.com/office/drawing/2014/main" id="{8088C3CE-A01C-8BCD-E628-2177E5514B10}"/>
              </a:ext>
            </a:extLst>
          </p:cNvPr>
          <p:cNvSpPr>
            <a:spLocks noGrp="1"/>
          </p:cNvSpPr>
          <p:nvPr>
            <p:ph idx="1"/>
          </p:nvPr>
        </p:nvSpPr>
        <p:spPr>
          <a:xfrm>
            <a:off x="836680" y="1975556"/>
            <a:ext cx="6002110" cy="4158545"/>
          </a:xfrm>
        </p:spPr>
        <p:txBody>
          <a:bodyPr vert="horz" lIns="91440" tIns="45720" rIns="91440" bIns="45720" rtlCol="0" anchor="t">
            <a:normAutofit fontScale="92500" lnSpcReduction="20000"/>
          </a:bodyPr>
          <a:lstStyle/>
          <a:p>
            <a:pPr marL="0" indent="0">
              <a:buNone/>
            </a:pPr>
            <a:r>
              <a:rPr lang="en-AU" dirty="0"/>
              <a:t>Is the information presented accessible and able to be comprehended or understood?</a:t>
            </a:r>
          </a:p>
          <a:p>
            <a:pPr marL="0" indent="0">
              <a:buNone/>
            </a:pPr>
            <a:endParaRPr lang="en-AU" dirty="0"/>
          </a:p>
          <a:p>
            <a:pPr marL="0" indent="0">
              <a:buNone/>
            </a:pPr>
            <a:r>
              <a:rPr lang="en-AU" dirty="0"/>
              <a:t>Perceptible by all, including:</a:t>
            </a:r>
          </a:p>
          <a:p>
            <a:r>
              <a:rPr lang="en-AU" dirty="0"/>
              <a:t>Individuals with sensory or perception disabilities</a:t>
            </a:r>
          </a:p>
          <a:p>
            <a:r>
              <a:rPr lang="en-AU" dirty="0"/>
              <a:t>Individuals engaging with resources in different environments</a:t>
            </a:r>
          </a:p>
          <a:p>
            <a:r>
              <a:rPr lang="en-AU" dirty="0"/>
              <a:t>Individuals drawing on technology to provide access or to enhance or personalise their experience</a:t>
            </a:r>
          </a:p>
        </p:txBody>
      </p:sp>
      <p:pic>
        <p:nvPicPr>
          <p:cNvPr id="4" name="Picture 3" descr="Father and child watching a movie">
            <a:extLst>
              <a:ext uri="{FF2B5EF4-FFF2-40B4-BE49-F238E27FC236}">
                <a16:creationId xmlns:a16="http://schemas.microsoft.com/office/drawing/2014/main" id="{56D863D1-A319-3BD3-5612-53050796E7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10"/>
          <a:stretch/>
        </p:blipFill>
        <p:spPr>
          <a:xfrm>
            <a:off x="7199440" y="10"/>
            <a:ext cx="4986149" cy="6872329"/>
          </a:xfrm>
          <a:prstGeom prst="rect">
            <a:avLst/>
          </a:prstGeom>
          <a:effectLst/>
        </p:spPr>
      </p:pic>
      <p:sp>
        <p:nvSpPr>
          <p:cNvPr id="5" name="Right Triangle 4">
            <a:extLst>
              <a:ext uri="{FF2B5EF4-FFF2-40B4-BE49-F238E27FC236}">
                <a16:creationId xmlns:a16="http://schemas.microsoft.com/office/drawing/2014/main" id="{E6B0FC15-8799-D3E2-C631-3745A585A8D6}"/>
              </a:ext>
              <a:ext uri="{C183D7F6-B498-43B3-948B-1728B52AA6E4}">
                <adec:decorative xmlns:adec="http://schemas.microsoft.com/office/drawing/2017/decorative" val="1"/>
              </a:ext>
            </a:extLst>
          </p:cNvPr>
          <p:cNvSpPr/>
          <p:nvPr/>
        </p:nvSpPr>
        <p:spPr>
          <a:xfrm>
            <a:off x="0" y="6311153"/>
            <a:ext cx="555812" cy="555812"/>
          </a:xfrm>
          <a:prstGeom prst="rtTriangl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8586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906</Words>
  <Application>Microsoft Office PowerPoint</Application>
  <PresentationFormat>Widescreen</PresentationFormat>
  <Paragraphs>116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Calibri</vt:lpstr>
      <vt:lpstr>Courier New</vt:lpstr>
      <vt:lpstr>Wingdings</vt:lpstr>
      <vt:lpstr>Office Theme</vt:lpstr>
      <vt:lpstr>Applying AI and UDL for Inclusive Learning:</vt:lpstr>
      <vt:lpstr>Acknowledgement of Country</vt:lpstr>
      <vt:lpstr>Elizabeth Hitches</vt:lpstr>
      <vt:lpstr>Joe Houghton</vt:lpstr>
      <vt:lpstr>Why should you stay for an hour? </vt:lpstr>
      <vt:lpstr>AI generated image on accessibility and AI</vt:lpstr>
      <vt:lpstr>Universal Design for Learning</vt:lpstr>
      <vt:lpstr>UDL and Accessibility</vt:lpstr>
      <vt:lpstr>Perception</vt:lpstr>
      <vt:lpstr>UDL, Perception and Accessibility</vt:lpstr>
      <vt:lpstr>Practical examples </vt:lpstr>
      <vt:lpstr>Zoom – closed captions and customisation</vt:lpstr>
      <vt:lpstr>Zoom – optimising and customising audio</vt:lpstr>
      <vt:lpstr>Claude AI – display for dyslexics</vt:lpstr>
      <vt:lpstr>Microsoft Edge has a Learning Toolkit that points out some good accessibility tools – type edge://learning/  into your URL bar</vt:lpstr>
      <vt:lpstr>Artificial Intelligence</vt:lpstr>
      <vt:lpstr>Practical AI examples</vt:lpstr>
      <vt:lpstr>Practical AI examples (2) </vt:lpstr>
      <vt:lpstr>Resources from Elizabeth</vt:lpstr>
      <vt:lpstr>Resources from Joe</vt:lpstr>
      <vt:lpstr>Some Accessibility Tools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AI and UDL for Inclusive Learning:</dc:title>
  <dc:creator>Elizabeth Hitches</dc:creator>
  <cp:lastModifiedBy>Kylie Geard</cp:lastModifiedBy>
  <cp:revision>13</cp:revision>
  <dcterms:created xsi:type="dcterms:W3CDTF">2024-02-15T04:46:23Z</dcterms:created>
  <dcterms:modified xsi:type="dcterms:W3CDTF">2024-03-25T01:56:19Z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2024-02-22T07:54:28Z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9c07128f-a8a2-4141-889b-2a8a89e32fd5</vt:lpwstr>
  </property>
  <property fmtid="{D5CDD505-2E9C-101B-9397-08002B2CF9AE}" pid="8" name="MSIP_Label_0f488380-630a-4f55-a077-a19445e3f360_ContentBits">
    <vt:lpwstr>0</vt:lpwstr>
  </property>
</Properties>
</file>