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Lst>
  <p:notesMasterIdLst>
    <p:notesMasterId r:id="rId27"/>
  </p:notesMasterIdLst>
  <p:sldIdLst>
    <p:sldId id="256" r:id="rId2"/>
    <p:sldId id="325" r:id="rId3"/>
    <p:sldId id="287" r:id="rId4"/>
    <p:sldId id="288" r:id="rId5"/>
    <p:sldId id="289" r:id="rId6"/>
    <p:sldId id="298" r:id="rId7"/>
    <p:sldId id="290" r:id="rId8"/>
    <p:sldId id="297" r:id="rId9"/>
    <p:sldId id="300" r:id="rId10"/>
    <p:sldId id="299" r:id="rId11"/>
    <p:sldId id="291" r:id="rId12"/>
    <p:sldId id="301" r:id="rId13"/>
    <p:sldId id="302" r:id="rId14"/>
    <p:sldId id="292" r:id="rId15"/>
    <p:sldId id="305" r:id="rId16"/>
    <p:sldId id="293" r:id="rId17"/>
    <p:sldId id="306" r:id="rId18"/>
    <p:sldId id="296" r:id="rId19"/>
    <p:sldId id="316" r:id="rId20"/>
    <p:sldId id="317" r:id="rId21"/>
    <p:sldId id="318" r:id="rId22"/>
    <p:sldId id="320" r:id="rId23"/>
    <p:sldId id="324" r:id="rId24"/>
    <p:sldId id="322" r:id="rId25"/>
    <p:sldId id="285"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03" userDrawn="1">
          <p15:clr>
            <a:srgbClr val="A4A3A4"/>
          </p15:clr>
        </p15:guide>
        <p15:guide id="2" pos="2880" userDrawn="1">
          <p15:clr>
            <a:srgbClr val="A4A3A4"/>
          </p15:clr>
        </p15:guide>
        <p15:guide id="3" orient="horz" pos="242" userDrawn="1">
          <p15:clr>
            <a:srgbClr val="A4A3A4"/>
          </p15:clr>
        </p15:guide>
        <p15:guide id="4" orient="horz" pos="2998" userDrawn="1">
          <p15:clr>
            <a:srgbClr val="A4A3A4"/>
          </p15:clr>
        </p15:guide>
        <p15:guide id="5" pos="244" userDrawn="1">
          <p15:clr>
            <a:srgbClr val="A4A3A4"/>
          </p15:clr>
        </p15:guide>
        <p15:guide id="6" pos="55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03" autoAdjust="0"/>
    <p:restoredTop sz="86397" autoAdjust="0"/>
  </p:normalViewPr>
  <p:slideViewPr>
    <p:cSldViewPr snapToGrid="0" snapToObjects="1" showGuides="1">
      <p:cViewPr varScale="1">
        <p:scale>
          <a:sx n="107" d="100"/>
          <a:sy n="107" d="100"/>
        </p:scale>
        <p:origin x="78" y="342"/>
      </p:cViewPr>
      <p:guideLst>
        <p:guide orient="horz" pos="1603"/>
        <p:guide pos="2880"/>
        <p:guide orient="horz" pos="242"/>
        <p:guide orient="horz" pos="2998"/>
        <p:guide pos="244"/>
        <p:guide pos="551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F21064-3598-4666-B365-1F4ABF48CB57}" type="doc">
      <dgm:prSet loTypeId="urn:microsoft.com/office/officeart/2005/8/layout/arrow3" loCatId="relationship" qsTypeId="urn:microsoft.com/office/officeart/2005/8/quickstyle/simple1" qsCatId="simple" csTypeId="urn:microsoft.com/office/officeart/2005/8/colors/colorful1" csCatId="colorful" phldr="1"/>
      <dgm:spPr/>
      <dgm:t>
        <a:bodyPr/>
        <a:lstStyle/>
        <a:p>
          <a:endParaRPr lang="en-AU"/>
        </a:p>
      </dgm:t>
    </dgm:pt>
    <dgm:pt modelId="{A54DB2C7-5A64-45BA-BA0B-2A1350BF06A1}">
      <dgm:prSet phldrT="[Text]" custT="1"/>
      <dgm:spPr/>
      <dgm:t>
        <a:bodyPr/>
        <a:lstStyle/>
        <a:p>
          <a:r>
            <a:rPr lang="en-AU" sz="1400" dirty="0"/>
            <a:t>Bourdieu’s Theories</a:t>
          </a:r>
        </a:p>
      </dgm:t>
    </dgm:pt>
    <dgm:pt modelId="{A110ED91-A4C2-48FD-AF76-C5330571EB24}" type="parTrans" cxnId="{EB867B7E-299F-42BE-93F0-9965CCD5783B}">
      <dgm:prSet/>
      <dgm:spPr/>
      <dgm:t>
        <a:bodyPr/>
        <a:lstStyle/>
        <a:p>
          <a:endParaRPr lang="en-AU"/>
        </a:p>
      </dgm:t>
    </dgm:pt>
    <dgm:pt modelId="{4AD31138-57EA-41EB-8A2C-8A5C607539EB}" type="sibTrans" cxnId="{EB867B7E-299F-42BE-93F0-9965CCD5783B}">
      <dgm:prSet/>
      <dgm:spPr/>
      <dgm:t>
        <a:bodyPr/>
        <a:lstStyle/>
        <a:p>
          <a:endParaRPr lang="en-AU"/>
        </a:p>
      </dgm:t>
    </dgm:pt>
    <dgm:pt modelId="{0E7B0AC9-DDC9-4E75-A8F5-54642605A672}">
      <dgm:prSet phldrT="[Text]" custT="1"/>
      <dgm:spPr/>
      <dgm:t>
        <a:bodyPr/>
        <a:lstStyle/>
        <a:p>
          <a:r>
            <a:rPr lang="en-AU" sz="1000" dirty="0"/>
            <a:t>Understanding students’ experiences of ex/inclusion in WIL</a:t>
          </a:r>
        </a:p>
      </dgm:t>
    </dgm:pt>
    <dgm:pt modelId="{8F857432-10BA-4774-A543-CB14740034F5}" type="parTrans" cxnId="{6BE23912-F572-4457-BB92-0B1E3E125E25}">
      <dgm:prSet/>
      <dgm:spPr/>
      <dgm:t>
        <a:bodyPr/>
        <a:lstStyle/>
        <a:p>
          <a:endParaRPr lang="en-AU"/>
        </a:p>
      </dgm:t>
    </dgm:pt>
    <dgm:pt modelId="{CA84B638-9E24-4148-AECA-47D952E16483}" type="sibTrans" cxnId="{6BE23912-F572-4457-BB92-0B1E3E125E25}">
      <dgm:prSet/>
      <dgm:spPr/>
      <dgm:t>
        <a:bodyPr/>
        <a:lstStyle/>
        <a:p>
          <a:endParaRPr lang="en-AU"/>
        </a:p>
      </dgm:t>
    </dgm:pt>
    <dgm:pt modelId="{6E6FAADF-BB49-41DB-9C4D-C97D77DBA73D}">
      <dgm:prSet phldrT="[Text]" custT="1"/>
      <dgm:spPr/>
      <dgm:t>
        <a:bodyPr/>
        <a:lstStyle/>
        <a:p>
          <a:r>
            <a:rPr lang="en-AU" sz="1000" dirty="0"/>
            <a:t>Criticised as deficit-focused</a:t>
          </a:r>
        </a:p>
      </dgm:t>
    </dgm:pt>
    <dgm:pt modelId="{759C9228-67EA-4843-BDEF-D24A96B20E82}" type="parTrans" cxnId="{772938B4-4BB7-4700-9373-3983B2BCF376}">
      <dgm:prSet/>
      <dgm:spPr/>
      <dgm:t>
        <a:bodyPr/>
        <a:lstStyle/>
        <a:p>
          <a:endParaRPr lang="en-AU"/>
        </a:p>
      </dgm:t>
    </dgm:pt>
    <dgm:pt modelId="{5F33A074-DF34-428F-8C87-C5FDC08F936E}" type="sibTrans" cxnId="{772938B4-4BB7-4700-9373-3983B2BCF376}">
      <dgm:prSet/>
      <dgm:spPr/>
      <dgm:t>
        <a:bodyPr/>
        <a:lstStyle/>
        <a:p>
          <a:endParaRPr lang="en-AU"/>
        </a:p>
      </dgm:t>
    </dgm:pt>
    <dgm:pt modelId="{0F26DB6E-8A9E-4686-BA41-513541436442}">
      <dgm:prSet phldrT="[Text]" custT="1"/>
      <dgm:spPr/>
      <dgm:t>
        <a:bodyPr/>
        <a:lstStyle/>
        <a:p>
          <a:r>
            <a:rPr lang="en-AU" sz="1400" dirty="0"/>
            <a:t>Asset-based Pedagogies</a:t>
          </a:r>
        </a:p>
      </dgm:t>
    </dgm:pt>
    <dgm:pt modelId="{8CA9A44C-F804-439D-B1D7-EFF821FAF823}" type="parTrans" cxnId="{D29E6F3F-1868-4E7A-9D16-5A492B4723EA}">
      <dgm:prSet/>
      <dgm:spPr/>
      <dgm:t>
        <a:bodyPr/>
        <a:lstStyle/>
        <a:p>
          <a:endParaRPr lang="en-AU"/>
        </a:p>
      </dgm:t>
    </dgm:pt>
    <dgm:pt modelId="{D49B2F78-CBEB-464B-B1E1-6714F2C40A84}" type="sibTrans" cxnId="{D29E6F3F-1868-4E7A-9D16-5A492B4723EA}">
      <dgm:prSet/>
      <dgm:spPr/>
      <dgm:t>
        <a:bodyPr/>
        <a:lstStyle/>
        <a:p>
          <a:endParaRPr lang="en-AU"/>
        </a:p>
      </dgm:t>
    </dgm:pt>
    <dgm:pt modelId="{DD09E8A1-FA11-4F0D-8A7B-5E3A3AC388BB}">
      <dgm:prSet phldrT="[Text]" custT="1"/>
      <dgm:spPr/>
      <dgm:t>
        <a:bodyPr/>
        <a:lstStyle/>
        <a:p>
          <a:r>
            <a:rPr lang="en-AU" sz="1000" dirty="0"/>
            <a:t>Understanding inclusive design</a:t>
          </a:r>
        </a:p>
      </dgm:t>
    </dgm:pt>
    <dgm:pt modelId="{B49F1673-63F3-4F0C-A25F-BB193DCADE2C}" type="parTrans" cxnId="{86732361-1E24-4573-9138-012277C4D95E}">
      <dgm:prSet/>
      <dgm:spPr/>
      <dgm:t>
        <a:bodyPr/>
        <a:lstStyle/>
        <a:p>
          <a:endParaRPr lang="en-AU"/>
        </a:p>
      </dgm:t>
    </dgm:pt>
    <dgm:pt modelId="{CBF38FB8-26C3-4C80-888D-B6298EC9C7DD}" type="sibTrans" cxnId="{86732361-1E24-4573-9138-012277C4D95E}">
      <dgm:prSet/>
      <dgm:spPr/>
      <dgm:t>
        <a:bodyPr/>
        <a:lstStyle/>
        <a:p>
          <a:endParaRPr lang="en-AU"/>
        </a:p>
      </dgm:t>
    </dgm:pt>
    <dgm:pt modelId="{5DD94295-298C-402E-8E9A-554AE5FB6C9A}">
      <dgm:prSet phldrT="[Text]" custT="1"/>
      <dgm:spPr/>
      <dgm:t>
        <a:bodyPr/>
        <a:lstStyle/>
        <a:p>
          <a:r>
            <a:rPr lang="en-AU" sz="1000" dirty="0"/>
            <a:t>Focused on learner strengths</a:t>
          </a:r>
        </a:p>
      </dgm:t>
    </dgm:pt>
    <dgm:pt modelId="{F8795535-7F46-4452-A716-E938242F0C68}" type="parTrans" cxnId="{9F68DD00-494E-4C58-B452-1D22014EC1A1}">
      <dgm:prSet/>
      <dgm:spPr/>
      <dgm:t>
        <a:bodyPr/>
        <a:lstStyle/>
        <a:p>
          <a:endParaRPr lang="en-AU"/>
        </a:p>
      </dgm:t>
    </dgm:pt>
    <dgm:pt modelId="{7489DAC8-DCF5-439B-A058-783CF5623399}" type="sibTrans" cxnId="{9F68DD00-494E-4C58-B452-1D22014EC1A1}">
      <dgm:prSet/>
      <dgm:spPr/>
      <dgm:t>
        <a:bodyPr/>
        <a:lstStyle/>
        <a:p>
          <a:endParaRPr lang="en-AU"/>
        </a:p>
      </dgm:t>
    </dgm:pt>
    <dgm:pt modelId="{21BA326B-6DD3-49EC-A963-8E1D940EC11A}" type="pres">
      <dgm:prSet presAssocID="{98F21064-3598-4666-B365-1F4ABF48CB57}" presName="compositeShape" presStyleCnt="0">
        <dgm:presLayoutVars>
          <dgm:chMax val="2"/>
          <dgm:dir/>
          <dgm:resizeHandles val="exact"/>
        </dgm:presLayoutVars>
      </dgm:prSet>
      <dgm:spPr/>
    </dgm:pt>
    <dgm:pt modelId="{A4489626-0159-4F3B-A7B1-7FE5EBC5F76D}" type="pres">
      <dgm:prSet presAssocID="{98F21064-3598-4666-B365-1F4ABF48CB57}" presName="divider" presStyleLbl="fgShp" presStyleIdx="0" presStyleCnt="1"/>
      <dgm:spPr/>
    </dgm:pt>
    <dgm:pt modelId="{BEF146F9-E81E-404F-8F13-6A1C80F96A4B}" type="pres">
      <dgm:prSet presAssocID="{A54DB2C7-5A64-45BA-BA0B-2A1350BF06A1}" presName="downArrow" presStyleLbl="node1" presStyleIdx="0" presStyleCnt="2"/>
      <dgm:spPr>
        <a:solidFill>
          <a:schemeClr val="accent1"/>
        </a:solidFill>
      </dgm:spPr>
      <dgm:extLst>
        <a:ext uri="{E40237B7-FDA0-4F09-8148-C483321AD2D9}">
          <dgm14:cNvPr xmlns:dgm14="http://schemas.microsoft.com/office/drawing/2010/diagram" id="0" name="" descr="An illustration of an arrow pointing down."/>
        </a:ext>
      </dgm:extLst>
    </dgm:pt>
    <dgm:pt modelId="{A45D955C-E34F-4EA0-9403-F4E22B8B7620}" type="pres">
      <dgm:prSet presAssocID="{A54DB2C7-5A64-45BA-BA0B-2A1350BF06A1}" presName="downArrowText" presStyleLbl="revTx" presStyleIdx="0" presStyleCnt="2">
        <dgm:presLayoutVars>
          <dgm:bulletEnabled val="1"/>
        </dgm:presLayoutVars>
      </dgm:prSet>
      <dgm:spPr/>
    </dgm:pt>
    <dgm:pt modelId="{694BB034-755C-4141-858B-A53595DD21B1}" type="pres">
      <dgm:prSet presAssocID="{0F26DB6E-8A9E-4686-BA41-513541436442}" presName="upArrow" presStyleLbl="node1" presStyleIdx="1" presStyleCnt="2"/>
      <dgm:spPr/>
      <dgm:extLst>
        <a:ext uri="{E40237B7-FDA0-4F09-8148-C483321AD2D9}">
          <dgm14:cNvPr xmlns:dgm14="http://schemas.microsoft.com/office/drawing/2010/diagram" id="0" name="" descr="An illustration of an arrow pointing up"/>
        </a:ext>
      </dgm:extLst>
    </dgm:pt>
    <dgm:pt modelId="{7304D90E-713D-49C5-BA21-3112085379AF}" type="pres">
      <dgm:prSet presAssocID="{0F26DB6E-8A9E-4686-BA41-513541436442}" presName="upArrowText" presStyleLbl="revTx" presStyleIdx="1" presStyleCnt="2">
        <dgm:presLayoutVars>
          <dgm:bulletEnabled val="1"/>
        </dgm:presLayoutVars>
      </dgm:prSet>
      <dgm:spPr/>
    </dgm:pt>
  </dgm:ptLst>
  <dgm:cxnLst>
    <dgm:cxn modelId="{9F68DD00-494E-4C58-B452-1D22014EC1A1}" srcId="{0F26DB6E-8A9E-4686-BA41-513541436442}" destId="{5DD94295-298C-402E-8E9A-554AE5FB6C9A}" srcOrd="1" destOrd="0" parTransId="{F8795535-7F46-4452-A716-E938242F0C68}" sibTransId="{7489DAC8-DCF5-439B-A058-783CF5623399}"/>
    <dgm:cxn modelId="{6BE23912-F572-4457-BB92-0B1E3E125E25}" srcId="{A54DB2C7-5A64-45BA-BA0B-2A1350BF06A1}" destId="{0E7B0AC9-DDC9-4E75-A8F5-54642605A672}" srcOrd="0" destOrd="0" parTransId="{8F857432-10BA-4774-A543-CB14740034F5}" sibTransId="{CA84B638-9E24-4148-AECA-47D952E16483}"/>
    <dgm:cxn modelId="{D29E6F3F-1868-4E7A-9D16-5A492B4723EA}" srcId="{98F21064-3598-4666-B365-1F4ABF48CB57}" destId="{0F26DB6E-8A9E-4686-BA41-513541436442}" srcOrd="1" destOrd="0" parTransId="{8CA9A44C-F804-439D-B1D7-EFF821FAF823}" sibTransId="{D49B2F78-CBEB-464B-B1E1-6714F2C40A84}"/>
    <dgm:cxn modelId="{86732361-1E24-4573-9138-012277C4D95E}" srcId="{0F26DB6E-8A9E-4686-BA41-513541436442}" destId="{DD09E8A1-FA11-4F0D-8A7B-5E3A3AC388BB}" srcOrd="0" destOrd="0" parTransId="{B49F1673-63F3-4F0C-A25F-BB193DCADE2C}" sibTransId="{CBF38FB8-26C3-4C80-888D-B6298EC9C7DD}"/>
    <dgm:cxn modelId="{1A6B5768-C80D-4B71-8308-0731E792C64B}" type="presOf" srcId="{0F26DB6E-8A9E-4686-BA41-513541436442}" destId="{7304D90E-713D-49C5-BA21-3112085379AF}" srcOrd="0" destOrd="0" presId="urn:microsoft.com/office/officeart/2005/8/layout/arrow3"/>
    <dgm:cxn modelId="{A97FB44E-42D3-4B36-AF16-3D0B00901A25}" type="presOf" srcId="{A54DB2C7-5A64-45BA-BA0B-2A1350BF06A1}" destId="{A45D955C-E34F-4EA0-9403-F4E22B8B7620}" srcOrd="0" destOrd="0" presId="urn:microsoft.com/office/officeart/2005/8/layout/arrow3"/>
    <dgm:cxn modelId="{5FC36652-FC9E-4C6D-824B-1D83634F8F7C}" type="presOf" srcId="{6E6FAADF-BB49-41DB-9C4D-C97D77DBA73D}" destId="{A45D955C-E34F-4EA0-9403-F4E22B8B7620}" srcOrd="0" destOrd="2" presId="urn:microsoft.com/office/officeart/2005/8/layout/arrow3"/>
    <dgm:cxn modelId="{EB867B7E-299F-42BE-93F0-9965CCD5783B}" srcId="{98F21064-3598-4666-B365-1F4ABF48CB57}" destId="{A54DB2C7-5A64-45BA-BA0B-2A1350BF06A1}" srcOrd="0" destOrd="0" parTransId="{A110ED91-A4C2-48FD-AF76-C5330571EB24}" sibTransId="{4AD31138-57EA-41EB-8A2C-8A5C607539EB}"/>
    <dgm:cxn modelId="{01F5788B-720A-446D-8468-AC79C7131DF2}" type="presOf" srcId="{0E7B0AC9-DDC9-4E75-A8F5-54642605A672}" destId="{A45D955C-E34F-4EA0-9403-F4E22B8B7620}" srcOrd="0" destOrd="1" presId="urn:microsoft.com/office/officeart/2005/8/layout/arrow3"/>
    <dgm:cxn modelId="{9B96809E-8708-49E8-A380-A31AC12DC4B4}" type="presOf" srcId="{DD09E8A1-FA11-4F0D-8A7B-5E3A3AC388BB}" destId="{7304D90E-713D-49C5-BA21-3112085379AF}" srcOrd="0" destOrd="1" presId="urn:microsoft.com/office/officeart/2005/8/layout/arrow3"/>
    <dgm:cxn modelId="{772938B4-4BB7-4700-9373-3983B2BCF376}" srcId="{A54DB2C7-5A64-45BA-BA0B-2A1350BF06A1}" destId="{6E6FAADF-BB49-41DB-9C4D-C97D77DBA73D}" srcOrd="1" destOrd="0" parTransId="{759C9228-67EA-4843-BDEF-D24A96B20E82}" sibTransId="{5F33A074-DF34-428F-8C87-C5FDC08F936E}"/>
    <dgm:cxn modelId="{6B457AE8-D76A-49FF-A90A-9D0CA21CC17D}" type="presOf" srcId="{5DD94295-298C-402E-8E9A-554AE5FB6C9A}" destId="{7304D90E-713D-49C5-BA21-3112085379AF}" srcOrd="0" destOrd="2" presId="urn:microsoft.com/office/officeart/2005/8/layout/arrow3"/>
    <dgm:cxn modelId="{40525CEA-9848-40E7-A04A-51C76B797DA3}" type="presOf" srcId="{98F21064-3598-4666-B365-1F4ABF48CB57}" destId="{21BA326B-6DD3-49EC-A963-8E1D940EC11A}" srcOrd="0" destOrd="0" presId="urn:microsoft.com/office/officeart/2005/8/layout/arrow3"/>
    <dgm:cxn modelId="{932E6C13-27CB-4896-AEA5-D3BA045042AE}" type="presParOf" srcId="{21BA326B-6DD3-49EC-A963-8E1D940EC11A}" destId="{A4489626-0159-4F3B-A7B1-7FE5EBC5F76D}" srcOrd="0" destOrd="0" presId="urn:microsoft.com/office/officeart/2005/8/layout/arrow3"/>
    <dgm:cxn modelId="{D0D508CF-CDF0-43EA-9390-F8996DEC424C}" type="presParOf" srcId="{21BA326B-6DD3-49EC-A963-8E1D940EC11A}" destId="{BEF146F9-E81E-404F-8F13-6A1C80F96A4B}" srcOrd="1" destOrd="0" presId="urn:microsoft.com/office/officeart/2005/8/layout/arrow3"/>
    <dgm:cxn modelId="{24EFCBD8-7468-4B53-815B-23DC172DD7F3}" type="presParOf" srcId="{21BA326B-6DD3-49EC-A963-8E1D940EC11A}" destId="{A45D955C-E34F-4EA0-9403-F4E22B8B7620}" srcOrd="2" destOrd="0" presId="urn:microsoft.com/office/officeart/2005/8/layout/arrow3"/>
    <dgm:cxn modelId="{A6C7CB86-471A-45CC-A068-C98277F42608}" type="presParOf" srcId="{21BA326B-6DD3-49EC-A963-8E1D940EC11A}" destId="{694BB034-755C-4141-858B-A53595DD21B1}" srcOrd="3" destOrd="0" presId="urn:microsoft.com/office/officeart/2005/8/layout/arrow3"/>
    <dgm:cxn modelId="{D407D278-8241-4BF9-A36D-9F85B13E2040}" type="presParOf" srcId="{21BA326B-6DD3-49EC-A963-8E1D940EC11A}" destId="{7304D90E-713D-49C5-BA21-3112085379AF}"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89626-0159-4F3B-A7B1-7FE5EBC5F76D}">
      <dsp:nvSpPr>
        <dsp:cNvPr id="0" name=""/>
        <dsp:cNvSpPr/>
      </dsp:nvSpPr>
      <dsp:spPr>
        <a:xfrm rot="21300000">
          <a:off x="362427" y="1295540"/>
          <a:ext cx="7439431" cy="650865"/>
        </a:xfrm>
        <a:prstGeom prst="mathMinus">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F146F9-E81E-404F-8F13-6A1C80F96A4B}">
      <dsp:nvSpPr>
        <dsp:cNvPr id="0" name=""/>
        <dsp:cNvSpPr/>
      </dsp:nvSpPr>
      <dsp:spPr>
        <a:xfrm>
          <a:off x="979714" y="162097"/>
          <a:ext cx="2449285" cy="1296778"/>
        </a:xfrm>
        <a:prstGeom prst="downArrow">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5D955C-E34F-4EA0-9403-F4E22B8B7620}">
      <dsp:nvSpPr>
        <dsp:cNvPr id="0" name=""/>
        <dsp:cNvSpPr/>
      </dsp:nvSpPr>
      <dsp:spPr>
        <a:xfrm>
          <a:off x="4327071" y="0"/>
          <a:ext cx="2612571" cy="1361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AU" sz="1400" kern="1200" dirty="0"/>
            <a:t>Bourdieu’s Theories</a:t>
          </a:r>
        </a:p>
        <a:p>
          <a:pPr marL="57150" lvl="1" indent="-57150" algn="l" defTabSz="444500">
            <a:lnSpc>
              <a:spcPct val="90000"/>
            </a:lnSpc>
            <a:spcBef>
              <a:spcPct val="0"/>
            </a:spcBef>
            <a:spcAft>
              <a:spcPct val="15000"/>
            </a:spcAft>
            <a:buChar char="•"/>
          </a:pPr>
          <a:r>
            <a:rPr lang="en-AU" sz="1000" kern="1200" dirty="0"/>
            <a:t>Understanding students’ experiences of ex/inclusion in WIL</a:t>
          </a:r>
        </a:p>
        <a:p>
          <a:pPr marL="57150" lvl="1" indent="-57150" algn="l" defTabSz="444500">
            <a:lnSpc>
              <a:spcPct val="90000"/>
            </a:lnSpc>
            <a:spcBef>
              <a:spcPct val="0"/>
            </a:spcBef>
            <a:spcAft>
              <a:spcPct val="15000"/>
            </a:spcAft>
            <a:buChar char="•"/>
          </a:pPr>
          <a:r>
            <a:rPr lang="en-AU" sz="1000" kern="1200" dirty="0"/>
            <a:t>Criticised as deficit-focused</a:t>
          </a:r>
        </a:p>
      </dsp:txBody>
      <dsp:txXfrm>
        <a:off x="4327071" y="0"/>
        <a:ext cx="2612571" cy="1361617"/>
      </dsp:txXfrm>
    </dsp:sp>
    <dsp:sp modelId="{694BB034-755C-4141-858B-A53595DD21B1}">
      <dsp:nvSpPr>
        <dsp:cNvPr id="0" name=""/>
        <dsp:cNvSpPr/>
      </dsp:nvSpPr>
      <dsp:spPr>
        <a:xfrm>
          <a:off x="4735285" y="1783070"/>
          <a:ext cx="2449285" cy="1296778"/>
        </a:xfrm>
        <a:prstGeom prst="upArrow">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04D90E-713D-49C5-BA21-3112085379AF}">
      <dsp:nvSpPr>
        <dsp:cNvPr id="0" name=""/>
        <dsp:cNvSpPr/>
      </dsp:nvSpPr>
      <dsp:spPr>
        <a:xfrm>
          <a:off x="1224642" y="1880328"/>
          <a:ext cx="2612571" cy="1361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AU" sz="1400" kern="1200" dirty="0"/>
            <a:t>Asset-based Pedagogies</a:t>
          </a:r>
        </a:p>
        <a:p>
          <a:pPr marL="57150" lvl="1" indent="-57150" algn="l" defTabSz="444500">
            <a:lnSpc>
              <a:spcPct val="90000"/>
            </a:lnSpc>
            <a:spcBef>
              <a:spcPct val="0"/>
            </a:spcBef>
            <a:spcAft>
              <a:spcPct val="15000"/>
            </a:spcAft>
            <a:buChar char="•"/>
          </a:pPr>
          <a:r>
            <a:rPr lang="en-AU" sz="1000" kern="1200" dirty="0"/>
            <a:t>Understanding inclusive design</a:t>
          </a:r>
        </a:p>
        <a:p>
          <a:pPr marL="57150" lvl="1" indent="-57150" algn="l" defTabSz="444500">
            <a:lnSpc>
              <a:spcPct val="90000"/>
            </a:lnSpc>
            <a:spcBef>
              <a:spcPct val="0"/>
            </a:spcBef>
            <a:spcAft>
              <a:spcPct val="15000"/>
            </a:spcAft>
            <a:buChar char="•"/>
          </a:pPr>
          <a:r>
            <a:rPr lang="en-AU" sz="1000" kern="1200" dirty="0"/>
            <a:t>Focused on learner strengths</a:t>
          </a:r>
        </a:p>
      </dsp:txBody>
      <dsp:txXfrm>
        <a:off x="1224642" y="1880328"/>
        <a:ext cx="2612571" cy="1361617"/>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205576-2CBF-416B-89DB-FD63C7E23E0E}" type="datetimeFigureOut">
              <a:rPr lang="en-AU" smtClean="0"/>
              <a:t>14/11/2023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0437B-FA96-4DFB-9479-38776CFB1640}" type="slidenum">
              <a:rPr lang="en-AU" smtClean="0"/>
              <a:t>‹#›</a:t>
            </a:fld>
            <a:endParaRPr lang="en-AU"/>
          </a:p>
        </p:txBody>
      </p:sp>
    </p:spTree>
    <p:extLst>
      <p:ext uri="{BB962C8B-B14F-4D97-AF65-F5344CB8AC3E}">
        <p14:creationId xmlns:p14="http://schemas.microsoft.com/office/powerpoint/2010/main" val="2966047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D0437B-FA96-4DFB-9479-38776CFB1640}" type="slidenum">
              <a:rPr lang="en-AU" smtClean="0"/>
              <a:t>1</a:t>
            </a:fld>
            <a:endParaRPr lang="en-AU"/>
          </a:p>
        </p:txBody>
      </p:sp>
    </p:spTree>
    <p:extLst>
      <p:ext uri="{BB962C8B-B14F-4D97-AF65-F5344CB8AC3E}">
        <p14:creationId xmlns:p14="http://schemas.microsoft.com/office/powerpoint/2010/main" val="1063324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D0437B-FA96-4DFB-9479-38776CFB1640}" type="slidenum">
              <a:rPr lang="en-AU" smtClean="0"/>
              <a:t>11</a:t>
            </a:fld>
            <a:endParaRPr lang="en-AU"/>
          </a:p>
        </p:txBody>
      </p:sp>
    </p:spTree>
    <p:extLst>
      <p:ext uri="{BB962C8B-B14F-4D97-AF65-F5344CB8AC3E}">
        <p14:creationId xmlns:p14="http://schemas.microsoft.com/office/powerpoint/2010/main" val="3069899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D0437B-FA96-4DFB-9479-38776CFB1640}" type="slidenum">
              <a:rPr lang="en-AU" smtClean="0"/>
              <a:t>12</a:t>
            </a:fld>
            <a:endParaRPr lang="en-AU"/>
          </a:p>
        </p:txBody>
      </p:sp>
    </p:spTree>
    <p:extLst>
      <p:ext uri="{BB962C8B-B14F-4D97-AF65-F5344CB8AC3E}">
        <p14:creationId xmlns:p14="http://schemas.microsoft.com/office/powerpoint/2010/main" val="267693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D0437B-FA96-4DFB-9479-38776CFB1640}" type="slidenum">
              <a:rPr lang="en-AU" smtClean="0"/>
              <a:t>13</a:t>
            </a:fld>
            <a:endParaRPr lang="en-AU"/>
          </a:p>
        </p:txBody>
      </p:sp>
    </p:spTree>
    <p:extLst>
      <p:ext uri="{BB962C8B-B14F-4D97-AF65-F5344CB8AC3E}">
        <p14:creationId xmlns:p14="http://schemas.microsoft.com/office/powerpoint/2010/main" val="1999581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D0437B-FA96-4DFB-9479-38776CFB1640}" type="slidenum">
              <a:rPr lang="en-AU" smtClean="0"/>
              <a:t>14</a:t>
            </a:fld>
            <a:endParaRPr lang="en-AU"/>
          </a:p>
        </p:txBody>
      </p:sp>
    </p:spTree>
    <p:extLst>
      <p:ext uri="{BB962C8B-B14F-4D97-AF65-F5344CB8AC3E}">
        <p14:creationId xmlns:p14="http://schemas.microsoft.com/office/powerpoint/2010/main" val="4109198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D0437B-FA96-4DFB-9479-38776CFB1640}" type="slidenum">
              <a:rPr lang="en-AU" smtClean="0"/>
              <a:t>15</a:t>
            </a:fld>
            <a:endParaRPr lang="en-AU"/>
          </a:p>
        </p:txBody>
      </p:sp>
    </p:spTree>
    <p:extLst>
      <p:ext uri="{BB962C8B-B14F-4D97-AF65-F5344CB8AC3E}">
        <p14:creationId xmlns:p14="http://schemas.microsoft.com/office/powerpoint/2010/main" val="696592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D0437B-FA96-4DFB-9479-38776CFB1640}" type="slidenum">
              <a:rPr lang="en-AU" smtClean="0"/>
              <a:t>16</a:t>
            </a:fld>
            <a:endParaRPr lang="en-AU"/>
          </a:p>
        </p:txBody>
      </p:sp>
    </p:spTree>
    <p:extLst>
      <p:ext uri="{BB962C8B-B14F-4D97-AF65-F5344CB8AC3E}">
        <p14:creationId xmlns:p14="http://schemas.microsoft.com/office/powerpoint/2010/main" val="3818730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D0437B-FA96-4DFB-9479-38776CFB1640}" type="slidenum">
              <a:rPr lang="en-AU" smtClean="0"/>
              <a:t>17</a:t>
            </a:fld>
            <a:endParaRPr lang="en-AU"/>
          </a:p>
        </p:txBody>
      </p:sp>
    </p:spTree>
    <p:extLst>
      <p:ext uri="{BB962C8B-B14F-4D97-AF65-F5344CB8AC3E}">
        <p14:creationId xmlns:p14="http://schemas.microsoft.com/office/powerpoint/2010/main" val="1220787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D0437B-FA96-4DFB-9479-38776CFB1640}" type="slidenum">
              <a:rPr lang="en-AU" smtClean="0"/>
              <a:t>19</a:t>
            </a:fld>
            <a:endParaRPr lang="en-AU"/>
          </a:p>
        </p:txBody>
      </p:sp>
    </p:spTree>
    <p:extLst>
      <p:ext uri="{BB962C8B-B14F-4D97-AF65-F5344CB8AC3E}">
        <p14:creationId xmlns:p14="http://schemas.microsoft.com/office/powerpoint/2010/main" val="219342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D0437B-FA96-4DFB-9479-38776CFB1640}" type="slidenum">
              <a:rPr lang="en-AU" smtClean="0"/>
              <a:t>2</a:t>
            </a:fld>
            <a:endParaRPr lang="en-AU"/>
          </a:p>
        </p:txBody>
      </p:sp>
    </p:spTree>
    <p:extLst>
      <p:ext uri="{BB962C8B-B14F-4D97-AF65-F5344CB8AC3E}">
        <p14:creationId xmlns:p14="http://schemas.microsoft.com/office/powerpoint/2010/main" val="3815246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D0437B-FA96-4DFB-9479-38776CFB1640}" type="slidenum">
              <a:rPr lang="en-AU" smtClean="0"/>
              <a:t>3</a:t>
            </a:fld>
            <a:endParaRPr lang="en-AU"/>
          </a:p>
        </p:txBody>
      </p:sp>
    </p:spTree>
    <p:extLst>
      <p:ext uri="{BB962C8B-B14F-4D97-AF65-F5344CB8AC3E}">
        <p14:creationId xmlns:p14="http://schemas.microsoft.com/office/powerpoint/2010/main" val="148774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AU" dirty="0"/>
          </a:p>
        </p:txBody>
      </p:sp>
      <p:sp>
        <p:nvSpPr>
          <p:cNvPr id="4" name="Slide Number Placeholder 3"/>
          <p:cNvSpPr>
            <a:spLocks noGrp="1"/>
          </p:cNvSpPr>
          <p:nvPr>
            <p:ph type="sldNum" sz="quarter" idx="5"/>
          </p:nvPr>
        </p:nvSpPr>
        <p:spPr/>
        <p:txBody>
          <a:bodyPr/>
          <a:lstStyle/>
          <a:p>
            <a:fld id="{97D0437B-FA96-4DFB-9479-38776CFB1640}" type="slidenum">
              <a:rPr lang="en-AU" smtClean="0"/>
              <a:t>4</a:t>
            </a:fld>
            <a:endParaRPr lang="en-AU"/>
          </a:p>
        </p:txBody>
      </p:sp>
    </p:spTree>
    <p:extLst>
      <p:ext uri="{BB962C8B-B14F-4D97-AF65-F5344CB8AC3E}">
        <p14:creationId xmlns:p14="http://schemas.microsoft.com/office/powerpoint/2010/main" val="3313400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D0437B-FA96-4DFB-9479-38776CFB1640}" type="slidenum">
              <a:rPr lang="en-AU" smtClean="0"/>
              <a:t>5</a:t>
            </a:fld>
            <a:endParaRPr lang="en-AU"/>
          </a:p>
        </p:txBody>
      </p:sp>
    </p:spTree>
    <p:extLst>
      <p:ext uri="{BB962C8B-B14F-4D97-AF65-F5344CB8AC3E}">
        <p14:creationId xmlns:p14="http://schemas.microsoft.com/office/powerpoint/2010/main" val="1682571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7D0437B-FA96-4DFB-9479-38776CFB1640}" type="slidenum">
              <a:rPr lang="en-AU" smtClean="0"/>
              <a:t>6</a:t>
            </a:fld>
            <a:endParaRPr lang="en-AU"/>
          </a:p>
        </p:txBody>
      </p:sp>
    </p:spTree>
    <p:extLst>
      <p:ext uri="{BB962C8B-B14F-4D97-AF65-F5344CB8AC3E}">
        <p14:creationId xmlns:p14="http://schemas.microsoft.com/office/powerpoint/2010/main" val="152161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D0437B-FA96-4DFB-9479-38776CFB1640}" type="slidenum">
              <a:rPr lang="en-AU" smtClean="0"/>
              <a:t>8</a:t>
            </a:fld>
            <a:endParaRPr lang="en-AU"/>
          </a:p>
        </p:txBody>
      </p:sp>
    </p:spTree>
    <p:extLst>
      <p:ext uri="{BB962C8B-B14F-4D97-AF65-F5344CB8AC3E}">
        <p14:creationId xmlns:p14="http://schemas.microsoft.com/office/powerpoint/2010/main" val="856171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D0437B-FA96-4DFB-9479-38776CFB1640}" type="slidenum">
              <a:rPr lang="en-AU" smtClean="0"/>
              <a:t>9</a:t>
            </a:fld>
            <a:endParaRPr lang="en-AU"/>
          </a:p>
        </p:txBody>
      </p:sp>
    </p:spTree>
    <p:extLst>
      <p:ext uri="{BB962C8B-B14F-4D97-AF65-F5344CB8AC3E}">
        <p14:creationId xmlns:p14="http://schemas.microsoft.com/office/powerpoint/2010/main" val="2895125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D0437B-FA96-4DFB-9479-38776CFB1640}" type="slidenum">
              <a:rPr lang="en-AU" smtClean="0"/>
              <a:t>10</a:t>
            </a:fld>
            <a:endParaRPr lang="en-AU"/>
          </a:p>
        </p:txBody>
      </p:sp>
    </p:spTree>
    <p:extLst>
      <p:ext uri="{BB962C8B-B14F-4D97-AF65-F5344CB8AC3E}">
        <p14:creationId xmlns:p14="http://schemas.microsoft.com/office/powerpoint/2010/main" val="1984603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11C371-9F0F-BD41-A88D-B4C94D445511}" type="datetimeFigureOut">
              <a:rPr lang="en-US" smtClean="0"/>
              <a:pPr/>
              <a:t>11/14/2023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F1AF68-1625-904E-A69C-5E3234C0F36B}" type="slidenum">
              <a:rPr lang="en-US" smtClean="0"/>
              <a:pPr/>
              <a:t>‹#›</a:t>
            </a:fld>
            <a:endParaRPr lang="en-US" dirty="0"/>
          </a:p>
        </p:txBody>
      </p:sp>
    </p:spTree>
    <p:extLst>
      <p:ext uri="{BB962C8B-B14F-4D97-AF65-F5344CB8AC3E}">
        <p14:creationId xmlns:p14="http://schemas.microsoft.com/office/powerpoint/2010/main" val="3599266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11C371-9F0F-BD41-A88D-B4C94D445511}" type="datetimeFigureOut">
              <a:rPr lang="en-US" smtClean="0"/>
              <a:pPr/>
              <a:t>11/14/2023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F1AF68-1625-904E-A69C-5E3234C0F36B}" type="slidenum">
              <a:rPr lang="en-US" smtClean="0"/>
              <a:pPr/>
              <a:t>‹#›</a:t>
            </a:fld>
            <a:endParaRPr lang="en-US" dirty="0"/>
          </a:p>
        </p:txBody>
      </p:sp>
    </p:spTree>
    <p:extLst>
      <p:ext uri="{BB962C8B-B14F-4D97-AF65-F5344CB8AC3E}">
        <p14:creationId xmlns:p14="http://schemas.microsoft.com/office/powerpoint/2010/main" val="2889733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11C371-9F0F-BD41-A88D-B4C94D445511}" type="datetimeFigureOut">
              <a:rPr lang="en-US" smtClean="0"/>
              <a:pPr/>
              <a:t>11/14/2023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F1AF68-1625-904E-A69C-5E3234C0F36B}" type="slidenum">
              <a:rPr lang="en-US" smtClean="0"/>
              <a:pPr/>
              <a:t>‹#›</a:t>
            </a:fld>
            <a:endParaRPr lang="en-US" dirty="0"/>
          </a:p>
        </p:txBody>
      </p:sp>
    </p:spTree>
    <p:extLst>
      <p:ext uri="{BB962C8B-B14F-4D97-AF65-F5344CB8AC3E}">
        <p14:creationId xmlns:p14="http://schemas.microsoft.com/office/powerpoint/2010/main" val="1597971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05D67-895A-8345-895A-C61C9FB4281E}"/>
              </a:ext>
            </a:extLst>
          </p:cNvPr>
          <p:cNvSpPr/>
          <p:nvPr userDrawn="1"/>
        </p:nvSpPr>
        <p:spPr>
          <a:xfrm>
            <a:off x="0" y="769145"/>
            <a:ext cx="9144000" cy="43743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Open Sans" panose="020B0606030504020204" pitchFamily="34" charset="0"/>
            </a:endParaRPr>
          </a:p>
        </p:txBody>
      </p:sp>
      <p:sp>
        <p:nvSpPr>
          <p:cNvPr id="3" name="Rectangle 2">
            <a:extLst>
              <a:ext uri="{FF2B5EF4-FFF2-40B4-BE49-F238E27FC236}">
                <a16:creationId xmlns:a16="http://schemas.microsoft.com/office/drawing/2014/main" id="{C9FFF97E-A09C-0D40-A437-5CA204A99273}"/>
              </a:ext>
            </a:extLst>
          </p:cNvPr>
          <p:cNvSpPr/>
          <p:nvPr userDrawn="1"/>
        </p:nvSpPr>
        <p:spPr>
          <a:xfrm>
            <a:off x="1" y="769146"/>
            <a:ext cx="9143999" cy="135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Open Sans" panose="020B0606030504020204" pitchFamily="34" charset="0"/>
            </a:endParaRPr>
          </a:p>
        </p:txBody>
      </p:sp>
      <p:sp>
        <p:nvSpPr>
          <p:cNvPr id="7" name="Freeform 6">
            <a:extLst>
              <a:ext uri="{FF2B5EF4-FFF2-40B4-BE49-F238E27FC236}">
                <a16:creationId xmlns:a16="http://schemas.microsoft.com/office/drawing/2014/main" id="{D4236AF4-22A6-BB46-8A70-A4003C7C16BC}"/>
              </a:ext>
            </a:extLst>
          </p:cNvPr>
          <p:cNvSpPr>
            <a:spLocks noGrp="1"/>
          </p:cNvSpPr>
          <p:nvPr>
            <p:ph type="pic" sz="quarter" idx="10"/>
          </p:nvPr>
        </p:nvSpPr>
        <p:spPr>
          <a:xfrm>
            <a:off x="4572001" y="769145"/>
            <a:ext cx="4571999" cy="3376826"/>
          </a:xfrm>
          <a:custGeom>
            <a:avLst/>
            <a:gdLst>
              <a:gd name="connsiteX0" fmla="*/ 0 w 6095999"/>
              <a:gd name="connsiteY0" fmla="*/ 0 h 4502435"/>
              <a:gd name="connsiteX1" fmla="*/ 6095999 w 6095999"/>
              <a:gd name="connsiteY1" fmla="*/ 0 h 4502435"/>
              <a:gd name="connsiteX2" fmla="*/ 6095999 w 6095999"/>
              <a:gd name="connsiteY2" fmla="*/ 4502435 h 4502435"/>
              <a:gd name="connsiteX3" fmla="*/ 0 w 6095999"/>
              <a:gd name="connsiteY3" fmla="*/ 4502435 h 4502435"/>
            </a:gdLst>
            <a:ahLst/>
            <a:cxnLst>
              <a:cxn ang="0">
                <a:pos x="connsiteX0" y="connsiteY0"/>
              </a:cxn>
              <a:cxn ang="0">
                <a:pos x="connsiteX1" y="connsiteY1"/>
              </a:cxn>
              <a:cxn ang="0">
                <a:pos x="connsiteX2" y="connsiteY2"/>
              </a:cxn>
              <a:cxn ang="0">
                <a:pos x="connsiteX3" y="connsiteY3"/>
              </a:cxn>
            </a:cxnLst>
            <a:rect l="l" t="t" r="r" b="b"/>
            <a:pathLst>
              <a:path w="6095999" h="4502435">
                <a:moveTo>
                  <a:pt x="0" y="0"/>
                </a:moveTo>
                <a:lnTo>
                  <a:pt x="6095999" y="0"/>
                </a:lnTo>
                <a:lnTo>
                  <a:pt x="6095999" y="4502435"/>
                </a:lnTo>
                <a:lnTo>
                  <a:pt x="0" y="4502435"/>
                </a:lnTo>
                <a:close/>
              </a:path>
            </a:pathLst>
          </a:custGeom>
        </p:spPr>
        <p:txBody>
          <a:bodyPr wrap="square">
            <a:noAutofit/>
          </a:bodyPr>
          <a:lstStyle/>
          <a:p>
            <a:endParaRPr lang="en-US"/>
          </a:p>
        </p:txBody>
      </p:sp>
    </p:spTree>
    <p:extLst>
      <p:ext uri="{BB962C8B-B14F-4D97-AF65-F5344CB8AC3E}">
        <p14:creationId xmlns:p14="http://schemas.microsoft.com/office/powerpoint/2010/main" val="1971644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B678999-9A94-F645-8B21-CF7798EADD38}"/>
              </a:ext>
            </a:extLst>
          </p:cNvPr>
          <p:cNvSpPr>
            <a:spLocks noGrp="1"/>
          </p:cNvSpPr>
          <p:nvPr>
            <p:ph type="pic" sz="quarter" idx="10"/>
          </p:nvPr>
        </p:nvSpPr>
        <p:spPr>
          <a:xfrm>
            <a:off x="4572000" y="769146"/>
            <a:ext cx="4580164" cy="2981970"/>
          </a:xfrm>
          <a:custGeom>
            <a:avLst/>
            <a:gdLst>
              <a:gd name="connsiteX0" fmla="*/ 0 w 6106885"/>
              <a:gd name="connsiteY0" fmla="*/ 0 h 3975960"/>
              <a:gd name="connsiteX1" fmla="*/ 6106885 w 6106885"/>
              <a:gd name="connsiteY1" fmla="*/ 0 h 3975960"/>
              <a:gd name="connsiteX2" fmla="*/ 6106885 w 6106885"/>
              <a:gd name="connsiteY2" fmla="*/ 3975960 h 3975960"/>
              <a:gd name="connsiteX3" fmla="*/ 0 w 6106885"/>
              <a:gd name="connsiteY3" fmla="*/ 3975960 h 3975960"/>
            </a:gdLst>
            <a:ahLst/>
            <a:cxnLst>
              <a:cxn ang="0">
                <a:pos x="connsiteX0" y="connsiteY0"/>
              </a:cxn>
              <a:cxn ang="0">
                <a:pos x="connsiteX1" y="connsiteY1"/>
              </a:cxn>
              <a:cxn ang="0">
                <a:pos x="connsiteX2" y="connsiteY2"/>
              </a:cxn>
              <a:cxn ang="0">
                <a:pos x="connsiteX3" y="connsiteY3"/>
              </a:cxn>
            </a:cxnLst>
            <a:rect l="l" t="t" r="r" b="b"/>
            <a:pathLst>
              <a:path w="6106885" h="3975960">
                <a:moveTo>
                  <a:pt x="0" y="0"/>
                </a:moveTo>
                <a:lnTo>
                  <a:pt x="6106885" y="0"/>
                </a:lnTo>
                <a:lnTo>
                  <a:pt x="6106885" y="3975960"/>
                </a:lnTo>
                <a:lnTo>
                  <a:pt x="0" y="3975960"/>
                </a:lnTo>
                <a:close/>
              </a:path>
            </a:pathLst>
          </a:custGeom>
        </p:spPr>
        <p:txBody>
          <a:bodyPr wrap="square">
            <a:noAutofit/>
          </a:bodyPr>
          <a:lstStyle/>
          <a:p>
            <a:endParaRPr lang="en-US"/>
          </a:p>
        </p:txBody>
      </p:sp>
    </p:spTree>
    <p:extLst>
      <p:ext uri="{BB962C8B-B14F-4D97-AF65-F5344CB8AC3E}">
        <p14:creationId xmlns:p14="http://schemas.microsoft.com/office/powerpoint/2010/main" val="2307422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51BF30-6E9B-7A47-A3E5-4CB1574BF823}"/>
              </a:ext>
            </a:extLst>
          </p:cNvPr>
          <p:cNvSpPr/>
          <p:nvPr userDrawn="1"/>
        </p:nvSpPr>
        <p:spPr>
          <a:xfrm>
            <a:off x="3697496" y="769145"/>
            <a:ext cx="5446503" cy="23296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Open Sans" panose="020B0606030504020204" pitchFamily="34" charset="0"/>
            </a:endParaRPr>
          </a:p>
        </p:txBody>
      </p:sp>
      <p:sp>
        <p:nvSpPr>
          <p:cNvPr id="9" name="Freeform 8">
            <a:extLst>
              <a:ext uri="{FF2B5EF4-FFF2-40B4-BE49-F238E27FC236}">
                <a16:creationId xmlns:a16="http://schemas.microsoft.com/office/drawing/2014/main" id="{46C9FBFC-EC3E-4341-ABF4-2A9158985E3F}"/>
              </a:ext>
            </a:extLst>
          </p:cNvPr>
          <p:cNvSpPr>
            <a:spLocks noGrp="1"/>
          </p:cNvSpPr>
          <p:nvPr>
            <p:ph type="pic" sz="quarter" idx="10"/>
          </p:nvPr>
        </p:nvSpPr>
        <p:spPr>
          <a:xfrm>
            <a:off x="3858877" y="911626"/>
            <a:ext cx="2099963" cy="2032560"/>
          </a:xfrm>
          <a:custGeom>
            <a:avLst/>
            <a:gdLst>
              <a:gd name="connsiteX0" fmla="*/ 0 w 2799950"/>
              <a:gd name="connsiteY0" fmla="*/ 0 h 2710080"/>
              <a:gd name="connsiteX1" fmla="*/ 2799950 w 2799950"/>
              <a:gd name="connsiteY1" fmla="*/ 0 h 2710080"/>
              <a:gd name="connsiteX2" fmla="*/ 2799950 w 2799950"/>
              <a:gd name="connsiteY2" fmla="*/ 2710080 h 2710080"/>
              <a:gd name="connsiteX3" fmla="*/ 0 w 2799950"/>
              <a:gd name="connsiteY3" fmla="*/ 2710080 h 2710080"/>
            </a:gdLst>
            <a:ahLst/>
            <a:cxnLst>
              <a:cxn ang="0">
                <a:pos x="connsiteX0" y="connsiteY0"/>
              </a:cxn>
              <a:cxn ang="0">
                <a:pos x="connsiteX1" y="connsiteY1"/>
              </a:cxn>
              <a:cxn ang="0">
                <a:pos x="connsiteX2" y="connsiteY2"/>
              </a:cxn>
              <a:cxn ang="0">
                <a:pos x="connsiteX3" y="connsiteY3"/>
              </a:cxn>
            </a:cxnLst>
            <a:rect l="l" t="t" r="r" b="b"/>
            <a:pathLst>
              <a:path w="2799950" h="2710080">
                <a:moveTo>
                  <a:pt x="0" y="0"/>
                </a:moveTo>
                <a:lnTo>
                  <a:pt x="2799950" y="0"/>
                </a:lnTo>
                <a:lnTo>
                  <a:pt x="2799950" y="2710080"/>
                </a:lnTo>
                <a:lnTo>
                  <a:pt x="0" y="2710080"/>
                </a:lnTo>
                <a:close/>
              </a:path>
            </a:pathLst>
          </a:custGeom>
        </p:spPr>
        <p:txBody>
          <a:bodyPr wrap="square">
            <a:noAutofit/>
          </a:bodyPr>
          <a:lstStyle/>
          <a:p>
            <a:endParaRPr lang="en-US"/>
          </a:p>
        </p:txBody>
      </p:sp>
      <p:sp>
        <p:nvSpPr>
          <p:cNvPr id="8" name="Freeform 7">
            <a:extLst>
              <a:ext uri="{FF2B5EF4-FFF2-40B4-BE49-F238E27FC236}">
                <a16:creationId xmlns:a16="http://schemas.microsoft.com/office/drawing/2014/main" id="{7DDFDDCF-4CB9-AB49-9EED-3C837735B383}"/>
              </a:ext>
            </a:extLst>
          </p:cNvPr>
          <p:cNvSpPr>
            <a:spLocks noGrp="1"/>
          </p:cNvSpPr>
          <p:nvPr>
            <p:ph type="pic" sz="quarter" idx="11"/>
          </p:nvPr>
        </p:nvSpPr>
        <p:spPr>
          <a:xfrm>
            <a:off x="727819" y="3098804"/>
            <a:ext cx="2969678" cy="2044696"/>
          </a:xfrm>
          <a:custGeom>
            <a:avLst/>
            <a:gdLst>
              <a:gd name="connsiteX0" fmla="*/ 0 w 3959571"/>
              <a:gd name="connsiteY0" fmla="*/ 0 h 2726261"/>
              <a:gd name="connsiteX1" fmla="*/ 3959571 w 3959571"/>
              <a:gd name="connsiteY1" fmla="*/ 0 h 2726261"/>
              <a:gd name="connsiteX2" fmla="*/ 3959571 w 3959571"/>
              <a:gd name="connsiteY2" fmla="*/ 2726261 h 2726261"/>
              <a:gd name="connsiteX3" fmla="*/ 0 w 3959571"/>
              <a:gd name="connsiteY3" fmla="*/ 2726261 h 2726261"/>
            </a:gdLst>
            <a:ahLst/>
            <a:cxnLst>
              <a:cxn ang="0">
                <a:pos x="connsiteX0" y="connsiteY0"/>
              </a:cxn>
              <a:cxn ang="0">
                <a:pos x="connsiteX1" y="connsiteY1"/>
              </a:cxn>
              <a:cxn ang="0">
                <a:pos x="connsiteX2" y="connsiteY2"/>
              </a:cxn>
              <a:cxn ang="0">
                <a:pos x="connsiteX3" y="connsiteY3"/>
              </a:cxn>
            </a:cxnLst>
            <a:rect l="l" t="t" r="r" b="b"/>
            <a:pathLst>
              <a:path w="3959571" h="2726261">
                <a:moveTo>
                  <a:pt x="0" y="0"/>
                </a:moveTo>
                <a:lnTo>
                  <a:pt x="3959571" y="0"/>
                </a:lnTo>
                <a:lnTo>
                  <a:pt x="3959571" y="2726261"/>
                </a:lnTo>
                <a:lnTo>
                  <a:pt x="0" y="2726261"/>
                </a:lnTo>
                <a:close/>
              </a:path>
            </a:pathLst>
          </a:custGeom>
        </p:spPr>
        <p:txBody>
          <a:bodyPr wrap="square">
            <a:noAutofit/>
          </a:bodyPr>
          <a:lstStyle/>
          <a:p>
            <a:endParaRPr lang="en-US"/>
          </a:p>
        </p:txBody>
      </p:sp>
    </p:spTree>
    <p:extLst>
      <p:ext uri="{BB962C8B-B14F-4D97-AF65-F5344CB8AC3E}">
        <p14:creationId xmlns:p14="http://schemas.microsoft.com/office/powerpoint/2010/main" val="954187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E32A0C-84EB-B44E-B971-33A0035D0E16}"/>
              </a:ext>
            </a:extLst>
          </p:cNvPr>
          <p:cNvSpPr/>
          <p:nvPr userDrawn="1"/>
        </p:nvSpPr>
        <p:spPr>
          <a:xfrm>
            <a:off x="1" y="769146"/>
            <a:ext cx="3697496" cy="437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Open Sans" panose="020B0606030504020204" pitchFamily="34" charset="0"/>
            </a:endParaRPr>
          </a:p>
        </p:txBody>
      </p:sp>
      <p:sp>
        <p:nvSpPr>
          <p:cNvPr id="6" name="Freeform 5">
            <a:extLst>
              <a:ext uri="{FF2B5EF4-FFF2-40B4-BE49-F238E27FC236}">
                <a16:creationId xmlns:a16="http://schemas.microsoft.com/office/drawing/2014/main" id="{AB1D4FC7-2CF4-9249-B475-AFBC5EE4AC6C}"/>
              </a:ext>
            </a:extLst>
          </p:cNvPr>
          <p:cNvSpPr>
            <a:spLocks noGrp="1"/>
          </p:cNvSpPr>
          <p:nvPr>
            <p:ph type="pic" sz="quarter" idx="10"/>
          </p:nvPr>
        </p:nvSpPr>
        <p:spPr>
          <a:xfrm>
            <a:off x="2075315" y="1319650"/>
            <a:ext cx="3120140" cy="3823844"/>
          </a:xfrm>
          <a:custGeom>
            <a:avLst/>
            <a:gdLst>
              <a:gd name="connsiteX0" fmla="*/ 0 w 4160187"/>
              <a:gd name="connsiteY0" fmla="*/ 0 h 5098459"/>
              <a:gd name="connsiteX1" fmla="*/ 4160187 w 4160187"/>
              <a:gd name="connsiteY1" fmla="*/ 0 h 5098459"/>
              <a:gd name="connsiteX2" fmla="*/ 4160187 w 4160187"/>
              <a:gd name="connsiteY2" fmla="*/ 5098459 h 5098459"/>
              <a:gd name="connsiteX3" fmla="*/ 0 w 4160187"/>
              <a:gd name="connsiteY3" fmla="*/ 5098459 h 5098459"/>
            </a:gdLst>
            <a:ahLst/>
            <a:cxnLst>
              <a:cxn ang="0">
                <a:pos x="connsiteX0" y="connsiteY0"/>
              </a:cxn>
              <a:cxn ang="0">
                <a:pos x="connsiteX1" y="connsiteY1"/>
              </a:cxn>
              <a:cxn ang="0">
                <a:pos x="connsiteX2" y="connsiteY2"/>
              </a:cxn>
              <a:cxn ang="0">
                <a:pos x="connsiteX3" y="connsiteY3"/>
              </a:cxn>
            </a:cxnLst>
            <a:rect l="l" t="t" r="r" b="b"/>
            <a:pathLst>
              <a:path w="4160187" h="5098459">
                <a:moveTo>
                  <a:pt x="0" y="0"/>
                </a:moveTo>
                <a:lnTo>
                  <a:pt x="4160187" y="0"/>
                </a:lnTo>
                <a:lnTo>
                  <a:pt x="4160187" y="5098459"/>
                </a:lnTo>
                <a:lnTo>
                  <a:pt x="0" y="5098459"/>
                </a:lnTo>
                <a:close/>
              </a:path>
            </a:pathLst>
          </a:custGeom>
        </p:spPr>
        <p:txBody>
          <a:bodyPr wrap="square">
            <a:noAutofit/>
          </a:bodyPr>
          <a:lstStyle/>
          <a:p>
            <a:endParaRPr lang="en-US"/>
          </a:p>
        </p:txBody>
      </p:sp>
    </p:spTree>
    <p:extLst>
      <p:ext uri="{BB962C8B-B14F-4D97-AF65-F5344CB8AC3E}">
        <p14:creationId xmlns:p14="http://schemas.microsoft.com/office/powerpoint/2010/main" val="2084936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F302467-39B7-6D41-B876-9A09092E1348}"/>
              </a:ext>
            </a:extLst>
          </p:cNvPr>
          <p:cNvSpPr>
            <a:spLocks noGrp="1"/>
          </p:cNvSpPr>
          <p:nvPr>
            <p:ph type="pic" sz="quarter" idx="10"/>
          </p:nvPr>
        </p:nvSpPr>
        <p:spPr>
          <a:xfrm>
            <a:off x="727818" y="769146"/>
            <a:ext cx="6057446" cy="2420863"/>
          </a:xfrm>
          <a:custGeom>
            <a:avLst/>
            <a:gdLst>
              <a:gd name="connsiteX0" fmla="*/ 0 w 8076594"/>
              <a:gd name="connsiteY0" fmla="*/ 0 h 3227817"/>
              <a:gd name="connsiteX1" fmla="*/ 8076594 w 8076594"/>
              <a:gd name="connsiteY1" fmla="*/ 0 h 3227817"/>
              <a:gd name="connsiteX2" fmla="*/ 8076594 w 8076594"/>
              <a:gd name="connsiteY2" fmla="*/ 3227817 h 3227817"/>
              <a:gd name="connsiteX3" fmla="*/ 0 w 8076594"/>
              <a:gd name="connsiteY3" fmla="*/ 3227817 h 3227817"/>
            </a:gdLst>
            <a:ahLst/>
            <a:cxnLst>
              <a:cxn ang="0">
                <a:pos x="connsiteX0" y="connsiteY0"/>
              </a:cxn>
              <a:cxn ang="0">
                <a:pos x="connsiteX1" y="connsiteY1"/>
              </a:cxn>
              <a:cxn ang="0">
                <a:pos x="connsiteX2" y="connsiteY2"/>
              </a:cxn>
              <a:cxn ang="0">
                <a:pos x="connsiteX3" y="connsiteY3"/>
              </a:cxn>
            </a:cxnLst>
            <a:rect l="l" t="t" r="r" b="b"/>
            <a:pathLst>
              <a:path w="8076594" h="3227817">
                <a:moveTo>
                  <a:pt x="0" y="0"/>
                </a:moveTo>
                <a:lnTo>
                  <a:pt x="8076594" y="0"/>
                </a:lnTo>
                <a:lnTo>
                  <a:pt x="8076594" y="3227817"/>
                </a:lnTo>
                <a:lnTo>
                  <a:pt x="0" y="3227817"/>
                </a:lnTo>
                <a:close/>
              </a:path>
            </a:pathLst>
          </a:custGeom>
        </p:spPr>
        <p:txBody>
          <a:bodyPr wrap="square">
            <a:noAutofit/>
          </a:bodyPr>
          <a:lstStyle/>
          <a:p>
            <a:endParaRPr lang="en-US"/>
          </a:p>
        </p:txBody>
      </p:sp>
    </p:spTree>
    <p:extLst>
      <p:ext uri="{BB962C8B-B14F-4D97-AF65-F5344CB8AC3E}">
        <p14:creationId xmlns:p14="http://schemas.microsoft.com/office/powerpoint/2010/main" val="1386688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FF222A-14CE-1B43-A866-BA9A84171043}"/>
              </a:ext>
            </a:extLst>
          </p:cNvPr>
          <p:cNvSpPr/>
          <p:nvPr userDrawn="1"/>
        </p:nvSpPr>
        <p:spPr>
          <a:xfrm>
            <a:off x="0" y="769145"/>
            <a:ext cx="6109855" cy="43743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Open Sans" panose="020B0606030504020204" pitchFamily="34" charset="0"/>
            </a:endParaRPr>
          </a:p>
        </p:txBody>
      </p:sp>
      <p:sp>
        <p:nvSpPr>
          <p:cNvPr id="6" name="Freeform 5">
            <a:extLst>
              <a:ext uri="{FF2B5EF4-FFF2-40B4-BE49-F238E27FC236}">
                <a16:creationId xmlns:a16="http://schemas.microsoft.com/office/drawing/2014/main" id="{EA9112F2-D306-AB48-9DFE-6F604093032B}"/>
              </a:ext>
            </a:extLst>
          </p:cNvPr>
          <p:cNvSpPr>
            <a:spLocks noGrp="1"/>
          </p:cNvSpPr>
          <p:nvPr>
            <p:ph type="pic" sz="quarter" idx="10"/>
          </p:nvPr>
        </p:nvSpPr>
        <p:spPr>
          <a:xfrm>
            <a:off x="3844181" y="769145"/>
            <a:ext cx="4912866" cy="3605211"/>
          </a:xfrm>
          <a:custGeom>
            <a:avLst/>
            <a:gdLst>
              <a:gd name="connsiteX0" fmla="*/ 0 w 6550488"/>
              <a:gd name="connsiteY0" fmla="*/ 0 h 4806948"/>
              <a:gd name="connsiteX1" fmla="*/ 6550488 w 6550488"/>
              <a:gd name="connsiteY1" fmla="*/ 0 h 4806948"/>
              <a:gd name="connsiteX2" fmla="*/ 6550488 w 6550488"/>
              <a:gd name="connsiteY2" fmla="*/ 4806948 h 4806948"/>
              <a:gd name="connsiteX3" fmla="*/ 0 w 6550488"/>
              <a:gd name="connsiteY3" fmla="*/ 4806948 h 4806948"/>
            </a:gdLst>
            <a:ahLst/>
            <a:cxnLst>
              <a:cxn ang="0">
                <a:pos x="connsiteX0" y="connsiteY0"/>
              </a:cxn>
              <a:cxn ang="0">
                <a:pos x="connsiteX1" y="connsiteY1"/>
              </a:cxn>
              <a:cxn ang="0">
                <a:pos x="connsiteX2" y="connsiteY2"/>
              </a:cxn>
              <a:cxn ang="0">
                <a:pos x="connsiteX3" y="connsiteY3"/>
              </a:cxn>
            </a:cxnLst>
            <a:rect l="l" t="t" r="r" b="b"/>
            <a:pathLst>
              <a:path w="6550488" h="4806948">
                <a:moveTo>
                  <a:pt x="0" y="0"/>
                </a:moveTo>
                <a:lnTo>
                  <a:pt x="6550488" y="0"/>
                </a:lnTo>
                <a:lnTo>
                  <a:pt x="6550488" y="4806948"/>
                </a:lnTo>
                <a:lnTo>
                  <a:pt x="0" y="4806948"/>
                </a:lnTo>
                <a:close/>
              </a:path>
            </a:pathLst>
          </a:custGeom>
        </p:spPr>
        <p:txBody>
          <a:bodyPr wrap="square">
            <a:noAutofit/>
          </a:bodyPr>
          <a:lstStyle/>
          <a:p>
            <a:endParaRPr lang="en-US"/>
          </a:p>
        </p:txBody>
      </p:sp>
    </p:spTree>
    <p:extLst>
      <p:ext uri="{BB962C8B-B14F-4D97-AF65-F5344CB8AC3E}">
        <p14:creationId xmlns:p14="http://schemas.microsoft.com/office/powerpoint/2010/main" val="2164660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2656EE-FC23-FB4D-9AB7-79829735A46B}"/>
              </a:ext>
            </a:extLst>
          </p:cNvPr>
          <p:cNvSpPr/>
          <p:nvPr userDrawn="1"/>
        </p:nvSpPr>
        <p:spPr>
          <a:xfrm>
            <a:off x="386954" y="2571751"/>
            <a:ext cx="7412323" cy="257174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13" dirty="0">
              <a:solidFill>
                <a:schemeClr val="bg1"/>
              </a:solidFill>
              <a:latin typeface="Open Sans" panose="020B0606030504020204" pitchFamily="34" charset="0"/>
            </a:endParaRPr>
          </a:p>
        </p:txBody>
      </p:sp>
      <p:sp>
        <p:nvSpPr>
          <p:cNvPr id="6" name="Freeform 5">
            <a:extLst>
              <a:ext uri="{FF2B5EF4-FFF2-40B4-BE49-F238E27FC236}">
                <a16:creationId xmlns:a16="http://schemas.microsoft.com/office/drawing/2014/main" id="{04A1CD4B-A70E-8E4F-A2D7-3F4C1153FE03}"/>
              </a:ext>
            </a:extLst>
          </p:cNvPr>
          <p:cNvSpPr>
            <a:spLocks noGrp="1"/>
          </p:cNvSpPr>
          <p:nvPr>
            <p:ph type="pic" sz="quarter" idx="10"/>
          </p:nvPr>
        </p:nvSpPr>
        <p:spPr>
          <a:xfrm>
            <a:off x="4059935" y="754219"/>
            <a:ext cx="3277464" cy="4004710"/>
          </a:xfrm>
          <a:custGeom>
            <a:avLst/>
            <a:gdLst>
              <a:gd name="connsiteX0" fmla="*/ 0 w 4369952"/>
              <a:gd name="connsiteY0" fmla="*/ 0 h 5339613"/>
              <a:gd name="connsiteX1" fmla="*/ 4369952 w 4369952"/>
              <a:gd name="connsiteY1" fmla="*/ 0 h 5339613"/>
              <a:gd name="connsiteX2" fmla="*/ 4369952 w 4369952"/>
              <a:gd name="connsiteY2" fmla="*/ 5339613 h 5339613"/>
              <a:gd name="connsiteX3" fmla="*/ 0 w 4369952"/>
              <a:gd name="connsiteY3" fmla="*/ 5339613 h 5339613"/>
            </a:gdLst>
            <a:ahLst/>
            <a:cxnLst>
              <a:cxn ang="0">
                <a:pos x="connsiteX0" y="connsiteY0"/>
              </a:cxn>
              <a:cxn ang="0">
                <a:pos x="connsiteX1" y="connsiteY1"/>
              </a:cxn>
              <a:cxn ang="0">
                <a:pos x="connsiteX2" y="connsiteY2"/>
              </a:cxn>
              <a:cxn ang="0">
                <a:pos x="connsiteX3" y="connsiteY3"/>
              </a:cxn>
            </a:cxnLst>
            <a:rect l="l" t="t" r="r" b="b"/>
            <a:pathLst>
              <a:path w="4369952" h="5339613">
                <a:moveTo>
                  <a:pt x="0" y="0"/>
                </a:moveTo>
                <a:lnTo>
                  <a:pt x="4369952" y="0"/>
                </a:lnTo>
                <a:lnTo>
                  <a:pt x="4369952" y="5339613"/>
                </a:lnTo>
                <a:lnTo>
                  <a:pt x="0" y="5339613"/>
                </a:lnTo>
                <a:close/>
              </a:path>
            </a:pathLst>
          </a:custGeom>
        </p:spPr>
        <p:txBody>
          <a:bodyPr wrap="square">
            <a:noAutofit/>
          </a:bodyPr>
          <a:lstStyle/>
          <a:p>
            <a:endParaRPr lang="en-US"/>
          </a:p>
        </p:txBody>
      </p:sp>
      <p:sp>
        <p:nvSpPr>
          <p:cNvPr id="7" name="Rectangle: Rounded Corners 6">
            <a:extLst>
              <a:ext uri="{FF2B5EF4-FFF2-40B4-BE49-F238E27FC236}">
                <a16:creationId xmlns:a16="http://schemas.microsoft.com/office/drawing/2014/main" id="{F45800E9-3181-9246-AD29-4741E7DEA059}"/>
              </a:ext>
            </a:extLst>
          </p:cNvPr>
          <p:cNvSpPr/>
          <p:nvPr userDrawn="1"/>
        </p:nvSpPr>
        <p:spPr>
          <a:xfrm>
            <a:off x="7337398" y="1627910"/>
            <a:ext cx="1806602" cy="1912376"/>
          </a:xfrm>
          <a:prstGeom prst="rect">
            <a:avLst/>
          </a:pr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Open Sans" panose="020B0606030504020204" pitchFamily="34" charset="0"/>
            </a:endParaRPr>
          </a:p>
        </p:txBody>
      </p:sp>
    </p:spTree>
    <p:extLst>
      <p:ext uri="{BB962C8B-B14F-4D97-AF65-F5344CB8AC3E}">
        <p14:creationId xmlns:p14="http://schemas.microsoft.com/office/powerpoint/2010/main" val="3645951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0DAD9B-292E-5840-8FCB-F64660F3C3A7}"/>
              </a:ext>
            </a:extLst>
          </p:cNvPr>
          <p:cNvSpPr/>
          <p:nvPr userDrawn="1"/>
        </p:nvSpPr>
        <p:spPr>
          <a:xfrm>
            <a:off x="1" y="769145"/>
            <a:ext cx="9143999" cy="43743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Open Sans" panose="020B0606030504020204" pitchFamily="34" charset="0"/>
            </a:endParaRPr>
          </a:p>
        </p:txBody>
      </p:sp>
      <p:sp>
        <p:nvSpPr>
          <p:cNvPr id="3" name="Rectangle 2">
            <a:extLst>
              <a:ext uri="{FF2B5EF4-FFF2-40B4-BE49-F238E27FC236}">
                <a16:creationId xmlns:a16="http://schemas.microsoft.com/office/drawing/2014/main" id="{D974C6F4-CAE2-454D-8E6C-A341B8CF44F6}"/>
              </a:ext>
            </a:extLst>
          </p:cNvPr>
          <p:cNvSpPr/>
          <p:nvPr userDrawn="1"/>
        </p:nvSpPr>
        <p:spPr>
          <a:xfrm>
            <a:off x="1" y="769145"/>
            <a:ext cx="4694001" cy="4374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Open Sans" panose="020B0606030504020204" pitchFamily="34" charset="0"/>
            </a:endParaRPr>
          </a:p>
        </p:txBody>
      </p:sp>
      <p:sp>
        <p:nvSpPr>
          <p:cNvPr id="7" name="Freeform 6">
            <a:extLst>
              <a:ext uri="{FF2B5EF4-FFF2-40B4-BE49-F238E27FC236}">
                <a16:creationId xmlns:a16="http://schemas.microsoft.com/office/drawing/2014/main" id="{2FD262EA-A900-0648-A0BB-6D9A99D3775F}"/>
              </a:ext>
            </a:extLst>
          </p:cNvPr>
          <p:cNvSpPr>
            <a:spLocks noGrp="1"/>
          </p:cNvSpPr>
          <p:nvPr>
            <p:ph type="pic" sz="quarter" idx="10"/>
          </p:nvPr>
        </p:nvSpPr>
        <p:spPr>
          <a:xfrm>
            <a:off x="789254" y="769146"/>
            <a:ext cx="3904748" cy="3605210"/>
          </a:xfrm>
          <a:custGeom>
            <a:avLst/>
            <a:gdLst>
              <a:gd name="connsiteX0" fmla="*/ 0 w 5206331"/>
              <a:gd name="connsiteY0" fmla="*/ 0 h 4806947"/>
              <a:gd name="connsiteX1" fmla="*/ 5206331 w 5206331"/>
              <a:gd name="connsiteY1" fmla="*/ 0 h 4806947"/>
              <a:gd name="connsiteX2" fmla="*/ 5206331 w 5206331"/>
              <a:gd name="connsiteY2" fmla="*/ 4806947 h 4806947"/>
              <a:gd name="connsiteX3" fmla="*/ 0 w 5206331"/>
              <a:gd name="connsiteY3" fmla="*/ 4806947 h 4806947"/>
            </a:gdLst>
            <a:ahLst/>
            <a:cxnLst>
              <a:cxn ang="0">
                <a:pos x="connsiteX0" y="connsiteY0"/>
              </a:cxn>
              <a:cxn ang="0">
                <a:pos x="connsiteX1" y="connsiteY1"/>
              </a:cxn>
              <a:cxn ang="0">
                <a:pos x="connsiteX2" y="connsiteY2"/>
              </a:cxn>
              <a:cxn ang="0">
                <a:pos x="connsiteX3" y="connsiteY3"/>
              </a:cxn>
            </a:cxnLst>
            <a:rect l="l" t="t" r="r" b="b"/>
            <a:pathLst>
              <a:path w="5206331" h="4806947">
                <a:moveTo>
                  <a:pt x="0" y="0"/>
                </a:moveTo>
                <a:lnTo>
                  <a:pt x="5206331" y="0"/>
                </a:lnTo>
                <a:lnTo>
                  <a:pt x="5206331" y="4806947"/>
                </a:lnTo>
                <a:lnTo>
                  <a:pt x="0" y="4806947"/>
                </a:lnTo>
                <a:close/>
              </a:path>
            </a:pathLst>
          </a:custGeom>
        </p:spPr>
        <p:txBody>
          <a:bodyPr wrap="square">
            <a:noAutofit/>
          </a:bodyPr>
          <a:lstStyle/>
          <a:p>
            <a:endParaRPr lang="en-US"/>
          </a:p>
        </p:txBody>
      </p:sp>
    </p:spTree>
    <p:extLst>
      <p:ext uri="{BB962C8B-B14F-4D97-AF65-F5344CB8AC3E}">
        <p14:creationId xmlns:p14="http://schemas.microsoft.com/office/powerpoint/2010/main" val="704942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11C371-9F0F-BD41-A88D-B4C94D445511}" type="datetimeFigureOut">
              <a:rPr lang="en-US" smtClean="0"/>
              <a:pPr/>
              <a:t>11/14/2023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F1AF68-1625-904E-A69C-5E3234C0F36B}" type="slidenum">
              <a:rPr lang="en-US" smtClean="0"/>
              <a:pPr/>
              <a:t>‹#›</a:t>
            </a:fld>
            <a:endParaRPr lang="en-US" dirty="0"/>
          </a:p>
        </p:txBody>
      </p:sp>
    </p:spTree>
    <p:extLst>
      <p:ext uri="{BB962C8B-B14F-4D97-AF65-F5344CB8AC3E}">
        <p14:creationId xmlns:p14="http://schemas.microsoft.com/office/powerpoint/2010/main" val="3952564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A537B235-67C2-0540-B42D-D17185482E64}"/>
              </a:ext>
            </a:extLst>
          </p:cNvPr>
          <p:cNvSpPr>
            <a:spLocks noGrp="1"/>
          </p:cNvSpPr>
          <p:nvPr>
            <p:ph type="pic" sz="quarter" idx="10"/>
          </p:nvPr>
        </p:nvSpPr>
        <p:spPr>
          <a:xfrm>
            <a:off x="1538311" y="769145"/>
            <a:ext cx="2753591" cy="4374353"/>
          </a:xfrm>
          <a:custGeom>
            <a:avLst/>
            <a:gdLst>
              <a:gd name="connsiteX0" fmla="*/ 0 w 3671455"/>
              <a:gd name="connsiteY0" fmla="*/ 0 h 5832471"/>
              <a:gd name="connsiteX1" fmla="*/ 3671455 w 3671455"/>
              <a:gd name="connsiteY1" fmla="*/ 0 h 5832471"/>
              <a:gd name="connsiteX2" fmla="*/ 3671455 w 3671455"/>
              <a:gd name="connsiteY2" fmla="*/ 5832471 h 5832471"/>
              <a:gd name="connsiteX3" fmla="*/ 0 w 3671455"/>
              <a:gd name="connsiteY3" fmla="*/ 5832471 h 5832471"/>
            </a:gdLst>
            <a:ahLst/>
            <a:cxnLst>
              <a:cxn ang="0">
                <a:pos x="connsiteX0" y="connsiteY0"/>
              </a:cxn>
              <a:cxn ang="0">
                <a:pos x="connsiteX1" y="connsiteY1"/>
              </a:cxn>
              <a:cxn ang="0">
                <a:pos x="connsiteX2" y="connsiteY2"/>
              </a:cxn>
              <a:cxn ang="0">
                <a:pos x="connsiteX3" y="connsiteY3"/>
              </a:cxn>
            </a:cxnLst>
            <a:rect l="l" t="t" r="r" b="b"/>
            <a:pathLst>
              <a:path w="3671455" h="5832471">
                <a:moveTo>
                  <a:pt x="0" y="0"/>
                </a:moveTo>
                <a:lnTo>
                  <a:pt x="3671455" y="0"/>
                </a:lnTo>
                <a:lnTo>
                  <a:pt x="3671455" y="5832471"/>
                </a:lnTo>
                <a:lnTo>
                  <a:pt x="0" y="5832471"/>
                </a:lnTo>
                <a:close/>
              </a:path>
            </a:pathLst>
          </a:custGeom>
        </p:spPr>
        <p:txBody>
          <a:bodyPr wrap="square">
            <a:noAutofit/>
          </a:bodyPr>
          <a:lstStyle/>
          <a:p>
            <a:endParaRPr lang="en-US"/>
          </a:p>
        </p:txBody>
      </p:sp>
    </p:spTree>
    <p:extLst>
      <p:ext uri="{BB962C8B-B14F-4D97-AF65-F5344CB8AC3E}">
        <p14:creationId xmlns:p14="http://schemas.microsoft.com/office/powerpoint/2010/main" val="915502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6B4A8-E747-A447-9E07-17173925DDDA}"/>
              </a:ext>
            </a:extLst>
          </p:cNvPr>
          <p:cNvSpPr/>
          <p:nvPr userDrawn="1"/>
        </p:nvSpPr>
        <p:spPr>
          <a:xfrm>
            <a:off x="0" y="2997285"/>
            <a:ext cx="9144000" cy="2146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latin typeface="Open Sans" panose="020B0606030504020204" pitchFamily="34" charset="0"/>
            </a:endParaRPr>
          </a:p>
        </p:txBody>
      </p:sp>
      <p:sp>
        <p:nvSpPr>
          <p:cNvPr id="3" name="Rounded Rectangle 4">
            <a:extLst>
              <a:ext uri="{FF2B5EF4-FFF2-40B4-BE49-F238E27FC236}">
                <a16:creationId xmlns:a16="http://schemas.microsoft.com/office/drawing/2014/main" id="{F8C67A3D-6EBB-EA4D-B824-E6985651F9EA}"/>
              </a:ext>
            </a:extLst>
          </p:cNvPr>
          <p:cNvSpPr/>
          <p:nvPr userDrawn="1"/>
        </p:nvSpPr>
        <p:spPr>
          <a:xfrm>
            <a:off x="1351419" y="1723428"/>
            <a:ext cx="2076979" cy="2734112"/>
          </a:xfrm>
          <a:prstGeom prst="rect">
            <a:avLst/>
          </a:pr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Open Sans" panose="020B0606030504020204" pitchFamily="34" charset="0"/>
              </a:rPr>
              <a:t>c</a:t>
            </a:r>
          </a:p>
        </p:txBody>
      </p:sp>
      <p:sp>
        <p:nvSpPr>
          <p:cNvPr id="4" name="Round Same Side Corner Rectangle 3">
            <a:extLst>
              <a:ext uri="{FF2B5EF4-FFF2-40B4-BE49-F238E27FC236}">
                <a16:creationId xmlns:a16="http://schemas.microsoft.com/office/drawing/2014/main" id="{86D0029B-5C8B-4D4E-8E0C-EDC1A43F0273}"/>
              </a:ext>
            </a:extLst>
          </p:cNvPr>
          <p:cNvSpPr/>
          <p:nvPr userDrawn="1"/>
        </p:nvSpPr>
        <p:spPr>
          <a:xfrm flipV="1">
            <a:off x="1351419" y="1723428"/>
            <a:ext cx="2076979" cy="422789"/>
          </a:xfrm>
          <a:prstGeom prst="round2Same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13" dirty="0">
              <a:latin typeface="Open Sans" panose="020B0606030504020204" pitchFamily="34" charset="0"/>
            </a:endParaRPr>
          </a:p>
        </p:txBody>
      </p:sp>
      <p:sp>
        <p:nvSpPr>
          <p:cNvPr id="5" name="Rounded Rectangle 4">
            <a:extLst>
              <a:ext uri="{FF2B5EF4-FFF2-40B4-BE49-F238E27FC236}">
                <a16:creationId xmlns:a16="http://schemas.microsoft.com/office/drawing/2014/main" id="{FC831177-5BFB-354D-857D-B2A4BB3D844B}"/>
              </a:ext>
            </a:extLst>
          </p:cNvPr>
          <p:cNvSpPr/>
          <p:nvPr userDrawn="1"/>
        </p:nvSpPr>
        <p:spPr>
          <a:xfrm>
            <a:off x="3541676" y="1723428"/>
            <a:ext cx="2076979" cy="2734112"/>
          </a:xfrm>
          <a:prstGeom prst="rect">
            <a:avLst/>
          </a:pr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Open Sans" panose="020B0606030504020204" pitchFamily="34" charset="0"/>
              </a:rPr>
              <a:t>c</a:t>
            </a:r>
          </a:p>
        </p:txBody>
      </p:sp>
      <p:sp>
        <p:nvSpPr>
          <p:cNvPr id="6" name="Round Same Side Corner Rectangle 5">
            <a:extLst>
              <a:ext uri="{FF2B5EF4-FFF2-40B4-BE49-F238E27FC236}">
                <a16:creationId xmlns:a16="http://schemas.microsoft.com/office/drawing/2014/main" id="{1CA980F5-3717-A24A-B20C-F30482217354}"/>
              </a:ext>
            </a:extLst>
          </p:cNvPr>
          <p:cNvSpPr/>
          <p:nvPr userDrawn="1"/>
        </p:nvSpPr>
        <p:spPr>
          <a:xfrm flipV="1">
            <a:off x="3541676" y="1723428"/>
            <a:ext cx="2076979" cy="422789"/>
          </a:xfrm>
          <a:prstGeom prst="round2Same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13" dirty="0">
              <a:latin typeface="Open Sans" panose="020B0606030504020204" pitchFamily="34" charset="0"/>
            </a:endParaRPr>
          </a:p>
        </p:txBody>
      </p:sp>
      <p:sp>
        <p:nvSpPr>
          <p:cNvPr id="7" name="Rounded Rectangle 4">
            <a:extLst>
              <a:ext uri="{FF2B5EF4-FFF2-40B4-BE49-F238E27FC236}">
                <a16:creationId xmlns:a16="http://schemas.microsoft.com/office/drawing/2014/main" id="{E54FF559-0CDE-8241-9286-C5E6D5B48E02}"/>
              </a:ext>
            </a:extLst>
          </p:cNvPr>
          <p:cNvSpPr/>
          <p:nvPr userDrawn="1"/>
        </p:nvSpPr>
        <p:spPr>
          <a:xfrm>
            <a:off x="5731929" y="1723428"/>
            <a:ext cx="2076979" cy="2734112"/>
          </a:xfrm>
          <a:prstGeom prst="rect">
            <a:avLst/>
          </a:pr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Open Sans" panose="020B0606030504020204" pitchFamily="34" charset="0"/>
              </a:rPr>
              <a:t>c</a:t>
            </a:r>
          </a:p>
        </p:txBody>
      </p:sp>
      <p:sp>
        <p:nvSpPr>
          <p:cNvPr id="8" name="Round Same Side Corner Rectangle 7">
            <a:extLst>
              <a:ext uri="{FF2B5EF4-FFF2-40B4-BE49-F238E27FC236}">
                <a16:creationId xmlns:a16="http://schemas.microsoft.com/office/drawing/2014/main" id="{94B514A7-A764-4446-9004-820AFB6EDB1F}"/>
              </a:ext>
            </a:extLst>
          </p:cNvPr>
          <p:cNvSpPr/>
          <p:nvPr userDrawn="1"/>
        </p:nvSpPr>
        <p:spPr>
          <a:xfrm flipV="1">
            <a:off x="5731929" y="1723428"/>
            <a:ext cx="2076979" cy="422789"/>
          </a:xfrm>
          <a:prstGeom prst="round2Same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13" dirty="0">
              <a:latin typeface="Open Sans" panose="020B0606030504020204" pitchFamily="34" charset="0"/>
            </a:endParaRPr>
          </a:p>
        </p:txBody>
      </p:sp>
    </p:spTree>
    <p:extLst>
      <p:ext uri="{BB962C8B-B14F-4D97-AF65-F5344CB8AC3E}">
        <p14:creationId xmlns:p14="http://schemas.microsoft.com/office/powerpoint/2010/main" val="3984385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11C371-9F0F-BD41-A88D-B4C94D445511}" type="datetimeFigureOut">
              <a:rPr lang="en-US" smtClean="0"/>
              <a:pPr/>
              <a:t>11/14/2023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F1AF68-1625-904E-A69C-5E3234C0F36B}" type="slidenum">
              <a:rPr lang="en-US" smtClean="0"/>
              <a:pPr/>
              <a:t>‹#›</a:t>
            </a:fld>
            <a:endParaRPr lang="en-US" dirty="0"/>
          </a:p>
        </p:txBody>
      </p:sp>
    </p:spTree>
    <p:extLst>
      <p:ext uri="{BB962C8B-B14F-4D97-AF65-F5344CB8AC3E}">
        <p14:creationId xmlns:p14="http://schemas.microsoft.com/office/powerpoint/2010/main" val="1138794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11C371-9F0F-BD41-A88D-B4C94D445511}" type="datetimeFigureOut">
              <a:rPr lang="en-US" smtClean="0"/>
              <a:pPr/>
              <a:t>11/14/2023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F1AF68-1625-904E-A69C-5E3234C0F36B}" type="slidenum">
              <a:rPr lang="en-US" smtClean="0"/>
              <a:pPr/>
              <a:t>‹#›</a:t>
            </a:fld>
            <a:endParaRPr lang="en-US" dirty="0"/>
          </a:p>
        </p:txBody>
      </p:sp>
    </p:spTree>
    <p:extLst>
      <p:ext uri="{BB962C8B-B14F-4D97-AF65-F5344CB8AC3E}">
        <p14:creationId xmlns:p14="http://schemas.microsoft.com/office/powerpoint/2010/main" val="486483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11C371-9F0F-BD41-A88D-B4C94D445511}" type="datetimeFigureOut">
              <a:rPr lang="en-US" smtClean="0"/>
              <a:pPr/>
              <a:t>11/14/2023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6F1AF68-1625-904E-A69C-5E3234C0F36B}" type="slidenum">
              <a:rPr lang="en-US" smtClean="0"/>
              <a:pPr/>
              <a:t>‹#›</a:t>
            </a:fld>
            <a:endParaRPr lang="en-US" dirty="0"/>
          </a:p>
        </p:txBody>
      </p:sp>
    </p:spTree>
    <p:extLst>
      <p:ext uri="{BB962C8B-B14F-4D97-AF65-F5344CB8AC3E}">
        <p14:creationId xmlns:p14="http://schemas.microsoft.com/office/powerpoint/2010/main" val="327072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11C371-9F0F-BD41-A88D-B4C94D445511}" type="datetimeFigureOut">
              <a:rPr lang="en-US" smtClean="0"/>
              <a:pPr/>
              <a:t>11/14/2023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6F1AF68-1625-904E-A69C-5E3234C0F36B}" type="slidenum">
              <a:rPr lang="en-US" smtClean="0"/>
              <a:pPr/>
              <a:t>‹#›</a:t>
            </a:fld>
            <a:endParaRPr lang="en-US" dirty="0"/>
          </a:p>
        </p:txBody>
      </p:sp>
    </p:spTree>
    <p:extLst>
      <p:ext uri="{BB962C8B-B14F-4D97-AF65-F5344CB8AC3E}">
        <p14:creationId xmlns:p14="http://schemas.microsoft.com/office/powerpoint/2010/main" val="961990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1C371-9F0F-BD41-A88D-B4C94D445511}" type="datetimeFigureOut">
              <a:rPr lang="en-US" smtClean="0"/>
              <a:pPr/>
              <a:t>11/14/2023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6F1AF68-1625-904E-A69C-5E3234C0F36B}" type="slidenum">
              <a:rPr lang="en-US" smtClean="0"/>
              <a:pPr/>
              <a:t>‹#›</a:t>
            </a:fld>
            <a:endParaRPr lang="en-US" dirty="0"/>
          </a:p>
        </p:txBody>
      </p:sp>
    </p:spTree>
    <p:extLst>
      <p:ext uri="{BB962C8B-B14F-4D97-AF65-F5344CB8AC3E}">
        <p14:creationId xmlns:p14="http://schemas.microsoft.com/office/powerpoint/2010/main" val="3328213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111C371-9F0F-BD41-A88D-B4C94D445511}" type="datetimeFigureOut">
              <a:rPr lang="en-US" smtClean="0"/>
              <a:pPr/>
              <a:t>11/14/2023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F1AF68-1625-904E-A69C-5E3234C0F36B}" type="slidenum">
              <a:rPr lang="en-US" smtClean="0"/>
              <a:pPr/>
              <a:t>‹#›</a:t>
            </a:fld>
            <a:endParaRPr lang="en-US" dirty="0"/>
          </a:p>
        </p:txBody>
      </p:sp>
    </p:spTree>
    <p:extLst>
      <p:ext uri="{BB962C8B-B14F-4D97-AF65-F5344CB8AC3E}">
        <p14:creationId xmlns:p14="http://schemas.microsoft.com/office/powerpoint/2010/main" val="1065864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111C371-9F0F-BD41-A88D-B4C94D445511}" type="datetimeFigureOut">
              <a:rPr lang="en-US" smtClean="0"/>
              <a:pPr/>
              <a:t>11/14/2023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F1AF68-1625-904E-A69C-5E3234C0F36B}" type="slidenum">
              <a:rPr lang="en-US" smtClean="0"/>
              <a:pPr/>
              <a:t>‹#›</a:t>
            </a:fld>
            <a:endParaRPr lang="en-US" dirty="0"/>
          </a:p>
        </p:txBody>
      </p:sp>
    </p:spTree>
    <p:extLst>
      <p:ext uri="{BB962C8B-B14F-4D97-AF65-F5344CB8AC3E}">
        <p14:creationId xmlns:p14="http://schemas.microsoft.com/office/powerpoint/2010/main" val="1465690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111C371-9F0F-BD41-A88D-B4C94D445511}" type="datetimeFigureOut">
              <a:rPr lang="en-US" smtClean="0"/>
              <a:pPr/>
              <a:t>11/14/2023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6F1AF68-1625-904E-A69C-5E3234C0F36B}" type="slidenum">
              <a:rPr lang="en-US" smtClean="0"/>
              <a:pPr/>
              <a:t>‹#›</a:t>
            </a:fld>
            <a:endParaRPr lang="en-US" dirty="0"/>
          </a:p>
        </p:txBody>
      </p:sp>
    </p:spTree>
    <p:extLst>
      <p:ext uri="{BB962C8B-B14F-4D97-AF65-F5344CB8AC3E}">
        <p14:creationId xmlns:p14="http://schemas.microsoft.com/office/powerpoint/2010/main" val="8231392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6" r:id="rId14"/>
    <p:sldLayoutId id="2147483701" r:id="rId15"/>
    <p:sldLayoutId id="2147483702" r:id="rId16"/>
    <p:sldLayoutId id="2147483704" r:id="rId17"/>
    <p:sldLayoutId id="2147483713" r:id="rId18"/>
    <p:sldLayoutId id="2147483718" r:id="rId19"/>
    <p:sldLayoutId id="2147483650" r:id="rId20"/>
    <p:sldLayoutId id="2147483675"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0D0BC540-2103-AD53-1049-C084A987491B}"/>
              </a:ext>
            </a:extLst>
          </p:cNvPr>
          <p:cNvSpPr txBox="1">
            <a:spLocks noGrp="1"/>
          </p:cNvSpPr>
          <p:nvPr>
            <p:ph type="title" idx="4294967295"/>
          </p:nvPr>
        </p:nvSpPr>
        <p:spPr>
          <a:xfrm>
            <a:off x="622178" y="1129500"/>
            <a:ext cx="3842009"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ontserrat" panose="02000505000000020004" pitchFamily="2" charset="0"/>
                <a:ea typeface="Noto Serif" panose="02020600060500020200" pitchFamily="18" charset="0"/>
                <a:cs typeface="Noto Serif" panose="02020600060500020200" pitchFamily="18" charset="0"/>
              </a:rPr>
              <a:t>Enabling inclusive employability</a:t>
            </a:r>
          </a:p>
        </p:txBody>
      </p:sp>
      <p:sp>
        <p:nvSpPr>
          <p:cNvPr id="29" name="TextBox 28">
            <a:extLst>
              <a:ext uri="{FF2B5EF4-FFF2-40B4-BE49-F238E27FC236}">
                <a16:creationId xmlns:a16="http://schemas.microsoft.com/office/drawing/2014/main" id="{076D0969-FFA0-4A4B-8A49-0505FB26AB21}"/>
              </a:ext>
            </a:extLst>
          </p:cNvPr>
          <p:cNvSpPr txBox="1"/>
          <p:nvPr/>
        </p:nvSpPr>
        <p:spPr>
          <a:xfrm>
            <a:off x="622177" y="2245878"/>
            <a:ext cx="3842009" cy="738664"/>
          </a:xfrm>
          <a:prstGeom prst="rect">
            <a:avLst/>
          </a:prstGeom>
          <a:noFill/>
        </p:spPr>
        <p:txBody>
          <a:bodyPr wrap="square" rtlCol="0">
            <a:spAutoFit/>
          </a:bodyPr>
          <a:lstStyle/>
          <a:p>
            <a:r>
              <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Designing work-integrated learning that supports students in uncovering who they are and who they want to become</a:t>
            </a:r>
          </a:p>
        </p:txBody>
      </p:sp>
      <p:sp>
        <p:nvSpPr>
          <p:cNvPr id="30" name="Rectangle 29">
            <a:extLst>
              <a:ext uri="{FF2B5EF4-FFF2-40B4-BE49-F238E27FC236}">
                <a16:creationId xmlns:a16="http://schemas.microsoft.com/office/drawing/2014/main" id="{25EC2C60-6FAA-A941-9924-AB2AF2603D53}"/>
              </a:ext>
            </a:extLst>
          </p:cNvPr>
          <p:cNvSpPr/>
          <p:nvPr/>
        </p:nvSpPr>
        <p:spPr>
          <a:xfrm>
            <a:off x="622177" y="4180477"/>
            <a:ext cx="5109152" cy="745332"/>
          </a:xfrm>
          <a:prstGeom prst="rect">
            <a:avLst/>
          </a:prstGeom>
        </p:spPr>
        <p:txBody>
          <a:bodyPr wrap="square">
            <a:spAutoFit/>
          </a:bodyPr>
          <a:lstStyle/>
          <a:p>
            <a:pPr>
              <a:lnSpc>
                <a:spcPct val="120000"/>
              </a:lnSpc>
            </a:pPr>
            <a:r>
              <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Emily Jones </a:t>
            </a:r>
          </a:p>
          <a:p>
            <a:pPr>
              <a:lnSpc>
                <a:spcPct val="120000"/>
              </a:lnSpc>
            </a:pPr>
            <a:r>
              <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Candidate for Doctor of Philosophy (Integrated)</a:t>
            </a:r>
          </a:p>
          <a:p>
            <a:pPr>
              <a:lnSpc>
                <a:spcPct val="120000"/>
              </a:lnSpc>
            </a:pPr>
            <a:r>
              <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University of Wollongong</a:t>
            </a:r>
          </a:p>
          <a:p>
            <a:pPr>
              <a:lnSpc>
                <a:spcPct val="120000"/>
              </a:lnSpc>
            </a:pPr>
            <a:r>
              <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Supervisors: A/Professor Michelle J. Eady &amp; Dr Bonnie Amelia Dean</a:t>
            </a:r>
          </a:p>
        </p:txBody>
      </p:sp>
      <p:pic>
        <p:nvPicPr>
          <p:cNvPr id="11" name="Picture Placeholder 10" descr="A group of women in lab coats looking at x-ray images">
            <a:extLst>
              <a:ext uri="{FF2B5EF4-FFF2-40B4-BE49-F238E27FC236}">
                <a16:creationId xmlns:a16="http://schemas.microsoft.com/office/drawing/2014/main" id="{336F57ED-C429-5F54-A93D-0FAE9B53C93B}"/>
              </a:ext>
              <a:ext uri="{C183D7F6-B498-43B3-948B-1728B52AA6E4}">
                <adec:decorative xmlns:adec="http://schemas.microsoft.com/office/drawing/2017/decorative" val="0"/>
              </a:ext>
            </a:extLst>
          </p:cNvPr>
          <p:cNvPicPr>
            <a:picLocks noGrp="1" noChangeAspect="1"/>
          </p:cNvPicPr>
          <p:nvPr>
            <p:ph type="pic" sz="quarter" idx="10"/>
          </p:nvPr>
        </p:nvPicPr>
        <p:blipFill>
          <a:blip r:embed="rId3"/>
          <a:srcRect l="4866" r="4866"/>
          <a:stretch>
            <a:fillRect/>
          </a:stretch>
        </p:blipFill>
        <p:spPr/>
      </p:pic>
    </p:spTree>
    <p:extLst>
      <p:ext uri="{BB962C8B-B14F-4D97-AF65-F5344CB8AC3E}">
        <p14:creationId xmlns:p14="http://schemas.microsoft.com/office/powerpoint/2010/main" val="1627526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FD82C2F-85F7-9E9D-5D21-1F80B3338F87}"/>
              </a:ext>
            </a:extLst>
          </p:cNvPr>
          <p:cNvSpPr txBox="1">
            <a:spLocks noGrp="1"/>
          </p:cNvSpPr>
          <p:nvPr>
            <p:ph type="title" idx="4294967295"/>
          </p:nvPr>
        </p:nvSpPr>
        <p:spPr>
          <a:xfrm>
            <a:off x="386952" y="1277246"/>
            <a:ext cx="3086752" cy="4847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50" b="1" i="0" u="none" strike="noStrike" kern="1200" cap="none" spc="0" normalizeH="0" baseline="0" noProof="0" dirty="0">
                <a:ln>
                  <a:noFill/>
                </a:ln>
                <a:solidFill>
                  <a:schemeClr val="bg1"/>
                </a:solidFill>
                <a:effectLst/>
                <a:uLnTx/>
                <a:uFillTx/>
                <a:latin typeface="Heebo" pitchFamily="2" charset="-79"/>
                <a:ea typeface="Noto Serif" panose="02020600060500020200" pitchFamily="18" charset="0"/>
                <a:cs typeface="Heebo" pitchFamily="2" charset="-79"/>
              </a:rPr>
              <a:t>Research Scope</a:t>
            </a:r>
          </a:p>
        </p:txBody>
      </p:sp>
      <p:sp>
        <p:nvSpPr>
          <p:cNvPr id="6" name="Rectangle 5">
            <a:extLst>
              <a:ext uri="{FF2B5EF4-FFF2-40B4-BE49-F238E27FC236}">
                <a16:creationId xmlns:a16="http://schemas.microsoft.com/office/drawing/2014/main" id="{76B9F23B-517A-F023-DC70-4A1487304BA2}"/>
              </a:ext>
            </a:extLst>
          </p:cNvPr>
          <p:cNvSpPr/>
          <p:nvPr/>
        </p:nvSpPr>
        <p:spPr>
          <a:xfrm>
            <a:off x="386954" y="2547417"/>
            <a:ext cx="2712809" cy="1015663"/>
          </a:xfrm>
          <a:prstGeom prst="rect">
            <a:avLst/>
          </a:prstGeom>
          <a:solidFill>
            <a:schemeClr val="accent1"/>
          </a:solidFill>
        </p:spPr>
        <p:txBody>
          <a:bodyPr wrap="square">
            <a:spAutoFit/>
          </a:bodyPr>
          <a:lstStyle/>
          <a:p>
            <a:r>
              <a:rPr lang="en-US" sz="20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To seek empirical evidence on inclusion needs for WIL design.</a:t>
            </a:r>
          </a:p>
        </p:txBody>
      </p:sp>
      <p:grpSp>
        <p:nvGrpSpPr>
          <p:cNvPr id="4" name="Group 3" descr="A diagram made up of 6 hexagons surrounding 1 hexagon in the centre of the diagram. Each of the hexagons represents an element of WIL that influences how accessible, inclusive and equitable WIL experiences are.">
            <a:extLst>
              <a:ext uri="{FF2B5EF4-FFF2-40B4-BE49-F238E27FC236}">
                <a16:creationId xmlns:a16="http://schemas.microsoft.com/office/drawing/2014/main" id="{5338743D-14AE-256D-3640-0ACA34999DA2}"/>
              </a:ext>
            </a:extLst>
          </p:cNvPr>
          <p:cNvGrpSpPr/>
          <p:nvPr/>
        </p:nvGrpSpPr>
        <p:grpSpPr>
          <a:xfrm>
            <a:off x="4521461" y="801711"/>
            <a:ext cx="3876243" cy="4063999"/>
            <a:chOff x="4521461" y="801711"/>
            <a:chExt cx="3876243" cy="4063999"/>
          </a:xfrm>
        </p:grpSpPr>
        <p:sp>
          <p:nvSpPr>
            <p:cNvPr id="5" name="Freeform: Shape 4">
              <a:extLst>
                <a:ext uri="{FF2B5EF4-FFF2-40B4-BE49-F238E27FC236}">
                  <a16:creationId xmlns:a16="http://schemas.microsoft.com/office/drawing/2014/main" id="{2E06A01B-25F0-9FE4-9EBB-321A6D9001D9}"/>
                </a:ext>
              </a:extLst>
            </p:cNvPr>
            <p:cNvSpPr/>
            <p:nvPr/>
          </p:nvSpPr>
          <p:spPr>
            <a:xfrm>
              <a:off x="5626190" y="2112757"/>
              <a:ext cx="1666396" cy="1441500"/>
            </a:xfrm>
            <a:custGeom>
              <a:avLst/>
              <a:gdLst>
                <a:gd name="connsiteX0" fmla="*/ 0 w 1666396"/>
                <a:gd name="connsiteY0" fmla="*/ 720750 h 1441500"/>
                <a:gd name="connsiteX1" fmla="*/ 411837 w 1666396"/>
                <a:gd name="connsiteY1" fmla="*/ 0 h 1441500"/>
                <a:gd name="connsiteX2" fmla="*/ 1254559 w 1666396"/>
                <a:gd name="connsiteY2" fmla="*/ 0 h 1441500"/>
                <a:gd name="connsiteX3" fmla="*/ 1666396 w 1666396"/>
                <a:gd name="connsiteY3" fmla="*/ 720750 h 1441500"/>
                <a:gd name="connsiteX4" fmla="*/ 1254559 w 1666396"/>
                <a:gd name="connsiteY4" fmla="*/ 1441500 h 1441500"/>
                <a:gd name="connsiteX5" fmla="*/ 411837 w 1666396"/>
                <a:gd name="connsiteY5" fmla="*/ 1441500 h 1441500"/>
                <a:gd name="connsiteX6" fmla="*/ 0 w 1666396"/>
                <a:gd name="connsiteY6" fmla="*/ 720750 h 14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396" h="1441500">
                  <a:moveTo>
                    <a:pt x="0" y="720750"/>
                  </a:moveTo>
                  <a:lnTo>
                    <a:pt x="411837" y="0"/>
                  </a:lnTo>
                  <a:lnTo>
                    <a:pt x="1254559" y="0"/>
                  </a:lnTo>
                  <a:lnTo>
                    <a:pt x="1666396" y="720750"/>
                  </a:lnTo>
                  <a:lnTo>
                    <a:pt x="1254559" y="1441500"/>
                  </a:lnTo>
                  <a:lnTo>
                    <a:pt x="411837" y="1441500"/>
                  </a:lnTo>
                  <a:lnTo>
                    <a:pt x="0" y="720750"/>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1385" tIns="254117" rIns="291385" bIns="254117" numCol="1" spcCol="1270" anchor="ctr" anchorCtr="0">
              <a:noAutofit/>
            </a:bodyPr>
            <a:lstStyle/>
            <a:p>
              <a:pPr marL="0" lvl="0" indent="0" algn="ctr" defTabSz="533400">
                <a:lnSpc>
                  <a:spcPct val="90000"/>
                </a:lnSpc>
                <a:spcBef>
                  <a:spcPct val="0"/>
                </a:spcBef>
                <a:spcAft>
                  <a:spcPct val="35000"/>
                </a:spcAft>
                <a:buNone/>
              </a:pPr>
              <a:r>
                <a:rPr lang="en-AU" sz="1200" kern="1200" dirty="0"/>
                <a:t>Accessible, inclusive, equitable WIL</a:t>
              </a:r>
            </a:p>
          </p:txBody>
        </p:sp>
        <p:sp>
          <p:nvSpPr>
            <p:cNvPr id="9" name="Freeform: Shape 8">
              <a:extLst>
                <a:ext uri="{FF2B5EF4-FFF2-40B4-BE49-F238E27FC236}">
                  <a16:creationId xmlns:a16="http://schemas.microsoft.com/office/drawing/2014/main" id="{00E12C52-BED4-2580-9405-8CB92A52B3B4}"/>
                </a:ext>
              </a:extLst>
            </p:cNvPr>
            <p:cNvSpPr/>
            <p:nvPr/>
          </p:nvSpPr>
          <p:spPr>
            <a:xfrm>
              <a:off x="5779689" y="801711"/>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1549" tIns="211024" rIns="241549" bIns="211024" numCol="1" spcCol="1270" anchor="ctr" anchorCtr="0">
              <a:noAutofit/>
            </a:bodyPr>
            <a:lstStyle/>
            <a:p>
              <a:pPr marL="0" lvl="0" indent="0" algn="ctr" defTabSz="533400">
                <a:lnSpc>
                  <a:spcPct val="90000"/>
                </a:lnSpc>
                <a:spcBef>
                  <a:spcPct val="0"/>
                </a:spcBef>
                <a:spcAft>
                  <a:spcPct val="35000"/>
                </a:spcAft>
                <a:buNone/>
              </a:pPr>
              <a:r>
                <a:rPr lang="en-AU" sz="1200" kern="1200" dirty="0"/>
                <a:t>WIL design</a:t>
              </a:r>
            </a:p>
          </p:txBody>
        </p:sp>
        <p:sp>
          <p:nvSpPr>
            <p:cNvPr id="11" name="Freeform: Shape 10">
              <a:extLst>
                <a:ext uri="{FF2B5EF4-FFF2-40B4-BE49-F238E27FC236}">
                  <a16:creationId xmlns:a16="http://schemas.microsoft.com/office/drawing/2014/main" id="{48D38670-1992-F0A9-4E62-325B71EB11A7}"/>
                </a:ext>
              </a:extLst>
            </p:cNvPr>
            <p:cNvSpPr/>
            <p:nvPr/>
          </p:nvSpPr>
          <p:spPr>
            <a:xfrm>
              <a:off x="7032104" y="1528354"/>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1549" tIns="211024" rIns="241549" bIns="211024" numCol="1" spcCol="1270" anchor="ctr" anchorCtr="0">
              <a:noAutofit/>
            </a:bodyPr>
            <a:lstStyle/>
            <a:p>
              <a:pPr marL="0" lvl="0" indent="0" algn="ctr" defTabSz="533400">
                <a:lnSpc>
                  <a:spcPct val="90000"/>
                </a:lnSpc>
                <a:spcBef>
                  <a:spcPct val="0"/>
                </a:spcBef>
                <a:spcAft>
                  <a:spcPct val="35000"/>
                </a:spcAft>
                <a:buNone/>
              </a:pPr>
              <a:r>
                <a:rPr lang="en-AU" sz="1200" kern="1200" dirty="0">
                  <a:solidFill>
                    <a:schemeClr val="accent1"/>
                  </a:solidFill>
                </a:rPr>
                <a:t>Employer buy-in &amp; change</a:t>
              </a:r>
            </a:p>
          </p:txBody>
        </p:sp>
        <p:sp>
          <p:nvSpPr>
            <p:cNvPr id="13" name="Freeform: Shape 12">
              <a:extLst>
                <a:ext uri="{FF2B5EF4-FFF2-40B4-BE49-F238E27FC236}">
                  <a16:creationId xmlns:a16="http://schemas.microsoft.com/office/drawing/2014/main" id="{D4201440-9C51-382F-4DD4-CF5D10C0EE06}"/>
                </a:ext>
              </a:extLst>
            </p:cNvPr>
            <p:cNvSpPr/>
            <p:nvPr/>
          </p:nvSpPr>
          <p:spPr>
            <a:xfrm>
              <a:off x="7032104" y="2956850"/>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1549" tIns="211024" rIns="241549" bIns="211024" numCol="1" spcCol="1270" anchor="ctr" anchorCtr="0">
              <a:noAutofit/>
            </a:bodyPr>
            <a:lstStyle/>
            <a:p>
              <a:pPr marL="0" lvl="0" indent="0" algn="ctr" defTabSz="533400">
                <a:lnSpc>
                  <a:spcPct val="90000"/>
                </a:lnSpc>
                <a:spcBef>
                  <a:spcPct val="0"/>
                </a:spcBef>
                <a:spcAft>
                  <a:spcPct val="35000"/>
                </a:spcAft>
                <a:buNone/>
              </a:pPr>
              <a:r>
                <a:rPr lang="en-AU" sz="1200" kern="1200" dirty="0">
                  <a:solidFill>
                    <a:schemeClr val="accent1"/>
                  </a:solidFill>
                </a:rPr>
                <a:t>Faculty  buy-in &amp; change</a:t>
              </a:r>
            </a:p>
          </p:txBody>
        </p:sp>
        <p:sp>
          <p:nvSpPr>
            <p:cNvPr id="15" name="Freeform: Shape 14">
              <a:extLst>
                <a:ext uri="{FF2B5EF4-FFF2-40B4-BE49-F238E27FC236}">
                  <a16:creationId xmlns:a16="http://schemas.microsoft.com/office/drawing/2014/main" id="{441EA07E-46DA-7ACC-406B-04214B55C037}"/>
                </a:ext>
              </a:extLst>
            </p:cNvPr>
            <p:cNvSpPr/>
            <p:nvPr/>
          </p:nvSpPr>
          <p:spPr>
            <a:xfrm>
              <a:off x="5779689" y="3684306"/>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1549" tIns="211024" rIns="241549" bIns="211024" numCol="1" spcCol="1270" anchor="ctr" anchorCtr="0">
              <a:noAutofit/>
            </a:bodyPr>
            <a:lstStyle/>
            <a:p>
              <a:pPr marL="0" lvl="0" indent="0" algn="ctr" defTabSz="533400">
                <a:lnSpc>
                  <a:spcPct val="90000"/>
                </a:lnSpc>
                <a:spcBef>
                  <a:spcPct val="0"/>
                </a:spcBef>
                <a:spcAft>
                  <a:spcPct val="35000"/>
                </a:spcAft>
                <a:buNone/>
              </a:pPr>
              <a:r>
                <a:rPr lang="en-AU" sz="1200" kern="1200" dirty="0">
                  <a:solidFill>
                    <a:schemeClr val="accent1"/>
                  </a:solidFill>
                </a:rPr>
                <a:t>University support</a:t>
              </a:r>
            </a:p>
          </p:txBody>
        </p:sp>
        <p:sp>
          <p:nvSpPr>
            <p:cNvPr id="17" name="Freeform: Shape 16">
              <a:extLst>
                <a:ext uri="{FF2B5EF4-FFF2-40B4-BE49-F238E27FC236}">
                  <a16:creationId xmlns:a16="http://schemas.microsoft.com/office/drawing/2014/main" id="{3683A15E-5CAF-03F8-7EEE-9435847CB9E3}"/>
                </a:ext>
              </a:extLst>
            </p:cNvPr>
            <p:cNvSpPr/>
            <p:nvPr/>
          </p:nvSpPr>
          <p:spPr>
            <a:xfrm>
              <a:off x="4521461" y="2957663"/>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1549" tIns="211024" rIns="241549" bIns="211024" numCol="1" spcCol="1270" anchor="ctr" anchorCtr="0">
              <a:noAutofit/>
            </a:bodyPr>
            <a:lstStyle/>
            <a:p>
              <a:pPr marL="0" lvl="0" indent="0" algn="ctr" defTabSz="533400">
                <a:lnSpc>
                  <a:spcPct val="90000"/>
                </a:lnSpc>
                <a:spcBef>
                  <a:spcPct val="0"/>
                </a:spcBef>
                <a:spcAft>
                  <a:spcPct val="35000"/>
                </a:spcAft>
                <a:buNone/>
              </a:pPr>
              <a:r>
                <a:rPr lang="en-AU" sz="1200" kern="1200" dirty="0">
                  <a:solidFill>
                    <a:schemeClr val="accent1"/>
                  </a:solidFill>
                </a:rPr>
                <a:t>Industry support</a:t>
              </a:r>
            </a:p>
          </p:txBody>
        </p:sp>
        <p:sp>
          <p:nvSpPr>
            <p:cNvPr id="19" name="Freeform: Shape 18">
              <a:extLst>
                <a:ext uri="{FF2B5EF4-FFF2-40B4-BE49-F238E27FC236}">
                  <a16:creationId xmlns:a16="http://schemas.microsoft.com/office/drawing/2014/main" id="{18B642C5-0074-17B4-04D2-8CC38679A544}"/>
                </a:ext>
              </a:extLst>
            </p:cNvPr>
            <p:cNvSpPr/>
            <p:nvPr/>
          </p:nvSpPr>
          <p:spPr>
            <a:xfrm>
              <a:off x="4521461" y="1526728"/>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1549" tIns="211024" rIns="241549" bIns="211024" numCol="1" spcCol="1270" anchor="ctr" anchorCtr="0">
              <a:noAutofit/>
            </a:bodyPr>
            <a:lstStyle/>
            <a:p>
              <a:pPr marL="0" lvl="0" indent="0" algn="ctr" defTabSz="533400">
                <a:lnSpc>
                  <a:spcPct val="90000"/>
                </a:lnSpc>
                <a:spcBef>
                  <a:spcPct val="0"/>
                </a:spcBef>
                <a:spcAft>
                  <a:spcPct val="35000"/>
                </a:spcAft>
                <a:buNone/>
              </a:pPr>
              <a:r>
                <a:rPr lang="en-AU" sz="1200" kern="1200" dirty="0">
                  <a:solidFill>
                    <a:schemeClr val="accent1"/>
                  </a:solidFill>
                </a:rPr>
                <a:t>Student preparation</a:t>
              </a:r>
            </a:p>
          </p:txBody>
        </p:sp>
      </p:grpSp>
    </p:spTree>
    <p:extLst>
      <p:ext uri="{BB962C8B-B14F-4D97-AF65-F5344CB8AC3E}">
        <p14:creationId xmlns:p14="http://schemas.microsoft.com/office/powerpoint/2010/main" val="18845113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Rounded Corners 6">
            <a:extLst>
              <a:ext uri="{FF2B5EF4-FFF2-40B4-BE49-F238E27FC236}">
                <a16:creationId xmlns:a16="http://schemas.microsoft.com/office/drawing/2014/main" id="{596BB0E9-2366-BA42-94A2-29B5DAA875CE}"/>
              </a:ext>
              <a:ext uri="{C183D7F6-B498-43B3-948B-1728B52AA6E4}">
                <adec:decorative xmlns:adec="http://schemas.microsoft.com/office/drawing/2017/decorative" val="1"/>
              </a:ext>
            </a:extLst>
          </p:cNvPr>
          <p:cNvSpPr/>
          <p:nvPr/>
        </p:nvSpPr>
        <p:spPr>
          <a:xfrm>
            <a:off x="-42949" y="2412594"/>
            <a:ext cx="5185064" cy="1961762"/>
          </a:xfrm>
          <a:prstGeom prst="rect">
            <a:avLst/>
          </a:prstGeom>
          <a:solidFill>
            <a:schemeClr val="accent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Open Sans" panose="020B0606030504020204" pitchFamily="34" charset="0"/>
            </a:endParaRPr>
          </a:p>
        </p:txBody>
      </p:sp>
      <p:sp>
        <p:nvSpPr>
          <p:cNvPr id="19" name="Title 18">
            <a:extLst>
              <a:ext uri="{FF2B5EF4-FFF2-40B4-BE49-F238E27FC236}">
                <a16:creationId xmlns:a16="http://schemas.microsoft.com/office/drawing/2014/main" id="{C0CC7629-8388-1E45-A944-6FE23A803797}"/>
              </a:ext>
            </a:extLst>
          </p:cNvPr>
          <p:cNvSpPr txBox="1">
            <a:spLocks noGrp="1"/>
          </p:cNvSpPr>
          <p:nvPr>
            <p:ph type="title" idx="4294967295"/>
          </p:nvPr>
        </p:nvSpPr>
        <p:spPr>
          <a:xfrm>
            <a:off x="296605" y="2608645"/>
            <a:ext cx="478455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Montserrat" panose="02000505000000020004" pitchFamily="2" charset="0"/>
                <a:ea typeface="Noto Serif" panose="02020600060500020200" pitchFamily="18" charset="0"/>
                <a:cs typeface="Noto Serif" panose="02020600060500020200" pitchFamily="18" charset="0"/>
              </a:rPr>
              <a:t>Literature Review</a:t>
            </a:r>
          </a:p>
        </p:txBody>
      </p:sp>
    </p:spTree>
    <p:extLst>
      <p:ext uri="{BB962C8B-B14F-4D97-AF65-F5344CB8AC3E}">
        <p14:creationId xmlns:p14="http://schemas.microsoft.com/office/powerpoint/2010/main" val="1780530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7197AD18-223B-C64B-96FA-676DB34F16E3}"/>
              </a:ext>
            </a:extLst>
          </p:cNvPr>
          <p:cNvSpPr txBox="1">
            <a:spLocks noGrp="1"/>
          </p:cNvSpPr>
          <p:nvPr>
            <p:ph type="title" idx="4294967295"/>
          </p:nvPr>
        </p:nvSpPr>
        <p:spPr>
          <a:xfrm>
            <a:off x="631862" y="1045852"/>
            <a:ext cx="3086752" cy="12695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50" b="1" i="0" u="none" strike="noStrike" kern="1200" cap="none" spc="0" normalizeH="0" baseline="0" noProof="0" dirty="0">
                <a:ln>
                  <a:noFill/>
                </a:ln>
                <a:solidFill>
                  <a:schemeClr val="accent2"/>
                </a:solidFill>
                <a:effectLst/>
                <a:uLnTx/>
                <a:uFillTx/>
                <a:latin typeface="Montserrat" panose="02000505000000020004" pitchFamily="2" charset="0"/>
                <a:ea typeface="Noto Serif" panose="02020600060500020200" pitchFamily="18" charset="0"/>
                <a:cs typeface="Heebo" pitchFamily="2" charset="-79"/>
              </a:rPr>
              <a:t>1. Equity, Diversity and Inclusion </a:t>
            </a:r>
            <a:r>
              <a:rPr kumimoji="0" lang="en-US" sz="255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rPr>
              <a:t>in WIL</a:t>
            </a:r>
            <a:endParaRPr kumimoji="0" lang="id-ID" sz="255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endParaRPr>
          </a:p>
        </p:txBody>
      </p:sp>
      <p:sp>
        <p:nvSpPr>
          <p:cNvPr id="40" name="Rectangle 39">
            <a:extLst>
              <a:ext uri="{FF2B5EF4-FFF2-40B4-BE49-F238E27FC236}">
                <a16:creationId xmlns:a16="http://schemas.microsoft.com/office/drawing/2014/main" id="{375ECAE8-F510-8744-9D5E-4676F7C9BC90}"/>
              </a:ext>
            </a:extLst>
          </p:cNvPr>
          <p:cNvSpPr/>
          <p:nvPr/>
        </p:nvSpPr>
        <p:spPr>
          <a:xfrm>
            <a:off x="631861" y="2697055"/>
            <a:ext cx="6376361" cy="2320059"/>
          </a:xfrm>
          <a:prstGeom prst="rect">
            <a:avLst/>
          </a:prstGeom>
        </p:spPr>
        <p:txBody>
          <a:bodyPr wrap="square">
            <a:spAutoFit/>
          </a:bodyPr>
          <a:lstStyle/>
          <a:p>
            <a:pPr>
              <a:lnSpc>
                <a:spcPct val="150000"/>
              </a:lnSpc>
            </a:pPr>
            <a:r>
              <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Incentives and strategies have focused on enhancing access. </a:t>
            </a:r>
            <a:r>
              <a:rPr lang="en-US" sz="1400" dirty="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(Government of Canada, 2021; Harvey et al., 2017; </a:t>
            </a:r>
            <a:r>
              <a:rPr lang="en-US" sz="1400" dirty="0" err="1">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Mackaway</a:t>
            </a:r>
            <a:r>
              <a:rPr lang="en-US" sz="1400" dirty="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2018; Universities Australia, 2015)</a:t>
            </a:r>
          </a:p>
          <a:p>
            <a:pPr>
              <a:lnSpc>
                <a:spcPct val="150000"/>
              </a:lnSpc>
            </a:pP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50000"/>
              </a:lnSpc>
            </a:pPr>
            <a:r>
              <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Considerations of equity, diversity are required at four stages of WIL</a:t>
            </a:r>
            <a:r>
              <a:rPr lang="en-US" sz="1400" dirty="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(Campbell et al., 2019) </a:t>
            </a:r>
            <a:r>
              <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to ensure inclusion:</a:t>
            </a:r>
          </a:p>
          <a:p>
            <a:pPr>
              <a:lnSpc>
                <a:spcPct val="150000"/>
              </a:lnSpc>
            </a:pPr>
            <a:r>
              <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a:t>
            </a:r>
            <a:r>
              <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Design (ii) Pre-placement (iii) During placement (iv) Post-placement</a:t>
            </a:r>
          </a:p>
        </p:txBody>
      </p:sp>
      <p:sp>
        <p:nvSpPr>
          <p:cNvPr id="37" name="TextBox 36">
            <a:extLst>
              <a:ext uri="{FF2B5EF4-FFF2-40B4-BE49-F238E27FC236}">
                <a16:creationId xmlns:a16="http://schemas.microsoft.com/office/drawing/2014/main" id="{BE09DA8E-B0A8-AD45-925D-90BF9BD05BFE}"/>
              </a:ext>
            </a:extLst>
          </p:cNvPr>
          <p:cNvSpPr txBox="1"/>
          <p:nvPr/>
        </p:nvSpPr>
        <p:spPr>
          <a:xfrm>
            <a:off x="7440997" y="1855856"/>
            <a:ext cx="1611021" cy="307777"/>
          </a:xfrm>
          <a:prstGeom prst="rect">
            <a:avLst/>
          </a:prstGeom>
          <a:noFill/>
        </p:spPr>
        <p:txBody>
          <a:bodyPr wrap="square" rtlCol="0">
            <a:spAutoFit/>
          </a:bodyPr>
          <a:lstStyle/>
          <a:p>
            <a:pPr algn="ctr"/>
            <a:r>
              <a:rPr lang="en-US" sz="1400" b="1" dirty="0">
                <a:solidFill>
                  <a:schemeClr val="accent1"/>
                </a:solidFill>
                <a:latin typeface="Heebo" pitchFamily="2" charset="-79"/>
                <a:ea typeface="Open Sans" panose="020B0606030504020204" pitchFamily="34" charset="0"/>
                <a:cs typeface="Heebo" pitchFamily="2" charset="-79"/>
              </a:rPr>
              <a:t>Inclusive WIL</a:t>
            </a:r>
            <a:endParaRPr lang="id-ID" sz="1600" b="1" dirty="0">
              <a:solidFill>
                <a:schemeClr val="accent1"/>
              </a:solidFill>
              <a:latin typeface="Heebo" pitchFamily="2" charset="-79"/>
              <a:ea typeface="Open Sans" panose="020B0606030504020204" pitchFamily="34" charset="0"/>
              <a:cs typeface="Heebo" pitchFamily="2" charset="-79"/>
            </a:endParaRPr>
          </a:p>
        </p:txBody>
      </p:sp>
      <p:sp>
        <p:nvSpPr>
          <p:cNvPr id="35" name="Rectangle 34">
            <a:extLst>
              <a:ext uri="{FF2B5EF4-FFF2-40B4-BE49-F238E27FC236}">
                <a16:creationId xmlns:a16="http://schemas.microsoft.com/office/drawing/2014/main" id="{171EFD5C-F62D-8A4A-AF16-7F72CB6EBA44}"/>
              </a:ext>
            </a:extLst>
          </p:cNvPr>
          <p:cNvSpPr/>
          <p:nvPr/>
        </p:nvSpPr>
        <p:spPr>
          <a:xfrm>
            <a:off x="7380514" y="2300248"/>
            <a:ext cx="1763485" cy="1035989"/>
          </a:xfrm>
          <a:prstGeom prst="rect">
            <a:avLst/>
          </a:prstGeom>
        </p:spPr>
        <p:txBody>
          <a:bodyPr wrap="square">
            <a:spAutoFit/>
          </a:bodyPr>
          <a:lstStyle/>
          <a:p>
            <a:pPr algn="ctr">
              <a:lnSpc>
                <a:spcPct val="150000"/>
              </a:lnSpc>
            </a:pPr>
            <a:r>
              <a:rPr lang="en-US" sz="1050" dirty="0">
                <a:latin typeface="Open Sans Light" panose="020B0306030504020204" pitchFamily="34" charset="0"/>
                <a:ea typeface="Open Sans Light" panose="020B0306030504020204" pitchFamily="34" charset="0"/>
                <a:cs typeface="Open Sans Light" panose="020B0306030504020204" pitchFamily="34" charset="0"/>
              </a:rPr>
              <a:t>Where all students have equitable opportunities to experience success in WIL </a:t>
            </a:r>
            <a:r>
              <a:rPr lang="en-US" sz="105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05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Gildey</a:t>
            </a:r>
            <a:r>
              <a:rPr lang="en-US" sz="105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et al., 2010)</a:t>
            </a:r>
          </a:p>
        </p:txBody>
      </p:sp>
      <p:pic>
        <p:nvPicPr>
          <p:cNvPr id="5" name="Graphic 4">
            <a:extLst>
              <a:ext uri="{FF2B5EF4-FFF2-40B4-BE49-F238E27FC236}">
                <a16:creationId xmlns:a16="http://schemas.microsoft.com/office/drawing/2014/main" id="{13C50A4E-D0FD-FBE5-5151-CCB62023BD9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6344" y="885210"/>
            <a:ext cx="914400" cy="914400"/>
          </a:xfrm>
          <a:prstGeom prst="rect">
            <a:avLst/>
          </a:prstGeom>
        </p:spPr>
      </p:pic>
    </p:spTree>
    <p:extLst>
      <p:ext uri="{BB962C8B-B14F-4D97-AF65-F5344CB8AC3E}">
        <p14:creationId xmlns:p14="http://schemas.microsoft.com/office/powerpoint/2010/main" val="877220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7197AD18-223B-C64B-96FA-676DB34F16E3}"/>
              </a:ext>
            </a:extLst>
          </p:cNvPr>
          <p:cNvSpPr txBox="1">
            <a:spLocks noGrp="1"/>
          </p:cNvSpPr>
          <p:nvPr>
            <p:ph type="title" idx="4294967295"/>
          </p:nvPr>
        </p:nvSpPr>
        <p:spPr>
          <a:xfrm>
            <a:off x="631863" y="1320389"/>
            <a:ext cx="3086752" cy="8771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50" b="1" i="0" u="none" strike="noStrike" kern="1200" cap="none" spc="0" normalizeH="0" baseline="0" noProof="0" dirty="0">
                <a:ln>
                  <a:noFill/>
                </a:ln>
                <a:solidFill>
                  <a:schemeClr val="accent2"/>
                </a:solidFill>
                <a:effectLst/>
                <a:uLnTx/>
                <a:uFillTx/>
                <a:latin typeface="Montserrat" panose="02000505000000020004" pitchFamily="2" charset="0"/>
                <a:ea typeface="Noto Serif" panose="02020600060500020200" pitchFamily="18" charset="0"/>
                <a:cs typeface="Heebo" pitchFamily="2" charset="-79"/>
              </a:rPr>
              <a:t>2. WIL Design </a:t>
            </a:r>
            <a:r>
              <a:rPr kumimoji="0" lang="en-US" sz="255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rPr>
              <a:t>for inclusion</a:t>
            </a:r>
            <a:endParaRPr kumimoji="0" lang="id-ID" sz="255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endParaRPr>
          </a:p>
        </p:txBody>
      </p:sp>
      <p:pic>
        <p:nvPicPr>
          <p:cNvPr id="3" name="Graphic 2">
            <a:extLst>
              <a:ext uri="{FF2B5EF4-FFF2-40B4-BE49-F238E27FC236}">
                <a16:creationId xmlns:a16="http://schemas.microsoft.com/office/drawing/2014/main" id="{FD238D61-4B23-9894-9BA9-CFF29FD2432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411" y="3250781"/>
            <a:ext cx="540202" cy="540202"/>
          </a:xfrm>
          <a:prstGeom prst="rect">
            <a:avLst/>
          </a:prstGeom>
        </p:spPr>
      </p:pic>
      <p:pic>
        <p:nvPicPr>
          <p:cNvPr id="8" name="Graphic 7">
            <a:extLst>
              <a:ext uri="{FF2B5EF4-FFF2-40B4-BE49-F238E27FC236}">
                <a16:creationId xmlns:a16="http://schemas.microsoft.com/office/drawing/2014/main" id="{9E02FED5-07A3-3618-A30D-BC6DAF8B5D8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2643" y="3255359"/>
            <a:ext cx="540201" cy="540201"/>
          </a:xfrm>
          <a:prstGeom prst="rect">
            <a:avLst/>
          </a:prstGeom>
        </p:spPr>
      </p:pic>
      <p:pic>
        <p:nvPicPr>
          <p:cNvPr id="10" name="Graphic 9">
            <a:extLst>
              <a:ext uri="{FF2B5EF4-FFF2-40B4-BE49-F238E27FC236}">
                <a16:creationId xmlns:a16="http://schemas.microsoft.com/office/drawing/2014/main" id="{F7FDB31C-B814-2B07-DE36-D0499939EEA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19696" y="3233131"/>
            <a:ext cx="546157" cy="546157"/>
          </a:xfrm>
          <a:prstGeom prst="rect">
            <a:avLst/>
          </a:prstGeom>
        </p:spPr>
      </p:pic>
      <p:sp>
        <p:nvSpPr>
          <p:cNvPr id="11" name="TextBox 10">
            <a:extLst>
              <a:ext uri="{FF2B5EF4-FFF2-40B4-BE49-F238E27FC236}">
                <a16:creationId xmlns:a16="http://schemas.microsoft.com/office/drawing/2014/main" id="{81AB999B-78D5-9DA6-9641-AE850E8CFFD6}"/>
              </a:ext>
            </a:extLst>
          </p:cNvPr>
          <p:cNvSpPr txBox="1"/>
          <p:nvPr/>
        </p:nvSpPr>
        <p:spPr>
          <a:xfrm>
            <a:off x="7461069" y="1973542"/>
            <a:ext cx="1797503" cy="1200329"/>
          </a:xfrm>
          <a:prstGeom prst="rect">
            <a:avLst/>
          </a:prstGeom>
          <a:noFill/>
        </p:spPr>
        <p:txBody>
          <a:bodyPr wrap="square" rtlCol="0">
            <a:spAutoFit/>
          </a:bodyPr>
          <a:lstStyle/>
          <a:p>
            <a:r>
              <a:rPr lang="en-AU" dirty="0">
                <a:solidFill>
                  <a:schemeClr val="accent1"/>
                </a:solidFill>
              </a:rPr>
              <a:t>Factors influencing inclusive WIL design</a:t>
            </a:r>
          </a:p>
        </p:txBody>
      </p:sp>
      <p:pic>
        <p:nvPicPr>
          <p:cNvPr id="13" name="Graphic 12">
            <a:extLst>
              <a:ext uri="{FF2B5EF4-FFF2-40B4-BE49-F238E27FC236}">
                <a16:creationId xmlns:a16="http://schemas.microsoft.com/office/drawing/2014/main" id="{216D1525-04E0-D4EF-96F9-421419F83B7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28414" y="3253585"/>
            <a:ext cx="540202" cy="540202"/>
          </a:xfrm>
          <a:prstGeom prst="rect">
            <a:avLst/>
          </a:prstGeom>
        </p:spPr>
      </p:pic>
      <p:pic>
        <p:nvPicPr>
          <p:cNvPr id="15" name="Graphic 14">
            <a:extLst>
              <a:ext uri="{FF2B5EF4-FFF2-40B4-BE49-F238E27FC236}">
                <a16:creationId xmlns:a16="http://schemas.microsoft.com/office/drawing/2014/main" id="{A28126AC-4E8A-6A7B-DFC2-4999ADCB01B7}"/>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58098" y="3250781"/>
            <a:ext cx="546158" cy="546158"/>
          </a:xfrm>
          <a:prstGeom prst="rect">
            <a:avLst/>
          </a:prstGeom>
        </p:spPr>
      </p:pic>
      <p:sp>
        <p:nvSpPr>
          <p:cNvPr id="16" name="TextBox 15">
            <a:extLst>
              <a:ext uri="{FF2B5EF4-FFF2-40B4-BE49-F238E27FC236}">
                <a16:creationId xmlns:a16="http://schemas.microsoft.com/office/drawing/2014/main" id="{9BB57181-63D8-FD07-C3BB-71DE86C42183}"/>
              </a:ext>
            </a:extLst>
          </p:cNvPr>
          <p:cNvSpPr txBox="1"/>
          <p:nvPr/>
        </p:nvSpPr>
        <p:spPr>
          <a:xfrm>
            <a:off x="491567" y="3961013"/>
            <a:ext cx="1047889" cy="430887"/>
          </a:xfrm>
          <a:prstGeom prst="rect">
            <a:avLst/>
          </a:prstGeom>
          <a:noFill/>
        </p:spPr>
        <p:txBody>
          <a:bodyPr wrap="square" rtlCol="0">
            <a:spAutoFit/>
          </a:bodyPr>
          <a:lstStyle/>
          <a:p>
            <a:pPr algn="ctr"/>
            <a:r>
              <a:rPr lang="en-AU" sz="1100" dirty="0">
                <a:solidFill>
                  <a:schemeClr val="bg1"/>
                </a:solidFill>
              </a:rPr>
              <a:t>Embedded or optional</a:t>
            </a:r>
          </a:p>
        </p:txBody>
      </p:sp>
      <p:sp>
        <p:nvSpPr>
          <p:cNvPr id="17" name="TextBox 16">
            <a:extLst>
              <a:ext uri="{FF2B5EF4-FFF2-40B4-BE49-F238E27FC236}">
                <a16:creationId xmlns:a16="http://schemas.microsoft.com/office/drawing/2014/main" id="{DF7DE9F8-F66C-3BB9-4B63-6ABF46D5A7FE}"/>
              </a:ext>
            </a:extLst>
          </p:cNvPr>
          <p:cNvSpPr txBox="1"/>
          <p:nvPr/>
        </p:nvSpPr>
        <p:spPr>
          <a:xfrm>
            <a:off x="1798798" y="4054749"/>
            <a:ext cx="1047889" cy="430887"/>
          </a:xfrm>
          <a:prstGeom prst="rect">
            <a:avLst/>
          </a:prstGeom>
          <a:noFill/>
        </p:spPr>
        <p:txBody>
          <a:bodyPr wrap="square" rtlCol="0">
            <a:spAutoFit/>
          </a:bodyPr>
          <a:lstStyle/>
          <a:p>
            <a:pPr algn="ctr"/>
            <a:r>
              <a:rPr lang="en-AU" sz="1100" dirty="0">
                <a:solidFill>
                  <a:schemeClr val="bg1"/>
                </a:solidFill>
              </a:rPr>
              <a:t>Paid or unpaid</a:t>
            </a:r>
          </a:p>
        </p:txBody>
      </p:sp>
      <p:sp>
        <p:nvSpPr>
          <p:cNvPr id="19" name="TextBox 18">
            <a:extLst>
              <a:ext uri="{FF2B5EF4-FFF2-40B4-BE49-F238E27FC236}">
                <a16:creationId xmlns:a16="http://schemas.microsoft.com/office/drawing/2014/main" id="{6F66012F-5313-AF92-D9B3-4286CEFA6678}"/>
              </a:ext>
            </a:extLst>
          </p:cNvPr>
          <p:cNvSpPr txBox="1"/>
          <p:nvPr/>
        </p:nvSpPr>
        <p:spPr>
          <a:xfrm>
            <a:off x="3368829" y="3962291"/>
            <a:ext cx="1047889" cy="430887"/>
          </a:xfrm>
          <a:prstGeom prst="rect">
            <a:avLst/>
          </a:prstGeom>
          <a:noFill/>
        </p:spPr>
        <p:txBody>
          <a:bodyPr wrap="square" rtlCol="0">
            <a:spAutoFit/>
          </a:bodyPr>
          <a:lstStyle/>
          <a:p>
            <a:pPr algn="ctr"/>
            <a:r>
              <a:rPr lang="en-AU" sz="1100" dirty="0">
                <a:solidFill>
                  <a:schemeClr val="bg1"/>
                </a:solidFill>
              </a:rPr>
              <a:t>Stakeholder engagement </a:t>
            </a:r>
          </a:p>
        </p:txBody>
      </p:sp>
      <p:sp>
        <p:nvSpPr>
          <p:cNvPr id="20" name="TextBox 19">
            <a:extLst>
              <a:ext uri="{FF2B5EF4-FFF2-40B4-BE49-F238E27FC236}">
                <a16:creationId xmlns:a16="http://schemas.microsoft.com/office/drawing/2014/main" id="{0B9E94DC-791E-088F-DC90-C6F4910FB507}"/>
              </a:ext>
            </a:extLst>
          </p:cNvPr>
          <p:cNvSpPr txBox="1"/>
          <p:nvPr/>
        </p:nvSpPr>
        <p:spPr>
          <a:xfrm>
            <a:off x="4874570" y="3962911"/>
            <a:ext cx="1047889" cy="430887"/>
          </a:xfrm>
          <a:prstGeom prst="rect">
            <a:avLst/>
          </a:prstGeom>
          <a:noFill/>
        </p:spPr>
        <p:txBody>
          <a:bodyPr wrap="square" rtlCol="0">
            <a:spAutoFit/>
          </a:bodyPr>
          <a:lstStyle/>
          <a:p>
            <a:pPr algn="ctr"/>
            <a:r>
              <a:rPr lang="en-AU" sz="1100" dirty="0">
                <a:solidFill>
                  <a:schemeClr val="bg1"/>
                </a:solidFill>
              </a:rPr>
              <a:t>Stakeholder role clarity</a:t>
            </a:r>
          </a:p>
        </p:txBody>
      </p:sp>
      <p:sp>
        <p:nvSpPr>
          <p:cNvPr id="21" name="TextBox 20">
            <a:extLst>
              <a:ext uri="{FF2B5EF4-FFF2-40B4-BE49-F238E27FC236}">
                <a16:creationId xmlns:a16="http://schemas.microsoft.com/office/drawing/2014/main" id="{298E68A1-D25C-E04C-3393-3B402C5F0180}"/>
              </a:ext>
            </a:extLst>
          </p:cNvPr>
          <p:cNvSpPr txBox="1"/>
          <p:nvPr/>
        </p:nvSpPr>
        <p:spPr>
          <a:xfrm>
            <a:off x="6107232" y="3985499"/>
            <a:ext cx="1047889" cy="430887"/>
          </a:xfrm>
          <a:prstGeom prst="rect">
            <a:avLst/>
          </a:prstGeom>
          <a:noFill/>
        </p:spPr>
        <p:txBody>
          <a:bodyPr wrap="square" rtlCol="0">
            <a:spAutoFit/>
          </a:bodyPr>
          <a:lstStyle/>
          <a:p>
            <a:pPr algn="ctr"/>
            <a:r>
              <a:rPr lang="en-AU" sz="1100" dirty="0">
                <a:solidFill>
                  <a:schemeClr val="bg1"/>
                </a:solidFill>
              </a:rPr>
              <a:t>Placement duration</a:t>
            </a:r>
          </a:p>
        </p:txBody>
      </p:sp>
    </p:spTree>
    <p:extLst>
      <p:ext uri="{BB962C8B-B14F-4D97-AF65-F5344CB8AC3E}">
        <p14:creationId xmlns:p14="http://schemas.microsoft.com/office/powerpoint/2010/main" val="2562999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Rounded Corners 6">
            <a:extLst>
              <a:ext uri="{FF2B5EF4-FFF2-40B4-BE49-F238E27FC236}">
                <a16:creationId xmlns:a16="http://schemas.microsoft.com/office/drawing/2014/main" id="{596BB0E9-2366-BA42-94A2-29B5DAA875CE}"/>
              </a:ext>
              <a:ext uri="{C183D7F6-B498-43B3-948B-1728B52AA6E4}">
                <adec:decorative xmlns:adec="http://schemas.microsoft.com/office/drawing/2017/decorative" val="1"/>
              </a:ext>
            </a:extLst>
          </p:cNvPr>
          <p:cNvSpPr/>
          <p:nvPr/>
        </p:nvSpPr>
        <p:spPr>
          <a:xfrm>
            <a:off x="-42949" y="2412594"/>
            <a:ext cx="5185064" cy="1961762"/>
          </a:xfrm>
          <a:prstGeom prst="rect">
            <a:avLst/>
          </a:prstGeom>
          <a:solidFill>
            <a:schemeClr val="accent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Open Sans" panose="020B0606030504020204" pitchFamily="34" charset="0"/>
            </a:endParaRPr>
          </a:p>
        </p:txBody>
      </p:sp>
      <p:sp>
        <p:nvSpPr>
          <p:cNvPr id="19" name="Title 18">
            <a:extLst>
              <a:ext uri="{FF2B5EF4-FFF2-40B4-BE49-F238E27FC236}">
                <a16:creationId xmlns:a16="http://schemas.microsoft.com/office/drawing/2014/main" id="{C0CC7629-8388-1E45-A944-6FE23A803797}"/>
              </a:ext>
            </a:extLst>
          </p:cNvPr>
          <p:cNvSpPr txBox="1">
            <a:spLocks noGrp="1"/>
          </p:cNvSpPr>
          <p:nvPr>
            <p:ph type="title" idx="4294967295"/>
          </p:nvPr>
        </p:nvSpPr>
        <p:spPr>
          <a:xfrm>
            <a:off x="296605" y="2608645"/>
            <a:ext cx="478455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Montserrat" panose="02000505000000020004" pitchFamily="2" charset="0"/>
                <a:ea typeface="Noto Serif" panose="02020600060500020200" pitchFamily="18" charset="0"/>
                <a:cs typeface="Noto Serif" panose="02020600060500020200" pitchFamily="18" charset="0"/>
              </a:rPr>
              <a:t>Theoretical Framework</a:t>
            </a:r>
          </a:p>
        </p:txBody>
      </p:sp>
    </p:spTree>
    <p:extLst>
      <p:ext uri="{BB962C8B-B14F-4D97-AF65-F5344CB8AC3E}">
        <p14:creationId xmlns:p14="http://schemas.microsoft.com/office/powerpoint/2010/main" val="1832714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EA9EB3C-B5C8-EB93-EF5C-55531C9C606E}"/>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AFC75006-F86D-650C-4D0B-E05F056F81C6}"/>
              </a:ext>
            </a:extLst>
          </p:cNvPr>
          <p:cNvSpPr txBox="1">
            <a:spLocks noGrp="1"/>
          </p:cNvSpPr>
          <p:nvPr>
            <p:ph type="title" idx="4294967295"/>
          </p:nvPr>
        </p:nvSpPr>
        <p:spPr>
          <a:xfrm>
            <a:off x="386954" y="581445"/>
            <a:ext cx="45720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rPr>
              <a:t>A Balanced </a:t>
            </a:r>
            <a:r>
              <a:rPr kumimoji="0" lang="en-US" sz="2000" b="1" i="0" u="none" strike="noStrike" kern="1200" cap="none" spc="0" normalizeH="0" baseline="0" noProof="0" dirty="0">
                <a:ln>
                  <a:noFill/>
                </a:ln>
                <a:solidFill>
                  <a:schemeClr val="accent2"/>
                </a:solidFill>
                <a:effectLst/>
                <a:uLnTx/>
                <a:uFillTx/>
                <a:latin typeface="Montserrat" panose="02000505000000020004" pitchFamily="2" charset="0"/>
                <a:ea typeface="Noto Serif" panose="02020600060500020200" pitchFamily="18" charset="0"/>
                <a:cs typeface="Heebo" pitchFamily="2" charset="-79"/>
              </a:rPr>
              <a:t>Theoretical Framework</a:t>
            </a:r>
          </a:p>
        </p:txBody>
      </p:sp>
      <p:graphicFrame>
        <p:nvGraphicFramePr>
          <p:cNvPr id="2" name="Diagram 1" descr="A diagram containing two arrows and a slanted line. The two arrows are pointing in opposite directions. One is pointing up towards the line and one is pointing down on the line. The diagram represents opposing forces on a single line.">
            <a:extLst>
              <a:ext uri="{FF2B5EF4-FFF2-40B4-BE49-F238E27FC236}">
                <a16:creationId xmlns:a16="http://schemas.microsoft.com/office/drawing/2014/main" id="{9623B17B-06C6-29D9-3319-CC7DC307E017}"/>
              </a:ext>
            </a:extLst>
          </p:cNvPr>
          <p:cNvGraphicFramePr/>
          <p:nvPr>
            <p:extLst>
              <p:ext uri="{D42A27DB-BD31-4B8C-83A1-F6EECF244321}">
                <p14:modId xmlns:p14="http://schemas.microsoft.com/office/powerpoint/2010/main" val="1091034823"/>
              </p:ext>
            </p:extLst>
          </p:nvPr>
        </p:nvGraphicFramePr>
        <p:xfrm>
          <a:off x="386954" y="1516982"/>
          <a:ext cx="8164286" cy="3241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9323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Rounded Corners 6">
            <a:extLst>
              <a:ext uri="{FF2B5EF4-FFF2-40B4-BE49-F238E27FC236}">
                <a16:creationId xmlns:a16="http://schemas.microsoft.com/office/drawing/2014/main" id="{596BB0E9-2366-BA42-94A2-29B5DAA875CE}"/>
              </a:ext>
              <a:ext uri="{C183D7F6-B498-43B3-948B-1728B52AA6E4}">
                <adec:decorative xmlns:adec="http://schemas.microsoft.com/office/drawing/2017/decorative" val="1"/>
              </a:ext>
            </a:extLst>
          </p:cNvPr>
          <p:cNvSpPr/>
          <p:nvPr/>
        </p:nvSpPr>
        <p:spPr>
          <a:xfrm>
            <a:off x="-42949" y="2412594"/>
            <a:ext cx="5185064" cy="1961762"/>
          </a:xfrm>
          <a:prstGeom prst="rect">
            <a:avLst/>
          </a:prstGeom>
          <a:solidFill>
            <a:schemeClr val="accent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Open Sans" panose="020B0606030504020204" pitchFamily="34" charset="0"/>
            </a:endParaRPr>
          </a:p>
        </p:txBody>
      </p:sp>
      <p:sp>
        <p:nvSpPr>
          <p:cNvPr id="19" name="Title 18">
            <a:extLst>
              <a:ext uri="{FF2B5EF4-FFF2-40B4-BE49-F238E27FC236}">
                <a16:creationId xmlns:a16="http://schemas.microsoft.com/office/drawing/2014/main" id="{C0CC7629-8388-1E45-A944-6FE23A803797}"/>
              </a:ext>
            </a:extLst>
          </p:cNvPr>
          <p:cNvSpPr txBox="1">
            <a:spLocks noGrp="1"/>
          </p:cNvSpPr>
          <p:nvPr>
            <p:ph type="title" idx="4294967295"/>
          </p:nvPr>
        </p:nvSpPr>
        <p:spPr>
          <a:xfrm>
            <a:off x="296605" y="2977976"/>
            <a:ext cx="478455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Montserrat" panose="02000505000000020004" pitchFamily="2" charset="0"/>
                <a:ea typeface="Noto Serif" panose="02020600060500020200" pitchFamily="18" charset="0"/>
                <a:cs typeface="Noto Serif" panose="02020600060500020200" pitchFamily="18" charset="0"/>
              </a:rPr>
              <a:t>Methodology</a:t>
            </a:r>
          </a:p>
        </p:txBody>
      </p:sp>
    </p:spTree>
    <p:extLst>
      <p:ext uri="{BB962C8B-B14F-4D97-AF65-F5344CB8AC3E}">
        <p14:creationId xmlns:p14="http://schemas.microsoft.com/office/powerpoint/2010/main" val="887243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Title 41">
            <a:extLst>
              <a:ext uri="{FF2B5EF4-FFF2-40B4-BE49-F238E27FC236}">
                <a16:creationId xmlns:a16="http://schemas.microsoft.com/office/drawing/2014/main" id="{D43B394B-BE63-D44B-BC7A-5FFDDEAAF376}"/>
              </a:ext>
            </a:extLst>
          </p:cNvPr>
          <p:cNvSpPr txBox="1">
            <a:spLocks noGrp="1"/>
          </p:cNvSpPr>
          <p:nvPr>
            <p:ph type="title" idx="4294967295"/>
          </p:nvPr>
        </p:nvSpPr>
        <p:spPr>
          <a:xfrm>
            <a:off x="439832" y="1475702"/>
            <a:ext cx="2588831" cy="8771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50" b="1" i="0" u="none" strike="noStrike" kern="1200" cap="none" spc="0" normalizeH="0" baseline="0" noProof="0" dirty="0">
                <a:ln>
                  <a:noFill/>
                </a:ln>
                <a:solidFill>
                  <a:schemeClr val="accent2"/>
                </a:solidFill>
                <a:effectLst/>
                <a:uLnTx/>
                <a:uFillTx/>
                <a:latin typeface="Montserrat" panose="02000505000000020004" pitchFamily="2" charset="0"/>
                <a:ea typeface="Noto Serif" panose="02020600060500020200" pitchFamily="18" charset="0"/>
                <a:cs typeface="Heebo" pitchFamily="2" charset="-79"/>
              </a:rPr>
              <a:t>Overview of </a:t>
            </a:r>
            <a:r>
              <a:rPr kumimoji="0" lang="en-US" sz="255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rPr>
              <a:t>Methodology</a:t>
            </a:r>
            <a:endParaRPr kumimoji="0" lang="id-ID" sz="255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endParaRPr>
          </a:p>
        </p:txBody>
      </p:sp>
      <p:sp>
        <p:nvSpPr>
          <p:cNvPr id="17" name="TextBox 16">
            <a:extLst>
              <a:ext uri="{FF2B5EF4-FFF2-40B4-BE49-F238E27FC236}">
                <a16:creationId xmlns:a16="http://schemas.microsoft.com/office/drawing/2014/main" id="{EA3806FA-84F9-3348-929E-1EC8215376AF}"/>
              </a:ext>
            </a:extLst>
          </p:cNvPr>
          <p:cNvSpPr txBox="1"/>
          <p:nvPr/>
        </p:nvSpPr>
        <p:spPr>
          <a:xfrm>
            <a:off x="194105" y="2659831"/>
            <a:ext cx="2211948" cy="261610"/>
          </a:xfrm>
          <a:prstGeom prst="rect">
            <a:avLst/>
          </a:prstGeom>
          <a:noFill/>
        </p:spPr>
        <p:txBody>
          <a:bodyPr wrap="square" rtlCol="0">
            <a:spAutoFit/>
          </a:bodyPr>
          <a:lstStyle/>
          <a:p>
            <a:r>
              <a:rPr lang="en-AU" sz="11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Research Sites</a:t>
            </a:r>
            <a:endParaRPr lang="en-US" sz="1100" b="1"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52" name="Picture 4" descr="A map of the world with two red pins indicating the research sites.">
            <a:extLst>
              <a:ext uri="{FF2B5EF4-FFF2-40B4-BE49-F238E27FC236}">
                <a16:creationId xmlns:a16="http://schemas.microsoft.com/office/drawing/2014/main" id="{BFCF4137-6496-55BA-E4FE-BF366371A5DC}"/>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9512" t="24752" r="19376" b="30187"/>
          <a:stretch/>
        </p:blipFill>
        <p:spPr bwMode="auto">
          <a:xfrm>
            <a:off x="50328" y="2862482"/>
            <a:ext cx="2993390" cy="165353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249067E-78F3-E744-84E9-FD67548B9136}"/>
              </a:ext>
            </a:extLst>
          </p:cNvPr>
          <p:cNvSpPr/>
          <p:nvPr/>
        </p:nvSpPr>
        <p:spPr>
          <a:xfrm>
            <a:off x="194104" y="4494240"/>
            <a:ext cx="2651837" cy="529376"/>
          </a:xfrm>
          <a:prstGeom prst="rect">
            <a:avLst/>
          </a:prstGeom>
        </p:spPr>
        <p:txBody>
          <a:bodyPr wrap="square">
            <a:spAutoFit/>
          </a:bodyPr>
          <a:lstStyle/>
          <a:p>
            <a:pPr algn="r">
              <a:lnSpc>
                <a:spcPct val="150000"/>
              </a:lnSpc>
            </a:pPr>
            <a:r>
              <a:rPr lang="en-US" sz="1000" b="1" dirty="0">
                <a:latin typeface="Open Sans Light" panose="020B0306030504020204" pitchFamily="34" charset="0"/>
                <a:ea typeface="Open Sans Light" panose="020B0306030504020204" pitchFamily="34" charset="0"/>
                <a:cs typeface="Open Sans Light" panose="020B0306030504020204" pitchFamily="34" charset="0"/>
              </a:rPr>
              <a:t>University of Wollongong</a:t>
            </a:r>
          </a:p>
          <a:p>
            <a:pPr>
              <a:lnSpc>
                <a:spcPct val="150000"/>
              </a:lnSpc>
            </a:pPr>
            <a:r>
              <a:rPr lang="en-US" sz="1000" b="1" dirty="0">
                <a:latin typeface="Open Sans Light" panose="020B0306030504020204" pitchFamily="34" charset="0"/>
                <a:ea typeface="Open Sans Light" panose="020B0306030504020204" pitchFamily="34" charset="0"/>
                <a:cs typeface="Open Sans Light" panose="020B0306030504020204" pitchFamily="34" charset="0"/>
              </a:rPr>
              <a:t>Toronto Metropolitan University</a:t>
            </a:r>
          </a:p>
        </p:txBody>
      </p:sp>
      <p:sp>
        <p:nvSpPr>
          <p:cNvPr id="45" name="Rectangle 44">
            <a:extLst>
              <a:ext uri="{FF2B5EF4-FFF2-40B4-BE49-F238E27FC236}">
                <a16:creationId xmlns:a16="http://schemas.microsoft.com/office/drawing/2014/main" id="{D6B3FB11-E72D-2849-87CD-2F1820089F23}"/>
              </a:ext>
            </a:extLst>
          </p:cNvPr>
          <p:cNvSpPr/>
          <p:nvPr/>
        </p:nvSpPr>
        <p:spPr>
          <a:xfrm>
            <a:off x="3838070" y="1190368"/>
            <a:ext cx="5255601" cy="1447832"/>
          </a:xfrm>
          <a:prstGeom prst="rect">
            <a:avLst/>
          </a:prstGeom>
        </p:spPr>
        <p:txBody>
          <a:bodyPr wrap="square">
            <a:spAutoFit/>
          </a:bodyPr>
          <a:lstStyle/>
          <a:p>
            <a:pPr>
              <a:lnSpc>
                <a:spcPct val="150000"/>
              </a:lnSpc>
            </a:pPr>
            <a:r>
              <a:rPr lang="en-US" sz="1200" b="1" dirty="0">
                <a:solidFill>
                  <a:schemeClr val="bg1"/>
                </a:solidFill>
                <a:latin typeface="Open Sans" panose="020B0606030504020204" pitchFamily="34" charset="0"/>
              </a:rPr>
              <a:t>Stages of research</a:t>
            </a:r>
          </a:p>
          <a:p>
            <a:pPr marL="228600" indent="-228600">
              <a:lnSpc>
                <a:spcPct val="150000"/>
              </a:lnSpc>
              <a:buAutoNum type="arabicPeriod"/>
            </a:pPr>
            <a:r>
              <a:rPr lang="en-US" sz="1200" dirty="0">
                <a:solidFill>
                  <a:schemeClr val="bg1"/>
                </a:solidFill>
                <a:latin typeface="Open Sans" panose="020B0606030504020204" pitchFamily="34" charset="0"/>
              </a:rPr>
              <a:t>Literature review</a:t>
            </a:r>
          </a:p>
          <a:p>
            <a:pPr marL="228600" indent="-228600">
              <a:lnSpc>
                <a:spcPct val="150000"/>
              </a:lnSpc>
              <a:buAutoNum type="arabicPeriod"/>
            </a:pPr>
            <a:r>
              <a:rPr lang="en-US" sz="1200" dirty="0">
                <a:solidFill>
                  <a:schemeClr val="bg1"/>
                </a:solidFill>
                <a:latin typeface="Open Sans" panose="020B0606030504020204" pitchFamily="34" charset="0"/>
              </a:rPr>
              <a:t>Student voice</a:t>
            </a:r>
          </a:p>
          <a:p>
            <a:pPr marL="228600" indent="-228600">
              <a:lnSpc>
                <a:spcPct val="150000"/>
              </a:lnSpc>
              <a:buAutoNum type="arabicPeriod"/>
            </a:pPr>
            <a:r>
              <a:rPr lang="en-US" sz="1200" dirty="0">
                <a:solidFill>
                  <a:schemeClr val="bg1"/>
                </a:solidFill>
                <a:latin typeface="Open Sans" panose="020B0606030504020204" pitchFamily="34" charset="0"/>
              </a:rPr>
              <a:t>Academic voice</a:t>
            </a:r>
          </a:p>
          <a:p>
            <a:pPr marL="228600" indent="-228600">
              <a:lnSpc>
                <a:spcPct val="150000"/>
              </a:lnSpc>
              <a:buAutoNum type="arabicPeriod"/>
            </a:pPr>
            <a:r>
              <a:rPr lang="en-US" sz="1200" dirty="0">
                <a:solidFill>
                  <a:schemeClr val="bg1"/>
                </a:solidFill>
                <a:latin typeface="Open Sans" panose="020B0606030504020204" pitchFamily="34" charset="0"/>
              </a:rPr>
              <a:t>Exploring the applicability of UDL for WIL</a:t>
            </a:r>
          </a:p>
        </p:txBody>
      </p:sp>
      <p:sp>
        <p:nvSpPr>
          <p:cNvPr id="25" name="TextBox 24">
            <a:extLst>
              <a:ext uri="{FF2B5EF4-FFF2-40B4-BE49-F238E27FC236}">
                <a16:creationId xmlns:a16="http://schemas.microsoft.com/office/drawing/2014/main" id="{4CED1234-C497-2444-805B-43850AFCC073}"/>
              </a:ext>
            </a:extLst>
          </p:cNvPr>
          <p:cNvSpPr txBox="1"/>
          <p:nvPr/>
        </p:nvSpPr>
        <p:spPr>
          <a:xfrm>
            <a:off x="3838071" y="3266107"/>
            <a:ext cx="2366941" cy="261610"/>
          </a:xfrm>
          <a:prstGeom prst="rect">
            <a:avLst/>
          </a:prstGeom>
          <a:noFill/>
        </p:spPr>
        <p:txBody>
          <a:bodyPr wrap="square" rtlCol="0">
            <a:spAutoFit/>
          </a:bodyPr>
          <a:lstStyle/>
          <a:p>
            <a:r>
              <a:rPr lang="en-US" sz="11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Research Participants</a:t>
            </a:r>
            <a:endParaRPr lang="id-ID" sz="1100" b="1"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402910F9-3D0A-8C46-BC98-C56D06F1C104}"/>
              </a:ext>
            </a:extLst>
          </p:cNvPr>
          <p:cNvSpPr/>
          <p:nvPr/>
        </p:nvSpPr>
        <p:spPr>
          <a:xfrm>
            <a:off x="3838072" y="3554153"/>
            <a:ext cx="4647860" cy="991041"/>
          </a:xfrm>
          <a:prstGeom prst="rect">
            <a:avLst/>
          </a:prstGeom>
        </p:spPr>
        <p:txBody>
          <a:bodyPr wrap="square">
            <a:spAutoFit/>
          </a:bodyPr>
          <a:lstStyle/>
          <a:p>
            <a:pPr>
              <a:lnSpc>
                <a:spcPct val="150000"/>
              </a:lnSpc>
            </a:pPr>
            <a:r>
              <a:rPr lang="en-US" sz="1000" b="1"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Students</a:t>
            </a:r>
            <a:r>
              <a:rPr lang="en-US" sz="10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 (undergraduate, 1 semester of workplace-based WIL, first-in-family)</a:t>
            </a:r>
          </a:p>
          <a:p>
            <a:pPr>
              <a:lnSpc>
                <a:spcPct val="150000"/>
              </a:lnSpc>
            </a:pPr>
            <a:endParaRPr lang="en-US" sz="1000" b="1"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50000"/>
              </a:lnSpc>
            </a:pPr>
            <a:r>
              <a:rPr lang="en-US" sz="1000" b="1"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Academics</a:t>
            </a:r>
            <a:r>
              <a:rPr lang="en-US" sz="10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 who design WIL (at UOW)</a:t>
            </a:r>
          </a:p>
          <a:p>
            <a:pPr>
              <a:lnSpc>
                <a:spcPct val="150000"/>
              </a:lnSpc>
            </a:pPr>
            <a:r>
              <a:rPr lang="en-US" sz="1000" b="1"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Academics</a:t>
            </a:r>
            <a:r>
              <a:rPr lang="en-US" sz="10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 who are members of ACEN, CEWIL</a:t>
            </a:r>
          </a:p>
        </p:txBody>
      </p:sp>
      <p:pic>
        <p:nvPicPr>
          <p:cNvPr id="7" name="Graphic 6">
            <a:extLst>
              <a:ext uri="{FF2B5EF4-FFF2-40B4-BE49-F238E27FC236}">
                <a16:creationId xmlns:a16="http://schemas.microsoft.com/office/drawing/2014/main" id="{DF13E68D-051D-E8E6-AD79-F1FCD71CD67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373394" y="3960941"/>
            <a:ext cx="368107" cy="368107"/>
          </a:xfrm>
          <a:prstGeom prst="rect">
            <a:avLst/>
          </a:prstGeom>
        </p:spPr>
      </p:pic>
      <p:pic>
        <p:nvPicPr>
          <p:cNvPr id="8" name="Graphic 7">
            <a:extLst>
              <a:ext uri="{FF2B5EF4-FFF2-40B4-BE49-F238E27FC236}">
                <a16:creationId xmlns:a16="http://schemas.microsoft.com/office/drawing/2014/main" id="{055F9FC6-0363-F082-92D7-8DA622C76B3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84192" y="3338695"/>
            <a:ext cx="368107" cy="368107"/>
          </a:xfrm>
          <a:prstGeom prst="rect">
            <a:avLst/>
          </a:prstGeom>
        </p:spPr>
      </p:pic>
    </p:spTree>
    <p:extLst>
      <p:ext uri="{BB962C8B-B14F-4D97-AF65-F5344CB8AC3E}">
        <p14:creationId xmlns:p14="http://schemas.microsoft.com/office/powerpoint/2010/main" val="3424127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Rounded Corners 6">
            <a:extLst>
              <a:ext uri="{FF2B5EF4-FFF2-40B4-BE49-F238E27FC236}">
                <a16:creationId xmlns:a16="http://schemas.microsoft.com/office/drawing/2014/main" id="{596BB0E9-2366-BA42-94A2-29B5DAA875CE}"/>
              </a:ext>
              <a:ext uri="{C183D7F6-B498-43B3-948B-1728B52AA6E4}">
                <adec:decorative xmlns:adec="http://schemas.microsoft.com/office/drawing/2017/decorative" val="1"/>
              </a:ext>
            </a:extLst>
          </p:cNvPr>
          <p:cNvSpPr/>
          <p:nvPr/>
        </p:nvSpPr>
        <p:spPr>
          <a:xfrm>
            <a:off x="-42949" y="2412594"/>
            <a:ext cx="5185064" cy="1961762"/>
          </a:xfrm>
          <a:prstGeom prst="rect">
            <a:avLst/>
          </a:prstGeom>
          <a:solidFill>
            <a:schemeClr val="accent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Open Sans" panose="020B0606030504020204" pitchFamily="34" charset="0"/>
            </a:endParaRPr>
          </a:p>
        </p:txBody>
      </p:sp>
      <p:sp>
        <p:nvSpPr>
          <p:cNvPr id="19" name="Title 18">
            <a:extLst>
              <a:ext uri="{FF2B5EF4-FFF2-40B4-BE49-F238E27FC236}">
                <a16:creationId xmlns:a16="http://schemas.microsoft.com/office/drawing/2014/main" id="{C0CC7629-8388-1E45-A944-6FE23A803797}"/>
              </a:ext>
            </a:extLst>
          </p:cNvPr>
          <p:cNvSpPr txBox="1">
            <a:spLocks noGrp="1"/>
          </p:cNvSpPr>
          <p:nvPr>
            <p:ph type="title" idx="4294967295"/>
          </p:nvPr>
        </p:nvSpPr>
        <p:spPr>
          <a:xfrm>
            <a:off x="296605" y="2984152"/>
            <a:ext cx="478455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Heebo" pitchFamily="2" charset="-79"/>
                <a:ea typeface="Noto Serif" panose="02020600060500020200" pitchFamily="18" charset="0"/>
                <a:cs typeface="Noto Serif" panose="02020600060500020200" pitchFamily="18" charset="0"/>
              </a:rPr>
              <a:t>Summary</a:t>
            </a:r>
          </a:p>
        </p:txBody>
      </p:sp>
    </p:spTree>
    <p:extLst>
      <p:ext uri="{BB962C8B-B14F-4D97-AF65-F5344CB8AC3E}">
        <p14:creationId xmlns:p14="http://schemas.microsoft.com/office/powerpoint/2010/main" val="2707738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D7C07C50-5D38-62E7-2326-38EE2F52E68E}"/>
              </a:ext>
            </a:extLst>
          </p:cNvPr>
          <p:cNvSpPr>
            <a:spLocks noGrp="1"/>
          </p:cNvSpPr>
          <p:nvPr>
            <p:ph type="title" idx="4294967295"/>
          </p:nvPr>
        </p:nvSpPr>
        <p:spPr>
          <a:xfrm>
            <a:off x="628650" y="-994172"/>
            <a:ext cx="7886700" cy="994172"/>
          </a:xfrm>
        </p:spPr>
        <p:txBody>
          <a:bodyPr vert="horz" lIns="91440" tIns="45720" rIns="91440" bIns="45720" rtlCol="0" anchor="b">
            <a:normAutofit fontScale="90000"/>
          </a:bodyPr>
          <a:lstStyle/>
          <a:p>
            <a:r>
              <a:rPr lang="en-AU" dirty="0"/>
              <a:t>Research aims and significance of the study</a:t>
            </a:r>
          </a:p>
        </p:txBody>
      </p:sp>
      <p:sp>
        <p:nvSpPr>
          <p:cNvPr id="11" name="TextBox 10">
            <a:extLst>
              <a:ext uri="{FF2B5EF4-FFF2-40B4-BE49-F238E27FC236}">
                <a16:creationId xmlns:a16="http://schemas.microsoft.com/office/drawing/2014/main" id="{3CCA90BE-3133-7B47-8278-7CEC7258FF7E}"/>
              </a:ext>
            </a:extLst>
          </p:cNvPr>
          <p:cNvSpPr txBox="1"/>
          <p:nvPr/>
        </p:nvSpPr>
        <p:spPr>
          <a:xfrm>
            <a:off x="516130" y="732439"/>
            <a:ext cx="3313265" cy="484748"/>
          </a:xfrm>
          <a:prstGeom prst="rect">
            <a:avLst/>
          </a:prstGeom>
          <a:noFill/>
        </p:spPr>
        <p:txBody>
          <a:bodyPr wrap="square" rtlCol="0">
            <a:spAutoFit/>
          </a:bodyPr>
          <a:lstStyle/>
          <a:p>
            <a:r>
              <a:rPr lang="en-US" sz="2550" b="1" dirty="0">
                <a:solidFill>
                  <a:schemeClr val="accent2"/>
                </a:solidFill>
                <a:latin typeface="Montserrat" panose="02000505000000020004" pitchFamily="2" charset="0"/>
                <a:ea typeface="Noto Serif" panose="02020600060500020200" pitchFamily="18" charset="0"/>
                <a:cs typeface="Heebo" pitchFamily="2" charset="-79"/>
              </a:rPr>
              <a:t>Research </a:t>
            </a:r>
            <a:r>
              <a:rPr lang="en-US" sz="2550" b="1" dirty="0">
                <a:solidFill>
                  <a:schemeClr val="accent1"/>
                </a:solidFill>
                <a:latin typeface="Montserrat" panose="02000505000000020004" pitchFamily="2" charset="0"/>
                <a:ea typeface="Noto Serif" panose="02020600060500020200" pitchFamily="18" charset="0"/>
                <a:cs typeface="Heebo" pitchFamily="2" charset="-79"/>
              </a:rPr>
              <a:t>aims</a:t>
            </a:r>
            <a:r>
              <a:rPr lang="en-US" sz="2550" b="1" dirty="0">
                <a:solidFill>
                  <a:schemeClr val="accent2"/>
                </a:solidFill>
                <a:latin typeface="Montserrat" panose="02000505000000020004" pitchFamily="2" charset="0"/>
                <a:ea typeface="Noto Serif" panose="02020600060500020200" pitchFamily="18" charset="0"/>
                <a:cs typeface="Heebo" pitchFamily="2" charset="-79"/>
              </a:rPr>
              <a:t> </a:t>
            </a:r>
            <a:endParaRPr lang="id-ID" sz="2550" b="1" dirty="0">
              <a:solidFill>
                <a:schemeClr val="accent1"/>
              </a:solidFill>
              <a:latin typeface="Montserrat" panose="02000505000000020004" pitchFamily="2" charset="0"/>
              <a:ea typeface="Noto Serif" panose="02020600060500020200" pitchFamily="18" charset="0"/>
              <a:cs typeface="Heebo" pitchFamily="2" charset="-79"/>
            </a:endParaRPr>
          </a:p>
        </p:txBody>
      </p:sp>
      <p:sp>
        <p:nvSpPr>
          <p:cNvPr id="14" name="Rectangle 13">
            <a:extLst>
              <a:ext uri="{FF2B5EF4-FFF2-40B4-BE49-F238E27FC236}">
                <a16:creationId xmlns:a16="http://schemas.microsoft.com/office/drawing/2014/main" id="{FE804DC9-6FBB-CB44-A691-F5D7500D1A77}"/>
              </a:ext>
            </a:extLst>
          </p:cNvPr>
          <p:cNvSpPr/>
          <p:nvPr/>
        </p:nvSpPr>
        <p:spPr>
          <a:xfrm>
            <a:off x="516130" y="1249253"/>
            <a:ext cx="4571853" cy="1170833"/>
          </a:xfrm>
          <a:prstGeom prst="rect">
            <a:avLst/>
          </a:prstGeom>
        </p:spPr>
        <p:txBody>
          <a:bodyPr wrap="square">
            <a:spAutoFit/>
          </a:bodyPr>
          <a:lstStyle/>
          <a:p>
            <a:pPr>
              <a:lnSpc>
                <a:spcPct val="150000"/>
              </a:lnSpc>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The proposed study will seek to explore: </a:t>
            </a:r>
          </a:p>
          <a:p>
            <a:pPr marL="228600" indent="-228600">
              <a:lnSpc>
                <a:spcPct val="150000"/>
              </a:lnSpc>
              <a:buAutoNum type="arabicPeriod"/>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Students’ experiences of inclusion in workplace-based WIL</a:t>
            </a:r>
          </a:p>
          <a:p>
            <a:pPr marL="228600" indent="-228600">
              <a:lnSpc>
                <a:spcPct val="150000"/>
              </a:lnSpc>
              <a:buAutoNum type="arabicPeriod"/>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Academics’ needs in designing inclusive WIL</a:t>
            </a:r>
          </a:p>
          <a:p>
            <a:pPr marL="228600" indent="-228600">
              <a:lnSpc>
                <a:spcPct val="150000"/>
              </a:lnSpc>
              <a:buAutoNum type="arabicPeriod"/>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The applicability of UDL for WIL</a:t>
            </a:r>
          </a:p>
        </p:txBody>
      </p:sp>
      <p:sp>
        <p:nvSpPr>
          <p:cNvPr id="3" name="TextBox 2">
            <a:extLst>
              <a:ext uri="{FF2B5EF4-FFF2-40B4-BE49-F238E27FC236}">
                <a16:creationId xmlns:a16="http://schemas.microsoft.com/office/drawing/2014/main" id="{DAD513B2-FC36-9CD2-B6F1-823EDE1A7514}"/>
              </a:ext>
            </a:extLst>
          </p:cNvPr>
          <p:cNvSpPr txBox="1"/>
          <p:nvPr/>
        </p:nvSpPr>
        <p:spPr>
          <a:xfrm>
            <a:off x="4444779" y="2723415"/>
            <a:ext cx="4420925" cy="484748"/>
          </a:xfrm>
          <a:prstGeom prst="rect">
            <a:avLst/>
          </a:prstGeom>
          <a:noFill/>
        </p:spPr>
        <p:txBody>
          <a:bodyPr wrap="square" rtlCol="0">
            <a:spAutoFit/>
          </a:bodyPr>
          <a:lstStyle/>
          <a:p>
            <a:r>
              <a:rPr lang="en-US" sz="2550" b="1" dirty="0">
                <a:solidFill>
                  <a:schemeClr val="accent2"/>
                </a:solidFill>
                <a:latin typeface="Montserrat" panose="02000505000000020004" pitchFamily="2" charset="0"/>
                <a:ea typeface="Noto Serif" panose="02020600060500020200" pitchFamily="18" charset="0"/>
                <a:cs typeface="Heebo" pitchFamily="2" charset="-79"/>
              </a:rPr>
              <a:t>Significance of </a:t>
            </a:r>
            <a:r>
              <a:rPr lang="en-US" sz="2550" b="1" dirty="0">
                <a:solidFill>
                  <a:schemeClr val="accent1"/>
                </a:solidFill>
                <a:latin typeface="Montserrat" panose="02000505000000020004" pitchFamily="2" charset="0"/>
                <a:ea typeface="Noto Serif" panose="02020600060500020200" pitchFamily="18" charset="0"/>
                <a:cs typeface="Heebo" pitchFamily="2" charset="-79"/>
              </a:rPr>
              <a:t>the study</a:t>
            </a:r>
            <a:endParaRPr lang="id-ID" sz="2550" b="1" dirty="0">
              <a:solidFill>
                <a:schemeClr val="accent1"/>
              </a:solidFill>
              <a:latin typeface="Montserrat" panose="02000505000000020004" pitchFamily="2" charset="0"/>
              <a:ea typeface="Noto Serif" panose="02020600060500020200" pitchFamily="18" charset="0"/>
              <a:cs typeface="Heebo" pitchFamily="2" charset="-79"/>
            </a:endParaRPr>
          </a:p>
        </p:txBody>
      </p:sp>
      <p:sp>
        <p:nvSpPr>
          <p:cNvPr id="8" name="Rectangle 7">
            <a:extLst>
              <a:ext uri="{FF2B5EF4-FFF2-40B4-BE49-F238E27FC236}">
                <a16:creationId xmlns:a16="http://schemas.microsoft.com/office/drawing/2014/main" id="{B312D8A0-4A85-54A5-1099-80CDB2411B91}"/>
              </a:ext>
            </a:extLst>
          </p:cNvPr>
          <p:cNvSpPr/>
          <p:nvPr/>
        </p:nvSpPr>
        <p:spPr>
          <a:xfrm>
            <a:off x="4699200" y="3209173"/>
            <a:ext cx="3946243" cy="1170833"/>
          </a:xfrm>
          <a:prstGeom prst="rect">
            <a:avLst/>
          </a:prstGeom>
        </p:spPr>
        <p:txBody>
          <a:bodyPr wrap="square">
            <a:spAutoFit/>
          </a:bodyPr>
          <a:lstStyle/>
          <a:p>
            <a:pPr>
              <a:lnSpc>
                <a:spcPct val="150000"/>
              </a:lnSpc>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1. Expand on existing models of WIL so </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all students have access to success</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in WIL.</a:t>
            </a:r>
          </a:p>
          <a:p>
            <a:pPr>
              <a:lnSpc>
                <a:spcPct val="150000"/>
              </a:lnSpc>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2. Broaden definitions of employability, </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inclusive of a diverse student population</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a:t>
            </a:r>
          </a:p>
        </p:txBody>
      </p:sp>
    </p:spTree>
    <p:extLst>
      <p:ext uri="{BB962C8B-B14F-4D97-AF65-F5344CB8AC3E}">
        <p14:creationId xmlns:p14="http://schemas.microsoft.com/office/powerpoint/2010/main" val="3485543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D8368F26-A7EC-B0B4-1FC9-033255FD879E}"/>
              </a:ext>
            </a:extLst>
          </p:cNvPr>
          <p:cNvSpPr>
            <a:spLocks noGrp="1"/>
          </p:cNvSpPr>
          <p:nvPr>
            <p:ph type="title" idx="4294967295"/>
          </p:nvPr>
        </p:nvSpPr>
        <p:spPr>
          <a:xfrm>
            <a:off x="628650" y="-994172"/>
            <a:ext cx="7886700" cy="994172"/>
          </a:xfrm>
        </p:spPr>
        <p:txBody>
          <a:bodyPr vert="horz" lIns="91440" tIns="45720" rIns="91440" bIns="45720" rtlCol="0" anchor="b">
            <a:normAutofit fontScale="90000"/>
          </a:bodyPr>
          <a:lstStyle/>
          <a:p>
            <a:r>
              <a:rPr lang="en-AU" dirty="0"/>
              <a:t>Research aims and significance of the study</a:t>
            </a:r>
          </a:p>
        </p:txBody>
      </p:sp>
      <p:sp>
        <p:nvSpPr>
          <p:cNvPr id="11" name="TextBox 10">
            <a:extLst>
              <a:ext uri="{FF2B5EF4-FFF2-40B4-BE49-F238E27FC236}">
                <a16:creationId xmlns:a16="http://schemas.microsoft.com/office/drawing/2014/main" id="{3CCA90BE-3133-7B47-8278-7CEC7258FF7E}"/>
              </a:ext>
            </a:extLst>
          </p:cNvPr>
          <p:cNvSpPr txBox="1"/>
          <p:nvPr/>
        </p:nvSpPr>
        <p:spPr>
          <a:xfrm>
            <a:off x="516130" y="732439"/>
            <a:ext cx="3313265" cy="484748"/>
          </a:xfrm>
          <a:prstGeom prst="rect">
            <a:avLst/>
          </a:prstGeom>
          <a:noFill/>
        </p:spPr>
        <p:txBody>
          <a:bodyPr wrap="square" rtlCol="0">
            <a:spAutoFit/>
          </a:bodyPr>
          <a:lstStyle/>
          <a:p>
            <a:r>
              <a:rPr lang="en-US" sz="2550" b="1" dirty="0">
                <a:solidFill>
                  <a:schemeClr val="accent2"/>
                </a:solidFill>
                <a:latin typeface="Montserrat" panose="02000505000000020004" pitchFamily="2" charset="0"/>
                <a:ea typeface="Noto Serif" panose="02020600060500020200" pitchFamily="18" charset="0"/>
                <a:cs typeface="Heebo" pitchFamily="2" charset="-79"/>
              </a:rPr>
              <a:t>Research </a:t>
            </a:r>
            <a:r>
              <a:rPr lang="en-US" sz="2550" b="1" dirty="0">
                <a:solidFill>
                  <a:schemeClr val="accent1"/>
                </a:solidFill>
                <a:latin typeface="Montserrat" panose="02000505000000020004" pitchFamily="2" charset="0"/>
                <a:ea typeface="Noto Serif" panose="02020600060500020200" pitchFamily="18" charset="0"/>
                <a:cs typeface="Heebo" pitchFamily="2" charset="-79"/>
              </a:rPr>
              <a:t>aims</a:t>
            </a:r>
            <a:r>
              <a:rPr lang="en-US" sz="2550" b="1" dirty="0">
                <a:solidFill>
                  <a:schemeClr val="accent2"/>
                </a:solidFill>
                <a:latin typeface="Montserrat" panose="02000505000000020004" pitchFamily="2" charset="0"/>
                <a:ea typeface="Noto Serif" panose="02020600060500020200" pitchFamily="18" charset="0"/>
                <a:cs typeface="Heebo" pitchFamily="2" charset="-79"/>
              </a:rPr>
              <a:t> </a:t>
            </a:r>
            <a:endParaRPr lang="id-ID" sz="2550" b="1" dirty="0">
              <a:solidFill>
                <a:schemeClr val="accent1"/>
              </a:solidFill>
              <a:latin typeface="Montserrat" panose="02000505000000020004" pitchFamily="2" charset="0"/>
              <a:ea typeface="Noto Serif" panose="02020600060500020200" pitchFamily="18" charset="0"/>
              <a:cs typeface="Heebo" pitchFamily="2" charset="-79"/>
            </a:endParaRPr>
          </a:p>
        </p:txBody>
      </p:sp>
      <p:sp>
        <p:nvSpPr>
          <p:cNvPr id="14" name="Rectangle 13">
            <a:extLst>
              <a:ext uri="{FF2B5EF4-FFF2-40B4-BE49-F238E27FC236}">
                <a16:creationId xmlns:a16="http://schemas.microsoft.com/office/drawing/2014/main" id="{FE804DC9-6FBB-CB44-A691-F5D7500D1A77}"/>
              </a:ext>
            </a:extLst>
          </p:cNvPr>
          <p:cNvSpPr/>
          <p:nvPr/>
        </p:nvSpPr>
        <p:spPr>
          <a:xfrm>
            <a:off x="516130" y="1249253"/>
            <a:ext cx="4571853" cy="1170833"/>
          </a:xfrm>
          <a:prstGeom prst="rect">
            <a:avLst/>
          </a:prstGeom>
        </p:spPr>
        <p:txBody>
          <a:bodyPr wrap="square">
            <a:spAutoFit/>
          </a:bodyPr>
          <a:lstStyle/>
          <a:p>
            <a:pPr>
              <a:lnSpc>
                <a:spcPct val="150000"/>
              </a:lnSpc>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The proposed study will seek to explore: </a:t>
            </a:r>
          </a:p>
          <a:p>
            <a:pPr marL="228600" indent="-228600">
              <a:lnSpc>
                <a:spcPct val="150000"/>
              </a:lnSpc>
              <a:buAutoNum type="arabicPeriod"/>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Students’ experiences of inclusion in workplace-based WIL</a:t>
            </a:r>
          </a:p>
          <a:p>
            <a:pPr marL="228600" indent="-228600">
              <a:lnSpc>
                <a:spcPct val="150000"/>
              </a:lnSpc>
              <a:buAutoNum type="arabicPeriod"/>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Academics’ needs in designing inclusive WIL</a:t>
            </a:r>
          </a:p>
          <a:p>
            <a:pPr marL="228600" indent="-228600">
              <a:lnSpc>
                <a:spcPct val="150000"/>
              </a:lnSpc>
              <a:buAutoNum type="arabicPeriod"/>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The applicability of UDL for WIL</a:t>
            </a:r>
          </a:p>
        </p:txBody>
      </p:sp>
      <p:sp>
        <p:nvSpPr>
          <p:cNvPr id="3" name="TextBox 2">
            <a:extLst>
              <a:ext uri="{FF2B5EF4-FFF2-40B4-BE49-F238E27FC236}">
                <a16:creationId xmlns:a16="http://schemas.microsoft.com/office/drawing/2014/main" id="{DAD513B2-FC36-9CD2-B6F1-823EDE1A7514}"/>
              </a:ext>
            </a:extLst>
          </p:cNvPr>
          <p:cNvSpPr txBox="1"/>
          <p:nvPr/>
        </p:nvSpPr>
        <p:spPr>
          <a:xfrm>
            <a:off x="4405285" y="2723415"/>
            <a:ext cx="4458160" cy="484748"/>
          </a:xfrm>
          <a:prstGeom prst="rect">
            <a:avLst/>
          </a:prstGeom>
          <a:noFill/>
        </p:spPr>
        <p:txBody>
          <a:bodyPr wrap="square" rtlCol="0">
            <a:spAutoFit/>
          </a:bodyPr>
          <a:lstStyle/>
          <a:p>
            <a:r>
              <a:rPr lang="en-US" sz="2550" b="1" dirty="0">
                <a:solidFill>
                  <a:schemeClr val="accent2"/>
                </a:solidFill>
                <a:latin typeface="Montserrat" panose="02000505000000020004" pitchFamily="2" charset="0"/>
                <a:ea typeface="Noto Serif" panose="02020600060500020200" pitchFamily="18" charset="0"/>
                <a:cs typeface="Heebo" pitchFamily="2" charset="-79"/>
              </a:rPr>
              <a:t>Significance of </a:t>
            </a:r>
            <a:r>
              <a:rPr lang="en-US" sz="2550" b="1" dirty="0">
                <a:solidFill>
                  <a:schemeClr val="accent1"/>
                </a:solidFill>
                <a:latin typeface="Montserrat" panose="02000505000000020004" pitchFamily="2" charset="0"/>
                <a:ea typeface="Noto Serif" panose="02020600060500020200" pitchFamily="18" charset="0"/>
                <a:cs typeface="Heebo" pitchFamily="2" charset="-79"/>
              </a:rPr>
              <a:t>the study</a:t>
            </a:r>
            <a:endParaRPr lang="id-ID" sz="2550" b="1" dirty="0">
              <a:solidFill>
                <a:schemeClr val="accent1"/>
              </a:solidFill>
              <a:latin typeface="Montserrat" panose="02000505000000020004" pitchFamily="2" charset="0"/>
              <a:ea typeface="Noto Serif" panose="02020600060500020200" pitchFamily="18" charset="0"/>
              <a:cs typeface="Heebo" pitchFamily="2" charset="-79"/>
            </a:endParaRPr>
          </a:p>
        </p:txBody>
      </p:sp>
      <p:sp>
        <p:nvSpPr>
          <p:cNvPr id="8" name="Rectangle 7">
            <a:extLst>
              <a:ext uri="{FF2B5EF4-FFF2-40B4-BE49-F238E27FC236}">
                <a16:creationId xmlns:a16="http://schemas.microsoft.com/office/drawing/2014/main" id="{B312D8A0-4A85-54A5-1099-80CDB2411B91}"/>
              </a:ext>
            </a:extLst>
          </p:cNvPr>
          <p:cNvSpPr/>
          <p:nvPr/>
        </p:nvSpPr>
        <p:spPr>
          <a:xfrm>
            <a:off x="4699200" y="3209173"/>
            <a:ext cx="3946243" cy="1170833"/>
          </a:xfrm>
          <a:prstGeom prst="rect">
            <a:avLst/>
          </a:prstGeom>
        </p:spPr>
        <p:txBody>
          <a:bodyPr wrap="square">
            <a:spAutoFit/>
          </a:bodyPr>
          <a:lstStyle/>
          <a:p>
            <a:pPr>
              <a:lnSpc>
                <a:spcPct val="150000"/>
              </a:lnSpc>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1. Expand on existing models of WIL so </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all students have access to success</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in WIL.</a:t>
            </a:r>
          </a:p>
          <a:p>
            <a:pPr>
              <a:lnSpc>
                <a:spcPct val="150000"/>
              </a:lnSpc>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2. Broaden definitions of employability, </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inclusive of a diverse student population</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a:t>
            </a:r>
          </a:p>
        </p:txBody>
      </p:sp>
    </p:spTree>
    <p:extLst>
      <p:ext uri="{BB962C8B-B14F-4D97-AF65-F5344CB8AC3E}">
        <p14:creationId xmlns:p14="http://schemas.microsoft.com/office/powerpoint/2010/main" val="2138141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p:spPr>
        <p:style>
          <a:lnRef idx="1">
            <a:schemeClr val="accent3"/>
          </a:lnRef>
          <a:fillRef idx="0">
            <a:schemeClr val="accent3"/>
          </a:fillRef>
          <a:effectRef idx="0">
            <a:schemeClr val="accent3"/>
          </a:effectRef>
          <a:fontRef idx="minor">
            <a:schemeClr val="tx1"/>
          </a:fontRef>
        </p:style>
      </p:cxnSp>
      <p:sp>
        <p:nvSpPr>
          <p:cNvPr id="11" name="Title 10">
            <a:extLst>
              <a:ext uri="{FF2B5EF4-FFF2-40B4-BE49-F238E27FC236}">
                <a16:creationId xmlns:a16="http://schemas.microsoft.com/office/drawing/2014/main" id="{3CCA90BE-3133-7B47-8278-7CEC7258FF7E}"/>
              </a:ext>
            </a:extLst>
          </p:cNvPr>
          <p:cNvSpPr txBox="1">
            <a:spLocks noGrp="1"/>
          </p:cNvSpPr>
          <p:nvPr>
            <p:ph type="title" idx="4294967295"/>
          </p:nvPr>
        </p:nvSpPr>
        <p:spPr>
          <a:xfrm>
            <a:off x="386954" y="438525"/>
            <a:ext cx="3313265"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ontserrat" panose="02000505000000020004" pitchFamily="2" charset="0"/>
                <a:ea typeface="Noto Serif" panose="02020600060500020200" pitchFamily="18" charset="0"/>
                <a:cs typeface="Heebo" pitchFamily="2" charset="-79"/>
              </a:rPr>
              <a:t>References</a:t>
            </a:r>
            <a:endParaRPr kumimoji="0" lang="id-ID" sz="180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endParaRPr>
          </a:p>
        </p:txBody>
      </p:sp>
      <p:sp>
        <p:nvSpPr>
          <p:cNvPr id="14" name="Rectangle 13">
            <a:extLst>
              <a:ext uri="{FF2B5EF4-FFF2-40B4-BE49-F238E27FC236}">
                <a16:creationId xmlns:a16="http://schemas.microsoft.com/office/drawing/2014/main" id="{FE804DC9-6FBB-CB44-A691-F5D7500D1A77}"/>
              </a:ext>
            </a:extLst>
          </p:cNvPr>
          <p:cNvSpPr/>
          <p:nvPr/>
        </p:nvSpPr>
        <p:spPr>
          <a:xfrm>
            <a:off x="386954" y="861809"/>
            <a:ext cx="8370094" cy="4154984"/>
          </a:xfrm>
          <a:prstGeom prst="rect">
            <a:avLst/>
          </a:prstGeom>
        </p:spPr>
        <p:txBody>
          <a:bodyPr wrap="square">
            <a:spAutoFit/>
          </a:bodyPr>
          <a:lstStyle/>
          <a:p>
            <a:r>
              <a:rPr lang="en-US" sz="800" dirty="0">
                <a:latin typeface="Open Sans Light" panose="020B0306030504020204" pitchFamily="34" charset="0"/>
                <a:ea typeface="Open Sans Light" panose="020B0306030504020204" pitchFamily="34" charset="0"/>
                <a:cs typeface="Open Sans Light" panose="020B0306030504020204" pitchFamily="34" charset="0"/>
              </a:rPr>
              <a:t>Agnew, D., Pill, S. &amp;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Orrell</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J. (2017). Applying a conceptual model in sport sector work-integrated learning contexts. Asia-Pacific Journal of Cooperative Education, 18(3), 185-198.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Aprile, K. T. &amp; Knight, B.A. (2019). The WIL to learn: Students’ perspectives on the impact of work-integrated learning placements on their professional readiness. Higher Education Research &amp; Development, 39(5), 869-882.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Australian Government (2020). National Priorities and Industry Linkage Fund. Retrieved from https://www.education.gov.au/job-ready/npilf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Australian Government (2023). Australian Universities Accord Discussion Paper: February 2023.  Retrieved from https://www.education.gov.au/australian-universities-accord/resources/australian-universities-accord-panel-discussion-paper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Barwood, D.,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Sanbrook</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C.,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O'Rouke</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A., Jones, A. &amp; Thomas J. (2018). Blowing a whistle, how hard can it be? An exploration of practicum experiences for a pre-service health and physical education teaching with a hearing impairment. Curriculum Studies in Health and Physical Education, 9(3), 270-285.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Bell, A.,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Bartimote</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K., Mercer-</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Mapstone</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L., Moran, G., &amp;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Tognolini</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J. (2021). Exploring benefits and challenges of online work integrated learning for equity students. National Centre for Student Equity in Higher Education. https://www.ncsehe.edu.au/wp-content/uploads/2021/08/Bell_USYD_EquityOnlineWIL_FINAL.pdf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Benson, F., &amp; Hooton, K. (2014). A decade of evolution in the practice teaching component of a Canadian teacher education program: What drove change, what insights were gleaned and what challenges lie ahead. Global Education Review, 1(3), 7-62.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Bourdieu, P. (1986). The forms of capital. In J. Richardson (Ed.), Handbook for theory and research for the sociology of education (pp. 241-258). Greenwood Press.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Bourdieu, P. (2021) Forms of capital: General sociology, volume 3: Lectures at the College de France 1983-84 (P. Collier, Trans.). Wiley. (Original work published 1983-84).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Campbell, M., Russell, L., McAllister, L., Smith, L., Tunny, R., Thomson, K., &amp; Barrett, M. (2019). A framework to support assurance of institution-wide quality in work integrated learning. Australian Collaborative Education Network. https://research.qut.edu.au/wilquality/wp-content/uploads/sites/261/2019/12/FINAL-FRAMEWORK-DEC-2019.pdf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Carmody, C., Duffy, S., Brown, L., &amp; Del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Fabbro</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L. (2020). Preparing for work-integrated learning during COVID-19: How a new virtual orientation tool facilitated access for all. International Journal of Work-Integrated Learning, 21(5), 545-557.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Chan, M. (2017) The importance of career clarity and proactive career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behaviours</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in predicting positive student outcomes: evidence across two cohorts of secondary students in Singapore, Asia Pacific Journal of Education, 37(4), 601-614.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Cooper, L.,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Orrell</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J., &amp; Bowden, M. (2010). Work integrated learning : A guide to effective practice. Taylor &amp; Francis Group. </a:t>
            </a:r>
          </a:p>
        </p:txBody>
      </p:sp>
    </p:spTree>
    <p:extLst>
      <p:ext uri="{BB962C8B-B14F-4D97-AF65-F5344CB8AC3E}">
        <p14:creationId xmlns:p14="http://schemas.microsoft.com/office/powerpoint/2010/main" val="160763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p:spPr>
        <p:style>
          <a:lnRef idx="1">
            <a:schemeClr val="accent3"/>
          </a:lnRef>
          <a:fillRef idx="0">
            <a:schemeClr val="accent3"/>
          </a:fillRef>
          <a:effectRef idx="0">
            <a:schemeClr val="accent3"/>
          </a:effectRef>
          <a:fontRef idx="minor">
            <a:schemeClr val="tx1"/>
          </a:fontRef>
        </p:style>
      </p:cxnSp>
      <p:sp>
        <p:nvSpPr>
          <p:cNvPr id="11" name="Title 10">
            <a:extLst>
              <a:ext uri="{FF2B5EF4-FFF2-40B4-BE49-F238E27FC236}">
                <a16:creationId xmlns:a16="http://schemas.microsoft.com/office/drawing/2014/main" id="{3CCA90BE-3133-7B47-8278-7CEC7258FF7E}"/>
              </a:ext>
            </a:extLst>
          </p:cNvPr>
          <p:cNvSpPr txBox="1">
            <a:spLocks noGrp="1"/>
          </p:cNvSpPr>
          <p:nvPr>
            <p:ph type="title" idx="4294967295"/>
          </p:nvPr>
        </p:nvSpPr>
        <p:spPr>
          <a:xfrm>
            <a:off x="386954" y="438525"/>
            <a:ext cx="3313265"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ontserrat" panose="02000505000000020004" pitchFamily="2" charset="0"/>
                <a:ea typeface="Noto Serif" panose="02020600060500020200" pitchFamily="18" charset="0"/>
                <a:cs typeface="Heebo" pitchFamily="2" charset="-79"/>
              </a:rPr>
              <a:t>References</a:t>
            </a:r>
            <a:endParaRPr kumimoji="0" lang="id-ID" sz="180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endParaRPr>
          </a:p>
        </p:txBody>
      </p:sp>
      <p:sp>
        <p:nvSpPr>
          <p:cNvPr id="14" name="Rectangle 13">
            <a:extLst>
              <a:ext uri="{FF2B5EF4-FFF2-40B4-BE49-F238E27FC236}">
                <a16:creationId xmlns:a16="http://schemas.microsoft.com/office/drawing/2014/main" id="{FE804DC9-6FBB-CB44-A691-F5D7500D1A77}"/>
              </a:ext>
            </a:extLst>
          </p:cNvPr>
          <p:cNvSpPr/>
          <p:nvPr/>
        </p:nvSpPr>
        <p:spPr>
          <a:xfrm>
            <a:off x="386954" y="861809"/>
            <a:ext cx="8370094" cy="4401205"/>
          </a:xfrm>
          <a:prstGeom prst="rect">
            <a:avLst/>
          </a:prstGeom>
        </p:spPr>
        <p:txBody>
          <a:bodyPr wrap="square">
            <a:spAutoFit/>
          </a:bodyPr>
          <a:lstStyle/>
          <a:p>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Daddow</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A. (2016). Curricula and pedagogic potentials when educating diverse students in higher education: Students’ Funds of Knowledge as a bridge to disciplinary learning. Teaching in Higher Education, 21(7), 741-758.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Dean, B. A., Mundy, T., Price, O., Kennedy, M., Wheeler, G., Sheridan, L., &amp;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Iskra</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L. (2023). Resourcing and recognition: Academics' perceptions of challenges experienced embedding work-integrated learning in the curriculum. International Journal of Work-Integrated Learning, 24(1), 141-156.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Drysdale, M. T. B., McBeath, M. L., Johansson, K., Dressler, S., &amp; Zaitseva, E. (2016). Psychological attributes and work-integrated learning: an international study. Higher Education, Skills and Work-based Learning, 6(1), 20-34.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Drysdale, M. T. B., Callaghan, S. A., &amp;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Dhanota</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A. (2020). Sense of belonging of sexual minority students participating in work-integrated learning programs. Education &amp; Training, 63(2), 182-194.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Felton, K., &amp; Harrison, G. (2017). Supporting inclusive practicum experiences for international students across the social sciences: building industry capacity. Higher Education Research &amp; Development, 36(1), 88-101.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Ferns, S., &amp; Moore, K. (2012). Assessing student outcomes in fieldwork placements: An overview of current practice. Asia-Pacific Journal of Cooperative Education, 13(4), 207-224.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Ferns, S., Campbell, M. &amp; Zegwaard, K. (2014). Work integrated learning. In S. Ferns (Ed.), Work Integrated Learning in the Curriculum (pp. 1-6). Higher Education Research and Development Society of Australasia.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Gamage, A. (2022). An inclusive multifaceted approach for the development of electronic work-integrated learning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eWIL</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curriculum. Studies in Higher Education, 47(7), 1357-1371.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Gidley, J. M., Hampson, G. P., Wheeler, L., &amp; Bereded-Samuel, E. (2010). From access to success: An integrated approach to quality higher education informed by social inclusion theory and practice. Higher Education Policy, 23(1).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Gonzalez, N., Moll, L.C.,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Tenery</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M.F., Rivera, A., Rendon, P., Gonzales, R. &amp;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Amanti</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C. Funds of knowledge for teaching in Latino households. Urban Education, 29(4), 443-470.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Government of Canada. (2021, April 30). The innovative work-integrated learning initiative. https://www.canada.ca/en/employment-social-development/programs/work-integrated-learning.html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Grenfell, M. &amp; James, D. (1998) Bourdieu and education: Acts of practical theory. Taylor &amp; Francis Group.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Grodsky</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E. &amp; Jackson, E. (2009). Social stratification in higher education. Teachers College Record, 111(10), 2347-2384.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3765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p:spPr>
        <p:style>
          <a:lnRef idx="1">
            <a:schemeClr val="accent3"/>
          </a:lnRef>
          <a:fillRef idx="0">
            <a:schemeClr val="accent3"/>
          </a:fillRef>
          <a:effectRef idx="0">
            <a:schemeClr val="accent3"/>
          </a:effectRef>
          <a:fontRef idx="minor">
            <a:schemeClr val="tx1"/>
          </a:fontRef>
        </p:style>
      </p:cxnSp>
      <p:sp>
        <p:nvSpPr>
          <p:cNvPr id="11" name="Title 10">
            <a:extLst>
              <a:ext uri="{FF2B5EF4-FFF2-40B4-BE49-F238E27FC236}">
                <a16:creationId xmlns:a16="http://schemas.microsoft.com/office/drawing/2014/main" id="{3CCA90BE-3133-7B47-8278-7CEC7258FF7E}"/>
              </a:ext>
            </a:extLst>
          </p:cNvPr>
          <p:cNvSpPr txBox="1">
            <a:spLocks noGrp="1"/>
          </p:cNvSpPr>
          <p:nvPr>
            <p:ph type="title" idx="4294967295"/>
          </p:nvPr>
        </p:nvSpPr>
        <p:spPr>
          <a:xfrm>
            <a:off x="386954" y="438525"/>
            <a:ext cx="3313265"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ontserrat" panose="02000505000000020004" pitchFamily="2" charset="0"/>
                <a:ea typeface="Noto Serif" panose="02020600060500020200" pitchFamily="18" charset="0"/>
                <a:cs typeface="Heebo" pitchFamily="2" charset="-79"/>
              </a:rPr>
              <a:t>References</a:t>
            </a:r>
            <a:endParaRPr kumimoji="0" lang="id-ID" sz="180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endParaRPr>
          </a:p>
        </p:txBody>
      </p:sp>
      <p:sp>
        <p:nvSpPr>
          <p:cNvPr id="14" name="Rectangle 13">
            <a:extLst>
              <a:ext uri="{FF2B5EF4-FFF2-40B4-BE49-F238E27FC236}">
                <a16:creationId xmlns:a16="http://schemas.microsoft.com/office/drawing/2014/main" id="{FE804DC9-6FBB-CB44-A691-F5D7500D1A77}"/>
              </a:ext>
            </a:extLst>
          </p:cNvPr>
          <p:cNvSpPr/>
          <p:nvPr/>
        </p:nvSpPr>
        <p:spPr>
          <a:xfrm>
            <a:off x="386954" y="861809"/>
            <a:ext cx="8370094" cy="3950633"/>
          </a:xfrm>
          <a:prstGeom prst="rect">
            <a:avLst/>
          </a:prstGeom>
        </p:spPr>
        <p:txBody>
          <a:bodyPr wrap="square">
            <a:spAutoFit/>
          </a:bodyPr>
          <a:lstStyle/>
          <a:p>
            <a:r>
              <a:rPr lang="en-US" sz="800" dirty="0">
                <a:latin typeface="Open Sans Light" panose="020B0306030504020204" pitchFamily="34" charset="0"/>
                <a:ea typeface="Open Sans Light" panose="020B0306030504020204" pitchFamily="34" charset="0"/>
                <a:cs typeface="Open Sans Light" panose="020B0306030504020204" pitchFamily="34" charset="0"/>
              </a:rPr>
              <a:t>Harvey, A., Andrewartha, L., Edwards, D., Clarke, J., &amp; Reyes, K. (2017). Student equity and employability in higher education. Centre for Higher Education Equity and Diversity Research, La Trobe University.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Heffernan, T. (2022). Introducing Bourdieu and Higher Education. In Heffernan, T. Bourdieu and Higher Education: Life at the modern university (pp. 9-26). Springer.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Hesse-</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Biber</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S. N. (2010). Mixed methods research: Merging theory with practice. Guilford Publications.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Itano-Boase, M.,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Wijesingha</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R.,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Cukier</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W., Latif, R., &amp; Hon, H. (2021). Exploring diversity and inclusion in work-integrated learning: An ecological model approach. International Journal of Work-Integrated Learning, 22(3), 253-269.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Jackson, D., &amp; Dean, B. A. (2022). The contribution of different types of work integrated learning to graduate employability. Higher Education Research &amp; Development. https://doi.org/10.1080/07294360.2022.2048638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Jackson, D., Ferns, S.,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Rowbottom</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D., &amp; McLaren, D. (2017). Improving the work-integrated learning experience through a third-party advisory service. International Journal of Training Research, 15(2), 160-178.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Jones, J. (2007). Connected learning in co-operative education. International Journal of Teaching and Learning in Higher Education, 19(3), 263-273.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Keen, J., &amp; Eady, M. J. (2022). Amplifying Indigenous student voice in work-integrated learning. International Journal of Work-Integrated Learning, 23(2), 219-235.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Ladson-Billings, G. (1995). Toward a theory of culturally relevant pedagogy. American Educational Research Journal, 32(3), 465-491.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McBeath, M., Drysdale, M. T. B., &amp; Bohn, N. (2018). Work-integrated learning and the importance of peer support and sense of belonging. Education + Training, 60(1), 39-53.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Mackaway</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J.A. (2018). Access and equity in work-integrated learning placements: A host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organisation</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perspective [Doctoral dissertation, Macquarie University]. Macquarie University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ResearchOnline</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http://hdl.handle.net/1959.14/1270436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Mein, Erika L. (2018). Asset-based teaching and learning with diverse learners in postsecondary settings. Departmental Technical Reports (CS). Retrieved April 8, 2022. https://scholarworks.utep.edu/cs_techrep/1271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50000"/>
              </a:lnSpc>
            </a:pPr>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294767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p:spPr>
        <p:style>
          <a:lnRef idx="1">
            <a:schemeClr val="accent3"/>
          </a:lnRef>
          <a:fillRef idx="0">
            <a:schemeClr val="accent3"/>
          </a:fillRef>
          <a:effectRef idx="0">
            <a:schemeClr val="accent3"/>
          </a:effectRef>
          <a:fontRef idx="minor">
            <a:schemeClr val="tx1"/>
          </a:fontRef>
        </p:style>
      </p:cxnSp>
      <p:sp>
        <p:nvSpPr>
          <p:cNvPr id="11" name="Title 10">
            <a:extLst>
              <a:ext uri="{FF2B5EF4-FFF2-40B4-BE49-F238E27FC236}">
                <a16:creationId xmlns:a16="http://schemas.microsoft.com/office/drawing/2014/main" id="{3CCA90BE-3133-7B47-8278-7CEC7258FF7E}"/>
              </a:ext>
            </a:extLst>
          </p:cNvPr>
          <p:cNvSpPr txBox="1">
            <a:spLocks noGrp="1"/>
          </p:cNvSpPr>
          <p:nvPr>
            <p:ph type="title" idx="4294967295"/>
          </p:nvPr>
        </p:nvSpPr>
        <p:spPr>
          <a:xfrm>
            <a:off x="386954" y="438525"/>
            <a:ext cx="3313265"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ontserrat" panose="02000505000000020004" pitchFamily="2" charset="0"/>
                <a:ea typeface="Noto Serif" panose="02020600060500020200" pitchFamily="18" charset="0"/>
                <a:cs typeface="Heebo" pitchFamily="2" charset="-79"/>
              </a:rPr>
              <a:t>References</a:t>
            </a:r>
            <a:endParaRPr kumimoji="0" lang="id-ID" sz="180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endParaRPr>
          </a:p>
        </p:txBody>
      </p:sp>
      <p:sp>
        <p:nvSpPr>
          <p:cNvPr id="14" name="Rectangle 13">
            <a:extLst>
              <a:ext uri="{FF2B5EF4-FFF2-40B4-BE49-F238E27FC236}">
                <a16:creationId xmlns:a16="http://schemas.microsoft.com/office/drawing/2014/main" id="{FE804DC9-6FBB-CB44-A691-F5D7500D1A77}"/>
              </a:ext>
            </a:extLst>
          </p:cNvPr>
          <p:cNvSpPr/>
          <p:nvPr/>
        </p:nvSpPr>
        <p:spPr>
          <a:xfrm>
            <a:off x="386954" y="861809"/>
            <a:ext cx="8370094" cy="4689297"/>
          </a:xfrm>
          <a:prstGeom prst="rect">
            <a:avLst/>
          </a:prstGeom>
        </p:spPr>
        <p:txBody>
          <a:bodyPr wrap="square">
            <a:spAutoFit/>
          </a:bodyPr>
          <a:lstStyle/>
          <a:p>
            <a:r>
              <a:rPr lang="en-US" sz="800" dirty="0">
                <a:latin typeface="Open Sans Light" panose="020B0306030504020204" pitchFamily="34" charset="0"/>
                <a:ea typeface="Open Sans Light" panose="020B0306030504020204" pitchFamily="34" charset="0"/>
                <a:cs typeface="Open Sans Light" panose="020B0306030504020204" pitchFamily="34" charset="0"/>
              </a:rPr>
              <a:t>Mills, C. (2013). A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Bourdieusian</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analysis of teachers' changing dispositions towards social justice: The limitations of practicum placements in pre-service teacher education. Asia-Pacific Journal of Teacher Education, 41(1), 41-54.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Moore, K., Ferns, S., &amp; Peach, D. (2015). The Australian Collaborative Education Network student scholarship for work-integrated learning 2010 - 2014. Asia-Pacific Journal of Cooperative Education, 16(4), 241-254.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Naidoo, R. (2020). Fields and institutional strategy: Bourdieu on the relationship between higher education, inequality and society. In Reay, D. (Ed.) Bourdieu and education. (pp. 106-120). Routledge.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Navarro, Z. (2006). In search of cultural interpretation of power: The contribution of Pierre Bourdieu, IDS Bulletin, 37(6), 11-22.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O'Shea, S., Lysaght, P., Roberts, J., &amp; Harwood, V. (2015). Shifting the blame in higher education - Social inclusion and deficit discourses. Higher Education Research &amp; Development, 25(2), 322-336.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O'Shea, S. (2020). ‘Mind the Gap!’ Exploring the postgraduation outcomes and employment mobility of individuals who are first in their family to complete a university degree: Research fellowship final report. National Centre for Student Equity in Higher Education, Curtin University.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Paris, D. (2012). Culturally sustaining pedagogy: A needed change in stance, terminology and practice. Educational Researcher, 41(3), 93-97.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Pham, T., Saito, E., Bao, D., &amp; Chowdhury, R. (2018). Employability of international students: Strategies to enhance their experience on work integrated learning (WIL) programs. Journal of Teaching and Learning for Graduate Employability, 9(1), 62–83.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Purdie, F., Ward, L.,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McAdie</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T., King, N., &amp; Drysdale, M. T. B. (2013). Are work-integrated learning (WIL) students better equipped psychologically for work post-graduation than their non-work-integrated learning peers? Some initial findings from a UK university. Asia-Pacific Journal of Cooperative Education, 14(2), 117-125.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Reay, D. (Ed.) (2020). Bourdieu and education. Routledge.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Selzer, R., Geiger, K., &amp; Foley T.J. (2017). A social justice perspective on professional development and work-integrated learning: Transformative experiential learning (TEL). CEIA Experience. http://www.ceiainc.org/wp-content/uploads/2017/03/CEIA_Experience_Spring2017_SelzerGeigerFoley.pdf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Thomson, K. E., da Silva, R., Draper, P., Gilmore, A., </a:t>
            </a:r>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Majury</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N., O'Connor, K., Vásquez, A., &amp; Waite, J. (2017). Student voice in work integrated learning scholarship: A review of teacher education and geographical sciences. Teaching &amp; Learning Inquiry, 5(1), 1-13.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Tobin, T.J., &amp; Behling, K.T. (2018). Reach Everyone, teach everyone: Universal design for learning in higher education. West Virginia University Press.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50000"/>
              </a:lnSpc>
            </a:pPr>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285584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p:spPr>
        <p:style>
          <a:lnRef idx="1">
            <a:schemeClr val="accent3"/>
          </a:lnRef>
          <a:fillRef idx="0">
            <a:schemeClr val="accent3"/>
          </a:fillRef>
          <a:effectRef idx="0">
            <a:schemeClr val="accent3"/>
          </a:effectRef>
          <a:fontRef idx="minor">
            <a:schemeClr val="tx1"/>
          </a:fontRef>
        </p:style>
      </p:cxnSp>
      <p:sp>
        <p:nvSpPr>
          <p:cNvPr id="11" name="Title 10">
            <a:extLst>
              <a:ext uri="{FF2B5EF4-FFF2-40B4-BE49-F238E27FC236}">
                <a16:creationId xmlns:a16="http://schemas.microsoft.com/office/drawing/2014/main" id="{3CCA90BE-3133-7B47-8278-7CEC7258FF7E}"/>
              </a:ext>
            </a:extLst>
          </p:cNvPr>
          <p:cNvSpPr txBox="1">
            <a:spLocks noGrp="1"/>
          </p:cNvSpPr>
          <p:nvPr>
            <p:ph type="title" idx="4294967295"/>
          </p:nvPr>
        </p:nvSpPr>
        <p:spPr>
          <a:xfrm>
            <a:off x="386954" y="438525"/>
            <a:ext cx="3313265"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ontserrat" panose="02000505000000020004" pitchFamily="2" charset="0"/>
                <a:ea typeface="Noto Serif" panose="02020600060500020200" pitchFamily="18" charset="0"/>
                <a:cs typeface="Heebo" pitchFamily="2" charset="-79"/>
              </a:rPr>
              <a:t>References</a:t>
            </a:r>
            <a:endParaRPr kumimoji="0" lang="id-ID" sz="180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endParaRPr>
          </a:p>
        </p:txBody>
      </p:sp>
      <p:sp>
        <p:nvSpPr>
          <p:cNvPr id="14" name="Rectangle 13">
            <a:extLst>
              <a:ext uri="{FF2B5EF4-FFF2-40B4-BE49-F238E27FC236}">
                <a16:creationId xmlns:a16="http://schemas.microsoft.com/office/drawing/2014/main" id="{FE804DC9-6FBB-CB44-A691-F5D7500D1A77}"/>
              </a:ext>
            </a:extLst>
          </p:cNvPr>
          <p:cNvSpPr/>
          <p:nvPr/>
        </p:nvSpPr>
        <p:spPr>
          <a:xfrm>
            <a:off x="386954" y="861809"/>
            <a:ext cx="8370094" cy="3170099"/>
          </a:xfrm>
          <a:prstGeom prst="rect">
            <a:avLst/>
          </a:prstGeom>
        </p:spPr>
        <p:txBody>
          <a:bodyPr wrap="square">
            <a:spAutoFit/>
          </a:bodyPr>
          <a:lstStyle/>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Tomlinson, M. (2017). Forms of graduate capital and their relationship to graduate employability, Education + Training, 59(4), 338-352.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Tomlinson, M., &amp; Jackson, D. (2021). Professional identity formation in contemporary higher education students, Studies in Higher Education, 46(4), 885-900.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Turcotte, J., Nichols, L., &amp; Philipps, L. (2016). Maximizing opportunity, mitigating risk: Aligning law, policy and practice to strengthen work-integrated learning in Ontario. Higher Education Quality Council of Ontario. https://heqco.ca/pub/maximizing-opportunity-mitigating-risk-aligning-law-policy-and-practice-to-strengthen-work-integrated-learning-in-ontario/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Universities Australia. (2015, March 11). National strategy on work-integrated learning in university education. http://cdn1.acen.edu.au/wp-content/uploads/2015/03/National-WIL-Strategy-in-university-education-032015.pdf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Universities Australia. (2019). Work integrated learning in universities: Final report. https://apo.org.au/node/242371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University of Wollongong. (2022a). Reconciliation action plan. https://documents.uow.edu.au/content/groups/public/@web/documents/doc/uow259418.pdf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University of Wollongong. (2022b) Work-integrated learning: our definition. https://www.uow.edu.au/about/learning-teaching/curriculum-transformation/work-integrated-learning/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Wallace, D. (2020). Cultural capital as whiteness? Examining logics of ethno-racial representation and resistance. In Reay, D. (Ed.) Bourdieu and education. (pp. 174-190). Routledge.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err="1">
                <a:latin typeface="Open Sans Light" panose="020B0306030504020204" pitchFamily="34" charset="0"/>
                <a:ea typeface="Open Sans Light" panose="020B0306030504020204" pitchFamily="34" charset="0"/>
                <a:cs typeface="Open Sans Light" panose="020B0306030504020204" pitchFamily="34" charset="0"/>
              </a:rPr>
              <a:t>Yosso</a:t>
            </a:r>
            <a:r>
              <a:rPr lang="en-US" sz="800" dirty="0">
                <a:latin typeface="Open Sans Light" panose="020B0306030504020204" pitchFamily="34" charset="0"/>
                <a:ea typeface="Open Sans Light" panose="020B0306030504020204" pitchFamily="34" charset="0"/>
                <a:cs typeface="Open Sans Light" panose="020B0306030504020204" pitchFamily="34" charset="0"/>
              </a:rPr>
              <a:t>, T.J. (2005) Whose culture has capital? A critical race theory discussion of community cultural wealth, Race Ethnicity and Education, 8(1), 69-91.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800" dirty="0">
                <a:latin typeface="Open Sans Light" panose="020B0306030504020204" pitchFamily="34" charset="0"/>
                <a:ea typeface="Open Sans Light" panose="020B0306030504020204" pitchFamily="34" charset="0"/>
                <a:cs typeface="Open Sans Light" panose="020B0306030504020204" pitchFamily="34" charset="0"/>
              </a:rPr>
              <a:t>Zegwaard, K. E., &amp; Rowe, A. D. (2019). Research-informed curriculum and advancing innovative practices in work-integrated learning. International Journal of Work-Integrated Learning, 20(4), 323-334. </a:t>
            </a:r>
          </a:p>
          <a:p>
            <a:endParaRPr lang="en-US" sz="8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01742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30536037-E924-F6D3-4F2A-DF5AE6DCD2EC}"/>
              </a:ext>
            </a:extLst>
          </p:cNvPr>
          <p:cNvSpPr>
            <a:spLocks noGrp="1"/>
          </p:cNvSpPr>
          <p:nvPr>
            <p:ph type="title" idx="4294967295"/>
          </p:nvPr>
        </p:nvSpPr>
        <p:spPr>
          <a:xfrm>
            <a:off x="628650" y="-994172"/>
            <a:ext cx="7886700" cy="994172"/>
          </a:xfrm>
        </p:spPr>
        <p:txBody>
          <a:bodyPr vert="horz" lIns="91440" tIns="45720" rIns="91440" bIns="45720" rtlCol="0" anchor="b">
            <a:normAutofit/>
          </a:bodyPr>
          <a:lstStyle/>
          <a:p>
            <a:r>
              <a:rPr lang="en-AU" dirty="0"/>
              <a:t>Thank you</a:t>
            </a:r>
          </a:p>
        </p:txBody>
      </p:sp>
      <p:pic>
        <p:nvPicPr>
          <p:cNvPr id="4" name="Picture Placeholder 3" descr="A group of people sitting around a table&#10;&#10;">
            <a:extLst>
              <a:ext uri="{FF2B5EF4-FFF2-40B4-BE49-F238E27FC236}">
                <a16:creationId xmlns:a16="http://schemas.microsoft.com/office/drawing/2014/main" id="{B81980A2-E275-0DF3-BBD1-CDA253D5F071}"/>
              </a:ext>
            </a:extLst>
          </p:cNvPr>
          <p:cNvPicPr>
            <a:picLocks noGrp="1" noChangeAspect="1"/>
          </p:cNvPicPr>
          <p:nvPr>
            <p:ph type="pic" sz="quarter" idx="10"/>
          </p:nvPr>
        </p:nvPicPr>
        <p:blipFill rotWithShape="1">
          <a:blip r:embed="rId2"/>
          <a:srcRect r="28840"/>
          <a:stretch/>
        </p:blipFill>
        <p:spPr>
          <a:xfrm>
            <a:off x="789254" y="769146"/>
            <a:ext cx="3904748" cy="3605210"/>
          </a:xfrm>
        </p:spPr>
      </p:pic>
      <p:sp>
        <p:nvSpPr>
          <p:cNvPr id="19" name="TextBox 18">
            <a:extLst>
              <a:ext uri="{FF2B5EF4-FFF2-40B4-BE49-F238E27FC236}">
                <a16:creationId xmlns:a16="http://schemas.microsoft.com/office/drawing/2014/main" id="{663F7265-B8EC-D04E-B326-93CF877F6CC2}"/>
              </a:ext>
            </a:extLst>
          </p:cNvPr>
          <p:cNvSpPr txBox="1"/>
          <p:nvPr/>
        </p:nvSpPr>
        <p:spPr>
          <a:xfrm>
            <a:off x="5301991" y="1751395"/>
            <a:ext cx="3842009" cy="2970044"/>
          </a:xfrm>
          <a:prstGeom prst="rect">
            <a:avLst/>
          </a:prstGeom>
          <a:noFill/>
        </p:spPr>
        <p:txBody>
          <a:bodyPr wrap="square" rtlCol="0">
            <a:spAutoFit/>
          </a:bodyPr>
          <a:lstStyle/>
          <a:p>
            <a:r>
              <a:rPr lang="en-US" sz="4950" b="1" dirty="0">
                <a:solidFill>
                  <a:schemeClr val="bg1"/>
                </a:solidFill>
                <a:latin typeface="Montserrat" panose="02000505000000020004" pitchFamily="2" charset="0"/>
                <a:ea typeface="Noto Serif" panose="02020600060500020200" pitchFamily="18" charset="0"/>
                <a:cs typeface="Noto Serif" panose="02020600060500020200" pitchFamily="18" charset="0"/>
              </a:rPr>
              <a:t>Thank you.</a:t>
            </a:r>
          </a:p>
          <a:p>
            <a:endParaRPr lang="en-US" sz="4950" b="1" dirty="0">
              <a:solidFill>
                <a:schemeClr val="bg1"/>
              </a:solidFill>
              <a:latin typeface="Montserrat" panose="02000505000000020004" pitchFamily="2" charset="0"/>
              <a:ea typeface="Noto Serif" panose="02020600060500020200" pitchFamily="18" charset="0"/>
              <a:cs typeface="Noto Serif" panose="02020600060500020200" pitchFamily="18" charset="0"/>
            </a:endParaRPr>
          </a:p>
          <a:p>
            <a:r>
              <a:rPr lang="en-US" sz="2400" dirty="0">
                <a:solidFill>
                  <a:schemeClr val="bg2">
                    <a:lumMod val="75000"/>
                  </a:schemeClr>
                </a:solidFill>
                <a:latin typeface="Montserrat" panose="02000505000000020004" pitchFamily="2" charset="0"/>
                <a:ea typeface="Noto Serif" panose="02020600060500020200" pitchFamily="18" charset="0"/>
                <a:cs typeface="Noto Serif" panose="02020600060500020200" pitchFamily="18" charset="0"/>
              </a:rPr>
              <a:t>Questions and feedback are welcome.</a:t>
            </a:r>
          </a:p>
          <a:p>
            <a:endParaRPr lang="en-US" sz="2400" dirty="0">
              <a:solidFill>
                <a:schemeClr val="bg2">
                  <a:lumMod val="75000"/>
                </a:schemeClr>
              </a:solidFill>
              <a:latin typeface="Montserrat" panose="02000505000000020004" pitchFamily="2" charset="0"/>
              <a:ea typeface="Noto Serif" panose="02020600060500020200" pitchFamily="18" charset="0"/>
              <a:cs typeface="Noto Serif" panose="02020600060500020200" pitchFamily="18" charset="0"/>
            </a:endParaRPr>
          </a:p>
          <a:p>
            <a:r>
              <a:rPr lang="en-US" sz="1600" dirty="0">
                <a:solidFill>
                  <a:schemeClr val="bg1"/>
                </a:solidFill>
                <a:latin typeface="Montserrat" panose="02000505000000020004" pitchFamily="2" charset="0"/>
                <a:ea typeface="Noto Serif" panose="02020600060500020200" pitchFamily="18" charset="0"/>
                <a:cs typeface="Noto Serif" panose="02020600060500020200" pitchFamily="18" charset="0"/>
              </a:rPr>
              <a:t>ej182@uowmail.edu.au</a:t>
            </a:r>
          </a:p>
        </p:txBody>
      </p:sp>
    </p:spTree>
    <p:extLst>
      <p:ext uri="{BB962C8B-B14F-4D97-AF65-F5344CB8AC3E}">
        <p14:creationId xmlns:p14="http://schemas.microsoft.com/office/powerpoint/2010/main" val="221423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Rounded Corners 6">
            <a:extLst>
              <a:ext uri="{FF2B5EF4-FFF2-40B4-BE49-F238E27FC236}">
                <a16:creationId xmlns:a16="http://schemas.microsoft.com/office/drawing/2014/main" id="{596BB0E9-2366-BA42-94A2-29B5DAA875CE}"/>
              </a:ext>
              <a:ext uri="{C183D7F6-B498-43B3-948B-1728B52AA6E4}">
                <adec:decorative xmlns:adec="http://schemas.microsoft.com/office/drawing/2017/decorative" val="1"/>
              </a:ext>
            </a:extLst>
          </p:cNvPr>
          <p:cNvSpPr/>
          <p:nvPr/>
        </p:nvSpPr>
        <p:spPr>
          <a:xfrm>
            <a:off x="-42949" y="2412594"/>
            <a:ext cx="5185064" cy="1961762"/>
          </a:xfrm>
          <a:prstGeom prst="rect">
            <a:avLst/>
          </a:prstGeom>
          <a:solidFill>
            <a:schemeClr val="accent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Open Sans" panose="020B0606030504020204" pitchFamily="34" charset="0"/>
            </a:endParaRPr>
          </a:p>
        </p:txBody>
      </p:sp>
      <p:sp>
        <p:nvSpPr>
          <p:cNvPr id="19" name="Title 18">
            <a:extLst>
              <a:ext uri="{FF2B5EF4-FFF2-40B4-BE49-F238E27FC236}">
                <a16:creationId xmlns:a16="http://schemas.microsoft.com/office/drawing/2014/main" id="{C0CC7629-8388-1E45-A944-6FE23A803797}"/>
              </a:ext>
            </a:extLst>
          </p:cNvPr>
          <p:cNvSpPr txBox="1">
            <a:spLocks noGrp="1"/>
          </p:cNvSpPr>
          <p:nvPr>
            <p:ph type="title" idx="4294967295"/>
          </p:nvPr>
        </p:nvSpPr>
        <p:spPr>
          <a:xfrm>
            <a:off x="357565" y="2966435"/>
            <a:ext cx="4784550" cy="854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950" b="1" i="0" u="none" strike="noStrike" kern="1200" cap="none" spc="0" normalizeH="0" baseline="0" noProof="0" dirty="0">
                <a:ln>
                  <a:noFill/>
                </a:ln>
                <a:solidFill>
                  <a:schemeClr val="bg1"/>
                </a:solidFill>
                <a:effectLst/>
                <a:uLnTx/>
                <a:uFillTx/>
                <a:latin typeface="Montserrat" panose="02000505000000020004" pitchFamily="2" charset="0"/>
                <a:ea typeface="Noto Serif" panose="02020600060500020200" pitchFamily="18" charset="0"/>
                <a:cs typeface="Noto Serif" panose="02020600060500020200" pitchFamily="18" charset="0"/>
              </a:rPr>
              <a:t>Background</a:t>
            </a:r>
          </a:p>
        </p:txBody>
      </p:sp>
    </p:spTree>
    <p:extLst>
      <p:ext uri="{BB962C8B-B14F-4D97-AF65-F5344CB8AC3E}">
        <p14:creationId xmlns:p14="http://schemas.microsoft.com/office/powerpoint/2010/main" val="3213828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24A14D29-2A1E-904B-BBEE-B5CDCC351C95}"/>
              </a:ext>
            </a:extLst>
          </p:cNvPr>
          <p:cNvSpPr txBox="1">
            <a:spLocks noGrp="1"/>
          </p:cNvSpPr>
          <p:nvPr>
            <p:ph type="title" idx="4294967295"/>
          </p:nvPr>
        </p:nvSpPr>
        <p:spPr>
          <a:xfrm>
            <a:off x="3649981" y="631761"/>
            <a:ext cx="4766202" cy="8771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50" b="1" i="0" u="none" strike="noStrike" kern="1200" cap="none" spc="0" normalizeH="0" baseline="0" noProof="0" dirty="0">
                <a:ln>
                  <a:noFill/>
                </a:ln>
                <a:solidFill>
                  <a:schemeClr val="accent2"/>
                </a:solidFill>
                <a:effectLst/>
                <a:uLnTx/>
                <a:uFillTx/>
                <a:latin typeface="Montserrat" panose="02000505000000020004" pitchFamily="2" charset="0"/>
                <a:ea typeface="Noto Serif" panose="02020600060500020200" pitchFamily="18" charset="0"/>
                <a:cs typeface="Heebo" pitchFamily="2" charset="-79"/>
              </a:rPr>
              <a:t>What is </a:t>
            </a:r>
            <a:r>
              <a:rPr kumimoji="0" lang="en-US" sz="255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rPr>
              <a:t>work-integrated learning (WIL)?</a:t>
            </a:r>
            <a:endParaRPr kumimoji="0" lang="id-ID" sz="255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endParaRPr>
          </a:p>
        </p:txBody>
      </p:sp>
      <p:pic>
        <p:nvPicPr>
          <p:cNvPr id="8" name="Picture Placeholder 7" descr="An illustration of two people sitting at a table with a laptop between them. One person is wearing a stethoscope around their neck and a speech bubble appears next to them with an image of a pill inside the speech bubble. The other person has a speech bubble next to them with three dots inside.">
            <a:extLst>
              <a:ext uri="{FF2B5EF4-FFF2-40B4-BE49-F238E27FC236}">
                <a16:creationId xmlns:a16="http://schemas.microsoft.com/office/drawing/2014/main" id="{DF38D9D3-A00F-7330-0264-E9275685E8B4}"/>
              </a:ext>
            </a:extLst>
          </p:cNvPr>
          <p:cNvPicPr>
            <a:picLocks noGrp="1" noChangeAspect="1"/>
          </p:cNvPicPr>
          <p:nvPr>
            <p:ph type="pic" sz="quarter" idx="10"/>
          </p:nvPr>
        </p:nvPicPr>
        <p:blipFill>
          <a:blip r:embed="rId3">
            <a:duotone>
              <a:schemeClr val="accent3">
                <a:shade val="45000"/>
                <a:satMod val="135000"/>
              </a:schemeClr>
              <a:prstClr val="white"/>
            </a:duotone>
          </a:blip>
          <a:srcRect l="18512" r="18512"/>
          <a:stretch>
            <a:fillRect/>
          </a:stretch>
        </p:blipFill>
        <p:spPr>
          <a:xfrm>
            <a:off x="456271" y="631761"/>
            <a:ext cx="2753591" cy="4374353"/>
          </a:xfrm>
        </p:spPr>
      </p:pic>
      <p:sp>
        <p:nvSpPr>
          <p:cNvPr id="14" name="Rectangle 13">
            <a:extLst>
              <a:ext uri="{FF2B5EF4-FFF2-40B4-BE49-F238E27FC236}">
                <a16:creationId xmlns:a16="http://schemas.microsoft.com/office/drawing/2014/main" id="{6B8B78C9-BA91-374F-A138-AA498D20F7F8}"/>
              </a:ext>
            </a:extLst>
          </p:cNvPr>
          <p:cNvSpPr/>
          <p:nvPr/>
        </p:nvSpPr>
        <p:spPr>
          <a:xfrm>
            <a:off x="3649981" y="1796345"/>
            <a:ext cx="4893563" cy="2320059"/>
          </a:xfrm>
          <a:prstGeom prst="rect">
            <a:avLst/>
          </a:prstGeom>
        </p:spPr>
        <p:txBody>
          <a:bodyPr wrap="square">
            <a:spAutoFit/>
          </a:bodyPr>
          <a:lstStyle/>
          <a:p>
            <a:pPr>
              <a:lnSpc>
                <a:spcPct val="150000"/>
              </a:lnSpc>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Activities that integrate work practices with learning in an academic institution </a:t>
            </a:r>
            <a:r>
              <a:rPr lang="en-US" sz="14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(University of Wollongong, 2022).</a:t>
            </a:r>
          </a:p>
          <a:p>
            <a:pPr>
              <a:lnSpc>
                <a:spcPct val="150000"/>
              </a:lnSpc>
            </a:pPr>
            <a:endParaRPr lang="en-US" sz="14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50000"/>
              </a:lnSpc>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WIL outcomes: career, academic and personal </a:t>
            </a:r>
            <a:r>
              <a:rPr lang="en-US" sz="14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(Drysdale et al., 2016; Ferns et al., 2014; Jackson &amp; Dean, 2022).</a:t>
            </a:r>
          </a:p>
          <a:p>
            <a:pPr>
              <a:lnSpc>
                <a:spcPct val="150000"/>
              </a:lnSpc>
            </a:pPr>
            <a:endParaRPr lang="en-US" sz="14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50000"/>
              </a:lnSpc>
            </a:pPr>
            <a:endParaRPr lang="en-US" sz="14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576878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3CCA90BE-3133-7B47-8278-7CEC7258FF7E}"/>
              </a:ext>
            </a:extLst>
          </p:cNvPr>
          <p:cNvSpPr txBox="1">
            <a:spLocks noGrp="1"/>
          </p:cNvSpPr>
          <p:nvPr>
            <p:ph type="title" idx="4294967295"/>
          </p:nvPr>
        </p:nvSpPr>
        <p:spPr>
          <a:xfrm>
            <a:off x="607570" y="1285855"/>
            <a:ext cx="3313265" cy="8771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50" b="1" i="0" u="none" strike="noStrike" kern="1200" cap="none" spc="0" normalizeH="0" baseline="0" noProof="0" dirty="0">
                <a:ln>
                  <a:noFill/>
                </a:ln>
                <a:solidFill>
                  <a:schemeClr val="accent3"/>
                </a:solidFill>
                <a:effectLst/>
                <a:uLnTx/>
                <a:uFillTx/>
                <a:latin typeface="Montserrat" panose="02000505000000020004" pitchFamily="2" charset="0"/>
                <a:ea typeface="Noto Serif" panose="02020600060500020200" pitchFamily="18" charset="0"/>
                <a:cs typeface="Heebo" pitchFamily="2" charset="-79"/>
              </a:rPr>
              <a:t>Access </a:t>
            </a:r>
            <a:r>
              <a:rPr kumimoji="0" lang="en-US" sz="255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rPr>
              <a:t>and benefits</a:t>
            </a:r>
            <a:endParaRPr kumimoji="0" lang="id-ID" sz="255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endParaRPr>
          </a:p>
        </p:txBody>
      </p:sp>
      <p:sp>
        <p:nvSpPr>
          <p:cNvPr id="7" name="Rectangle 6">
            <a:extLst>
              <a:ext uri="{FF2B5EF4-FFF2-40B4-BE49-F238E27FC236}">
                <a16:creationId xmlns:a16="http://schemas.microsoft.com/office/drawing/2014/main" id="{E4CC157F-FB17-5B1E-9F83-A462DD91C105}"/>
              </a:ext>
            </a:extLst>
          </p:cNvPr>
          <p:cNvSpPr/>
          <p:nvPr/>
        </p:nvSpPr>
        <p:spPr>
          <a:xfrm>
            <a:off x="624590" y="2223473"/>
            <a:ext cx="3552951" cy="991041"/>
          </a:xfrm>
          <a:prstGeom prst="rect">
            <a:avLst/>
          </a:prstGeom>
        </p:spPr>
        <p:txBody>
          <a:bodyPr wrap="square">
            <a:spAutoFit/>
          </a:bodyPr>
          <a:lstStyle/>
          <a:p>
            <a:pPr>
              <a:lnSpc>
                <a:spcPct val="150000"/>
              </a:lnSpc>
            </a:pPr>
            <a:r>
              <a:rPr lang="en-US" sz="1000" dirty="0">
                <a:latin typeface="Open Sans Light" panose="020B0306030504020204" pitchFamily="34" charset="0"/>
                <a:ea typeface="Open Sans Light" panose="020B0306030504020204" pitchFamily="34" charset="0"/>
                <a:cs typeface="Open Sans Light" panose="020B0306030504020204" pitchFamily="34" charset="0"/>
              </a:rPr>
              <a:t>HE students expect WIL experiences and initiatives to broaden access are driven by governments and institutions. </a:t>
            </a:r>
            <a:r>
              <a:rPr lang="en-US" sz="10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(Ferns &amp; Moore, 2012; Australian Government, 2023; Government of Canada, 2021)</a:t>
            </a:r>
          </a:p>
        </p:txBody>
      </p:sp>
      <p:sp>
        <p:nvSpPr>
          <p:cNvPr id="25" name="Rectangle 24">
            <a:extLst>
              <a:ext uri="{FF2B5EF4-FFF2-40B4-BE49-F238E27FC236}">
                <a16:creationId xmlns:a16="http://schemas.microsoft.com/office/drawing/2014/main" id="{57A8010B-823F-0878-49BD-3AE0CA5701A6}"/>
              </a:ext>
            </a:extLst>
          </p:cNvPr>
          <p:cNvSpPr/>
          <p:nvPr/>
        </p:nvSpPr>
        <p:spPr>
          <a:xfrm>
            <a:off x="624590" y="3310136"/>
            <a:ext cx="3552951" cy="1452705"/>
          </a:xfrm>
          <a:prstGeom prst="rect">
            <a:avLst/>
          </a:prstGeom>
        </p:spPr>
        <p:txBody>
          <a:bodyPr wrap="square">
            <a:spAutoFit/>
          </a:bodyPr>
          <a:lstStyle/>
          <a:p>
            <a:pPr>
              <a:lnSpc>
                <a:spcPct val="150000"/>
              </a:lnSpc>
            </a:pPr>
            <a:r>
              <a:rPr lang="en-US" sz="1000" dirty="0">
                <a:latin typeface="Open Sans Light" panose="020B0306030504020204" pitchFamily="34" charset="0"/>
                <a:ea typeface="Open Sans Light" panose="020B0306030504020204" pitchFamily="34" charset="0"/>
                <a:cs typeface="Open Sans Light" panose="020B0306030504020204" pitchFamily="34" charset="0"/>
              </a:rPr>
              <a:t>WIL benefits include: </a:t>
            </a:r>
          </a:p>
          <a:p>
            <a:pPr>
              <a:lnSpc>
                <a:spcPct val="150000"/>
              </a:lnSpc>
            </a:pPr>
            <a:r>
              <a:rPr lang="en-US" sz="1000" dirty="0">
                <a:latin typeface="Open Sans Light" panose="020B0306030504020204" pitchFamily="34" charset="0"/>
                <a:ea typeface="Open Sans Light" panose="020B0306030504020204" pitchFamily="34" charset="0"/>
                <a:cs typeface="Open Sans Light" panose="020B0306030504020204" pitchFamily="34" charset="0"/>
              </a:rPr>
              <a:t> - persistence, </a:t>
            </a:r>
          </a:p>
          <a:p>
            <a:pPr>
              <a:lnSpc>
                <a:spcPct val="150000"/>
              </a:lnSpc>
            </a:pPr>
            <a:r>
              <a:rPr lang="en-US" sz="1000" dirty="0">
                <a:latin typeface="Open Sans Light" panose="020B0306030504020204" pitchFamily="34" charset="0"/>
                <a:ea typeface="Open Sans Light" panose="020B0306030504020204" pitchFamily="34" charset="0"/>
                <a:cs typeface="Open Sans Light" panose="020B0306030504020204" pitchFamily="34" charset="0"/>
              </a:rPr>
              <a:t> - retention, </a:t>
            </a:r>
          </a:p>
          <a:p>
            <a:pPr>
              <a:lnSpc>
                <a:spcPct val="150000"/>
              </a:lnSpc>
            </a:pPr>
            <a:r>
              <a:rPr lang="en-US" sz="1000" dirty="0">
                <a:latin typeface="Open Sans Light" panose="020B0306030504020204" pitchFamily="34" charset="0"/>
                <a:ea typeface="Open Sans Light" panose="020B0306030504020204" pitchFamily="34" charset="0"/>
                <a:cs typeface="Open Sans Light" panose="020B0306030504020204" pitchFamily="34" charset="0"/>
              </a:rPr>
              <a:t> - favourable post-graduation employment outcomes. </a:t>
            </a:r>
            <a:r>
              <a:rPr lang="en-US" sz="10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(Jackson &amp; Dean, 2022; Keen &amp; Eady, 2022; Zegwaard &amp; Rowe, 2019)</a:t>
            </a:r>
          </a:p>
        </p:txBody>
      </p:sp>
      <p:pic>
        <p:nvPicPr>
          <p:cNvPr id="19" name="Picture Placeholder 18" descr="An illustration of a person sitting at a desk using a computer.">
            <a:extLst>
              <a:ext uri="{FF2B5EF4-FFF2-40B4-BE49-F238E27FC236}">
                <a16:creationId xmlns:a16="http://schemas.microsoft.com/office/drawing/2014/main" id="{13E9B71C-0053-BC0C-441D-EC2829DCB50E}"/>
              </a:ext>
            </a:extLst>
          </p:cNvPr>
          <p:cNvPicPr>
            <a:picLocks noGrp="1" noChangeAspect="1"/>
          </p:cNvPicPr>
          <p:nvPr>
            <p:ph type="pic" sz="quarter" idx="10"/>
          </p:nvPr>
        </p:nvPicPr>
        <p:blipFill rotWithShape="1">
          <a:blip r:embed="rId3">
            <a:duotone>
              <a:schemeClr val="accent2">
                <a:shade val="45000"/>
                <a:satMod val="135000"/>
              </a:schemeClr>
              <a:prstClr val="white"/>
            </a:duotone>
          </a:blip>
          <a:srcRect t="17452" b="3358"/>
          <a:stretch/>
        </p:blipFill>
        <p:spPr>
          <a:xfrm>
            <a:off x="4572000" y="769145"/>
            <a:ext cx="4580164" cy="3627583"/>
          </a:xfrm>
        </p:spPr>
      </p:pic>
    </p:spTree>
    <p:extLst>
      <p:ext uri="{BB962C8B-B14F-4D97-AF65-F5344CB8AC3E}">
        <p14:creationId xmlns:p14="http://schemas.microsoft.com/office/powerpoint/2010/main" val="546894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3CCA90BE-3133-7B47-8278-7CEC7258FF7E}"/>
              </a:ext>
            </a:extLst>
          </p:cNvPr>
          <p:cNvSpPr txBox="1">
            <a:spLocks noGrp="1"/>
          </p:cNvSpPr>
          <p:nvPr>
            <p:ph type="title" idx="4294967295"/>
          </p:nvPr>
        </p:nvSpPr>
        <p:spPr>
          <a:xfrm>
            <a:off x="607570" y="668635"/>
            <a:ext cx="361391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2"/>
                </a:solidFill>
                <a:effectLst/>
                <a:uLnTx/>
                <a:uFillTx/>
                <a:latin typeface="Montserrat" panose="02000505000000020004" pitchFamily="2" charset="0"/>
                <a:ea typeface="Noto Serif" panose="02020600060500020200" pitchFamily="18" charset="0"/>
                <a:cs typeface="Heebo" pitchFamily="2" charset="-79"/>
              </a:rPr>
              <a:t>Reconsidering WIL </a:t>
            </a:r>
            <a:r>
              <a:rPr kumimoji="0" lang="en-US" sz="360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rPr>
              <a:t>design</a:t>
            </a:r>
            <a:endParaRPr kumimoji="0" lang="id-ID" sz="360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endParaRPr>
          </a:p>
        </p:txBody>
      </p:sp>
      <p:sp>
        <p:nvSpPr>
          <p:cNvPr id="14" name="Rectangle 13">
            <a:extLst>
              <a:ext uri="{FF2B5EF4-FFF2-40B4-BE49-F238E27FC236}">
                <a16:creationId xmlns:a16="http://schemas.microsoft.com/office/drawing/2014/main" id="{FE804DC9-6FBB-CB44-A691-F5D7500D1A77}"/>
              </a:ext>
            </a:extLst>
          </p:cNvPr>
          <p:cNvSpPr/>
          <p:nvPr/>
        </p:nvSpPr>
        <p:spPr>
          <a:xfrm>
            <a:off x="607571" y="2336340"/>
            <a:ext cx="3552951" cy="760208"/>
          </a:xfrm>
          <a:prstGeom prst="rect">
            <a:avLst/>
          </a:prstGeom>
        </p:spPr>
        <p:txBody>
          <a:bodyPr wrap="square">
            <a:spAutoFit/>
          </a:bodyPr>
          <a:lstStyle/>
          <a:p>
            <a:pPr>
              <a:lnSpc>
                <a:spcPct val="150000"/>
              </a:lnSpc>
            </a:pPr>
            <a:r>
              <a:rPr lang="en-US" sz="1000" dirty="0">
                <a:latin typeface="Open Sans Light" panose="020B0306030504020204" pitchFamily="34" charset="0"/>
                <a:ea typeface="Open Sans Light" panose="020B0306030504020204" pitchFamily="34" charset="0"/>
                <a:cs typeface="Open Sans Light" panose="020B0306030504020204" pitchFamily="34" charset="0"/>
              </a:rPr>
              <a:t>Positive outcomes are not experienced equally by all participants. </a:t>
            </a:r>
            <a:r>
              <a:rPr lang="en-US" sz="10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(Kean &amp; Eady, 2022; Bell et al., 2021; Itano-Boase et al., 2021; Harvey et al., 2017; Pham et al, 2018)</a:t>
            </a:r>
          </a:p>
        </p:txBody>
      </p:sp>
      <p:sp>
        <p:nvSpPr>
          <p:cNvPr id="33" name="Rectangle 32">
            <a:extLst>
              <a:ext uri="{FF2B5EF4-FFF2-40B4-BE49-F238E27FC236}">
                <a16:creationId xmlns:a16="http://schemas.microsoft.com/office/drawing/2014/main" id="{59A4DED4-F840-2044-99BE-C98BA27F4FDC}"/>
              </a:ext>
            </a:extLst>
          </p:cNvPr>
          <p:cNvSpPr/>
          <p:nvPr/>
        </p:nvSpPr>
        <p:spPr>
          <a:xfrm>
            <a:off x="607570" y="3177598"/>
            <a:ext cx="3552951" cy="760208"/>
          </a:xfrm>
          <a:prstGeom prst="rect">
            <a:avLst/>
          </a:prstGeom>
        </p:spPr>
        <p:txBody>
          <a:bodyPr wrap="square">
            <a:spAutoFit/>
          </a:bodyPr>
          <a:lstStyle/>
          <a:p>
            <a:pPr>
              <a:lnSpc>
                <a:spcPct val="150000"/>
              </a:lnSpc>
            </a:pPr>
            <a:r>
              <a:rPr lang="en-US" sz="1000" dirty="0">
                <a:latin typeface="Open Sans Light" panose="020B0306030504020204" pitchFamily="34" charset="0"/>
                <a:ea typeface="Open Sans Light" panose="020B0306030504020204" pitchFamily="34" charset="0"/>
                <a:cs typeface="Open Sans Light" panose="020B0306030504020204" pitchFamily="34" charset="0"/>
              </a:rPr>
              <a:t>Workplace-based WIL participants from diverse groups face barriers accessing success. </a:t>
            </a:r>
            <a:r>
              <a:rPr lang="en-US" sz="10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(Felton &amp; Harrison, 2017; Turcotte et al., 2016)</a:t>
            </a:r>
          </a:p>
        </p:txBody>
      </p:sp>
      <p:pic>
        <p:nvPicPr>
          <p:cNvPr id="5" name="Picture Placeholder 4" descr="An illustration of a person sitting at a desk with a computer and a phone">
            <a:extLst>
              <a:ext uri="{FF2B5EF4-FFF2-40B4-BE49-F238E27FC236}">
                <a16:creationId xmlns:a16="http://schemas.microsoft.com/office/drawing/2014/main" id="{4EB9FE7E-B994-E334-FA0F-7D955082163C}"/>
              </a:ext>
            </a:extLst>
          </p:cNvPr>
          <p:cNvPicPr>
            <a:picLocks noGrp="1" noChangeAspect="1"/>
          </p:cNvPicPr>
          <p:nvPr>
            <p:ph type="pic" sz="quarter" idx="10"/>
          </p:nvPr>
        </p:nvPicPr>
        <p:blipFill>
          <a:blip r:embed="rId3">
            <a:duotone>
              <a:schemeClr val="accent3">
                <a:shade val="45000"/>
                <a:satMod val="135000"/>
              </a:schemeClr>
              <a:prstClr val="white"/>
            </a:duotone>
          </a:blip>
          <a:srcRect t="17452" b="17452"/>
          <a:stretch>
            <a:fillRect/>
          </a:stretch>
        </p:blipFill>
        <p:spPr/>
      </p:pic>
      <p:sp>
        <p:nvSpPr>
          <p:cNvPr id="6" name="Rectangle 5">
            <a:extLst>
              <a:ext uri="{FF2B5EF4-FFF2-40B4-BE49-F238E27FC236}">
                <a16:creationId xmlns:a16="http://schemas.microsoft.com/office/drawing/2014/main" id="{80CFF254-E8FE-B6BA-5017-0B0991B4DE1D}"/>
              </a:ext>
            </a:extLst>
          </p:cNvPr>
          <p:cNvSpPr/>
          <p:nvPr/>
        </p:nvSpPr>
        <p:spPr>
          <a:xfrm>
            <a:off x="596248" y="4024568"/>
            <a:ext cx="3552951" cy="991041"/>
          </a:xfrm>
          <a:prstGeom prst="rect">
            <a:avLst/>
          </a:prstGeom>
        </p:spPr>
        <p:txBody>
          <a:bodyPr wrap="square">
            <a:spAutoFit/>
          </a:bodyPr>
          <a:lstStyle/>
          <a:p>
            <a:pPr>
              <a:lnSpc>
                <a:spcPct val="150000"/>
              </a:lnSpc>
            </a:pPr>
            <a:r>
              <a:rPr lang="en-US" sz="1000" dirty="0">
                <a:latin typeface="Open Sans Light" panose="020B0306030504020204" pitchFamily="34" charset="0"/>
                <a:ea typeface="Open Sans Light" panose="020B0306030504020204" pitchFamily="34" charset="0"/>
                <a:cs typeface="Open Sans Light" panose="020B0306030504020204" pitchFamily="34" charset="0"/>
              </a:rPr>
              <a:t>There is a gap in data on WIL experiences of diverse students</a:t>
            </a:r>
            <a:r>
              <a:rPr lang="en-US" sz="10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 and </a:t>
            </a:r>
            <a:r>
              <a:rPr lang="en-US" sz="1000" dirty="0">
                <a:latin typeface="Open Sans Light" panose="020B0306030504020204" pitchFamily="34" charset="0"/>
                <a:ea typeface="Open Sans Light" panose="020B0306030504020204" pitchFamily="34" charset="0"/>
                <a:cs typeface="Open Sans Light" panose="020B0306030504020204" pitchFamily="34" charset="0"/>
              </a:rPr>
              <a:t>little research on equity, diversity and inclusion considerations in WIL design </a:t>
            </a:r>
            <a:r>
              <a:rPr lang="en-US" sz="10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(Harvey et al., 2017; Itano-Boase et al., 2021)</a:t>
            </a:r>
          </a:p>
        </p:txBody>
      </p:sp>
    </p:spTree>
    <p:extLst>
      <p:ext uri="{BB962C8B-B14F-4D97-AF65-F5344CB8AC3E}">
        <p14:creationId xmlns:p14="http://schemas.microsoft.com/office/powerpoint/2010/main" val="2166726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Rounded Corners 6">
            <a:extLst>
              <a:ext uri="{FF2B5EF4-FFF2-40B4-BE49-F238E27FC236}">
                <a16:creationId xmlns:a16="http://schemas.microsoft.com/office/drawing/2014/main" id="{596BB0E9-2366-BA42-94A2-29B5DAA875CE}"/>
              </a:ext>
              <a:ext uri="{C183D7F6-B498-43B3-948B-1728B52AA6E4}">
                <adec:decorative xmlns:adec="http://schemas.microsoft.com/office/drawing/2017/decorative" val="1"/>
              </a:ext>
            </a:extLst>
          </p:cNvPr>
          <p:cNvSpPr/>
          <p:nvPr/>
        </p:nvSpPr>
        <p:spPr>
          <a:xfrm>
            <a:off x="-42949" y="2412594"/>
            <a:ext cx="5185064" cy="1961762"/>
          </a:xfrm>
          <a:prstGeom prst="rect">
            <a:avLst/>
          </a:prstGeom>
          <a:solidFill>
            <a:schemeClr val="accent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Open Sans" panose="020B0606030504020204" pitchFamily="34" charset="0"/>
            </a:endParaRPr>
          </a:p>
        </p:txBody>
      </p:sp>
      <p:sp>
        <p:nvSpPr>
          <p:cNvPr id="19" name="Title 18">
            <a:extLst>
              <a:ext uri="{FF2B5EF4-FFF2-40B4-BE49-F238E27FC236}">
                <a16:creationId xmlns:a16="http://schemas.microsoft.com/office/drawing/2014/main" id="{C0CC7629-8388-1E45-A944-6FE23A803797}"/>
              </a:ext>
            </a:extLst>
          </p:cNvPr>
          <p:cNvSpPr txBox="1">
            <a:spLocks noGrp="1"/>
          </p:cNvSpPr>
          <p:nvPr>
            <p:ph type="title" idx="4294967295"/>
          </p:nvPr>
        </p:nvSpPr>
        <p:spPr>
          <a:xfrm>
            <a:off x="296605" y="2608645"/>
            <a:ext cx="478455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Montserrat" panose="02000505000000020004" pitchFamily="2" charset="0"/>
                <a:ea typeface="Noto Serif" panose="02020600060500020200" pitchFamily="18" charset="0"/>
                <a:cs typeface="Noto Serif" panose="02020600060500020200" pitchFamily="18" charset="0"/>
              </a:rPr>
              <a:t>Research Question &amp; Aims</a:t>
            </a:r>
          </a:p>
        </p:txBody>
      </p:sp>
    </p:spTree>
    <p:extLst>
      <p:ext uri="{BB962C8B-B14F-4D97-AF65-F5344CB8AC3E}">
        <p14:creationId xmlns:p14="http://schemas.microsoft.com/office/powerpoint/2010/main" val="2111318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9DA3D78-D09F-E546-A7C8-7A379971413F}"/>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F425BD88-0FF9-F0CF-18D5-18E0CF938C92}"/>
              </a:ext>
            </a:extLst>
          </p:cNvPr>
          <p:cNvSpPr>
            <a:spLocks noGrp="1"/>
          </p:cNvSpPr>
          <p:nvPr>
            <p:ph type="title" idx="4294967295"/>
          </p:nvPr>
        </p:nvSpPr>
        <p:spPr>
          <a:xfrm>
            <a:off x="628650" y="-994172"/>
            <a:ext cx="7886700" cy="994172"/>
          </a:xfrm>
        </p:spPr>
        <p:txBody>
          <a:bodyPr vert="horz" lIns="91440" tIns="45720" rIns="91440" bIns="45720" rtlCol="0" anchor="b">
            <a:normAutofit/>
          </a:bodyPr>
          <a:lstStyle/>
          <a:p>
            <a:r>
              <a:rPr lang="en-AU" dirty="0"/>
              <a:t>Research questions and research aim</a:t>
            </a:r>
          </a:p>
        </p:txBody>
      </p:sp>
      <p:sp>
        <p:nvSpPr>
          <p:cNvPr id="7" name="TextBox 6">
            <a:extLst>
              <a:ext uri="{FF2B5EF4-FFF2-40B4-BE49-F238E27FC236}">
                <a16:creationId xmlns:a16="http://schemas.microsoft.com/office/drawing/2014/main" id="{7FD82C2F-85F7-9E9D-5D21-1F80B3338F87}"/>
              </a:ext>
            </a:extLst>
          </p:cNvPr>
          <p:cNvSpPr txBox="1"/>
          <p:nvPr/>
        </p:nvSpPr>
        <p:spPr>
          <a:xfrm>
            <a:off x="166117" y="1031053"/>
            <a:ext cx="3521122" cy="484748"/>
          </a:xfrm>
          <a:prstGeom prst="rect">
            <a:avLst/>
          </a:prstGeom>
          <a:noFill/>
        </p:spPr>
        <p:txBody>
          <a:bodyPr wrap="square" rtlCol="0">
            <a:spAutoFit/>
          </a:bodyPr>
          <a:lstStyle/>
          <a:p>
            <a:r>
              <a:rPr lang="en-US" sz="2550" b="1" dirty="0">
                <a:solidFill>
                  <a:schemeClr val="bg1"/>
                </a:solidFill>
                <a:latin typeface="Montserrat" panose="02000505000000020004" pitchFamily="2" charset="0"/>
                <a:ea typeface="Noto Serif" panose="02020600060500020200" pitchFamily="18" charset="0"/>
                <a:cs typeface="Heebo" pitchFamily="2" charset="-79"/>
              </a:rPr>
              <a:t>Research Questions</a:t>
            </a:r>
          </a:p>
        </p:txBody>
      </p:sp>
      <p:sp>
        <p:nvSpPr>
          <p:cNvPr id="8" name="Rectangle 7">
            <a:extLst>
              <a:ext uri="{FF2B5EF4-FFF2-40B4-BE49-F238E27FC236}">
                <a16:creationId xmlns:a16="http://schemas.microsoft.com/office/drawing/2014/main" id="{206AB633-7EDE-633A-C4C7-6858C284345B}"/>
              </a:ext>
            </a:extLst>
          </p:cNvPr>
          <p:cNvSpPr/>
          <p:nvPr/>
        </p:nvSpPr>
        <p:spPr>
          <a:xfrm>
            <a:off x="207266" y="1847984"/>
            <a:ext cx="2892496" cy="1015663"/>
          </a:xfrm>
          <a:prstGeom prst="rect">
            <a:avLst/>
          </a:prstGeom>
        </p:spPr>
        <p:txBody>
          <a:bodyPr wrap="square">
            <a:spAutoFit/>
          </a:bodyPr>
          <a:lstStyle/>
          <a:p>
            <a:r>
              <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How can we design WIL activities that benefit all students?</a:t>
            </a:r>
          </a:p>
        </p:txBody>
      </p:sp>
      <p:sp>
        <p:nvSpPr>
          <p:cNvPr id="42" name="Rectangle 41">
            <a:extLst>
              <a:ext uri="{FF2B5EF4-FFF2-40B4-BE49-F238E27FC236}">
                <a16:creationId xmlns:a16="http://schemas.microsoft.com/office/drawing/2014/main" id="{4168F0ED-9422-BCEB-D8BE-63FD634C2D88}"/>
              </a:ext>
            </a:extLst>
          </p:cNvPr>
          <p:cNvSpPr/>
          <p:nvPr/>
        </p:nvSpPr>
        <p:spPr>
          <a:xfrm>
            <a:off x="207265" y="2950693"/>
            <a:ext cx="3145536" cy="2096600"/>
          </a:xfrm>
          <a:prstGeom prst="rect">
            <a:avLst/>
          </a:prstGeom>
        </p:spPr>
        <p:txBody>
          <a:bodyPr wrap="square">
            <a:spAutoFit/>
          </a:bodyPr>
          <a:lstStyle/>
          <a:p>
            <a:pPr>
              <a:lnSpc>
                <a:spcPct val="150000"/>
              </a:lnSpc>
            </a:pPr>
            <a:r>
              <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How does the design of WIL influence students’ experiences of inclusion in WIL?</a:t>
            </a:r>
          </a:p>
          <a:p>
            <a:pPr>
              <a:lnSpc>
                <a:spcPct val="150000"/>
              </a:lnSpc>
            </a:pPr>
            <a:endPar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50000"/>
              </a:lnSpc>
            </a:pPr>
            <a:r>
              <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What are the needs of university academics in designing inclusive WIL?</a:t>
            </a:r>
          </a:p>
          <a:p>
            <a:pPr>
              <a:lnSpc>
                <a:spcPct val="150000"/>
              </a:lnSpc>
            </a:pPr>
            <a:endPar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50000"/>
              </a:lnSpc>
            </a:pPr>
            <a:r>
              <a:rPr lang="en-US" sz="11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How can Universal Design for Learning align to the design of WIL pedagogy?</a:t>
            </a:r>
          </a:p>
        </p:txBody>
      </p:sp>
      <p:sp>
        <p:nvSpPr>
          <p:cNvPr id="27" name="TextBox 26">
            <a:extLst>
              <a:ext uri="{FF2B5EF4-FFF2-40B4-BE49-F238E27FC236}">
                <a16:creationId xmlns:a16="http://schemas.microsoft.com/office/drawing/2014/main" id="{851B9502-92E4-8643-B799-58A5A74DEA94}"/>
              </a:ext>
            </a:extLst>
          </p:cNvPr>
          <p:cNvSpPr txBox="1"/>
          <p:nvPr/>
        </p:nvSpPr>
        <p:spPr>
          <a:xfrm>
            <a:off x="4198218" y="833108"/>
            <a:ext cx="4345326" cy="484748"/>
          </a:xfrm>
          <a:prstGeom prst="rect">
            <a:avLst/>
          </a:prstGeom>
          <a:noFill/>
        </p:spPr>
        <p:txBody>
          <a:bodyPr wrap="square" rtlCol="0">
            <a:spAutoFit/>
          </a:bodyPr>
          <a:lstStyle/>
          <a:p>
            <a:pPr algn="ctr"/>
            <a:r>
              <a:rPr lang="en-US" sz="2550" b="1" dirty="0">
                <a:solidFill>
                  <a:schemeClr val="accent2"/>
                </a:solidFill>
                <a:latin typeface="Montserrat" panose="02000505000000020004" pitchFamily="2" charset="0"/>
                <a:ea typeface="Noto Serif" panose="02020600060500020200" pitchFamily="18" charset="0"/>
                <a:cs typeface="Heebo" pitchFamily="2" charset="-79"/>
              </a:rPr>
              <a:t>Research Aim</a:t>
            </a:r>
          </a:p>
        </p:txBody>
      </p:sp>
      <p:sp>
        <p:nvSpPr>
          <p:cNvPr id="2" name="Rectangle 1">
            <a:extLst>
              <a:ext uri="{FF2B5EF4-FFF2-40B4-BE49-F238E27FC236}">
                <a16:creationId xmlns:a16="http://schemas.microsoft.com/office/drawing/2014/main" id="{B9131420-DA6A-5185-A3B4-6C1B1B1B68DA}"/>
              </a:ext>
            </a:extLst>
          </p:cNvPr>
          <p:cNvSpPr/>
          <p:nvPr/>
        </p:nvSpPr>
        <p:spPr>
          <a:xfrm>
            <a:off x="4778872" y="1258022"/>
            <a:ext cx="3431569" cy="339837"/>
          </a:xfrm>
          <a:prstGeom prst="rect">
            <a:avLst/>
          </a:prstGeom>
        </p:spPr>
        <p:txBody>
          <a:bodyPr wrap="square">
            <a:spAutoFit/>
          </a:bodyPr>
          <a:lstStyle/>
          <a:p>
            <a:pPr>
              <a:lnSpc>
                <a:spcPct val="150000"/>
              </a:lnSpc>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To understand how to design inclusive WIL by:</a:t>
            </a:r>
          </a:p>
        </p:txBody>
      </p:sp>
      <p:pic>
        <p:nvPicPr>
          <p:cNvPr id="30" name="Graphic 29" descr="A circle with the number 1 inside it">
            <a:extLst>
              <a:ext uri="{FF2B5EF4-FFF2-40B4-BE49-F238E27FC236}">
                <a16:creationId xmlns:a16="http://schemas.microsoft.com/office/drawing/2014/main" id="{C95726BA-62A5-941B-1428-BC6759A78E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8156" y="1893787"/>
            <a:ext cx="707955" cy="707955"/>
          </a:xfrm>
          <a:prstGeom prst="rect">
            <a:avLst/>
          </a:prstGeom>
        </p:spPr>
      </p:pic>
      <p:sp>
        <p:nvSpPr>
          <p:cNvPr id="14" name="Rectangle 13">
            <a:extLst>
              <a:ext uri="{FF2B5EF4-FFF2-40B4-BE49-F238E27FC236}">
                <a16:creationId xmlns:a16="http://schemas.microsoft.com/office/drawing/2014/main" id="{85698547-2FB1-8E5E-53AB-9BE4272AB80C}"/>
              </a:ext>
            </a:extLst>
          </p:cNvPr>
          <p:cNvSpPr/>
          <p:nvPr/>
        </p:nvSpPr>
        <p:spPr>
          <a:xfrm>
            <a:off x="5304825" y="1890216"/>
            <a:ext cx="3339992" cy="616836"/>
          </a:xfrm>
          <a:prstGeom prst="rect">
            <a:avLst/>
          </a:prstGeom>
        </p:spPr>
        <p:txBody>
          <a:bodyPr wrap="square">
            <a:spAutoFit/>
          </a:bodyPr>
          <a:lstStyle/>
          <a:p>
            <a:pPr>
              <a:lnSpc>
                <a:spcPct val="150000"/>
              </a:lnSpc>
            </a:pPr>
            <a:r>
              <a:rPr lang="en-US" sz="12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Understanding students’ experiences of inclusion in workplace-based WIL.</a:t>
            </a:r>
          </a:p>
        </p:txBody>
      </p:sp>
      <p:pic>
        <p:nvPicPr>
          <p:cNvPr id="32" name="Graphic 31" descr="A circle with the number 2 inside it">
            <a:extLst>
              <a:ext uri="{FF2B5EF4-FFF2-40B4-BE49-F238E27FC236}">
                <a16:creationId xmlns:a16="http://schemas.microsoft.com/office/drawing/2014/main" id="{C8A2B0A3-BFB7-DF3B-BCB1-48407A1F78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21450" y="2793048"/>
            <a:ext cx="707955" cy="707955"/>
          </a:xfrm>
          <a:prstGeom prst="rect">
            <a:avLst/>
          </a:prstGeom>
        </p:spPr>
      </p:pic>
      <p:sp>
        <p:nvSpPr>
          <p:cNvPr id="36" name="Rectangle 35">
            <a:extLst>
              <a:ext uri="{FF2B5EF4-FFF2-40B4-BE49-F238E27FC236}">
                <a16:creationId xmlns:a16="http://schemas.microsoft.com/office/drawing/2014/main" id="{D27D597F-F626-6B43-8BD2-56EFFAFA0A45}"/>
              </a:ext>
            </a:extLst>
          </p:cNvPr>
          <p:cNvSpPr/>
          <p:nvPr/>
        </p:nvSpPr>
        <p:spPr>
          <a:xfrm>
            <a:off x="5282981" y="2786715"/>
            <a:ext cx="3339992" cy="616836"/>
          </a:xfrm>
          <a:prstGeom prst="rect">
            <a:avLst/>
          </a:prstGeom>
        </p:spPr>
        <p:txBody>
          <a:bodyPr wrap="square">
            <a:spAutoFit/>
          </a:bodyPr>
          <a:lstStyle/>
          <a:p>
            <a:pPr>
              <a:lnSpc>
                <a:spcPct val="150000"/>
              </a:lnSpc>
            </a:pPr>
            <a:r>
              <a:rPr lang="en-US" sz="12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Understanding the needs of WIL educators to enable designing for inclusion.</a:t>
            </a:r>
          </a:p>
        </p:txBody>
      </p:sp>
      <p:pic>
        <p:nvPicPr>
          <p:cNvPr id="34" name="Graphic 33" descr="A circle with the number 3 inside it">
            <a:extLst>
              <a:ext uri="{FF2B5EF4-FFF2-40B4-BE49-F238E27FC236}">
                <a16:creationId xmlns:a16="http://schemas.microsoft.com/office/drawing/2014/main" id="{9D0E6D3B-E5E2-B102-0644-67AD04DBBF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18901" y="3688737"/>
            <a:ext cx="707955" cy="707955"/>
          </a:xfrm>
          <a:prstGeom prst="rect">
            <a:avLst/>
          </a:prstGeom>
        </p:spPr>
      </p:pic>
      <p:sp>
        <p:nvSpPr>
          <p:cNvPr id="10" name="Rectangle 9">
            <a:extLst>
              <a:ext uri="{FF2B5EF4-FFF2-40B4-BE49-F238E27FC236}">
                <a16:creationId xmlns:a16="http://schemas.microsoft.com/office/drawing/2014/main" id="{19CC7B1A-E76F-0845-0038-412EAA58ED22}"/>
              </a:ext>
            </a:extLst>
          </p:cNvPr>
          <p:cNvSpPr/>
          <p:nvPr/>
        </p:nvSpPr>
        <p:spPr>
          <a:xfrm>
            <a:off x="5282981" y="3688737"/>
            <a:ext cx="3339992" cy="616836"/>
          </a:xfrm>
          <a:prstGeom prst="rect">
            <a:avLst/>
          </a:prstGeom>
        </p:spPr>
        <p:txBody>
          <a:bodyPr wrap="square">
            <a:spAutoFit/>
          </a:bodyPr>
          <a:lstStyle/>
          <a:p>
            <a:pPr>
              <a:lnSpc>
                <a:spcPct val="150000"/>
              </a:lnSpc>
            </a:pPr>
            <a:r>
              <a:rPr lang="en-US" sz="12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Exploring the applicability of Universal Design for Learning* to WIL.</a:t>
            </a:r>
          </a:p>
        </p:txBody>
      </p:sp>
    </p:spTree>
    <p:extLst>
      <p:ext uri="{BB962C8B-B14F-4D97-AF65-F5344CB8AC3E}">
        <p14:creationId xmlns:p14="http://schemas.microsoft.com/office/powerpoint/2010/main" val="3953556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64E396D-D33E-B505-D4F3-5328B28763F4}"/>
              </a:ext>
              <a:ext uri="{C183D7F6-B498-43B3-948B-1728B52AA6E4}">
                <adec:decorative xmlns:adec="http://schemas.microsoft.com/office/drawing/2017/decorative" val="1"/>
              </a:ext>
            </a:extLst>
          </p:cNvPr>
          <p:cNvCxnSpPr>
            <a:cxnSpLocks/>
          </p:cNvCxnSpPr>
          <p:nvPr/>
        </p:nvCxnSpPr>
        <p:spPr>
          <a:xfrm>
            <a:off x="386954" y="384572"/>
            <a:ext cx="837009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0C57424E-ED73-D9D8-3182-7C8044E73AA3}"/>
              </a:ext>
            </a:extLst>
          </p:cNvPr>
          <p:cNvSpPr txBox="1">
            <a:spLocks noGrp="1"/>
          </p:cNvSpPr>
          <p:nvPr>
            <p:ph type="title" idx="4294967295"/>
          </p:nvPr>
        </p:nvSpPr>
        <p:spPr>
          <a:xfrm>
            <a:off x="-192512" y="564177"/>
            <a:ext cx="3586534" cy="12695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550" b="1" i="0" u="none" strike="noStrike" kern="1200" cap="none" spc="0" normalizeH="0" baseline="0" noProof="0" dirty="0">
                <a:ln>
                  <a:noFill/>
                </a:ln>
                <a:solidFill>
                  <a:schemeClr val="accent1"/>
                </a:solidFill>
                <a:effectLst/>
                <a:uLnTx/>
                <a:uFillTx/>
                <a:latin typeface="Montserrat" panose="02000505000000020004" pitchFamily="2" charset="0"/>
                <a:ea typeface="Noto Serif" panose="02020600060500020200" pitchFamily="18" charset="0"/>
                <a:cs typeface="Heebo" pitchFamily="2" charset="-79"/>
              </a:rPr>
              <a:t>Factors Influencing WIL Experiences</a:t>
            </a:r>
          </a:p>
        </p:txBody>
      </p:sp>
      <p:sp>
        <p:nvSpPr>
          <p:cNvPr id="9" name="Freeform: Shape 8">
            <a:extLst>
              <a:ext uri="{FF2B5EF4-FFF2-40B4-BE49-F238E27FC236}">
                <a16:creationId xmlns:a16="http://schemas.microsoft.com/office/drawing/2014/main" id="{F14D2491-44F1-56D4-5048-ECFBC9252E8A}"/>
              </a:ext>
            </a:extLst>
          </p:cNvPr>
          <p:cNvSpPr/>
          <p:nvPr/>
        </p:nvSpPr>
        <p:spPr>
          <a:xfrm>
            <a:off x="4639600" y="2112757"/>
            <a:ext cx="1666396" cy="1441500"/>
          </a:xfrm>
          <a:custGeom>
            <a:avLst/>
            <a:gdLst>
              <a:gd name="connsiteX0" fmla="*/ 0 w 1666396"/>
              <a:gd name="connsiteY0" fmla="*/ 720750 h 1441500"/>
              <a:gd name="connsiteX1" fmla="*/ 411837 w 1666396"/>
              <a:gd name="connsiteY1" fmla="*/ 0 h 1441500"/>
              <a:gd name="connsiteX2" fmla="*/ 1254559 w 1666396"/>
              <a:gd name="connsiteY2" fmla="*/ 0 h 1441500"/>
              <a:gd name="connsiteX3" fmla="*/ 1666396 w 1666396"/>
              <a:gd name="connsiteY3" fmla="*/ 720750 h 1441500"/>
              <a:gd name="connsiteX4" fmla="*/ 1254559 w 1666396"/>
              <a:gd name="connsiteY4" fmla="*/ 1441500 h 1441500"/>
              <a:gd name="connsiteX5" fmla="*/ 411837 w 1666396"/>
              <a:gd name="connsiteY5" fmla="*/ 1441500 h 1441500"/>
              <a:gd name="connsiteX6" fmla="*/ 0 w 1666396"/>
              <a:gd name="connsiteY6" fmla="*/ 720750 h 14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396" h="1441500">
                <a:moveTo>
                  <a:pt x="0" y="720750"/>
                </a:moveTo>
                <a:lnTo>
                  <a:pt x="411837" y="0"/>
                </a:lnTo>
                <a:lnTo>
                  <a:pt x="1254559" y="0"/>
                </a:lnTo>
                <a:lnTo>
                  <a:pt x="1666396" y="720750"/>
                </a:lnTo>
                <a:lnTo>
                  <a:pt x="1254559" y="1441500"/>
                </a:lnTo>
                <a:lnTo>
                  <a:pt x="411837" y="1441500"/>
                </a:lnTo>
                <a:lnTo>
                  <a:pt x="0" y="720750"/>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0115" tIns="252847" rIns="290115" bIns="252847" numCol="1" spcCol="1270" anchor="ctr" anchorCtr="0">
            <a:noAutofit/>
          </a:bodyPr>
          <a:lstStyle/>
          <a:p>
            <a:pPr marL="0" lvl="0" indent="0" algn="ctr" defTabSz="488950">
              <a:lnSpc>
                <a:spcPct val="90000"/>
              </a:lnSpc>
              <a:spcBef>
                <a:spcPct val="0"/>
              </a:spcBef>
              <a:spcAft>
                <a:spcPct val="35000"/>
              </a:spcAft>
              <a:buNone/>
            </a:pPr>
            <a:r>
              <a:rPr lang="en-AU" sz="1100" kern="1200" dirty="0">
                <a:solidFill>
                  <a:schemeClr val="bg1"/>
                </a:solidFill>
              </a:rPr>
              <a:t>Accessible, inclusive, equitable WIL</a:t>
            </a:r>
          </a:p>
        </p:txBody>
      </p:sp>
      <p:sp>
        <p:nvSpPr>
          <p:cNvPr id="10" name="Arrow: Right 9">
            <a:extLst>
              <a:ext uri="{FF2B5EF4-FFF2-40B4-BE49-F238E27FC236}">
                <a16:creationId xmlns:a16="http://schemas.microsoft.com/office/drawing/2014/main" id="{6851F83A-627B-8930-5C33-4F30196C1359}"/>
              </a:ext>
              <a:ext uri="{C183D7F6-B498-43B3-948B-1728B52AA6E4}">
                <adec:decorative xmlns:adec="http://schemas.microsoft.com/office/drawing/2017/decorative" val="1"/>
              </a:ext>
            </a:extLst>
          </p:cNvPr>
          <p:cNvSpPr/>
          <p:nvPr/>
        </p:nvSpPr>
        <p:spPr>
          <a:xfrm rot="5400000">
            <a:off x="5143606" y="1688739"/>
            <a:ext cx="628726" cy="541731"/>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1" name="Freeform: Shape 10">
            <a:extLst>
              <a:ext uri="{FF2B5EF4-FFF2-40B4-BE49-F238E27FC236}">
                <a16:creationId xmlns:a16="http://schemas.microsoft.com/office/drawing/2014/main" id="{7A477392-D9B0-74D4-747D-0E61EB239ECD}"/>
              </a:ext>
            </a:extLst>
          </p:cNvPr>
          <p:cNvSpPr/>
          <p:nvPr/>
        </p:nvSpPr>
        <p:spPr>
          <a:xfrm>
            <a:off x="4793099" y="801711"/>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0279" tIns="209754" rIns="240279" bIns="209754" numCol="1" spcCol="1270" anchor="ctr" anchorCtr="0">
            <a:noAutofit/>
          </a:bodyPr>
          <a:lstStyle/>
          <a:p>
            <a:pPr marL="0" lvl="0" indent="0" algn="ctr" defTabSz="488950">
              <a:lnSpc>
                <a:spcPct val="90000"/>
              </a:lnSpc>
              <a:spcBef>
                <a:spcPct val="0"/>
              </a:spcBef>
              <a:spcAft>
                <a:spcPct val="35000"/>
              </a:spcAft>
              <a:buNone/>
            </a:pPr>
            <a:r>
              <a:rPr lang="en-AU" sz="1100" kern="1200" dirty="0"/>
              <a:t>WIL design</a:t>
            </a:r>
          </a:p>
        </p:txBody>
      </p:sp>
      <p:sp>
        <p:nvSpPr>
          <p:cNvPr id="12" name="Arrow: Right 11">
            <a:extLst>
              <a:ext uri="{FF2B5EF4-FFF2-40B4-BE49-F238E27FC236}">
                <a16:creationId xmlns:a16="http://schemas.microsoft.com/office/drawing/2014/main" id="{5EE19DE1-EAA2-EFF1-C0BE-A4938E9AA656}"/>
              </a:ext>
              <a:ext uri="{C183D7F6-B498-43B3-948B-1728B52AA6E4}">
                <adec:decorative xmlns:adec="http://schemas.microsoft.com/office/drawing/2017/decorative" val="1"/>
              </a:ext>
            </a:extLst>
          </p:cNvPr>
          <p:cNvSpPr/>
          <p:nvPr/>
        </p:nvSpPr>
        <p:spPr>
          <a:xfrm rot="9224669">
            <a:off x="5929180" y="2138667"/>
            <a:ext cx="628726" cy="541731"/>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3" name="Freeform: Shape 12">
            <a:extLst>
              <a:ext uri="{FF2B5EF4-FFF2-40B4-BE49-F238E27FC236}">
                <a16:creationId xmlns:a16="http://schemas.microsoft.com/office/drawing/2014/main" id="{C1C62531-4B63-0642-47CE-6E3C238A2B48}"/>
              </a:ext>
            </a:extLst>
          </p:cNvPr>
          <p:cNvSpPr/>
          <p:nvPr/>
        </p:nvSpPr>
        <p:spPr>
          <a:xfrm>
            <a:off x="6045514" y="1528354"/>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0279" tIns="209754" rIns="240279" bIns="209754" numCol="1" spcCol="1270" anchor="ctr" anchorCtr="0">
            <a:noAutofit/>
          </a:bodyPr>
          <a:lstStyle/>
          <a:p>
            <a:pPr marL="0" lvl="0" indent="0" algn="ctr" defTabSz="488950">
              <a:lnSpc>
                <a:spcPct val="90000"/>
              </a:lnSpc>
              <a:spcBef>
                <a:spcPct val="0"/>
              </a:spcBef>
              <a:spcAft>
                <a:spcPct val="35000"/>
              </a:spcAft>
              <a:buNone/>
            </a:pPr>
            <a:r>
              <a:rPr lang="en-AU" sz="1100" kern="1200" dirty="0"/>
              <a:t>Employer buy-in &amp; change capacity</a:t>
            </a:r>
          </a:p>
        </p:txBody>
      </p:sp>
      <p:sp>
        <p:nvSpPr>
          <p:cNvPr id="14" name="Arrow: Right 13">
            <a:extLst>
              <a:ext uri="{FF2B5EF4-FFF2-40B4-BE49-F238E27FC236}">
                <a16:creationId xmlns:a16="http://schemas.microsoft.com/office/drawing/2014/main" id="{44176B4D-8EEC-916C-B582-23B405CE811A}"/>
              </a:ext>
              <a:ext uri="{C183D7F6-B498-43B3-948B-1728B52AA6E4}">
                <adec:decorative xmlns:adec="http://schemas.microsoft.com/office/drawing/2017/decorative" val="1"/>
              </a:ext>
            </a:extLst>
          </p:cNvPr>
          <p:cNvSpPr/>
          <p:nvPr/>
        </p:nvSpPr>
        <p:spPr>
          <a:xfrm rot="12542022">
            <a:off x="5914752" y="3007549"/>
            <a:ext cx="628726" cy="541731"/>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5" name="Freeform: Shape 14">
            <a:extLst>
              <a:ext uri="{FF2B5EF4-FFF2-40B4-BE49-F238E27FC236}">
                <a16:creationId xmlns:a16="http://schemas.microsoft.com/office/drawing/2014/main" id="{D2281642-0413-DABB-912C-8B1948FEE8A3}"/>
              </a:ext>
            </a:extLst>
          </p:cNvPr>
          <p:cNvSpPr/>
          <p:nvPr/>
        </p:nvSpPr>
        <p:spPr>
          <a:xfrm>
            <a:off x="6045514" y="2956850"/>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0279" tIns="209754" rIns="240279" bIns="209754" numCol="1" spcCol="1270" anchor="ctr" anchorCtr="0">
            <a:noAutofit/>
          </a:bodyPr>
          <a:lstStyle/>
          <a:p>
            <a:pPr marL="0" lvl="0" indent="0" algn="ctr" defTabSz="488950">
              <a:lnSpc>
                <a:spcPct val="90000"/>
              </a:lnSpc>
              <a:spcBef>
                <a:spcPct val="0"/>
              </a:spcBef>
              <a:spcAft>
                <a:spcPct val="35000"/>
              </a:spcAft>
              <a:buNone/>
            </a:pPr>
            <a:r>
              <a:rPr lang="en-AU" sz="1100" kern="1200" dirty="0"/>
              <a:t>Faculty buy-in &amp; change capacity</a:t>
            </a:r>
          </a:p>
        </p:txBody>
      </p:sp>
      <p:sp>
        <p:nvSpPr>
          <p:cNvPr id="16" name="Arrow: Right 15">
            <a:extLst>
              <a:ext uri="{FF2B5EF4-FFF2-40B4-BE49-F238E27FC236}">
                <a16:creationId xmlns:a16="http://schemas.microsoft.com/office/drawing/2014/main" id="{3C5FEF71-A328-D5E7-448B-B80AE169EE46}"/>
              </a:ext>
              <a:ext uri="{C183D7F6-B498-43B3-948B-1728B52AA6E4}">
                <adec:decorative xmlns:adec="http://schemas.microsoft.com/office/drawing/2017/decorative" val="1"/>
              </a:ext>
            </a:extLst>
          </p:cNvPr>
          <p:cNvSpPr/>
          <p:nvPr/>
        </p:nvSpPr>
        <p:spPr>
          <a:xfrm rot="16200000">
            <a:off x="5157603" y="3440270"/>
            <a:ext cx="628726" cy="541731"/>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7" name="Freeform: Shape 16">
            <a:extLst>
              <a:ext uri="{FF2B5EF4-FFF2-40B4-BE49-F238E27FC236}">
                <a16:creationId xmlns:a16="http://schemas.microsoft.com/office/drawing/2014/main" id="{2837F08B-6BCB-487A-55EF-FE829D5FC539}"/>
              </a:ext>
            </a:extLst>
          </p:cNvPr>
          <p:cNvSpPr/>
          <p:nvPr/>
        </p:nvSpPr>
        <p:spPr>
          <a:xfrm>
            <a:off x="4793099" y="3684306"/>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0279" tIns="209754" rIns="240279" bIns="209754" numCol="1" spcCol="1270" anchor="ctr" anchorCtr="0">
            <a:noAutofit/>
          </a:bodyPr>
          <a:lstStyle/>
          <a:p>
            <a:pPr marL="0" lvl="0" indent="0" algn="ctr" defTabSz="488950">
              <a:lnSpc>
                <a:spcPct val="90000"/>
              </a:lnSpc>
              <a:spcBef>
                <a:spcPct val="0"/>
              </a:spcBef>
              <a:spcAft>
                <a:spcPct val="35000"/>
              </a:spcAft>
              <a:buNone/>
            </a:pPr>
            <a:r>
              <a:rPr lang="en-AU" sz="1100" kern="1200" dirty="0"/>
              <a:t>University support</a:t>
            </a:r>
          </a:p>
        </p:txBody>
      </p:sp>
      <p:sp>
        <p:nvSpPr>
          <p:cNvPr id="18" name="Arrow: Right 17">
            <a:extLst>
              <a:ext uri="{FF2B5EF4-FFF2-40B4-BE49-F238E27FC236}">
                <a16:creationId xmlns:a16="http://schemas.microsoft.com/office/drawing/2014/main" id="{2A875DAB-2100-6DB9-32CA-FEE6D56EB7D2}"/>
              </a:ext>
              <a:ext uri="{C183D7F6-B498-43B3-948B-1728B52AA6E4}">
                <adec:decorative xmlns:adec="http://schemas.microsoft.com/office/drawing/2017/decorative" val="1"/>
              </a:ext>
            </a:extLst>
          </p:cNvPr>
          <p:cNvSpPr/>
          <p:nvPr/>
        </p:nvSpPr>
        <p:spPr>
          <a:xfrm rot="19522497">
            <a:off x="4399824" y="3021470"/>
            <a:ext cx="628726" cy="541731"/>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9" name="Freeform: Shape 18">
            <a:extLst>
              <a:ext uri="{FF2B5EF4-FFF2-40B4-BE49-F238E27FC236}">
                <a16:creationId xmlns:a16="http://schemas.microsoft.com/office/drawing/2014/main" id="{57B3E51F-8432-4C54-091C-42E8C7F43C76}"/>
              </a:ext>
            </a:extLst>
          </p:cNvPr>
          <p:cNvSpPr/>
          <p:nvPr/>
        </p:nvSpPr>
        <p:spPr>
          <a:xfrm>
            <a:off x="3534871" y="2957663"/>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0279" tIns="209754" rIns="240279" bIns="209754" numCol="1" spcCol="1270" anchor="ctr" anchorCtr="0">
            <a:noAutofit/>
          </a:bodyPr>
          <a:lstStyle/>
          <a:p>
            <a:pPr marL="0" lvl="0" indent="0" algn="ctr" defTabSz="488950">
              <a:lnSpc>
                <a:spcPct val="90000"/>
              </a:lnSpc>
              <a:spcBef>
                <a:spcPct val="0"/>
              </a:spcBef>
              <a:spcAft>
                <a:spcPct val="35000"/>
              </a:spcAft>
              <a:buNone/>
            </a:pPr>
            <a:r>
              <a:rPr lang="en-AU" sz="1100" kern="1200" dirty="0"/>
              <a:t>Industry support</a:t>
            </a:r>
          </a:p>
        </p:txBody>
      </p:sp>
      <p:sp>
        <p:nvSpPr>
          <p:cNvPr id="2" name="Arrow: Right 1">
            <a:extLst>
              <a:ext uri="{FF2B5EF4-FFF2-40B4-BE49-F238E27FC236}">
                <a16:creationId xmlns:a16="http://schemas.microsoft.com/office/drawing/2014/main" id="{02654358-DD49-00C9-4122-6AC0FA89E1B3}"/>
              </a:ext>
              <a:ext uri="{C183D7F6-B498-43B3-948B-1728B52AA6E4}">
                <adec:decorative xmlns:adec="http://schemas.microsoft.com/office/drawing/2017/decorative" val="1"/>
              </a:ext>
            </a:extLst>
          </p:cNvPr>
          <p:cNvSpPr/>
          <p:nvPr/>
        </p:nvSpPr>
        <p:spPr>
          <a:xfrm rot="1794821">
            <a:off x="4394796" y="2110384"/>
            <a:ext cx="628726" cy="541731"/>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20" name="Freeform: Shape 19">
            <a:extLst>
              <a:ext uri="{FF2B5EF4-FFF2-40B4-BE49-F238E27FC236}">
                <a16:creationId xmlns:a16="http://schemas.microsoft.com/office/drawing/2014/main" id="{54E55BC8-E9DC-EC08-A4A5-649004E82D76}"/>
              </a:ext>
            </a:extLst>
          </p:cNvPr>
          <p:cNvSpPr/>
          <p:nvPr/>
        </p:nvSpPr>
        <p:spPr>
          <a:xfrm>
            <a:off x="3534871" y="1526728"/>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0279" tIns="209754" rIns="240279" bIns="209754" numCol="1" spcCol="1270" anchor="ctr" anchorCtr="0">
            <a:noAutofit/>
          </a:bodyPr>
          <a:lstStyle/>
          <a:p>
            <a:pPr marL="0" lvl="0" indent="0" algn="ctr" defTabSz="488950">
              <a:lnSpc>
                <a:spcPct val="90000"/>
              </a:lnSpc>
              <a:spcBef>
                <a:spcPct val="0"/>
              </a:spcBef>
              <a:spcAft>
                <a:spcPct val="35000"/>
              </a:spcAft>
              <a:buNone/>
            </a:pPr>
            <a:r>
              <a:rPr lang="en-AU" sz="1100" kern="1200" dirty="0"/>
              <a:t>Student background, preparation</a:t>
            </a:r>
          </a:p>
        </p:txBody>
      </p:sp>
    </p:spTree>
    <p:extLst>
      <p:ext uri="{BB962C8B-B14F-4D97-AF65-F5344CB8AC3E}">
        <p14:creationId xmlns:p14="http://schemas.microsoft.com/office/powerpoint/2010/main" val="1874071097"/>
      </p:ext>
    </p:extLst>
  </p:cSld>
  <p:clrMapOvr>
    <a:masterClrMapping/>
  </p:clrMapOvr>
</p:sld>
</file>

<file path=ppt/theme/theme1.xml><?xml version="1.0" encoding="utf-8"?>
<a:theme xmlns:a="http://schemas.openxmlformats.org/drawingml/2006/main" name="Office Theme">
  <a:themeElements>
    <a:clrScheme name="UOW">
      <a:dk1>
        <a:srgbClr val="000000"/>
      </a:dk1>
      <a:lt1>
        <a:srgbClr val="FFFFFF"/>
      </a:lt1>
      <a:dk2>
        <a:srgbClr val="44546A"/>
      </a:dk2>
      <a:lt2>
        <a:srgbClr val="E7E6E6"/>
      </a:lt2>
      <a:accent1>
        <a:srgbClr val="001641"/>
      </a:accent1>
      <a:accent2>
        <a:srgbClr val="0033FF"/>
      </a:accent2>
      <a:accent3>
        <a:srgbClr val="ED0A00"/>
      </a:accent3>
      <a:accent4>
        <a:srgbClr val="FFFFFF"/>
      </a:accent4>
      <a:accent5>
        <a:srgbClr val="000000"/>
      </a:accent5>
      <a:accent6>
        <a:srgbClr val="F2F2F2"/>
      </a:accent6>
      <a:hlink>
        <a:srgbClr val="0563C1"/>
      </a:hlink>
      <a:folHlink>
        <a:srgbClr val="954F72"/>
      </a:folHlink>
    </a:clrScheme>
    <a:fontScheme name="Collage Education">
      <a:majorFont>
        <a:latin typeface="Heebo"/>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1896</TotalTime>
  <Words>3334</Words>
  <Application>Microsoft Office PowerPoint</Application>
  <PresentationFormat>On-screen Show (16:9)</PresentationFormat>
  <Paragraphs>255</Paragraphs>
  <Slides>25</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Heebo</vt:lpstr>
      <vt:lpstr>Montserrat</vt:lpstr>
      <vt:lpstr>Open Sans</vt:lpstr>
      <vt:lpstr>Open Sans Light</vt:lpstr>
      <vt:lpstr>Office Theme</vt:lpstr>
      <vt:lpstr>Enabling inclusive employability</vt:lpstr>
      <vt:lpstr>Research aims and significance of the study</vt:lpstr>
      <vt:lpstr>Background</vt:lpstr>
      <vt:lpstr>What is work-integrated learning (WIL)?</vt:lpstr>
      <vt:lpstr>Access and benefits</vt:lpstr>
      <vt:lpstr>Reconsidering WIL design</vt:lpstr>
      <vt:lpstr>Research Question &amp; Aims</vt:lpstr>
      <vt:lpstr>Research questions and research aim</vt:lpstr>
      <vt:lpstr>Factors Influencing WIL Experiences</vt:lpstr>
      <vt:lpstr>Research Scope</vt:lpstr>
      <vt:lpstr>Literature Review</vt:lpstr>
      <vt:lpstr>1. Equity, Diversity and Inclusion in WIL</vt:lpstr>
      <vt:lpstr>2. WIL Design for inclusion</vt:lpstr>
      <vt:lpstr>Theoretical Framework</vt:lpstr>
      <vt:lpstr>A Balanced Theoretical Framework</vt:lpstr>
      <vt:lpstr>Methodology</vt:lpstr>
      <vt:lpstr>Overview of Methodology</vt:lpstr>
      <vt:lpstr>Summary</vt:lpstr>
      <vt:lpstr>Research aims and significance of the study</vt:lpstr>
      <vt:lpstr>References</vt:lpstr>
      <vt:lpstr>References</vt:lpstr>
      <vt:lpstr>References</vt:lpstr>
      <vt:lpstr>References</vt:lpstr>
      <vt:lpstr>References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Pathfinder</dc:creator>
  <cp:keywords/>
  <dc:description/>
  <cp:lastModifiedBy>Kylie Geard</cp:lastModifiedBy>
  <cp:revision>47</cp:revision>
  <dcterms:created xsi:type="dcterms:W3CDTF">2022-11-11T07:25:56Z</dcterms:created>
  <dcterms:modified xsi:type="dcterms:W3CDTF">2023-11-14T02:08:30Z</dcterms:modified>
  <cp:category/>
</cp:coreProperties>
</file>