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32" r:id="rId5"/>
  </p:sldMasterIdLst>
  <p:notesMasterIdLst>
    <p:notesMasterId r:id="rId31"/>
  </p:notesMasterIdLst>
  <p:handoutMasterIdLst>
    <p:handoutMasterId r:id="rId32"/>
  </p:handoutMasterIdLst>
  <p:sldIdLst>
    <p:sldId id="341" r:id="rId6"/>
    <p:sldId id="704" r:id="rId7"/>
    <p:sldId id="1001" r:id="rId8"/>
    <p:sldId id="1021" r:id="rId9"/>
    <p:sldId id="1025" r:id="rId10"/>
    <p:sldId id="516" r:id="rId11"/>
    <p:sldId id="1023" r:id="rId12"/>
    <p:sldId id="1022" r:id="rId13"/>
    <p:sldId id="1031" r:id="rId14"/>
    <p:sldId id="1029" r:id="rId15"/>
    <p:sldId id="1030" r:id="rId16"/>
    <p:sldId id="1032" r:id="rId17"/>
    <p:sldId id="1005" r:id="rId18"/>
    <p:sldId id="1042" r:id="rId19"/>
    <p:sldId id="1043" r:id="rId20"/>
    <p:sldId id="1035" r:id="rId21"/>
    <p:sldId id="1033" r:id="rId22"/>
    <p:sldId id="1027" r:id="rId23"/>
    <p:sldId id="1038" r:id="rId24"/>
    <p:sldId id="1026" r:id="rId25"/>
    <p:sldId id="1039" r:id="rId26"/>
    <p:sldId id="1040" r:id="rId27"/>
    <p:sldId id="1017" r:id="rId28"/>
    <p:sldId id="1041" r:id="rId29"/>
    <p:sldId id="494" r:id="rId30"/>
  </p:sldIdLst>
  <p:sldSz cx="12192000" cy="6858000"/>
  <p:notesSz cx="6797675" cy="9926638"/>
  <p:defaultTextStyle>
    <a:defPPr>
      <a:defRPr lang="en-US"/>
    </a:defPPr>
    <a:lvl1pPr marL="0" algn="l" defTabSz="609509" rtl="0" eaLnBrk="1" latinLnBrk="0" hangingPunct="1">
      <a:defRPr sz="2400" kern="1200">
        <a:solidFill>
          <a:schemeClr val="tx1"/>
        </a:solidFill>
        <a:latin typeface="+mn-lt"/>
        <a:ea typeface="+mn-ea"/>
        <a:cs typeface="+mn-cs"/>
      </a:defRPr>
    </a:lvl1pPr>
    <a:lvl2pPr marL="609509" algn="l" defTabSz="609509" rtl="0" eaLnBrk="1" latinLnBrk="0" hangingPunct="1">
      <a:defRPr sz="2400" kern="1200">
        <a:solidFill>
          <a:schemeClr val="tx1"/>
        </a:solidFill>
        <a:latin typeface="+mn-lt"/>
        <a:ea typeface="+mn-ea"/>
        <a:cs typeface="+mn-cs"/>
      </a:defRPr>
    </a:lvl2pPr>
    <a:lvl3pPr marL="1219017" algn="l" defTabSz="609509" rtl="0" eaLnBrk="1" latinLnBrk="0" hangingPunct="1">
      <a:defRPr sz="2400" kern="1200">
        <a:solidFill>
          <a:schemeClr val="tx1"/>
        </a:solidFill>
        <a:latin typeface="+mn-lt"/>
        <a:ea typeface="+mn-ea"/>
        <a:cs typeface="+mn-cs"/>
      </a:defRPr>
    </a:lvl3pPr>
    <a:lvl4pPr marL="1828526" algn="l" defTabSz="609509" rtl="0" eaLnBrk="1" latinLnBrk="0" hangingPunct="1">
      <a:defRPr sz="2400" kern="1200">
        <a:solidFill>
          <a:schemeClr val="tx1"/>
        </a:solidFill>
        <a:latin typeface="+mn-lt"/>
        <a:ea typeface="+mn-ea"/>
        <a:cs typeface="+mn-cs"/>
      </a:defRPr>
    </a:lvl4pPr>
    <a:lvl5pPr marL="2438034" algn="l" defTabSz="609509" rtl="0" eaLnBrk="1" latinLnBrk="0" hangingPunct="1">
      <a:defRPr sz="2400" kern="1200">
        <a:solidFill>
          <a:schemeClr val="tx1"/>
        </a:solidFill>
        <a:latin typeface="+mn-lt"/>
        <a:ea typeface="+mn-ea"/>
        <a:cs typeface="+mn-cs"/>
      </a:defRPr>
    </a:lvl5pPr>
    <a:lvl6pPr marL="3047543" algn="l" defTabSz="609509" rtl="0" eaLnBrk="1" latinLnBrk="0" hangingPunct="1">
      <a:defRPr sz="2400" kern="1200">
        <a:solidFill>
          <a:schemeClr val="tx1"/>
        </a:solidFill>
        <a:latin typeface="+mn-lt"/>
        <a:ea typeface="+mn-ea"/>
        <a:cs typeface="+mn-cs"/>
      </a:defRPr>
    </a:lvl6pPr>
    <a:lvl7pPr marL="3657051" algn="l" defTabSz="609509" rtl="0" eaLnBrk="1" latinLnBrk="0" hangingPunct="1">
      <a:defRPr sz="2400" kern="1200">
        <a:solidFill>
          <a:schemeClr val="tx1"/>
        </a:solidFill>
        <a:latin typeface="+mn-lt"/>
        <a:ea typeface="+mn-ea"/>
        <a:cs typeface="+mn-cs"/>
      </a:defRPr>
    </a:lvl7pPr>
    <a:lvl8pPr marL="4266560" algn="l" defTabSz="609509" rtl="0" eaLnBrk="1" latinLnBrk="0" hangingPunct="1">
      <a:defRPr sz="2400" kern="1200">
        <a:solidFill>
          <a:schemeClr val="tx1"/>
        </a:solidFill>
        <a:latin typeface="+mn-lt"/>
        <a:ea typeface="+mn-ea"/>
        <a:cs typeface="+mn-cs"/>
      </a:defRPr>
    </a:lvl8pPr>
    <a:lvl9pPr marL="4876069" algn="l" defTabSz="609509"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692024-E5D6-1FEB-470F-02A4B48BE2D3}" name="Karin Van Der Pal" initials="KVDP" userId="S::261982G@curtin.edu.au::9c8b5d65-9456-4bee-9b37-c7baefcf5c23" providerId="AD"/>
  <p188:author id="{A22AA88D-9E48-424B-FA86-CCFB9D09E20C}" name="Vicky Barnett" initials="VB" userId="S::251066a@curtin.edu.au::bccdf2a3-d7db-4f5d-a02d-8577bc12c4d7"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648"/>
    <a:srgbClr val="1BAAAA"/>
    <a:srgbClr val="147F7F"/>
    <a:srgbClr val="C29A2A"/>
    <a:srgbClr val="F8BF4D"/>
    <a:srgbClr val="DBDBDB"/>
    <a:srgbClr val="3A526D"/>
    <a:srgbClr val="595959"/>
    <a:srgbClr val="7CB554"/>
    <a:srgbClr val="4D6D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7B001A-6D1E-4486-A1B2-FF3E586E3D3A}" v="25" dt="2023-10-08T23:13:34.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354" y="132"/>
      </p:cViewPr>
      <p:guideLst>
        <p:guide orient="horz" pos="422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ie Geard" userId="b930dff3-5db0-4b18-9d4c-f929b90677dc" providerId="ADAL" clId="{9F7B001A-6D1E-4486-A1B2-FF3E586E3D3A}"/>
    <pc:docChg chg="undo custSel modSld">
      <pc:chgData name="Kylie Geard" userId="b930dff3-5db0-4b18-9d4c-f929b90677dc" providerId="ADAL" clId="{9F7B001A-6D1E-4486-A1B2-FF3E586E3D3A}" dt="2023-10-08T23:13:12.313" v="6" actId="3626"/>
      <pc:docMkLst>
        <pc:docMk/>
      </pc:docMkLst>
      <pc:sldChg chg="modSp mod">
        <pc:chgData name="Kylie Geard" userId="b930dff3-5db0-4b18-9d4c-f929b90677dc" providerId="ADAL" clId="{9F7B001A-6D1E-4486-A1B2-FF3E586E3D3A}" dt="2023-10-08T23:13:12.313" v="6" actId="3626"/>
        <pc:sldMkLst>
          <pc:docMk/>
          <pc:sldMk cId="2379498842" sldId="1027"/>
        </pc:sldMkLst>
        <pc:spChg chg="mod">
          <ac:chgData name="Kylie Geard" userId="b930dff3-5db0-4b18-9d4c-f929b90677dc" providerId="ADAL" clId="{9F7B001A-6D1E-4486-A1B2-FF3E586E3D3A}" dt="2023-10-08T23:13:12.313" v="6" actId="3626"/>
          <ac:spMkLst>
            <pc:docMk/>
            <pc:sldMk cId="2379498842" sldId="1027"/>
            <ac:spMk id="40" creationId="{3E12FE3E-D8BD-4934-1862-B90AAEB456EC}"/>
          </ac:spMkLst>
        </pc:spChg>
        <pc:graphicFrameChg chg="mod">
          <ac:chgData name="Kylie Geard" userId="b930dff3-5db0-4b18-9d4c-f929b90677dc" providerId="ADAL" clId="{9F7B001A-6D1E-4486-A1B2-FF3E586E3D3A}" dt="2023-10-05T03:35:02.593" v="1"/>
          <ac:graphicFrameMkLst>
            <pc:docMk/>
            <pc:sldMk cId="2379498842" sldId="1027"/>
            <ac:graphicFrameMk id="12" creationId="{D69ACCCD-48D2-3722-3658-DC230F122CC2}"/>
          </ac:graphicFrameMkLst>
        </pc:graphicFrameChg>
        <pc:graphicFrameChg chg="ord">
          <ac:chgData name="Kylie Geard" userId="b930dff3-5db0-4b18-9d4c-f929b90677dc" providerId="ADAL" clId="{9F7B001A-6D1E-4486-A1B2-FF3E586E3D3A}" dt="2023-10-05T03:37:21.945" v="5" actId="167"/>
          <ac:graphicFrameMkLst>
            <pc:docMk/>
            <pc:sldMk cId="2379498842" sldId="1027"/>
            <ac:graphicFrameMk id="14" creationId="{D5932F10-BACE-916B-C3C0-2940E58FB400}"/>
          </ac:graphicFrameMkLst>
        </pc:graphicFrameChg>
      </pc:sldChg>
    </pc:docChg>
  </pc:docChgLst>
  <pc:docChgLst>
    <pc:chgData name="Jane Hawkeswood" userId="63bada2e-462c-4af3-bfba-3429ca74680e" providerId="ADAL" clId="{69808654-03E0-4654-8E60-49B94264510B}"/>
    <pc:docChg chg="custSel modSld">
      <pc:chgData name="Jane Hawkeswood" userId="63bada2e-462c-4af3-bfba-3429ca74680e" providerId="ADAL" clId="{69808654-03E0-4654-8E60-49B94264510B}" dt="2023-10-05T03:37:24.104" v="34" actId="478"/>
      <pc:docMkLst>
        <pc:docMk/>
      </pc:docMkLst>
      <pc:sldChg chg="modSp mod">
        <pc:chgData name="Jane Hawkeswood" userId="63bada2e-462c-4af3-bfba-3429ca74680e" providerId="ADAL" clId="{69808654-03E0-4654-8E60-49B94264510B}" dt="2023-10-02T05:03:01.110" v="0" actId="21"/>
        <pc:sldMkLst>
          <pc:docMk/>
          <pc:sldMk cId="3390837962" sldId="341"/>
        </pc:sldMkLst>
        <pc:spChg chg="mod">
          <ac:chgData name="Jane Hawkeswood" userId="63bada2e-462c-4af3-bfba-3429ca74680e" providerId="ADAL" clId="{69808654-03E0-4654-8E60-49B94264510B}" dt="2023-10-02T05:03:01.110" v="0" actId="21"/>
          <ac:spMkLst>
            <pc:docMk/>
            <pc:sldMk cId="3390837962" sldId="341"/>
            <ac:spMk id="19" creationId="{00000000-0000-0000-0000-000000000000}"/>
          </ac:spMkLst>
        </pc:spChg>
      </pc:sldChg>
      <pc:sldChg chg="addSp delSp modSp mod">
        <pc:chgData name="Jane Hawkeswood" userId="63bada2e-462c-4af3-bfba-3429ca74680e" providerId="ADAL" clId="{69808654-03E0-4654-8E60-49B94264510B}" dt="2023-10-05T03:37:24.104" v="34" actId="478"/>
        <pc:sldMkLst>
          <pc:docMk/>
          <pc:sldMk cId="2379498842" sldId="1027"/>
        </pc:sldMkLst>
        <pc:spChg chg="mod">
          <ac:chgData name="Jane Hawkeswood" userId="63bada2e-462c-4af3-bfba-3429ca74680e" providerId="ADAL" clId="{69808654-03E0-4654-8E60-49B94264510B}" dt="2023-10-05T03:34:36.789" v="18" actId="313"/>
          <ac:spMkLst>
            <pc:docMk/>
            <pc:sldMk cId="2379498842" sldId="1027"/>
            <ac:spMk id="40" creationId="{3E12FE3E-D8BD-4934-1862-B90AAEB456EC}"/>
          </ac:spMkLst>
        </pc:spChg>
        <pc:graphicFrameChg chg="add del mod">
          <ac:chgData name="Jane Hawkeswood" userId="63bada2e-462c-4af3-bfba-3429ca74680e" providerId="ADAL" clId="{69808654-03E0-4654-8E60-49B94264510B}" dt="2023-10-05T03:31:41.912" v="6" actId="478"/>
          <ac:graphicFrameMkLst>
            <pc:docMk/>
            <pc:sldMk cId="2379498842" sldId="1027"/>
            <ac:graphicFrameMk id="5" creationId="{5F0FF94D-A086-FBE9-99D9-C4FC4A5556C2}"/>
          </ac:graphicFrameMkLst>
        </pc:graphicFrameChg>
        <pc:graphicFrameChg chg="add del mod">
          <ac:chgData name="Jane Hawkeswood" userId="63bada2e-462c-4af3-bfba-3429ca74680e" providerId="ADAL" clId="{69808654-03E0-4654-8E60-49B94264510B}" dt="2023-10-05T03:31:38.500" v="5" actId="478"/>
          <ac:graphicFrameMkLst>
            <pc:docMk/>
            <pc:sldMk cId="2379498842" sldId="1027"/>
            <ac:graphicFrameMk id="8" creationId="{B7F378E4-6F0A-5D31-B38B-89545D5AF51E}"/>
          </ac:graphicFrameMkLst>
        </pc:graphicFrameChg>
        <pc:graphicFrameChg chg="add del mod">
          <ac:chgData name="Jane Hawkeswood" userId="63bada2e-462c-4af3-bfba-3429ca74680e" providerId="ADAL" clId="{69808654-03E0-4654-8E60-49B94264510B}" dt="2023-10-05T03:33:05.738" v="11" actId="478"/>
          <ac:graphicFrameMkLst>
            <pc:docMk/>
            <pc:sldMk cId="2379498842" sldId="1027"/>
            <ac:graphicFrameMk id="10" creationId="{8B9C0441-7E42-CB11-9802-DC8C7AB28A54}"/>
          </ac:graphicFrameMkLst>
        </pc:graphicFrameChg>
        <pc:graphicFrameChg chg="add del mod">
          <ac:chgData name="Jane Hawkeswood" userId="63bada2e-462c-4af3-bfba-3429ca74680e" providerId="ADAL" clId="{69808654-03E0-4654-8E60-49B94264510B}" dt="2023-10-05T03:33:50.986" v="15" actId="478"/>
          <ac:graphicFrameMkLst>
            <pc:docMk/>
            <pc:sldMk cId="2379498842" sldId="1027"/>
            <ac:graphicFrameMk id="11" creationId="{FC7819AA-E52D-F9F6-2F4A-F272B96AF88E}"/>
          </ac:graphicFrameMkLst>
        </pc:graphicFrameChg>
        <pc:graphicFrameChg chg="add del mod">
          <ac:chgData name="Jane Hawkeswood" userId="63bada2e-462c-4af3-bfba-3429ca74680e" providerId="ADAL" clId="{69808654-03E0-4654-8E60-49B94264510B}" dt="2023-10-05T03:35:56.126" v="28" actId="478"/>
          <ac:graphicFrameMkLst>
            <pc:docMk/>
            <pc:sldMk cId="2379498842" sldId="1027"/>
            <ac:graphicFrameMk id="12" creationId="{D69ACCCD-48D2-3722-3658-DC230F122CC2}"/>
          </ac:graphicFrameMkLst>
        </pc:graphicFrameChg>
        <pc:graphicFrameChg chg="add del mod">
          <ac:chgData name="Jane Hawkeswood" userId="63bada2e-462c-4af3-bfba-3429ca74680e" providerId="ADAL" clId="{69808654-03E0-4654-8E60-49B94264510B}" dt="2023-10-05T03:35:53.846" v="27" actId="478"/>
          <ac:graphicFrameMkLst>
            <pc:docMk/>
            <pc:sldMk cId="2379498842" sldId="1027"/>
            <ac:graphicFrameMk id="13" creationId="{C98A64C2-C3CD-1646-64C9-A53C162E0DF9}"/>
          </ac:graphicFrameMkLst>
        </pc:graphicFrameChg>
        <pc:graphicFrameChg chg="add del mod ord">
          <ac:chgData name="Jane Hawkeswood" userId="63bada2e-462c-4af3-bfba-3429ca74680e" providerId="ADAL" clId="{69808654-03E0-4654-8E60-49B94264510B}" dt="2023-10-05T03:37:24.104" v="34" actId="478"/>
          <ac:graphicFrameMkLst>
            <pc:docMk/>
            <pc:sldMk cId="2379498842" sldId="1027"/>
            <ac:graphicFrameMk id="14" creationId="{D5932F10-BACE-916B-C3C0-2940E58FB4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D798F-14CF-490C-A043-D61003919E0C}" type="doc">
      <dgm:prSet loTypeId="urn:microsoft.com/office/officeart/2005/8/layout/cycle8" loCatId="cycle" qsTypeId="urn:microsoft.com/office/officeart/2005/8/quickstyle/simple1" qsCatId="simple" csTypeId="urn:microsoft.com/office/officeart/2005/8/colors/colorful4" csCatId="colorful" phldr="1"/>
      <dgm:spPr/>
    </dgm:pt>
    <dgm:pt modelId="{C7A576DB-4286-49F1-8226-1A8098CEDDB3}">
      <dgm:prSet phldrT="[Text]"/>
      <dgm:spPr/>
      <dgm:t>
        <a:bodyPr/>
        <a:lstStyle/>
        <a:p>
          <a:r>
            <a:rPr lang="en-AU"/>
            <a:t>Health &amp; Safety</a:t>
          </a:r>
        </a:p>
      </dgm:t>
    </dgm:pt>
    <dgm:pt modelId="{010CB806-78F2-45D4-954F-B7380A56ED96}" type="parTrans" cxnId="{FF4C47F6-117E-40A7-972E-3248C571E85C}">
      <dgm:prSet/>
      <dgm:spPr/>
      <dgm:t>
        <a:bodyPr/>
        <a:lstStyle/>
        <a:p>
          <a:endParaRPr lang="en-AU"/>
        </a:p>
      </dgm:t>
    </dgm:pt>
    <dgm:pt modelId="{8340F511-CB35-4146-8E0F-EE1F968650C4}" type="sibTrans" cxnId="{FF4C47F6-117E-40A7-972E-3248C571E85C}">
      <dgm:prSet/>
      <dgm:spPr/>
      <dgm:t>
        <a:bodyPr/>
        <a:lstStyle/>
        <a:p>
          <a:endParaRPr lang="en-AU"/>
        </a:p>
      </dgm:t>
    </dgm:pt>
    <dgm:pt modelId="{BA9BEC99-2879-45B9-BFB2-82A071278231}">
      <dgm:prSet phldrT="[Text]"/>
      <dgm:spPr/>
      <dgm:t>
        <a:bodyPr/>
        <a:lstStyle/>
        <a:p>
          <a:r>
            <a:rPr lang="en-AU"/>
            <a:t>Physical Environment</a:t>
          </a:r>
        </a:p>
      </dgm:t>
    </dgm:pt>
    <dgm:pt modelId="{5AC850A5-CFD1-4842-BD58-0DDD21783488}" type="parTrans" cxnId="{1A174100-0330-4532-8594-AF64A5B47AEF}">
      <dgm:prSet/>
      <dgm:spPr/>
      <dgm:t>
        <a:bodyPr/>
        <a:lstStyle/>
        <a:p>
          <a:endParaRPr lang="en-AU"/>
        </a:p>
      </dgm:t>
    </dgm:pt>
    <dgm:pt modelId="{2457DE18-1D98-4D61-8688-D16BAD2A6AA5}" type="sibTrans" cxnId="{1A174100-0330-4532-8594-AF64A5B47AEF}">
      <dgm:prSet/>
      <dgm:spPr/>
      <dgm:t>
        <a:bodyPr/>
        <a:lstStyle/>
        <a:p>
          <a:endParaRPr lang="en-AU"/>
        </a:p>
      </dgm:t>
    </dgm:pt>
    <dgm:pt modelId="{F482FA9B-D35F-4F40-872F-FC79E1C1ED00}">
      <dgm:prSet phldrT="[Text]"/>
      <dgm:spPr/>
      <dgm:t>
        <a:bodyPr/>
        <a:lstStyle/>
        <a:p>
          <a:r>
            <a:rPr lang="en-AU"/>
            <a:t>Misinformed</a:t>
          </a:r>
        </a:p>
        <a:p>
          <a:r>
            <a:rPr lang="en-AU"/>
            <a:t>Ableism</a:t>
          </a:r>
        </a:p>
        <a:p>
          <a:r>
            <a:rPr lang="en-AU" err="1"/>
            <a:t>Disableism</a:t>
          </a:r>
          <a:endParaRPr lang="en-AU"/>
        </a:p>
      </dgm:t>
    </dgm:pt>
    <dgm:pt modelId="{8661737F-2A85-4F46-8DF0-D170FD840786}" type="parTrans" cxnId="{169E535E-79F7-447B-A7F3-D70BE06CC9DB}">
      <dgm:prSet/>
      <dgm:spPr/>
      <dgm:t>
        <a:bodyPr/>
        <a:lstStyle/>
        <a:p>
          <a:endParaRPr lang="en-AU"/>
        </a:p>
      </dgm:t>
    </dgm:pt>
    <dgm:pt modelId="{694A03F1-B84C-4B89-8390-617D1EDB923E}" type="sibTrans" cxnId="{169E535E-79F7-447B-A7F3-D70BE06CC9DB}">
      <dgm:prSet/>
      <dgm:spPr/>
      <dgm:t>
        <a:bodyPr/>
        <a:lstStyle/>
        <a:p>
          <a:endParaRPr lang="en-AU"/>
        </a:p>
      </dgm:t>
    </dgm:pt>
    <dgm:pt modelId="{816E4445-71DD-4F51-87DE-072523DE1B42}" type="pres">
      <dgm:prSet presAssocID="{0F5D798F-14CF-490C-A043-D61003919E0C}" presName="compositeShape" presStyleCnt="0">
        <dgm:presLayoutVars>
          <dgm:chMax val="7"/>
          <dgm:dir/>
          <dgm:resizeHandles val="exact"/>
        </dgm:presLayoutVars>
      </dgm:prSet>
      <dgm:spPr/>
    </dgm:pt>
    <dgm:pt modelId="{73138355-3006-4B46-A7E2-5E7CBD235297}" type="pres">
      <dgm:prSet presAssocID="{0F5D798F-14CF-490C-A043-D61003919E0C}" presName="wedge1" presStyleLbl="node1" presStyleIdx="0" presStyleCnt="3"/>
      <dgm:spPr/>
    </dgm:pt>
    <dgm:pt modelId="{DB4E6D07-E6DF-423A-951A-1F825EB4D76A}" type="pres">
      <dgm:prSet presAssocID="{0F5D798F-14CF-490C-A043-D61003919E0C}" presName="dummy1a" presStyleCnt="0"/>
      <dgm:spPr/>
    </dgm:pt>
    <dgm:pt modelId="{A1E4CF4C-18E8-435B-81F6-86692D1543EB}" type="pres">
      <dgm:prSet presAssocID="{0F5D798F-14CF-490C-A043-D61003919E0C}" presName="dummy1b" presStyleCnt="0"/>
      <dgm:spPr/>
    </dgm:pt>
    <dgm:pt modelId="{5768742B-FAB5-4407-AC63-210A859E1D13}" type="pres">
      <dgm:prSet presAssocID="{0F5D798F-14CF-490C-A043-D61003919E0C}" presName="wedge1Tx" presStyleLbl="node1" presStyleIdx="0" presStyleCnt="3">
        <dgm:presLayoutVars>
          <dgm:chMax val="0"/>
          <dgm:chPref val="0"/>
          <dgm:bulletEnabled val="1"/>
        </dgm:presLayoutVars>
      </dgm:prSet>
      <dgm:spPr/>
    </dgm:pt>
    <dgm:pt modelId="{0309052C-96C6-4926-BEB2-70F7FDAA724A}" type="pres">
      <dgm:prSet presAssocID="{0F5D798F-14CF-490C-A043-D61003919E0C}" presName="wedge2" presStyleLbl="node1" presStyleIdx="1" presStyleCnt="3"/>
      <dgm:spPr/>
    </dgm:pt>
    <dgm:pt modelId="{EE55A23A-4FFC-4C97-A3B7-FFE06C3E04E0}" type="pres">
      <dgm:prSet presAssocID="{0F5D798F-14CF-490C-A043-D61003919E0C}" presName="dummy2a" presStyleCnt="0"/>
      <dgm:spPr/>
    </dgm:pt>
    <dgm:pt modelId="{1569FB86-BFDF-41D3-AF51-41CDFBBB2DF9}" type="pres">
      <dgm:prSet presAssocID="{0F5D798F-14CF-490C-A043-D61003919E0C}" presName="dummy2b" presStyleCnt="0"/>
      <dgm:spPr/>
    </dgm:pt>
    <dgm:pt modelId="{CAA8E6A1-456B-495D-B2E1-86ECC99DF97A}" type="pres">
      <dgm:prSet presAssocID="{0F5D798F-14CF-490C-A043-D61003919E0C}" presName="wedge2Tx" presStyleLbl="node1" presStyleIdx="1" presStyleCnt="3">
        <dgm:presLayoutVars>
          <dgm:chMax val="0"/>
          <dgm:chPref val="0"/>
          <dgm:bulletEnabled val="1"/>
        </dgm:presLayoutVars>
      </dgm:prSet>
      <dgm:spPr/>
    </dgm:pt>
    <dgm:pt modelId="{64BFA2C3-9393-45D0-BD6A-D9D80333111D}" type="pres">
      <dgm:prSet presAssocID="{0F5D798F-14CF-490C-A043-D61003919E0C}" presName="wedge3" presStyleLbl="node1" presStyleIdx="2" presStyleCnt="3"/>
      <dgm:spPr/>
    </dgm:pt>
    <dgm:pt modelId="{54470F5A-DC14-489C-B243-D25088939E30}" type="pres">
      <dgm:prSet presAssocID="{0F5D798F-14CF-490C-A043-D61003919E0C}" presName="dummy3a" presStyleCnt="0"/>
      <dgm:spPr/>
    </dgm:pt>
    <dgm:pt modelId="{D5F24FBB-40FC-44F7-89EC-4D514D9EDEDB}" type="pres">
      <dgm:prSet presAssocID="{0F5D798F-14CF-490C-A043-D61003919E0C}" presName="dummy3b" presStyleCnt="0"/>
      <dgm:spPr/>
    </dgm:pt>
    <dgm:pt modelId="{464CD0CC-C2EF-4AD3-80CB-04F43BACBE88}" type="pres">
      <dgm:prSet presAssocID="{0F5D798F-14CF-490C-A043-D61003919E0C}" presName="wedge3Tx" presStyleLbl="node1" presStyleIdx="2" presStyleCnt="3">
        <dgm:presLayoutVars>
          <dgm:chMax val="0"/>
          <dgm:chPref val="0"/>
          <dgm:bulletEnabled val="1"/>
        </dgm:presLayoutVars>
      </dgm:prSet>
      <dgm:spPr/>
    </dgm:pt>
    <dgm:pt modelId="{25CFC130-F2D2-4409-A4CF-E5D8B65436F5}" type="pres">
      <dgm:prSet presAssocID="{8340F511-CB35-4146-8E0F-EE1F968650C4}" presName="arrowWedge1" presStyleLbl="fgSibTrans2D1" presStyleIdx="0" presStyleCnt="3"/>
      <dgm:spPr/>
    </dgm:pt>
    <dgm:pt modelId="{58B21426-297D-4D97-BD81-CE7C58F902FB}" type="pres">
      <dgm:prSet presAssocID="{2457DE18-1D98-4D61-8688-D16BAD2A6AA5}" presName="arrowWedge2" presStyleLbl="fgSibTrans2D1" presStyleIdx="1" presStyleCnt="3"/>
      <dgm:spPr/>
    </dgm:pt>
    <dgm:pt modelId="{8E211BF2-E636-464E-8DE6-C522B324FF1B}" type="pres">
      <dgm:prSet presAssocID="{694A03F1-B84C-4B89-8390-617D1EDB923E}" presName="arrowWedge3" presStyleLbl="fgSibTrans2D1" presStyleIdx="2" presStyleCnt="3"/>
      <dgm:spPr/>
    </dgm:pt>
  </dgm:ptLst>
  <dgm:cxnLst>
    <dgm:cxn modelId="{1A174100-0330-4532-8594-AF64A5B47AEF}" srcId="{0F5D798F-14CF-490C-A043-D61003919E0C}" destId="{BA9BEC99-2879-45B9-BFB2-82A071278231}" srcOrd="1" destOrd="0" parTransId="{5AC850A5-CFD1-4842-BD58-0DDD21783488}" sibTransId="{2457DE18-1D98-4D61-8688-D16BAD2A6AA5}"/>
    <dgm:cxn modelId="{5157E305-BC5C-4D1A-9CF5-EC77958F0206}" type="presOf" srcId="{0F5D798F-14CF-490C-A043-D61003919E0C}" destId="{816E4445-71DD-4F51-87DE-072523DE1B42}" srcOrd="0" destOrd="0" presId="urn:microsoft.com/office/officeart/2005/8/layout/cycle8"/>
    <dgm:cxn modelId="{0F3FE70A-7473-4D8F-B696-443D249C71B2}" type="presOf" srcId="{C7A576DB-4286-49F1-8226-1A8098CEDDB3}" destId="{73138355-3006-4B46-A7E2-5E7CBD235297}" srcOrd="0" destOrd="0" presId="urn:microsoft.com/office/officeart/2005/8/layout/cycle8"/>
    <dgm:cxn modelId="{57AC4739-C4CF-420F-93D7-B6994D2ED508}" type="presOf" srcId="{C7A576DB-4286-49F1-8226-1A8098CEDDB3}" destId="{5768742B-FAB5-4407-AC63-210A859E1D13}" srcOrd="1" destOrd="0" presId="urn:microsoft.com/office/officeart/2005/8/layout/cycle8"/>
    <dgm:cxn modelId="{169E535E-79F7-447B-A7F3-D70BE06CC9DB}" srcId="{0F5D798F-14CF-490C-A043-D61003919E0C}" destId="{F482FA9B-D35F-4F40-872F-FC79E1C1ED00}" srcOrd="2" destOrd="0" parTransId="{8661737F-2A85-4F46-8DF0-D170FD840786}" sibTransId="{694A03F1-B84C-4B89-8390-617D1EDB923E}"/>
    <dgm:cxn modelId="{AFE4E248-8164-4252-A706-D4087E238A5B}" type="presOf" srcId="{F482FA9B-D35F-4F40-872F-FC79E1C1ED00}" destId="{64BFA2C3-9393-45D0-BD6A-D9D80333111D}" srcOrd="0" destOrd="0" presId="urn:microsoft.com/office/officeart/2005/8/layout/cycle8"/>
    <dgm:cxn modelId="{1C54D585-904A-4126-8B2E-BCF51DA12D1C}" type="presOf" srcId="{F482FA9B-D35F-4F40-872F-FC79E1C1ED00}" destId="{464CD0CC-C2EF-4AD3-80CB-04F43BACBE88}" srcOrd="1" destOrd="0" presId="urn:microsoft.com/office/officeart/2005/8/layout/cycle8"/>
    <dgm:cxn modelId="{EBD7EC92-CC8E-4673-AAD2-979AA11955DB}" type="presOf" srcId="{BA9BEC99-2879-45B9-BFB2-82A071278231}" destId="{0309052C-96C6-4926-BEB2-70F7FDAA724A}" srcOrd="0" destOrd="0" presId="urn:microsoft.com/office/officeart/2005/8/layout/cycle8"/>
    <dgm:cxn modelId="{419337C8-6E55-452D-9397-92934DFC1064}" type="presOf" srcId="{BA9BEC99-2879-45B9-BFB2-82A071278231}" destId="{CAA8E6A1-456B-495D-B2E1-86ECC99DF97A}" srcOrd="1" destOrd="0" presId="urn:microsoft.com/office/officeart/2005/8/layout/cycle8"/>
    <dgm:cxn modelId="{FF4C47F6-117E-40A7-972E-3248C571E85C}" srcId="{0F5D798F-14CF-490C-A043-D61003919E0C}" destId="{C7A576DB-4286-49F1-8226-1A8098CEDDB3}" srcOrd="0" destOrd="0" parTransId="{010CB806-78F2-45D4-954F-B7380A56ED96}" sibTransId="{8340F511-CB35-4146-8E0F-EE1F968650C4}"/>
    <dgm:cxn modelId="{6601913E-48E1-4443-A350-58E46090FF3F}" type="presParOf" srcId="{816E4445-71DD-4F51-87DE-072523DE1B42}" destId="{73138355-3006-4B46-A7E2-5E7CBD235297}" srcOrd="0" destOrd="0" presId="urn:microsoft.com/office/officeart/2005/8/layout/cycle8"/>
    <dgm:cxn modelId="{B4233B43-874B-4196-927F-1FAE8EC560A0}" type="presParOf" srcId="{816E4445-71DD-4F51-87DE-072523DE1B42}" destId="{DB4E6D07-E6DF-423A-951A-1F825EB4D76A}" srcOrd="1" destOrd="0" presId="urn:microsoft.com/office/officeart/2005/8/layout/cycle8"/>
    <dgm:cxn modelId="{164B4584-781A-412B-8082-2D8A8651DF98}" type="presParOf" srcId="{816E4445-71DD-4F51-87DE-072523DE1B42}" destId="{A1E4CF4C-18E8-435B-81F6-86692D1543EB}" srcOrd="2" destOrd="0" presId="urn:microsoft.com/office/officeart/2005/8/layout/cycle8"/>
    <dgm:cxn modelId="{BDC573FD-1A03-401B-BAF9-F4672EE26432}" type="presParOf" srcId="{816E4445-71DD-4F51-87DE-072523DE1B42}" destId="{5768742B-FAB5-4407-AC63-210A859E1D13}" srcOrd="3" destOrd="0" presId="urn:microsoft.com/office/officeart/2005/8/layout/cycle8"/>
    <dgm:cxn modelId="{21D19635-9459-455B-A317-0341985576BA}" type="presParOf" srcId="{816E4445-71DD-4F51-87DE-072523DE1B42}" destId="{0309052C-96C6-4926-BEB2-70F7FDAA724A}" srcOrd="4" destOrd="0" presId="urn:microsoft.com/office/officeart/2005/8/layout/cycle8"/>
    <dgm:cxn modelId="{88639AC5-7232-4CAA-B2E3-F9A216366186}" type="presParOf" srcId="{816E4445-71DD-4F51-87DE-072523DE1B42}" destId="{EE55A23A-4FFC-4C97-A3B7-FFE06C3E04E0}" srcOrd="5" destOrd="0" presId="urn:microsoft.com/office/officeart/2005/8/layout/cycle8"/>
    <dgm:cxn modelId="{C5E68039-E686-4B7B-9524-5206CE59F9E6}" type="presParOf" srcId="{816E4445-71DD-4F51-87DE-072523DE1B42}" destId="{1569FB86-BFDF-41D3-AF51-41CDFBBB2DF9}" srcOrd="6" destOrd="0" presId="urn:microsoft.com/office/officeart/2005/8/layout/cycle8"/>
    <dgm:cxn modelId="{34D0BAA5-8DB4-40E5-875D-D0D0961BDBA3}" type="presParOf" srcId="{816E4445-71DD-4F51-87DE-072523DE1B42}" destId="{CAA8E6A1-456B-495D-B2E1-86ECC99DF97A}" srcOrd="7" destOrd="0" presId="urn:microsoft.com/office/officeart/2005/8/layout/cycle8"/>
    <dgm:cxn modelId="{D77086BE-E042-41B9-BB75-A79C409756EE}" type="presParOf" srcId="{816E4445-71DD-4F51-87DE-072523DE1B42}" destId="{64BFA2C3-9393-45D0-BD6A-D9D80333111D}" srcOrd="8" destOrd="0" presId="urn:microsoft.com/office/officeart/2005/8/layout/cycle8"/>
    <dgm:cxn modelId="{C5F017F9-2A60-4551-A3B9-18FB85364210}" type="presParOf" srcId="{816E4445-71DD-4F51-87DE-072523DE1B42}" destId="{54470F5A-DC14-489C-B243-D25088939E30}" srcOrd="9" destOrd="0" presId="urn:microsoft.com/office/officeart/2005/8/layout/cycle8"/>
    <dgm:cxn modelId="{16E11016-B303-4BFD-BDDB-E983B26A1243}" type="presParOf" srcId="{816E4445-71DD-4F51-87DE-072523DE1B42}" destId="{D5F24FBB-40FC-44F7-89EC-4D514D9EDEDB}" srcOrd="10" destOrd="0" presId="urn:microsoft.com/office/officeart/2005/8/layout/cycle8"/>
    <dgm:cxn modelId="{6848A5F2-1226-4BB2-AE86-24376DB85880}" type="presParOf" srcId="{816E4445-71DD-4F51-87DE-072523DE1B42}" destId="{464CD0CC-C2EF-4AD3-80CB-04F43BACBE88}" srcOrd="11" destOrd="0" presId="urn:microsoft.com/office/officeart/2005/8/layout/cycle8"/>
    <dgm:cxn modelId="{4B306704-931F-4419-A21C-37827EB80ABB}" type="presParOf" srcId="{816E4445-71DD-4F51-87DE-072523DE1B42}" destId="{25CFC130-F2D2-4409-A4CF-E5D8B65436F5}" srcOrd="12" destOrd="0" presId="urn:microsoft.com/office/officeart/2005/8/layout/cycle8"/>
    <dgm:cxn modelId="{97787F00-128B-4B2F-9CBF-B688C18CAE75}" type="presParOf" srcId="{816E4445-71DD-4F51-87DE-072523DE1B42}" destId="{58B21426-297D-4D97-BD81-CE7C58F902FB}" srcOrd="13" destOrd="0" presId="urn:microsoft.com/office/officeart/2005/8/layout/cycle8"/>
    <dgm:cxn modelId="{7D78603E-A169-4796-91C0-7FE1B11347B9}" type="presParOf" srcId="{816E4445-71DD-4F51-87DE-072523DE1B42}" destId="{8E211BF2-E636-464E-8DE6-C522B324FF1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5D798F-14CF-490C-A043-D61003919E0C}" type="doc">
      <dgm:prSet loTypeId="urn:microsoft.com/office/officeart/2005/8/layout/cycle8" loCatId="cycle" qsTypeId="urn:microsoft.com/office/officeart/2005/8/quickstyle/simple1" qsCatId="simple" csTypeId="urn:microsoft.com/office/officeart/2005/8/colors/colorful4" csCatId="colorful" phldr="1"/>
      <dgm:spPr/>
    </dgm:pt>
    <dgm:pt modelId="{C7A576DB-4286-49F1-8226-1A8098CEDDB3}">
      <dgm:prSet phldrT="[Text]"/>
      <dgm:spPr/>
      <dgm:t>
        <a:bodyPr/>
        <a:lstStyle/>
        <a:p>
          <a:r>
            <a:rPr lang="en-AU"/>
            <a:t>Health &amp; Safety</a:t>
          </a:r>
        </a:p>
      </dgm:t>
    </dgm:pt>
    <dgm:pt modelId="{010CB806-78F2-45D4-954F-B7380A56ED96}" type="parTrans" cxnId="{FF4C47F6-117E-40A7-972E-3248C571E85C}">
      <dgm:prSet/>
      <dgm:spPr/>
      <dgm:t>
        <a:bodyPr/>
        <a:lstStyle/>
        <a:p>
          <a:endParaRPr lang="en-AU"/>
        </a:p>
      </dgm:t>
    </dgm:pt>
    <dgm:pt modelId="{8340F511-CB35-4146-8E0F-EE1F968650C4}" type="sibTrans" cxnId="{FF4C47F6-117E-40A7-972E-3248C571E85C}">
      <dgm:prSet/>
      <dgm:spPr/>
      <dgm:t>
        <a:bodyPr/>
        <a:lstStyle/>
        <a:p>
          <a:endParaRPr lang="en-AU"/>
        </a:p>
      </dgm:t>
    </dgm:pt>
    <dgm:pt modelId="{BA9BEC99-2879-45B9-BFB2-82A071278231}">
      <dgm:prSet phldrT="[Text]"/>
      <dgm:spPr/>
      <dgm:t>
        <a:bodyPr/>
        <a:lstStyle/>
        <a:p>
          <a:r>
            <a:rPr lang="en-AU"/>
            <a:t>Physical Environment</a:t>
          </a:r>
        </a:p>
      </dgm:t>
    </dgm:pt>
    <dgm:pt modelId="{5AC850A5-CFD1-4842-BD58-0DDD21783488}" type="parTrans" cxnId="{1A174100-0330-4532-8594-AF64A5B47AEF}">
      <dgm:prSet/>
      <dgm:spPr/>
      <dgm:t>
        <a:bodyPr/>
        <a:lstStyle/>
        <a:p>
          <a:endParaRPr lang="en-AU"/>
        </a:p>
      </dgm:t>
    </dgm:pt>
    <dgm:pt modelId="{2457DE18-1D98-4D61-8688-D16BAD2A6AA5}" type="sibTrans" cxnId="{1A174100-0330-4532-8594-AF64A5B47AEF}">
      <dgm:prSet/>
      <dgm:spPr/>
      <dgm:t>
        <a:bodyPr/>
        <a:lstStyle/>
        <a:p>
          <a:endParaRPr lang="en-AU"/>
        </a:p>
      </dgm:t>
    </dgm:pt>
    <dgm:pt modelId="{F482FA9B-D35F-4F40-872F-FC79E1C1ED00}">
      <dgm:prSet phldrT="[Text]"/>
      <dgm:spPr/>
      <dgm:t>
        <a:bodyPr/>
        <a:lstStyle/>
        <a:p>
          <a:r>
            <a:rPr lang="en-AU"/>
            <a:t>Misinformed</a:t>
          </a:r>
        </a:p>
        <a:p>
          <a:r>
            <a:rPr lang="en-AU"/>
            <a:t>Ableism</a:t>
          </a:r>
        </a:p>
        <a:p>
          <a:r>
            <a:rPr lang="en-AU" err="1"/>
            <a:t>Disableism</a:t>
          </a:r>
          <a:endParaRPr lang="en-AU"/>
        </a:p>
      </dgm:t>
    </dgm:pt>
    <dgm:pt modelId="{8661737F-2A85-4F46-8DF0-D170FD840786}" type="parTrans" cxnId="{169E535E-79F7-447B-A7F3-D70BE06CC9DB}">
      <dgm:prSet/>
      <dgm:spPr/>
      <dgm:t>
        <a:bodyPr/>
        <a:lstStyle/>
        <a:p>
          <a:endParaRPr lang="en-AU"/>
        </a:p>
      </dgm:t>
    </dgm:pt>
    <dgm:pt modelId="{694A03F1-B84C-4B89-8390-617D1EDB923E}" type="sibTrans" cxnId="{169E535E-79F7-447B-A7F3-D70BE06CC9DB}">
      <dgm:prSet/>
      <dgm:spPr/>
      <dgm:t>
        <a:bodyPr/>
        <a:lstStyle/>
        <a:p>
          <a:endParaRPr lang="en-AU"/>
        </a:p>
      </dgm:t>
    </dgm:pt>
    <dgm:pt modelId="{816E4445-71DD-4F51-87DE-072523DE1B42}" type="pres">
      <dgm:prSet presAssocID="{0F5D798F-14CF-490C-A043-D61003919E0C}" presName="compositeShape" presStyleCnt="0">
        <dgm:presLayoutVars>
          <dgm:chMax val="7"/>
          <dgm:dir/>
          <dgm:resizeHandles val="exact"/>
        </dgm:presLayoutVars>
      </dgm:prSet>
      <dgm:spPr/>
    </dgm:pt>
    <dgm:pt modelId="{73138355-3006-4B46-A7E2-5E7CBD235297}" type="pres">
      <dgm:prSet presAssocID="{0F5D798F-14CF-490C-A043-D61003919E0C}" presName="wedge1" presStyleLbl="node1" presStyleIdx="0" presStyleCnt="3"/>
      <dgm:spPr/>
    </dgm:pt>
    <dgm:pt modelId="{DB4E6D07-E6DF-423A-951A-1F825EB4D76A}" type="pres">
      <dgm:prSet presAssocID="{0F5D798F-14CF-490C-A043-D61003919E0C}" presName="dummy1a" presStyleCnt="0"/>
      <dgm:spPr/>
    </dgm:pt>
    <dgm:pt modelId="{A1E4CF4C-18E8-435B-81F6-86692D1543EB}" type="pres">
      <dgm:prSet presAssocID="{0F5D798F-14CF-490C-A043-D61003919E0C}" presName="dummy1b" presStyleCnt="0"/>
      <dgm:spPr/>
    </dgm:pt>
    <dgm:pt modelId="{5768742B-FAB5-4407-AC63-210A859E1D13}" type="pres">
      <dgm:prSet presAssocID="{0F5D798F-14CF-490C-A043-D61003919E0C}" presName="wedge1Tx" presStyleLbl="node1" presStyleIdx="0" presStyleCnt="3">
        <dgm:presLayoutVars>
          <dgm:chMax val="0"/>
          <dgm:chPref val="0"/>
          <dgm:bulletEnabled val="1"/>
        </dgm:presLayoutVars>
      </dgm:prSet>
      <dgm:spPr/>
    </dgm:pt>
    <dgm:pt modelId="{0309052C-96C6-4926-BEB2-70F7FDAA724A}" type="pres">
      <dgm:prSet presAssocID="{0F5D798F-14CF-490C-A043-D61003919E0C}" presName="wedge2" presStyleLbl="node1" presStyleIdx="1" presStyleCnt="3"/>
      <dgm:spPr/>
    </dgm:pt>
    <dgm:pt modelId="{EE55A23A-4FFC-4C97-A3B7-FFE06C3E04E0}" type="pres">
      <dgm:prSet presAssocID="{0F5D798F-14CF-490C-A043-D61003919E0C}" presName="dummy2a" presStyleCnt="0"/>
      <dgm:spPr/>
    </dgm:pt>
    <dgm:pt modelId="{1569FB86-BFDF-41D3-AF51-41CDFBBB2DF9}" type="pres">
      <dgm:prSet presAssocID="{0F5D798F-14CF-490C-A043-D61003919E0C}" presName="dummy2b" presStyleCnt="0"/>
      <dgm:spPr/>
    </dgm:pt>
    <dgm:pt modelId="{CAA8E6A1-456B-495D-B2E1-86ECC99DF97A}" type="pres">
      <dgm:prSet presAssocID="{0F5D798F-14CF-490C-A043-D61003919E0C}" presName="wedge2Tx" presStyleLbl="node1" presStyleIdx="1" presStyleCnt="3">
        <dgm:presLayoutVars>
          <dgm:chMax val="0"/>
          <dgm:chPref val="0"/>
          <dgm:bulletEnabled val="1"/>
        </dgm:presLayoutVars>
      </dgm:prSet>
      <dgm:spPr/>
    </dgm:pt>
    <dgm:pt modelId="{64BFA2C3-9393-45D0-BD6A-D9D80333111D}" type="pres">
      <dgm:prSet presAssocID="{0F5D798F-14CF-490C-A043-D61003919E0C}" presName="wedge3" presStyleLbl="node1" presStyleIdx="2" presStyleCnt="3"/>
      <dgm:spPr/>
    </dgm:pt>
    <dgm:pt modelId="{54470F5A-DC14-489C-B243-D25088939E30}" type="pres">
      <dgm:prSet presAssocID="{0F5D798F-14CF-490C-A043-D61003919E0C}" presName="dummy3a" presStyleCnt="0"/>
      <dgm:spPr/>
    </dgm:pt>
    <dgm:pt modelId="{D5F24FBB-40FC-44F7-89EC-4D514D9EDEDB}" type="pres">
      <dgm:prSet presAssocID="{0F5D798F-14CF-490C-A043-D61003919E0C}" presName="dummy3b" presStyleCnt="0"/>
      <dgm:spPr/>
    </dgm:pt>
    <dgm:pt modelId="{464CD0CC-C2EF-4AD3-80CB-04F43BACBE88}" type="pres">
      <dgm:prSet presAssocID="{0F5D798F-14CF-490C-A043-D61003919E0C}" presName="wedge3Tx" presStyleLbl="node1" presStyleIdx="2" presStyleCnt="3">
        <dgm:presLayoutVars>
          <dgm:chMax val="0"/>
          <dgm:chPref val="0"/>
          <dgm:bulletEnabled val="1"/>
        </dgm:presLayoutVars>
      </dgm:prSet>
      <dgm:spPr/>
    </dgm:pt>
    <dgm:pt modelId="{25CFC130-F2D2-4409-A4CF-E5D8B65436F5}" type="pres">
      <dgm:prSet presAssocID="{8340F511-CB35-4146-8E0F-EE1F968650C4}" presName="arrowWedge1" presStyleLbl="fgSibTrans2D1" presStyleIdx="0" presStyleCnt="3"/>
      <dgm:spPr/>
    </dgm:pt>
    <dgm:pt modelId="{58B21426-297D-4D97-BD81-CE7C58F902FB}" type="pres">
      <dgm:prSet presAssocID="{2457DE18-1D98-4D61-8688-D16BAD2A6AA5}" presName="arrowWedge2" presStyleLbl="fgSibTrans2D1" presStyleIdx="1" presStyleCnt="3"/>
      <dgm:spPr/>
    </dgm:pt>
    <dgm:pt modelId="{8E211BF2-E636-464E-8DE6-C522B324FF1B}" type="pres">
      <dgm:prSet presAssocID="{694A03F1-B84C-4B89-8390-617D1EDB923E}" presName="arrowWedge3" presStyleLbl="fgSibTrans2D1" presStyleIdx="2" presStyleCnt="3"/>
      <dgm:spPr/>
    </dgm:pt>
  </dgm:ptLst>
  <dgm:cxnLst>
    <dgm:cxn modelId="{1A174100-0330-4532-8594-AF64A5B47AEF}" srcId="{0F5D798F-14CF-490C-A043-D61003919E0C}" destId="{BA9BEC99-2879-45B9-BFB2-82A071278231}" srcOrd="1" destOrd="0" parTransId="{5AC850A5-CFD1-4842-BD58-0DDD21783488}" sibTransId="{2457DE18-1D98-4D61-8688-D16BAD2A6AA5}"/>
    <dgm:cxn modelId="{5157E305-BC5C-4D1A-9CF5-EC77958F0206}" type="presOf" srcId="{0F5D798F-14CF-490C-A043-D61003919E0C}" destId="{816E4445-71DD-4F51-87DE-072523DE1B42}" srcOrd="0" destOrd="0" presId="urn:microsoft.com/office/officeart/2005/8/layout/cycle8"/>
    <dgm:cxn modelId="{0F3FE70A-7473-4D8F-B696-443D249C71B2}" type="presOf" srcId="{C7A576DB-4286-49F1-8226-1A8098CEDDB3}" destId="{73138355-3006-4B46-A7E2-5E7CBD235297}" srcOrd="0" destOrd="0" presId="urn:microsoft.com/office/officeart/2005/8/layout/cycle8"/>
    <dgm:cxn modelId="{57AC4739-C4CF-420F-93D7-B6994D2ED508}" type="presOf" srcId="{C7A576DB-4286-49F1-8226-1A8098CEDDB3}" destId="{5768742B-FAB5-4407-AC63-210A859E1D13}" srcOrd="1" destOrd="0" presId="urn:microsoft.com/office/officeart/2005/8/layout/cycle8"/>
    <dgm:cxn modelId="{169E535E-79F7-447B-A7F3-D70BE06CC9DB}" srcId="{0F5D798F-14CF-490C-A043-D61003919E0C}" destId="{F482FA9B-D35F-4F40-872F-FC79E1C1ED00}" srcOrd="2" destOrd="0" parTransId="{8661737F-2A85-4F46-8DF0-D170FD840786}" sibTransId="{694A03F1-B84C-4B89-8390-617D1EDB923E}"/>
    <dgm:cxn modelId="{AFE4E248-8164-4252-A706-D4087E238A5B}" type="presOf" srcId="{F482FA9B-D35F-4F40-872F-FC79E1C1ED00}" destId="{64BFA2C3-9393-45D0-BD6A-D9D80333111D}" srcOrd="0" destOrd="0" presId="urn:microsoft.com/office/officeart/2005/8/layout/cycle8"/>
    <dgm:cxn modelId="{1C54D585-904A-4126-8B2E-BCF51DA12D1C}" type="presOf" srcId="{F482FA9B-D35F-4F40-872F-FC79E1C1ED00}" destId="{464CD0CC-C2EF-4AD3-80CB-04F43BACBE88}" srcOrd="1" destOrd="0" presId="urn:microsoft.com/office/officeart/2005/8/layout/cycle8"/>
    <dgm:cxn modelId="{EBD7EC92-CC8E-4673-AAD2-979AA11955DB}" type="presOf" srcId="{BA9BEC99-2879-45B9-BFB2-82A071278231}" destId="{0309052C-96C6-4926-BEB2-70F7FDAA724A}" srcOrd="0" destOrd="0" presId="urn:microsoft.com/office/officeart/2005/8/layout/cycle8"/>
    <dgm:cxn modelId="{419337C8-6E55-452D-9397-92934DFC1064}" type="presOf" srcId="{BA9BEC99-2879-45B9-BFB2-82A071278231}" destId="{CAA8E6A1-456B-495D-B2E1-86ECC99DF97A}" srcOrd="1" destOrd="0" presId="urn:microsoft.com/office/officeart/2005/8/layout/cycle8"/>
    <dgm:cxn modelId="{FF4C47F6-117E-40A7-972E-3248C571E85C}" srcId="{0F5D798F-14CF-490C-A043-D61003919E0C}" destId="{C7A576DB-4286-49F1-8226-1A8098CEDDB3}" srcOrd="0" destOrd="0" parTransId="{010CB806-78F2-45D4-954F-B7380A56ED96}" sibTransId="{8340F511-CB35-4146-8E0F-EE1F968650C4}"/>
    <dgm:cxn modelId="{6601913E-48E1-4443-A350-58E46090FF3F}" type="presParOf" srcId="{816E4445-71DD-4F51-87DE-072523DE1B42}" destId="{73138355-3006-4B46-A7E2-5E7CBD235297}" srcOrd="0" destOrd="0" presId="urn:microsoft.com/office/officeart/2005/8/layout/cycle8"/>
    <dgm:cxn modelId="{B4233B43-874B-4196-927F-1FAE8EC560A0}" type="presParOf" srcId="{816E4445-71DD-4F51-87DE-072523DE1B42}" destId="{DB4E6D07-E6DF-423A-951A-1F825EB4D76A}" srcOrd="1" destOrd="0" presId="urn:microsoft.com/office/officeart/2005/8/layout/cycle8"/>
    <dgm:cxn modelId="{164B4584-781A-412B-8082-2D8A8651DF98}" type="presParOf" srcId="{816E4445-71DD-4F51-87DE-072523DE1B42}" destId="{A1E4CF4C-18E8-435B-81F6-86692D1543EB}" srcOrd="2" destOrd="0" presId="urn:microsoft.com/office/officeart/2005/8/layout/cycle8"/>
    <dgm:cxn modelId="{BDC573FD-1A03-401B-BAF9-F4672EE26432}" type="presParOf" srcId="{816E4445-71DD-4F51-87DE-072523DE1B42}" destId="{5768742B-FAB5-4407-AC63-210A859E1D13}" srcOrd="3" destOrd="0" presId="urn:microsoft.com/office/officeart/2005/8/layout/cycle8"/>
    <dgm:cxn modelId="{21D19635-9459-455B-A317-0341985576BA}" type="presParOf" srcId="{816E4445-71DD-4F51-87DE-072523DE1B42}" destId="{0309052C-96C6-4926-BEB2-70F7FDAA724A}" srcOrd="4" destOrd="0" presId="urn:microsoft.com/office/officeart/2005/8/layout/cycle8"/>
    <dgm:cxn modelId="{88639AC5-7232-4CAA-B2E3-F9A216366186}" type="presParOf" srcId="{816E4445-71DD-4F51-87DE-072523DE1B42}" destId="{EE55A23A-4FFC-4C97-A3B7-FFE06C3E04E0}" srcOrd="5" destOrd="0" presId="urn:microsoft.com/office/officeart/2005/8/layout/cycle8"/>
    <dgm:cxn modelId="{C5E68039-E686-4B7B-9524-5206CE59F9E6}" type="presParOf" srcId="{816E4445-71DD-4F51-87DE-072523DE1B42}" destId="{1569FB86-BFDF-41D3-AF51-41CDFBBB2DF9}" srcOrd="6" destOrd="0" presId="urn:microsoft.com/office/officeart/2005/8/layout/cycle8"/>
    <dgm:cxn modelId="{34D0BAA5-8DB4-40E5-875D-D0D0961BDBA3}" type="presParOf" srcId="{816E4445-71DD-4F51-87DE-072523DE1B42}" destId="{CAA8E6A1-456B-495D-B2E1-86ECC99DF97A}" srcOrd="7" destOrd="0" presId="urn:microsoft.com/office/officeart/2005/8/layout/cycle8"/>
    <dgm:cxn modelId="{D77086BE-E042-41B9-BB75-A79C409756EE}" type="presParOf" srcId="{816E4445-71DD-4F51-87DE-072523DE1B42}" destId="{64BFA2C3-9393-45D0-BD6A-D9D80333111D}" srcOrd="8" destOrd="0" presId="urn:microsoft.com/office/officeart/2005/8/layout/cycle8"/>
    <dgm:cxn modelId="{C5F017F9-2A60-4551-A3B9-18FB85364210}" type="presParOf" srcId="{816E4445-71DD-4F51-87DE-072523DE1B42}" destId="{54470F5A-DC14-489C-B243-D25088939E30}" srcOrd="9" destOrd="0" presId="urn:microsoft.com/office/officeart/2005/8/layout/cycle8"/>
    <dgm:cxn modelId="{16E11016-B303-4BFD-BDDB-E983B26A1243}" type="presParOf" srcId="{816E4445-71DD-4F51-87DE-072523DE1B42}" destId="{D5F24FBB-40FC-44F7-89EC-4D514D9EDEDB}" srcOrd="10" destOrd="0" presId="urn:microsoft.com/office/officeart/2005/8/layout/cycle8"/>
    <dgm:cxn modelId="{6848A5F2-1226-4BB2-AE86-24376DB85880}" type="presParOf" srcId="{816E4445-71DD-4F51-87DE-072523DE1B42}" destId="{464CD0CC-C2EF-4AD3-80CB-04F43BACBE88}" srcOrd="11" destOrd="0" presId="urn:microsoft.com/office/officeart/2005/8/layout/cycle8"/>
    <dgm:cxn modelId="{4B306704-931F-4419-A21C-37827EB80ABB}" type="presParOf" srcId="{816E4445-71DD-4F51-87DE-072523DE1B42}" destId="{25CFC130-F2D2-4409-A4CF-E5D8B65436F5}" srcOrd="12" destOrd="0" presId="urn:microsoft.com/office/officeart/2005/8/layout/cycle8"/>
    <dgm:cxn modelId="{97787F00-128B-4B2F-9CBF-B688C18CAE75}" type="presParOf" srcId="{816E4445-71DD-4F51-87DE-072523DE1B42}" destId="{58B21426-297D-4D97-BD81-CE7C58F902FB}" srcOrd="13" destOrd="0" presId="urn:microsoft.com/office/officeart/2005/8/layout/cycle8"/>
    <dgm:cxn modelId="{7D78603E-A169-4796-91C0-7FE1B11347B9}" type="presParOf" srcId="{816E4445-71DD-4F51-87DE-072523DE1B42}" destId="{8E211BF2-E636-464E-8DE6-C522B324FF1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5D798F-14CF-490C-A043-D61003919E0C}" type="doc">
      <dgm:prSet loTypeId="urn:microsoft.com/office/officeart/2005/8/layout/cycle8" loCatId="cycle" qsTypeId="urn:microsoft.com/office/officeart/2005/8/quickstyle/simple1" qsCatId="simple" csTypeId="urn:microsoft.com/office/officeart/2005/8/colors/colorful4" csCatId="colorful" phldr="1"/>
      <dgm:spPr/>
    </dgm:pt>
    <dgm:pt modelId="{C7A576DB-4286-49F1-8226-1A8098CEDDB3}">
      <dgm:prSet phldrT="[Text]" custT="1"/>
      <dgm:spPr/>
      <dgm:t>
        <a:bodyPr/>
        <a:lstStyle/>
        <a:p>
          <a:r>
            <a:rPr lang="en-AU" sz="1800"/>
            <a:t>Health &amp; Safety</a:t>
          </a:r>
          <a:endParaRPr lang="en-AU" sz="1200"/>
        </a:p>
      </dgm:t>
    </dgm:pt>
    <dgm:pt modelId="{010CB806-78F2-45D4-954F-B7380A56ED96}" type="parTrans" cxnId="{FF4C47F6-117E-40A7-972E-3248C571E85C}">
      <dgm:prSet/>
      <dgm:spPr/>
      <dgm:t>
        <a:bodyPr/>
        <a:lstStyle/>
        <a:p>
          <a:endParaRPr lang="en-AU"/>
        </a:p>
      </dgm:t>
    </dgm:pt>
    <dgm:pt modelId="{8340F511-CB35-4146-8E0F-EE1F968650C4}" type="sibTrans" cxnId="{FF4C47F6-117E-40A7-972E-3248C571E85C}">
      <dgm:prSet/>
      <dgm:spPr/>
      <dgm:t>
        <a:bodyPr/>
        <a:lstStyle/>
        <a:p>
          <a:endParaRPr lang="en-AU"/>
        </a:p>
      </dgm:t>
    </dgm:pt>
    <dgm:pt modelId="{BA9BEC99-2879-45B9-BFB2-82A071278231}">
      <dgm:prSet phldrT="[Text]" custT="1"/>
      <dgm:spPr/>
      <dgm:t>
        <a:bodyPr/>
        <a:lstStyle/>
        <a:p>
          <a:r>
            <a:rPr lang="en-AU" sz="1800"/>
            <a:t>Physical Environment</a:t>
          </a:r>
        </a:p>
      </dgm:t>
    </dgm:pt>
    <dgm:pt modelId="{5AC850A5-CFD1-4842-BD58-0DDD21783488}" type="parTrans" cxnId="{1A174100-0330-4532-8594-AF64A5B47AEF}">
      <dgm:prSet/>
      <dgm:spPr/>
      <dgm:t>
        <a:bodyPr/>
        <a:lstStyle/>
        <a:p>
          <a:endParaRPr lang="en-AU"/>
        </a:p>
      </dgm:t>
    </dgm:pt>
    <dgm:pt modelId="{2457DE18-1D98-4D61-8688-D16BAD2A6AA5}" type="sibTrans" cxnId="{1A174100-0330-4532-8594-AF64A5B47AEF}">
      <dgm:prSet/>
      <dgm:spPr/>
      <dgm:t>
        <a:bodyPr/>
        <a:lstStyle/>
        <a:p>
          <a:endParaRPr lang="en-AU"/>
        </a:p>
      </dgm:t>
    </dgm:pt>
    <dgm:pt modelId="{F482FA9B-D35F-4F40-872F-FC79E1C1ED00}">
      <dgm:prSet phldrT="[Text]" custT="1"/>
      <dgm:spPr/>
      <dgm:t>
        <a:bodyPr/>
        <a:lstStyle/>
        <a:p>
          <a:r>
            <a:rPr lang="en-AU" sz="1200"/>
            <a:t>Misinformed</a:t>
          </a:r>
        </a:p>
        <a:p>
          <a:r>
            <a:rPr lang="en-AU" sz="1200"/>
            <a:t>Ableism</a:t>
          </a:r>
        </a:p>
        <a:p>
          <a:r>
            <a:rPr lang="en-AU" sz="1200" err="1"/>
            <a:t>Disableism</a:t>
          </a:r>
          <a:endParaRPr lang="en-AU" sz="1200"/>
        </a:p>
      </dgm:t>
    </dgm:pt>
    <dgm:pt modelId="{8661737F-2A85-4F46-8DF0-D170FD840786}" type="parTrans" cxnId="{169E535E-79F7-447B-A7F3-D70BE06CC9DB}">
      <dgm:prSet/>
      <dgm:spPr/>
      <dgm:t>
        <a:bodyPr/>
        <a:lstStyle/>
        <a:p>
          <a:endParaRPr lang="en-AU"/>
        </a:p>
      </dgm:t>
    </dgm:pt>
    <dgm:pt modelId="{694A03F1-B84C-4B89-8390-617D1EDB923E}" type="sibTrans" cxnId="{169E535E-79F7-447B-A7F3-D70BE06CC9DB}">
      <dgm:prSet/>
      <dgm:spPr/>
      <dgm:t>
        <a:bodyPr/>
        <a:lstStyle/>
        <a:p>
          <a:endParaRPr lang="en-AU"/>
        </a:p>
      </dgm:t>
    </dgm:pt>
    <dgm:pt modelId="{816E4445-71DD-4F51-87DE-072523DE1B42}" type="pres">
      <dgm:prSet presAssocID="{0F5D798F-14CF-490C-A043-D61003919E0C}" presName="compositeShape" presStyleCnt="0">
        <dgm:presLayoutVars>
          <dgm:chMax val="7"/>
          <dgm:dir/>
          <dgm:resizeHandles val="exact"/>
        </dgm:presLayoutVars>
      </dgm:prSet>
      <dgm:spPr/>
    </dgm:pt>
    <dgm:pt modelId="{73138355-3006-4B46-A7E2-5E7CBD235297}" type="pres">
      <dgm:prSet presAssocID="{0F5D798F-14CF-490C-A043-D61003919E0C}" presName="wedge1" presStyleLbl="node1" presStyleIdx="0" presStyleCnt="3"/>
      <dgm:spPr/>
    </dgm:pt>
    <dgm:pt modelId="{DB4E6D07-E6DF-423A-951A-1F825EB4D76A}" type="pres">
      <dgm:prSet presAssocID="{0F5D798F-14CF-490C-A043-D61003919E0C}" presName="dummy1a" presStyleCnt="0"/>
      <dgm:spPr/>
    </dgm:pt>
    <dgm:pt modelId="{A1E4CF4C-18E8-435B-81F6-86692D1543EB}" type="pres">
      <dgm:prSet presAssocID="{0F5D798F-14CF-490C-A043-D61003919E0C}" presName="dummy1b" presStyleCnt="0"/>
      <dgm:spPr/>
    </dgm:pt>
    <dgm:pt modelId="{5768742B-FAB5-4407-AC63-210A859E1D13}" type="pres">
      <dgm:prSet presAssocID="{0F5D798F-14CF-490C-A043-D61003919E0C}" presName="wedge1Tx" presStyleLbl="node1" presStyleIdx="0" presStyleCnt="3">
        <dgm:presLayoutVars>
          <dgm:chMax val="0"/>
          <dgm:chPref val="0"/>
          <dgm:bulletEnabled val="1"/>
        </dgm:presLayoutVars>
      </dgm:prSet>
      <dgm:spPr/>
    </dgm:pt>
    <dgm:pt modelId="{0309052C-96C6-4926-BEB2-70F7FDAA724A}" type="pres">
      <dgm:prSet presAssocID="{0F5D798F-14CF-490C-A043-D61003919E0C}" presName="wedge2" presStyleLbl="node1" presStyleIdx="1" presStyleCnt="3"/>
      <dgm:spPr/>
    </dgm:pt>
    <dgm:pt modelId="{EE55A23A-4FFC-4C97-A3B7-FFE06C3E04E0}" type="pres">
      <dgm:prSet presAssocID="{0F5D798F-14CF-490C-A043-D61003919E0C}" presName="dummy2a" presStyleCnt="0"/>
      <dgm:spPr/>
    </dgm:pt>
    <dgm:pt modelId="{1569FB86-BFDF-41D3-AF51-41CDFBBB2DF9}" type="pres">
      <dgm:prSet presAssocID="{0F5D798F-14CF-490C-A043-D61003919E0C}" presName="dummy2b" presStyleCnt="0"/>
      <dgm:spPr/>
    </dgm:pt>
    <dgm:pt modelId="{CAA8E6A1-456B-495D-B2E1-86ECC99DF97A}" type="pres">
      <dgm:prSet presAssocID="{0F5D798F-14CF-490C-A043-D61003919E0C}" presName="wedge2Tx" presStyleLbl="node1" presStyleIdx="1" presStyleCnt="3">
        <dgm:presLayoutVars>
          <dgm:chMax val="0"/>
          <dgm:chPref val="0"/>
          <dgm:bulletEnabled val="1"/>
        </dgm:presLayoutVars>
      </dgm:prSet>
      <dgm:spPr/>
    </dgm:pt>
    <dgm:pt modelId="{64BFA2C3-9393-45D0-BD6A-D9D80333111D}" type="pres">
      <dgm:prSet presAssocID="{0F5D798F-14CF-490C-A043-D61003919E0C}" presName="wedge3" presStyleLbl="node1" presStyleIdx="2" presStyleCnt="3"/>
      <dgm:spPr/>
    </dgm:pt>
    <dgm:pt modelId="{54470F5A-DC14-489C-B243-D25088939E30}" type="pres">
      <dgm:prSet presAssocID="{0F5D798F-14CF-490C-A043-D61003919E0C}" presName="dummy3a" presStyleCnt="0"/>
      <dgm:spPr/>
    </dgm:pt>
    <dgm:pt modelId="{D5F24FBB-40FC-44F7-89EC-4D514D9EDEDB}" type="pres">
      <dgm:prSet presAssocID="{0F5D798F-14CF-490C-A043-D61003919E0C}" presName="dummy3b" presStyleCnt="0"/>
      <dgm:spPr/>
    </dgm:pt>
    <dgm:pt modelId="{464CD0CC-C2EF-4AD3-80CB-04F43BACBE88}" type="pres">
      <dgm:prSet presAssocID="{0F5D798F-14CF-490C-A043-D61003919E0C}" presName="wedge3Tx" presStyleLbl="node1" presStyleIdx="2" presStyleCnt="3">
        <dgm:presLayoutVars>
          <dgm:chMax val="0"/>
          <dgm:chPref val="0"/>
          <dgm:bulletEnabled val="1"/>
        </dgm:presLayoutVars>
      </dgm:prSet>
      <dgm:spPr/>
    </dgm:pt>
    <dgm:pt modelId="{25CFC130-F2D2-4409-A4CF-E5D8B65436F5}" type="pres">
      <dgm:prSet presAssocID="{8340F511-CB35-4146-8E0F-EE1F968650C4}" presName="arrowWedge1" presStyleLbl="fgSibTrans2D1" presStyleIdx="0" presStyleCnt="3"/>
      <dgm:spPr/>
    </dgm:pt>
    <dgm:pt modelId="{58B21426-297D-4D97-BD81-CE7C58F902FB}" type="pres">
      <dgm:prSet presAssocID="{2457DE18-1D98-4D61-8688-D16BAD2A6AA5}" presName="arrowWedge2" presStyleLbl="fgSibTrans2D1" presStyleIdx="1" presStyleCnt="3"/>
      <dgm:spPr/>
    </dgm:pt>
    <dgm:pt modelId="{8E211BF2-E636-464E-8DE6-C522B324FF1B}" type="pres">
      <dgm:prSet presAssocID="{694A03F1-B84C-4B89-8390-617D1EDB923E}" presName="arrowWedge3" presStyleLbl="fgSibTrans2D1" presStyleIdx="2" presStyleCnt="3"/>
      <dgm:spPr/>
    </dgm:pt>
  </dgm:ptLst>
  <dgm:cxnLst>
    <dgm:cxn modelId="{1A174100-0330-4532-8594-AF64A5B47AEF}" srcId="{0F5D798F-14CF-490C-A043-D61003919E0C}" destId="{BA9BEC99-2879-45B9-BFB2-82A071278231}" srcOrd="1" destOrd="0" parTransId="{5AC850A5-CFD1-4842-BD58-0DDD21783488}" sibTransId="{2457DE18-1D98-4D61-8688-D16BAD2A6AA5}"/>
    <dgm:cxn modelId="{5157E305-BC5C-4D1A-9CF5-EC77958F0206}" type="presOf" srcId="{0F5D798F-14CF-490C-A043-D61003919E0C}" destId="{816E4445-71DD-4F51-87DE-072523DE1B42}" srcOrd="0" destOrd="0" presId="urn:microsoft.com/office/officeart/2005/8/layout/cycle8"/>
    <dgm:cxn modelId="{0F3FE70A-7473-4D8F-B696-443D249C71B2}" type="presOf" srcId="{C7A576DB-4286-49F1-8226-1A8098CEDDB3}" destId="{73138355-3006-4B46-A7E2-5E7CBD235297}" srcOrd="0" destOrd="0" presId="urn:microsoft.com/office/officeart/2005/8/layout/cycle8"/>
    <dgm:cxn modelId="{57AC4739-C4CF-420F-93D7-B6994D2ED508}" type="presOf" srcId="{C7A576DB-4286-49F1-8226-1A8098CEDDB3}" destId="{5768742B-FAB5-4407-AC63-210A859E1D13}" srcOrd="1" destOrd="0" presId="urn:microsoft.com/office/officeart/2005/8/layout/cycle8"/>
    <dgm:cxn modelId="{169E535E-79F7-447B-A7F3-D70BE06CC9DB}" srcId="{0F5D798F-14CF-490C-A043-D61003919E0C}" destId="{F482FA9B-D35F-4F40-872F-FC79E1C1ED00}" srcOrd="2" destOrd="0" parTransId="{8661737F-2A85-4F46-8DF0-D170FD840786}" sibTransId="{694A03F1-B84C-4B89-8390-617D1EDB923E}"/>
    <dgm:cxn modelId="{AFE4E248-8164-4252-A706-D4087E238A5B}" type="presOf" srcId="{F482FA9B-D35F-4F40-872F-FC79E1C1ED00}" destId="{64BFA2C3-9393-45D0-BD6A-D9D80333111D}" srcOrd="0" destOrd="0" presId="urn:microsoft.com/office/officeart/2005/8/layout/cycle8"/>
    <dgm:cxn modelId="{1C54D585-904A-4126-8B2E-BCF51DA12D1C}" type="presOf" srcId="{F482FA9B-D35F-4F40-872F-FC79E1C1ED00}" destId="{464CD0CC-C2EF-4AD3-80CB-04F43BACBE88}" srcOrd="1" destOrd="0" presId="urn:microsoft.com/office/officeart/2005/8/layout/cycle8"/>
    <dgm:cxn modelId="{EBD7EC92-CC8E-4673-AAD2-979AA11955DB}" type="presOf" srcId="{BA9BEC99-2879-45B9-BFB2-82A071278231}" destId="{0309052C-96C6-4926-BEB2-70F7FDAA724A}" srcOrd="0" destOrd="0" presId="urn:microsoft.com/office/officeart/2005/8/layout/cycle8"/>
    <dgm:cxn modelId="{419337C8-6E55-452D-9397-92934DFC1064}" type="presOf" srcId="{BA9BEC99-2879-45B9-BFB2-82A071278231}" destId="{CAA8E6A1-456B-495D-B2E1-86ECC99DF97A}" srcOrd="1" destOrd="0" presId="urn:microsoft.com/office/officeart/2005/8/layout/cycle8"/>
    <dgm:cxn modelId="{FF4C47F6-117E-40A7-972E-3248C571E85C}" srcId="{0F5D798F-14CF-490C-A043-D61003919E0C}" destId="{C7A576DB-4286-49F1-8226-1A8098CEDDB3}" srcOrd="0" destOrd="0" parTransId="{010CB806-78F2-45D4-954F-B7380A56ED96}" sibTransId="{8340F511-CB35-4146-8E0F-EE1F968650C4}"/>
    <dgm:cxn modelId="{6601913E-48E1-4443-A350-58E46090FF3F}" type="presParOf" srcId="{816E4445-71DD-4F51-87DE-072523DE1B42}" destId="{73138355-3006-4B46-A7E2-5E7CBD235297}" srcOrd="0" destOrd="0" presId="urn:microsoft.com/office/officeart/2005/8/layout/cycle8"/>
    <dgm:cxn modelId="{B4233B43-874B-4196-927F-1FAE8EC560A0}" type="presParOf" srcId="{816E4445-71DD-4F51-87DE-072523DE1B42}" destId="{DB4E6D07-E6DF-423A-951A-1F825EB4D76A}" srcOrd="1" destOrd="0" presId="urn:microsoft.com/office/officeart/2005/8/layout/cycle8"/>
    <dgm:cxn modelId="{164B4584-781A-412B-8082-2D8A8651DF98}" type="presParOf" srcId="{816E4445-71DD-4F51-87DE-072523DE1B42}" destId="{A1E4CF4C-18E8-435B-81F6-86692D1543EB}" srcOrd="2" destOrd="0" presId="urn:microsoft.com/office/officeart/2005/8/layout/cycle8"/>
    <dgm:cxn modelId="{BDC573FD-1A03-401B-BAF9-F4672EE26432}" type="presParOf" srcId="{816E4445-71DD-4F51-87DE-072523DE1B42}" destId="{5768742B-FAB5-4407-AC63-210A859E1D13}" srcOrd="3" destOrd="0" presId="urn:microsoft.com/office/officeart/2005/8/layout/cycle8"/>
    <dgm:cxn modelId="{21D19635-9459-455B-A317-0341985576BA}" type="presParOf" srcId="{816E4445-71DD-4F51-87DE-072523DE1B42}" destId="{0309052C-96C6-4926-BEB2-70F7FDAA724A}" srcOrd="4" destOrd="0" presId="urn:microsoft.com/office/officeart/2005/8/layout/cycle8"/>
    <dgm:cxn modelId="{88639AC5-7232-4CAA-B2E3-F9A216366186}" type="presParOf" srcId="{816E4445-71DD-4F51-87DE-072523DE1B42}" destId="{EE55A23A-4FFC-4C97-A3B7-FFE06C3E04E0}" srcOrd="5" destOrd="0" presId="urn:microsoft.com/office/officeart/2005/8/layout/cycle8"/>
    <dgm:cxn modelId="{C5E68039-E686-4B7B-9524-5206CE59F9E6}" type="presParOf" srcId="{816E4445-71DD-4F51-87DE-072523DE1B42}" destId="{1569FB86-BFDF-41D3-AF51-41CDFBBB2DF9}" srcOrd="6" destOrd="0" presId="urn:microsoft.com/office/officeart/2005/8/layout/cycle8"/>
    <dgm:cxn modelId="{34D0BAA5-8DB4-40E5-875D-D0D0961BDBA3}" type="presParOf" srcId="{816E4445-71DD-4F51-87DE-072523DE1B42}" destId="{CAA8E6A1-456B-495D-B2E1-86ECC99DF97A}" srcOrd="7" destOrd="0" presId="urn:microsoft.com/office/officeart/2005/8/layout/cycle8"/>
    <dgm:cxn modelId="{D77086BE-E042-41B9-BB75-A79C409756EE}" type="presParOf" srcId="{816E4445-71DD-4F51-87DE-072523DE1B42}" destId="{64BFA2C3-9393-45D0-BD6A-D9D80333111D}" srcOrd="8" destOrd="0" presId="urn:microsoft.com/office/officeart/2005/8/layout/cycle8"/>
    <dgm:cxn modelId="{C5F017F9-2A60-4551-A3B9-18FB85364210}" type="presParOf" srcId="{816E4445-71DD-4F51-87DE-072523DE1B42}" destId="{54470F5A-DC14-489C-B243-D25088939E30}" srcOrd="9" destOrd="0" presId="urn:microsoft.com/office/officeart/2005/8/layout/cycle8"/>
    <dgm:cxn modelId="{16E11016-B303-4BFD-BDDB-E983B26A1243}" type="presParOf" srcId="{816E4445-71DD-4F51-87DE-072523DE1B42}" destId="{D5F24FBB-40FC-44F7-89EC-4D514D9EDEDB}" srcOrd="10" destOrd="0" presId="urn:microsoft.com/office/officeart/2005/8/layout/cycle8"/>
    <dgm:cxn modelId="{6848A5F2-1226-4BB2-AE86-24376DB85880}" type="presParOf" srcId="{816E4445-71DD-4F51-87DE-072523DE1B42}" destId="{464CD0CC-C2EF-4AD3-80CB-04F43BACBE88}" srcOrd="11" destOrd="0" presId="urn:microsoft.com/office/officeart/2005/8/layout/cycle8"/>
    <dgm:cxn modelId="{4B306704-931F-4419-A21C-37827EB80ABB}" type="presParOf" srcId="{816E4445-71DD-4F51-87DE-072523DE1B42}" destId="{25CFC130-F2D2-4409-A4CF-E5D8B65436F5}" srcOrd="12" destOrd="0" presId="urn:microsoft.com/office/officeart/2005/8/layout/cycle8"/>
    <dgm:cxn modelId="{97787F00-128B-4B2F-9CBF-B688C18CAE75}" type="presParOf" srcId="{816E4445-71DD-4F51-87DE-072523DE1B42}" destId="{58B21426-297D-4D97-BD81-CE7C58F902FB}" srcOrd="13" destOrd="0" presId="urn:microsoft.com/office/officeart/2005/8/layout/cycle8"/>
    <dgm:cxn modelId="{7D78603E-A169-4796-91C0-7FE1B11347B9}" type="presParOf" srcId="{816E4445-71DD-4F51-87DE-072523DE1B42}" destId="{8E211BF2-E636-464E-8DE6-C522B324FF1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5D798F-14CF-490C-A043-D61003919E0C}" type="doc">
      <dgm:prSet loTypeId="urn:microsoft.com/office/officeart/2005/8/layout/cycle8" loCatId="cycle" qsTypeId="urn:microsoft.com/office/officeart/2005/8/quickstyle/simple1" qsCatId="simple" csTypeId="urn:microsoft.com/office/officeart/2005/8/colors/colorful4" csCatId="colorful" phldr="1"/>
      <dgm:spPr/>
    </dgm:pt>
    <dgm:pt modelId="{C7A576DB-4286-49F1-8226-1A8098CEDDB3}">
      <dgm:prSet phldrT="[Text]" custT="1"/>
      <dgm:spPr/>
      <dgm:t>
        <a:bodyPr/>
        <a:lstStyle/>
        <a:p>
          <a:r>
            <a:rPr lang="en-AU" sz="1800"/>
            <a:t>Health &amp; Safety</a:t>
          </a:r>
          <a:endParaRPr lang="en-AU" sz="1200"/>
        </a:p>
      </dgm:t>
    </dgm:pt>
    <dgm:pt modelId="{010CB806-78F2-45D4-954F-B7380A56ED96}" type="parTrans" cxnId="{FF4C47F6-117E-40A7-972E-3248C571E85C}">
      <dgm:prSet/>
      <dgm:spPr/>
      <dgm:t>
        <a:bodyPr/>
        <a:lstStyle/>
        <a:p>
          <a:endParaRPr lang="en-AU"/>
        </a:p>
      </dgm:t>
    </dgm:pt>
    <dgm:pt modelId="{8340F511-CB35-4146-8E0F-EE1F968650C4}" type="sibTrans" cxnId="{FF4C47F6-117E-40A7-972E-3248C571E85C}">
      <dgm:prSet/>
      <dgm:spPr/>
      <dgm:t>
        <a:bodyPr/>
        <a:lstStyle/>
        <a:p>
          <a:endParaRPr lang="en-AU"/>
        </a:p>
      </dgm:t>
    </dgm:pt>
    <dgm:pt modelId="{BA9BEC99-2879-45B9-BFB2-82A071278231}">
      <dgm:prSet phldrT="[Text]" custT="1"/>
      <dgm:spPr/>
      <dgm:t>
        <a:bodyPr/>
        <a:lstStyle/>
        <a:p>
          <a:r>
            <a:rPr lang="en-AU" sz="1800"/>
            <a:t>Physical Environment</a:t>
          </a:r>
        </a:p>
      </dgm:t>
    </dgm:pt>
    <dgm:pt modelId="{5AC850A5-CFD1-4842-BD58-0DDD21783488}" type="parTrans" cxnId="{1A174100-0330-4532-8594-AF64A5B47AEF}">
      <dgm:prSet/>
      <dgm:spPr/>
      <dgm:t>
        <a:bodyPr/>
        <a:lstStyle/>
        <a:p>
          <a:endParaRPr lang="en-AU"/>
        </a:p>
      </dgm:t>
    </dgm:pt>
    <dgm:pt modelId="{2457DE18-1D98-4D61-8688-D16BAD2A6AA5}" type="sibTrans" cxnId="{1A174100-0330-4532-8594-AF64A5B47AEF}">
      <dgm:prSet/>
      <dgm:spPr/>
      <dgm:t>
        <a:bodyPr/>
        <a:lstStyle/>
        <a:p>
          <a:endParaRPr lang="en-AU"/>
        </a:p>
      </dgm:t>
    </dgm:pt>
    <dgm:pt modelId="{F482FA9B-D35F-4F40-872F-FC79E1C1ED00}">
      <dgm:prSet phldrT="[Text]" custT="1"/>
      <dgm:spPr/>
      <dgm:t>
        <a:bodyPr/>
        <a:lstStyle/>
        <a:p>
          <a:r>
            <a:rPr lang="en-AU" sz="1400"/>
            <a:t>M</a:t>
          </a:r>
          <a:r>
            <a:rPr lang="en-AU" sz="1100"/>
            <a:t>isinformed</a:t>
          </a:r>
        </a:p>
        <a:p>
          <a:r>
            <a:rPr lang="en-AU" sz="1800"/>
            <a:t>Ableism</a:t>
          </a:r>
        </a:p>
        <a:p>
          <a:r>
            <a:rPr lang="en-AU" sz="1400" err="1"/>
            <a:t>Disableism</a:t>
          </a:r>
          <a:endParaRPr lang="en-AU" sz="1050"/>
        </a:p>
      </dgm:t>
    </dgm:pt>
    <dgm:pt modelId="{8661737F-2A85-4F46-8DF0-D170FD840786}" type="parTrans" cxnId="{169E535E-79F7-447B-A7F3-D70BE06CC9DB}">
      <dgm:prSet/>
      <dgm:spPr/>
      <dgm:t>
        <a:bodyPr/>
        <a:lstStyle/>
        <a:p>
          <a:endParaRPr lang="en-AU"/>
        </a:p>
      </dgm:t>
    </dgm:pt>
    <dgm:pt modelId="{694A03F1-B84C-4B89-8390-617D1EDB923E}" type="sibTrans" cxnId="{169E535E-79F7-447B-A7F3-D70BE06CC9DB}">
      <dgm:prSet/>
      <dgm:spPr/>
      <dgm:t>
        <a:bodyPr/>
        <a:lstStyle/>
        <a:p>
          <a:endParaRPr lang="en-AU"/>
        </a:p>
      </dgm:t>
    </dgm:pt>
    <dgm:pt modelId="{816E4445-71DD-4F51-87DE-072523DE1B42}" type="pres">
      <dgm:prSet presAssocID="{0F5D798F-14CF-490C-A043-D61003919E0C}" presName="compositeShape" presStyleCnt="0">
        <dgm:presLayoutVars>
          <dgm:chMax val="7"/>
          <dgm:dir/>
          <dgm:resizeHandles val="exact"/>
        </dgm:presLayoutVars>
      </dgm:prSet>
      <dgm:spPr/>
    </dgm:pt>
    <dgm:pt modelId="{73138355-3006-4B46-A7E2-5E7CBD235297}" type="pres">
      <dgm:prSet presAssocID="{0F5D798F-14CF-490C-A043-D61003919E0C}" presName="wedge1" presStyleLbl="node1" presStyleIdx="0" presStyleCnt="3"/>
      <dgm:spPr/>
    </dgm:pt>
    <dgm:pt modelId="{DB4E6D07-E6DF-423A-951A-1F825EB4D76A}" type="pres">
      <dgm:prSet presAssocID="{0F5D798F-14CF-490C-A043-D61003919E0C}" presName="dummy1a" presStyleCnt="0"/>
      <dgm:spPr/>
    </dgm:pt>
    <dgm:pt modelId="{A1E4CF4C-18E8-435B-81F6-86692D1543EB}" type="pres">
      <dgm:prSet presAssocID="{0F5D798F-14CF-490C-A043-D61003919E0C}" presName="dummy1b" presStyleCnt="0"/>
      <dgm:spPr/>
    </dgm:pt>
    <dgm:pt modelId="{5768742B-FAB5-4407-AC63-210A859E1D13}" type="pres">
      <dgm:prSet presAssocID="{0F5D798F-14CF-490C-A043-D61003919E0C}" presName="wedge1Tx" presStyleLbl="node1" presStyleIdx="0" presStyleCnt="3">
        <dgm:presLayoutVars>
          <dgm:chMax val="0"/>
          <dgm:chPref val="0"/>
          <dgm:bulletEnabled val="1"/>
        </dgm:presLayoutVars>
      </dgm:prSet>
      <dgm:spPr/>
    </dgm:pt>
    <dgm:pt modelId="{0309052C-96C6-4926-BEB2-70F7FDAA724A}" type="pres">
      <dgm:prSet presAssocID="{0F5D798F-14CF-490C-A043-D61003919E0C}" presName="wedge2" presStyleLbl="node1" presStyleIdx="1" presStyleCnt="3"/>
      <dgm:spPr/>
    </dgm:pt>
    <dgm:pt modelId="{EE55A23A-4FFC-4C97-A3B7-FFE06C3E04E0}" type="pres">
      <dgm:prSet presAssocID="{0F5D798F-14CF-490C-A043-D61003919E0C}" presName="dummy2a" presStyleCnt="0"/>
      <dgm:spPr/>
    </dgm:pt>
    <dgm:pt modelId="{1569FB86-BFDF-41D3-AF51-41CDFBBB2DF9}" type="pres">
      <dgm:prSet presAssocID="{0F5D798F-14CF-490C-A043-D61003919E0C}" presName="dummy2b" presStyleCnt="0"/>
      <dgm:spPr/>
    </dgm:pt>
    <dgm:pt modelId="{CAA8E6A1-456B-495D-B2E1-86ECC99DF97A}" type="pres">
      <dgm:prSet presAssocID="{0F5D798F-14CF-490C-A043-D61003919E0C}" presName="wedge2Tx" presStyleLbl="node1" presStyleIdx="1" presStyleCnt="3">
        <dgm:presLayoutVars>
          <dgm:chMax val="0"/>
          <dgm:chPref val="0"/>
          <dgm:bulletEnabled val="1"/>
        </dgm:presLayoutVars>
      </dgm:prSet>
      <dgm:spPr/>
    </dgm:pt>
    <dgm:pt modelId="{64BFA2C3-9393-45D0-BD6A-D9D80333111D}" type="pres">
      <dgm:prSet presAssocID="{0F5D798F-14CF-490C-A043-D61003919E0C}" presName="wedge3" presStyleLbl="node1" presStyleIdx="2" presStyleCnt="3"/>
      <dgm:spPr/>
    </dgm:pt>
    <dgm:pt modelId="{54470F5A-DC14-489C-B243-D25088939E30}" type="pres">
      <dgm:prSet presAssocID="{0F5D798F-14CF-490C-A043-D61003919E0C}" presName="dummy3a" presStyleCnt="0"/>
      <dgm:spPr/>
    </dgm:pt>
    <dgm:pt modelId="{D5F24FBB-40FC-44F7-89EC-4D514D9EDEDB}" type="pres">
      <dgm:prSet presAssocID="{0F5D798F-14CF-490C-A043-D61003919E0C}" presName="dummy3b" presStyleCnt="0"/>
      <dgm:spPr/>
    </dgm:pt>
    <dgm:pt modelId="{464CD0CC-C2EF-4AD3-80CB-04F43BACBE88}" type="pres">
      <dgm:prSet presAssocID="{0F5D798F-14CF-490C-A043-D61003919E0C}" presName="wedge3Tx" presStyleLbl="node1" presStyleIdx="2" presStyleCnt="3">
        <dgm:presLayoutVars>
          <dgm:chMax val="0"/>
          <dgm:chPref val="0"/>
          <dgm:bulletEnabled val="1"/>
        </dgm:presLayoutVars>
      </dgm:prSet>
      <dgm:spPr/>
    </dgm:pt>
    <dgm:pt modelId="{25CFC130-F2D2-4409-A4CF-E5D8B65436F5}" type="pres">
      <dgm:prSet presAssocID="{8340F511-CB35-4146-8E0F-EE1F968650C4}" presName="arrowWedge1" presStyleLbl="fgSibTrans2D1" presStyleIdx="0" presStyleCnt="3"/>
      <dgm:spPr/>
    </dgm:pt>
    <dgm:pt modelId="{58B21426-297D-4D97-BD81-CE7C58F902FB}" type="pres">
      <dgm:prSet presAssocID="{2457DE18-1D98-4D61-8688-D16BAD2A6AA5}" presName="arrowWedge2" presStyleLbl="fgSibTrans2D1" presStyleIdx="1" presStyleCnt="3"/>
      <dgm:spPr/>
    </dgm:pt>
    <dgm:pt modelId="{8E211BF2-E636-464E-8DE6-C522B324FF1B}" type="pres">
      <dgm:prSet presAssocID="{694A03F1-B84C-4B89-8390-617D1EDB923E}" presName="arrowWedge3" presStyleLbl="fgSibTrans2D1" presStyleIdx="2" presStyleCnt="3"/>
      <dgm:spPr/>
    </dgm:pt>
  </dgm:ptLst>
  <dgm:cxnLst>
    <dgm:cxn modelId="{1A174100-0330-4532-8594-AF64A5B47AEF}" srcId="{0F5D798F-14CF-490C-A043-D61003919E0C}" destId="{BA9BEC99-2879-45B9-BFB2-82A071278231}" srcOrd="1" destOrd="0" parTransId="{5AC850A5-CFD1-4842-BD58-0DDD21783488}" sibTransId="{2457DE18-1D98-4D61-8688-D16BAD2A6AA5}"/>
    <dgm:cxn modelId="{5157E305-BC5C-4D1A-9CF5-EC77958F0206}" type="presOf" srcId="{0F5D798F-14CF-490C-A043-D61003919E0C}" destId="{816E4445-71DD-4F51-87DE-072523DE1B42}" srcOrd="0" destOrd="0" presId="urn:microsoft.com/office/officeart/2005/8/layout/cycle8"/>
    <dgm:cxn modelId="{0F3FE70A-7473-4D8F-B696-443D249C71B2}" type="presOf" srcId="{C7A576DB-4286-49F1-8226-1A8098CEDDB3}" destId="{73138355-3006-4B46-A7E2-5E7CBD235297}" srcOrd="0" destOrd="0" presId="urn:microsoft.com/office/officeart/2005/8/layout/cycle8"/>
    <dgm:cxn modelId="{57AC4739-C4CF-420F-93D7-B6994D2ED508}" type="presOf" srcId="{C7A576DB-4286-49F1-8226-1A8098CEDDB3}" destId="{5768742B-FAB5-4407-AC63-210A859E1D13}" srcOrd="1" destOrd="0" presId="urn:microsoft.com/office/officeart/2005/8/layout/cycle8"/>
    <dgm:cxn modelId="{169E535E-79F7-447B-A7F3-D70BE06CC9DB}" srcId="{0F5D798F-14CF-490C-A043-D61003919E0C}" destId="{F482FA9B-D35F-4F40-872F-FC79E1C1ED00}" srcOrd="2" destOrd="0" parTransId="{8661737F-2A85-4F46-8DF0-D170FD840786}" sibTransId="{694A03F1-B84C-4B89-8390-617D1EDB923E}"/>
    <dgm:cxn modelId="{AFE4E248-8164-4252-A706-D4087E238A5B}" type="presOf" srcId="{F482FA9B-D35F-4F40-872F-FC79E1C1ED00}" destId="{64BFA2C3-9393-45D0-BD6A-D9D80333111D}" srcOrd="0" destOrd="0" presId="urn:microsoft.com/office/officeart/2005/8/layout/cycle8"/>
    <dgm:cxn modelId="{1C54D585-904A-4126-8B2E-BCF51DA12D1C}" type="presOf" srcId="{F482FA9B-D35F-4F40-872F-FC79E1C1ED00}" destId="{464CD0CC-C2EF-4AD3-80CB-04F43BACBE88}" srcOrd="1" destOrd="0" presId="urn:microsoft.com/office/officeart/2005/8/layout/cycle8"/>
    <dgm:cxn modelId="{EBD7EC92-CC8E-4673-AAD2-979AA11955DB}" type="presOf" srcId="{BA9BEC99-2879-45B9-BFB2-82A071278231}" destId="{0309052C-96C6-4926-BEB2-70F7FDAA724A}" srcOrd="0" destOrd="0" presId="urn:microsoft.com/office/officeart/2005/8/layout/cycle8"/>
    <dgm:cxn modelId="{419337C8-6E55-452D-9397-92934DFC1064}" type="presOf" srcId="{BA9BEC99-2879-45B9-BFB2-82A071278231}" destId="{CAA8E6A1-456B-495D-B2E1-86ECC99DF97A}" srcOrd="1" destOrd="0" presId="urn:microsoft.com/office/officeart/2005/8/layout/cycle8"/>
    <dgm:cxn modelId="{FF4C47F6-117E-40A7-972E-3248C571E85C}" srcId="{0F5D798F-14CF-490C-A043-D61003919E0C}" destId="{C7A576DB-4286-49F1-8226-1A8098CEDDB3}" srcOrd="0" destOrd="0" parTransId="{010CB806-78F2-45D4-954F-B7380A56ED96}" sibTransId="{8340F511-CB35-4146-8E0F-EE1F968650C4}"/>
    <dgm:cxn modelId="{6601913E-48E1-4443-A350-58E46090FF3F}" type="presParOf" srcId="{816E4445-71DD-4F51-87DE-072523DE1B42}" destId="{73138355-3006-4B46-A7E2-5E7CBD235297}" srcOrd="0" destOrd="0" presId="urn:microsoft.com/office/officeart/2005/8/layout/cycle8"/>
    <dgm:cxn modelId="{B4233B43-874B-4196-927F-1FAE8EC560A0}" type="presParOf" srcId="{816E4445-71DD-4F51-87DE-072523DE1B42}" destId="{DB4E6D07-E6DF-423A-951A-1F825EB4D76A}" srcOrd="1" destOrd="0" presId="urn:microsoft.com/office/officeart/2005/8/layout/cycle8"/>
    <dgm:cxn modelId="{164B4584-781A-412B-8082-2D8A8651DF98}" type="presParOf" srcId="{816E4445-71DD-4F51-87DE-072523DE1B42}" destId="{A1E4CF4C-18E8-435B-81F6-86692D1543EB}" srcOrd="2" destOrd="0" presId="urn:microsoft.com/office/officeart/2005/8/layout/cycle8"/>
    <dgm:cxn modelId="{BDC573FD-1A03-401B-BAF9-F4672EE26432}" type="presParOf" srcId="{816E4445-71DD-4F51-87DE-072523DE1B42}" destId="{5768742B-FAB5-4407-AC63-210A859E1D13}" srcOrd="3" destOrd="0" presId="urn:microsoft.com/office/officeart/2005/8/layout/cycle8"/>
    <dgm:cxn modelId="{21D19635-9459-455B-A317-0341985576BA}" type="presParOf" srcId="{816E4445-71DD-4F51-87DE-072523DE1B42}" destId="{0309052C-96C6-4926-BEB2-70F7FDAA724A}" srcOrd="4" destOrd="0" presId="urn:microsoft.com/office/officeart/2005/8/layout/cycle8"/>
    <dgm:cxn modelId="{88639AC5-7232-4CAA-B2E3-F9A216366186}" type="presParOf" srcId="{816E4445-71DD-4F51-87DE-072523DE1B42}" destId="{EE55A23A-4FFC-4C97-A3B7-FFE06C3E04E0}" srcOrd="5" destOrd="0" presId="urn:microsoft.com/office/officeart/2005/8/layout/cycle8"/>
    <dgm:cxn modelId="{C5E68039-E686-4B7B-9524-5206CE59F9E6}" type="presParOf" srcId="{816E4445-71DD-4F51-87DE-072523DE1B42}" destId="{1569FB86-BFDF-41D3-AF51-41CDFBBB2DF9}" srcOrd="6" destOrd="0" presId="urn:microsoft.com/office/officeart/2005/8/layout/cycle8"/>
    <dgm:cxn modelId="{34D0BAA5-8DB4-40E5-875D-D0D0961BDBA3}" type="presParOf" srcId="{816E4445-71DD-4F51-87DE-072523DE1B42}" destId="{CAA8E6A1-456B-495D-B2E1-86ECC99DF97A}" srcOrd="7" destOrd="0" presId="urn:microsoft.com/office/officeart/2005/8/layout/cycle8"/>
    <dgm:cxn modelId="{D77086BE-E042-41B9-BB75-A79C409756EE}" type="presParOf" srcId="{816E4445-71DD-4F51-87DE-072523DE1B42}" destId="{64BFA2C3-9393-45D0-BD6A-D9D80333111D}" srcOrd="8" destOrd="0" presId="urn:microsoft.com/office/officeart/2005/8/layout/cycle8"/>
    <dgm:cxn modelId="{C5F017F9-2A60-4551-A3B9-18FB85364210}" type="presParOf" srcId="{816E4445-71DD-4F51-87DE-072523DE1B42}" destId="{54470F5A-DC14-489C-B243-D25088939E30}" srcOrd="9" destOrd="0" presId="urn:microsoft.com/office/officeart/2005/8/layout/cycle8"/>
    <dgm:cxn modelId="{16E11016-B303-4BFD-BDDB-E983B26A1243}" type="presParOf" srcId="{816E4445-71DD-4F51-87DE-072523DE1B42}" destId="{D5F24FBB-40FC-44F7-89EC-4D514D9EDEDB}" srcOrd="10" destOrd="0" presId="urn:microsoft.com/office/officeart/2005/8/layout/cycle8"/>
    <dgm:cxn modelId="{6848A5F2-1226-4BB2-AE86-24376DB85880}" type="presParOf" srcId="{816E4445-71DD-4F51-87DE-072523DE1B42}" destId="{464CD0CC-C2EF-4AD3-80CB-04F43BACBE88}" srcOrd="11" destOrd="0" presId="urn:microsoft.com/office/officeart/2005/8/layout/cycle8"/>
    <dgm:cxn modelId="{4B306704-931F-4419-A21C-37827EB80ABB}" type="presParOf" srcId="{816E4445-71DD-4F51-87DE-072523DE1B42}" destId="{25CFC130-F2D2-4409-A4CF-E5D8B65436F5}" srcOrd="12" destOrd="0" presId="urn:microsoft.com/office/officeart/2005/8/layout/cycle8"/>
    <dgm:cxn modelId="{97787F00-128B-4B2F-9CBF-B688C18CAE75}" type="presParOf" srcId="{816E4445-71DD-4F51-87DE-072523DE1B42}" destId="{58B21426-297D-4D97-BD81-CE7C58F902FB}" srcOrd="13" destOrd="0" presId="urn:microsoft.com/office/officeart/2005/8/layout/cycle8"/>
    <dgm:cxn modelId="{7D78603E-A169-4796-91C0-7FE1B11347B9}" type="presParOf" srcId="{816E4445-71DD-4F51-87DE-072523DE1B42}" destId="{8E211BF2-E636-464E-8DE6-C522B324FF1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38355-3006-4B46-A7E2-5E7CBD235297}">
      <dsp:nvSpPr>
        <dsp:cNvPr id="0" name=""/>
        <dsp:cNvSpPr/>
      </dsp:nvSpPr>
      <dsp:spPr>
        <a:xfrm>
          <a:off x="821797" y="227266"/>
          <a:ext cx="2936982" cy="2936982"/>
        </a:xfrm>
        <a:prstGeom prst="pie">
          <a:avLst>
            <a:gd name="adj1" fmla="val 16200000"/>
            <a:gd name="adj2" fmla="val 1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500" kern="1200"/>
            <a:t>Health &amp; Safety</a:t>
          </a:r>
        </a:p>
      </dsp:txBody>
      <dsp:txXfrm>
        <a:off x="2369657" y="849627"/>
        <a:ext cx="1048922" cy="874102"/>
      </dsp:txXfrm>
    </dsp:sp>
    <dsp:sp modelId="{0309052C-96C6-4926-BEB2-70F7FDAA724A}">
      <dsp:nvSpPr>
        <dsp:cNvPr id="0" name=""/>
        <dsp:cNvSpPr/>
      </dsp:nvSpPr>
      <dsp:spPr>
        <a:xfrm>
          <a:off x="761309" y="332158"/>
          <a:ext cx="2936982" cy="2936982"/>
        </a:xfrm>
        <a:prstGeom prst="pie">
          <a:avLst>
            <a:gd name="adj1" fmla="val 1800000"/>
            <a:gd name="adj2" fmla="val 9000000"/>
          </a:avLst>
        </a:prstGeom>
        <a:solidFill>
          <a:schemeClr val="accent4">
            <a:hueOff val="-7311028"/>
            <a:satOff val="18276"/>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500" kern="1200"/>
            <a:t>Physical Environment</a:t>
          </a:r>
        </a:p>
      </dsp:txBody>
      <dsp:txXfrm>
        <a:off x="1460591" y="2237701"/>
        <a:ext cx="1573383" cy="769209"/>
      </dsp:txXfrm>
    </dsp:sp>
    <dsp:sp modelId="{64BFA2C3-9393-45D0-BD6A-D9D80333111D}">
      <dsp:nvSpPr>
        <dsp:cNvPr id="0" name=""/>
        <dsp:cNvSpPr/>
      </dsp:nvSpPr>
      <dsp:spPr>
        <a:xfrm>
          <a:off x="700821" y="227266"/>
          <a:ext cx="2936982" cy="2936982"/>
        </a:xfrm>
        <a:prstGeom prst="pie">
          <a:avLst>
            <a:gd name="adj1" fmla="val 9000000"/>
            <a:gd name="adj2" fmla="val 16200000"/>
          </a:avLst>
        </a:prstGeom>
        <a:solidFill>
          <a:schemeClr val="accent4">
            <a:hueOff val="-14622057"/>
            <a:satOff val="36552"/>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500" kern="1200"/>
            <a:t>Misinformed</a:t>
          </a:r>
        </a:p>
        <a:p>
          <a:pPr marL="0" lvl="0" indent="0" algn="ctr" defTabSz="666750">
            <a:lnSpc>
              <a:spcPct val="90000"/>
            </a:lnSpc>
            <a:spcBef>
              <a:spcPct val="0"/>
            </a:spcBef>
            <a:spcAft>
              <a:spcPct val="35000"/>
            </a:spcAft>
            <a:buNone/>
          </a:pPr>
          <a:r>
            <a:rPr lang="en-AU" sz="1500" kern="1200"/>
            <a:t>Ableism</a:t>
          </a:r>
        </a:p>
        <a:p>
          <a:pPr marL="0" lvl="0" indent="0" algn="ctr" defTabSz="666750">
            <a:lnSpc>
              <a:spcPct val="90000"/>
            </a:lnSpc>
            <a:spcBef>
              <a:spcPct val="0"/>
            </a:spcBef>
            <a:spcAft>
              <a:spcPct val="35000"/>
            </a:spcAft>
            <a:buNone/>
          </a:pPr>
          <a:r>
            <a:rPr lang="en-AU" sz="1500" kern="1200" err="1"/>
            <a:t>Disableism</a:t>
          </a:r>
          <a:endParaRPr lang="en-AU" sz="1500" kern="1200"/>
        </a:p>
      </dsp:txBody>
      <dsp:txXfrm>
        <a:off x="1041022" y="849627"/>
        <a:ext cx="1048922" cy="874102"/>
      </dsp:txXfrm>
    </dsp:sp>
    <dsp:sp modelId="{25CFC130-F2D2-4409-A4CF-E5D8B65436F5}">
      <dsp:nvSpPr>
        <dsp:cNvPr id="0" name=""/>
        <dsp:cNvSpPr/>
      </dsp:nvSpPr>
      <dsp:spPr>
        <a:xfrm>
          <a:off x="640226" y="45453"/>
          <a:ext cx="3300609" cy="3300609"/>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B21426-297D-4D97-BD81-CE7C58F902FB}">
      <dsp:nvSpPr>
        <dsp:cNvPr id="0" name=""/>
        <dsp:cNvSpPr/>
      </dsp:nvSpPr>
      <dsp:spPr>
        <a:xfrm>
          <a:off x="579496" y="150159"/>
          <a:ext cx="3300609" cy="3300609"/>
        </a:xfrm>
        <a:prstGeom prst="circularArrow">
          <a:avLst>
            <a:gd name="adj1" fmla="val 5085"/>
            <a:gd name="adj2" fmla="val 327528"/>
            <a:gd name="adj3" fmla="val 8671970"/>
            <a:gd name="adj4" fmla="val 1800502"/>
            <a:gd name="adj5" fmla="val 5932"/>
          </a:avLst>
        </a:prstGeom>
        <a:solidFill>
          <a:schemeClr val="accent4">
            <a:hueOff val="-7311028"/>
            <a:satOff val="18276"/>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211BF2-E636-464E-8DE6-C522B324FF1B}">
      <dsp:nvSpPr>
        <dsp:cNvPr id="0" name=""/>
        <dsp:cNvSpPr/>
      </dsp:nvSpPr>
      <dsp:spPr>
        <a:xfrm>
          <a:off x="518766" y="45453"/>
          <a:ext cx="3300609" cy="3300609"/>
        </a:xfrm>
        <a:prstGeom prst="circularArrow">
          <a:avLst>
            <a:gd name="adj1" fmla="val 5085"/>
            <a:gd name="adj2" fmla="val 327528"/>
            <a:gd name="adj3" fmla="val 15873039"/>
            <a:gd name="adj4" fmla="val 9000000"/>
            <a:gd name="adj5" fmla="val 5932"/>
          </a:avLst>
        </a:prstGeom>
        <a:solidFill>
          <a:schemeClr val="accent4">
            <a:hueOff val="-14622057"/>
            <a:satOff val="36552"/>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38355-3006-4B46-A7E2-5E7CBD235297}">
      <dsp:nvSpPr>
        <dsp:cNvPr id="0" name=""/>
        <dsp:cNvSpPr/>
      </dsp:nvSpPr>
      <dsp:spPr>
        <a:xfrm>
          <a:off x="647551" y="182975"/>
          <a:ext cx="2364603" cy="2364603"/>
        </a:xfrm>
        <a:prstGeom prst="pie">
          <a:avLst>
            <a:gd name="adj1" fmla="val 16200000"/>
            <a:gd name="adj2" fmla="val 1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a:t>Health &amp; Safety</a:t>
          </a:r>
        </a:p>
      </dsp:txBody>
      <dsp:txXfrm>
        <a:off x="1893754" y="684045"/>
        <a:ext cx="844501" cy="703751"/>
      </dsp:txXfrm>
    </dsp:sp>
    <dsp:sp modelId="{0309052C-96C6-4926-BEB2-70F7FDAA724A}">
      <dsp:nvSpPr>
        <dsp:cNvPr id="0" name=""/>
        <dsp:cNvSpPr/>
      </dsp:nvSpPr>
      <dsp:spPr>
        <a:xfrm>
          <a:off x="598852" y="267425"/>
          <a:ext cx="2364603" cy="2364603"/>
        </a:xfrm>
        <a:prstGeom prst="pie">
          <a:avLst>
            <a:gd name="adj1" fmla="val 1800000"/>
            <a:gd name="adj2" fmla="val 9000000"/>
          </a:avLst>
        </a:prstGeom>
        <a:solidFill>
          <a:schemeClr val="accent4">
            <a:hueOff val="-7311028"/>
            <a:satOff val="18276"/>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a:t>Physical Environment</a:t>
          </a:r>
        </a:p>
      </dsp:txBody>
      <dsp:txXfrm>
        <a:off x="1161853" y="1801602"/>
        <a:ext cx="1266751" cy="619300"/>
      </dsp:txXfrm>
    </dsp:sp>
    <dsp:sp modelId="{64BFA2C3-9393-45D0-BD6A-D9D80333111D}">
      <dsp:nvSpPr>
        <dsp:cNvPr id="0" name=""/>
        <dsp:cNvSpPr/>
      </dsp:nvSpPr>
      <dsp:spPr>
        <a:xfrm>
          <a:off x="550152" y="182975"/>
          <a:ext cx="2364603" cy="2364603"/>
        </a:xfrm>
        <a:prstGeom prst="pie">
          <a:avLst>
            <a:gd name="adj1" fmla="val 9000000"/>
            <a:gd name="adj2" fmla="val 16200000"/>
          </a:avLst>
        </a:prstGeom>
        <a:solidFill>
          <a:schemeClr val="accent4">
            <a:hueOff val="-14622057"/>
            <a:satOff val="36552"/>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a:t>Misinformed</a:t>
          </a:r>
        </a:p>
        <a:p>
          <a:pPr marL="0" lvl="0" indent="0" algn="ctr" defTabSz="533400">
            <a:lnSpc>
              <a:spcPct val="90000"/>
            </a:lnSpc>
            <a:spcBef>
              <a:spcPct val="0"/>
            </a:spcBef>
            <a:spcAft>
              <a:spcPct val="35000"/>
            </a:spcAft>
            <a:buNone/>
          </a:pPr>
          <a:r>
            <a:rPr lang="en-AU" sz="1200" kern="1200"/>
            <a:t>Ableism</a:t>
          </a:r>
        </a:p>
        <a:p>
          <a:pPr marL="0" lvl="0" indent="0" algn="ctr" defTabSz="533400">
            <a:lnSpc>
              <a:spcPct val="90000"/>
            </a:lnSpc>
            <a:spcBef>
              <a:spcPct val="0"/>
            </a:spcBef>
            <a:spcAft>
              <a:spcPct val="35000"/>
            </a:spcAft>
            <a:buNone/>
          </a:pPr>
          <a:r>
            <a:rPr lang="en-AU" sz="1200" kern="1200" err="1"/>
            <a:t>Disableism</a:t>
          </a:r>
          <a:endParaRPr lang="en-AU" sz="1200" kern="1200"/>
        </a:p>
      </dsp:txBody>
      <dsp:txXfrm>
        <a:off x="824052" y="684045"/>
        <a:ext cx="844501" cy="703751"/>
      </dsp:txXfrm>
    </dsp:sp>
    <dsp:sp modelId="{25CFC130-F2D2-4409-A4CF-E5D8B65436F5}">
      <dsp:nvSpPr>
        <dsp:cNvPr id="0" name=""/>
        <dsp:cNvSpPr/>
      </dsp:nvSpPr>
      <dsp:spPr>
        <a:xfrm>
          <a:off x="501366" y="36595"/>
          <a:ext cx="2657363" cy="2657363"/>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B21426-297D-4D97-BD81-CE7C58F902FB}">
      <dsp:nvSpPr>
        <dsp:cNvPr id="0" name=""/>
        <dsp:cNvSpPr/>
      </dsp:nvSpPr>
      <dsp:spPr>
        <a:xfrm>
          <a:off x="452472" y="120895"/>
          <a:ext cx="2657363" cy="2657363"/>
        </a:xfrm>
        <a:prstGeom prst="circularArrow">
          <a:avLst>
            <a:gd name="adj1" fmla="val 5085"/>
            <a:gd name="adj2" fmla="val 327528"/>
            <a:gd name="adj3" fmla="val 8671970"/>
            <a:gd name="adj4" fmla="val 1800502"/>
            <a:gd name="adj5" fmla="val 5932"/>
          </a:avLst>
        </a:prstGeom>
        <a:solidFill>
          <a:schemeClr val="accent4">
            <a:hueOff val="-7311028"/>
            <a:satOff val="18276"/>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211BF2-E636-464E-8DE6-C522B324FF1B}">
      <dsp:nvSpPr>
        <dsp:cNvPr id="0" name=""/>
        <dsp:cNvSpPr/>
      </dsp:nvSpPr>
      <dsp:spPr>
        <a:xfrm>
          <a:off x="403577" y="36595"/>
          <a:ext cx="2657363" cy="2657363"/>
        </a:xfrm>
        <a:prstGeom prst="circularArrow">
          <a:avLst>
            <a:gd name="adj1" fmla="val 5085"/>
            <a:gd name="adj2" fmla="val 327528"/>
            <a:gd name="adj3" fmla="val 15873039"/>
            <a:gd name="adj4" fmla="val 9000000"/>
            <a:gd name="adj5" fmla="val 5932"/>
          </a:avLst>
        </a:prstGeom>
        <a:solidFill>
          <a:schemeClr val="accent4">
            <a:hueOff val="-14622057"/>
            <a:satOff val="36552"/>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38355-3006-4B46-A7E2-5E7CBD235297}">
      <dsp:nvSpPr>
        <dsp:cNvPr id="0" name=""/>
        <dsp:cNvSpPr/>
      </dsp:nvSpPr>
      <dsp:spPr>
        <a:xfrm>
          <a:off x="647551" y="182975"/>
          <a:ext cx="2364603" cy="2364603"/>
        </a:xfrm>
        <a:prstGeom prst="pie">
          <a:avLst>
            <a:gd name="adj1" fmla="val 16200000"/>
            <a:gd name="adj2" fmla="val 1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kern="1200"/>
            <a:t>Health &amp; Safety</a:t>
          </a:r>
          <a:endParaRPr lang="en-AU" sz="1200" kern="1200"/>
        </a:p>
      </dsp:txBody>
      <dsp:txXfrm>
        <a:off x="1893754" y="684045"/>
        <a:ext cx="844501" cy="703751"/>
      </dsp:txXfrm>
    </dsp:sp>
    <dsp:sp modelId="{0309052C-96C6-4926-BEB2-70F7FDAA724A}">
      <dsp:nvSpPr>
        <dsp:cNvPr id="0" name=""/>
        <dsp:cNvSpPr/>
      </dsp:nvSpPr>
      <dsp:spPr>
        <a:xfrm>
          <a:off x="598852" y="267425"/>
          <a:ext cx="2364603" cy="2364603"/>
        </a:xfrm>
        <a:prstGeom prst="pie">
          <a:avLst>
            <a:gd name="adj1" fmla="val 1800000"/>
            <a:gd name="adj2" fmla="val 9000000"/>
          </a:avLst>
        </a:prstGeom>
        <a:solidFill>
          <a:schemeClr val="accent4">
            <a:hueOff val="-7311028"/>
            <a:satOff val="18276"/>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kern="1200"/>
            <a:t>Physical Environment</a:t>
          </a:r>
        </a:p>
      </dsp:txBody>
      <dsp:txXfrm>
        <a:off x="1161853" y="1801602"/>
        <a:ext cx="1266751" cy="619300"/>
      </dsp:txXfrm>
    </dsp:sp>
    <dsp:sp modelId="{64BFA2C3-9393-45D0-BD6A-D9D80333111D}">
      <dsp:nvSpPr>
        <dsp:cNvPr id="0" name=""/>
        <dsp:cNvSpPr/>
      </dsp:nvSpPr>
      <dsp:spPr>
        <a:xfrm>
          <a:off x="550152" y="182975"/>
          <a:ext cx="2364603" cy="2364603"/>
        </a:xfrm>
        <a:prstGeom prst="pie">
          <a:avLst>
            <a:gd name="adj1" fmla="val 9000000"/>
            <a:gd name="adj2" fmla="val 16200000"/>
          </a:avLst>
        </a:prstGeom>
        <a:solidFill>
          <a:schemeClr val="accent4">
            <a:hueOff val="-14622057"/>
            <a:satOff val="36552"/>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a:t>Misinformed</a:t>
          </a:r>
        </a:p>
        <a:p>
          <a:pPr marL="0" lvl="0" indent="0" algn="ctr" defTabSz="533400">
            <a:lnSpc>
              <a:spcPct val="90000"/>
            </a:lnSpc>
            <a:spcBef>
              <a:spcPct val="0"/>
            </a:spcBef>
            <a:spcAft>
              <a:spcPct val="35000"/>
            </a:spcAft>
            <a:buNone/>
          </a:pPr>
          <a:r>
            <a:rPr lang="en-AU" sz="1200" kern="1200"/>
            <a:t>Ableism</a:t>
          </a:r>
        </a:p>
        <a:p>
          <a:pPr marL="0" lvl="0" indent="0" algn="ctr" defTabSz="533400">
            <a:lnSpc>
              <a:spcPct val="90000"/>
            </a:lnSpc>
            <a:spcBef>
              <a:spcPct val="0"/>
            </a:spcBef>
            <a:spcAft>
              <a:spcPct val="35000"/>
            </a:spcAft>
            <a:buNone/>
          </a:pPr>
          <a:r>
            <a:rPr lang="en-AU" sz="1200" kern="1200" err="1"/>
            <a:t>Disableism</a:t>
          </a:r>
          <a:endParaRPr lang="en-AU" sz="1200" kern="1200"/>
        </a:p>
      </dsp:txBody>
      <dsp:txXfrm>
        <a:off x="824052" y="684045"/>
        <a:ext cx="844501" cy="703751"/>
      </dsp:txXfrm>
    </dsp:sp>
    <dsp:sp modelId="{25CFC130-F2D2-4409-A4CF-E5D8B65436F5}">
      <dsp:nvSpPr>
        <dsp:cNvPr id="0" name=""/>
        <dsp:cNvSpPr/>
      </dsp:nvSpPr>
      <dsp:spPr>
        <a:xfrm>
          <a:off x="501366" y="36595"/>
          <a:ext cx="2657363" cy="2657363"/>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B21426-297D-4D97-BD81-CE7C58F902FB}">
      <dsp:nvSpPr>
        <dsp:cNvPr id="0" name=""/>
        <dsp:cNvSpPr/>
      </dsp:nvSpPr>
      <dsp:spPr>
        <a:xfrm>
          <a:off x="452472" y="120895"/>
          <a:ext cx="2657363" cy="2657363"/>
        </a:xfrm>
        <a:prstGeom prst="circularArrow">
          <a:avLst>
            <a:gd name="adj1" fmla="val 5085"/>
            <a:gd name="adj2" fmla="val 327528"/>
            <a:gd name="adj3" fmla="val 8671970"/>
            <a:gd name="adj4" fmla="val 1800502"/>
            <a:gd name="adj5" fmla="val 5932"/>
          </a:avLst>
        </a:prstGeom>
        <a:solidFill>
          <a:schemeClr val="accent4">
            <a:hueOff val="-7311028"/>
            <a:satOff val="18276"/>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211BF2-E636-464E-8DE6-C522B324FF1B}">
      <dsp:nvSpPr>
        <dsp:cNvPr id="0" name=""/>
        <dsp:cNvSpPr/>
      </dsp:nvSpPr>
      <dsp:spPr>
        <a:xfrm>
          <a:off x="403577" y="36595"/>
          <a:ext cx="2657363" cy="2657363"/>
        </a:xfrm>
        <a:prstGeom prst="circularArrow">
          <a:avLst>
            <a:gd name="adj1" fmla="val 5085"/>
            <a:gd name="adj2" fmla="val 327528"/>
            <a:gd name="adj3" fmla="val 15873039"/>
            <a:gd name="adj4" fmla="val 9000000"/>
            <a:gd name="adj5" fmla="val 5932"/>
          </a:avLst>
        </a:prstGeom>
        <a:solidFill>
          <a:schemeClr val="accent4">
            <a:hueOff val="-14622057"/>
            <a:satOff val="36552"/>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38355-3006-4B46-A7E2-5E7CBD235297}">
      <dsp:nvSpPr>
        <dsp:cNvPr id="0" name=""/>
        <dsp:cNvSpPr/>
      </dsp:nvSpPr>
      <dsp:spPr>
        <a:xfrm>
          <a:off x="647551" y="182975"/>
          <a:ext cx="2364603" cy="2364603"/>
        </a:xfrm>
        <a:prstGeom prst="pie">
          <a:avLst>
            <a:gd name="adj1" fmla="val 16200000"/>
            <a:gd name="adj2" fmla="val 1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kern="1200"/>
            <a:t>Health &amp; Safety</a:t>
          </a:r>
          <a:endParaRPr lang="en-AU" sz="1200" kern="1200"/>
        </a:p>
      </dsp:txBody>
      <dsp:txXfrm>
        <a:off x="1893754" y="684045"/>
        <a:ext cx="844501" cy="703751"/>
      </dsp:txXfrm>
    </dsp:sp>
    <dsp:sp modelId="{0309052C-96C6-4926-BEB2-70F7FDAA724A}">
      <dsp:nvSpPr>
        <dsp:cNvPr id="0" name=""/>
        <dsp:cNvSpPr/>
      </dsp:nvSpPr>
      <dsp:spPr>
        <a:xfrm>
          <a:off x="598852" y="267425"/>
          <a:ext cx="2364603" cy="2364603"/>
        </a:xfrm>
        <a:prstGeom prst="pie">
          <a:avLst>
            <a:gd name="adj1" fmla="val 1800000"/>
            <a:gd name="adj2" fmla="val 9000000"/>
          </a:avLst>
        </a:prstGeom>
        <a:solidFill>
          <a:schemeClr val="accent4">
            <a:hueOff val="-7311028"/>
            <a:satOff val="18276"/>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kern="1200"/>
            <a:t>Physical Environment</a:t>
          </a:r>
        </a:p>
      </dsp:txBody>
      <dsp:txXfrm>
        <a:off x="1161853" y="1801602"/>
        <a:ext cx="1266751" cy="619300"/>
      </dsp:txXfrm>
    </dsp:sp>
    <dsp:sp modelId="{64BFA2C3-9393-45D0-BD6A-D9D80333111D}">
      <dsp:nvSpPr>
        <dsp:cNvPr id="0" name=""/>
        <dsp:cNvSpPr/>
      </dsp:nvSpPr>
      <dsp:spPr>
        <a:xfrm>
          <a:off x="550152" y="182975"/>
          <a:ext cx="2364603" cy="2364603"/>
        </a:xfrm>
        <a:prstGeom prst="pie">
          <a:avLst>
            <a:gd name="adj1" fmla="val 9000000"/>
            <a:gd name="adj2" fmla="val 16200000"/>
          </a:avLst>
        </a:prstGeom>
        <a:solidFill>
          <a:schemeClr val="accent4">
            <a:hueOff val="-14622057"/>
            <a:satOff val="36552"/>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a:t>M</a:t>
          </a:r>
          <a:r>
            <a:rPr lang="en-AU" sz="1100" kern="1200"/>
            <a:t>isinformed</a:t>
          </a:r>
        </a:p>
        <a:p>
          <a:pPr marL="0" lvl="0" indent="0" algn="ctr" defTabSz="622300">
            <a:lnSpc>
              <a:spcPct val="90000"/>
            </a:lnSpc>
            <a:spcBef>
              <a:spcPct val="0"/>
            </a:spcBef>
            <a:spcAft>
              <a:spcPct val="35000"/>
            </a:spcAft>
            <a:buNone/>
          </a:pPr>
          <a:r>
            <a:rPr lang="en-AU" sz="1800" kern="1200"/>
            <a:t>Ableism</a:t>
          </a:r>
        </a:p>
        <a:p>
          <a:pPr marL="0" lvl="0" indent="0" algn="ctr" defTabSz="622300">
            <a:lnSpc>
              <a:spcPct val="90000"/>
            </a:lnSpc>
            <a:spcBef>
              <a:spcPct val="0"/>
            </a:spcBef>
            <a:spcAft>
              <a:spcPct val="35000"/>
            </a:spcAft>
            <a:buNone/>
          </a:pPr>
          <a:r>
            <a:rPr lang="en-AU" sz="1400" kern="1200" err="1"/>
            <a:t>Disableism</a:t>
          </a:r>
          <a:endParaRPr lang="en-AU" sz="1050" kern="1200"/>
        </a:p>
      </dsp:txBody>
      <dsp:txXfrm>
        <a:off x="824052" y="684045"/>
        <a:ext cx="844501" cy="703751"/>
      </dsp:txXfrm>
    </dsp:sp>
    <dsp:sp modelId="{25CFC130-F2D2-4409-A4CF-E5D8B65436F5}">
      <dsp:nvSpPr>
        <dsp:cNvPr id="0" name=""/>
        <dsp:cNvSpPr/>
      </dsp:nvSpPr>
      <dsp:spPr>
        <a:xfrm>
          <a:off x="501366" y="36595"/>
          <a:ext cx="2657363" cy="2657363"/>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B21426-297D-4D97-BD81-CE7C58F902FB}">
      <dsp:nvSpPr>
        <dsp:cNvPr id="0" name=""/>
        <dsp:cNvSpPr/>
      </dsp:nvSpPr>
      <dsp:spPr>
        <a:xfrm>
          <a:off x="452472" y="120895"/>
          <a:ext cx="2657363" cy="2657363"/>
        </a:xfrm>
        <a:prstGeom prst="circularArrow">
          <a:avLst>
            <a:gd name="adj1" fmla="val 5085"/>
            <a:gd name="adj2" fmla="val 327528"/>
            <a:gd name="adj3" fmla="val 8671970"/>
            <a:gd name="adj4" fmla="val 1800502"/>
            <a:gd name="adj5" fmla="val 5932"/>
          </a:avLst>
        </a:prstGeom>
        <a:solidFill>
          <a:schemeClr val="accent4">
            <a:hueOff val="-7311028"/>
            <a:satOff val="18276"/>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211BF2-E636-464E-8DE6-C522B324FF1B}">
      <dsp:nvSpPr>
        <dsp:cNvPr id="0" name=""/>
        <dsp:cNvSpPr/>
      </dsp:nvSpPr>
      <dsp:spPr>
        <a:xfrm>
          <a:off x="403577" y="36595"/>
          <a:ext cx="2657363" cy="2657363"/>
        </a:xfrm>
        <a:prstGeom prst="circularArrow">
          <a:avLst>
            <a:gd name="adj1" fmla="val 5085"/>
            <a:gd name="adj2" fmla="val 327528"/>
            <a:gd name="adj3" fmla="val 15873039"/>
            <a:gd name="adj4" fmla="val 9000000"/>
            <a:gd name="adj5" fmla="val 5932"/>
          </a:avLst>
        </a:prstGeom>
        <a:solidFill>
          <a:schemeClr val="accent4">
            <a:hueOff val="-14622057"/>
            <a:satOff val="36552"/>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0E31EDE-17CF-D746-B83B-FEE41F000DF3}" type="datetimeFigureOut">
              <a:rPr lang="en-US" smtClean="0"/>
              <a:t>10/9/2023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D320672-5196-0B4F-93AE-044FFF107570}" type="slidenum">
              <a:rPr lang="en-US" smtClean="0"/>
              <a:t>‹#›</a:t>
            </a:fld>
            <a:endParaRPr lang="en-US"/>
          </a:p>
        </p:txBody>
      </p:sp>
    </p:spTree>
    <p:extLst>
      <p:ext uri="{BB962C8B-B14F-4D97-AF65-F5344CB8AC3E}">
        <p14:creationId xmlns:p14="http://schemas.microsoft.com/office/powerpoint/2010/main" val="13539126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96A9F3C-04AF-8847-8AD8-CAC892C2E245}" type="datetimeFigureOut">
              <a:rPr lang="en-US" smtClean="0"/>
              <a:t>10/9/2023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417CB07-0039-4545-92EA-48E12138E514}" type="slidenum">
              <a:rPr lang="en-US" smtClean="0"/>
              <a:t>‹#›</a:t>
            </a:fld>
            <a:endParaRPr lang="en-US"/>
          </a:p>
        </p:txBody>
      </p:sp>
    </p:spTree>
    <p:extLst>
      <p:ext uri="{BB962C8B-B14F-4D97-AF65-F5344CB8AC3E}">
        <p14:creationId xmlns:p14="http://schemas.microsoft.com/office/powerpoint/2010/main" val="1873210512"/>
      </p:ext>
    </p:extLst>
  </p:cSld>
  <p:clrMap bg1="lt1" tx1="dk1" bg2="lt2" tx2="dk2" accent1="accent1" accent2="accent2" accent3="accent3" accent4="accent4" accent5="accent5" accent6="accent6" hlink="hlink" folHlink="folHlink"/>
  <p:hf hdr="0" ftr="0" dt="0"/>
  <p:notesStyle>
    <a:lvl1pPr marL="0" algn="l" defTabSz="609509" rtl="0" eaLnBrk="1" latinLnBrk="0" hangingPunct="1">
      <a:defRPr sz="1600" kern="1200">
        <a:solidFill>
          <a:schemeClr val="tx1"/>
        </a:solidFill>
        <a:latin typeface="+mn-lt"/>
        <a:ea typeface="+mn-ea"/>
        <a:cs typeface="+mn-cs"/>
      </a:defRPr>
    </a:lvl1pPr>
    <a:lvl2pPr marL="609509" algn="l" defTabSz="609509" rtl="0" eaLnBrk="1" latinLnBrk="0" hangingPunct="1">
      <a:defRPr sz="1600" kern="1200">
        <a:solidFill>
          <a:schemeClr val="tx1"/>
        </a:solidFill>
        <a:latin typeface="+mn-lt"/>
        <a:ea typeface="+mn-ea"/>
        <a:cs typeface="+mn-cs"/>
      </a:defRPr>
    </a:lvl2pPr>
    <a:lvl3pPr marL="1219017" algn="l" defTabSz="609509" rtl="0" eaLnBrk="1" latinLnBrk="0" hangingPunct="1">
      <a:defRPr sz="1600" kern="1200">
        <a:solidFill>
          <a:schemeClr val="tx1"/>
        </a:solidFill>
        <a:latin typeface="+mn-lt"/>
        <a:ea typeface="+mn-ea"/>
        <a:cs typeface="+mn-cs"/>
      </a:defRPr>
    </a:lvl3pPr>
    <a:lvl4pPr marL="1828526" algn="l" defTabSz="609509" rtl="0" eaLnBrk="1" latinLnBrk="0" hangingPunct="1">
      <a:defRPr sz="1600" kern="1200">
        <a:solidFill>
          <a:schemeClr val="tx1"/>
        </a:solidFill>
        <a:latin typeface="+mn-lt"/>
        <a:ea typeface="+mn-ea"/>
        <a:cs typeface="+mn-cs"/>
      </a:defRPr>
    </a:lvl4pPr>
    <a:lvl5pPr marL="2438034" algn="l" defTabSz="609509" rtl="0" eaLnBrk="1" latinLnBrk="0" hangingPunct="1">
      <a:defRPr sz="1600" kern="1200">
        <a:solidFill>
          <a:schemeClr val="tx1"/>
        </a:solidFill>
        <a:latin typeface="+mn-lt"/>
        <a:ea typeface="+mn-ea"/>
        <a:cs typeface="+mn-cs"/>
      </a:defRPr>
    </a:lvl5pPr>
    <a:lvl6pPr marL="3047543" algn="l" defTabSz="609509" rtl="0" eaLnBrk="1" latinLnBrk="0" hangingPunct="1">
      <a:defRPr sz="1600" kern="1200">
        <a:solidFill>
          <a:schemeClr val="tx1"/>
        </a:solidFill>
        <a:latin typeface="+mn-lt"/>
        <a:ea typeface="+mn-ea"/>
        <a:cs typeface="+mn-cs"/>
      </a:defRPr>
    </a:lvl6pPr>
    <a:lvl7pPr marL="3657051" algn="l" defTabSz="609509" rtl="0" eaLnBrk="1" latinLnBrk="0" hangingPunct="1">
      <a:defRPr sz="1600" kern="1200">
        <a:solidFill>
          <a:schemeClr val="tx1"/>
        </a:solidFill>
        <a:latin typeface="+mn-lt"/>
        <a:ea typeface="+mn-ea"/>
        <a:cs typeface="+mn-cs"/>
      </a:defRPr>
    </a:lvl7pPr>
    <a:lvl8pPr marL="4266560" algn="l" defTabSz="609509" rtl="0" eaLnBrk="1" latinLnBrk="0" hangingPunct="1">
      <a:defRPr sz="1600" kern="1200">
        <a:solidFill>
          <a:schemeClr val="tx1"/>
        </a:solidFill>
        <a:latin typeface="+mn-lt"/>
        <a:ea typeface="+mn-ea"/>
        <a:cs typeface="+mn-cs"/>
      </a:defRPr>
    </a:lvl8pPr>
    <a:lvl9pPr marL="4876069" algn="l" defTabSz="609509"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a:p>
        </p:txBody>
      </p:sp>
      <p:sp>
        <p:nvSpPr>
          <p:cNvPr id="4" name="Slide Number Placeholder 3"/>
          <p:cNvSpPr>
            <a:spLocks noGrp="1"/>
          </p:cNvSpPr>
          <p:nvPr>
            <p:ph type="sldNum" sz="quarter" idx="5"/>
          </p:nvPr>
        </p:nvSpPr>
        <p:spPr/>
        <p:txBody>
          <a:bodyPr/>
          <a:lstStyle/>
          <a:p>
            <a:fld id="{4417CB07-0039-4545-92EA-48E12138E514}" type="slidenum">
              <a:rPr lang="en-US" smtClean="0"/>
              <a:t>1</a:t>
            </a:fld>
            <a:endParaRPr lang="en-US"/>
          </a:p>
        </p:txBody>
      </p:sp>
    </p:spTree>
    <p:extLst>
      <p:ext uri="{BB962C8B-B14F-4D97-AF65-F5344CB8AC3E}">
        <p14:creationId xmlns:p14="http://schemas.microsoft.com/office/powerpoint/2010/main" val="3411786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endParaRPr lang="en-AU" baseline="0"/>
          </a:p>
        </p:txBody>
      </p:sp>
      <p:sp>
        <p:nvSpPr>
          <p:cNvPr id="4" name="Slide Number Placeholder 3"/>
          <p:cNvSpPr>
            <a:spLocks noGrp="1"/>
          </p:cNvSpPr>
          <p:nvPr>
            <p:ph type="sldNum" sz="quarter" idx="10"/>
          </p:nvPr>
        </p:nvSpPr>
        <p:spPr/>
        <p:txBody>
          <a:bodyPr/>
          <a:lstStyle/>
          <a:p>
            <a:fld id="{4417CB07-0039-4545-92EA-48E12138E51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87455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endParaRPr lang="en-AU" baseline="0"/>
          </a:p>
        </p:txBody>
      </p:sp>
      <p:sp>
        <p:nvSpPr>
          <p:cNvPr id="4" name="Slide Number Placeholder 3"/>
          <p:cNvSpPr>
            <a:spLocks noGrp="1"/>
          </p:cNvSpPr>
          <p:nvPr>
            <p:ph type="sldNum" sz="quarter" idx="10"/>
          </p:nvPr>
        </p:nvSpPr>
        <p:spPr/>
        <p:txBody>
          <a:bodyPr/>
          <a:lstStyle/>
          <a:p>
            <a:fld id="{4417CB07-0039-4545-92EA-48E12138E51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686005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endParaRPr lang="en-AU" baseline="0"/>
          </a:p>
        </p:txBody>
      </p:sp>
      <p:sp>
        <p:nvSpPr>
          <p:cNvPr id="4" name="Slide Number Placeholder 3"/>
          <p:cNvSpPr>
            <a:spLocks noGrp="1"/>
          </p:cNvSpPr>
          <p:nvPr>
            <p:ph type="sldNum" sz="quarter" idx="10"/>
          </p:nvPr>
        </p:nvSpPr>
        <p:spPr/>
        <p:txBody>
          <a:bodyPr/>
          <a:lstStyle/>
          <a:p>
            <a:fld id="{4417CB07-0039-4545-92EA-48E12138E51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15112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endParaRPr lang="en-AU" baseline="0"/>
          </a:p>
        </p:txBody>
      </p:sp>
      <p:sp>
        <p:nvSpPr>
          <p:cNvPr id="4" name="Slide Number Placeholder 3"/>
          <p:cNvSpPr>
            <a:spLocks noGrp="1"/>
          </p:cNvSpPr>
          <p:nvPr>
            <p:ph type="sldNum" sz="quarter" idx="10"/>
          </p:nvPr>
        </p:nvSpPr>
        <p:spPr/>
        <p:txBody>
          <a:bodyPr/>
          <a:lstStyle/>
          <a:p>
            <a:fld id="{4417CB07-0039-4545-92EA-48E12138E51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505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endParaRPr lang="en-AU" baseline="0"/>
          </a:p>
        </p:txBody>
      </p:sp>
      <p:sp>
        <p:nvSpPr>
          <p:cNvPr id="4" name="Slide Number Placeholder 3"/>
          <p:cNvSpPr>
            <a:spLocks noGrp="1"/>
          </p:cNvSpPr>
          <p:nvPr>
            <p:ph type="sldNum" sz="quarter" idx="10"/>
          </p:nvPr>
        </p:nvSpPr>
        <p:spPr/>
        <p:txBody>
          <a:bodyPr/>
          <a:lstStyle/>
          <a:p>
            <a:fld id="{4417CB07-0039-4545-92EA-48E12138E51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542817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endParaRPr lang="en-AU" baseline="0"/>
          </a:p>
        </p:txBody>
      </p:sp>
      <p:sp>
        <p:nvSpPr>
          <p:cNvPr id="4" name="Slide Number Placeholder 3"/>
          <p:cNvSpPr>
            <a:spLocks noGrp="1"/>
          </p:cNvSpPr>
          <p:nvPr>
            <p:ph type="sldNum" sz="quarter" idx="10"/>
          </p:nvPr>
        </p:nvSpPr>
        <p:spPr/>
        <p:txBody>
          <a:bodyPr/>
          <a:lstStyle/>
          <a:p>
            <a:fld id="{4417CB07-0039-4545-92EA-48E12138E51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93947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endParaRPr lang="en-AU" baseline="0"/>
          </a:p>
        </p:txBody>
      </p:sp>
      <p:sp>
        <p:nvSpPr>
          <p:cNvPr id="4" name="Slide Number Placeholder 3"/>
          <p:cNvSpPr>
            <a:spLocks noGrp="1"/>
          </p:cNvSpPr>
          <p:nvPr>
            <p:ph type="sldNum" sz="quarter" idx="10"/>
          </p:nvPr>
        </p:nvSpPr>
        <p:spPr/>
        <p:txBody>
          <a:bodyPr/>
          <a:lstStyle/>
          <a:p>
            <a:fld id="{4417CB07-0039-4545-92EA-48E12138E51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927913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endParaRPr lang="en-AU" baseline="0"/>
          </a:p>
        </p:txBody>
      </p:sp>
      <p:sp>
        <p:nvSpPr>
          <p:cNvPr id="4" name="Slide Number Placeholder 3"/>
          <p:cNvSpPr>
            <a:spLocks noGrp="1"/>
          </p:cNvSpPr>
          <p:nvPr>
            <p:ph type="sldNum" sz="quarter" idx="10"/>
          </p:nvPr>
        </p:nvSpPr>
        <p:spPr/>
        <p:txBody>
          <a:bodyPr/>
          <a:lstStyle/>
          <a:p>
            <a:fld id="{4417CB07-0039-4545-92EA-48E12138E51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462333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endParaRPr lang="en-AU" baseline="0"/>
          </a:p>
        </p:txBody>
      </p:sp>
      <p:sp>
        <p:nvSpPr>
          <p:cNvPr id="4" name="Slide Number Placeholder 3"/>
          <p:cNvSpPr>
            <a:spLocks noGrp="1"/>
          </p:cNvSpPr>
          <p:nvPr>
            <p:ph type="sldNum" sz="quarter" idx="10"/>
          </p:nvPr>
        </p:nvSpPr>
        <p:spPr/>
        <p:txBody>
          <a:bodyPr/>
          <a:lstStyle/>
          <a:p>
            <a:fld id="{4417CB07-0039-4545-92EA-48E12138E51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001574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endParaRPr lang="en-AU" baseline="0"/>
          </a:p>
        </p:txBody>
      </p:sp>
      <p:sp>
        <p:nvSpPr>
          <p:cNvPr id="4" name="Slide Number Placeholder 3"/>
          <p:cNvSpPr>
            <a:spLocks noGrp="1"/>
          </p:cNvSpPr>
          <p:nvPr>
            <p:ph type="sldNum" sz="quarter" idx="10"/>
          </p:nvPr>
        </p:nvSpPr>
        <p:spPr/>
        <p:txBody>
          <a:bodyPr/>
          <a:lstStyle/>
          <a:p>
            <a:fld id="{4417CB07-0039-4545-92EA-48E12138E51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090856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7CB07-0039-4545-92EA-48E12138E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985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417CB07-0039-4545-92EA-48E12138E514}" type="slidenum">
              <a:rPr lang="en-US" smtClean="0"/>
              <a:t>23</a:t>
            </a:fld>
            <a:endParaRPr lang="en-US"/>
          </a:p>
        </p:txBody>
      </p:sp>
    </p:spTree>
    <p:extLst>
      <p:ext uri="{BB962C8B-B14F-4D97-AF65-F5344CB8AC3E}">
        <p14:creationId xmlns:p14="http://schemas.microsoft.com/office/powerpoint/2010/main" val="2463074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417CB07-0039-4545-92EA-48E12138E514}" type="slidenum">
              <a:rPr lang="en-US" smtClean="0"/>
              <a:t>24</a:t>
            </a:fld>
            <a:endParaRPr lang="en-US"/>
          </a:p>
        </p:txBody>
      </p:sp>
    </p:spTree>
    <p:extLst>
      <p:ext uri="{BB962C8B-B14F-4D97-AF65-F5344CB8AC3E}">
        <p14:creationId xmlns:p14="http://schemas.microsoft.com/office/powerpoint/2010/main" val="2011540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417CB07-0039-4545-92EA-48E12138E514}" type="slidenum">
              <a:rPr lang="en-US" smtClean="0"/>
              <a:t>3</a:t>
            </a:fld>
            <a:endParaRPr lang="en-US"/>
          </a:p>
        </p:txBody>
      </p:sp>
    </p:spTree>
    <p:extLst>
      <p:ext uri="{BB962C8B-B14F-4D97-AF65-F5344CB8AC3E}">
        <p14:creationId xmlns:p14="http://schemas.microsoft.com/office/powerpoint/2010/main" val="415857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609509" rtl="0" eaLnBrk="1" fontAlgn="auto" latinLnBrk="0" hangingPunct="1">
              <a:lnSpc>
                <a:spcPct val="100000"/>
              </a:lnSpc>
              <a:spcBef>
                <a:spcPts val="0"/>
              </a:spcBef>
              <a:spcAft>
                <a:spcPts val="0"/>
              </a:spcAft>
              <a:buClrTx/>
              <a:buSzTx/>
              <a:buFontTx/>
              <a:buNone/>
              <a:tabLst/>
              <a:defRPr/>
            </a:pPr>
            <a:fld id="{4417CB07-0039-4545-92EA-48E12138E5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0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7388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609509" rtl="0" eaLnBrk="1" fontAlgn="auto" latinLnBrk="0" hangingPunct="1">
              <a:lnSpc>
                <a:spcPct val="100000"/>
              </a:lnSpc>
              <a:spcBef>
                <a:spcPts val="0"/>
              </a:spcBef>
              <a:spcAft>
                <a:spcPts val="0"/>
              </a:spcAft>
              <a:buClrTx/>
              <a:buSzTx/>
              <a:buFontTx/>
              <a:buNone/>
              <a:tabLst/>
              <a:defRPr/>
            </a:pPr>
            <a:fld id="{4417CB07-0039-4545-92EA-48E12138E5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0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9260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609509" rtl="0" eaLnBrk="1" fontAlgn="auto" latinLnBrk="0" hangingPunct="1">
              <a:lnSpc>
                <a:spcPct val="100000"/>
              </a:lnSpc>
              <a:spcBef>
                <a:spcPts val="0"/>
              </a:spcBef>
              <a:spcAft>
                <a:spcPts val="0"/>
              </a:spcAft>
              <a:buClrTx/>
              <a:buSzTx/>
              <a:buFontTx/>
              <a:buNone/>
              <a:tabLst/>
              <a:defRPr/>
            </a:pPr>
            <a:fld id="{4417CB07-0039-4545-92EA-48E12138E5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0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2248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609509" rtl="0" eaLnBrk="1" fontAlgn="auto" latinLnBrk="0" hangingPunct="1">
              <a:lnSpc>
                <a:spcPct val="100000"/>
              </a:lnSpc>
              <a:spcBef>
                <a:spcPts val="0"/>
              </a:spcBef>
              <a:spcAft>
                <a:spcPts val="0"/>
              </a:spcAft>
              <a:buClrTx/>
              <a:buSzTx/>
              <a:buFontTx/>
              <a:buNone/>
              <a:tabLst/>
              <a:defRPr/>
            </a:pPr>
            <a:fld id="{4417CB07-0039-4545-92EA-48E12138E5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0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069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endParaRPr lang="en-AU" baseline="0"/>
          </a:p>
        </p:txBody>
      </p:sp>
      <p:sp>
        <p:nvSpPr>
          <p:cNvPr id="4" name="Slide Number Placeholder 3"/>
          <p:cNvSpPr>
            <a:spLocks noGrp="1"/>
          </p:cNvSpPr>
          <p:nvPr>
            <p:ph type="sldNum" sz="quarter" idx="10"/>
          </p:nvPr>
        </p:nvSpPr>
        <p:spPr/>
        <p:txBody>
          <a:bodyPr/>
          <a:lstStyle/>
          <a:p>
            <a:fld id="{4417CB07-0039-4545-92EA-48E12138E51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245058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endParaRPr lang="en-AU" baseline="0"/>
          </a:p>
        </p:txBody>
      </p:sp>
      <p:sp>
        <p:nvSpPr>
          <p:cNvPr id="4" name="Slide Number Placeholder 3"/>
          <p:cNvSpPr>
            <a:spLocks noGrp="1"/>
          </p:cNvSpPr>
          <p:nvPr>
            <p:ph type="sldNum" sz="quarter" idx="10"/>
          </p:nvPr>
        </p:nvSpPr>
        <p:spPr/>
        <p:txBody>
          <a:bodyPr/>
          <a:lstStyle/>
          <a:p>
            <a:fld id="{4417CB07-0039-4545-92EA-48E12138E51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502257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normAutofit/>
          </a:bodyPr>
          <a:lstStyle>
            <a:lvl1pPr>
              <a:defRPr sz="1600" baseline="0"/>
            </a:lvl1pPr>
          </a:lstStyle>
          <a:p>
            <a:r>
              <a:rPr lang="en-US"/>
              <a:t>Drag your picture here and Send to back</a:t>
            </a:r>
          </a:p>
        </p:txBody>
      </p:sp>
    </p:spTree>
    <p:extLst>
      <p:ext uri="{BB962C8B-B14F-4D97-AF65-F5344CB8AC3E}">
        <p14:creationId xmlns:p14="http://schemas.microsoft.com/office/powerpoint/2010/main" val="379893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6928C-6EEA-4288-98D6-A1AA31462F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4CDAE06-EE58-4F03-80DE-5BD68FFFCE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2192BBF-5DAC-4B77-A8BD-16437155E2A7}"/>
              </a:ext>
            </a:extLst>
          </p:cNvPr>
          <p:cNvSpPr>
            <a:spLocks noGrp="1"/>
          </p:cNvSpPr>
          <p:nvPr>
            <p:ph type="dt" sz="half" idx="10"/>
          </p:nvPr>
        </p:nvSpPr>
        <p:spPr/>
        <p:txBody>
          <a:bodyPr/>
          <a:lstStyle/>
          <a:p>
            <a:fld id="{23A23C8E-8457-4254-AA63-3177E70C7339}" type="datetimeFigureOut">
              <a:rPr lang="en-AU" smtClean="0"/>
              <a:t>9/10/2023</a:t>
            </a:fld>
            <a:endParaRPr lang="en-AU"/>
          </a:p>
        </p:txBody>
      </p:sp>
      <p:sp>
        <p:nvSpPr>
          <p:cNvPr id="5" name="Footer Placeholder 4">
            <a:extLst>
              <a:ext uri="{FF2B5EF4-FFF2-40B4-BE49-F238E27FC236}">
                <a16:creationId xmlns:a16="http://schemas.microsoft.com/office/drawing/2014/main" id="{B258B098-BE78-4326-BF7C-3B3410E9DDD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4CF66FA-8F12-46E3-AA9C-BD5A24CF71D1}"/>
              </a:ext>
            </a:extLst>
          </p:cNvPr>
          <p:cNvSpPr>
            <a:spLocks noGrp="1"/>
          </p:cNvSpPr>
          <p:nvPr>
            <p:ph type="sldNum" sz="quarter" idx="12"/>
          </p:nvPr>
        </p:nvSpPr>
        <p:spPr/>
        <p:txBody>
          <a:bodyPr/>
          <a:lstStyle/>
          <a:p>
            <a:fld id="{0FD495F3-D578-4C9A-B6A7-2A0D1BB79534}" type="slidenum">
              <a:rPr lang="en-AU" smtClean="0"/>
              <a:t>‹#›</a:t>
            </a:fld>
            <a:endParaRPr lang="en-AU"/>
          </a:p>
        </p:txBody>
      </p:sp>
    </p:spTree>
    <p:extLst>
      <p:ext uri="{BB962C8B-B14F-4D97-AF65-F5344CB8AC3E}">
        <p14:creationId xmlns:p14="http://schemas.microsoft.com/office/powerpoint/2010/main" val="220176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E9CB-1A51-4E5A-B926-E210E1E9F18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1E0227F-D772-40B6-8FAE-FB517C46A7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28714CC-F8B8-46CF-9736-0FF45DA3BD3A}"/>
              </a:ext>
            </a:extLst>
          </p:cNvPr>
          <p:cNvSpPr>
            <a:spLocks noGrp="1"/>
          </p:cNvSpPr>
          <p:nvPr>
            <p:ph type="dt" sz="half" idx="10"/>
          </p:nvPr>
        </p:nvSpPr>
        <p:spPr/>
        <p:txBody>
          <a:bodyPr/>
          <a:lstStyle/>
          <a:p>
            <a:fld id="{23A23C8E-8457-4254-AA63-3177E70C7339}" type="datetimeFigureOut">
              <a:rPr lang="en-AU" smtClean="0"/>
              <a:t>9/10/2023</a:t>
            </a:fld>
            <a:endParaRPr lang="en-AU"/>
          </a:p>
        </p:txBody>
      </p:sp>
      <p:sp>
        <p:nvSpPr>
          <p:cNvPr id="5" name="Footer Placeholder 4">
            <a:extLst>
              <a:ext uri="{FF2B5EF4-FFF2-40B4-BE49-F238E27FC236}">
                <a16:creationId xmlns:a16="http://schemas.microsoft.com/office/drawing/2014/main" id="{EF708C97-B21B-4921-A3A2-75D8B8500FA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88D45B2-31B8-42C7-8DAB-B24F0F2F573E}"/>
              </a:ext>
            </a:extLst>
          </p:cNvPr>
          <p:cNvSpPr>
            <a:spLocks noGrp="1"/>
          </p:cNvSpPr>
          <p:nvPr>
            <p:ph type="sldNum" sz="quarter" idx="12"/>
          </p:nvPr>
        </p:nvSpPr>
        <p:spPr/>
        <p:txBody>
          <a:bodyPr/>
          <a:lstStyle/>
          <a:p>
            <a:fld id="{0FD495F3-D578-4C9A-B6A7-2A0D1BB79534}" type="slidenum">
              <a:rPr lang="en-AU" smtClean="0"/>
              <a:t>‹#›</a:t>
            </a:fld>
            <a:endParaRPr lang="en-AU"/>
          </a:p>
        </p:txBody>
      </p:sp>
    </p:spTree>
    <p:extLst>
      <p:ext uri="{BB962C8B-B14F-4D97-AF65-F5344CB8AC3E}">
        <p14:creationId xmlns:p14="http://schemas.microsoft.com/office/powerpoint/2010/main" val="3330757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2F5E9-7871-4910-9F19-955AA66100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62E5F41-18F1-459E-8514-2C28F9E848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D02EBF-A848-4E79-9033-5911B1EE6965}"/>
              </a:ext>
            </a:extLst>
          </p:cNvPr>
          <p:cNvSpPr>
            <a:spLocks noGrp="1"/>
          </p:cNvSpPr>
          <p:nvPr>
            <p:ph type="dt" sz="half" idx="10"/>
          </p:nvPr>
        </p:nvSpPr>
        <p:spPr/>
        <p:txBody>
          <a:bodyPr/>
          <a:lstStyle/>
          <a:p>
            <a:fld id="{23A23C8E-8457-4254-AA63-3177E70C7339}" type="datetimeFigureOut">
              <a:rPr lang="en-AU" smtClean="0"/>
              <a:t>9/10/2023</a:t>
            </a:fld>
            <a:endParaRPr lang="en-AU"/>
          </a:p>
        </p:txBody>
      </p:sp>
      <p:sp>
        <p:nvSpPr>
          <p:cNvPr id="5" name="Footer Placeholder 4">
            <a:extLst>
              <a:ext uri="{FF2B5EF4-FFF2-40B4-BE49-F238E27FC236}">
                <a16:creationId xmlns:a16="http://schemas.microsoft.com/office/drawing/2014/main" id="{7DC13CE2-4D17-4364-B9B2-E12F5B6F887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E74170C-3096-4074-9B7A-F447B2969B71}"/>
              </a:ext>
            </a:extLst>
          </p:cNvPr>
          <p:cNvSpPr>
            <a:spLocks noGrp="1"/>
          </p:cNvSpPr>
          <p:nvPr>
            <p:ph type="sldNum" sz="quarter" idx="12"/>
          </p:nvPr>
        </p:nvSpPr>
        <p:spPr/>
        <p:txBody>
          <a:bodyPr/>
          <a:lstStyle/>
          <a:p>
            <a:fld id="{0FD495F3-D578-4C9A-B6A7-2A0D1BB79534}" type="slidenum">
              <a:rPr lang="en-AU" smtClean="0"/>
              <a:t>‹#›</a:t>
            </a:fld>
            <a:endParaRPr lang="en-AU"/>
          </a:p>
        </p:txBody>
      </p:sp>
    </p:spTree>
    <p:extLst>
      <p:ext uri="{BB962C8B-B14F-4D97-AF65-F5344CB8AC3E}">
        <p14:creationId xmlns:p14="http://schemas.microsoft.com/office/powerpoint/2010/main" val="2826273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4585-A849-47AF-BB23-C2EC1F088A7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4EE54DA-D2B1-4ABD-95B2-B135B272A6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6897345-FC3C-4400-8F35-073E0E1620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38E41B4-0188-4D3D-8E70-CA3AE33C26AD}"/>
              </a:ext>
            </a:extLst>
          </p:cNvPr>
          <p:cNvSpPr>
            <a:spLocks noGrp="1"/>
          </p:cNvSpPr>
          <p:nvPr>
            <p:ph type="dt" sz="half" idx="10"/>
          </p:nvPr>
        </p:nvSpPr>
        <p:spPr/>
        <p:txBody>
          <a:bodyPr/>
          <a:lstStyle/>
          <a:p>
            <a:fld id="{23A23C8E-8457-4254-AA63-3177E70C7339}" type="datetimeFigureOut">
              <a:rPr lang="en-AU" smtClean="0"/>
              <a:t>9/10/2023</a:t>
            </a:fld>
            <a:endParaRPr lang="en-AU"/>
          </a:p>
        </p:txBody>
      </p:sp>
      <p:sp>
        <p:nvSpPr>
          <p:cNvPr id="6" name="Footer Placeholder 5">
            <a:extLst>
              <a:ext uri="{FF2B5EF4-FFF2-40B4-BE49-F238E27FC236}">
                <a16:creationId xmlns:a16="http://schemas.microsoft.com/office/drawing/2014/main" id="{F774EFFE-0E74-4152-B038-4B16D2FA1D7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9782962-F8E3-4D6A-8674-A8E7A5A6E8DC}"/>
              </a:ext>
            </a:extLst>
          </p:cNvPr>
          <p:cNvSpPr>
            <a:spLocks noGrp="1"/>
          </p:cNvSpPr>
          <p:nvPr>
            <p:ph type="sldNum" sz="quarter" idx="12"/>
          </p:nvPr>
        </p:nvSpPr>
        <p:spPr/>
        <p:txBody>
          <a:bodyPr/>
          <a:lstStyle/>
          <a:p>
            <a:fld id="{0FD495F3-D578-4C9A-B6A7-2A0D1BB79534}" type="slidenum">
              <a:rPr lang="en-AU" smtClean="0"/>
              <a:t>‹#›</a:t>
            </a:fld>
            <a:endParaRPr lang="en-AU"/>
          </a:p>
        </p:txBody>
      </p:sp>
    </p:spTree>
    <p:extLst>
      <p:ext uri="{BB962C8B-B14F-4D97-AF65-F5344CB8AC3E}">
        <p14:creationId xmlns:p14="http://schemas.microsoft.com/office/powerpoint/2010/main" val="2131209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7748-2A4D-404B-94DE-F194EB04A34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260FCD0-D0CF-46FB-8F57-082BD9B18F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AAE2E6-44F5-4C93-B16B-FF71505E22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0E3B832-B6A7-4298-A128-27BDA4CDCB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924019-3CE2-4FD0-B1B5-F303F5D519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A90369B-C242-4886-BD73-DD3A80C2A20C}"/>
              </a:ext>
            </a:extLst>
          </p:cNvPr>
          <p:cNvSpPr>
            <a:spLocks noGrp="1"/>
          </p:cNvSpPr>
          <p:nvPr>
            <p:ph type="dt" sz="half" idx="10"/>
          </p:nvPr>
        </p:nvSpPr>
        <p:spPr/>
        <p:txBody>
          <a:bodyPr/>
          <a:lstStyle/>
          <a:p>
            <a:fld id="{23A23C8E-8457-4254-AA63-3177E70C7339}" type="datetimeFigureOut">
              <a:rPr lang="en-AU" smtClean="0"/>
              <a:t>9/10/2023</a:t>
            </a:fld>
            <a:endParaRPr lang="en-AU"/>
          </a:p>
        </p:txBody>
      </p:sp>
      <p:sp>
        <p:nvSpPr>
          <p:cNvPr id="8" name="Footer Placeholder 7">
            <a:extLst>
              <a:ext uri="{FF2B5EF4-FFF2-40B4-BE49-F238E27FC236}">
                <a16:creationId xmlns:a16="http://schemas.microsoft.com/office/drawing/2014/main" id="{F9E0271F-5830-4203-B711-924CEB61187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61151DE-55B7-4D44-8635-9EBD5D04F57C}"/>
              </a:ext>
            </a:extLst>
          </p:cNvPr>
          <p:cNvSpPr>
            <a:spLocks noGrp="1"/>
          </p:cNvSpPr>
          <p:nvPr>
            <p:ph type="sldNum" sz="quarter" idx="12"/>
          </p:nvPr>
        </p:nvSpPr>
        <p:spPr/>
        <p:txBody>
          <a:bodyPr/>
          <a:lstStyle/>
          <a:p>
            <a:fld id="{0FD495F3-D578-4C9A-B6A7-2A0D1BB79534}" type="slidenum">
              <a:rPr lang="en-AU" smtClean="0"/>
              <a:t>‹#›</a:t>
            </a:fld>
            <a:endParaRPr lang="en-AU"/>
          </a:p>
        </p:txBody>
      </p:sp>
    </p:spTree>
    <p:extLst>
      <p:ext uri="{BB962C8B-B14F-4D97-AF65-F5344CB8AC3E}">
        <p14:creationId xmlns:p14="http://schemas.microsoft.com/office/powerpoint/2010/main" val="1517949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ADED3-F97C-49B3-B044-E6970795011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645B77F-070D-4D02-9B1B-8B1997B4D2AD}"/>
              </a:ext>
            </a:extLst>
          </p:cNvPr>
          <p:cNvSpPr>
            <a:spLocks noGrp="1"/>
          </p:cNvSpPr>
          <p:nvPr>
            <p:ph type="dt" sz="half" idx="10"/>
          </p:nvPr>
        </p:nvSpPr>
        <p:spPr/>
        <p:txBody>
          <a:bodyPr/>
          <a:lstStyle/>
          <a:p>
            <a:fld id="{23A23C8E-8457-4254-AA63-3177E70C7339}" type="datetimeFigureOut">
              <a:rPr lang="en-AU" smtClean="0"/>
              <a:t>9/10/2023</a:t>
            </a:fld>
            <a:endParaRPr lang="en-AU"/>
          </a:p>
        </p:txBody>
      </p:sp>
      <p:sp>
        <p:nvSpPr>
          <p:cNvPr id="4" name="Footer Placeholder 3">
            <a:extLst>
              <a:ext uri="{FF2B5EF4-FFF2-40B4-BE49-F238E27FC236}">
                <a16:creationId xmlns:a16="http://schemas.microsoft.com/office/drawing/2014/main" id="{741F06E0-0C96-4308-9F36-DCECA99D5B4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1C978B6-BADD-4095-944F-76882E50662A}"/>
              </a:ext>
            </a:extLst>
          </p:cNvPr>
          <p:cNvSpPr>
            <a:spLocks noGrp="1"/>
          </p:cNvSpPr>
          <p:nvPr>
            <p:ph type="sldNum" sz="quarter" idx="12"/>
          </p:nvPr>
        </p:nvSpPr>
        <p:spPr/>
        <p:txBody>
          <a:bodyPr/>
          <a:lstStyle/>
          <a:p>
            <a:fld id="{0FD495F3-D578-4C9A-B6A7-2A0D1BB79534}" type="slidenum">
              <a:rPr lang="en-AU" smtClean="0"/>
              <a:t>‹#›</a:t>
            </a:fld>
            <a:endParaRPr lang="en-AU"/>
          </a:p>
        </p:txBody>
      </p:sp>
    </p:spTree>
    <p:extLst>
      <p:ext uri="{BB962C8B-B14F-4D97-AF65-F5344CB8AC3E}">
        <p14:creationId xmlns:p14="http://schemas.microsoft.com/office/powerpoint/2010/main" val="3580761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667AF8-79D3-4604-B78B-88D1037BB1B0}"/>
              </a:ext>
            </a:extLst>
          </p:cNvPr>
          <p:cNvSpPr>
            <a:spLocks noGrp="1"/>
          </p:cNvSpPr>
          <p:nvPr>
            <p:ph type="dt" sz="half" idx="10"/>
          </p:nvPr>
        </p:nvSpPr>
        <p:spPr/>
        <p:txBody>
          <a:bodyPr/>
          <a:lstStyle/>
          <a:p>
            <a:fld id="{23A23C8E-8457-4254-AA63-3177E70C7339}" type="datetimeFigureOut">
              <a:rPr lang="en-AU" smtClean="0"/>
              <a:t>9/10/2023</a:t>
            </a:fld>
            <a:endParaRPr lang="en-AU"/>
          </a:p>
        </p:txBody>
      </p:sp>
      <p:sp>
        <p:nvSpPr>
          <p:cNvPr id="3" name="Footer Placeholder 2">
            <a:extLst>
              <a:ext uri="{FF2B5EF4-FFF2-40B4-BE49-F238E27FC236}">
                <a16:creationId xmlns:a16="http://schemas.microsoft.com/office/drawing/2014/main" id="{31FDB49E-6152-47F7-8C39-4B2A389A1F3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99C6B55-277B-42B5-94D9-E224BBE3CE7D}"/>
              </a:ext>
            </a:extLst>
          </p:cNvPr>
          <p:cNvSpPr>
            <a:spLocks noGrp="1"/>
          </p:cNvSpPr>
          <p:nvPr>
            <p:ph type="sldNum" sz="quarter" idx="12"/>
          </p:nvPr>
        </p:nvSpPr>
        <p:spPr/>
        <p:txBody>
          <a:bodyPr/>
          <a:lstStyle/>
          <a:p>
            <a:fld id="{0FD495F3-D578-4C9A-B6A7-2A0D1BB79534}" type="slidenum">
              <a:rPr lang="en-AU" smtClean="0"/>
              <a:t>‹#›</a:t>
            </a:fld>
            <a:endParaRPr lang="en-AU"/>
          </a:p>
        </p:txBody>
      </p:sp>
    </p:spTree>
    <p:extLst>
      <p:ext uri="{BB962C8B-B14F-4D97-AF65-F5344CB8AC3E}">
        <p14:creationId xmlns:p14="http://schemas.microsoft.com/office/powerpoint/2010/main" val="4235428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6A17-2C2F-492A-BD46-49DE1535B5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C8D35E0-E770-44C8-8E14-D99E93A528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B0D60B8-BD76-44C4-A800-596735C11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4AD5C5-1391-4633-99A6-7C7A95B7BFD9}"/>
              </a:ext>
            </a:extLst>
          </p:cNvPr>
          <p:cNvSpPr>
            <a:spLocks noGrp="1"/>
          </p:cNvSpPr>
          <p:nvPr>
            <p:ph type="dt" sz="half" idx="10"/>
          </p:nvPr>
        </p:nvSpPr>
        <p:spPr/>
        <p:txBody>
          <a:bodyPr/>
          <a:lstStyle/>
          <a:p>
            <a:fld id="{23A23C8E-8457-4254-AA63-3177E70C7339}" type="datetimeFigureOut">
              <a:rPr lang="en-AU" smtClean="0"/>
              <a:t>9/10/2023</a:t>
            </a:fld>
            <a:endParaRPr lang="en-AU"/>
          </a:p>
        </p:txBody>
      </p:sp>
      <p:sp>
        <p:nvSpPr>
          <p:cNvPr id="6" name="Footer Placeholder 5">
            <a:extLst>
              <a:ext uri="{FF2B5EF4-FFF2-40B4-BE49-F238E27FC236}">
                <a16:creationId xmlns:a16="http://schemas.microsoft.com/office/drawing/2014/main" id="{8109DDC9-7B35-4FCB-84D0-63D3BC8BA1B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2A19D18-BFF2-4897-9168-99E734E0F0BA}"/>
              </a:ext>
            </a:extLst>
          </p:cNvPr>
          <p:cNvSpPr>
            <a:spLocks noGrp="1"/>
          </p:cNvSpPr>
          <p:nvPr>
            <p:ph type="sldNum" sz="quarter" idx="12"/>
          </p:nvPr>
        </p:nvSpPr>
        <p:spPr/>
        <p:txBody>
          <a:bodyPr/>
          <a:lstStyle/>
          <a:p>
            <a:fld id="{0FD495F3-D578-4C9A-B6A7-2A0D1BB79534}" type="slidenum">
              <a:rPr lang="en-AU" smtClean="0"/>
              <a:t>‹#›</a:t>
            </a:fld>
            <a:endParaRPr lang="en-AU"/>
          </a:p>
        </p:txBody>
      </p:sp>
    </p:spTree>
    <p:extLst>
      <p:ext uri="{BB962C8B-B14F-4D97-AF65-F5344CB8AC3E}">
        <p14:creationId xmlns:p14="http://schemas.microsoft.com/office/powerpoint/2010/main" val="3441828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DA36B-BEC8-4D2C-A269-1966375543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E4798DB-D558-4746-B593-9CECC8B156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0D4164A-B017-4804-8143-D7604039A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7F3A89-31C3-436D-A386-2CF41D7993E3}"/>
              </a:ext>
            </a:extLst>
          </p:cNvPr>
          <p:cNvSpPr>
            <a:spLocks noGrp="1"/>
          </p:cNvSpPr>
          <p:nvPr>
            <p:ph type="dt" sz="half" idx="10"/>
          </p:nvPr>
        </p:nvSpPr>
        <p:spPr/>
        <p:txBody>
          <a:bodyPr/>
          <a:lstStyle/>
          <a:p>
            <a:fld id="{23A23C8E-8457-4254-AA63-3177E70C7339}" type="datetimeFigureOut">
              <a:rPr lang="en-AU" smtClean="0"/>
              <a:t>9/10/2023</a:t>
            </a:fld>
            <a:endParaRPr lang="en-AU"/>
          </a:p>
        </p:txBody>
      </p:sp>
      <p:sp>
        <p:nvSpPr>
          <p:cNvPr id="6" name="Footer Placeholder 5">
            <a:extLst>
              <a:ext uri="{FF2B5EF4-FFF2-40B4-BE49-F238E27FC236}">
                <a16:creationId xmlns:a16="http://schemas.microsoft.com/office/drawing/2014/main" id="{AFF18440-F4C7-4A26-95B5-5782F69040B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733179F-A1F0-46A6-8CA3-30D3D9AA417D}"/>
              </a:ext>
            </a:extLst>
          </p:cNvPr>
          <p:cNvSpPr>
            <a:spLocks noGrp="1"/>
          </p:cNvSpPr>
          <p:nvPr>
            <p:ph type="sldNum" sz="quarter" idx="12"/>
          </p:nvPr>
        </p:nvSpPr>
        <p:spPr/>
        <p:txBody>
          <a:bodyPr/>
          <a:lstStyle/>
          <a:p>
            <a:fld id="{0FD495F3-D578-4C9A-B6A7-2A0D1BB79534}" type="slidenum">
              <a:rPr lang="en-AU" smtClean="0"/>
              <a:t>‹#›</a:t>
            </a:fld>
            <a:endParaRPr lang="en-AU"/>
          </a:p>
        </p:txBody>
      </p:sp>
    </p:spTree>
    <p:extLst>
      <p:ext uri="{BB962C8B-B14F-4D97-AF65-F5344CB8AC3E}">
        <p14:creationId xmlns:p14="http://schemas.microsoft.com/office/powerpoint/2010/main" val="3531656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6EACD-5BE9-4BAA-86AF-820888E22F4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B16B132-3921-4255-BDBE-8F3537F7C1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52ADBEB-2EA3-489A-B2E8-7EA6C545257B}"/>
              </a:ext>
            </a:extLst>
          </p:cNvPr>
          <p:cNvSpPr>
            <a:spLocks noGrp="1"/>
          </p:cNvSpPr>
          <p:nvPr>
            <p:ph type="dt" sz="half" idx="10"/>
          </p:nvPr>
        </p:nvSpPr>
        <p:spPr/>
        <p:txBody>
          <a:bodyPr/>
          <a:lstStyle/>
          <a:p>
            <a:fld id="{23A23C8E-8457-4254-AA63-3177E70C7339}" type="datetimeFigureOut">
              <a:rPr lang="en-AU" smtClean="0"/>
              <a:t>9/10/2023</a:t>
            </a:fld>
            <a:endParaRPr lang="en-AU"/>
          </a:p>
        </p:txBody>
      </p:sp>
      <p:sp>
        <p:nvSpPr>
          <p:cNvPr id="5" name="Footer Placeholder 4">
            <a:extLst>
              <a:ext uri="{FF2B5EF4-FFF2-40B4-BE49-F238E27FC236}">
                <a16:creationId xmlns:a16="http://schemas.microsoft.com/office/drawing/2014/main" id="{92603FE7-2000-49FE-B4F8-590F611D731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9745C54-74FC-4F57-8D00-50F3AC04E8D3}"/>
              </a:ext>
            </a:extLst>
          </p:cNvPr>
          <p:cNvSpPr>
            <a:spLocks noGrp="1"/>
          </p:cNvSpPr>
          <p:nvPr>
            <p:ph type="sldNum" sz="quarter" idx="12"/>
          </p:nvPr>
        </p:nvSpPr>
        <p:spPr/>
        <p:txBody>
          <a:bodyPr/>
          <a:lstStyle/>
          <a:p>
            <a:fld id="{0FD495F3-D578-4C9A-B6A7-2A0D1BB79534}" type="slidenum">
              <a:rPr lang="en-AU" smtClean="0"/>
              <a:t>‹#›</a:t>
            </a:fld>
            <a:endParaRPr lang="en-AU"/>
          </a:p>
        </p:txBody>
      </p:sp>
    </p:spTree>
    <p:extLst>
      <p:ext uri="{BB962C8B-B14F-4D97-AF65-F5344CB8AC3E}">
        <p14:creationId xmlns:p14="http://schemas.microsoft.com/office/powerpoint/2010/main" val="139424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out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534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556BA3-123A-490F-9E81-11C5DED99E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3279069-82BE-4F36-8E38-095DF253D5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DFDF9A8-1DAD-4E67-9DEA-E6E0E7385DFA}"/>
              </a:ext>
            </a:extLst>
          </p:cNvPr>
          <p:cNvSpPr>
            <a:spLocks noGrp="1"/>
          </p:cNvSpPr>
          <p:nvPr>
            <p:ph type="dt" sz="half" idx="10"/>
          </p:nvPr>
        </p:nvSpPr>
        <p:spPr/>
        <p:txBody>
          <a:bodyPr/>
          <a:lstStyle/>
          <a:p>
            <a:fld id="{23A23C8E-8457-4254-AA63-3177E70C7339}" type="datetimeFigureOut">
              <a:rPr lang="en-AU" smtClean="0"/>
              <a:t>9/10/2023</a:t>
            </a:fld>
            <a:endParaRPr lang="en-AU"/>
          </a:p>
        </p:txBody>
      </p:sp>
      <p:sp>
        <p:nvSpPr>
          <p:cNvPr id="5" name="Footer Placeholder 4">
            <a:extLst>
              <a:ext uri="{FF2B5EF4-FFF2-40B4-BE49-F238E27FC236}">
                <a16:creationId xmlns:a16="http://schemas.microsoft.com/office/drawing/2014/main" id="{4AC9C1D5-A6A7-4949-85E3-ADB23B46FEC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0FA4545-C727-4381-BB21-5913B9219BB9}"/>
              </a:ext>
            </a:extLst>
          </p:cNvPr>
          <p:cNvSpPr>
            <a:spLocks noGrp="1"/>
          </p:cNvSpPr>
          <p:nvPr>
            <p:ph type="sldNum" sz="quarter" idx="12"/>
          </p:nvPr>
        </p:nvSpPr>
        <p:spPr/>
        <p:txBody>
          <a:bodyPr/>
          <a:lstStyle/>
          <a:p>
            <a:fld id="{0FD495F3-D578-4C9A-B6A7-2A0D1BB79534}" type="slidenum">
              <a:rPr lang="en-AU" smtClean="0"/>
              <a:t>‹#›</a:t>
            </a:fld>
            <a:endParaRPr lang="en-AU"/>
          </a:p>
        </p:txBody>
      </p:sp>
    </p:spTree>
    <p:extLst>
      <p:ext uri="{BB962C8B-B14F-4D97-AF65-F5344CB8AC3E}">
        <p14:creationId xmlns:p14="http://schemas.microsoft.com/office/powerpoint/2010/main" val="1688243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normAutofit/>
          </a:bodyPr>
          <a:lstStyle>
            <a:lvl1pPr>
              <a:defRPr sz="1600" baseline="0"/>
            </a:lvl1pPr>
          </a:lstStyle>
          <a:p>
            <a:r>
              <a:rPr lang="en-US"/>
              <a:t>Drag your picture here and Send to back</a:t>
            </a:r>
          </a:p>
        </p:txBody>
      </p:sp>
    </p:spTree>
    <p:extLst>
      <p:ext uri="{BB962C8B-B14F-4D97-AF65-F5344CB8AC3E}">
        <p14:creationId xmlns:p14="http://schemas.microsoft.com/office/powerpoint/2010/main" val="269040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622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0" hasCustomPrompt="1"/>
          </p:nvPr>
        </p:nvSpPr>
        <p:spPr>
          <a:xfrm>
            <a:off x="457934" y="1600200"/>
            <a:ext cx="11123752" cy="4762500"/>
          </a:xfrm>
        </p:spPr>
        <p:txBody>
          <a:bodyPr/>
          <a:lstStyle>
            <a:lvl1pPr>
              <a:defRPr/>
            </a:lvl1pPr>
          </a:lstStyle>
          <a:p>
            <a:r>
              <a:rPr lang="en-US"/>
              <a:t>Insert or drag chart or graph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1109428" y="2019300"/>
            <a:ext cx="2133600" cy="2133600"/>
          </a:xfrm>
          <a:prstGeom prst="rect">
            <a:avLst/>
          </a:prstGeom>
        </p:spPr>
        <p:txBody>
          <a:bodyPr>
            <a:normAutofit/>
          </a:bodyPr>
          <a:lstStyle>
            <a:lvl1pPr>
              <a:defRPr sz="1600"/>
            </a:lvl1pPr>
          </a:lstStyle>
          <a:p>
            <a:endParaRPr lang="en-US"/>
          </a:p>
        </p:txBody>
      </p:sp>
      <p:sp>
        <p:nvSpPr>
          <p:cNvPr id="18" name="Picture Placeholder 22"/>
          <p:cNvSpPr>
            <a:spLocks noGrp="1"/>
          </p:cNvSpPr>
          <p:nvPr>
            <p:ph type="pic" sz="quarter" idx="16"/>
          </p:nvPr>
        </p:nvSpPr>
        <p:spPr>
          <a:xfrm>
            <a:off x="3657600" y="2019300"/>
            <a:ext cx="2133600" cy="2133600"/>
          </a:xfrm>
          <a:prstGeom prst="rect">
            <a:avLst/>
          </a:prstGeom>
        </p:spPr>
        <p:txBody>
          <a:bodyPr>
            <a:normAutofit/>
          </a:bodyPr>
          <a:lstStyle>
            <a:lvl1pPr>
              <a:defRPr sz="1600"/>
            </a:lvl1pPr>
          </a:lstStyle>
          <a:p>
            <a:endParaRPr lang="en-US"/>
          </a:p>
        </p:txBody>
      </p:sp>
      <p:sp>
        <p:nvSpPr>
          <p:cNvPr id="19" name="Picture Placeholder 22"/>
          <p:cNvSpPr>
            <a:spLocks noGrp="1"/>
          </p:cNvSpPr>
          <p:nvPr>
            <p:ph type="pic" sz="quarter" idx="17"/>
          </p:nvPr>
        </p:nvSpPr>
        <p:spPr>
          <a:xfrm>
            <a:off x="6096000" y="2019300"/>
            <a:ext cx="2133600" cy="2133600"/>
          </a:xfrm>
          <a:prstGeom prst="rect">
            <a:avLst/>
          </a:prstGeom>
        </p:spPr>
        <p:txBody>
          <a:bodyPr>
            <a:normAutofit/>
          </a:bodyPr>
          <a:lstStyle>
            <a:lvl1pPr>
              <a:defRPr sz="1600"/>
            </a:lvl1pPr>
          </a:lstStyle>
          <a:p>
            <a:endParaRPr lang="en-US"/>
          </a:p>
        </p:txBody>
      </p:sp>
      <p:sp>
        <p:nvSpPr>
          <p:cNvPr id="20" name="Picture Placeholder 22"/>
          <p:cNvSpPr>
            <a:spLocks noGrp="1"/>
          </p:cNvSpPr>
          <p:nvPr>
            <p:ph type="pic" sz="quarter" idx="18"/>
          </p:nvPr>
        </p:nvSpPr>
        <p:spPr>
          <a:xfrm>
            <a:off x="8534400" y="2019300"/>
            <a:ext cx="2133600" cy="2133600"/>
          </a:xfrm>
          <a:prstGeom prst="rect">
            <a:avLst/>
          </a:prstGeom>
        </p:spPr>
        <p:txBody>
          <a:bodyPr>
            <a:normAutofit/>
          </a:bodyPr>
          <a:lstStyle>
            <a:lvl1pPr>
              <a:defRPr sz="1600"/>
            </a:lvl1pPr>
          </a:lstStyle>
          <a:p>
            <a:endParaRPr lang="en-US"/>
          </a:p>
        </p:txBody>
      </p:sp>
    </p:spTree>
    <p:extLst>
      <p:ext uri="{BB962C8B-B14F-4D97-AF65-F5344CB8AC3E}">
        <p14:creationId xmlns:p14="http://schemas.microsoft.com/office/powerpoint/2010/main" val="164808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31" presetClass="entr" presetSubtype="0" fill="hold" grpId="0" nodeType="afterEffect" nodePh="1">
                                  <p:stCondLst>
                                    <p:cond delay="0"/>
                                  </p:stCondLst>
                                  <p:endCondLst>
                                    <p:cond evt="begin" delay="0">
                                      <p:tn val="12"/>
                                    </p:cond>
                                  </p:end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style.rotation</p:attrName>
                                        </p:attrNameLst>
                                      </p:cBhvr>
                                      <p:tavLst>
                                        <p:tav tm="0">
                                          <p:val>
                                            <p:fltVal val="90"/>
                                          </p:val>
                                        </p:tav>
                                        <p:tav tm="100000">
                                          <p:val>
                                            <p:fltVal val="0"/>
                                          </p:val>
                                        </p:tav>
                                      </p:tavLst>
                                    </p:anim>
                                    <p:animEffect transition="in" filter="fade">
                                      <p:cBhvr>
                                        <p:cTn id="17" dur="1000"/>
                                        <p:tgtEl>
                                          <p:spTgt spid="18"/>
                                        </p:tgtEl>
                                      </p:cBhvr>
                                    </p:animEffect>
                                  </p:childTnLst>
                                </p:cTn>
                              </p:par>
                            </p:childTnLst>
                          </p:cTn>
                        </p:par>
                        <p:par>
                          <p:cTn id="18" fill="hold">
                            <p:stCondLst>
                              <p:cond delay="2000"/>
                            </p:stCondLst>
                            <p:childTnLst>
                              <p:par>
                                <p:cTn id="19" presetID="31"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par>
                          <p:cTn id="25" fill="hold">
                            <p:stCondLst>
                              <p:cond delay="3000"/>
                            </p:stCondLst>
                            <p:childTnLst>
                              <p:par>
                                <p:cTn id="26" presetID="31" presetClass="entr" presetSubtype="0" fill="hold" grpId="0" nodeType="afterEffect" nodePh="1">
                                  <p:stCondLst>
                                    <p:cond delay="0"/>
                                  </p:stCondLst>
                                  <p:endCondLst>
                                    <p:cond evt="begin" delay="0">
                                      <p:tn val="26"/>
                                    </p:cond>
                                  </p:end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fltVal val="0"/>
                                          </p:val>
                                        </p:tav>
                                        <p:tav tm="100000">
                                          <p:val>
                                            <p:strVal val="#ppt_w"/>
                                          </p:val>
                                        </p:tav>
                                      </p:tavLst>
                                    </p:anim>
                                    <p:anim calcmode="lin" valueType="num">
                                      <p:cBhvr>
                                        <p:cTn id="29" dur="1000" fill="hold"/>
                                        <p:tgtEl>
                                          <p:spTgt spid="20"/>
                                        </p:tgtEl>
                                        <p:attrNameLst>
                                          <p:attrName>ppt_h</p:attrName>
                                        </p:attrNameLst>
                                      </p:cBhvr>
                                      <p:tavLst>
                                        <p:tav tm="0">
                                          <p:val>
                                            <p:fltVal val="0"/>
                                          </p:val>
                                        </p:tav>
                                        <p:tav tm="100000">
                                          <p:val>
                                            <p:strVal val="#ppt_h"/>
                                          </p:val>
                                        </p:tav>
                                      </p:tavLst>
                                    </p:anim>
                                    <p:anim calcmode="lin" valueType="num">
                                      <p:cBhvr>
                                        <p:cTn id="30" dur="1000" fill="hold"/>
                                        <p:tgtEl>
                                          <p:spTgt spid="20"/>
                                        </p:tgtEl>
                                        <p:attrNameLst>
                                          <p:attrName>style.rotation</p:attrName>
                                        </p:attrNameLst>
                                      </p:cBhvr>
                                      <p:tavLst>
                                        <p:tav tm="0">
                                          <p:val>
                                            <p:fltVal val="90"/>
                                          </p:val>
                                        </p:tav>
                                        <p:tav tm="100000">
                                          <p:val>
                                            <p:fltVal val="0"/>
                                          </p:val>
                                        </p:tav>
                                      </p:tavLst>
                                    </p:anim>
                                    <p:animEffect transition="in" filter="fade">
                                      <p:cBhvr>
                                        <p:cTn id="3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P spid="19" grpId="0"/>
      <p:bldP spid="2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folio One">
    <p:spTree>
      <p:nvGrpSpPr>
        <p:cNvPr id="1" name=""/>
        <p:cNvGrpSpPr/>
        <p:nvPr/>
      </p:nvGrpSpPr>
      <p:grpSpPr>
        <a:xfrm>
          <a:off x="0" y="0"/>
          <a:ext cx="0" cy="0"/>
          <a:chOff x="0" y="0"/>
          <a:chExt cx="0" cy="0"/>
        </a:xfrm>
      </p:grpSpPr>
      <p:sp>
        <p:nvSpPr>
          <p:cNvPr id="18" name="Picture Placeholder 13"/>
          <p:cNvSpPr>
            <a:spLocks noGrp="1"/>
          </p:cNvSpPr>
          <p:nvPr>
            <p:ph type="pic" sz="quarter" idx="10"/>
          </p:nvPr>
        </p:nvSpPr>
        <p:spPr>
          <a:xfrm>
            <a:off x="1288297" y="1560987"/>
            <a:ext cx="2317411" cy="2315294"/>
          </a:xfrm>
          <a:effectLst/>
        </p:spPr>
        <p:txBody>
          <a:bodyPr rtlCol="0">
            <a:normAutofit/>
          </a:bodyPr>
          <a:lstStyle>
            <a:lvl1pPr marL="0" indent="0">
              <a:buNone/>
              <a:defRPr sz="1800" b="0" i="0">
                <a:ln>
                  <a:noFill/>
                </a:ln>
                <a:solidFill>
                  <a:schemeClr val="tx2"/>
                </a:solidFill>
                <a:latin typeface="Calibri Regular" charset="0"/>
                <a:cs typeface="Calibri Regular" charset="0"/>
              </a:defRPr>
            </a:lvl1pPr>
          </a:lstStyle>
          <a:p>
            <a:pPr lvl="0"/>
            <a:endParaRPr lang="en-US" noProof="0"/>
          </a:p>
        </p:txBody>
      </p:sp>
      <p:sp>
        <p:nvSpPr>
          <p:cNvPr id="20" name="Picture Placeholder 13"/>
          <p:cNvSpPr>
            <a:spLocks noGrp="1"/>
          </p:cNvSpPr>
          <p:nvPr>
            <p:ph type="pic" sz="quarter" idx="15"/>
          </p:nvPr>
        </p:nvSpPr>
        <p:spPr>
          <a:xfrm>
            <a:off x="6064226" y="1566155"/>
            <a:ext cx="2317411" cy="2315294"/>
          </a:xfrm>
          <a:effectLst/>
        </p:spPr>
        <p:txBody>
          <a:bodyPr rtlCol="0">
            <a:normAutofit/>
          </a:bodyPr>
          <a:lstStyle>
            <a:lvl1pPr marL="0" indent="0">
              <a:buNone/>
              <a:defRPr sz="1800" b="0" i="0">
                <a:ln>
                  <a:noFill/>
                </a:ln>
                <a:solidFill>
                  <a:schemeClr val="tx2"/>
                </a:solidFill>
                <a:latin typeface="Calibri Regular" charset="0"/>
                <a:cs typeface="Calibri Regular" charset="0"/>
              </a:defRPr>
            </a:lvl1pPr>
          </a:lstStyle>
          <a:p>
            <a:pPr lvl="0"/>
            <a:endParaRPr lang="en-US" noProof="0"/>
          </a:p>
        </p:txBody>
      </p:sp>
      <p:sp>
        <p:nvSpPr>
          <p:cNvPr id="26" name="Picture Placeholder 13"/>
          <p:cNvSpPr>
            <a:spLocks noGrp="1"/>
          </p:cNvSpPr>
          <p:nvPr>
            <p:ph type="pic" sz="quarter" idx="16"/>
          </p:nvPr>
        </p:nvSpPr>
        <p:spPr>
          <a:xfrm>
            <a:off x="8452190" y="1571249"/>
            <a:ext cx="2317411" cy="2315294"/>
          </a:xfrm>
          <a:effectLst/>
        </p:spPr>
        <p:txBody>
          <a:bodyPr rtlCol="0">
            <a:normAutofit/>
          </a:bodyPr>
          <a:lstStyle>
            <a:lvl1pPr marL="0" indent="0">
              <a:buNone/>
              <a:defRPr sz="1800" b="0" i="0">
                <a:ln>
                  <a:noFill/>
                </a:ln>
                <a:solidFill>
                  <a:schemeClr val="tx2"/>
                </a:solidFill>
                <a:latin typeface="Calibri Regular" charset="0"/>
                <a:cs typeface="Calibri Regular" charset="0"/>
              </a:defRPr>
            </a:lvl1pPr>
          </a:lstStyle>
          <a:p>
            <a:pPr lvl="0"/>
            <a:endParaRPr lang="en-US" noProof="0"/>
          </a:p>
        </p:txBody>
      </p:sp>
      <p:sp>
        <p:nvSpPr>
          <p:cNvPr id="27" name="Picture Placeholder 13"/>
          <p:cNvSpPr>
            <a:spLocks noGrp="1"/>
          </p:cNvSpPr>
          <p:nvPr>
            <p:ph type="pic" sz="quarter" idx="17"/>
          </p:nvPr>
        </p:nvSpPr>
        <p:spPr>
          <a:xfrm>
            <a:off x="1288297" y="3971207"/>
            <a:ext cx="2317411" cy="2315294"/>
          </a:xfrm>
          <a:effectLst/>
        </p:spPr>
        <p:txBody>
          <a:bodyPr rtlCol="0">
            <a:normAutofit/>
          </a:bodyPr>
          <a:lstStyle>
            <a:lvl1pPr marL="0" indent="0">
              <a:buNone/>
              <a:defRPr sz="1800" b="0" i="0">
                <a:ln>
                  <a:noFill/>
                </a:ln>
                <a:solidFill>
                  <a:schemeClr val="tx2"/>
                </a:solidFill>
                <a:latin typeface="Calibri Regular" charset="0"/>
                <a:cs typeface="Calibri Regular" charset="0"/>
              </a:defRPr>
            </a:lvl1pPr>
          </a:lstStyle>
          <a:p>
            <a:pPr lvl="0"/>
            <a:endParaRPr lang="en-US" noProof="0"/>
          </a:p>
        </p:txBody>
      </p:sp>
      <p:sp>
        <p:nvSpPr>
          <p:cNvPr id="28" name="Picture Placeholder 13"/>
          <p:cNvSpPr>
            <a:spLocks noGrp="1"/>
          </p:cNvSpPr>
          <p:nvPr>
            <p:ph type="pic" sz="quarter" idx="18"/>
          </p:nvPr>
        </p:nvSpPr>
        <p:spPr>
          <a:xfrm>
            <a:off x="3676261" y="3971207"/>
            <a:ext cx="2317411" cy="2315294"/>
          </a:xfrm>
          <a:effectLst/>
        </p:spPr>
        <p:txBody>
          <a:bodyPr rtlCol="0">
            <a:normAutofit/>
          </a:bodyPr>
          <a:lstStyle>
            <a:lvl1pPr marL="0" indent="0">
              <a:buNone/>
              <a:defRPr sz="1800" b="0" i="0">
                <a:ln>
                  <a:noFill/>
                </a:ln>
                <a:solidFill>
                  <a:schemeClr val="tx2"/>
                </a:solidFill>
                <a:latin typeface="Calibri Regular" charset="0"/>
                <a:cs typeface="Calibri Regular" charset="0"/>
              </a:defRPr>
            </a:lvl1pPr>
          </a:lstStyle>
          <a:p>
            <a:pPr lvl="0"/>
            <a:endParaRPr lang="en-US" noProof="0"/>
          </a:p>
        </p:txBody>
      </p:sp>
      <p:sp>
        <p:nvSpPr>
          <p:cNvPr id="29" name="Picture Placeholder 13"/>
          <p:cNvSpPr>
            <a:spLocks noGrp="1"/>
          </p:cNvSpPr>
          <p:nvPr>
            <p:ph type="pic" sz="quarter" idx="19"/>
          </p:nvPr>
        </p:nvSpPr>
        <p:spPr>
          <a:xfrm>
            <a:off x="6064226" y="3960944"/>
            <a:ext cx="2317411" cy="2315294"/>
          </a:xfrm>
          <a:effectLst/>
        </p:spPr>
        <p:txBody>
          <a:bodyPr rtlCol="0">
            <a:normAutofit/>
          </a:bodyPr>
          <a:lstStyle>
            <a:lvl1pPr marL="0" indent="0">
              <a:buNone/>
              <a:defRPr sz="1800" b="0" i="0">
                <a:ln>
                  <a:noFill/>
                </a:ln>
                <a:solidFill>
                  <a:schemeClr val="tx2"/>
                </a:solidFill>
                <a:latin typeface="Calibri Regular" charset="0"/>
                <a:cs typeface="Calibri Regular" charset="0"/>
              </a:defRPr>
            </a:lvl1pPr>
          </a:lstStyle>
          <a:p>
            <a:pPr lvl="0"/>
            <a:endParaRPr lang="en-US" noProof="0"/>
          </a:p>
        </p:txBody>
      </p:sp>
      <p:sp>
        <p:nvSpPr>
          <p:cNvPr id="30" name="Picture Placeholder 13"/>
          <p:cNvSpPr>
            <a:spLocks noGrp="1"/>
          </p:cNvSpPr>
          <p:nvPr>
            <p:ph type="pic" sz="quarter" idx="20"/>
          </p:nvPr>
        </p:nvSpPr>
        <p:spPr>
          <a:xfrm>
            <a:off x="8452190" y="3960944"/>
            <a:ext cx="2317411" cy="2315294"/>
          </a:xfrm>
          <a:effectLst/>
        </p:spPr>
        <p:txBody>
          <a:bodyPr rtlCol="0">
            <a:normAutofit/>
          </a:bodyPr>
          <a:lstStyle>
            <a:lvl1pPr marL="0" indent="0">
              <a:buNone/>
              <a:defRPr sz="1800" b="0" i="0">
                <a:ln>
                  <a:noFill/>
                </a:ln>
                <a:solidFill>
                  <a:schemeClr val="tx2"/>
                </a:solidFill>
                <a:latin typeface="Calibri Regular" charset="0"/>
                <a:cs typeface="Calibri Regular" charset="0"/>
              </a:defRPr>
            </a:lvl1pPr>
          </a:lstStyle>
          <a:p>
            <a:pPr lvl="0"/>
            <a:endParaRPr lang="en-US" noProof="0"/>
          </a:p>
        </p:txBody>
      </p:sp>
      <p:sp>
        <p:nvSpPr>
          <p:cNvPr id="32" name="Picture Placeholder 13"/>
          <p:cNvSpPr>
            <a:spLocks noGrp="1"/>
          </p:cNvSpPr>
          <p:nvPr>
            <p:ph type="pic" sz="quarter" idx="21"/>
          </p:nvPr>
        </p:nvSpPr>
        <p:spPr>
          <a:xfrm>
            <a:off x="3676261" y="1560987"/>
            <a:ext cx="2317411" cy="2315294"/>
          </a:xfrm>
          <a:effectLst/>
        </p:spPr>
        <p:txBody>
          <a:bodyPr rtlCol="0">
            <a:normAutofit/>
          </a:bodyPr>
          <a:lstStyle>
            <a:lvl1pPr marL="0" indent="0">
              <a:buNone/>
              <a:defRPr sz="1800" b="0" i="0">
                <a:ln>
                  <a:noFill/>
                </a:ln>
                <a:solidFill>
                  <a:schemeClr val="tx2"/>
                </a:solidFill>
                <a:latin typeface="Calibri Regular" charset="0"/>
                <a:cs typeface="Calibri Regular" charset="0"/>
              </a:defRPr>
            </a:lvl1pPr>
          </a:lstStyle>
          <a:p>
            <a:pPr lvl="0"/>
            <a:endParaRPr lang="en-US" noProof="0"/>
          </a:p>
        </p:txBody>
      </p:sp>
    </p:spTree>
    <p:extLst>
      <p:ext uri="{BB962C8B-B14F-4D97-AF65-F5344CB8AC3E}">
        <p14:creationId xmlns:p14="http://schemas.microsoft.com/office/powerpoint/2010/main" val="295224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27"/>
                                        </p:tgtEl>
                                        <p:attrNameLst>
                                          <p:attrName>style.visibility</p:attrName>
                                        </p:attrNameLst>
                                      </p:cBhvr>
                                      <p:to>
                                        <p:strVal val="visible"/>
                                      </p:to>
                                    </p:set>
                                    <p:anim calcmode="lin" valueType="num">
                                      <p:cBhvr>
                                        <p:cTn id="13" dur="400" fill="hold"/>
                                        <p:tgtEl>
                                          <p:spTgt spid="27"/>
                                        </p:tgtEl>
                                        <p:attrNameLst>
                                          <p:attrName>ppt_w</p:attrName>
                                        </p:attrNameLst>
                                      </p:cBhvr>
                                      <p:tavLst>
                                        <p:tav tm="0">
                                          <p:val>
                                            <p:fltVal val="0"/>
                                          </p:val>
                                        </p:tav>
                                        <p:tav tm="100000">
                                          <p:val>
                                            <p:strVal val="#ppt_w"/>
                                          </p:val>
                                        </p:tav>
                                      </p:tavLst>
                                    </p:anim>
                                    <p:anim calcmode="lin" valueType="num">
                                      <p:cBhvr>
                                        <p:cTn id="14" dur="400" fill="hold"/>
                                        <p:tgtEl>
                                          <p:spTgt spid="27"/>
                                        </p:tgtEl>
                                        <p:attrNameLst>
                                          <p:attrName>ppt_h</p:attrName>
                                        </p:attrNameLst>
                                      </p:cBhvr>
                                      <p:tavLst>
                                        <p:tav tm="0">
                                          <p:val>
                                            <p:fltVal val="0"/>
                                          </p:val>
                                        </p:tav>
                                        <p:tav tm="100000">
                                          <p:val>
                                            <p:strVal val="#ppt_h"/>
                                          </p:val>
                                        </p:tav>
                                      </p:tavLst>
                                    </p:anim>
                                    <p:animEffect transition="in" filter="fade">
                                      <p:cBhvr>
                                        <p:cTn id="15" dur="400"/>
                                        <p:tgtEl>
                                          <p:spTgt spid="2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28"/>
                                        </p:tgtEl>
                                        <p:attrNameLst>
                                          <p:attrName>style.visibility</p:attrName>
                                        </p:attrNameLst>
                                      </p:cBhvr>
                                      <p:to>
                                        <p:strVal val="visible"/>
                                      </p:to>
                                    </p:set>
                                    <p:anim calcmode="lin" valueType="num">
                                      <p:cBhvr>
                                        <p:cTn id="19" dur="400" fill="hold"/>
                                        <p:tgtEl>
                                          <p:spTgt spid="28"/>
                                        </p:tgtEl>
                                        <p:attrNameLst>
                                          <p:attrName>ppt_w</p:attrName>
                                        </p:attrNameLst>
                                      </p:cBhvr>
                                      <p:tavLst>
                                        <p:tav tm="0">
                                          <p:val>
                                            <p:fltVal val="0"/>
                                          </p:val>
                                        </p:tav>
                                        <p:tav tm="100000">
                                          <p:val>
                                            <p:strVal val="#ppt_w"/>
                                          </p:val>
                                        </p:tav>
                                      </p:tavLst>
                                    </p:anim>
                                    <p:anim calcmode="lin" valueType="num">
                                      <p:cBhvr>
                                        <p:cTn id="20" dur="400" fill="hold"/>
                                        <p:tgtEl>
                                          <p:spTgt spid="28"/>
                                        </p:tgtEl>
                                        <p:attrNameLst>
                                          <p:attrName>ppt_h</p:attrName>
                                        </p:attrNameLst>
                                      </p:cBhvr>
                                      <p:tavLst>
                                        <p:tav tm="0">
                                          <p:val>
                                            <p:fltVal val="0"/>
                                          </p:val>
                                        </p:tav>
                                        <p:tav tm="100000">
                                          <p:val>
                                            <p:strVal val="#ppt_h"/>
                                          </p:val>
                                        </p:tav>
                                      </p:tavLst>
                                    </p:anim>
                                    <p:animEffect transition="in" filter="fade">
                                      <p:cBhvr>
                                        <p:cTn id="21" dur="400"/>
                                        <p:tgtEl>
                                          <p:spTgt spid="2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20"/>
                                        </p:tgtEl>
                                        <p:attrNameLst>
                                          <p:attrName>style.visibility</p:attrName>
                                        </p:attrNameLst>
                                      </p:cBhvr>
                                      <p:to>
                                        <p:strVal val="visible"/>
                                      </p:to>
                                    </p:set>
                                    <p:anim calcmode="lin" valueType="num">
                                      <p:cBhvr>
                                        <p:cTn id="25" dur="400" fill="hold"/>
                                        <p:tgtEl>
                                          <p:spTgt spid="20"/>
                                        </p:tgtEl>
                                        <p:attrNameLst>
                                          <p:attrName>ppt_w</p:attrName>
                                        </p:attrNameLst>
                                      </p:cBhvr>
                                      <p:tavLst>
                                        <p:tav tm="0">
                                          <p:val>
                                            <p:fltVal val="0"/>
                                          </p:val>
                                        </p:tav>
                                        <p:tav tm="100000">
                                          <p:val>
                                            <p:strVal val="#ppt_w"/>
                                          </p:val>
                                        </p:tav>
                                      </p:tavLst>
                                    </p:anim>
                                    <p:anim calcmode="lin" valueType="num">
                                      <p:cBhvr>
                                        <p:cTn id="26" dur="400" fill="hold"/>
                                        <p:tgtEl>
                                          <p:spTgt spid="20"/>
                                        </p:tgtEl>
                                        <p:attrNameLst>
                                          <p:attrName>ppt_h</p:attrName>
                                        </p:attrNameLst>
                                      </p:cBhvr>
                                      <p:tavLst>
                                        <p:tav tm="0">
                                          <p:val>
                                            <p:fltVal val="0"/>
                                          </p:val>
                                        </p:tav>
                                        <p:tav tm="100000">
                                          <p:val>
                                            <p:strVal val="#ppt_h"/>
                                          </p:val>
                                        </p:tav>
                                      </p:tavLst>
                                    </p:anim>
                                    <p:animEffect transition="in" filter="fade">
                                      <p:cBhvr>
                                        <p:cTn id="27" dur="400"/>
                                        <p:tgtEl>
                                          <p:spTgt spid="20"/>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29"/>
                                        </p:tgtEl>
                                        <p:attrNameLst>
                                          <p:attrName>style.visibility</p:attrName>
                                        </p:attrNameLst>
                                      </p:cBhvr>
                                      <p:to>
                                        <p:strVal val="visible"/>
                                      </p:to>
                                    </p:set>
                                    <p:anim calcmode="lin" valueType="num">
                                      <p:cBhvr>
                                        <p:cTn id="31" dur="400" fill="hold"/>
                                        <p:tgtEl>
                                          <p:spTgt spid="29"/>
                                        </p:tgtEl>
                                        <p:attrNameLst>
                                          <p:attrName>ppt_w</p:attrName>
                                        </p:attrNameLst>
                                      </p:cBhvr>
                                      <p:tavLst>
                                        <p:tav tm="0">
                                          <p:val>
                                            <p:fltVal val="0"/>
                                          </p:val>
                                        </p:tav>
                                        <p:tav tm="100000">
                                          <p:val>
                                            <p:strVal val="#ppt_w"/>
                                          </p:val>
                                        </p:tav>
                                      </p:tavLst>
                                    </p:anim>
                                    <p:anim calcmode="lin" valueType="num">
                                      <p:cBhvr>
                                        <p:cTn id="32" dur="400" fill="hold"/>
                                        <p:tgtEl>
                                          <p:spTgt spid="29"/>
                                        </p:tgtEl>
                                        <p:attrNameLst>
                                          <p:attrName>ppt_h</p:attrName>
                                        </p:attrNameLst>
                                      </p:cBhvr>
                                      <p:tavLst>
                                        <p:tav tm="0">
                                          <p:val>
                                            <p:fltVal val="0"/>
                                          </p:val>
                                        </p:tav>
                                        <p:tav tm="100000">
                                          <p:val>
                                            <p:strVal val="#ppt_h"/>
                                          </p:val>
                                        </p:tav>
                                      </p:tavLst>
                                    </p:anim>
                                    <p:animEffect transition="in" filter="fade">
                                      <p:cBhvr>
                                        <p:cTn id="33" dur="400"/>
                                        <p:tgtEl>
                                          <p:spTgt spid="2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26"/>
                                        </p:tgtEl>
                                        <p:attrNameLst>
                                          <p:attrName>style.visibility</p:attrName>
                                        </p:attrNameLst>
                                      </p:cBhvr>
                                      <p:to>
                                        <p:strVal val="visible"/>
                                      </p:to>
                                    </p:set>
                                    <p:anim calcmode="lin" valueType="num">
                                      <p:cBhvr>
                                        <p:cTn id="37" dur="400" fill="hold"/>
                                        <p:tgtEl>
                                          <p:spTgt spid="26"/>
                                        </p:tgtEl>
                                        <p:attrNameLst>
                                          <p:attrName>ppt_w</p:attrName>
                                        </p:attrNameLst>
                                      </p:cBhvr>
                                      <p:tavLst>
                                        <p:tav tm="0">
                                          <p:val>
                                            <p:fltVal val="0"/>
                                          </p:val>
                                        </p:tav>
                                        <p:tav tm="100000">
                                          <p:val>
                                            <p:strVal val="#ppt_w"/>
                                          </p:val>
                                        </p:tav>
                                      </p:tavLst>
                                    </p:anim>
                                    <p:anim calcmode="lin" valueType="num">
                                      <p:cBhvr>
                                        <p:cTn id="38" dur="400" fill="hold"/>
                                        <p:tgtEl>
                                          <p:spTgt spid="26"/>
                                        </p:tgtEl>
                                        <p:attrNameLst>
                                          <p:attrName>ppt_h</p:attrName>
                                        </p:attrNameLst>
                                      </p:cBhvr>
                                      <p:tavLst>
                                        <p:tav tm="0">
                                          <p:val>
                                            <p:fltVal val="0"/>
                                          </p:val>
                                        </p:tav>
                                        <p:tav tm="100000">
                                          <p:val>
                                            <p:strVal val="#ppt_h"/>
                                          </p:val>
                                        </p:tav>
                                      </p:tavLst>
                                    </p:anim>
                                    <p:animEffect transition="in" filter="fade">
                                      <p:cBhvr>
                                        <p:cTn id="39" dur="400"/>
                                        <p:tgtEl>
                                          <p:spTgt spid="26"/>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30"/>
                                        </p:tgtEl>
                                        <p:attrNameLst>
                                          <p:attrName>style.visibility</p:attrName>
                                        </p:attrNameLst>
                                      </p:cBhvr>
                                      <p:to>
                                        <p:strVal val="visible"/>
                                      </p:to>
                                    </p:set>
                                    <p:anim calcmode="lin" valueType="num">
                                      <p:cBhvr>
                                        <p:cTn id="43" dur="400" fill="hold"/>
                                        <p:tgtEl>
                                          <p:spTgt spid="30"/>
                                        </p:tgtEl>
                                        <p:attrNameLst>
                                          <p:attrName>ppt_w</p:attrName>
                                        </p:attrNameLst>
                                      </p:cBhvr>
                                      <p:tavLst>
                                        <p:tav tm="0">
                                          <p:val>
                                            <p:fltVal val="0"/>
                                          </p:val>
                                        </p:tav>
                                        <p:tav tm="100000">
                                          <p:val>
                                            <p:strVal val="#ppt_w"/>
                                          </p:val>
                                        </p:tav>
                                      </p:tavLst>
                                    </p:anim>
                                    <p:anim calcmode="lin" valueType="num">
                                      <p:cBhvr>
                                        <p:cTn id="44" dur="400" fill="hold"/>
                                        <p:tgtEl>
                                          <p:spTgt spid="30"/>
                                        </p:tgtEl>
                                        <p:attrNameLst>
                                          <p:attrName>ppt_h</p:attrName>
                                        </p:attrNameLst>
                                      </p:cBhvr>
                                      <p:tavLst>
                                        <p:tav tm="0">
                                          <p:val>
                                            <p:fltVal val="0"/>
                                          </p:val>
                                        </p:tav>
                                        <p:tav tm="100000">
                                          <p:val>
                                            <p:strVal val="#ppt_h"/>
                                          </p:val>
                                        </p:tav>
                                      </p:tavLst>
                                    </p:anim>
                                    <p:animEffect transition="in" filter="fade">
                                      <p:cBhvr>
                                        <p:cTn id="45" dur="400"/>
                                        <p:tgtEl>
                                          <p:spTgt spid="30"/>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32"/>
                                        </p:tgtEl>
                                        <p:attrNameLst>
                                          <p:attrName>style.visibility</p:attrName>
                                        </p:attrNameLst>
                                      </p:cBhvr>
                                      <p:to>
                                        <p:strVal val="visible"/>
                                      </p:to>
                                    </p:set>
                                    <p:anim calcmode="lin" valueType="num">
                                      <p:cBhvr>
                                        <p:cTn id="49" dur="400" fill="hold"/>
                                        <p:tgtEl>
                                          <p:spTgt spid="32"/>
                                        </p:tgtEl>
                                        <p:attrNameLst>
                                          <p:attrName>ppt_w</p:attrName>
                                        </p:attrNameLst>
                                      </p:cBhvr>
                                      <p:tavLst>
                                        <p:tav tm="0">
                                          <p:val>
                                            <p:fltVal val="0"/>
                                          </p:val>
                                        </p:tav>
                                        <p:tav tm="100000">
                                          <p:val>
                                            <p:strVal val="#ppt_w"/>
                                          </p:val>
                                        </p:tav>
                                      </p:tavLst>
                                    </p:anim>
                                    <p:anim calcmode="lin" valueType="num">
                                      <p:cBhvr>
                                        <p:cTn id="50" dur="400" fill="hold"/>
                                        <p:tgtEl>
                                          <p:spTgt spid="32"/>
                                        </p:tgtEl>
                                        <p:attrNameLst>
                                          <p:attrName>ppt_h</p:attrName>
                                        </p:attrNameLst>
                                      </p:cBhvr>
                                      <p:tavLst>
                                        <p:tav tm="0">
                                          <p:val>
                                            <p:fltVal val="0"/>
                                          </p:val>
                                        </p:tav>
                                        <p:tav tm="100000">
                                          <p:val>
                                            <p:strVal val="#ppt_h"/>
                                          </p:val>
                                        </p:tav>
                                      </p:tavLst>
                                    </p:anim>
                                    <p:animEffect transition="in" filter="fade">
                                      <p:cBhvr>
                                        <p:cTn id="51" dur="4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6" grpId="0"/>
      <p:bldP spid="27" grpId="0"/>
      <p:bldP spid="28" grpId="0"/>
      <p:bldP spid="29" grpId="0"/>
      <p:bldP spid="30" grpId="0"/>
      <p:bldP spid="3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5867431" cy="6858000"/>
          </a:xfrm>
        </p:spPr>
        <p:txBody>
          <a:bodyPr>
            <a:normAutofit/>
          </a:bodyPr>
          <a:lstStyle>
            <a:lvl1pPr>
              <a:defRPr sz="1800"/>
            </a:lvl1pPr>
          </a:lstStyle>
          <a:p>
            <a:endParaRPr lang="en-US"/>
          </a:p>
        </p:txBody>
      </p:sp>
    </p:spTree>
    <p:extLst>
      <p:ext uri="{BB962C8B-B14F-4D97-AF65-F5344CB8AC3E}">
        <p14:creationId xmlns:p14="http://schemas.microsoft.com/office/powerpoint/2010/main" val="329659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tart-Compan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33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Picture Placeholder 18"/>
          <p:cNvSpPr>
            <a:spLocks noGrp="1"/>
          </p:cNvSpPr>
          <p:nvPr>
            <p:ph type="pic" sz="quarter" idx="10" hasCustomPrompt="1"/>
          </p:nvPr>
        </p:nvSpPr>
        <p:spPr>
          <a:xfrm>
            <a:off x="0" y="0"/>
            <a:ext cx="6096000" cy="6858000"/>
          </a:xfrm>
        </p:spPr>
        <p:txBody>
          <a:bodyPr rIns="108000" anchor="ctr" anchorCtr="0"/>
          <a:lstStyle>
            <a:lvl1pPr>
              <a:defRPr sz="1400" baseline="0"/>
            </a:lvl1pPr>
          </a:lstStyle>
          <a:p>
            <a:r>
              <a:rPr lang="en-US"/>
              <a:t>Drag picture or click icon to place</a:t>
            </a:r>
          </a:p>
        </p:txBody>
      </p:sp>
    </p:spTree>
    <p:extLst>
      <p:ext uri="{BB962C8B-B14F-4D97-AF65-F5344CB8AC3E}">
        <p14:creationId xmlns:p14="http://schemas.microsoft.com/office/powerpoint/2010/main" val="203041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243852" tIns="121926" rIns="243852" bIns="121926"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243852" tIns="121926" rIns="243852" bIns="1219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6"/>
          </a:xfrm>
          <a:prstGeom prst="rect">
            <a:avLst/>
          </a:prstGeom>
        </p:spPr>
        <p:txBody>
          <a:bodyPr vert="horz" lIns="243852" tIns="121926" rIns="243852" bIns="121926" rtlCol="0" anchor="ctr"/>
          <a:lstStyle>
            <a:lvl1pPr algn="l">
              <a:defRPr sz="1600" b="0" i="0">
                <a:solidFill>
                  <a:schemeClr val="tx1">
                    <a:tint val="75000"/>
                  </a:schemeClr>
                </a:solidFill>
                <a:latin typeface="+mn-lt"/>
                <a:cs typeface="Calibri Regular" charset="0"/>
              </a:defRPr>
            </a:lvl1pPr>
          </a:lstStyle>
          <a:p>
            <a:endParaRPr lang="en-US"/>
          </a:p>
        </p:txBody>
      </p:sp>
      <p:sp>
        <p:nvSpPr>
          <p:cNvPr id="5" name="Footer Placeholder 4"/>
          <p:cNvSpPr>
            <a:spLocks noGrp="1"/>
          </p:cNvSpPr>
          <p:nvPr>
            <p:ph type="ftr" sz="quarter" idx="3"/>
          </p:nvPr>
        </p:nvSpPr>
        <p:spPr>
          <a:xfrm>
            <a:off x="4165600" y="6356351"/>
            <a:ext cx="3860800" cy="365126"/>
          </a:xfrm>
          <a:prstGeom prst="rect">
            <a:avLst/>
          </a:prstGeom>
        </p:spPr>
        <p:txBody>
          <a:bodyPr vert="horz" lIns="243852" tIns="121926" rIns="243852" bIns="121926" rtlCol="0" anchor="ctr"/>
          <a:lstStyle>
            <a:lvl1pPr algn="ctr">
              <a:defRPr sz="1600" b="0" i="0">
                <a:solidFill>
                  <a:schemeClr val="tx1">
                    <a:tint val="75000"/>
                  </a:schemeClr>
                </a:solidFill>
                <a:latin typeface="+mn-lt"/>
                <a:cs typeface="Calibri Regular" charset="0"/>
              </a:defRPr>
            </a:lvl1pPr>
          </a:lstStyle>
          <a:p>
            <a:endParaRPr lang="en-US"/>
          </a:p>
        </p:txBody>
      </p:sp>
      <p:sp>
        <p:nvSpPr>
          <p:cNvPr id="6" name="Slide Number Placeholder 5"/>
          <p:cNvSpPr>
            <a:spLocks noGrp="1"/>
          </p:cNvSpPr>
          <p:nvPr>
            <p:ph type="sldNum" sz="quarter" idx="4"/>
          </p:nvPr>
        </p:nvSpPr>
        <p:spPr>
          <a:xfrm>
            <a:off x="8737600" y="6356351"/>
            <a:ext cx="2844800" cy="365126"/>
          </a:xfrm>
          <a:prstGeom prst="rect">
            <a:avLst/>
          </a:prstGeom>
        </p:spPr>
        <p:txBody>
          <a:bodyPr vert="horz" lIns="243852" tIns="121926" rIns="243852" bIns="121926" rtlCol="0" anchor="ctr"/>
          <a:lstStyle>
            <a:lvl1pPr algn="r">
              <a:defRPr sz="1600" b="0" i="0">
                <a:solidFill>
                  <a:schemeClr val="tx1">
                    <a:tint val="75000"/>
                  </a:schemeClr>
                </a:solidFill>
                <a:latin typeface="Calibri Regular" charset="0"/>
                <a:cs typeface="Calibri Regular" charset="0"/>
              </a:defRPr>
            </a:lvl1pPr>
          </a:lstStyle>
          <a:p>
            <a:fld id="{9DF686B8-C880-FF40-96DC-14FF2413C34E}" type="slidenum">
              <a:rPr lang="en-US" smtClean="0"/>
              <a:pPr/>
              <a:t>‹#›</a:t>
            </a:fld>
            <a:endParaRPr lang="en-US"/>
          </a:p>
        </p:txBody>
      </p:sp>
    </p:spTree>
    <p:extLst>
      <p:ext uri="{BB962C8B-B14F-4D97-AF65-F5344CB8AC3E}">
        <p14:creationId xmlns:p14="http://schemas.microsoft.com/office/powerpoint/2010/main" val="4290370451"/>
      </p:ext>
    </p:extLst>
  </p:cSld>
  <p:clrMap bg1="lt1" tx1="dk1" bg2="lt2" tx2="dk2" accent1="accent1" accent2="accent2" accent3="accent3" accent4="accent4" accent5="accent5" accent6="accent6" hlink="hlink" folHlink="folHlink"/>
  <p:sldLayoutIdLst>
    <p:sldLayoutId id="2147483680" r:id="rId1"/>
    <p:sldLayoutId id="2147483649" r:id="rId2"/>
    <p:sldLayoutId id="2147483661" r:id="rId3"/>
    <p:sldLayoutId id="2147483730" r:id="rId4"/>
    <p:sldLayoutId id="2147483662" r:id="rId5"/>
    <p:sldLayoutId id="2147483669" r:id="rId6"/>
    <p:sldLayoutId id="2147483679" r:id="rId7"/>
    <p:sldLayoutId id="2147483726" r:id="rId8"/>
    <p:sldLayoutId id="2147483731" r:id="rId9"/>
  </p:sldLayoutIdLst>
  <p:hf hdr="0" ftr="0" dt="0"/>
  <p:txStyles>
    <p:titleStyle>
      <a:lvl1pPr algn="ctr" defTabSz="609509" rtl="0" eaLnBrk="1" latinLnBrk="0" hangingPunct="1">
        <a:spcBef>
          <a:spcPct val="0"/>
        </a:spcBef>
        <a:buNone/>
        <a:defRPr sz="4399" b="0" i="0" kern="1200">
          <a:solidFill>
            <a:schemeClr val="bg2"/>
          </a:solidFill>
          <a:latin typeface="+mj-lt"/>
          <a:ea typeface="+mj-ea"/>
          <a:cs typeface="Calibri Regular" charset="0"/>
        </a:defRPr>
      </a:lvl1pPr>
    </p:titleStyle>
    <p:bodyStyle>
      <a:lvl1pPr marL="0" indent="0" algn="l" defTabSz="609509" rtl="0" eaLnBrk="1" latinLnBrk="0" hangingPunct="1">
        <a:spcBef>
          <a:spcPct val="20000"/>
        </a:spcBef>
        <a:buFont typeface="Arial"/>
        <a:buNone/>
        <a:defRPr sz="2400" b="0" i="0" kern="1200">
          <a:solidFill>
            <a:schemeClr val="tx2"/>
          </a:solidFill>
          <a:latin typeface="+mn-lt"/>
          <a:ea typeface="+mn-ea"/>
          <a:cs typeface="Calibri Regular" charset="0"/>
        </a:defRPr>
      </a:lvl1pPr>
      <a:lvl2pPr marL="609509" indent="0" algn="l" defTabSz="609509" rtl="0" eaLnBrk="1" latinLnBrk="0" hangingPunct="1">
        <a:spcBef>
          <a:spcPct val="20000"/>
        </a:spcBef>
        <a:buFont typeface="Arial"/>
        <a:buNone/>
        <a:defRPr sz="2400" b="0" i="0" kern="1200">
          <a:solidFill>
            <a:schemeClr val="tx2"/>
          </a:solidFill>
          <a:latin typeface="+mn-lt"/>
          <a:ea typeface="+mn-ea"/>
          <a:cs typeface="Calibri Regular" charset="0"/>
        </a:defRPr>
      </a:lvl2pPr>
      <a:lvl3pPr marL="1219017" indent="0" algn="l" defTabSz="609509" rtl="0" eaLnBrk="1" latinLnBrk="0" hangingPunct="1">
        <a:spcBef>
          <a:spcPct val="20000"/>
        </a:spcBef>
        <a:buFont typeface="Arial"/>
        <a:buNone/>
        <a:defRPr sz="2150" b="0" i="0" kern="1200">
          <a:solidFill>
            <a:schemeClr val="tx2"/>
          </a:solidFill>
          <a:latin typeface="+mn-lt"/>
          <a:ea typeface="+mn-ea"/>
          <a:cs typeface="Calibri Regular" charset="0"/>
        </a:defRPr>
      </a:lvl3pPr>
      <a:lvl4pPr marL="1828526" indent="0" algn="l" defTabSz="609509" rtl="0" eaLnBrk="1" latinLnBrk="0" hangingPunct="1">
        <a:spcBef>
          <a:spcPct val="20000"/>
        </a:spcBef>
        <a:buFont typeface="Arial"/>
        <a:buNone/>
        <a:defRPr sz="1850" b="0" i="0" kern="1200">
          <a:solidFill>
            <a:schemeClr val="tx2"/>
          </a:solidFill>
          <a:latin typeface="+mn-lt"/>
          <a:ea typeface="+mn-ea"/>
          <a:cs typeface="Calibri Regular" charset="0"/>
        </a:defRPr>
      </a:lvl4pPr>
      <a:lvl5pPr marL="2438034" indent="0" algn="l" defTabSz="609509" rtl="0" eaLnBrk="1" latinLnBrk="0" hangingPunct="1">
        <a:spcBef>
          <a:spcPct val="20000"/>
        </a:spcBef>
        <a:buFont typeface="Arial"/>
        <a:buNone/>
        <a:defRPr sz="1850" b="0" i="0" kern="1200">
          <a:solidFill>
            <a:schemeClr val="tx2"/>
          </a:solidFill>
          <a:latin typeface="+mn-lt"/>
          <a:ea typeface="+mn-ea"/>
          <a:cs typeface="Calibri Regular" charset="0"/>
        </a:defRPr>
      </a:lvl5pPr>
      <a:lvl6pPr marL="3352297" indent="-304754" algn="l" defTabSz="609509" rtl="0" eaLnBrk="1" latinLnBrk="0" hangingPunct="1">
        <a:spcBef>
          <a:spcPct val="20000"/>
        </a:spcBef>
        <a:buFont typeface="Arial"/>
        <a:buChar char="•"/>
        <a:defRPr sz="2649" kern="1200">
          <a:solidFill>
            <a:schemeClr val="tx1"/>
          </a:solidFill>
          <a:latin typeface="+mn-lt"/>
          <a:ea typeface="+mn-ea"/>
          <a:cs typeface="+mn-cs"/>
        </a:defRPr>
      </a:lvl6pPr>
      <a:lvl7pPr marL="3961805" indent="-304754" algn="l" defTabSz="609509" rtl="0" eaLnBrk="1" latinLnBrk="0" hangingPunct="1">
        <a:spcBef>
          <a:spcPct val="20000"/>
        </a:spcBef>
        <a:buFont typeface="Arial"/>
        <a:buChar char="•"/>
        <a:defRPr sz="2649" kern="1200">
          <a:solidFill>
            <a:schemeClr val="tx1"/>
          </a:solidFill>
          <a:latin typeface="+mn-lt"/>
          <a:ea typeface="+mn-ea"/>
          <a:cs typeface="+mn-cs"/>
        </a:defRPr>
      </a:lvl7pPr>
      <a:lvl8pPr marL="4571314" indent="-304754" algn="l" defTabSz="609509" rtl="0" eaLnBrk="1" latinLnBrk="0" hangingPunct="1">
        <a:spcBef>
          <a:spcPct val="20000"/>
        </a:spcBef>
        <a:buFont typeface="Arial"/>
        <a:buChar char="•"/>
        <a:defRPr sz="2649" kern="1200">
          <a:solidFill>
            <a:schemeClr val="tx1"/>
          </a:solidFill>
          <a:latin typeface="+mn-lt"/>
          <a:ea typeface="+mn-ea"/>
          <a:cs typeface="+mn-cs"/>
        </a:defRPr>
      </a:lvl8pPr>
      <a:lvl9pPr marL="5180823" indent="-304754" algn="l" defTabSz="609509" rtl="0" eaLnBrk="1" latinLnBrk="0" hangingPunct="1">
        <a:spcBef>
          <a:spcPct val="20000"/>
        </a:spcBef>
        <a:buFont typeface="Arial"/>
        <a:buChar char="•"/>
        <a:defRPr sz="2649" kern="1200">
          <a:solidFill>
            <a:schemeClr val="tx1"/>
          </a:solidFill>
          <a:latin typeface="+mn-lt"/>
          <a:ea typeface="+mn-ea"/>
          <a:cs typeface="+mn-cs"/>
        </a:defRPr>
      </a:lvl9pPr>
    </p:bodyStyle>
    <p:otherStyle>
      <a:defPPr>
        <a:defRPr lang="en-US"/>
      </a:defPPr>
      <a:lvl1pPr marL="0" algn="l" defTabSz="609509" rtl="0" eaLnBrk="1" latinLnBrk="0" hangingPunct="1">
        <a:defRPr sz="2400" kern="1200">
          <a:solidFill>
            <a:schemeClr val="tx1"/>
          </a:solidFill>
          <a:latin typeface="+mn-lt"/>
          <a:ea typeface="+mn-ea"/>
          <a:cs typeface="+mn-cs"/>
        </a:defRPr>
      </a:lvl1pPr>
      <a:lvl2pPr marL="609509" algn="l" defTabSz="609509" rtl="0" eaLnBrk="1" latinLnBrk="0" hangingPunct="1">
        <a:defRPr sz="2400" kern="1200">
          <a:solidFill>
            <a:schemeClr val="tx1"/>
          </a:solidFill>
          <a:latin typeface="+mn-lt"/>
          <a:ea typeface="+mn-ea"/>
          <a:cs typeface="+mn-cs"/>
        </a:defRPr>
      </a:lvl2pPr>
      <a:lvl3pPr marL="1219017" algn="l" defTabSz="609509" rtl="0" eaLnBrk="1" latinLnBrk="0" hangingPunct="1">
        <a:defRPr sz="2400" kern="1200">
          <a:solidFill>
            <a:schemeClr val="tx1"/>
          </a:solidFill>
          <a:latin typeface="+mn-lt"/>
          <a:ea typeface="+mn-ea"/>
          <a:cs typeface="+mn-cs"/>
        </a:defRPr>
      </a:lvl3pPr>
      <a:lvl4pPr marL="1828526" algn="l" defTabSz="609509" rtl="0" eaLnBrk="1" latinLnBrk="0" hangingPunct="1">
        <a:defRPr sz="2400" kern="1200">
          <a:solidFill>
            <a:schemeClr val="tx1"/>
          </a:solidFill>
          <a:latin typeface="+mn-lt"/>
          <a:ea typeface="+mn-ea"/>
          <a:cs typeface="+mn-cs"/>
        </a:defRPr>
      </a:lvl4pPr>
      <a:lvl5pPr marL="2438034" algn="l" defTabSz="609509" rtl="0" eaLnBrk="1" latinLnBrk="0" hangingPunct="1">
        <a:defRPr sz="2400" kern="1200">
          <a:solidFill>
            <a:schemeClr val="tx1"/>
          </a:solidFill>
          <a:latin typeface="+mn-lt"/>
          <a:ea typeface="+mn-ea"/>
          <a:cs typeface="+mn-cs"/>
        </a:defRPr>
      </a:lvl5pPr>
      <a:lvl6pPr marL="3047543" algn="l" defTabSz="609509" rtl="0" eaLnBrk="1" latinLnBrk="0" hangingPunct="1">
        <a:defRPr sz="2400" kern="1200">
          <a:solidFill>
            <a:schemeClr val="tx1"/>
          </a:solidFill>
          <a:latin typeface="+mn-lt"/>
          <a:ea typeface="+mn-ea"/>
          <a:cs typeface="+mn-cs"/>
        </a:defRPr>
      </a:lvl6pPr>
      <a:lvl7pPr marL="3657051" algn="l" defTabSz="609509" rtl="0" eaLnBrk="1" latinLnBrk="0" hangingPunct="1">
        <a:defRPr sz="2400" kern="1200">
          <a:solidFill>
            <a:schemeClr val="tx1"/>
          </a:solidFill>
          <a:latin typeface="+mn-lt"/>
          <a:ea typeface="+mn-ea"/>
          <a:cs typeface="+mn-cs"/>
        </a:defRPr>
      </a:lvl7pPr>
      <a:lvl8pPr marL="4266560" algn="l" defTabSz="609509" rtl="0" eaLnBrk="1" latinLnBrk="0" hangingPunct="1">
        <a:defRPr sz="2400" kern="1200">
          <a:solidFill>
            <a:schemeClr val="tx1"/>
          </a:solidFill>
          <a:latin typeface="+mn-lt"/>
          <a:ea typeface="+mn-ea"/>
          <a:cs typeface="+mn-cs"/>
        </a:defRPr>
      </a:lvl8pPr>
      <a:lvl9pPr marL="4876069" algn="l" defTabSz="60950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90F7E5-208A-4AF2-85D0-0175DE5C5D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49A1DAB-646E-49AA-BDA2-861ABF2B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580B498-30D0-4310-8374-E6813A3E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23C8E-8457-4254-AA63-3177E70C7339}" type="datetimeFigureOut">
              <a:rPr lang="en-AU" smtClean="0"/>
              <a:t>9/10/2023</a:t>
            </a:fld>
            <a:endParaRPr lang="en-AU"/>
          </a:p>
        </p:txBody>
      </p:sp>
      <p:sp>
        <p:nvSpPr>
          <p:cNvPr id="5" name="Footer Placeholder 4">
            <a:extLst>
              <a:ext uri="{FF2B5EF4-FFF2-40B4-BE49-F238E27FC236}">
                <a16:creationId xmlns:a16="http://schemas.microsoft.com/office/drawing/2014/main" id="{93378707-D16D-4D18-871A-2CB34E56EE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0AD352A-FCEC-4355-B02A-FF3E373056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495F3-D578-4C9A-B6A7-2A0D1BB79534}" type="slidenum">
              <a:rPr lang="en-AU" smtClean="0"/>
              <a:t>‹#›</a:t>
            </a:fld>
            <a:endParaRPr lang="en-AU"/>
          </a:p>
        </p:txBody>
      </p:sp>
    </p:spTree>
    <p:extLst>
      <p:ext uri="{BB962C8B-B14F-4D97-AF65-F5344CB8AC3E}">
        <p14:creationId xmlns:p14="http://schemas.microsoft.com/office/powerpoint/2010/main" val="35579537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hyperlink" Target="https://www.legislation.wa.gov.au/legislation/statutes.nsf/law_a147282.html"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legislation.wa.gov.au/legislation/statutes.nsf/law_a147282.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emf"/><Relationship Id="rId4" Type="http://schemas.openxmlformats.org/officeDocument/2006/relationships/hyperlink" Target="https://www.adcet.edu.au/disability-practitioner/legislation-standards/disability-discrimination-ac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adcet.edu.au/resource/11522/file/3"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emf"/><Relationship Id="rId4" Type="http://schemas.openxmlformats.org/officeDocument/2006/relationships/hyperlink" Target="https://www.adcet.edu.au/resource/11522/file/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aihw.gov.au/reports/disability/people-with-disability-in-australia/contents/education-and-skills/engagement-in-education"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hyperlink" Target="https://www.adcet.edu.au/"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pexels.com/photo/smiling-scientist-examining-chemical-liquid-in-modern-lab-3825414/" TargetMode="Externa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en.wikipedia.org/wiki/Narrative_medicine" TargetMode="External"/><Relationship Id="rId5" Type="http://schemas.openxmlformats.org/officeDocument/2006/relationships/image" Target="../media/image5.jpeg"/><Relationship Id="rId4" Type="http://schemas.openxmlformats.org/officeDocument/2006/relationships/hyperlink" Target="https://commons.wikimedia.org/wiki/File:Chemistry_education,_Kabul_-_UNESCO_-_PHOTO0000004371_0001.tiff" TargetMode="External"/><Relationship Id="rId9"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hyperlink" Target="https://www.legislation.gov.au/Details/C2022C00367" TargetMode="External"/><Relationship Id="rId7" Type="http://schemas.openxmlformats.org/officeDocument/2006/relationships/hyperlink" Target="https://www.teqsa.gov.au/"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www.legislation.gov.au/Details/F2022C00105" TargetMode="External"/><Relationship Id="rId5" Type="http://schemas.openxmlformats.org/officeDocument/2006/relationships/hyperlink" Target="https://social.desa.un.org/issues/disability/crpd/convention-on-the-rights-of-persons-with-disabilities-crpd" TargetMode="External"/><Relationship Id="rId4" Type="http://schemas.openxmlformats.org/officeDocument/2006/relationships/hyperlink" Target="https://www.legislation.gov.au/Details/F2005L0076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emf"/><Relationship Id="rId4" Type="http://schemas.openxmlformats.org/officeDocument/2006/relationships/diagramLayout" Target="../diagrams/layout1.xml"/><Relationship Id="rId9" Type="http://schemas.openxmlformats.org/officeDocument/2006/relationships/hyperlink" Target="https://www.legislation.wa.gov.au/legislation/statutes.nsf/law_a147282.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legislation.wa.gov.au/legislation/statutes.nsf/law_a147282.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2A6EC8-9F9A-9F9A-1DB8-A52A3921A71D}"/>
              </a:ext>
            </a:extLst>
          </p:cNvPr>
          <p:cNvSpPr>
            <a:spLocks noGrp="1"/>
          </p:cNvSpPr>
          <p:nvPr>
            <p:ph type="title" idx="4294967295"/>
          </p:nvPr>
        </p:nvSpPr>
        <p:spPr>
          <a:xfrm>
            <a:off x="609600" y="-1143000"/>
            <a:ext cx="10972800" cy="1143000"/>
          </a:xfrm>
        </p:spPr>
        <p:txBody>
          <a:bodyPr vert="horz" lIns="243852" tIns="121926" rIns="243852" bIns="121926" rtlCol="0" anchor="b">
            <a:normAutofit fontScale="90000"/>
          </a:bodyPr>
          <a:lstStyle/>
          <a:p>
            <a:r>
              <a:rPr lang="en-AU"/>
              <a:t>Slide 1: Title of presentation and presenter’s name</a:t>
            </a:r>
          </a:p>
        </p:txBody>
      </p:sp>
      <p:pic>
        <p:nvPicPr>
          <p:cNvPr id="15" name="Picture 14" descr="A photo of a building in Curtin Universit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7"/>
            <a:ext cx="12192000" cy="6856929"/>
          </a:xfrm>
          <a:prstGeom prst="rect">
            <a:avLst/>
          </a:prstGeom>
        </p:spPr>
      </p:pic>
      <p:sp>
        <p:nvSpPr>
          <p:cNvPr id="16" name="Rectangle 15">
            <a:extLst>
              <a:ext uri="{C183D7F6-B498-43B3-948B-1728B52AA6E4}">
                <adec:decorative xmlns:adec="http://schemas.microsoft.com/office/drawing/2017/decorative" val="1"/>
              </a:ext>
            </a:extLst>
          </p:cNvPr>
          <p:cNvSpPr/>
          <p:nvPr/>
        </p:nvSpPr>
        <p:spPr>
          <a:xfrm>
            <a:off x="-16247" y="446"/>
            <a:ext cx="12224493" cy="6874208"/>
          </a:xfrm>
          <a:prstGeom prst="rect">
            <a:avLst/>
          </a:prstGeom>
          <a:gradFill flip="none" rotWithShape="1">
            <a:gsLst>
              <a:gs pos="33000">
                <a:srgbClr val="1E3453">
                  <a:alpha val="84000"/>
                </a:srgbClr>
              </a:gs>
              <a:gs pos="100000">
                <a:schemeClr val="accent2">
                  <a:alpha val="84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8" name="Title 1">
            <a:extLst>
              <a:ext uri="{C183D7F6-B498-43B3-948B-1728B52AA6E4}">
                <adec:decorative xmlns:adec="http://schemas.microsoft.com/office/drawing/2017/decorative" val="0"/>
              </a:ext>
            </a:extLst>
          </p:cNvPr>
          <p:cNvSpPr txBox="1">
            <a:spLocks/>
          </p:cNvSpPr>
          <p:nvPr/>
        </p:nvSpPr>
        <p:spPr>
          <a:xfrm>
            <a:off x="76198" y="636518"/>
            <a:ext cx="12039600" cy="4213607"/>
          </a:xfrm>
          <a:prstGeom prst="rect">
            <a:avLst/>
          </a:prstGeom>
          <a:ln w="76200">
            <a:solidFill>
              <a:schemeClr val="bg1"/>
            </a:solidFill>
          </a:ln>
        </p:spPr>
        <p:txBody>
          <a:bodyPr vert="horz" wrap="square" lIns="359953" tIns="89988" rIns="359953" bIns="89988" rtlCol="0" anchor="ctr">
            <a:sp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r>
              <a:rPr lang="en-US" sz="5400" b="1">
                <a:solidFill>
                  <a:schemeClr val="bg1"/>
                </a:solidFill>
                <a:latin typeface="Arial" panose="020B0604020202020204" pitchFamily="34" charset="0"/>
                <a:cs typeface="Arial" panose="020B0604020202020204" pitchFamily="34" charset="0"/>
              </a:rPr>
              <a:t>Making Labs Accessible for ALL</a:t>
            </a:r>
          </a:p>
          <a:p>
            <a:endParaRPr lang="en-US" sz="3200" b="1">
              <a:solidFill>
                <a:schemeClr val="bg1"/>
              </a:solidFill>
              <a:latin typeface="Arial" panose="020B0604020202020204" pitchFamily="34" charset="0"/>
              <a:cs typeface="Arial" panose="020B0604020202020204" pitchFamily="34" charset="0"/>
            </a:endParaRPr>
          </a:p>
          <a:p>
            <a:r>
              <a:rPr lang="en-US" sz="4400" b="1" i="1">
                <a:solidFill>
                  <a:schemeClr val="bg1"/>
                </a:solidFill>
                <a:latin typeface="Arial" panose="020B0604020202020204" pitchFamily="34" charset="0"/>
                <a:cs typeface="Arial" panose="020B0604020202020204" pitchFamily="34" charset="0"/>
              </a:rPr>
              <a:t>The Need for a Community of Practice to Share Innovations that Support Inclusivity and to Bring Universal Design into the Laboratory Teaching Space</a:t>
            </a:r>
          </a:p>
        </p:txBody>
      </p:sp>
      <p:sp>
        <p:nvSpPr>
          <p:cNvPr id="19" name="Subtitle 2"/>
          <p:cNvSpPr txBox="1">
            <a:spLocks/>
          </p:cNvSpPr>
          <p:nvPr/>
        </p:nvSpPr>
        <p:spPr>
          <a:xfrm>
            <a:off x="2133600" y="5098406"/>
            <a:ext cx="7786025" cy="387788"/>
          </a:xfrm>
          <a:prstGeom prst="rect">
            <a:avLst/>
          </a:prstGeom>
        </p:spPr>
        <p:txBody>
          <a:bodyPr vert="horz" lIns="121910" tIns="60955" rIns="121910" bIns="60955" rtlCol="0">
            <a:sp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pPr algn="ctr">
              <a:lnSpc>
                <a:spcPct val="80000"/>
              </a:lnSpc>
            </a:pPr>
            <a:r>
              <a:rPr lang="en-US" sz="2150">
                <a:solidFill>
                  <a:schemeClr val="bg1"/>
                </a:solidFill>
                <a:latin typeface="Arial" panose="020B0604020202020204" pitchFamily="34" charset="0"/>
                <a:cs typeface="Arial" panose="020B0604020202020204" pitchFamily="34" charset="0"/>
              </a:rPr>
              <a:t>Dr Vicky Barnett</a:t>
            </a:r>
          </a:p>
        </p:txBody>
      </p:sp>
      <p:sp>
        <p:nvSpPr>
          <p:cNvPr id="3" name="Rectangle 2">
            <a:extLst>
              <a:ext uri="{C183D7F6-B498-43B3-948B-1728B52AA6E4}">
                <adec:decorative xmlns:adec="http://schemas.microsoft.com/office/drawing/2017/decorative" val="1"/>
              </a:ext>
            </a:extLst>
          </p:cNvPr>
          <p:cNvSpPr/>
          <p:nvPr/>
        </p:nvSpPr>
        <p:spPr>
          <a:xfrm>
            <a:off x="419839" y="5965480"/>
            <a:ext cx="11457532" cy="46938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22857" rtlCol="0" anchor="ctr"/>
          <a:lstStyle/>
          <a:p>
            <a:pPr algn="ctr"/>
            <a:r>
              <a:rPr lang="en-US" sz="1800">
                <a:latin typeface="Arial" panose="020B0604020202020204" pitchFamily="34" charset="0"/>
                <a:cs typeface="Arial" panose="020B0604020202020204" pitchFamily="34" charset="0"/>
              </a:rPr>
              <a:t>A global university 					Western Australia  | Dubai  |  Malaysia  |  Mauritius |  Singapore</a:t>
            </a:r>
          </a:p>
        </p:txBody>
      </p:sp>
      <p:pic>
        <p:nvPicPr>
          <p:cNvPr id="20" name="Picture 19" descr="The logo for Curtin University">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61710" y="77455"/>
            <a:ext cx="2733768" cy="482056"/>
          </a:xfrm>
          <a:prstGeom prst="rect">
            <a:avLst/>
          </a:prstGeom>
        </p:spPr>
      </p:pic>
    </p:spTree>
    <p:extLst>
      <p:ext uri="{BB962C8B-B14F-4D97-AF65-F5344CB8AC3E}">
        <p14:creationId xmlns:p14="http://schemas.microsoft.com/office/powerpoint/2010/main" val="3390837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le 20">
            <a:extLst>
              <a:ext uri="{FF2B5EF4-FFF2-40B4-BE49-F238E27FC236}">
                <a16:creationId xmlns:a16="http://schemas.microsoft.com/office/drawing/2014/main" id="{F923704C-72E4-9745-BC5B-085BC5BCD888}"/>
              </a:ext>
            </a:extLst>
          </p:cNvPr>
          <p:cNvSpPr txBox="1">
            <a:spLocks noGrp="1"/>
          </p:cNvSpPr>
          <p:nvPr>
            <p:ph type="title" idx="4294967295"/>
          </p:nvPr>
        </p:nvSpPr>
        <p:spPr>
          <a:xfrm>
            <a:off x="0" y="59017"/>
            <a:ext cx="12344400" cy="661009"/>
          </a:xfrm>
          <a:prstGeom prst="rect">
            <a:avLst/>
          </a:prstGeom>
          <a:noFill/>
          <a:ln>
            <a:noFill/>
            <a:prstDash/>
          </a:ln>
          <a:effectLst/>
        </p:spPr>
        <p:txBody>
          <a:bodyPr rot="0" spcFirstLastPara="0" vertOverflow="overflow" horzOverflow="overflow" vert="horz" wrap="square" lIns="121910" tIns="60955" rIns="121910" bIns="60955" numCol="1" spcCol="0" rtlCol="0" fromWordArt="0" anchor="ctr" anchorCtr="0" forceAA="0" compatLnSpc="1">
            <a:prstTxWarp prst="textNoShape">
              <a:avLst/>
            </a:prstTxWarp>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399"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Lab Accessibility Case Studies</a:t>
            </a:r>
          </a:p>
        </p:txBody>
      </p:sp>
      <p:sp>
        <p:nvSpPr>
          <p:cNvPr id="14" name="TextBox 13">
            <a:extLst>
              <a:ext uri="{FF2B5EF4-FFF2-40B4-BE49-F238E27FC236}">
                <a16:creationId xmlns:a16="http://schemas.microsoft.com/office/drawing/2014/main" id="{DA42492D-84E8-489D-4C41-8952C49F798B}"/>
              </a:ext>
            </a:extLst>
          </p:cNvPr>
          <p:cNvSpPr txBox="1"/>
          <p:nvPr/>
        </p:nvSpPr>
        <p:spPr>
          <a:xfrm>
            <a:off x="152400" y="1051330"/>
            <a:ext cx="9525000" cy="5165517"/>
          </a:xfrm>
          <a:prstGeom prst="rect">
            <a:avLst/>
          </a:prstGeom>
          <a:noFill/>
          <a:ln w="38100">
            <a:noFill/>
          </a:ln>
        </p:spPr>
        <p:txBody>
          <a:bodyPr wrap="square">
            <a:spAutoFit/>
          </a:bodyPr>
          <a:lstStyle/>
          <a:p>
            <a:pPr>
              <a:lnSpc>
                <a:spcPct val="150000"/>
              </a:lnSpc>
              <a:buClr>
                <a:schemeClr val="accent2"/>
              </a:buClr>
            </a:pPr>
            <a:r>
              <a:rPr lang="en-AU" b="1">
                <a:solidFill>
                  <a:srgbClr val="7030A0"/>
                </a:solidFill>
                <a:latin typeface="Arial" panose="020B0604020202020204" pitchFamily="34" charset="0"/>
                <a:cs typeface="Arial" panose="020B0604020202020204" pitchFamily="34" charset="0"/>
              </a:rPr>
              <a:t>“Non-wheelchair accessible lab”…</a:t>
            </a:r>
          </a:p>
          <a:p>
            <a:pPr marL="457200" indent="-457200">
              <a:lnSpc>
                <a:spcPct val="150000"/>
              </a:lnSpc>
              <a:buClr>
                <a:schemeClr val="accent2"/>
              </a:buClr>
              <a:buFont typeface="+mj-lt"/>
              <a:buAutoNum type="arabicPeriod"/>
            </a:pPr>
            <a:r>
              <a:rPr lang="en-AU">
                <a:latin typeface="Arial" panose="020B0604020202020204" pitchFamily="34" charset="0"/>
                <a:cs typeface="Arial" panose="020B0604020202020204" pitchFamily="34" charset="0"/>
              </a:rPr>
              <a:t>2021 1</a:t>
            </a:r>
            <a:r>
              <a:rPr lang="en-AU" baseline="30000">
                <a:latin typeface="Arial" panose="020B0604020202020204" pitchFamily="34" charset="0"/>
                <a:cs typeface="Arial" panose="020B0604020202020204" pitchFamily="34" charset="0"/>
              </a:rPr>
              <a:t>st</a:t>
            </a:r>
            <a:r>
              <a:rPr lang="en-AU">
                <a:latin typeface="Arial" panose="020B0604020202020204" pitchFamily="34" charset="0"/>
                <a:cs typeface="Arial" panose="020B0604020202020204" pitchFamily="34" charset="0"/>
              </a:rPr>
              <a:t> wheelchair user (Student X). X placed outside of lab in ‘safe’ corridor. AV equipment rigged so expt. performed by peers inside the lab can be watched on computer screen in the corridor (precedent set).</a:t>
            </a:r>
          </a:p>
          <a:p>
            <a:pPr marL="457200" indent="-457200">
              <a:lnSpc>
                <a:spcPct val="150000"/>
              </a:lnSpc>
              <a:buClr>
                <a:schemeClr val="accent2"/>
              </a:buClr>
              <a:buFont typeface="+mj-lt"/>
              <a:buAutoNum type="arabicPeriod"/>
            </a:pPr>
            <a:r>
              <a:rPr lang="en-AU">
                <a:latin typeface="Arial" panose="020B0604020202020204" pitchFamily="34" charset="0"/>
                <a:cs typeface="Arial" panose="020B0604020202020204" pitchFamily="34" charset="0"/>
              </a:rPr>
              <a:t>2022 2</a:t>
            </a:r>
            <a:r>
              <a:rPr lang="en-AU" baseline="30000">
                <a:latin typeface="Arial" panose="020B0604020202020204" pitchFamily="34" charset="0"/>
                <a:cs typeface="Arial" panose="020B0604020202020204" pitchFamily="34" charset="0"/>
              </a:rPr>
              <a:t>nd</a:t>
            </a:r>
            <a:r>
              <a:rPr lang="en-AU">
                <a:latin typeface="Arial" panose="020B0604020202020204" pitchFamily="34" charset="0"/>
                <a:cs typeface="Arial" panose="020B0604020202020204" pitchFamily="34" charset="0"/>
              </a:rPr>
              <a:t> wheelchair user (Student Y, my student). </a:t>
            </a:r>
          </a:p>
          <a:p>
            <a:pPr>
              <a:lnSpc>
                <a:spcPct val="150000"/>
              </a:lnSpc>
              <a:buClr>
                <a:schemeClr val="accent2"/>
              </a:buClr>
            </a:pPr>
            <a:r>
              <a:rPr lang="en-AU">
                <a:latin typeface="Arial" panose="020B0604020202020204" pitchFamily="34" charset="0"/>
                <a:cs typeface="Arial" panose="020B0604020202020204" pitchFamily="34" charset="0"/>
              </a:rPr>
              <a:t>	</a:t>
            </a:r>
            <a:r>
              <a:rPr lang="en-AU" sz="1800">
                <a:latin typeface="Arial" panose="020B0604020202020204" pitchFamily="34" charset="0"/>
                <a:cs typeface="Arial" panose="020B0604020202020204" pitchFamily="34" charset="0"/>
              </a:rPr>
              <a:t>“Reasonable adjustment meeting”:</a:t>
            </a:r>
            <a:r>
              <a:rPr lang="en-AU">
                <a:latin typeface="Arial" panose="020B0604020202020204" pitchFamily="34" charset="0"/>
                <a:cs typeface="Arial" panose="020B0604020202020204" pitchFamily="34" charset="0"/>
              </a:rPr>
              <a:t> </a:t>
            </a:r>
            <a:r>
              <a:rPr lang="en-AU" sz="1800">
                <a:latin typeface="Arial" panose="020B0604020202020204" pitchFamily="34" charset="0"/>
                <a:cs typeface="Arial" panose="020B0604020202020204" pitchFamily="34" charset="0"/>
              </a:rPr>
              <a:t>Location Chemistry labs</a:t>
            </a:r>
          </a:p>
          <a:p>
            <a:pPr>
              <a:lnSpc>
                <a:spcPct val="150000"/>
              </a:lnSpc>
              <a:buClr>
                <a:schemeClr val="accent2"/>
              </a:buClr>
            </a:pPr>
            <a:r>
              <a:rPr lang="en-AU" sz="1800">
                <a:latin typeface="Arial" panose="020B0604020202020204" pitchFamily="34" charset="0"/>
                <a:cs typeface="Arial" panose="020B0604020202020204" pitchFamily="34" charset="0"/>
              </a:rPr>
              <a:t>	Present: Student + Student Support Staff + 6 x Chemistry staff.</a:t>
            </a:r>
          </a:p>
          <a:p>
            <a:pPr>
              <a:lnSpc>
                <a:spcPct val="150000"/>
              </a:lnSpc>
              <a:buClr>
                <a:schemeClr val="accent2"/>
              </a:buClr>
            </a:pPr>
            <a:r>
              <a:rPr lang="en-AU" sz="1800">
                <a:latin typeface="Arial" panose="020B0604020202020204" pitchFamily="34" charset="0"/>
                <a:cs typeface="Arial" panose="020B0604020202020204" pitchFamily="34" charset="0"/>
              </a:rPr>
              <a:t>	Chemistry staff explain why student can’t be in the lab (H&amp;S)… </a:t>
            </a:r>
          </a:p>
          <a:p>
            <a:pPr>
              <a:lnSpc>
                <a:spcPct val="150000"/>
              </a:lnSpc>
              <a:buClr>
                <a:schemeClr val="accent2"/>
              </a:buClr>
            </a:pPr>
            <a:r>
              <a:rPr lang="en-AU" sz="1800">
                <a:latin typeface="Arial" panose="020B0604020202020204" pitchFamily="34" charset="0"/>
                <a:cs typeface="Arial" panose="020B0604020202020204" pitchFamily="34" charset="0"/>
              </a:rPr>
              <a:t>	Y’s “reasonable adjustment” = above precedent but funding is approved for better IT…</a:t>
            </a:r>
          </a:p>
        </p:txBody>
      </p:sp>
      <p:graphicFrame>
        <p:nvGraphicFramePr>
          <p:cNvPr id="12" name="Diagram 11" descr="Image is a segmented cycle highlighting common barriers to accessibility in science laboratories for students with disability.">
            <a:extLst>
              <a:ext uri="{FF2B5EF4-FFF2-40B4-BE49-F238E27FC236}">
                <a16:creationId xmlns:a16="http://schemas.microsoft.com/office/drawing/2014/main" id="{4AF6A409-F24B-783A-5CB7-2FCAADAB93B0}"/>
              </a:ext>
            </a:extLst>
          </p:cNvPr>
          <p:cNvGraphicFramePr/>
          <p:nvPr>
            <p:extLst>
              <p:ext uri="{D42A27DB-BD31-4B8C-83A1-F6EECF244321}">
                <p14:modId xmlns:p14="http://schemas.microsoft.com/office/powerpoint/2010/main" val="4125914281"/>
              </p:ext>
            </p:extLst>
          </p:nvPr>
        </p:nvGraphicFramePr>
        <p:xfrm>
          <a:off x="9067800" y="1830231"/>
          <a:ext cx="3562308" cy="2815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ubtitle 2">
            <a:extLst>
              <a:ext uri="{FF2B5EF4-FFF2-40B4-BE49-F238E27FC236}">
                <a16:creationId xmlns:a16="http://schemas.microsoft.com/office/drawing/2014/main" id="{FD0ABD3C-9871-28F2-0D79-25926891F4F7}"/>
              </a:ext>
            </a:extLst>
          </p:cNvPr>
          <p:cNvSpPr txBox="1">
            <a:spLocks/>
          </p:cNvSpPr>
          <p:nvPr/>
        </p:nvSpPr>
        <p:spPr>
          <a:xfrm>
            <a:off x="7787055" y="4645235"/>
            <a:ext cx="4571999" cy="1006954"/>
          </a:xfrm>
          <a:prstGeom prst="rect">
            <a:avLst/>
          </a:prstGeom>
        </p:spPr>
        <p:txBody>
          <a:bodyPr vert="horz" wrap="square" lIns="243852" tIns="121926" rIns="243852" bIns="121926" numCol="1" spcCol="1080000" rtlCol="0">
            <a:spAutoFit/>
          </a:bodyPr>
          <a:lstStyle>
            <a:lvl1pPr marL="0" indent="0" algn="l" defTabSz="609509" rtl="0" eaLnBrk="1" latinLnBrk="0" hangingPunct="1">
              <a:spcBef>
                <a:spcPct val="20000"/>
              </a:spcBef>
              <a:buFont typeface="Arial"/>
              <a:buNone/>
              <a:defRPr sz="2400" b="0" i="0" kern="1200">
                <a:solidFill>
                  <a:schemeClr val="tx2"/>
                </a:solidFill>
                <a:latin typeface="+mn-lt"/>
                <a:ea typeface="+mn-ea"/>
                <a:cs typeface="Calibri Regular" charset="0"/>
              </a:defRPr>
            </a:lvl1pPr>
            <a:lvl2pPr marL="609509" indent="0" algn="l" defTabSz="609509" rtl="0" eaLnBrk="1" latinLnBrk="0" hangingPunct="1">
              <a:spcBef>
                <a:spcPct val="20000"/>
              </a:spcBef>
              <a:buFont typeface="Arial"/>
              <a:buNone/>
              <a:defRPr sz="2400" b="0" i="0" kern="1200">
                <a:solidFill>
                  <a:schemeClr val="tx2"/>
                </a:solidFill>
                <a:latin typeface="+mn-lt"/>
                <a:ea typeface="+mn-ea"/>
                <a:cs typeface="Calibri Regular" charset="0"/>
              </a:defRPr>
            </a:lvl2pPr>
            <a:lvl3pPr marL="1219017" indent="0" algn="l" defTabSz="609509" rtl="0" eaLnBrk="1" latinLnBrk="0" hangingPunct="1">
              <a:spcBef>
                <a:spcPct val="20000"/>
              </a:spcBef>
              <a:buFont typeface="Arial"/>
              <a:buNone/>
              <a:defRPr sz="2150" b="0" i="0" kern="1200">
                <a:solidFill>
                  <a:schemeClr val="tx2"/>
                </a:solidFill>
                <a:latin typeface="+mn-lt"/>
                <a:ea typeface="+mn-ea"/>
                <a:cs typeface="Calibri Regular" charset="0"/>
              </a:defRPr>
            </a:lvl3pPr>
            <a:lvl4pPr marL="1828526" indent="0" algn="l" defTabSz="609509" rtl="0" eaLnBrk="1" latinLnBrk="0" hangingPunct="1">
              <a:spcBef>
                <a:spcPct val="20000"/>
              </a:spcBef>
              <a:buFont typeface="Arial"/>
              <a:buNone/>
              <a:defRPr sz="1850" b="0" i="0" kern="1200">
                <a:solidFill>
                  <a:schemeClr val="tx2"/>
                </a:solidFill>
                <a:latin typeface="+mn-lt"/>
                <a:ea typeface="+mn-ea"/>
                <a:cs typeface="Calibri Regular" charset="0"/>
              </a:defRPr>
            </a:lvl4pPr>
            <a:lvl5pPr marL="2438034" indent="0" algn="l" defTabSz="609509" rtl="0" eaLnBrk="1" latinLnBrk="0" hangingPunct="1">
              <a:spcBef>
                <a:spcPct val="20000"/>
              </a:spcBef>
              <a:buFont typeface="Arial"/>
              <a:buNone/>
              <a:defRPr sz="1850" b="0" i="0" kern="1200">
                <a:solidFill>
                  <a:schemeClr val="tx2"/>
                </a:solidFill>
                <a:latin typeface="+mn-lt"/>
                <a:ea typeface="+mn-ea"/>
                <a:cs typeface="Calibri Regular" charset="0"/>
              </a:defRPr>
            </a:lvl5pPr>
            <a:lvl6pPr marL="3352297" indent="-304754" algn="l" defTabSz="609509" rtl="0" eaLnBrk="1" latinLnBrk="0" hangingPunct="1">
              <a:spcBef>
                <a:spcPct val="20000"/>
              </a:spcBef>
              <a:buFont typeface="Arial"/>
              <a:buChar char="•"/>
              <a:defRPr sz="2649" kern="1200">
                <a:solidFill>
                  <a:schemeClr val="tx1"/>
                </a:solidFill>
                <a:latin typeface="+mn-lt"/>
                <a:ea typeface="+mn-ea"/>
                <a:cs typeface="+mn-cs"/>
              </a:defRPr>
            </a:lvl6pPr>
            <a:lvl7pPr marL="3961805" indent="-304754" algn="l" defTabSz="609509" rtl="0" eaLnBrk="1" latinLnBrk="0" hangingPunct="1">
              <a:spcBef>
                <a:spcPct val="20000"/>
              </a:spcBef>
              <a:buFont typeface="Arial"/>
              <a:buChar char="•"/>
              <a:defRPr sz="2649" kern="1200">
                <a:solidFill>
                  <a:schemeClr val="tx1"/>
                </a:solidFill>
                <a:latin typeface="+mn-lt"/>
                <a:ea typeface="+mn-ea"/>
                <a:cs typeface="+mn-cs"/>
              </a:defRPr>
            </a:lvl7pPr>
            <a:lvl8pPr marL="4571314" indent="-304754" algn="l" defTabSz="609509" rtl="0" eaLnBrk="1" latinLnBrk="0" hangingPunct="1">
              <a:spcBef>
                <a:spcPct val="20000"/>
              </a:spcBef>
              <a:buFont typeface="Arial"/>
              <a:buChar char="•"/>
              <a:defRPr sz="2649" kern="1200">
                <a:solidFill>
                  <a:schemeClr val="tx1"/>
                </a:solidFill>
                <a:latin typeface="+mn-lt"/>
                <a:ea typeface="+mn-ea"/>
                <a:cs typeface="+mn-cs"/>
              </a:defRPr>
            </a:lvl8pPr>
            <a:lvl9pPr marL="5180823" indent="-304754" algn="l" defTabSz="609509" rtl="0" eaLnBrk="1" latinLnBrk="0" hangingPunct="1">
              <a:spcBef>
                <a:spcPct val="20000"/>
              </a:spcBef>
              <a:buFont typeface="Arial"/>
              <a:buChar char="•"/>
              <a:defRPr sz="2649" kern="1200">
                <a:solidFill>
                  <a:schemeClr val="tx1"/>
                </a:solidFill>
                <a:latin typeface="+mn-lt"/>
                <a:ea typeface="+mn-ea"/>
                <a:cs typeface="+mn-cs"/>
              </a:defRPr>
            </a:lvl9pPr>
          </a:lstStyle>
          <a:p>
            <a:pPr marL="285750" indent="-285750" algn="just">
              <a:lnSpc>
                <a:spcPct val="150000"/>
              </a:lnSpc>
              <a:buClr>
                <a:schemeClr val="accent2"/>
              </a:buClr>
              <a:buFont typeface="Arial" panose="020B0604020202020204" pitchFamily="34" charset="0"/>
              <a:buChar char="•"/>
            </a:pPr>
            <a:r>
              <a:rPr lang="en-AU" sz="2000">
                <a:latin typeface="Arial" panose="020B0604020202020204" pitchFamily="34" charset="0"/>
                <a:cs typeface="Arial" panose="020B0604020202020204" pitchFamily="34" charset="0"/>
                <a:hlinkClick r:id="rId8"/>
              </a:rPr>
              <a:t>Work Health and Safety Act 2020</a:t>
            </a:r>
            <a:endParaRPr lang="en-AU" sz="2000">
              <a:latin typeface="Arial" panose="020B0604020202020204" pitchFamily="34" charset="0"/>
              <a:cs typeface="Arial" panose="020B0604020202020204" pitchFamily="34" charset="0"/>
            </a:endParaRPr>
          </a:p>
          <a:p>
            <a:pPr algn="just">
              <a:lnSpc>
                <a:spcPct val="110000"/>
              </a:lnSpc>
              <a:buClr>
                <a:schemeClr val="accent2"/>
              </a:buClr>
            </a:pPr>
            <a:endParaRPr lang="en-US" sz="1400">
              <a:latin typeface="Arial" panose="020B0604020202020204" pitchFamily="34" charset="0"/>
              <a:cs typeface="Arial" panose="020B0604020202020204" pitchFamily="34" charset="0"/>
            </a:endParaRPr>
          </a:p>
        </p:txBody>
      </p:sp>
      <p:pic>
        <p:nvPicPr>
          <p:cNvPr id="108" name="Picture 107">
            <a:extLs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94601" y="6438430"/>
            <a:ext cx="1857582" cy="327554"/>
          </a:xfrm>
          <a:prstGeom prst="rect">
            <a:avLst/>
          </a:prstGeom>
        </p:spPr>
      </p:pic>
    </p:spTree>
    <p:extLst>
      <p:ext uri="{BB962C8B-B14F-4D97-AF65-F5344CB8AC3E}">
        <p14:creationId xmlns:p14="http://schemas.microsoft.com/office/powerpoint/2010/main" val="2267320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CAAC23B6-7376-9EE2-FDC1-671BCB997572}"/>
              </a:ext>
            </a:extLst>
          </p:cNvPr>
          <p:cNvSpPr txBox="1">
            <a:spLocks noGrp="1"/>
          </p:cNvSpPr>
          <p:nvPr>
            <p:ph type="title" idx="4294967295"/>
          </p:nvPr>
        </p:nvSpPr>
        <p:spPr>
          <a:xfrm>
            <a:off x="0" y="59017"/>
            <a:ext cx="12192000" cy="661009"/>
          </a:xfrm>
          <a:prstGeom prst="rect">
            <a:avLst/>
          </a:prstGeom>
          <a:noFill/>
          <a:ln>
            <a:noFill/>
            <a:prstDash/>
          </a:ln>
          <a:effectLst/>
        </p:spPr>
        <p:txBody>
          <a:bodyPr rot="0" spcFirstLastPara="0" vertOverflow="overflow" horzOverflow="overflow" vert="horz" wrap="square" lIns="121910" tIns="60955" rIns="121910" bIns="60955" numCol="1" spcCol="0" rtlCol="0" fromWordArt="0" anchor="ctr" anchorCtr="0" forceAA="0" compatLnSpc="1">
            <a:prstTxWarp prst="textNoShape">
              <a:avLst/>
            </a:prstTxWarp>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399"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Lab Accessibility Case Study </a:t>
            </a:r>
          </a:p>
        </p:txBody>
      </p:sp>
      <p:sp>
        <p:nvSpPr>
          <p:cNvPr id="14" name="TextBox 13">
            <a:extLst>
              <a:ext uri="{FF2B5EF4-FFF2-40B4-BE49-F238E27FC236}">
                <a16:creationId xmlns:a16="http://schemas.microsoft.com/office/drawing/2014/main" id="{DA42492D-84E8-489D-4C41-8952C49F798B}"/>
              </a:ext>
            </a:extLst>
          </p:cNvPr>
          <p:cNvSpPr txBox="1"/>
          <p:nvPr/>
        </p:nvSpPr>
        <p:spPr>
          <a:xfrm>
            <a:off x="152401" y="897229"/>
            <a:ext cx="11699782" cy="5563831"/>
          </a:xfrm>
          <a:prstGeom prst="rect">
            <a:avLst/>
          </a:prstGeom>
          <a:noFill/>
          <a:ln w="38100">
            <a:noFill/>
          </a:ln>
        </p:spPr>
        <p:txBody>
          <a:bodyPr wrap="square">
            <a:spAutoFit/>
          </a:bodyPr>
          <a:lstStyle/>
          <a:p>
            <a:pPr>
              <a:lnSpc>
                <a:spcPct val="150000"/>
              </a:lnSpc>
              <a:buClr>
                <a:schemeClr val="accent2"/>
              </a:buClr>
            </a:pPr>
            <a:r>
              <a:rPr lang="en-AU" b="1">
                <a:solidFill>
                  <a:srgbClr val="7030A0"/>
                </a:solidFill>
                <a:latin typeface="Arial" panose="020B0604020202020204" pitchFamily="34" charset="0"/>
                <a:cs typeface="Arial" panose="020B0604020202020204" pitchFamily="34" charset="0"/>
              </a:rPr>
              <a:t>CASE STUDY: Wheelchair user in corridor watching expt. on computer screen.</a:t>
            </a:r>
          </a:p>
          <a:p>
            <a:pPr marL="342900" indent="-342900">
              <a:lnSpc>
                <a:spcPct val="150000"/>
              </a:lnSpc>
              <a:buClr>
                <a:schemeClr val="accent2"/>
              </a:buClr>
              <a:buFont typeface="Arial" panose="020B0604020202020204" pitchFamily="34" charset="0"/>
              <a:buChar char="•"/>
            </a:pPr>
            <a:r>
              <a:rPr lang="en-AU">
                <a:latin typeface="Arial" panose="020B0604020202020204" pitchFamily="34" charset="0"/>
                <a:cs typeface="Arial" panose="020B0604020202020204" pitchFamily="34" charset="0"/>
              </a:rPr>
              <a:t>Student(s) never complained (First Years rarely do). But I observed…  </a:t>
            </a:r>
          </a:p>
          <a:p>
            <a:pPr marL="342900" indent="-342900">
              <a:lnSpc>
                <a:spcPct val="150000"/>
              </a:lnSpc>
              <a:buClr>
                <a:schemeClr val="accent2"/>
              </a:buClr>
              <a:buFont typeface="Arial" panose="020B0604020202020204" pitchFamily="34" charset="0"/>
              <a:buChar char="•"/>
            </a:pPr>
            <a:r>
              <a:rPr lang="en-AU">
                <a:latin typeface="Arial" panose="020B0604020202020204" pitchFamily="34" charset="0"/>
                <a:cs typeface="Arial" panose="020B0604020202020204" pitchFamily="34" charset="0"/>
              </a:rPr>
              <a:t>My life experiences and mental health first aid training screamed at me “this is wrong”!</a:t>
            </a:r>
          </a:p>
          <a:p>
            <a:pPr marL="952409" lvl="1" indent="-342900">
              <a:lnSpc>
                <a:spcPct val="150000"/>
              </a:lnSpc>
              <a:buClr>
                <a:schemeClr val="accent2"/>
              </a:buClr>
              <a:buFont typeface="Arial" panose="020B0604020202020204" pitchFamily="34" charset="0"/>
              <a:buChar char="•"/>
            </a:pPr>
            <a:r>
              <a:rPr lang="en-AU">
                <a:latin typeface="Arial" panose="020B0604020202020204" pitchFamily="34" charset="0"/>
                <a:cs typeface="Arial" panose="020B0604020202020204" pitchFamily="34" charset="0"/>
              </a:rPr>
              <a:t>Most importantly Student Y is being excluded and marginalised. In workshop Y is engaged with her peers; in lab she appears despondent.</a:t>
            </a:r>
          </a:p>
          <a:p>
            <a:pPr marL="952409" lvl="1" indent="-342900">
              <a:lnSpc>
                <a:spcPct val="150000"/>
              </a:lnSpc>
              <a:buClr>
                <a:schemeClr val="accent2"/>
              </a:buClr>
              <a:buFont typeface="Arial" panose="020B0604020202020204" pitchFamily="34" charset="0"/>
              <a:buChar char="•"/>
            </a:pPr>
            <a:r>
              <a:rPr lang="en-AU">
                <a:latin typeface="Arial" panose="020B0604020202020204" pitchFamily="34" charset="0"/>
                <a:cs typeface="Arial" panose="020B0604020202020204" pitchFamily="34" charset="0"/>
              </a:rPr>
              <a:t>Additionally, student Y’s lab partners appear flustered: Their lab experience is inauthentic and they are feeling pressure to use the AV equipment, and guilt when they don’t use it well enough.</a:t>
            </a:r>
          </a:p>
          <a:p>
            <a:pPr marL="952409" lvl="1" indent="-342900">
              <a:lnSpc>
                <a:spcPct val="150000"/>
              </a:lnSpc>
              <a:buClr>
                <a:schemeClr val="accent2"/>
              </a:buClr>
              <a:buFont typeface="Arial" panose="020B0604020202020204" pitchFamily="34" charset="0"/>
              <a:buChar char="•"/>
            </a:pPr>
            <a:r>
              <a:rPr lang="en-AU">
                <a:latin typeface="Arial" panose="020B0604020202020204" pitchFamily="34" charset="0"/>
                <a:cs typeface="Arial" panose="020B0604020202020204" pitchFamily="34" charset="0"/>
              </a:rPr>
              <a:t>And also I feel terrible – my student is bravely miserable and I’m responsible!</a:t>
            </a:r>
          </a:p>
        </p:txBody>
      </p:sp>
      <p:pic>
        <p:nvPicPr>
          <p:cNvPr id="108" name="Picture 107">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94601" y="6438430"/>
            <a:ext cx="1857582" cy="327554"/>
          </a:xfrm>
          <a:prstGeom prst="rect">
            <a:avLst/>
          </a:prstGeom>
        </p:spPr>
      </p:pic>
    </p:spTree>
    <p:extLst>
      <p:ext uri="{BB962C8B-B14F-4D97-AF65-F5344CB8AC3E}">
        <p14:creationId xmlns:p14="http://schemas.microsoft.com/office/powerpoint/2010/main" val="2312117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CAAC23B6-7376-9EE2-FDC1-671BCB997572}"/>
              </a:ext>
            </a:extLst>
          </p:cNvPr>
          <p:cNvSpPr txBox="1">
            <a:spLocks noGrp="1"/>
          </p:cNvSpPr>
          <p:nvPr>
            <p:ph type="title" idx="4294967295"/>
          </p:nvPr>
        </p:nvSpPr>
        <p:spPr>
          <a:xfrm>
            <a:off x="0" y="59017"/>
            <a:ext cx="12192000" cy="661009"/>
          </a:xfrm>
          <a:prstGeom prst="rect">
            <a:avLst/>
          </a:prstGeom>
          <a:noFill/>
          <a:ln>
            <a:noFill/>
            <a:prstDash/>
          </a:ln>
          <a:effectLst/>
        </p:spPr>
        <p:txBody>
          <a:bodyPr rot="0" spcFirstLastPara="0" vertOverflow="overflow" horzOverflow="overflow" vert="horz" wrap="square" lIns="121910" tIns="60955" rIns="121910" bIns="60955" numCol="1" spcCol="0" rtlCol="0" fromWordArt="0" anchor="ctr" anchorCtr="0" forceAA="0" compatLnSpc="1">
            <a:prstTxWarp prst="textNoShape">
              <a:avLst/>
            </a:prstTxWarp>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399"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Lab Accessibility: Driving Change</a:t>
            </a:r>
          </a:p>
        </p:txBody>
      </p:sp>
      <p:sp>
        <p:nvSpPr>
          <p:cNvPr id="8" name="Subtitle 2">
            <a:extLst>
              <a:ext uri="{FF2B5EF4-FFF2-40B4-BE49-F238E27FC236}">
                <a16:creationId xmlns:a16="http://schemas.microsoft.com/office/drawing/2014/main" id="{FC91221E-5ABA-2D02-6AA4-AD0501314789}"/>
              </a:ext>
            </a:extLst>
          </p:cNvPr>
          <p:cNvSpPr txBox="1">
            <a:spLocks/>
          </p:cNvSpPr>
          <p:nvPr/>
        </p:nvSpPr>
        <p:spPr>
          <a:xfrm>
            <a:off x="7010400" y="1219200"/>
            <a:ext cx="4343400" cy="650896"/>
          </a:xfrm>
          <a:prstGeom prst="rect">
            <a:avLst/>
          </a:prstGeom>
        </p:spPr>
        <p:txBody>
          <a:bodyPr vert="horz" wrap="square" lIns="243852" tIns="121926" rIns="243852" bIns="121926" numCol="1" spcCol="1080000" rtlCol="0">
            <a:spAutoFit/>
          </a:bodyPr>
          <a:lstStyle>
            <a:lvl1pPr marL="0" indent="0" algn="l" defTabSz="609509" rtl="0" eaLnBrk="1" latinLnBrk="0" hangingPunct="1">
              <a:spcBef>
                <a:spcPct val="20000"/>
              </a:spcBef>
              <a:buFont typeface="Arial"/>
              <a:buNone/>
              <a:defRPr sz="2400" b="0" i="0" kern="1200">
                <a:solidFill>
                  <a:schemeClr val="tx2"/>
                </a:solidFill>
                <a:latin typeface="+mn-lt"/>
                <a:ea typeface="+mn-ea"/>
                <a:cs typeface="Calibri Regular" charset="0"/>
              </a:defRPr>
            </a:lvl1pPr>
            <a:lvl2pPr marL="609509" indent="0" algn="l" defTabSz="609509" rtl="0" eaLnBrk="1" latinLnBrk="0" hangingPunct="1">
              <a:spcBef>
                <a:spcPct val="20000"/>
              </a:spcBef>
              <a:buFont typeface="Arial"/>
              <a:buNone/>
              <a:defRPr sz="2400" b="0" i="0" kern="1200">
                <a:solidFill>
                  <a:schemeClr val="tx2"/>
                </a:solidFill>
                <a:latin typeface="+mn-lt"/>
                <a:ea typeface="+mn-ea"/>
                <a:cs typeface="Calibri Regular" charset="0"/>
              </a:defRPr>
            </a:lvl2pPr>
            <a:lvl3pPr marL="1219017" indent="0" algn="l" defTabSz="609509" rtl="0" eaLnBrk="1" latinLnBrk="0" hangingPunct="1">
              <a:spcBef>
                <a:spcPct val="20000"/>
              </a:spcBef>
              <a:buFont typeface="Arial"/>
              <a:buNone/>
              <a:defRPr sz="2150" b="0" i="0" kern="1200">
                <a:solidFill>
                  <a:schemeClr val="tx2"/>
                </a:solidFill>
                <a:latin typeface="+mn-lt"/>
                <a:ea typeface="+mn-ea"/>
                <a:cs typeface="Calibri Regular" charset="0"/>
              </a:defRPr>
            </a:lvl3pPr>
            <a:lvl4pPr marL="1828526" indent="0" algn="l" defTabSz="609509" rtl="0" eaLnBrk="1" latinLnBrk="0" hangingPunct="1">
              <a:spcBef>
                <a:spcPct val="20000"/>
              </a:spcBef>
              <a:buFont typeface="Arial"/>
              <a:buNone/>
              <a:defRPr sz="1850" b="0" i="0" kern="1200">
                <a:solidFill>
                  <a:schemeClr val="tx2"/>
                </a:solidFill>
                <a:latin typeface="+mn-lt"/>
                <a:ea typeface="+mn-ea"/>
                <a:cs typeface="Calibri Regular" charset="0"/>
              </a:defRPr>
            </a:lvl4pPr>
            <a:lvl5pPr marL="2438034" indent="0" algn="l" defTabSz="609509" rtl="0" eaLnBrk="1" latinLnBrk="0" hangingPunct="1">
              <a:spcBef>
                <a:spcPct val="20000"/>
              </a:spcBef>
              <a:buFont typeface="Arial"/>
              <a:buNone/>
              <a:defRPr sz="1850" b="0" i="0" kern="1200">
                <a:solidFill>
                  <a:schemeClr val="tx2"/>
                </a:solidFill>
                <a:latin typeface="+mn-lt"/>
                <a:ea typeface="+mn-ea"/>
                <a:cs typeface="Calibri Regular" charset="0"/>
              </a:defRPr>
            </a:lvl5pPr>
            <a:lvl6pPr marL="3352297" indent="-304754" algn="l" defTabSz="609509" rtl="0" eaLnBrk="1" latinLnBrk="0" hangingPunct="1">
              <a:spcBef>
                <a:spcPct val="20000"/>
              </a:spcBef>
              <a:buFont typeface="Arial"/>
              <a:buChar char="•"/>
              <a:defRPr sz="2649" kern="1200">
                <a:solidFill>
                  <a:schemeClr val="tx1"/>
                </a:solidFill>
                <a:latin typeface="+mn-lt"/>
                <a:ea typeface="+mn-ea"/>
                <a:cs typeface="+mn-cs"/>
              </a:defRPr>
            </a:lvl6pPr>
            <a:lvl7pPr marL="3961805" indent="-304754" algn="l" defTabSz="609509" rtl="0" eaLnBrk="1" latinLnBrk="0" hangingPunct="1">
              <a:spcBef>
                <a:spcPct val="20000"/>
              </a:spcBef>
              <a:buFont typeface="Arial"/>
              <a:buChar char="•"/>
              <a:defRPr sz="2649" kern="1200">
                <a:solidFill>
                  <a:schemeClr val="tx1"/>
                </a:solidFill>
                <a:latin typeface="+mn-lt"/>
                <a:ea typeface="+mn-ea"/>
                <a:cs typeface="+mn-cs"/>
              </a:defRPr>
            </a:lvl7pPr>
            <a:lvl8pPr marL="4571314" indent="-304754" algn="l" defTabSz="609509" rtl="0" eaLnBrk="1" latinLnBrk="0" hangingPunct="1">
              <a:spcBef>
                <a:spcPct val="20000"/>
              </a:spcBef>
              <a:buFont typeface="Arial"/>
              <a:buChar char="•"/>
              <a:defRPr sz="2649" kern="1200">
                <a:solidFill>
                  <a:schemeClr val="tx1"/>
                </a:solidFill>
                <a:latin typeface="+mn-lt"/>
                <a:ea typeface="+mn-ea"/>
                <a:cs typeface="+mn-cs"/>
              </a:defRPr>
            </a:lvl8pPr>
            <a:lvl9pPr marL="5180823" indent="-304754" algn="l" defTabSz="609509" rtl="0" eaLnBrk="1" latinLnBrk="0" hangingPunct="1">
              <a:spcBef>
                <a:spcPct val="20000"/>
              </a:spcBef>
              <a:buFont typeface="Arial"/>
              <a:buChar char="•"/>
              <a:defRPr sz="2649" kern="1200">
                <a:solidFill>
                  <a:schemeClr val="tx1"/>
                </a:solidFill>
                <a:latin typeface="+mn-lt"/>
                <a:ea typeface="+mn-ea"/>
                <a:cs typeface="+mn-cs"/>
              </a:defRPr>
            </a:lvl9pPr>
          </a:lstStyle>
          <a:p>
            <a:pPr algn="just">
              <a:lnSpc>
                <a:spcPct val="150000"/>
              </a:lnSpc>
              <a:buClr>
                <a:schemeClr val="accent2"/>
              </a:buClr>
            </a:pPr>
            <a:r>
              <a:rPr lang="en-AU" sz="2000">
                <a:latin typeface="Arial" panose="020B0604020202020204" pitchFamily="34" charset="0"/>
                <a:cs typeface="Arial" panose="020B0604020202020204" pitchFamily="34" charset="0"/>
                <a:hlinkClick r:id="rId3"/>
              </a:rPr>
              <a:t>Work Health and Safety Act 2020</a:t>
            </a:r>
            <a:endParaRPr lang="en-AU" sz="20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A42492D-84E8-489D-4C41-8952C49F798B}"/>
              </a:ext>
            </a:extLst>
          </p:cNvPr>
          <p:cNvSpPr txBox="1"/>
          <p:nvPr/>
        </p:nvSpPr>
        <p:spPr>
          <a:xfrm>
            <a:off x="152401" y="838200"/>
            <a:ext cx="11699782" cy="4190314"/>
          </a:xfrm>
          <a:prstGeom prst="rect">
            <a:avLst/>
          </a:prstGeom>
          <a:noFill/>
          <a:ln w="38100">
            <a:noFill/>
          </a:ln>
        </p:spPr>
        <p:txBody>
          <a:bodyPr wrap="square">
            <a:spAutoFit/>
          </a:bodyPr>
          <a:lstStyle/>
          <a:p>
            <a:pPr>
              <a:lnSpc>
                <a:spcPct val="150000"/>
              </a:lnSpc>
              <a:buClr>
                <a:schemeClr val="accent2"/>
              </a:buClr>
            </a:pPr>
            <a:r>
              <a:rPr lang="en-AU" sz="2000" b="1">
                <a:solidFill>
                  <a:srgbClr val="7030A0"/>
                </a:solidFill>
                <a:latin typeface="Arial" panose="020B0604020202020204" pitchFamily="34" charset="0"/>
                <a:cs typeface="Arial" panose="020B0604020202020204" pitchFamily="34" charset="0"/>
              </a:rPr>
              <a:t>Barrier 1: Health &amp; Safety (THIS IS SACROSANCT, #1 priority) &amp; Ignorance (mine)</a:t>
            </a:r>
          </a:p>
          <a:p>
            <a:pPr marL="342900" indent="-342900">
              <a:lnSpc>
                <a:spcPct val="150000"/>
              </a:lnSpc>
              <a:buClr>
                <a:schemeClr val="accent2"/>
              </a:buClr>
              <a:buFont typeface="Arial" panose="020B0604020202020204" pitchFamily="34" charset="0"/>
              <a:buChar char="•"/>
            </a:pPr>
            <a:r>
              <a:rPr lang="en-AU" sz="2000" i="1">
                <a:latin typeface="Arial" panose="020B0604020202020204" pitchFamily="34" charset="0"/>
                <a:cs typeface="Arial" panose="020B0604020202020204" pitchFamily="34" charset="0"/>
              </a:rPr>
              <a:t>Legally where do we actually stand in regard to H&amp;S?</a:t>
            </a:r>
          </a:p>
          <a:p>
            <a:pPr marL="273050">
              <a:lnSpc>
                <a:spcPct val="150000"/>
              </a:lnSpc>
              <a:buClr>
                <a:schemeClr val="accent2"/>
              </a:buClr>
            </a:pPr>
            <a:r>
              <a:rPr lang="en-AU" sz="2000">
                <a:latin typeface="Arial" panose="020B0604020202020204" pitchFamily="34" charset="0"/>
                <a:cs typeface="Arial" panose="020B0604020202020204" pitchFamily="34" charset="0"/>
              </a:rPr>
              <a:t>Action: Get better informed. Renominate as a H&amp;S representative &amp; redo the 5-day training course: Ask instructor questions &amp; read legislations and acts.</a:t>
            </a:r>
          </a:p>
          <a:p>
            <a:pPr>
              <a:lnSpc>
                <a:spcPct val="150000"/>
              </a:lnSpc>
              <a:buClr>
                <a:schemeClr val="accent2"/>
              </a:buClr>
            </a:pPr>
            <a:r>
              <a:rPr lang="en-AU" sz="2000" b="1">
                <a:solidFill>
                  <a:srgbClr val="7030A0"/>
                </a:solidFill>
                <a:latin typeface="Arial" panose="020B0604020202020204" pitchFamily="34" charset="0"/>
                <a:cs typeface="Arial" panose="020B0604020202020204" pitchFamily="34" charset="0"/>
              </a:rPr>
              <a:t>Barrier 2: Ignorance (mine)</a:t>
            </a:r>
            <a:endParaRPr lang="en-AU" sz="2000">
              <a:latin typeface="Arial" panose="020B0604020202020204" pitchFamily="34" charset="0"/>
              <a:cs typeface="Arial" panose="020B0604020202020204" pitchFamily="34" charset="0"/>
            </a:endParaRPr>
          </a:p>
          <a:p>
            <a:pPr marL="342900" indent="-342900">
              <a:lnSpc>
                <a:spcPct val="150000"/>
              </a:lnSpc>
              <a:buClr>
                <a:schemeClr val="accent2"/>
              </a:buClr>
              <a:buFont typeface="Arial" panose="020B0604020202020204" pitchFamily="34" charset="0"/>
              <a:buChar char="•"/>
            </a:pPr>
            <a:r>
              <a:rPr lang="en-AU" sz="2000" i="1">
                <a:latin typeface="Arial" panose="020B0604020202020204" pitchFamily="34" charset="0"/>
                <a:cs typeface="Arial" panose="020B0604020202020204" pitchFamily="34" charset="0"/>
              </a:rPr>
              <a:t>What are our obligations to students with disability? Legally where do we stand? </a:t>
            </a:r>
          </a:p>
          <a:p>
            <a:pPr marL="273050">
              <a:lnSpc>
                <a:spcPct val="150000"/>
              </a:lnSpc>
              <a:buClr>
                <a:schemeClr val="accent2"/>
              </a:buClr>
            </a:pPr>
            <a:r>
              <a:rPr lang="en-AU" sz="2000">
                <a:latin typeface="Arial" panose="020B0604020202020204" pitchFamily="34" charset="0"/>
                <a:cs typeface="Arial" panose="020B0604020202020204" pitchFamily="34" charset="0"/>
              </a:rPr>
              <a:t>Action: Get better informed. Reach out to a staff / students directly and actively involved in aspects of disability, accessibility and advocacy: a Senior Advisor for Diversity Inclusion and Belonging &amp; our Student Guild Accessibility Officer (who happens to also be ‘Student X).</a:t>
            </a:r>
          </a:p>
        </p:txBody>
      </p:sp>
      <p:sp>
        <p:nvSpPr>
          <p:cNvPr id="10" name="TextBox 9">
            <a:extLst>
              <a:ext uri="{FF2B5EF4-FFF2-40B4-BE49-F238E27FC236}">
                <a16:creationId xmlns:a16="http://schemas.microsoft.com/office/drawing/2014/main" id="{04E33D90-58C0-96A8-8BD1-7721AAC86E65}"/>
              </a:ext>
            </a:extLst>
          </p:cNvPr>
          <p:cNvSpPr txBox="1"/>
          <p:nvPr/>
        </p:nvSpPr>
        <p:spPr>
          <a:xfrm>
            <a:off x="374986" y="5028717"/>
            <a:ext cx="7391399" cy="496996"/>
          </a:xfrm>
          <a:prstGeom prst="rect">
            <a:avLst/>
          </a:prstGeom>
          <a:noFill/>
        </p:spPr>
        <p:txBody>
          <a:bodyPr wrap="square">
            <a:spAutoFit/>
          </a:bodyPr>
          <a:lstStyle/>
          <a:p>
            <a:pPr>
              <a:lnSpc>
                <a:spcPct val="150000"/>
              </a:lnSpc>
              <a:buClr>
                <a:schemeClr val="accent2"/>
              </a:buClr>
            </a:pPr>
            <a:r>
              <a:rPr lang="en-AU" sz="2000" b="1">
                <a:solidFill>
                  <a:srgbClr val="FF0000"/>
                </a:solidFill>
                <a:latin typeface="Arial" panose="020B0604020202020204" pitchFamily="34" charset="0"/>
                <a:cs typeface="Arial" panose="020B0604020202020204" pitchFamily="34" charset="0"/>
              </a:rPr>
              <a:t>Discovery: My colleagues and I were misinformed… </a:t>
            </a:r>
          </a:p>
        </p:txBody>
      </p:sp>
      <p:sp>
        <p:nvSpPr>
          <p:cNvPr id="4" name="TextBox 3">
            <a:extLst>
              <a:ext uri="{FF2B5EF4-FFF2-40B4-BE49-F238E27FC236}">
                <a16:creationId xmlns:a16="http://schemas.microsoft.com/office/drawing/2014/main" id="{C2CA972C-8A41-20B4-47B6-25115ED2FD44}"/>
              </a:ext>
            </a:extLst>
          </p:cNvPr>
          <p:cNvSpPr txBox="1"/>
          <p:nvPr/>
        </p:nvSpPr>
        <p:spPr>
          <a:xfrm>
            <a:off x="103257" y="5655915"/>
            <a:ext cx="8701944" cy="1039515"/>
          </a:xfrm>
          <a:prstGeom prst="rect">
            <a:avLst/>
          </a:prstGeom>
          <a:solidFill>
            <a:srgbClr val="FFFF00"/>
          </a:solidFill>
        </p:spPr>
        <p:txBody>
          <a:bodyPr wrap="square">
            <a:spAutoFit/>
          </a:bodyPr>
          <a:lstStyle/>
          <a:p>
            <a:pPr algn="just">
              <a:lnSpc>
                <a:spcPct val="150000"/>
              </a:lnSpc>
              <a:buClr>
                <a:schemeClr val="accent2"/>
              </a:buClr>
            </a:pPr>
            <a:r>
              <a:rPr lang="en-AU" sz="2000" i="1">
                <a:solidFill>
                  <a:srgbClr val="C000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Disability Discrimination Act (DDA) 1992</a:t>
            </a:r>
            <a:r>
              <a:rPr lang="en-AU" sz="2000" i="1">
                <a:solidFill>
                  <a:srgbClr val="C00000"/>
                </a:solidFill>
                <a:latin typeface="Arial" panose="020B0604020202020204" pitchFamily="34" charset="0"/>
                <a:cs typeface="Arial" panose="020B0604020202020204" pitchFamily="34" charset="0"/>
              </a:rPr>
              <a:t>: </a:t>
            </a:r>
            <a:r>
              <a:rPr lang="en-AU" sz="2000" b="1" i="1">
                <a:solidFill>
                  <a:srgbClr val="C00000"/>
                </a:solidFill>
                <a:latin typeface="Arial" panose="020B0604020202020204" pitchFamily="34" charset="0"/>
                <a:cs typeface="Arial" panose="020B0604020202020204" pitchFamily="34" charset="0"/>
              </a:rPr>
              <a:t>Federal law </a:t>
            </a:r>
            <a:r>
              <a:rPr lang="en-AU" sz="2000" i="1">
                <a:solidFill>
                  <a:srgbClr val="C00000"/>
                </a:solidFill>
                <a:latin typeface="Arial" panose="020B0604020202020204" pitchFamily="34" charset="0"/>
                <a:cs typeface="Arial" panose="020B0604020202020204" pitchFamily="34" charset="0"/>
              </a:rPr>
              <a:t>protecting rights of students with disability </a:t>
            </a:r>
            <a:r>
              <a:rPr lang="en-AU" b="1" u="sng">
                <a:solidFill>
                  <a:srgbClr val="C00000"/>
                </a:solidFill>
                <a:latin typeface="Arial" panose="020B0604020202020204" pitchFamily="34" charset="0"/>
                <a:cs typeface="Arial" panose="020B0604020202020204" pitchFamily="34" charset="0"/>
              </a:rPr>
              <a:t>overrides</a:t>
            </a:r>
            <a:r>
              <a:rPr lang="en-AU" sz="2000" b="1" i="1">
                <a:solidFill>
                  <a:srgbClr val="C00000"/>
                </a:solidFill>
                <a:latin typeface="Arial" panose="020B0604020202020204" pitchFamily="34" charset="0"/>
                <a:cs typeface="Arial" panose="020B0604020202020204" pitchFamily="34" charset="0"/>
              </a:rPr>
              <a:t> state &amp; territory legislation </a:t>
            </a:r>
            <a:r>
              <a:rPr lang="en-AU" sz="1100" i="1">
                <a:solidFill>
                  <a:srgbClr val="C00000"/>
                </a:solidFill>
                <a:latin typeface="Arial" panose="020B0604020202020204" pitchFamily="34" charset="0"/>
                <a:cs typeface="Arial" panose="020B0604020202020204" pitchFamily="34" charset="0"/>
              </a:rPr>
              <a:t>(e.g. H&amp;S).</a:t>
            </a:r>
            <a:endParaRPr lang="en-AU" i="1">
              <a:solidFill>
                <a:srgbClr val="C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554FC5D-399B-DD09-F802-5ADEA621C5D7}"/>
              </a:ext>
            </a:extLst>
          </p:cNvPr>
          <p:cNvSpPr txBox="1"/>
          <p:nvPr/>
        </p:nvSpPr>
        <p:spPr>
          <a:xfrm>
            <a:off x="8805201" y="5124361"/>
            <a:ext cx="3011814" cy="1305294"/>
          </a:xfrm>
          <a:prstGeom prst="rect">
            <a:avLst/>
          </a:prstGeom>
          <a:noFill/>
          <a:ln w="38100">
            <a:solidFill>
              <a:srgbClr val="7030A0"/>
            </a:solidFill>
          </a:ln>
        </p:spPr>
        <p:txBody>
          <a:bodyPr wrap="square">
            <a:spAutoFit/>
          </a:bodyPr>
          <a:lstStyle/>
          <a:p>
            <a:pPr algn="ctr">
              <a:lnSpc>
                <a:spcPct val="150000"/>
              </a:lnSpc>
              <a:buClr>
                <a:schemeClr val="accent2"/>
              </a:buClr>
            </a:pPr>
            <a:r>
              <a:rPr lang="en-AU" sz="2800" b="1">
                <a:solidFill>
                  <a:srgbClr val="FF0000"/>
                </a:solidFill>
                <a:latin typeface="Arial" panose="020B0604020202020204" pitchFamily="34" charset="0"/>
                <a:cs typeface="Arial" panose="020B0604020202020204" pitchFamily="34" charset="0"/>
              </a:rPr>
              <a:t>We MUST find a way Safely </a:t>
            </a:r>
            <a:r>
              <a:rPr lang="en-AU" sz="2800" b="1">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AU" sz="2800" b="1">
              <a:solidFill>
                <a:srgbClr val="FF0000"/>
              </a:solidFill>
              <a:latin typeface="Arial" panose="020B0604020202020204" pitchFamily="34" charset="0"/>
              <a:cs typeface="Arial" panose="020B0604020202020204" pitchFamily="34" charset="0"/>
            </a:endParaRPr>
          </a:p>
        </p:txBody>
      </p:sp>
      <p:pic>
        <p:nvPicPr>
          <p:cNvPr id="108" name="Picture 107">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94601" y="6438430"/>
            <a:ext cx="1857582" cy="327554"/>
          </a:xfrm>
          <a:prstGeom prst="rect">
            <a:avLst/>
          </a:prstGeom>
        </p:spPr>
      </p:pic>
    </p:spTree>
    <p:extLst>
      <p:ext uri="{BB962C8B-B14F-4D97-AF65-F5344CB8AC3E}">
        <p14:creationId xmlns:p14="http://schemas.microsoft.com/office/powerpoint/2010/main" val="828988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le 20">
            <a:extLst>
              <a:ext uri="{FF2B5EF4-FFF2-40B4-BE49-F238E27FC236}">
                <a16:creationId xmlns:a16="http://schemas.microsoft.com/office/drawing/2014/main" id="{F923704C-72E4-9745-BC5B-085BC5BCD888}"/>
              </a:ext>
            </a:extLst>
          </p:cNvPr>
          <p:cNvSpPr txBox="1">
            <a:spLocks noGrp="1"/>
          </p:cNvSpPr>
          <p:nvPr>
            <p:ph type="title" idx="4294967295"/>
          </p:nvPr>
        </p:nvSpPr>
        <p:spPr>
          <a:xfrm>
            <a:off x="440123" y="-3644"/>
            <a:ext cx="11277600" cy="841863"/>
          </a:xfrm>
          <a:prstGeom prst="rect">
            <a:avLst/>
          </a:prstGeom>
          <a:noFill/>
          <a:ln>
            <a:noFill/>
            <a:prstDash/>
          </a:ln>
          <a:effectLst/>
        </p:spPr>
        <p:txBody>
          <a:bodyPr rot="0" spcFirstLastPara="0" vertOverflow="overflow" horzOverflow="overflow" vert="horz" wrap="square" lIns="121910" tIns="60955" rIns="121910" bIns="60955" numCol="1" spcCol="0" rtlCol="0" fromWordArt="0" anchor="ctr" anchorCtr="0" forceAA="0" compatLnSpc="1">
            <a:prstTxWarp prst="textNoShape">
              <a:avLst/>
            </a:prstTxWarp>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399"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Lab Accessibility: Overcoming Barriers</a:t>
            </a:r>
          </a:p>
        </p:txBody>
      </p:sp>
      <p:sp>
        <p:nvSpPr>
          <p:cNvPr id="3" name="TextBox 2">
            <a:extLst>
              <a:ext uri="{FF2B5EF4-FFF2-40B4-BE49-F238E27FC236}">
                <a16:creationId xmlns:a16="http://schemas.microsoft.com/office/drawing/2014/main" id="{6EA811B2-CFEA-CE4A-291F-60627D82A887}"/>
              </a:ext>
            </a:extLst>
          </p:cNvPr>
          <p:cNvSpPr txBox="1"/>
          <p:nvPr/>
        </p:nvSpPr>
        <p:spPr>
          <a:xfrm>
            <a:off x="282427" y="1075522"/>
            <a:ext cx="2841773" cy="1305294"/>
          </a:xfrm>
          <a:prstGeom prst="rect">
            <a:avLst/>
          </a:prstGeom>
          <a:noFill/>
          <a:ln w="38100">
            <a:solidFill>
              <a:srgbClr val="7030A0"/>
            </a:solidFill>
          </a:ln>
        </p:spPr>
        <p:txBody>
          <a:bodyPr wrap="square">
            <a:spAutoFit/>
          </a:bodyPr>
          <a:lstStyle/>
          <a:p>
            <a:pPr algn="ctr">
              <a:lnSpc>
                <a:spcPct val="150000"/>
              </a:lnSpc>
              <a:buClr>
                <a:schemeClr val="accent2"/>
              </a:buClr>
            </a:pPr>
            <a:r>
              <a:rPr lang="en-AU" sz="2800" b="1">
                <a:solidFill>
                  <a:srgbClr val="FF0000"/>
                </a:solidFill>
                <a:latin typeface="Arial" panose="020B0604020202020204" pitchFamily="34" charset="0"/>
                <a:cs typeface="Arial" panose="020B0604020202020204" pitchFamily="34" charset="0"/>
              </a:rPr>
              <a:t>We MUST find a way Safely </a:t>
            </a:r>
            <a:r>
              <a:rPr lang="en-AU" sz="2800" b="1">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AU" sz="2800" b="1">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89E4513-2315-F6BC-0263-F5A416BC8B92}"/>
              </a:ext>
            </a:extLst>
          </p:cNvPr>
          <p:cNvSpPr txBox="1"/>
          <p:nvPr/>
        </p:nvSpPr>
        <p:spPr>
          <a:xfrm>
            <a:off x="2993319" y="2551975"/>
            <a:ext cx="2920645" cy="830997"/>
          </a:xfrm>
          <a:prstGeom prst="rect">
            <a:avLst/>
          </a:prstGeom>
          <a:noFill/>
        </p:spPr>
        <p:txBody>
          <a:bodyPr wrap="square">
            <a:spAutoFit/>
          </a:bodyPr>
          <a:lstStyle/>
          <a:p>
            <a:r>
              <a:rPr lang="en-AU" sz="2400">
                <a:latin typeface="Arial" panose="020B0604020202020204" pitchFamily="34" charset="0"/>
                <a:cs typeface="Arial" panose="020B0604020202020204" pitchFamily="34" charset="0"/>
              </a:rPr>
              <a:t>Action: </a:t>
            </a:r>
          </a:p>
          <a:p>
            <a:r>
              <a:rPr lang="en-AU" sz="2400">
                <a:latin typeface="Arial" panose="020B0604020202020204" pitchFamily="34" charset="0"/>
                <a:cs typeface="Arial" panose="020B0604020202020204" pitchFamily="34" charset="0"/>
              </a:rPr>
              <a:t>Get better informed</a:t>
            </a:r>
          </a:p>
        </p:txBody>
      </p:sp>
      <p:graphicFrame>
        <p:nvGraphicFramePr>
          <p:cNvPr id="2" name="Diagram 1" descr="Image is a segmented cycle highlighting common barriers to accessibility in science laboratories for students with disability.">
            <a:extLst>
              <a:ext uri="{FF2B5EF4-FFF2-40B4-BE49-F238E27FC236}">
                <a16:creationId xmlns:a16="http://schemas.microsoft.com/office/drawing/2014/main" id="{8B99A556-FE0A-7F29-0BC2-8AA3129C5BA9}"/>
              </a:ext>
            </a:extLst>
          </p:cNvPr>
          <p:cNvGraphicFramePr/>
          <p:nvPr>
            <p:extLst>
              <p:ext uri="{D42A27DB-BD31-4B8C-83A1-F6EECF244321}">
                <p14:modId xmlns:p14="http://schemas.microsoft.com/office/powerpoint/2010/main" val="3850294471"/>
              </p:ext>
            </p:extLst>
          </p:nvPr>
        </p:nvGraphicFramePr>
        <p:xfrm>
          <a:off x="76200" y="2967474"/>
          <a:ext cx="3562308" cy="2815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peech Bubble: Rectangle 6">
            <a:extLst>
              <a:ext uri="{FF2B5EF4-FFF2-40B4-BE49-F238E27FC236}">
                <a16:creationId xmlns:a16="http://schemas.microsoft.com/office/drawing/2014/main" id="{6F4B1780-D748-FB03-8A0C-6E44B8CF7A3E}"/>
              </a:ext>
            </a:extLst>
          </p:cNvPr>
          <p:cNvSpPr/>
          <p:nvPr/>
        </p:nvSpPr>
        <p:spPr>
          <a:xfrm>
            <a:off x="2133600" y="5693944"/>
            <a:ext cx="3780364" cy="753278"/>
          </a:xfrm>
          <a:prstGeom prst="wedgeRectCallout">
            <a:avLst>
              <a:gd name="adj1" fmla="val -52657"/>
              <a:gd name="adj2" fmla="val -190928"/>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i="1">
                <a:solidFill>
                  <a:schemeClr val="bg2"/>
                </a:solidFill>
              </a:rPr>
              <a:t>What are others doing?</a:t>
            </a:r>
          </a:p>
          <a:p>
            <a:pPr algn="ctr"/>
            <a:r>
              <a:rPr lang="en-AU" sz="1800" i="1">
                <a:solidFill>
                  <a:schemeClr val="bg2"/>
                </a:solidFill>
              </a:rPr>
              <a:t>Can we learn from / help each other?</a:t>
            </a:r>
          </a:p>
        </p:txBody>
      </p:sp>
      <p:grpSp>
        <p:nvGrpSpPr>
          <p:cNvPr id="10" name="Group 9" descr="Lab Accessibility Community of Practice (LACoP) logo: Diverse minds = awareness = empowerment">
            <a:extLst>
              <a:ext uri="{FF2B5EF4-FFF2-40B4-BE49-F238E27FC236}">
                <a16:creationId xmlns:a16="http://schemas.microsoft.com/office/drawing/2014/main" id="{7C14E6F8-DF52-D41F-58E4-C08E1D90910C}"/>
              </a:ext>
              <a:ext uri="{C183D7F6-B498-43B3-948B-1728B52AA6E4}">
                <adec:decorative xmlns:adec="http://schemas.microsoft.com/office/drawing/2017/decorative" val="0"/>
              </a:ext>
            </a:extLst>
          </p:cNvPr>
          <p:cNvGrpSpPr/>
          <p:nvPr/>
        </p:nvGrpSpPr>
        <p:grpSpPr>
          <a:xfrm>
            <a:off x="6144150" y="1075522"/>
            <a:ext cx="5774215" cy="2453124"/>
            <a:chOff x="8480048" y="2490378"/>
            <a:chExt cx="2522615" cy="2481377"/>
          </a:xfrm>
        </p:grpSpPr>
        <p:sp>
          <p:nvSpPr>
            <p:cNvPr id="11" name="Oval 10">
              <a:extLst>
                <a:ext uri="{FF2B5EF4-FFF2-40B4-BE49-F238E27FC236}">
                  <a16:creationId xmlns:a16="http://schemas.microsoft.com/office/drawing/2014/main" id="{DE397B43-8B1B-15CD-FEC5-8AF9BF0016A2}"/>
                </a:ext>
              </a:extLst>
            </p:cNvPr>
            <p:cNvSpPr>
              <a:spLocks noChangeAspect="1"/>
            </p:cNvSpPr>
            <p:nvPr/>
          </p:nvSpPr>
          <p:spPr>
            <a:xfrm>
              <a:off x="8511129" y="2490378"/>
              <a:ext cx="2480010" cy="2481377"/>
            </a:xfrm>
            <a:prstGeom prst="ellipse">
              <a:avLst/>
            </a:prstGeom>
            <a:solidFill>
              <a:schemeClr val="accent5">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p>
              <a:pPr algn="ctr" defTabSz="609370">
                <a:defRPr/>
              </a:pPr>
              <a:endParaRPr lang="en-US" sz="2400">
                <a:solidFill>
                  <a:srgbClr val="FFFFFF"/>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7501104-B603-E882-50EF-C96A6341F5F1}"/>
                </a:ext>
              </a:extLst>
            </p:cNvPr>
            <p:cNvSpPr txBox="1">
              <a:spLocks noChangeAspect="1"/>
            </p:cNvSpPr>
            <p:nvPr/>
          </p:nvSpPr>
          <p:spPr>
            <a:xfrm>
              <a:off x="8522653" y="3014476"/>
              <a:ext cx="2480010" cy="747132"/>
            </a:xfrm>
            <a:prstGeom prst="rect">
              <a:avLst/>
            </a:prstGeom>
            <a:noFill/>
          </p:spPr>
          <p:txBody>
            <a:bodyPr wrap="square" lIns="121884" tIns="60941" rIns="121884" bIns="60941">
              <a:spAutoFit/>
            </a:bodyPr>
            <a:lstStyle/>
            <a:p>
              <a:pPr algn="ctr" defTabSz="609370">
                <a:defRPr/>
              </a:pPr>
              <a:r>
                <a:rPr lang="en-US" sz="4000">
                  <a:solidFill>
                    <a:srgbClr val="FFFFFF"/>
                  </a:solidFill>
                  <a:latin typeface="Arial" panose="020B0604020202020204" pitchFamily="34" charset="0"/>
                  <a:cs typeface="Arial" panose="020B0604020202020204" pitchFamily="34" charset="0"/>
                </a:rPr>
                <a:t>Community of Practice</a:t>
              </a:r>
              <a:endParaRPr lang="ru-RU" sz="4000">
                <a:solidFill>
                  <a:srgbClr val="FFFFFF"/>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DEA62B0-5321-692B-5381-076D6A5CCE26}"/>
                </a:ext>
              </a:extLst>
            </p:cNvPr>
            <p:cNvSpPr txBox="1">
              <a:spLocks noChangeAspect="1"/>
            </p:cNvSpPr>
            <p:nvPr/>
          </p:nvSpPr>
          <p:spPr>
            <a:xfrm>
              <a:off x="8480048" y="3695269"/>
              <a:ext cx="2457099" cy="1120718"/>
            </a:xfrm>
            <a:prstGeom prst="rect">
              <a:avLst/>
            </a:prstGeom>
            <a:noFill/>
          </p:spPr>
          <p:txBody>
            <a:bodyPr wrap="square" lIns="121884" tIns="60941" rIns="121884" bIns="60941">
              <a:spAutoFit/>
            </a:bodyPr>
            <a:lstStyle/>
            <a:p>
              <a:pPr marL="285750" indent="-285750" algn="ctr" defTabSz="609370">
                <a:buFont typeface="Arial" panose="020B0604020202020204" pitchFamily="34" charset="0"/>
                <a:buChar char="•"/>
                <a:defRPr/>
              </a:pPr>
              <a:r>
                <a:rPr lang="en-US" sz="1800" b="1">
                  <a:latin typeface="Arial" panose="020B0604020202020204" pitchFamily="34" charset="0"/>
                  <a:cs typeface="Arial" panose="020B0604020202020204" pitchFamily="34" charset="0"/>
                </a:rPr>
                <a:t>Diverse minds</a:t>
              </a:r>
            </a:p>
            <a:p>
              <a:pPr marL="285750" indent="-285750" algn="ctr" defTabSz="609370">
                <a:buFont typeface="Arial" panose="020B0604020202020204" pitchFamily="34" charset="0"/>
                <a:buChar char="•"/>
                <a:defRPr/>
              </a:pPr>
              <a:r>
                <a:rPr lang="en-US" sz="2800" b="1">
                  <a:latin typeface="Arial" panose="020B0604020202020204" pitchFamily="34" charset="0"/>
                  <a:cs typeface="Arial" panose="020B0604020202020204" pitchFamily="34" charset="0"/>
                </a:rPr>
                <a:t>Awareness</a:t>
              </a:r>
              <a:endParaRPr lang="en-US" sz="1800" b="1">
                <a:latin typeface="Arial" panose="020B0604020202020204" pitchFamily="34" charset="0"/>
                <a:cs typeface="Arial" panose="020B0604020202020204" pitchFamily="34" charset="0"/>
              </a:endParaRPr>
            </a:p>
            <a:p>
              <a:pPr marL="285750" indent="-285750" algn="ctr" defTabSz="609370">
                <a:buFont typeface="Arial" panose="020B0604020202020204" pitchFamily="34" charset="0"/>
                <a:buChar char="•"/>
                <a:defRPr/>
              </a:pPr>
              <a:r>
                <a:rPr lang="en-US" sz="1800" b="1">
                  <a:latin typeface="Arial" panose="020B0604020202020204" pitchFamily="34" charset="0"/>
                  <a:cs typeface="Arial" panose="020B0604020202020204" pitchFamily="34" charset="0"/>
                </a:rPr>
                <a:t>Empowerment</a:t>
              </a:r>
            </a:p>
          </p:txBody>
        </p:sp>
      </p:grpSp>
      <p:sp>
        <p:nvSpPr>
          <p:cNvPr id="8" name="TextBox 7">
            <a:extLst>
              <a:ext uri="{FF2B5EF4-FFF2-40B4-BE49-F238E27FC236}">
                <a16:creationId xmlns:a16="http://schemas.microsoft.com/office/drawing/2014/main" id="{D7CACC0A-2E80-6CF0-2C8A-6770BC9D697B}"/>
              </a:ext>
            </a:extLst>
          </p:cNvPr>
          <p:cNvSpPr txBox="1">
            <a:spLocks noChangeAspect="1"/>
          </p:cNvSpPr>
          <p:nvPr/>
        </p:nvSpPr>
        <p:spPr>
          <a:xfrm>
            <a:off x="7724361" y="1050387"/>
            <a:ext cx="2779395" cy="738625"/>
          </a:xfrm>
          <a:prstGeom prst="rect">
            <a:avLst/>
          </a:prstGeom>
          <a:noFill/>
        </p:spPr>
        <p:txBody>
          <a:bodyPr wrap="square" lIns="121884" tIns="60941" rIns="121884" bIns="60941">
            <a:spAutoFit/>
          </a:bodyPr>
          <a:lstStyle/>
          <a:p>
            <a:pPr algn="ctr" defTabSz="609370">
              <a:defRPr/>
            </a:pPr>
            <a:r>
              <a:rPr lang="en-US" sz="4000" err="1">
                <a:solidFill>
                  <a:srgbClr val="FFFFFF"/>
                </a:solidFill>
                <a:latin typeface="Arial" panose="020B0604020202020204" pitchFamily="34" charset="0"/>
                <a:cs typeface="Arial" panose="020B0604020202020204" pitchFamily="34" charset="0"/>
              </a:rPr>
              <a:t>LACoP</a:t>
            </a:r>
            <a:endParaRPr lang="ru-RU" sz="4000">
              <a:solidFill>
                <a:srgbClr val="FFFFFF"/>
              </a:solidFill>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E9BA9D32-F5C2-931E-2A2E-04C4C80A9E7F}"/>
              </a:ext>
            </a:extLst>
          </p:cNvPr>
          <p:cNvSpPr txBox="1">
            <a:spLocks/>
          </p:cNvSpPr>
          <p:nvPr/>
        </p:nvSpPr>
        <p:spPr>
          <a:xfrm>
            <a:off x="6749792" y="3688085"/>
            <a:ext cx="5018608" cy="2759137"/>
          </a:xfrm>
          <a:prstGeom prst="rect">
            <a:avLst/>
          </a:prstGeom>
        </p:spPr>
        <p:txBody>
          <a:bodyPr vert="horz" lIns="121910" tIns="60955" rIns="121910" bIns="6095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2000">
                <a:solidFill>
                  <a:schemeClr val="accent2"/>
                </a:solidFill>
                <a:latin typeface="Arial" panose="020B0604020202020204" pitchFamily="34" charset="0"/>
                <a:cs typeface="Arial" panose="020B0604020202020204" pitchFamily="34" charset="0"/>
              </a:rPr>
              <a:t>Initial CoP a small group from six institutions across Australia</a:t>
            </a:r>
          </a:p>
          <a:p>
            <a:pPr marL="0" indent="0">
              <a:lnSpc>
                <a:spcPct val="120000"/>
              </a:lnSpc>
              <a:buNone/>
            </a:pPr>
            <a:r>
              <a:rPr lang="en-US" sz="2000">
                <a:solidFill>
                  <a:schemeClr val="accent2"/>
                </a:solidFill>
                <a:latin typeface="Arial" panose="020B0604020202020204" pitchFamily="34" charset="0"/>
                <a:cs typeface="Arial" panose="020B0604020202020204" pitchFamily="34" charset="0"/>
              </a:rPr>
              <a:t> - We are already doing so much</a:t>
            </a:r>
            <a:r>
              <a:rPr lang="en-US" sz="2000">
                <a:solidFill>
                  <a:schemeClr val="tx2"/>
                </a:solidFill>
                <a:latin typeface="Arial" panose="020B0604020202020204" pitchFamily="34" charset="0"/>
                <a:cs typeface="Arial" panose="020B0604020202020204" pitchFamily="34" charset="0"/>
              </a:rPr>
              <a:t>.</a:t>
            </a:r>
          </a:p>
          <a:p>
            <a:pPr marL="0" indent="0">
              <a:lnSpc>
                <a:spcPct val="120000"/>
              </a:lnSpc>
              <a:buNone/>
            </a:pPr>
            <a:r>
              <a:rPr lang="en-US" sz="2000">
                <a:solidFill>
                  <a:schemeClr val="tx2"/>
                </a:solidFill>
                <a:latin typeface="Arial" panose="020B0604020202020204" pitchFamily="34" charset="0"/>
                <a:cs typeface="Arial" panose="020B0604020202020204" pitchFamily="34" charset="0"/>
              </a:rPr>
              <a:t>But a lot of practices could be improved by sharing our experiences…</a:t>
            </a:r>
          </a:p>
          <a:p>
            <a:pPr marL="0" indent="0">
              <a:lnSpc>
                <a:spcPct val="120000"/>
              </a:lnSpc>
              <a:buNone/>
            </a:pPr>
            <a:r>
              <a:rPr lang="en-US" sz="2000" i="1">
                <a:solidFill>
                  <a:schemeClr val="tx2"/>
                </a:solidFill>
                <a:latin typeface="Arial" panose="020B0604020202020204" pitchFamily="34" charset="0"/>
                <a:cs typeface="Arial" panose="020B0604020202020204" pitchFamily="34" charset="0"/>
              </a:rPr>
              <a:t>This has begun…</a:t>
            </a:r>
          </a:p>
          <a:p>
            <a:pPr marL="0" indent="0">
              <a:lnSpc>
                <a:spcPct val="120000"/>
              </a:lnSpc>
              <a:buNone/>
            </a:pPr>
            <a:r>
              <a:rPr lang="en-US" sz="2000" i="1">
                <a:solidFill>
                  <a:schemeClr val="tx2"/>
                </a:solidFill>
                <a:latin typeface="Arial" panose="020B0604020202020204" pitchFamily="34" charset="0"/>
                <a:cs typeface="Arial" panose="020B0604020202020204" pitchFamily="34" charset="0"/>
              </a:rPr>
              <a:t>E.g. Teams Group / photos</a:t>
            </a:r>
          </a:p>
          <a:p>
            <a:pPr marL="457200" lvl="1" indent="0">
              <a:lnSpc>
                <a:spcPct val="120000"/>
              </a:lnSpc>
              <a:buNone/>
            </a:pPr>
            <a:endParaRPr lang="en-US" sz="1600">
              <a:solidFill>
                <a:schemeClr val="tx2"/>
              </a:solidFill>
              <a:latin typeface="Arial" panose="020B0604020202020204" pitchFamily="34" charset="0"/>
              <a:cs typeface="Arial" panose="020B0604020202020204" pitchFamily="34" charset="0"/>
            </a:endParaRPr>
          </a:p>
        </p:txBody>
      </p:sp>
      <p:pic>
        <p:nvPicPr>
          <p:cNvPr id="108" name="Picture 107">
            <a:extLs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94601" y="6438430"/>
            <a:ext cx="1857582" cy="327554"/>
          </a:xfrm>
          <a:prstGeom prst="rect">
            <a:avLst/>
          </a:prstGeom>
        </p:spPr>
      </p:pic>
    </p:spTree>
    <p:extLst>
      <p:ext uri="{BB962C8B-B14F-4D97-AF65-F5344CB8AC3E}">
        <p14:creationId xmlns:p14="http://schemas.microsoft.com/office/powerpoint/2010/main" val="2312425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0">
            <a:extLst>
              <a:ext uri="{FF2B5EF4-FFF2-40B4-BE49-F238E27FC236}">
                <a16:creationId xmlns:a16="http://schemas.microsoft.com/office/drawing/2014/main" id="{D4FD15B7-7B02-4A11-B127-13B11871B085}"/>
              </a:ext>
            </a:extLst>
          </p:cNvPr>
          <p:cNvSpPr txBox="1">
            <a:spLocks noGrp="1"/>
          </p:cNvSpPr>
          <p:nvPr>
            <p:ph type="title" idx="4294967295"/>
          </p:nvPr>
        </p:nvSpPr>
        <p:spPr>
          <a:xfrm>
            <a:off x="533401" y="175121"/>
            <a:ext cx="9000176" cy="895605"/>
          </a:xfrm>
          <a:prstGeom prst="rect">
            <a:avLst/>
          </a:prstGeom>
          <a:noFill/>
          <a:ln>
            <a:noFill/>
            <a:prstDash/>
          </a:ln>
          <a:effectLst/>
        </p:spPr>
        <p:txBody>
          <a:bodyPr rot="0" spcFirstLastPara="0" vertOverflow="overflow" horzOverflow="overflow" vert="horz" wrap="square" lIns="121910" tIns="60955" rIns="121910" bIns="60955" numCol="1" spcCol="0" rtlCol="0" fromWordArt="0" anchor="ctr" anchorCtr="0" forceAA="0" compatLnSpc="1">
            <a:prstTxWarp prst="textNoShape">
              <a:avLst/>
            </a:prstTxWarp>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399"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Examples Neurodivergence</a:t>
            </a:r>
          </a:p>
        </p:txBody>
      </p:sp>
      <p:sp>
        <p:nvSpPr>
          <p:cNvPr id="20" name="Oval 19">
            <a:extLst>
              <a:ext uri="{FF2B5EF4-FFF2-40B4-BE49-F238E27FC236}">
                <a16:creationId xmlns:a16="http://schemas.microsoft.com/office/drawing/2014/main" id="{87E3FD15-5EE9-0A34-DF95-D945C82A31E2}"/>
              </a:ext>
              <a:ext uri="{C183D7F6-B498-43B3-948B-1728B52AA6E4}">
                <adec:decorative xmlns:adec="http://schemas.microsoft.com/office/drawing/2017/decorative" val="1"/>
              </a:ext>
            </a:extLst>
          </p:cNvPr>
          <p:cNvSpPr>
            <a:spLocks noChangeAspect="1"/>
          </p:cNvSpPr>
          <p:nvPr/>
        </p:nvSpPr>
        <p:spPr>
          <a:xfrm>
            <a:off x="5020265" y="2778838"/>
            <a:ext cx="2480010" cy="2481377"/>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p>
            <a:pPr algn="ctr" defTabSz="609370">
              <a:defRPr/>
            </a:pPr>
            <a:endParaRPr lang="en-US" sz="2400">
              <a:solidFill>
                <a:srgbClr val="FFFFFF"/>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676D054-C2BA-B774-E1E2-2B292E5D4948}"/>
              </a:ext>
            </a:extLst>
          </p:cNvPr>
          <p:cNvSpPr txBox="1">
            <a:spLocks noChangeAspect="1"/>
          </p:cNvSpPr>
          <p:nvPr/>
        </p:nvSpPr>
        <p:spPr>
          <a:xfrm>
            <a:off x="5032493" y="3083598"/>
            <a:ext cx="2457099" cy="553959"/>
          </a:xfrm>
          <a:prstGeom prst="rect">
            <a:avLst/>
          </a:prstGeom>
          <a:noFill/>
        </p:spPr>
        <p:txBody>
          <a:bodyPr wrap="square" lIns="121884" tIns="60941" rIns="121884" bIns="60941">
            <a:spAutoFit/>
          </a:bodyPr>
          <a:lstStyle/>
          <a:p>
            <a:pPr algn="ctr" defTabSz="609370">
              <a:defRPr/>
            </a:pPr>
            <a:r>
              <a:rPr lang="en-US" sz="2800">
                <a:solidFill>
                  <a:srgbClr val="FFFFFF"/>
                </a:solidFill>
                <a:latin typeface="Arial" panose="020B0604020202020204" pitchFamily="34" charset="0"/>
                <a:cs typeface="Arial" panose="020B0604020202020204" pitchFamily="34" charset="0"/>
              </a:rPr>
              <a:t>A</a:t>
            </a:r>
            <a:endParaRPr lang="ru-RU" sz="2800">
              <a:solidFill>
                <a:srgbClr val="FFFFFF"/>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D38C31D-563E-8327-57C2-A240EAAC1BE4}"/>
              </a:ext>
            </a:extLst>
          </p:cNvPr>
          <p:cNvSpPr txBox="1">
            <a:spLocks noChangeAspect="1"/>
          </p:cNvSpPr>
          <p:nvPr/>
        </p:nvSpPr>
        <p:spPr>
          <a:xfrm>
            <a:off x="5032493" y="3961425"/>
            <a:ext cx="2457099" cy="400071"/>
          </a:xfrm>
          <a:prstGeom prst="rect">
            <a:avLst/>
          </a:prstGeom>
          <a:noFill/>
        </p:spPr>
        <p:txBody>
          <a:bodyPr wrap="square" lIns="121884" tIns="60941" rIns="121884" bIns="60941">
            <a:spAutoFit/>
          </a:bodyPr>
          <a:lstStyle/>
          <a:p>
            <a:pPr algn="ctr" defTabSz="609370">
              <a:defRPr/>
            </a:pPr>
            <a:r>
              <a:rPr lang="en-US" sz="1800">
                <a:solidFill>
                  <a:srgbClr val="FFFFFF"/>
                </a:solidFill>
                <a:latin typeface="Arial" panose="020B0604020202020204" pitchFamily="34" charset="0"/>
                <a:cs typeface="Arial" panose="020B0604020202020204" pitchFamily="34" charset="0"/>
              </a:rPr>
              <a:t>Neurodivergence</a:t>
            </a:r>
          </a:p>
        </p:txBody>
      </p:sp>
      <p:sp>
        <p:nvSpPr>
          <p:cNvPr id="10" name="Speech Bubble: Rectangle 9">
            <a:extLst>
              <a:ext uri="{FF2B5EF4-FFF2-40B4-BE49-F238E27FC236}">
                <a16:creationId xmlns:a16="http://schemas.microsoft.com/office/drawing/2014/main" id="{2EB398BD-D8D3-2E6D-71C6-DA3017B4AA78}"/>
              </a:ext>
            </a:extLst>
          </p:cNvPr>
          <p:cNvSpPr/>
          <p:nvPr/>
        </p:nvSpPr>
        <p:spPr>
          <a:xfrm>
            <a:off x="1752599" y="4537003"/>
            <a:ext cx="2379355" cy="525225"/>
          </a:xfrm>
          <a:prstGeom prst="wedgeRectCallout">
            <a:avLst>
              <a:gd name="adj1" fmla="val 77595"/>
              <a:gd name="adj2" fmla="val -47153"/>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000">
                <a:solidFill>
                  <a:schemeClr val="bg2"/>
                </a:solidFill>
              </a:rPr>
              <a:t>Headphones</a:t>
            </a:r>
          </a:p>
        </p:txBody>
      </p:sp>
      <p:sp>
        <p:nvSpPr>
          <p:cNvPr id="3" name="Speech Bubble: Rectangle 2">
            <a:extLst>
              <a:ext uri="{FF2B5EF4-FFF2-40B4-BE49-F238E27FC236}">
                <a16:creationId xmlns:a16="http://schemas.microsoft.com/office/drawing/2014/main" id="{E925C4F8-FFB3-8D09-75F4-85C3B56DFE0B}"/>
              </a:ext>
            </a:extLst>
          </p:cNvPr>
          <p:cNvSpPr/>
          <p:nvPr/>
        </p:nvSpPr>
        <p:spPr>
          <a:xfrm>
            <a:off x="2239252" y="3896220"/>
            <a:ext cx="1780713" cy="525225"/>
          </a:xfrm>
          <a:prstGeom prst="wedgeRectCallout">
            <a:avLst>
              <a:gd name="adj1" fmla="val 108466"/>
              <a:gd name="adj2" fmla="val -40457"/>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Location in lab</a:t>
            </a:r>
            <a:endParaRPr lang="en-AU" sz="2000">
              <a:solidFill>
                <a:schemeClr val="bg2"/>
              </a:solidFill>
            </a:endParaRPr>
          </a:p>
        </p:txBody>
      </p:sp>
      <p:sp>
        <p:nvSpPr>
          <p:cNvPr id="19" name="Speech Bubble: Rectangle 18">
            <a:extLst>
              <a:ext uri="{FF2B5EF4-FFF2-40B4-BE49-F238E27FC236}">
                <a16:creationId xmlns:a16="http://schemas.microsoft.com/office/drawing/2014/main" id="{279A0EC4-4CEB-475F-8E6D-79CB483C590A}"/>
              </a:ext>
            </a:extLst>
          </p:cNvPr>
          <p:cNvSpPr/>
          <p:nvPr/>
        </p:nvSpPr>
        <p:spPr>
          <a:xfrm>
            <a:off x="3012092" y="3220510"/>
            <a:ext cx="1450382" cy="525225"/>
          </a:xfrm>
          <a:prstGeom prst="wedgeRectCallout">
            <a:avLst>
              <a:gd name="adj1" fmla="val 94715"/>
              <a:gd name="adj2" fmla="val 41545"/>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000">
                <a:solidFill>
                  <a:schemeClr val="bg2"/>
                </a:solidFill>
              </a:rPr>
              <a:t>Breaks</a:t>
            </a:r>
          </a:p>
        </p:txBody>
      </p:sp>
      <p:sp>
        <p:nvSpPr>
          <p:cNvPr id="5" name="Speech Bubble: Rectangle 4">
            <a:extLst>
              <a:ext uri="{FF2B5EF4-FFF2-40B4-BE49-F238E27FC236}">
                <a16:creationId xmlns:a16="http://schemas.microsoft.com/office/drawing/2014/main" id="{A98860E8-9782-498C-82C0-2819EABD78E6}"/>
              </a:ext>
            </a:extLst>
          </p:cNvPr>
          <p:cNvSpPr/>
          <p:nvPr/>
        </p:nvSpPr>
        <p:spPr>
          <a:xfrm>
            <a:off x="3352800" y="2185261"/>
            <a:ext cx="1450382" cy="533400"/>
          </a:xfrm>
          <a:prstGeom prst="wedgeRectCallout">
            <a:avLst>
              <a:gd name="adj1" fmla="val 81358"/>
              <a:gd name="adj2" fmla="val 160474"/>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Scheduling</a:t>
            </a:r>
          </a:p>
        </p:txBody>
      </p:sp>
      <p:sp>
        <p:nvSpPr>
          <p:cNvPr id="2" name="Speech Bubble: Rectangle 1">
            <a:extLst>
              <a:ext uri="{FF2B5EF4-FFF2-40B4-BE49-F238E27FC236}">
                <a16:creationId xmlns:a16="http://schemas.microsoft.com/office/drawing/2014/main" id="{0CF66551-9B98-45D1-0776-A5476F4D2A16}"/>
              </a:ext>
            </a:extLst>
          </p:cNvPr>
          <p:cNvSpPr/>
          <p:nvPr/>
        </p:nvSpPr>
        <p:spPr>
          <a:xfrm>
            <a:off x="3886200" y="1410390"/>
            <a:ext cx="1905000" cy="533400"/>
          </a:xfrm>
          <a:prstGeom prst="wedgeRectCallout">
            <a:avLst>
              <a:gd name="adj1" fmla="val 55663"/>
              <a:gd name="adj2" fmla="val 251818"/>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Support person</a:t>
            </a:r>
          </a:p>
        </p:txBody>
      </p:sp>
      <p:sp>
        <p:nvSpPr>
          <p:cNvPr id="15" name="Speech Bubble: Rectangle 14">
            <a:extLst>
              <a:ext uri="{FF2B5EF4-FFF2-40B4-BE49-F238E27FC236}">
                <a16:creationId xmlns:a16="http://schemas.microsoft.com/office/drawing/2014/main" id="{BEA42BEF-F9B6-42FB-9875-6C67C0DBEB71}"/>
              </a:ext>
            </a:extLst>
          </p:cNvPr>
          <p:cNvSpPr/>
          <p:nvPr/>
        </p:nvSpPr>
        <p:spPr>
          <a:xfrm>
            <a:off x="6249708" y="1352949"/>
            <a:ext cx="1146594" cy="533400"/>
          </a:xfrm>
          <a:prstGeom prst="wedgeRectCallout">
            <a:avLst>
              <a:gd name="adj1" fmla="val -35610"/>
              <a:gd name="adj2" fmla="val 253543"/>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Lighting</a:t>
            </a:r>
          </a:p>
        </p:txBody>
      </p:sp>
      <p:sp>
        <p:nvSpPr>
          <p:cNvPr id="4" name="Speech Bubble: Rectangle 3">
            <a:extLst>
              <a:ext uri="{FF2B5EF4-FFF2-40B4-BE49-F238E27FC236}">
                <a16:creationId xmlns:a16="http://schemas.microsoft.com/office/drawing/2014/main" id="{1ED1D329-88EA-8834-5DD3-E2CA5C5C348C}"/>
              </a:ext>
            </a:extLst>
          </p:cNvPr>
          <p:cNvSpPr/>
          <p:nvPr/>
        </p:nvSpPr>
        <p:spPr>
          <a:xfrm>
            <a:off x="7620000" y="2236665"/>
            <a:ext cx="2509327" cy="430592"/>
          </a:xfrm>
          <a:prstGeom prst="wedgeRectCallout">
            <a:avLst>
              <a:gd name="adj1" fmla="val -68178"/>
              <a:gd name="adj2" fmla="val 208881"/>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Quiet space / retreat</a:t>
            </a:r>
          </a:p>
        </p:txBody>
      </p:sp>
      <p:sp>
        <p:nvSpPr>
          <p:cNvPr id="7" name="Speech Bubble: Rectangle 6">
            <a:extLst>
              <a:ext uri="{FF2B5EF4-FFF2-40B4-BE49-F238E27FC236}">
                <a16:creationId xmlns:a16="http://schemas.microsoft.com/office/drawing/2014/main" id="{FB2F112A-70D8-5A24-525A-494E3DA3D8A4}"/>
              </a:ext>
            </a:extLst>
          </p:cNvPr>
          <p:cNvSpPr/>
          <p:nvPr/>
        </p:nvSpPr>
        <p:spPr>
          <a:xfrm>
            <a:off x="8145861" y="3103034"/>
            <a:ext cx="2885804" cy="430592"/>
          </a:xfrm>
          <a:prstGeom prst="wedgeRectCallout">
            <a:avLst>
              <a:gd name="adj1" fmla="val -73662"/>
              <a:gd name="adj2" fmla="val 155791"/>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Noise reduction</a:t>
            </a:r>
          </a:p>
        </p:txBody>
      </p:sp>
      <p:sp>
        <p:nvSpPr>
          <p:cNvPr id="18" name="Speech Bubble: Rectangle 17" descr="A blank speech bubble to indicate that there are more options that we may not yet have considered. ">
            <a:extLst>
              <a:ext uri="{FF2B5EF4-FFF2-40B4-BE49-F238E27FC236}">
                <a16:creationId xmlns:a16="http://schemas.microsoft.com/office/drawing/2014/main" id="{BC030C80-DC50-49BE-A0F1-F49034BE68DB}"/>
              </a:ext>
            </a:extLst>
          </p:cNvPr>
          <p:cNvSpPr/>
          <p:nvPr/>
        </p:nvSpPr>
        <p:spPr>
          <a:xfrm>
            <a:off x="8080537" y="4676600"/>
            <a:ext cx="2012576" cy="771255"/>
          </a:xfrm>
          <a:prstGeom prst="wedgeRectCallout">
            <a:avLst>
              <a:gd name="adj1" fmla="val -85783"/>
              <a:gd name="adj2" fmla="val -104969"/>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000">
              <a:solidFill>
                <a:schemeClr val="bg2"/>
              </a:solidFill>
            </a:endParaRPr>
          </a:p>
        </p:txBody>
      </p:sp>
      <p:sp>
        <p:nvSpPr>
          <p:cNvPr id="8" name="Speech Bubble: Rectangle 7" descr="A blank speech bubble to indicate that there are more options that we may not yet have considered. ">
            <a:extLst>
              <a:ext uri="{FF2B5EF4-FFF2-40B4-BE49-F238E27FC236}">
                <a16:creationId xmlns:a16="http://schemas.microsoft.com/office/drawing/2014/main" id="{8226CA43-5ADD-FD3C-28D6-DF1B505CFEB0}"/>
              </a:ext>
            </a:extLst>
          </p:cNvPr>
          <p:cNvSpPr/>
          <p:nvPr/>
        </p:nvSpPr>
        <p:spPr>
          <a:xfrm>
            <a:off x="5842503" y="5718874"/>
            <a:ext cx="2480010" cy="373224"/>
          </a:xfrm>
          <a:prstGeom prst="wedgeRectCallout">
            <a:avLst>
              <a:gd name="adj1" fmla="val -4779"/>
              <a:gd name="adj2" fmla="val -238488"/>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0">
              <a:solidFill>
                <a:schemeClr val="bg2"/>
              </a:solidFill>
            </a:endParaRPr>
          </a:p>
        </p:txBody>
      </p:sp>
      <p:sp>
        <p:nvSpPr>
          <p:cNvPr id="17" name="Speech Bubble: Rectangle 16" descr="A blank speech bubble to indicate that there are more options that we may not yet have considered. ">
            <a:extLst>
              <a:ext uri="{FF2B5EF4-FFF2-40B4-BE49-F238E27FC236}">
                <a16:creationId xmlns:a16="http://schemas.microsoft.com/office/drawing/2014/main" id="{64FE2DE4-264C-4FC2-A9A9-5D033C3643D7}"/>
              </a:ext>
            </a:extLst>
          </p:cNvPr>
          <p:cNvSpPr/>
          <p:nvPr/>
        </p:nvSpPr>
        <p:spPr>
          <a:xfrm>
            <a:off x="1054572" y="5343026"/>
            <a:ext cx="4271798" cy="674363"/>
          </a:xfrm>
          <a:prstGeom prst="wedgeRectCallout">
            <a:avLst>
              <a:gd name="adj1" fmla="val 48775"/>
              <a:gd name="adj2" fmla="val -129563"/>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0">
              <a:solidFill>
                <a:schemeClr val="bg2"/>
              </a:solidFill>
            </a:endParaRPr>
          </a:p>
        </p:txBody>
      </p:sp>
      <p:pic>
        <p:nvPicPr>
          <p:cNvPr id="16" name="Picture 15">
            <a:extLst>
              <a:ext uri="{FF2B5EF4-FFF2-40B4-BE49-F238E27FC236}">
                <a16:creationId xmlns:a16="http://schemas.microsoft.com/office/drawing/2014/main" id="{78BD37DA-5AF1-4D8B-AD84-DDD5D145AC4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94601" y="6438430"/>
            <a:ext cx="1857582" cy="327554"/>
          </a:xfrm>
          <a:prstGeom prst="rect">
            <a:avLst/>
          </a:prstGeom>
        </p:spPr>
      </p:pic>
    </p:spTree>
    <p:extLst>
      <p:ext uri="{BB962C8B-B14F-4D97-AF65-F5344CB8AC3E}">
        <p14:creationId xmlns:p14="http://schemas.microsoft.com/office/powerpoint/2010/main" val="3006645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0">
            <a:extLst>
              <a:ext uri="{FF2B5EF4-FFF2-40B4-BE49-F238E27FC236}">
                <a16:creationId xmlns:a16="http://schemas.microsoft.com/office/drawing/2014/main" id="{D4FD15B7-7B02-4A11-B127-13B11871B085}"/>
              </a:ext>
            </a:extLst>
          </p:cNvPr>
          <p:cNvSpPr txBox="1">
            <a:spLocks noGrp="1"/>
          </p:cNvSpPr>
          <p:nvPr>
            <p:ph type="title" idx="4294967295"/>
          </p:nvPr>
        </p:nvSpPr>
        <p:spPr>
          <a:xfrm>
            <a:off x="533400" y="175121"/>
            <a:ext cx="10591799" cy="895605"/>
          </a:xfrm>
          <a:prstGeom prst="rect">
            <a:avLst/>
          </a:prstGeom>
          <a:noFill/>
          <a:ln>
            <a:noFill/>
            <a:prstDash/>
          </a:ln>
          <a:effectLst/>
        </p:spPr>
        <p:txBody>
          <a:bodyPr rot="0" spcFirstLastPara="0" vertOverflow="overflow" horzOverflow="overflow" vert="horz" wrap="square" lIns="121910" tIns="60955" rIns="121910" bIns="60955" numCol="1" spcCol="0" rtlCol="0" fromWordArt="0" anchor="ctr" anchorCtr="0" forceAA="0" compatLnSpc="1">
            <a:prstTxWarp prst="textNoShape">
              <a:avLst/>
            </a:prstTxWarp>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399"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Examples Visual / Hearing impairment</a:t>
            </a:r>
          </a:p>
        </p:txBody>
      </p:sp>
      <p:grpSp>
        <p:nvGrpSpPr>
          <p:cNvPr id="23" name="Group 22" descr="Central marker to draw attention to focus on adjustments that can be made to improve lab accessibility for visually impaired students.">
            <a:extLst>
              <a:ext uri="{FF2B5EF4-FFF2-40B4-BE49-F238E27FC236}">
                <a16:creationId xmlns:a16="http://schemas.microsoft.com/office/drawing/2014/main" id="{E46AE3A0-739D-15CF-E4D9-D705A1BB6FA8}"/>
              </a:ext>
              <a:ext uri="{C183D7F6-B498-43B3-948B-1728B52AA6E4}">
                <adec:decorative xmlns:adec="http://schemas.microsoft.com/office/drawing/2017/decorative" val="0"/>
              </a:ext>
            </a:extLst>
          </p:cNvPr>
          <p:cNvGrpSpPr/>
          <p:nvPr/>
        </p:nvGrpSpPr>
        <p:grpSpPr>
          <a:xfrm>
            <a:off x="3609111" y="2370884"/>
            <a:ext cx="2486889" cy="2481377"/>
            <a:chOff x="4760751" y="4113945"/>
            <a:chExt cx="2486889" cy="2481377"/>
          </a:xfrm>
        </p:grpSpPr>
        <p:sp>
          <p:nvSpPr>
            <p:cNvPr id="24" name="Oval 23">
              <a:extLst>
                <a:ext uri="{FF2B5EF4-FFF2-40B4-BE49-F238E27FC236}">
                  <a16:creationId xmlns:a16="http://schemas.microsoft.com/office/drawing/2014/main" id="{A4B90E52-9616-F49A-BB1E-CE44A039FA84}"/>
                </a:ext>
              </a:extLst>
            </p:cNvPr>
            <p:cNvSpPr>
              <a:spLocks noChangeAspect="1"/>
            </p:cNvSpPr>
            <p:nvPr/>
          </p:nvSpPr>
          <p:spPr>
            <a:xfrm>
              <a:off x="4767630" y="4113945"/>
              <a:ext cx="2480010" cy="2481377"/>
            </a:xfrm>
            <a:prstGeom prst="ellipse">
              <a:avLst/>
            </a:prstGeom>
            <a:solidFill>
              <a:schemeClr val="accent4">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p>
              <a:pPr algn="ctr" defTabSz="609370">
                <a:defRPr/>
              </a:pPr>
              <a:endParaRPr lang="en-US" sz="2400">
                <a:solidFill>
                  <a:srgbClr val="FFFFFF"/>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8C3266DE-B8F4-342F-EA52-5426DBD98FCE}"/>
                </a:ext>
              </a:extLst>
            </p:cNvPr>
            <p:cNvSpPr txBox="1">
              <a:spLocks noChangeAspect="1"/>
            </p:cNvSpPr>
            <p:nvPr/>
          </p:nvSpPr>
          <p:spPr>
            <a:xfrm>
              <a:off x="4760751" y="4418705"/>
              <a:ext cx="2457099" cy="553959"/>
            </a:xfrm>
            <a:prstGeom prst="rect">
              <a:avLst/>
            </a:prstGeom>
            <a:noFill/>
          </p:spPr>
          <p:txBody>
            <a:bodyPr wrap="square" lIns="121884" tIns="60941" rIns="121884" bIns="60941">
              <a:spAutoFit/>
            </a:bodyPr>
            <a:lstStyle/>
            <a:p>
              <a:pPr algn="ctr" defTabSz="609370">
                <a:defRPr/>
              </a:pPr>
              <a:r>
                <a:rPr lang="en-US" sz="2800">
                  <a:solidFill>
                    <a:srgbClr val="FFFFFF"/>
                  </a:solidFill>
                  <a:latin typeface="Arial" panose="020B0604020202020204" pitchFamily="34" charset="0"/>
                  <a:cs typeface="Arial" panose="020B0604020202020204" pitchFamily="34" charset="0"/>
                </a:rPr>
                <a:t>C</a:t>
              </a:r>
              <a:endParaRPr lang="ru-RU" sz="2800">
                <a:solidFill>
                  <a:srgbClr val="FFFFFF"/>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A103E76-08C7-925A-338D-FEC748CECA2B}"/>
                </a:ext>
              </a:extLst>
            </p:cNvPr>
            <p:cNvSpPr txBox="1">
              <a:spLocks noChangeAspect="1"/>
            </p:cNvSpPr>
            <p:nvPr/>
          </p:nvSpPr>
          <p:spPr>
            <a:xfrm>
              <a:off x="4760751" y="5168725"/>
              <a:ext cx="2457099" cy="400071"/>
            </a:xfrm>
            <a:prstGeom prst="rect">
              <a:avLst/>
            </a:prstGeom>
            <a:noFill/>
          </p:spPr>
          <p:txBody>
            <a:bodyPr wrap="square" lIns="121884" tIns="60941" rIns="121884" bIns="60941">
              <a:spAutoFit/>
            </a:bodyPr>
            <a:lstStyle/>
            <a:p>
              <a:pPr algn="ctr" defTabSz="609370">
                <a:defRPr/>
              </a:pPr>
              <a:r>
                <a:rPr lang="en-US" sz="1800">
                  <a:solidFill>
                    <a:srgbClr val="FFFFFF"/>
                  </a:solidFill>
                  <a:latin typeface="Arial" panose="020B0604020202020204" pitchFamily="34" charset="0"/>
                  <a:cs typeface="Arial" panose="020B0604020202020204" pitchFamily="34" charset="0"/>
                </a:rPr>
                <a:t>Visual impairment</a:t>
              </a:r>
            </a:p>
          </p:txBody>
        </p:sp>
      </p:grpSp>
      <p:sp>
        <p:nvSpPr>
          <p:cNvPr id="2" name="Speech Bubble: Rectangle 1">
            <a:extLst>
              <a:ext uri="{FF2B5EF4-FFF2-40B4-BE49-F238E27FC236}">
                <a16:creationId xmlns:a16="http://schemas.microsoft.com/office/drawing/2014/main" id="{0CF66551-9B98-45D1-0776-A5476F4D2A16}"/>
              </a:ext>
            </a:extLst>
          </p:cNvPr>
          <p:cNvSpPr/>
          <p:nvPr/>
        </p:nvSpPr>
        <p:spPr>
          <a:xfrm>
            <a:off x="3429000" y="979086"/>
            <a:ext cx="1867423" cy="533400"/>
          </a:xfrm>
          <a:prstGeom prst="wedgeRectCallout">
            <a:avLst>
              <a:gd name="adj1" fmla="val 21236"/>
              <a:gd name="adj2" fmla="val 211082"/>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Support person</a:t>
            </a:r>
          </a:p>
        </p:txBody>
      </p:sp>
      <p:sp>
        <p:nvSpPr>
          <p:cNvPr id="5" name="Speech Bubble: Rectangle 4">
            <a:extLst>
              <a:ext uri="{FF2B5EF4-FFF2-40B4-BE49-F238E27FC236}">
                <a16:creationId xmlns:a16="http://schemas.microsoft.com/office/drawing/2014/main" id="{A98860E8-9782-498C-82C0-2819EABD78E6}"/>
              </a:ext>
            </a:extLst>
          </p:cNvPr>
          <p:cNvSpPr/>
          <p:nvPr/>
        </p:nvSpPr>
        <p:spPr>
          <a:xfrm>
            <a:off x="1518521" y="1592102"/>
            <a:ext cx="2215767" cy="533400"/>
          </a:xfrm>
          <a:prstGeom prst="wedgeRectCallout">
            <a:avLst>
              <a:gd name="adj1" fmla="val 61383"/>
              <a:gd name="adj2" fmla="val 184236"/>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Experimental design</a:t>
            </a:r>
          </a:p>
        </p:txBody>
      </p:sp>
      <p:sp>
        <p:nvSpPr>
          <p:cNvPr id="8" name="Speech Bubble: Rectangle 7">
            <a:extLst>
              <a:ext uri="{FF2B5EF4-FFF2-40B4-BE49-F238E27FC236}">
                <a16:creationId xmlns:a16="http://schemas.microsoft.com/office/drawing/2014/main" id="{8226CA43-5ADD-FD3C-28D6-DF1B505CFEB0}"/>
              </a:ext>
            </a:extLst>
          </p:cNvPr>
          <p:cNvSpPr/>
          <p:nvPr/>
        </p:nvSpPr>
        <p:spPr>
          <a:xfrm>
            <a:off x="714413" y="2441103"/>
            <a:ext cx="2480010" cy="373224"/>
          </a:xfrm>
          <a:prstGeom prst="wedgeRectCallout">
            <a:avLst>
              <a:gd name="adj1" fmla="val 77536"/>
              <a:gd name="adj2" fmla="val 104755"/>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Oral instructions</a:t>
            </a:r>
          </a:p>
        </p:txBody>
      </p:sp>
      <p:sp>
        <p:nvSpPr>
          <p:cNvPr id="19" name="Speech Bubble: Rectangle 18">
            <a:extLst>
              <a:ext uri="{FF2B5EF4-FFF2-40B4-BE49-F238E27FC236}">
                <a16:creationId xmlns:a16="http://schemas.microsoft.com/office/drawing/2014/main" id="{279A0EC4-4CEB-475F-8E6D-79CB483C590A}"/>
              </a:ext>
            </a:extLst>
          </p:cNvPr>
          <p:cNvSpPr/>
          <p:nvPr/>
        </p:nvSpPr>
        <p:spPr>
          <a:xfrm>
            <a:off x="609601" y="3030553"/>
            <a:ext cx="2689634" cy="525225"/>
          </a:xfrm>
          <a:prstGeom prst="wedgeRectCallout">
            <a:avLst>
              <a:gd name="adj1" fmla="val 72868"/>
              <a:gd name="adj2" fmla="val 44992"/>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000">
                <a:solidFill>
                  <a:schemeClr val="bg2"/>
                </a:solidFill>
              </a:rPr>
              <a:t>Specialised software</a:t>
            </a:r>
          </a:p>
        </p:txBody>
      </p:sp>
      <p:sp>
        <p:nvSpPr>
          <p:cNvPr id="3" name="Speech Bubble: Rectangle 2">
            <a:extLst>
              <a:ext uri="{FF2B5EF4-FFF2-40B4-BE49-F238E27FC236}">
                <a16:creationId xmlns:a16="http://schemas.microsoft.com/office/drawing/2014/main" id="{E925C4F8-FFB3-8D09-75F4-85C3B56DFE0B}"/>
              </a:ext>
            </a:extLst>
          </p:cNvPr>
          <p:cNvSpPr/>
          <p:nvPr/>
        </p:nvSpPr>
        <p:spPr>
          <a:xfrm>
            <a:off x="958962" y="3871379"/>
            <a:ext cx="1780713" cy="525225"/>
          </a:xfrm>
          <a:prstGeom prst="wedgeRectCallout">
            <a:avLst>
              <a:gd name="adj1" fmla="val 108466"/>
              <a:gd name="adj2" fmla="val -40457"/>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Magnifying glass</a:t>
            </a:r>
            <a:endParaRPr lang="en-AU" sz="2000">
              <a:solidFill>
                <a:schemeClr val="bg2"/>
              </a:solidFill>
            </a:endParaRPr>
          </a:p>
        </p:txBody>
      </p:sp>
      <p:sp>
        <p:nvSpPr>
          <p:cNvPr id="17" name="Speech Bubble: Rectangle 16">
            <a:extLst>
              <a:ext uri="{FF2B5EF4-FFF2-40B4-BE49-F238E27FC236}">
                <a16:creationId xmlns:a16="http://schemas.microsoft.com/office/drawing/2014/main" id="{64FE2DE4-264C-4FC2-A9A9-5D033C3643D7}"/>
              </a:ext>
            </a:extLst>
          </p:cNvPr>
          <p:cNvSpPr/>
          <p:nvPr/>
        </p:nvSpPr>
        <p:spPr>
          <a:xfrm>
            <a:off x="1578892" y="5048322"/>
            <a:ext cx="3258768" cy="674363"/>
          </a:xfrm>
          <a:prstGeom prst="wedgeRectCallout">
            <a:avLst>
              <a:gd name="adj1" fmla="val 25765"/>
              <a:gd name="adj2" fmla="val -126878"/>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Accommodations for service dog</a:t>
            </a:r>
          </a:p>
        </p:txBody>
      </p:sp>
      <p:sp>
        <p:nvSpPr>
          <p:cNvPr id="11" name="Speech Bubble: Rectangle 10" descr="A blank speech bubble to indicate that there are more options that we may not yet have considered. ">
            <a:extLst>
              <a:ext uri="{FF2B5EF4-FFF2-40B4-BE49-F238E27FC236}">
                <a16:creationId xmlns:a16="http://schemas.microsoft.com/office/drawing/2014/main" id="{DCCE5F62-6090-F9A6-2715-0FEB83A2DB28}"/>
              </a:ext>
            </a:extLst>
          </p:cNvPr>
          <p:cNvSpPr/>
          <p:nvPr/>
        </p:nvSpPr>
        <p:spPr>
          <a:xfrm>
            <a:off x="4642586" y="5783416"/>
            <a:ext cx="2215767" cy="533400"/>
          </a:xfrm>
          <a:prstGeom prst="wedgeRectCallout">
            <a:avLst>
              <a:gd name="adj1" fmla="val -15604"/>
              <a:gd name="adj2" fmla="val -262020"/>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0">
              <a:solidFill>
                <a:schemeClr val="bg2"/>
              </a:solidFill>
            </a:endParaRPr>
          </a:p>
        </p:txBody>
      </p:sp>
      <p:grpSp>
        <p:nvGrpSpPr>
          <p:cNvPr id="28" name="Group 27" descr="Central marker to draw attention to focus on adjustments that can be made to improve lab accessibility for hearing impaired students.">
            <a:extLst>
              <a:ext uri="{FF2B5EF4-FFF2-40B4-BE49-F238E27FC236}">
                <a16:creationId xmlns:a16="http://schemas.microsoft.com/office/drawing/2014/main" id="{7811A603-6ADB-513D-EBC4-B254F0DD1F5E}"/>
              </a:ext>
              <a:ext uri="{C183D7F6-B498-43B3-948B-1728B52AA6E4}">
                <adec:decorative xmlns:adec="http://schemas.microsoft.com/office/drawing/2017/decorative" val="0"/>
              </a:ext>
            </a:extLst>
          </p:cNvPr>
          <p:cNvGrpSpPr/>
          <p:nvPr/>
        </p:nvGrpSpPr>
        <p:grpSpPr>
          <a:xfrm>
            <a:off x="6134671" y="2318238"/>
            <a:ext cx="2499176" cy="2481377"/>
            <a:chOff x="8511129" y="2490378"/>
            <a:chExt cx="2499176" cy="2481377"/>
          </a:xfrm>
        </p:grpSpPr>
        <p:sp>
          <p:nvSpPr>
            <p:cNvPr id="29" name="Oval 28">
              <a:extLst>
                <a:ext uri="{FF2B5EF4-FFF2-40B4-BE49-F238E27FC236}">
                  <a16:creationId xmlns:a16="http://schemas.microsoft.com/office/drawing/2014/main" id="{4F75650E-D0D0-67A1-A890-E073886824BF}"/>
                </a:ext>
              </a:extLst>
            </p:cNvPr>
            <p:cNvSpPr>
              <a:spLocks noChangeAspect="1"/>
            </p:cNvSpPr>
            <p:nvPr/>
          </p:nvSpPr>
          <p:spPr>
            <a:xfrm>
              <a:off x="8511129" y="2490378"/>
              <a:ext cx="2480010" cy="2481377"/>
            </a:xfrm>
            <a:prstGeom prst="ellipse">
              <a:avLst/>
            </a:prstGeom>
            <a:solidFill>
              <a:schemeClr val="accent5">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p>
              <a:pPr algn="ctr" defTabSz="609370">
                <a:defRPr/>
              </a:pPr>
              <a:endParaRPr lang="en-US" sz="2400">
                <a:solidFill>
                  <a:srgbClr val="FFFFFF"/>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807C372-5F7C-9747-5415-92FC086951AC}"/>
                </a:ext>
              </a:extLst>
            </p:cNvPr>
            <p:cNvSpPr txBox="1">
              <a:spLocks noChangeAspect="1"/>
            </p:cNvSpPr>
            <p:nvPr/>
          </p:nvSpPr>
          <p:spPr>
            <a:xfrm>
              <a:off x="8521330" y="2795138"/>
              <a:ext cx="2457099" cy="553959"/>
            </a:xfrm>
            <a:prstGeom prst="rect">
              <a:avLst/>
            </a:prstGeom>
            <a:noFill/>
          </p:spPr>
          <p:txBody>
            <a:bodyPr wrap="square" lIns="121884" tIns="60941" rIns="121884" bIns="60941">
              <a:spAutoFit/>
            </a:bodyPr>
            <a:lstStyle/>
            <a:p>
              <a:pPr algn="ctr" defTabSz="609370">
                <a:defRPr/>
              </a:pPr>
              <a:r>
                <a:rPr lang="en-US" sz="2800">
                  <a:solidFill>
                    <a:srgbClr val="FFFFFF"/>
                  </a:solidFill>
                  <a:latin typeface="Arial" panose="020B0604020202020204" pitchFamily="34" charset="0"/>
                  <a:cs typeface="Arial" panose="020B0604020202020204" pitchFamily="34" charset="0"/>
                </a:rPr>
                <a:t>D</a:t>
              </a:r>
              <a:endParaRPr lang="ru-RU" sz="2800">
                <a:solidFill>
                  <a:srgbClr val="FFFFFF"/>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B15C121B-BA58-C9E5-C56A-794497931B32}"/>
                </a:ext>
              </a:extLst>
            </p:cNvPr>
            <p:cNvSpPr txBox="1">
              <a:spLocks noChangeAspect="1"/>
            </p:cNvSpPr>
            <p:nvPr/>
          </p:nvSpPr>
          <p:spPr>
            <a:xfrm>
              <a:off x="8553206" y="3491497"/>
              <a:ext cx="2457099" cy="400071"/>
            </a:xfrm>
            <a:prstGeom prst="rect">
              <a:avLst/>
            </a:prstGeom>
            <a:noFill/>
          </p:spPr>
          <p:txBody>
            <a:bodyPr wrap="square" lIns="121884" tIns="60941" rIns="121884" bIns="60941">
              <a:spAutoFit/>
            </a:bodyPr>
            <a:lstStyle/>
            <a:p>
              <a:pPr algn="ctr" defTabSz="609370">
                <a:defRPr/>
              </a:pPr>
              <a:r>
                <a:rPr lang="en-US" sz="1800">
                  <a:solidFill>
                    <a:srgbClr val="FFFFFF"/>
                  </a:solidFill>
                  <a:latin typeface="Arial" panose="020B0604020202020204" pitchFamily="34" charset="0"/>
                  <a:cs typeface="Arial" panose="020B0604020202020204" pitchFamily="34" charset="0"/>
                </a:rPr>
                <a:t>Hearing impairment</a:t>
              </a:r>
            </a:p>
          </p:txBody>
        </p:sp>
      </p:grpSp>
      <p:sp>
        <p:nvSpPr>
          <p:cNvPr id="15" name="Speech Bubble: Rectangle 14">
            <a:extLst>
              <a:ext uri="{FF2B5EF4-FFF2-40B4-BE49-F238E27FC236}">
                <a16:creationId xmlns:a16="http://schemas.microsoft.com/office/drawing/2014/main" id="{BEA42BEF-F9B6-42FB-9875-6C67C0DBEB71}"/>
              </a:ext>
            </a:extLst>
          </p:cNvPr>
          <p:cNvSpPr/>
          <p:nvPr/>
        </p:nvSpPr>
        <p:spPr>
          <a:xfrm>
            <a:off x="5818143" y="979327"/>
            <a:ext cx="2590800" cy="533400"/>
          </a:xfrm>
          <a:prstGeom prst="wedgeRectCallout">
            <a:avLst>
              <a:gd name="adj1" fmla="val 2830"/>
              <a:gd name="adj2" fmla="val 206018"/>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Visual signals / alarms</a:t>
            </a:r>
          </a:p>
        </p:txBody>
      </p:sp>
      <p:sp>
        <p:nvSpPr>
          <p:cNvPr id="4" name="Speech Bubble: Rectangle 3">
            <a:extLst>
              <a:ext uri="{FF2B5EF4-FFF2-40B4-BE49-F238E27FC236}">
                <a16:creationId xmlns:a16="http://schemas.microsoft.com/office/drawing/2014/main" id="{1ED1D329-88EA-8834-5DD3-E2CA5C5C348C}"/>
              </a:ext>
            </a:extLst>
          </p:cNvPr>
          <p:cNvSpPr/>
          <p:nvPr/>
        </p:nvSpPr>
        <p:spPr>
          <a:xfrm>
            <a:off x="8408943" y="1488024"/>
            <a:ext cx="2509327" cy="430592"/>
          </a:xfrm>
          <a:prstGeom prst="wedgeRectCallout">
            <a:avLst>
              <a:gd name="adj1" fmla="val -68178"/>
              <a:gd name="adj2" fmla="val 208881"/>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Written instructions</a:t>
            </a:r>
          </a:p>
        </p:txBody>
      </p:sp>
      <p:sp>
        <p:nvSpPr>
          <p:cNvPr id="7" name="Speech Bubble: Rectangle 6">
            <a:extLst>
              <a:ext uri="{FF2B5EF4-FFF2-40B4-BE49-F238E27FC236}">
                <a16:creationId xmlns:a16="http://schemas.microsoft.com/office/drawing/2014/main" id="{FB2F112A-70D8-5A24-525A-494E3DA3D8A4}"/>
              </a:ext>
            </a:extLst>
          </p:cNvPr>
          <p:cNvSpPr/>
          <p:nvPr/>
        </p:nvSpPr>
        <p:spPr>
          <a:xfrm>
            <a:off x="8966379" y="2308303"/>
            <a:ext cx="1951891" cy="430592"/>
          </a:xfrm>
          <a:prstGeom prst="wedgeRectCallout">
            <a:avLst>
              <a:gd name="adj1" fmla="val -73662"/>
              <a:gd name="adj2" fmla="val 155791"/>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Noise loops</a:t>
            </a:r>
          </a:p>
        </p:txBody>
      </p:sp>
      <p:sp>
        <p:nvSpPr>
          <p:cNvPr id="9" name="Speech Bubble: Rectangle 8">
            <a:extLst>
              <a:ext uri="{FF2B5EF4-FFF2-40B4-BE49-F238E27FC236}">
                <a16:creationId xmlns:a16="http://schemas.microsoft.com/office/drawing/2014/main" id="{9CDAE378-6812-DA25-F327-3B733904A3CF}"/>
              </a:ext>
            </a:extLst>
          </p:cNvPr>
          <p:cNvSpPr/>
          <p:nvPr/>
        </p:nvSpPr>
        <p:spPr>
          <a:xfrm>
            <a:off x="9372600" y="3606136"/>
            <a:ext cx="2362200" cy="668337"/>
          </a:xfrm>
          <a:prstGeom prst="wedgeRectCallout">
            <a:avLst>
              <a:gd name="adj1" fmla="val -82075"/>
              <a:gd name="adj2" fmla="val -58562"/>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000">
                <a:solidFill>
                  <a:schemeClr val="bg2"/>
                </a:solidFill>
              </a:rPr>
              <a:t>Video instructions / closed captions</a:t>
            </a:r>
          </a:p>
        </p:txBody>
      </p:sp>
      <p:sp>
        <p:nvSpPr>
          <p:cNvPr id="6" name="Speech Bubble: Rectangle 5">
            <a:extLst>
              <a:ext uri="{FF2B5EF4-FFF2-40B4-BE49-F238E27FC236}">
                <a16:creationId xmlns:a16="http://schemas.microsoft.com/office/drawing/2014/main" id="{9DBA1128-B228-DC8F-BD63-B435E7DD383C}"/>
              </a:ext>
            </a:extLst>
          </p:cNvPr>
          <p:cNvSpPr/>
          <p:nvPr/>
        </p:nvSpPr>
        <p:spPr>
          <a:xfrm>
            <a:off x="8763000" y="4852261"/>
            <a:ext cx="2362200" cy="430593"/>
          </a:xfrm>
          <a:prstGeom prst="wedgeRectCallout">
            <a:avLst>
              <a:gd name="adj1" fmla="val -65087"/>
              <a:gd name="adj2" fmla="val -182764"/>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000">
                <a:solidFill>
                  <a:schemeClr val="bg2"/>
                </a:solidFill>
              </a:rPr>
              <a:t>Specialised software</a:t>
            </a:r>
          </a:p>
        </p:txBody>
      </p:sp>
      <p:sp>
        <p:nvSpPr>
          <p:cNvPr id="18" name="Speech Bubble: Rectangle 17" descr="A blank speech bubble to indicate that there are more options that we may not yet have considered. ">
            <a:extLst>
              <a:ext uri="{FF2B5EF4-FFF2-40B4-BE49-F238E27FC236}">
                <a16:creationId xmlns:a16="http://schemas.microsoft.com/office/drawing/2014/main" id="{BC030C80-DC50-49BE-A0F1-F49034BE68DB}"/>
              </a:ext>
            </a:extLst>
          </p:cNvPr>
          <p:cNvSpPr/>
          <p:nvPr/>
        </p:nvSpPr>
        <p:spPr>
          <a:xfrm>
            <a:off x="7172995" y="5658245"/>
            <a:ext cx="2362200" cy="593166"/>
          </a:xfrm>
          <a:prstGeom prst="wedgeRectCallout">
            <a:avLst>
              <a:gd name="adj1" fmla="val -27718"/>
              <a:gd name="adj2" fmla="val -211212"/>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000">
              <a:solidFill>
                <a:schemeClr val="bg2"/>
              </a:solidFill>
            </a:endParaRPr>
          </a:p>
        </p:txBody>
      </p:sp>
      <p:pic>
        <p:nvPicPr>
          <p:cNvPr id="16" name="Picture 15">
            <a:extLst>
              <a:ext uri="{FF2B5EF4-FFF2-40B4-BE49-F238E27FC236}">
                <a16:creationId xmlns:a16="http://schemas.microsoft.com/office/drawing/2014/main" id="{78BD37DA-5AF1-4D8B-AD84-DDD5D145AC4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94601" y="6438430"/>
            <a:ext cx="1857582" cy="327554"/>
          </a:xfrm>
          <a:prstGeom prst="rect">
            <a:avLst/>
          </a:prstGeom>
        </p:spPr>
      </p:pic>
    </p:spTree>
    <p:extLst>
      <p:ext uri="{BB962C8B-B14F-4D97-AF65-F5344CB8AC3E}">
        <p14:creationId xmlns:p14="http://schemas.microsoft.com/office/powerpoint/2010/main" val="18059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0">
            <a:extLst>
              <a:ext uri="{FF2B5EF4-FFF2-40B4-BE49-F238E27FC236}">
                <a16:creationId xmlns:a16="http://schemas.microsoft.com/office/drawing/2014/main" id="{D4FD15B7-7B02-4A11-B127-13B11871B085}"/>
              </a:ext>
            </a:extLst>
          </p:cNvPr>
          <p:cNvSpPr txBox="1">
            <a:spLocks noGrp="1"/>
          </p:cNvSpPr>
          <p:nvPr>
            <p:ph type="title" idx="4294967295"/>
          </p:nvPr>
        </p:nvSpPr>
        <p:spPr>
          <a:xfrm>
            <a:off x="533401" y="175121"/>
            <a:ext cx="9000176" cy="895605"/>
          </a:xfrm>
          <a:prstGeom prst="rect">
            <a:avLst/>
          </a:prstGeom>
          <a:noFill/>
          <a:ln>
            <a:noFill/>
            <a:prstDash/>
          </a:ln>
          <a:effectLst/>
        </p:spPr>
        <p:txBody>
          <a:bodyPr rot="0" spcFirstLastPara="0" vertOverflow="overflow" horzOverflow="overflow" vert="horz" wrap="square" lIns="121910" tIns="60955" rIns="121910" bIns="60955" numCol="1" spcCol="0" rtlCol="0" fromWordArt="0" anchor="ctr" anchorCtr="0" forceAA="0" compatLnSpc="1">
            <a:prstTxWarp prst="textNoShape">
              <a:avLst/>
            </a:prstTxWarp>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399"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Examples Mobility impairment</a:t>
            </a:r>
          </a:p>
        </p:txBody>
      </p:sp>
      <p:sp>
        <p:nvSpPr>
          <p:cNvPr id="9" name="Oval 8">
            <a:extLst>
              <a:ext uri="{FF2B5EF4-FFF2-40B4-BE49-F238E27FC236}">
                <a16:creationId xmlns:a16="http://schemas.microsoft.com/office/drawing/2014/main" id="{FA998EAA-0DD0-4E70-866B-E10F45316B58}"/>
              </a:ext>
              <a:ext uri="{C183D7F6-B498-43B3-948B-1728B52AA6E4}">
                <adec:decorative xmlns:adec="http://schemas.microsoft.com/office/drawing/2017/decorative" val="1"/>
              </a:ext>
            </a:extLst>
          </p:cNvPr>
          <p:cNvSpPr>
            <a:spLocks noChangeAspect="1"/>
          </p:cNvSpPr>
          <p:nvPr/>
        </p:nvSpPr>
        <p:spPr>
          <a:xfrm>
            <a:off x="5016972" y="2865371"/>
            <a:ext cx="2480010" cy="2481377"/>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p>
            <a:pPr algn="ctr" defTabSz="609370">
              <a:defRPr/>
            </a:pPr>
            <a:endParaRPr lang="en-US" sz="2400">
              <a:solidFill>
                <a:srgbClr val="FFFFFF"/>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56124A6-9BBE-4526-B3B8-C7DE3834C7E9}"/>
              </a:ext>
            </a:extLst>
          </p:cNvPr>
          <p:cNvSpPr txBox="1">
            <a:spLocks noChangeAspect="1"/>
          </p:cNvSpPr>
          <p:nvPr/>
        </p:nvSpPr>
        <p:spPr>
          <a:xfrm>
            <a:off x="5029200" y="3170131"/>
            <a:ext cx="2457099" cy="861608"/>
          </a:xfrm>
          <a:prstGeom prst="rect">
            <a:avLst/>
          </a:prstGeom>
          <a:noFill/>
        </p:spPr>
        <p:txBody>
          <a:bodyPr wrap="square" lIns="121884" tIns="60941" rIns="121884" bIns="60941">
            <a:spAutoFit/>
          </a:bodyPr>
          <a:lstStyle/>
          <a:p>
            <a:pPr algn="ctr" defTabSz="609370">
              <a:defRPr/>
            </a:pPr>
            <a:r>
              <a:rPr lang="en-US" sz="4799">
                <a:solidFill>
                  <a:srgbClr val="FFFFFF"/>
                </a:solidFill>
                <a:latin typeface="Arial" panose="020B0604020202020204" pitchFamily="34" charset="0"/>
                <a:cs typeface="Arial" panose="020B0604020202020204" pitchFamily="34" charset="0"/>
              </a:rPr>
              <a:t>B</a:t>
            </a:r>
            <a:endParaRPr lang="ru-RU" sz="4799">
              <a:solidFill>
                <a:srgbClr val="FFFFF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0DCD9A1-C4EF-4D5D-8859-FC470DB74736}"/>
              </a:ext>
            </a:extLst>
          </p:cNvPr>
          <p:cNvSpPr txBox="1">
            <a:spLocks noChangeAspect="1"/>
          </p:cNvSpPr>
          <p:nvPr/>
        </p:nvSpPr>
        <p:spPr>
          <a:xfrm>
            <a:off x="5029200" y="3920151"/>
            <a:ext cx="2457099" cy="400071"/>
          </a:xfrm>
          <a:prstGeom prst="rect">
            <a:avLst/>
          </a:prstGeom>
          <a:noFill/>
        </p:spPr>
        <p:txBody>
          <a:bodyPr wrap="square" lIns="121884" tIns="60941" rIns="121884" bIns="60941">
            <a:spAutoFit/>
          </a:bodyPr>
          <a:lstStyle/>
          <a:p>
            <a:pPr algn="ctr" defTabSz="609370">
              <a:defRPr/>
            </a:pPr>
            <a:r>
              <a:rPr lang="en-US" sz="1800">
                <a:solidFill>
                  <a:srgbClr val="FFFFFF"/>
                </a:solidFill>
                <a:latin typeface="Arial" panose="020B0604020202020204" pitchFamily="34" charset="0"/>
                <a:cs typeface="Arial" panose="020B0604020202020204" pitchFamily="34" charset="0"/>
              </a:rPr>
              <a:t>Mobility impaired</a:t>
            </a:r>
          </a:p>
        </p:txBody>
      </p:sp>
      <p:sp>
        <p:nvSpPr>
          <p:cNvPr id="20" name="Speech Bubble: Rectangle 19">
            <a:extLst>
              <a:ext uri="{FF2B5EF4-FFF2-40B4-BE49-F238E27FC236}">
                <a16:creationId xmlns:a16="http://schemas.microsoft.com/office/drawing/2014/main" id="{15A0D908-A8F7-65A9-DC05-F74E27AABF60}"/>
              </a:ext>
            </a:extLst>
          </p:cNvPr>
          <p:cNvSpPr/>
          <p:nvPr/>
        </p:nvSpPr>
        <p:spPr>
          <a:xfrm>
            <a:off x="7239000" y="1928309"/>
            <a:ext cx="2509327" cy="430592"/>
          </a:xfrm>
          <a:prstGeom prst="wedgeRectCallout">
            <a:avLst>
              <a:gd name="adj1" fmla="val -68178"/>
              <a:gd name="adj2" fmla="val 208881"/>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Bunded trays / spill kits</a:t>
            </a:r>
          </a:p>
        </p:txBody>
      </p:sp>
      <p:sp>
        <p:nvSpPr>
          <p:cNvPr id="15" name="Speech Bubble: Rectangle 14">
            <a:extLst>
              <a:ext uri="{FF2B5EF4-FFF2-40B4-BE49-F238E27FC236}">
                <a16:creationId xmlns:a16="http://schemas.microsoft.com/office/drawing/2014/main" id="{BEA42BEF-F9B6-42FB-9875-6C67C0DBEB71}"/>
              </a:ext>
            </a:extLst>
          </p:cNvPr>
          <p:cNvSpPr/>
          <p:nvPr/>
        </p:nvSpPr>
        <p:spPr>
          <a:xfrm>
            <a:off x="5555061" y="1296813"/>
            <a:ext cx="2590800" cy="533400"/>
          </a:xfrm>
          <a:prstGeom prst="wedgeRectCallout">
            <a:avLst>
              <a:gd name="adj1" fmla="val -35610"/>
              <a:gd name="adj2" fmla="val 253543"/>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Height adjustable bench or lower desk</a:t>
            </a:r>
          </a:p>
        </p:txBody>
      </p:sp>
      <p:sp>
        <p:nvSpPr>
          <p:cNvPr id="2" name="Speech Bubble: Rectangle 1">
            <a:extLst>
              <a:ext uri="{FF2B5EF4-FFF2-40B4-BE49-F238E27FC236}">
                <a16:creationId xmlns:a16="http://schemas.microsoft.com/office/drawing/2014/main" id="{0CF66551-9B98-45D1-0776-A5476F4D2A16}"/>
              </a:ext>
            </a:extLst>
          </p:cNvPr>
          <p:cNvSpPr/>
          <p:nvPr/>
        </p:nvSpPr>
        <p:spPr>
          <a:xfrm>
            <a:off x="3886200" y="1410390"/>
            <a:ext cx="1604147" cy="533400"/>
          </a:xfrm>
          <a:prstGeom prst="wedgeRectCallout">
            <a:avLst>
              <a:gd name="adj1" fmla="val 55663"/>
              <a:gd name="adj2" fmla="val 251818"/>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Support person</a:t>
            </a:r>
          </a:p>
        </p:txBody>
      </p:sp>
      <p:sp>
        <p:nvSpPr>
          <p:cNvPr id="5" name="Speech Bubble: Rectangle 4">
            <a:extLst>
              <a:ext uri="{FF2B5EF4-FFF2-40B4-BE49-F238E27FC236}">
                <a16:creationId xmlns:a16="http://schemas.microsoft.com/office/drawing/2014/main" id="{A98860E8-9782-498C-82C0-2819EABD78E6}"/>
              </a:ext>
            </a:extLst>
          </p:cNvPr>
          <p:cNvSpPr/>
          <p:nvPr/>
        </p:nvSpPr>
        <p:spPr>
          <a:xfrm>
            <a:off x="1268361" y="2185261"/>
            <a:ext cx="3534821" cy="533400"/>
          </a:xfrm>
          <a:prstGeom prst="wedgeRectCallout">
            <a:avLst>
              <a:gd name="adj1" fmla="val 61383"/>
              <a:gd name="adj2" fmla="val 184236"/>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Wider spacing between benches</a:t>
            </a:r>
          </a:p>
        </p:txBody>
      </p:sp>
      <p:sp>
        <p:nvSpPr>
          <p:cNvPr id="19" name="Speech Bubble: Rectangle 18">
            <a:extLst>
              <a:ext uri="{FF2B5EF4-FFF2-40B4-BE49-F238E27FC236}">
                <a16:creationId xmlns:a16="http://schemas.microsoft.com/office/drawing/2014/main" id="{279A0EC4-4CEB-475F-8E6D-79CB483C590A}"/>
              </a:ext>
            </a:extLst>
          </p:cNvPr>
          <p:cNvSpPr/>
          <p:nvPr/>
        </p:nvSpPr>
        <p:spPr>
          <a:xfrm>
            <a:off x="1526533" y="3220510"/>
            <a:ext cx="2935941" cy="525225"/>
          </a:xfrm>
          <a:prstGeom prst="wedgeRectCallout">
            <a:avLst>
              <a:gd name="adj1" fmla="val 72868"/>
              <a:gd name="adj2" fmla="val 44992"/>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Spill-proof apron</a:t>
            </a:r>
            <a:endParaRPr lang="en-AU" sz="2000">
              <a:solidFill>
                <a:schemeClr val="bg2"/>
              </a:solidFill>
            </a:endParaRPr>
          </a:p>
        </p:txBody>
      </p:sp>
      <p:sp>
        <p:nvSpPr>
          <p:cNvPr id="3" name="Speech Bubble: Rectangle 2">
            <a:extLst>
              <a:ext uri="{FF2B5EF4-FFF2-40B4-BE49-F238E27FC236}">
                <a16:creationId xmlns:a16="http://schemas.microsoft.com/office/drawing/2014/main" id="{E925C4F8-FFB3-8D09-75F4-85C3B56DFE0B}"/>
              </a:ext>
            </a:extLst>
          </p:cNvPr>
          <p:cNvSpPr/>
          <p:nvPr/>
        </p:nvSpPr>
        <p:spPr>
          <a:xfrm>
            <a:off x="2239252" y="3896220"/>
            <a:ext cx="1780713" cy="525225"/>
          </a:xfrm>
          <a:prstGeom prst="wedgeRectCallout">
            <a:avLst>
              <a:gd name="adj1" fmla="val 108466"/>
              <a:gd name="adj2" fmla="val -40457"/>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Location in lab</a:t>
            </a:r>
            <a:endParaRPr lang="en-AU" sz="2000">
              <a:solidFill>
                <a:schemeClr val="bg2"/>
              </a:solidFill>
            </a:endParaRPr>
          </a:p>
        </p:txBody>
      </p:sp>
      <p:sp>
        <p:nvSpPr>
          <p:cNvPr id="10" name="Speech Bubble: Rectangle 9">
            <a:extLst>
              <a:ext uri="{FF2B5EF4-FFF2-40B4-BE49-F238E27FC236}">
                <a16:creationId xmlns:a16="http://schemas.microsoft.com/office/drawing/2014/main" id="{2EB398BD-D8D3-2E6D-71C6-DA3017B4AA78}"/>
              </a:ext>
            </a:extLst>
          </p:cNvPr>
          <p:cNvSpPr/>
          <p:nvPr/>
        </p:nvSpPr>
        <p:spPr>
          <a:xfrm>
            <a:off x="685801" y="4537003"/>
            <a:ext cx="3446154" cy="525225"/>
          </a:xfrm>
          <a:prstGeom prst="wedgeRectCallout">
            <a:avLst>
              <a:gd name="adj1" fmla="val 77595"/>
              <a:gd name="adj2" fmla="val -47153"/>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Accessible storage (glassware, chemicals, equipment)</a:t>
            </a:r>
            <a:endParaRPr lang="en-AU" sz="2000">
              <a:solidFill>
                <a:schemeClr val="bg2"/>
              </a:solidFill>
            </a:endParaRPr>
          </a:p>
        </p:txBody>
      </p:sp>
      <p:sp>
        <p:nvSpPr>
          <p:cNvPr id="17" name="Speech Bubble: Rectangle 16">
            <a:extLst>
              <a:ext uri="{FF2B5EF4-FFF2-40B4-BE49-F238E27FC236}">
                <a16:creationId xmlns:a16="http://schemas.microsoft.com/office/drawing/2014/main" id="{64FE2DE4-264C-4FC2-A9A9-5D033C3643D7}"/>
              </a:ext>
            </a:extLst>
          </p:cNvPr>
          <p:cNvSpPr/>
          <p:nvPr/>
        </p:nvSpPr>
        <p:spPr>
          <a:xfrm>
            <a:off x="1054572" y="5343026"/>
            <a:ext cx="4271798" cy="674363"/>
          </a:xfrm>
          <a:prstGeom prst="wedgeRectCallout">
            <a:avLst>
              <a:gd name="adj1" fmla="val 48775"/>
              <a:gd name="adj2" fmla="val -129563"/>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Lower sinks (washing glassware as well as hands)</a:t>
            </a:r>
          </a:p>
        </p:txBody>
      </p:sp>
      <p:sp>
        <p:nvSpPr>
          <p:cNvPr id="8" name="Speech Bubble: Rectangle 7">
            <a:extLst>
              <a:ext uri="{FF2B5EF4-FFF2-40B4-BE49-F238E27FC236}">
                <a16:creationId xmlns:a16="http://schemas.microsoft.com/office/drawing/2014/main" id="{8226CA43-5ADD-FD3C-28D6-DF1B505CFEB0}"/>
              </a:ext>
            </a:extLst>
          </p:cNvPr>
          <p:cNvSpPr/>
          <p:nvPr/>
        </p:nvSpPr>
        <p:spPr>
          <a:xfrm>
            <a:off x="5513793" y="5910156"/>
            <a:ext cx="2480010" cy="373224"/>
          </a:xfrm>
          <a:prstGeom prst="wedgeRectCallout">
            <a:avLst>
              <a:gd name="adj1" fmla="val -4049"/>
              <a:gd name="adj2" fmla="val -219082"/>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Accessible </a:t>
            </a:r>
            <a:r>
              <a:rPr lang="en-AU" sz="1800" err="1">
                <a:solidFill>
                  <a:schemeClr val="bg2"/>
                </a:solidFill>
              </a:rPr>
              <a:t>fumehood</a:t>
            </a:r>
            <a:endParaRPr lang="en-AU" sz="1800">
              <a:solidFill>
                <a:schemeClr val="bg2"/>
              </a:solidFill>
            </a:endParaRPr>
          </a:p>
        </p:txBody>
      </p:sp>
      <p:sp>
        <p:nvSpPr>
          <p:cNvPr id="18" name="Speech Bubble: Rectangle 17">
            <a:extLst>
              <a:ext uri="{FF2B5EF4-FFF2-40B4-BE49-F238E27FC236}">
                <a16:creationId xmlns:a16="http://schemas.microsoft.com/office/drawing/2014/main" id="{BC030C80-DC50-49BE-A0F1-F49034BE68DB}"/>
              </a:ext>
            </a:extLst>
          </p:cNvPr>
          <p:cNvSpPr/>
          <p:nvPr/>
        </p:nvSpPr>
        <p:spPr>
          <a:xfrm>
            <a:off x="8116751" y="5070543"/>
            <a:ext cx="2012576" cy="771255"/>
          </a:xfrm>
          <a:prstGeom prst="wedgeRectCallout">
            <a:avLst>
              <a:gd name="adj1" fmla="val -85783"/>
              <a:gd name="adj2" fmla="val -104969"/>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Accessible first aid / eye wash / etc</a:t>
            </a:r>
            <a:endParaRPr lang="en-AU" sz="2000">
              <a:solidFill>
                <a:schemeClr val="bg2"/>
              </a:solidFill>
            </a:endParaRPr>
          </a:p>
        </p:txBody>
      </p:sp>
      <p:sp>
        <p:nvSpPr>
          <p:cNvPr id="6" name="Speech Bubble: Rectangle 5">
            <a:extLst>
              <a:ext uri="{FF2B5EF4-FFF2-40B4-BE49-F238E27FC236}">
                <a16:creationId xmlns:a16="http://schemas.microsoft.com/office/drawing/2014/main" id="{03930739-A262-1087-38EF-6090BAEB181C}"/>
              </a:ext>
            </a:extLst>
          </p:cNvPr>
          <p:cNvSpPr/>
          <p:nvPr/>
        </p:nvSpPr>
        <p:spPr>
          <a:xfrm>
            <a:off x="8382000" y="3975530"/>
            <a:ext cx="2885804" cy="430592"/>
          </a:xfrm>
          <a:prstGeom prst="wedgeRectCallout">
            <a:avLst>
              <a:gd name="adj1" fmla="val -82919"/>
              <a:gd name="adj2" fmla="val 55577"/>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Accessible toilets</a:t>
            </a:r>
          </a:p>
        </p:txBody>
      </p:sp>
      <p:sp>
        <p:nvSpPr>
          <p:cNvPr id="7" name="Speech Bubble: Rectangle 6">
            <a:extLst>
              <a:ext uri="{FF2B5EF4-FFF2-40B4-BE49-F238E27FC236}">
                <a16:creationId xmlns:a16="http://schemas.microsoft.com/office/drawing/2014/main" id="{FB2F112A-70D8-5A24-525A-494E3DA3D8A4}"/>
              </a:ext>
            </a:extLst>
          </p:cNvPr>
          <p:cNvSpPr/>
          <p:nvPr/>
        </p:nvSpPr>
        <p:spPr>
          <a:xfrm>
            <a:off x="8915399" y="3103034"/>
            <a:ext cx="2116265" cy="430592"/>
          </a:xfrm>
          <a:prstGeom prst="wedgeRectCallout">
            <a:avLst>
              <a:gd name="adj1" fmla="val -119437"/>
              <a:gd name="adj2" fmla="val 128458"/>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a:solidFill>
                  <a:schemeClr val="bg2"/>
                </a:solidFill>
              </a:rPr>
              <a:t>Access / doorways</a:t>
            </a:r>
          </a:p>
        </p:txBody>
      </p:sp>
      <p:sp>
        <p:nvSpPr>
          <p:cNvPr id="4" name="Speech Bubble: Rectangle 3" descr="A blank speech bubble to indicate that there are more options that we may not yet have considered. ">
            <a:extLst>
              <a:ext uri="{FF2B5EF4-FFF2-40B4-BE49-F238E27FC236}">
                <a16:creationId xmlns:a16="http://schemas.microsoft.com/office/drawing/2014/main" id="{1ED1D329-88EA-8834-5DD3-E2CA5C5C348C}"/>
              </a:ext>
            </a:extLst>
          </p:cNvPr>
          <p:cNvSpPr/>
          <p:nvPr/>
        </p:nvSpPr>
        <p:spPr>
          <a:xfrm>
            <a:off x="8334099" y="2524941"/>
            <a:ext cx="2509327" cy="430592"/>
          </a:xfrm>
          <a:prstGeom prst="wedgeRectCallout">
            <a:avLst>
              <a:gd name="adj1" fmla="val -92712"/>
              <a:gd name="adj2" fmla="val 147907"/>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0">
              <a:solidFill>
                <a:schemeClr val="bg2"/>
              </a:solidFill>
            </a:endParaRPr>
          </a:p>
        </p:txBody>
      </p:sp>
      <p:pic>
        <p:nvPicPr>
          <p:cNvPr id="16" name="Picture 15">
            <a:extLst>
              <a:ext uri="{FF2B5EF4-FFF2-40B4-BE49-F238E27FC236}">
                <a16:creationId xmlns:a16="http://schemas.microsoft.com/office/drawing/2014/main" id="{78BD37DA-5AF1-4D8B-AD84-DDD5D145AC4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94601" y="6438430"/>
            <a:ext cx="1857582" cy="327554"/>
          </a:xfrm>
          <a:prstGeom prst="rect">
            <a:avLst/>
          </a:prstGeom>
        </p:spPr>
      </p:pic>
    </p:spTree>
    <p:extLst>
      <p:ext uri="{BB962C8B-B14F-4D97-AF65-F5344CB8AC3E}">
        <p14:creationId xmlns:p14="http://schemas.microsoft.com/office/powerpoint/2010/main" val="4278237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le 20">
            <a:extLst>
              <a:ext uri="{FF2B5EF4-FFF2-40B4-BE49-F238E27FC236}">
                <a16:creationId xmlns:a16="http://schemas.microsoft.com/office/drawing/2014/main" id="{F923704C-72E4-9745-BC5B-085BC5BCD888}"/>
              </a:ext>
            </a:extLst>
          </p:cNvPr>
          <p:cNvSpPr txBox="1">
            <a:spLocks noGrp="1"/>
          </p:cNvSpPr>
          <p:nvPr>
            <p:ph type="title" idx="4294967295"/>
          </p:nvPr>
        </p:nvSpPr>
        <p:spPr>
          <a:xfrm>
            <a:off x="440123" y="-3644"/>
            <a:ext cx="11277600" cy="841863"/>
          </a:xfrm>
          <a:prstGeom prst="rect">
            <a:avLst/>
          </a:prstGeom>
          <a:noFill/>
          <a:ln>
            <a:noFill/>
            <a:prstDash/>
          </a:ln>
          <a:effectLst/>
        </p:spPr>
        <p:txBody>
          <a:bodyPr rot="0" spcFirstLastPara="0" vertOverflow="overflow" horzOverflow="overflow" vert="horz" wrap="square" lIns="121910" tIns="60955" rIns="121910" bIns="60955" numCol="1" spcCol="0" rtlCol="0" fromWordArt="0" anchor="ctr" anchorCtr="0" forceAA="0" compatLnSpc="1">
            <a:prstTxWarp prst="textNoShape">
              <a:avLst/>
            </a:prstTxWarp>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399"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Lab Accessibility: Ideas into Action</a:t>
            </a:r>
          </a:p>
        </p:txBody>
      </p:sp>
      <p:sp>
        <p:nvSpPr>
          <p:cNvPr id="3" name="TextBox 2">
            <a:extLst>
              <a:ext uri="{FF2B5EF4-FFF2-40B4-BE49-F238E27FC236}">
                <a16:creationId xmlns:a16="http://schemas.microsoft.com/office/drawing/2014/main" id="{6EA811B2-CFEA-CE4A-291F-60627D82A887}"/>
              </a:ext>
            </a:extLst>
          </p:cNvPr>
          <p:cNvSpPr txBox="1"/>
          <p:nvPr/>
        </p:nvSpPr>
        <p:spPr>
          <a:xfrm>
            <a:off x="282427" y="923274"/>
            <a:ext cx="3837151" cy="2343655"/>
          </a:xfrm>
          <a:prstGeom prst="rect">
            <a:avLst/>
          </a:prstGeom>
          <a:noFill/>
          <a:ln w="38100">
            <a:solidFill>
              <a:srgbClr val="7030A0"/>
            </a:solidFill>
          </a:ln>
        </p:spPr>
        <p:txBody>
          <a:bodyPr wrap="square">
            <a:spAutoFit/>
          </a:bodyPr>
          <a:lstStyle/>
          <a:p>
            <a:pPr algn="ctr">
              <a:lnSpc>
                <a:spcPct val="150000"/>
              </a:lnSpc>
              <a:buClr>
                <a:schemeClr val="accent2"/>
              </a:buClr>
            </a:pPr>
            <a:r>
              <a:rPr lang="en-AU" sz="2000">
                <a:latin typeface="Arial" panose="020B0604020202020204" pitchFamily="34" charset="0"/>
                <a:cs typeface="Arial" panose="020B0604020202020204" pitchFamily="34" charset="0"/>
              </a:rPr>
              <a:t>The CoP showed what can be possible… but an institution-specific working group was also needed to brainstorm what can be done locally, and how…</a:t>
            </a:r>
          </a:p>
        </p:txBody>
      </p:sp>
      <p:grpSp>
        <p:nvGrpSpPr>
          <p:cNvPr id="10" name="Group 9" descr="Lab Accessibility Working Group (LAWG) logo: Diverse minds = Knoeledge &amp; Experience = empowerment">
            <a:extLst>
              <a:ext uri="{FF2B5EF4-FFF2-40B4-BE49-F238E27FC236}">
                <a16:creationId xmlns:a16="http://schemas.microsoft.com/office/drawing/2014/main" id="{7C14E6F8-DF52-D41F-58E4-C08E1D90910C}"/>
              </a:ext>
              <a:ext uri="{C183D7F6-B498-43B3-948B-1728B52AA6E4}">
                <adec:decorative xmlns:adec="http://schemas.microsoft.com/office/drawing/2017/decorative" val="0"/>
              </a:ext>
            </a:extLst>
          </p:cNvPr>
          <p:cNvGrpSpPr/>
          <p:nvPr/>
        </p:nvGrpSpPr>
        <p:grpSpPr>
          <a:xfrm>
            <a:off x="4284788" y="838219"/>
            <a:ext cx="7633576" cy="2478611"/>
            <a:chOff x="7667738" y="2250342"/>
            <a:chExt cx="3334925" cy="2507157"/>
          </a:xfrm>
        </p:grpSpPr>
        <p:sp>
          <p:nvSpPr>
            <p:cNvPr id="11" name="Oval 10">
              <a:extLst>
                <a:ext uri="{FF2B5EF4-FFF2-40B4-BE49-F238E27FC236}">
                  <a16:creationId xmlns:a16="http://schemas.microsoft.com/office/drawing/2014/main" id="{DE397B43-8B1B-15CD-FEC5-8AF9BF0016A2}"/>
                </a:ext>
              </a:extLst>
            </p:cNvPr>
            <p:cNvSpPr>
              <a:spLocks noChangeAspect="1"/>
            </p:cNvSpPr>
            <p:nvPr/>
          </p:nvSpPr>
          <p:spPr>
            <a:xfrm>
              <a:off x="7667738" y="2250342"/>
              <a:ext cx="3331085" cy="2481377"/>
            </a:xfrm>
            <a:prstGeom prst="ellipse">
              <a:avLst/>
            </a:prstGeom>
            <a:solidFill>
              <a:schemeClr val="accent5">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p>
              <a:pPr algn="ctr" defTabSz="609370">
                <a:defRPr/>
              </a:pPr>
              <a:endParaRPr lang="en-US" sz="2400">
                <a:solidFill>
                  <a:srgbClr val="FFFFFF"/>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7501104-B603-E882-50EF-C96A6341F5F1}"/>
                </a:ext>
              </a:extLst>
            </p:cNvPr>
            <p:cNvSpPr txBox="1">
              <a:spLocks noChangeAspect="1"/>
            </p:cNvSpPr>
            <p:nvPr/>
          </p:nvSpPr>
          <p:spPr>
            <a:xfrm>
              <a:off x="7726634" y="2946831"/>
              <a:ext cx="3276029" cy="747132"/>
            </a:xfrm>
            <a:prstGeom prst="rect">
              <a:avLst/>
            </a:prstGeom>
            <a:noFill/>
          </p:spPr>
          <p:txBody>
            <a:bodyPr wrap="square" lIns="121884" tIns="60941" rIns="121884" bIns="60941">
              <a:spAutoFit/>
            </a:bodyPr>
            <a:lstStyle/>
            <a:p>
              <a:pPr algn="ctr" defTabSz="609370">
                <a:defRPr/>
              </a:pPr>
              <a:r>
                <a:rPr lang="en-US" sz="4000">
                  <a:solidFill>
                    <a:srgbClr val="FFFFFF"/>
                  </a:solidFill>
                  <a:latin typeface="Arial" panose="020B0604020202020204" pitchFamily="34" charset="0"/>
                  <a:cs typeface="Arial" panose="020B0604020202020204" pitchFamily="34" charset="0"/>
                </a:rPr>
                <a:t>Lab Accessibility Working group</a:t>
              </a:r>
              <a:endParaRPr lang="ru-RU" sz="4000">
                <a:solidFill>
                  <a:srgbClr val="FFFFFF"/>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DEA62B0-5321-692B-5381-076D6A5CCE26}"/>
                </a:ext>
              </a:extLst>
            </p:cNvPr>
            <p:cNvSpPr txBox="1">
              <a:spLocks noChangeAspect="1"/>
            </p:cNvSpPr>
            <p:nvPr/>
          </p:nvSpPr>
          <p:spPr>
            <a:xfrm>
              <a:off x="7936802" y="3636782"/>
              <a:ext cx="2785927" cy="1120717"/>
            </a:xfrm>
            <a:prstGeom prst="rect">
              <a:avLst/>
            </a:prstGeom>
            <a:noFill/>
          </p:spPr>
          <p:txBody>
            <a:bodyPr wrap="square" lIns="121884" tIns="60941" rIns="121884" bIns="60941">
              <a:spAutoFit/>
            </a:bodyPr>
            <a:lstStyle/>
            <a:p>
              <a:pPr marL="285750" indent="-285750" algn="ctr" defTabSz="609370">
                <a:buFont typeface="Arial" panose="020B0604020202020204" pitchFamily="34" charset="0"/>
                <a:buChar char="•"/>
                <a:defRPr/>
              </a:pPr>
              <a:r>
                <a:rPr lang="en-US" sz="1800" b="1">
                  <a:latin typeface="Arial" panose="020B0604020202020204" pitchFamily="34" charset="0"/>
                  <a:cs typeface="Arial" panose="020B0604020202020204" pitchFamily="34" charset="0"/>
                </a:rPr>
                <a:t>Diverse minds</a:t>
              </a:r>
            </a:p>
            <a:p>
              <a:pPr marL="285750" indent="-285750" algn="ctr" defTabSz="609370">
                <a:buFont typeface="Arial" panose="020B0604020202020204" pitchFamily="34" charset="0"/>
                <a:buChar char="•"/>
                <a:defRPr/>
              </a:pPr>
              <a:r>
                <a:rPr lang="en-US" sz="2800" b="1">
                  <a:latin typeface="Arial" panose="020B0604020202020204" pitchFamily="34" charset="0"/>
                  <a:cs typeface="Arial" panose="020B0604020202020204" pitchFamily="34" charset="0"/>
                </a:rPr>
                <a:t>Knowledge &amp; Experience</a:t>
              </a:r>
              <a:endParaRPr lang="en-US" sz="1800" b="1">
                <a:latin typeface="Arial" panose="020B0604020202020204" pitchFamily="34" charset="0"/>
                <a:cs typeface="Arial" panose="020B0604020202020204" pitchFamily="34" charset="0"/>
              </a:endParaRPr>
            </a:p>
            <a:p>
              <a:pPr marL="285750" indent="-285750" algn="ctr" defTabSz="609370">
                <a:buFont typeface="Arial" panose="020B0604020202020204" pitchFamily="34" charset="0"/>
                <a:buChar char="•"/>
                <a:defRPr/>
              </a:pPr>
              <a:r>
                <a:rPr lang="en-US" sz="1800" b="1">
                  <a:latin typeface="Arial" panose="020B0604020202020204" pitchFamily="34" charset="0"/>
                  <a:cs typeface="Arial" panose="020B0604020202020204" pitchFamily="34" charset="0"/>
                </a:rPr>
                <a:t>Empowerment</a:t>
              </a:r>
            </a:p>
          </p:txBody>
        </p:sp>
      </p:grpSp>
      <p:sp>
        <p:nvSpPr>
          <p:cNvPr id="5" name="TextBox 4">
            <a:extLst>
              <a:ext uri="{FF2B5EF4-FFF2-40B4-BE49-F238E27FC236}">
                <a16:creationId xmlns:a16="http://schemas.microsoft.com/office/drawing/2014/main" id="{46AF60C5-2D7B-BBB7-5D06-852D71D91F43}"/>
              </a:ext>
            </a:extLst>
          </p:cNvPr>
          <p:cNvSpPr txBox="1">
            <a:spLocks noChangeAspect="1"/>
          </p:cNvSpPr>
          <p:nvPr/>
        </p:nvSpPr>
        <p:spPr>
          <a:xfrm>
            <a:off x="6749792" y="875545"/>
            <a:ext cx="2779395" cy="738625"/>
          </a:xfrm>
          <a:prstGeom prst="rect">
            <a:avLst/>
          </a:prstGeom>
          <a:noFill/>
        </p:spPr>
        <p:txBody>
          <a:bodyPr wrap="square" lIns="121884" tIns="60941" rIns="121884" bIns="60941">
            <a:spAutoFit/>
          </a:bodyPr>
          <a:lstStyle/>
          <a:p>
            <a:pPr algn="ctr" defTabSz="609370">
              <a:defRPr/>
            </a:pPr>
            <a:r>
              <a:rPr lang="en-US" sz="4000">
                <a:solidFill>
                  <a:srgbClr val="FFFFFF"/>
                </a:solidFill>
                <a:latin typeface="Arial" panose="020B0604020202020204" pitchFamily="34" charset="0"/>
                <a:cs typeface="Arial" panose="020B0604020202020204" pitchFamily="34" charset="0"/>
              </a:rPr>
              <a:t>LAWG</a:t>
            </a:r>
            <a:endParaRPr lang="ru-RU" sz="4000">
              <a:solidFill>
                <a:srgbClr val="FFFFFF"/>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EB7510AF-ADA9-0773-C915-71C0A8924009}"/>
              </a:ext>
            </a:extLst>
          </p:cNvPr>
          <p:cNvSpPr txBox="1">
            <a:spLocks/>
          </p:cNvSpPr>
          <p:nvPr/>
        </p:nvSpPr>
        <p:spPr>
          <a:xfrm>
            <a:off x="350328" y="3470461"/>
            <a:ext cx="11435463" cy="782342"/>
          </a:xfrm>
          <a:prstGeom prst="rect">
            <a:avLst/>
          </a:prstGeom>
        </p:spPr>
        <p:txBody>
          <a:bodyPr vert="horz" lIns="121910" tIns="60955" rIns="121910" bIns="6095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400">
                <a:effectLst/>
                <a:latin typeface="Calibri" panose="020F0502020204030204" pitchFamily="34" charset="0"/>
                <a:ea typeface="Calibri" panose="020F0502020204030204" pitchFamily="34" charset="0"/>
              </a:rPr>
              <a:t>Initially by invitation with a diverse representation of people &amp; skillsets and who were invested in improving access to laboratory learning for students with disability, including:</a:t>
            </a:r>
          </a:p>
        </p:txBody>
      </p:sp>
      <p:sp>
        <p:nvSpPr>
          <p:cNvPr id="15" name="Subtitle 2">
            <a:extLst>
              <a:ext uri="{FF2B5EF4-FFF2-40B4-BE49-F238E27FC236}">
                <a16:creationId xmlns:a16="http://schemas.microsoft.com/office/drawing/2014/main" id="{2FC3698E-60CB-B20D-2251-C56468DF19FB}"/>
              </a:ext>
            </a:extLst>
          </p:cNvPr>
          <p:cNvSpPr txBox="1">
            <a:spLocks/>
          </p:cNvSpPr>
          <p:nvPr/>
        </p:nvSpPr>
        <p:spPr>
          <a:xfrm>
            <a:off x="627540" y="4406434"/>
            <a:ext cx="11090183" cy="1707560"/>
          </a:xfrm>
          <a:prstGeom prst="rect">
            <a:avLst/>
          </a:prstGeom>
        </p:spPr>
        <p:txBody>
          <a:bodyPr vert="horz" lIns="121910" tIns="60955" rIns="121910" bIns="60955"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105000"/>
              </a:lnSpc>
              <a:buSzPts val="1000"/>
              <a:buFont typeface="Wingdings" panose="05000000000000000000" pitchFamily="2" charset="2"/>
              <a:buChar char="Ø"/>
              <a:tabLst>
                <a:tab pos="457200" algn="l"/>
              </a:tabLst>
            </a:pPr>
            <a:r>
              <a:rPr lang="en-AU" sz="2400">
                <a:effectLst/>
                <a:latin typeface="Calibri" panose="020F0502020204030204" pitchFamily="34" charset="0"/>
                <a:ea typeface="Calibri" panose="020F0502020204030204" pitchFamily="34" charset="0"/>
              </a:rPr>
              <a:t>Teaching staff / academics / coordinators </a:t>
            </a:r>
          </a:p>
          <a:p>
            <a:pPr lvl="0">
              <a:lnSpc>
                <a:spcPct val="105000"/>
              </a:lnSpc>
              <a:buSzPts val="1000"/>
              <a:buFont typeface="Wingdings" panose="05000000000000000000" pitchFamily="2" charset="2"/>
              <a:buChar char="Ø"/>
              <a:tabLst>
                <a:tab pos="457200" algn="l"/>
              </a:tabLst>
            </a:pPr>
            <a:r>
              <a:rPr lang="en-AU" sz="2400">
                <a:effectLst/>
                <a:latin typeface="Calibri" panose="020F0502020204030204" pitchFamily="34" charset="0"/>
                <a:ea typeface="Calibri" panose="020F0502020204030204" pitchFamily="34" charset="0"/>
              </a:rPr>
              <a:t>Student representation</a:t>
            </a:r>
          </a:p>
          <a:p>
            <a:pPr lvl="0">
              <a:lnSpc>
                <a:spcPct val="105000"/>
              </a:lnSpc>
              <a:buSzPts val="1000"/>
              <a:buFont typeface="Wingdings" panose="05000000000000000000" pitchFamily="2" charset="2"/>
              <a:buChar char="Ø"/>
              <a:tabLst>
                <a:tab pos="457200" algn="l"/>
              </a:tabLst>
            </a:pPr>
            <a:r>
              <a:rPr lang="en-AU" sz="2400">
                <a:effectLst/>
                <a:latin typeface="Calibri" panose="020F0502020204030204" pitchFamily="34" charset="0"/>
                <a:ea typeface="Calibri" panose="020F0502020204030204" pitchFamily="34" charset="0"/>
              </a:rPr>
              <a:t>Laboratory technical staff</a:t>
            </a:r>
          </a:p>
          <a:p>
            <a:pPr lvl="0">
              <a:lnSpc>
                <a:spcPct val="105000"/>
              </a:lnSpc>
              <a:buSzPts val="1000"/>
              <a:buFont typeface="Wingdings" panose="05000000000000000000" pitchFamily="2" charset="2"/>
              <a:buChar char="Ø"/>
              <a:tabLst>
                <a:tab pos="457200" algn="l"/>
              </a:tabLst>
            </a:pPr>
            <a:r>
              <a:rPr lang="en-AU" sz="2400">
                <a:effectLst/>
                <a:latin typeface="Calibri" panose="020F0502020204030204" pitchFamily="34" charset="0"/>
                <a:ea typeface="Calibri" panose="020F0502020204030204" pitchFamily="34" charset="0"/>
              </a:rPr>
              <a:t>IT expertise</a:t>
            </a:r>
          </a:p>
          <a:p>
            <a:pPr lvl="0">
              <a:lnSpc>
                <a:spcPct val="105000"/>
              </a:lnSpc>
              <a:buSzPts val="1000"/>
              <a:buFont typeface="Wingdings" panose="05000000000000000000" pitchFamily="2" charset="2"/>
              <a:buChar char="Ø"/>
              <a:tabLst>
                <a:tab pos="457200" algn="l"/>
              </a:tabLst>
            </a:pPr>
            <a:r>
              <a:rPr lang="en-AU" sz="2400">
                <a:effectLst/>
                <a:latin typeface="Calibri" panose="020F0502020204030204" pitchFamily="34" charset="0"/>
                <a:ea typeface="Calibri" panose="020F0502020204030204" pitchFamily="34" charset="0"/>
              </a:rPr>
              <a:t>Health and Safety representation</a:t>
            </a:r>
          </a:p>
          <a:p>
            <a:pPr marL="625475" lvl="0">
              <a:lnSpc>
                <a:spcPct val="105000"/>
              </a:lnSpc>
              <a:buSzPts val="1000"/>
              <a:buFont typeface="Wingdings" panose="05000000000000000000" pitchFamily="2" charset="2"/>
              <a:buChar char="Ø"/>
              <a:tabLst>
                <a:tab pos="457200" algn="l"/>
              </a:tabLst>
            </a:pPr>
            <a:r>
              <a:rPr lang="en-AU" sz="2400">
                <a:effectLst/>
                <a:latin typeface="Calibri" panose="020F0502020204030204" pitchFamily="34" charset="0"/>
                <a:ea typeface="Calibri" panose="020F0502020204030204" pitchFamily="34" charset="0"/>
              </a:rPr>
              <a:t>Disability / Accessibility / Inclusivity specialties</a:t>
            </a:r>
          </a:p>
          <a:p>
            <a:pPr marL="625475" lvl="0">
              <a:lnSpc>
                <a:spcPct val="105000"/>
              </a:lnSpc>
              <a:buSzPts val="1000"/>
              <a:buFont typeface="Wingdings" panose="05000000000000000000" pitchFamily="2" charset="2"/>
              <a:buChar char="Ø"/>
              <a:tabLst>
                <a:tab pos="457200" algn="l"/>
              </a:tabLst>
            </a:pPr>
            <a:r>
              <a:rPr lang="en-AU" sz="2400">
                <a:effectLst/>
                <a:latin typeface="Calibri" panose="020F0502020204030204" pitchFamily="34" charset="0"/>
                <a:ea typeface="Calibri" panose="020F0502020204030204" pitchFamily="34" charset="0"/>
              </a:rPr>
              <a:t>Student Support Services</a:t>
            </a:r>
          </a:p>
          <a:p>
            <a:pPr marL="625475" lvl="0">
              <a:lnSpc>
                <a:spcPct val="105000"/>
              </a:lnSpc>
              <a:buSzPts val="1000"/>
              <a:buFont typeface="Wingdings" panose="05000000000000000000" pitchFamily="2" charset="2"/>
              <a:buChar char="Ø"/>
              <a:tabLst>
                <a:tab pos="457200" algn="l"/>
              </a:tabLst>
            </a:pPr>
            <a:r>
              <a:rPr lang="en-AU" sz="2400">
                <a:latin typeface="Calibri" panose="020F0502020204030204" pitchFamily="34" charset="0"/>
                <a:ea typeface="Times New Roman" panose="02020603050405020304" pitchFamily="18" charset="0"/>
              </a:rPr>
              <a:t>P</a:t>
            </a:r>
            <a:r>
              <a:rPr lang="en-AU" sz="2400">
                <a:effectLst/>
                <a:latin typeface="Calibri" panose="020F0502020204030204" pitchFamily="34" charset="0"/>
                <a:ea typeface="Times New Roman" panose="02020603050405020304" pitchFamily="18" charset="0"/>
              </a:rPr>
              <a:t>roperties</a:t>
            </a:r>
            <a:endParaRPr lang="en-US" sz="2800">
              <a:solidFill>
                <a:schemeClr val="tx2"/>
              </a:solidFill>
              <a:latin typeface="Arial" panose="020B0604020202020204" pitchFamily="34" charset="0"/>
              <a:cs typeface="Arial" panose="020B0604020202020204" pitchFamily="34" charset="0"/>
            </a:endParaRPr>
          </a:p>
        </p:txBody>
      </p:sp>
      <p:pic>
        <p:nvPicPr>
          <p:cNvPr id="108" name="Picture 107">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94601" y="6438430"/>
            <a:ext cx="1857582" cy="327554"/>
          </a:xfrm>
          <a:prstGeom prst="rect">
            <a:avLst/>
          </a:prstGeom>
        </p:spPr>
      </p:pic>
    </p:spTree>
    <p:extLst>
      <p:ext uri="{BB962C8B-B14F-4D97-AF65-F5344CB8AC3E}">
        <p14:creationId xmlns:p14="http://schemas.microsoft.com/office/powerpoint/2010/main" val="3546756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B2C58C65-B613-5405-2A31-72E111A80B3C}"/>
              </a:ext>
            </a:extLst>
          </p:cNvPr>
          <p:cNvSpPr txBox="1">
            <a:spLocks noGrp="1"/>
          </p:cNvSpPr>
          <p:nvPr>
            <p:ph type="title" idx="4294967295"/>
          </p:nvPr>
        </p:nvSpPr>
        <p:spPr>
          <a:xfrm>
            <a:off x="440123" y="-3644"/>
            <a:ext cx="11277600" cy="841863"/>
          </a:xfrm>
          <a:prstGeom prst="rect">
            <a:avLst/>
          </a:prstGeom>
          <a:noFill/>
          <a:ln>
            <a:noFill/>
            <a:prstDash/>
          </a:ln>
          <a:effectLst/>
        </p:spPr>
        <p:txBody>
          <a:bodyPr rot="0" spcFirstLastPara="0" vertOverflow="overflow" horzOverflow="overflow" vert="horz" wrap="square" lIns="121910" tIns="60955" rIns="121910" bIns="60955" numCol="1" spcCol="0" rtlCol="0" fromWordArt="0" anchor="ctr" anchorCtr="0" forceAA="0" compatLnSpc="1">
            <a:prstTxWarp prst="textNoShape">
              <a:avLst/>
            </a:prstTxWarp>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399"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Lab Accessibility: Changing a Culture</a:t>
            </a:r>
          </a:p>
        </p:txBody>
      </p:sp>
      <p:grpSp>
        <p:nvGrpSpPr>
          <p:cNvPr id="6" name="Group 5" descr="LACoP/LAWG logo: Diverse minds = Knowledge &amp; Experience = Empowerment">
            <a:extLst>
              <a:ext uri="{FF2B5EF4-FFF2-40B4-BE49-F238E27FC236}">
                <a16:creationId xmlns:a16="http://schemas.microsoft.com/office/drawing/2014/main" id="{54F522C6-6AC0-9AB5-EB04-E21CCD2DF3B7}"/>
              </a:ext>
              <a:ext uri="{C183D7F6-B498-43B3-948B-1728B52AA6E4}">
                <adec:decorative xmlns:adec="http://schemas.microsoft.com/office/drawing/2017/decorative" val="0"/>
              </a:ext>
            </a:extLst>
          </p:cNvPr>
          <p:cNvGrpSpPr/>
          <p:nvPr/>
        </p:nvGrpSpPr>
        <p:grpSpPr>
          <a:xfrm>
            <a:off x="235144" y="1211837"/>
            <a:ext cx="4876801" cy="2453125"/>
            <a:chOff x="7667738" y="2250342"/>
            <a:chExt cx="3331085" cy="2481377"/>
          </a:xfrm>
        </p:grpSpPr>
        <p:sp>
          <p:nvSpPr>
            <p:cNvPr id="7" name="Oval 6">
              <a:extLst>
                <a:ext uri="{FF2B5EF4-FFF2-40B4-BE49-F238E27FC236}">
                  <a16:creationId xmlns:a16="http://schemas.microsoft.com/office/drawing/2014/main" id="{D8F3E6FB-AF7D-A625-CF28-13F2794304BC}"/>
                </a:ext>
              </a:extLst>
            </p:cNvPr>
            <p:cNvSpPr>
              <a:spLocks noChangeAspect="1"/>
            </p:cNvSpPr>
            <p:nvPr/>
          </p:nvSpPr>
          <p:spPr>
            <a:xfrm>
              <a:off x="7667738" y="2250342"/>
              <a:ext cx="3331085" cy="2481377"/>
            </a:xfrm>
            <a:prstGeom prst="ellipse">
              <a:avLst/>
            </a:prstGeom>
            <a:solidFill>
              <a:schemeClr val="accent5">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p>
              <a:pPr algn="ctr" defTabSz="609370">
                <a:defRPr/>
              </a:pPr>
              <a:endParaRPr lang="en-US" sz="2400">
                <a:solidFill>
                  <a:srgbClr val="FFFF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D8A44CA-3EB9-53FE-4E13-E76782E662ED}"/>
                </a:ext>
              </a:extLst>
            </p:cNvPr>
            <p:cNvSpPr txBox="1">
              <a:spLocks noChangeAspect="1"/>
            </p:cNvSpPr>
            <p:nvPr/>
          </p:nvSpPr>
          <p:spPr>
            <a:xfrm>
              <a:off x="7867478" y="3359253"/>
              <a:ext cx="2785927" cy="1120717"/>
            </a:xfrm>
            <a:prstGeom prst="rect">
              <a:avLst/>
            </a:prstGeom>
            <a:noFill/>
          </p:spPr>
          <p:txBody>
            <a:bodyPr wrap="square" lIns="121884" tIns="60941" rIns="121884" bIns="60941">
              <a:spAutoFit/>
            </a:bodyPr>
            <a:lstStyle/>
            <a:p>
              <a:pPr marL="285750" indent="-285750" algn="ctr" defTabSz="609370">
                <a:buFont typeface="Arial" panose="020B0604020202020204" pitchFamily="34" charset="0"/>
                <a:buChar char="•"/>
                <a:defRPr/>
              </a:pPr>
              <a:r>
                <a:rPr lang="en-US" sz="1800" b="1">
                  <a:latin typeface="Arial" panose="020B0604020202020204" pitchFamily="34" charset="0"/>
                  <a:cs typeface="Arial" panose="020B0604020202020204" pitchFamily="34" charset="0"/>
                </a:rPr>
                <a:t>Diverse minds</a:t>
              </a:r>
            </a:p>
            <a:p>
              <a:pPr marL="285750" indent="-285750" algn="ctr" defTabSz="609370">
                <a:buFont typeface="Arial" panose="020B0604020202020204" pitchFamily="34" charset="0"/>
                <a:buChar char="•"/>
                <a:defRPr/>
              </a:pPr>
              <a:r>
                <a:rPr lang="en-US" sz="1800" b="1">
                  <a:latin typeface="Arial" panose="020B0604020202020204" pitchFamily="34" charset="0"/>
                  <a:cs typeface="Arial" panose="020B0604020202020204" pitchFamily="34" charset="0"/>
                </a:rPr>
                <a:t>Knowledge &amp; Experience</a:t>
              </a:r>
              <a:endParaRPr lang="en-US" sz="1200" b="1">
                <a:latin typeface="Arial" panose="020B0604020202020204" pitchFamily="34" charset="0"/>
                <a:cs typeface="Arial" panose="020B0604020202020204" pitchFamily="34" charset="0"/>
              </a:endParaRPr>
            </a:p>
            <a:p>
              <a:pPr marL="285750" indent="-285750" algn="ctr" defTabSz="609370">
                <a:buFont typeface="Arial" panose="020B0604020202020204" pitchFamily="34" charset="0"/>
                <a:buChar char="•"/>
                <a:defRPr/>
              </a:pPr>
              <a:r>
                <a:rPr lang="en-US" sz="2800" b="1">
                  <a:latin typeface="Arial" panose="020B0604020202020204" pitchFamily="34" charset="0"/>
                  <a:cs typeface="Arial" panose="020B0604020202020204" pitchFamily="34" charset="0"/>
                </a:rPr>
                <a:t>Empowerment</a:t>
              </a:r>
            </a:p>
          </p:txBody>
        </p:sp>
      </p:grpSp>
      <p:sp>
        <p:nvSpPr>
          <p:cNvPr id="15" name="TextBox 14">
            <a:extLst>
              <a:ext uri="{FF2B5EF4-FFF2-40B4-BE49-F238E27FC236}">
                <a16:creationId xmlns:a16="http://schemas.microsoft.com/office/drawing/2014/main" id="{C6F15C0B-5239-B292-3A3E-966AE4017D69}"/>
              </a:ext>
            </a:extLst>
          </p:cNvPr>
          <p:cNvSpPr txBox="1">
            <a:spLocks noChangeAspect="1"/>
          </p:cNvSpPr>
          <p:nvPr/>
        </p:nvSpPr>
        <p:spPr>
          <a:xfrm>
            <a:off x="332543" y="1634683"/>
            <a:ext cx="4682002" cy="738625"/>
          </a:xfrm>
          <a:prstGeom prst="rect">
            <a:avLst/>
          </a:prstGeom>
          <a:noFill/>
        </p:spPr>
        <p:txBody>
          <a:bodyPr wrap="square" lIns="121884" tIns="60941" rIns="121884" bIns="60941">
            <a:spAutoFit/>
          </a:bodyPr>
          <a:lstStyle/>
          <a:p>
            <a:pPr algn="ctr" defTabSz="609370">
              <a:defRPr/>
            </a:pPr>
            <a:r>
              <a:rPr lang="en-US" sz="4000" err="1">
                <a:solidFill>
                  <a:srgbClr val="FFFFFF"/>
                </a:solidFill>
                <a:latin typeface="Arial" panose="020B0604020202020204" pitchFamily="34" charset="0"/>
                <a:cs typeface="Arial" panose="020B0604020202020204" pitchFamily="34" charset="0"/>
              </a:rPr>
              <a:t>LACoP</a:t>
            </a:r>
            <a:r>
              <a:rPr lang="en-US" sz="4000">
                <a:solidFill>
                  <a:srgbClr val="FFFFFF"/>
                </a:solidFill>
                <a:latin typeface="Arial" panose="020B0604020202020204" pitchFamily="34" charset="0"/>
                <a:cs typeface="Arial" panose="020B0604020202020204" pitchFamily="34" charset="0"/>
              </a:rPr>
              <a:t> / LAWG</a:t>
            </a:r>
            <a:endParaRPr lang="ru-RU" sz="4000">
              <a:solidFill>
                <a:srgbClr val="FFFFFF"/>
              </a:solidFill>
              <a:latin typeface="Arial" panose="020B0604020202020204" pitchFamily="34" charset="0"/>
              <a:cs typeface="Arial" panose="020B0604020202020204" pitchFamily="34" charset="0"/>
            </a:endParaRPr>
          </a:p>
        </p:txBody>
      </p:sp>
      <p:sp>
        <p:nvSpPr>
          <p:cNvPr id="40" name="Subtitle 2">
            <a:extLst>
              <a:ext uri="{FF2B5EF4-FFF2-40B4-BE49-F238E27FC236}">
                <a16:creationId xmlns:a16="http://schemas.microsoft.com/office/drawing/2014/main" id="{3E12FE3E-D8BD-4934-1862-B90AAEB456EC}"/>
              </a:ext>
            </a:extLst>
          </p:cNvPr>
          <p:cNvSpPr txBox="1">
            <a:spLocks/>
          </p:cNvSpPr>
          <p:nvPr/>
        </p:nvSpPr>
        <p:spPr>
          <a:xfrm>
            <a:off x="5161925" y="950442"/>
            <a:ext cx="6849748" cy="5751198"/>
          </a:xfrm>
          <a:prstGeom prst="rect">
            <a:avLst/>
          </a:prstGeom>
        </p:spPr>
        <p:txBody>
          <a:bodyPr vert="horz" lIns="121910" tIns="60955" rIns="121910" bIns="6095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2000" dirty="0">
                <a:latin typeface="Arial" panose="020B0604020202020204" pitchFamily="34" charset="0"/>
                <a:cs typeface="Arial" panose="020B0604020202020204" pitchFamily="34" charset="0"/>
              </a:rPr>
              <a:t>The journey:</a:t>
            </a:r>
          </a:p>
          <a:p>
            <a:pPr>
              <a:lnSpc>
                <a:spcPct val="120000"/>
              </a:lnSpc>
            </a:pPr>
            <a:r>
              <a:rPr lang="en-US" sz="2000" dirty="0">
                <a:latin typeface="Arial" panose="020B0604020202020204" pitchFamily="34" charset="0"/>
                <a:cs typeface="Arial" panose="020B0604020202020204" pitchFamily="34" charset="0"/>
              </a:rPr>
              <a:t>Meetings / brainstorming / information sharing (Teams)</a:t>
            </a:r>
          </a:p>
          <a:p>
            <a:pPr>
              <a:lnSpc>
                <a:spcPct val="120000"/>
              </a:lnSpc>
            </a:pPr>
            <a:r>
              <a:rPr lang="en-US" sz="2000" dirty="0">
                <a:latin typeface="Arial" panose="020B0604020202020204" pitchFamily="34" charset="0"/>
                <a:cs typeface="Arial" panose="020B0604020202020204" pitchFamily="34" charset="0"/>
              </a:rPr>
              <a:t>Lab accessibility tours / </a:t>
            </a:r>
            <a:r>
              <a:rPr lang="en-US" sz="2000" dirty="0" err="1">
                <a:latin typeface="Arial" panose="020B0604020202020204" pitchFamily="34" charset="0"/>
                <a:cs typeface="Arial" panose="020B0604020202020204" pitchFamily="34" charset="0"/>
                <a:hlinkClick r:id="rId3"/>
              </a:rPr>
              <a:t>LAWG</a:t>
            </a:r>
            <a:r>
              <a:rPr lang="en-US" sz="2000" dirty="0">
                <a:latin typeface="Arial" panose="020B0604020202020204" pitchFamily="34" charset="0"/>
                <a:cs typeface="Arial" panose="020B0604020202020204" pitchFamily="34" charset="0"/>
                <a:hlinkClick r:id="rId3"/>
              </a:rPr>
              <a:t> recommendations</a:t>
            </a:r>
            <a:endParaRPr lang="en-US" sz="2000" dirty="0">
              <a:latin typeface="Arial" panose="020B0604020202020204" pitchFamily="34" charset="0"/>
              <a:cs typeface="Arial" panose="020B0604020202020204" pitchFamily="34" charset="0"/>
            </a:endParaRPr>
          </a:p>
          <a:p>
            <a:pPr>
              <a:lnSpc>
                <a:spcPct val="120000"/>
              </a:lnSpc>
            </a:pPr>
            <a:r>
              <a:rPr lang="en-US" sz="2000" dirty="0">
                <a:latin typeface="Arial" panose="020B0604020202020204" pitchFamily="34" charset="0"/>
                <a:cs typeface="Arial" panose="020B0604020202020204" pitchFamily="34" charset="0"/>
              </a:rPr>
              <a:t>DAIP launch (Truth Telling by Student X)</a:t>
            </a:r>
          </a:p>
          <a:p>
            <a:pPr>
              <a:lnSpc>
                <a:spcPct val="120000"/>
              </a:lnSpc>
            </a:pPr>
            <a:r>
              <a:rPr lang="en-US" sz="2000" dirty="0" err="1">
                <a:latin typeface="Arial" panose="020B0604020202020204" pitchFamily="34" charset="0"/>
                <a:cs typeface="Arial" panose="020B0604020202020204" pitchFamily="34" charset="0"/>
              </a:rPr>
              <a:t>DVCA</a:t>
            </a:r>
            <a:r>
              <a:rPr lang="en-US" sz="2000" dirty="0">
                <a:latin typeface="Arial" panose="020B0604020202020204" pitchFamily="34" charset="0"/>
                <a:cs typeface="Arial" panose="020B0604020202020204" pitchFamily="34" charset="0"/>
              </a:rPr>
              <a:t> Lab tour</a:t>
            </a:r>
          </a:p>
          <a:p>
            <a:pPr>
              <a:lnSpc>
                <a:spcPct val="120000"/>
              </a:lnSpc>
            </a:pPr>
            <a:r>
              <a:rPr lang="en-US" sz="2000" dirty="0">
                <a:latin typeface="Arial" panose="020B0604020202020204" pitchFamily="34" charset="0"/>
                <a:cs typeface="Arial" panose="020B0604020202020204" pitchFamily="34" charset="0"/>
              </a:rPr>
              <a:t>Presentations</a:t>
            </a:r>
          </a:p>
          <a:p>
            <a:pPr>
              <a:lnSpc>
                <a:spcPct val="120000"/>
              </a:lnSpc>
            </a:pPr>
            <a:r>
              <a:rPr lang="en-US" sz="2000" dirty="0">
                <a:latin typeface="Arial" panose="020B0604020202020204" pitchFamily="34" charset="0"/>
                <a:cs typeface="Arial" panose="020B0604020202020204" pitchFamily="34" charset="0"/>
              </a:rPr>
              <a:t>Meetings (Stakeholders)</a:t>
            </a:r>
          </a:p>
          <a:p>
            <a:pPr>
              <a:lnSpc>
                <a:spcPct val="120000"/>
              </a:lnSpc>
            </a:pPr>
            <a:r>
              <a:rPr lang="en-US" sz="2000" dirty="0">
                <a:latin typeface="Arial" panose="020B0604020202020204" pitchFamily="34" charset="0"/>
                <a:cs typeface="Arial" panose="020B0604020202020204" pitchFamily="34" charset="0"/>
              </a:rPr>
              <a:t>Setbacks (Case Study 3, 2023 still no access </a:t>
            </a:r>
            <a:r>
              <a:rPr lang="en-US" sz="2000" dirty="0">
                <a:latin typeface="Arial" panose="020B0604020202020204" pitchFamily="34" charset="0"/>
                <a:cs typeface="Arial" panose="020B0604020202020204" pitchFamily="34" charset="0"/>
                <a:sym typeface="Wingdings" panose="05000000000000000000" pitchFamily="2" charset="2"/>
              </a:rPr>
              <a:t>)</a:t>
            </a:r>
          </a:p>
          <a:p>
            <a:pPr>
              <a:lnSpc>
                <a:spcPct val="120000"/>
              </a:lnSpc>
            </a:pPr>
            <a:r>
              <a:rPr lang="en-US" sz="2000" dirty="0">
                <a:latin typeface="Arial" panose="020B0604020202020204" pitchFamily="34" charset="0"/>
                <a:cs typeface="Arial" panose="020B0604020202020204" pitchFamily="34" charset="0"/>
                <a:sym typeface="Wingdings" panose="05000000000000000000" pitchFamily="2" charset="2"/>
              </a:rPr>
              <a:t>Persistence</a:t>
            </a:r>
          </a:p>
          <a:p>
            <a:pPr>
              <a:lnSpc>
                <a:spcPct val="120000"/>
              </a:lnSpc>
            </a:pPr>
            <a:r>
              <a:rPr lang="en-US" sz="2000" dirty="0" err="1">
                <a:latin typeface="Arial" panose="020B0604020202020204" pitchFamily="34" charset="0"/>
                <a:cs typeface="Arial" panose="020B0604020202020204" pitchFamily="34" charset="0"/>
              </a:rPr>
              <a:t>H&amp;S</a:t>
            </a:r>
            <a:r>
              <a:rPr lang="en-US" sz="2000" dirty="0">
                <a:latin typeface="Arial" panose="020B0604020202020204" pitchFamily="34" charset="0"/>
                <a:cs typeface="Arial" panose="020B0604020202020204" pitchFamily="34" charset="0"/>
              </a:rPr>
              <a:t> – </a:t>
            </a:r>
            <a:r>
              <a:rPr lang="en-US" sz="2000" dirty="0">
                <a:latin typeface="Arial" panose="020B0604020202020204" pitchFamily="34" charset="0"/>
                <a:cs typeface="Arial" panose="020B0604020202020204" pitchFamily="34" charset="0"/>
                <a:hlinkClick r:id="rId4"/>
              </a:rPr>
              <a:t>Risk Assessment (RA) template </a:t>
            </a:r>
            <a:r>
              <a:rPr lang="en-US" sz="2000" dirty="0">
                <a:latin typeface="Arial" panose="020B0604020202020204" pitchFamily="34" charset="0"/>
                <a:cs typeface="Arial" panose="020B0604020202020204" pitchFamily="34" charset="0"/>
              </a:rPr>
              <a:t>developed that incorporates disability &amp; accessibility… (including psychosocial hazards!)</a:t>
            </a:r>
          </a:p>
          <a:p>
            <a:pPr>
              <a:lnSpc>
                <a:spcPct val="120000"/>
              </a:lnSpc>
            </a:pPr>
            <a:r>
              <a:rPr lang="en-US" sz="2000" dirty="0">
                <a:latin typeface="Arial" panose="020B0604020202020204" pitchFamily="34" charset="0"/>
                <a:cs typeface="Arial" panose="020B0604020202020204" pitchFamily="34" charset="0"/>
              </a:rPr>
              <a:t>IR</a:t>
            </a:r>
          </a:p>
          <a:p>
            <a:pPr>
              <a:lnSpc>
                <a:spcPct val="120000"/>
              </a:lnSpc>
            </a:pPr>
            <a:r>
              <a:rPr lang="en-US" sz="2000" dirty="0">
                <a:latin typeface="Arial" panose="020B0604020202020204" pitchFamily="34" charset="0"/>
                <a:cs typeface="Arial" panose="020B0604020202020204" pitchFamily="34" charset="0"/>
              </a:rPr>
              <a:t>Persistence…</a:t>
            </a:r>
          </a:p>
        </p:txBody>
      </p:sp>
      <p:sp>
        <p:nvSpPr>
          <p:cNvPr id="3" name="TextBox 2">
            <a:extLst>
              <a:ext uri="{FF2B5EF4-FFF2-40B4-BE49-F238E27FC236}">
                <a16:creationId xmlns:a16="http://schemas.microsoft.com/office/drawing/2014/main" id="{9EBEC3C8-722B-B8F1-1652-1E06D253E018}"/>
              </a:ext>
            </a:extLst>
          </p:cNvPr>
          <p:cNvSpPr txBox="1"/>
          <p:nvPr/>
        </p:nvSpPr>
        <p:spPr>
          <a:xfrm>
            <a:off x="1004153" y="4419600"/>
            <a:ext cx="3504692" cy="958660"/>
          </a:xfrm>
          <a:prstGeom prst="rect">
            <a:avLst/>
          </a:prstGeom>
          <a:noFill/>
          <a:ln w="38100">
            <a:solidFill>
              <a:srgbClr val="7030A0"/>
            </a:solidFill>
          </a:ln>
        </p:spPr>
        <p:txBody>
          <a:bodyPr wrap="square">
            <a:spAutoFit/>
          </a:bodyPr>
          <a:lstStyle/>
          <a:p>
            <a:pPr algn="ctr">
              <a:lnSpc>
                <a:spcPct val="150000"/>
              </a:lnSpc>
              <a:buClr>
                <a:schemeClr val="accent2"/>
              </a:buClr>
            </a:pPr>
            <a:r>
              <a:rPr lang="en-US" sz="2000" b="1">
                <a:solidFill>
                  <a:srgbClr val="147F7F"/>
                </a:solidFill>
                <a:latin typeface="Arial" panose="020B0604020202020204" pitchFamily="34" charset="0"/>
                <a:cs typeface="Arial" panose="020B0604020202020204" pitchFamily="34" charset="0"/>
              </a:rPr>
              <a:t>Diverse perspectives and skill sets = outcomes</a:t>
            </a:r>
          </a:p>
        </p:txBody>
      </p:sp>
      <p:pic>
        <p:nvPicPr>
          <p:cNvPr id="108" name="Picture 107">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94601" y="6438430"/>
            <a:ext cx="1857582" cy="327554"/>
          </a:xfrm>
          <a:prstGeom prst="rect">
            <a:avLst/>
          </a:prstGeom>
        </p:spPr>
      </p:pic>
    </p:spTree>
    <p:extLst>
      <p:ext uri="{BB962C8B-B14F-4D97-AF65-F5344CB8AC3E}">
        <p14:creationId xmlns:p14="http://schemas.microsoft.com/office/powerpoint/2010/main" val="2379498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B2C58C65-B613-5405-2A31-72E111A80B3C}"/>
              </a:ext>
            </a:extLst>
          </p:cNvPr>
          <p:cNvSpPr txBox="1">
            <a:spLocks noGrp="1"/>
          </p:cNvSpPr>
          <p:nvPr>
            <p:ph type="title" idx="4294967295"/>
          </p:nvPr>
        </p:nvSpPr>
        <p:spPr>
          <a:xfrm>
            <a:off x="0" y="-3644"/>
            <a:ext cx="12115800" cy="841863"/>
          </a:xfrm>
          <a:prstGeom prst="rect">
            <a:avLst/>
          </a:prstGeom>
          <a:noFill/>
          <a:ln>
            <a:noFill/>
            <a:prstDash/>
          </a:ln>
          <a:effectLst/>
        </p:spPr>
        <p:txBody>
          <a:bodyPr rot="0" spcFirstLastPara="0" vertOverflow="overflow" horzOverflow="overflow" vert="horz" wrap="square" lIns="121910" tIns="60955" rIns="121910" bIns="60955" numCol="1" spcCol="0" rtlCol="0" fromWordArt="0" anchor="ctr" anchorCtr="0" forceAA="0" compatLnSpc="1">
            <a:prstTxWarp prst="textNoShape">
              <a:avLst/>
            </a:prstTxWarp>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399"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Lab Accessibility </a:t>
            </a:r>
            <a:r>
              <a:rPr kumimoji="0" lang="en-US" sz="4399"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LACoP</a:t>
            </a:r>
            <a:r>
              <a:rPr kumimoji="0" lang="en-US" sz="4399"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 LAWG: Outcomes</a:t>
            </a:r>
          </a:p>
        </p:txBody>
      </p:sp>
      <p:sp>
        <p:nvSpPr>
          <p:cNvPr id="40" name="Subtitle 2">
            <a:extLst>
              <a:ext uri="{FF2B5EF4-FFF2-40B4-BE49-F238E27FC236}">
                <a16:creationId xmlns:a16="http://schemas.microsoft.com/office/drawing/2014/main" id="{3E12FE3E-D8BD-4934-1862-B90AAEB456EC}"/>
              </a:ext>
            </a:extLst>
          </p:cNvPr>
          <p:cNvSpPr txBox="1">
            <a:spLocks/>
          </p:cNvSpPr>
          <p:nvPr/>
        </p:nvSpPr>
        <p:spPr>
          <a:xfrm>
            <a:off x="4724400" y="1014786"/>
            <a:ext cx="7228498" cy="5751198"/>
          </a:xfrm>
          <a:prstGeom prst="rect">
            <a:avLst/>
          </a:prstGeom>
        </p:spPr>
        <p:txBody>
          <a:bodyPr vert="horz" lIns="121910" tIns="60955" rIns="121910" bIns="6095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2000">
                <a:latin typeface="Arial" panose="020B0604020202020204" pitchFamily="34" charset="0"/>
                <a:cs typeface="Arial" panose="020B0604020202020204" pitchFamily="34" charset="0"/>
              </a:rPr>
              <a:t>Outcomes (locally at Curtin):</a:t>
            </a:r>
          </a:p>
          <a:p>
            <a:pPr>
              <a:lnSpc>
                <a:spcPct val="120000"/>
              </a:lnSpc>
            </a:pPr>
            <a:r>
              <a:rPr lang="en-US" sz="2000">
                <a:latin typeface="Arial" panose="020B0604020202020204" pitchFamily="34" charset="0"/>
                <a:cs typeface="Arial" panose="020B0604020202020204" pitchFamily="34" charset="0"/>
              </a:rPr>
              <a:t>Lab Accessibility is ‘on the map’:</a:t>
            </a:r>
          </a:p>
          <a:p>
            <a:pPr lvl="1">
              <a:lnSpc>
                <a:spcPct val="120000"/>
              </a:lnSpc>
            </a:pPr>
            <a:r>
              <a:rPr lang="en-US" sz="2000">
                <a:latin typeface="Arial" panose="020B0604020202020204" pitchFamily="34" charset="0"/>
                <a:cs typeface="Arial" panose="020B0604020202020204" pitchFamily="34" charset="0"/>
              </a:rPr>
              <a:t>formally included in our latest DAIP (Disability Access and inclusion Plan) </a:t>
            </a:r>
          </a:p>
          <a:p>
            <a:pPr lvl="1">
              <a:lnSpc>
                <a:spcPct val="120000"/>
              </a:lnSpc>
            </a:pPr>
            <a:r>
              <a:rPr lang="en-US" sz="2000">
                <a:latin typeface="Arial" panose="020B0604020202020204" pitchFamily="34" charset="0"/>
                <a:cs typeface="Arial" panose="020B0604020202020204" pitchFamily="34" charset="0"/>
              </a:rPr>
              <a:t>recently added as a focus area within the DIBC (Diversity, Inclusion and Belonging Committee)  </a:t>
            </a:r>
          </a:p>
          <a:p>
            <a:pPr lvl="1">
              <a:lnSpc>
                <a:spcPct val="120000"/>
              </a:lnSpc>
            </a:pPr>
            <a:endParaRPr lang="en-US" sz="1200">
              <a:latin typeface="Arial" panose="020B0604020202020204" pitchFamily="34" charset="0"/>
              <a:cs typeface="Arial" panose="020B0604020202020204" pitchFamily="34" charset="0"/>
            </a:endParaRPr>
          </a:p>
          <a:p>
            <a:pPr>
              <a:lnSpc>
                <a:spcPct val="120000"/>
              </a:lnSpc>
            </a:pPr>
            <a:r>
              <a:rPr lang="en-US" sz="2000">
                <a:latin typeface="Arial" panose="020B0604020202020204" pitchFamily="34" charset="0"/>
                <a:cs typeface="Arial" panose="020B0604020202020204" pitchFamily="34" charset="0"/>
              </a:rPr>
              <a:t>“My” area now has a sit-stand lab bench that is accessible for a wheelchair user and a capital works request is submitted for additional improvements for 2024</a:t>
            </a:r>
          </a:p>
          <a:p>
            <a:pPr>
              <a:lnSpc>
                <a:spcPct val="120000"/>
              </a:lnSpc>
            </a:pPr>
            <a:endParaRPr lang="en-US" sz="1200">
              <a:latin typeface="Arial" panose="020B0604020202020204" pitchFamily="34" charset="0"/>
              <a:cs typeface="Arial" panose="020B0604020202020204" pitchFamily="34" charset="0"/>
            </a:endParaRPr>
          </a:p>
          <a:p>
            <a:pPr>
              <a:lnSpc>
                <a:spcPct val="120000"/>
              </a:lnSpc>
            </a:pPr>
            <a:r>
              <a:rPr lang="en-US" sz="2000">
                <a:latin typeface="Arial" panose="020B0604020202020204" pitchFamily="34" charset="0"/>
                <a:cs typeface="Arial" panose="020B0604020202020204" pitchFamily="34" charset="0"/>
              </a:rPr>
              <a:t>Other areas at Curtin value lab accessibility and have invited LAWG to do tours and provide recommendations</a:t>
            </a:r>
          </a:p>
        </p:txBody>
      </p:sp>
      <p:pic>
        <p:nvPicPr>
          <p:cNvPr id="4" name="Picture 3" descr="A photograph of a height-adjustable laboratory bench in a chemistry laboratory. This bench is accessible for wheelchair users as well as other users.">
            <a:extLst>
              <a:ext uri="{FF2B5EF4-FFF2-40B4-BE49-F238E27FC236}">
                <a16:creationId xmlns:a16="http://schemas.microsoft.com/office/drawing/2014/main" id="{E4FE8E67-8022-886B-D801-E963EB8F6ED2}"/>
              </a:ext>
            </a:extLst>
          </p:cNvPr>
          <p:cNvPicPr>
            <a:picLocks noChangeAspect="1"/>
          </p:cNvPicPr>
          <p:nvPr/>
        </p:nvPicPr>
        <p:blipFill>
          <a:blip r:embed="rId3"/>
          <a:stretch>
            <a:fillRect/>
          </a:stretch>
        </p:blipFill>
        <p:spPr>
          <a:xfrm>
            <a:off x="609039" y="724935"/>
            <a:ext cx="4014646" cy="6021969"/>
          </a:xfrm>
          <a:prstGeom prst="rect">
            <a:avLst/>
          </a:prstGeom>
        </p:spPr>
      </p:pic>
      <p:pic>
        <p:nvPicPr>
          <p:cNvPr id="108" name="Picture 107">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94601" y="6438430"/>
            <a:ext cx="1857582" cy="327554"/>
          </a:xfrm>
          <a:prstGeom prst="rect">
            <a:avLst/>
          </a:prstGeom>
        </p:spPr>
      </p:pic>
    </p:spTree>
    <p:extLst>
      <p:ext uri="{BB962C8B-B14F-4D97-AF65-F5344CB8AC3E}">
        <p14:creationId xmlns:p14="http://schemas.microsoft.com/office/powerpoint/2010/main" val="1516718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5F905-4608-E070-71F3-346A1412FD4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AU"/>
              <a:t>Acknowledgement of Country</a:t>
            </a:r>
          </a:p>
        </p:txBody>
      </p:sp>
      <p:pic>
        <p:nvPicPr>
          <p:cNvPr id="7" name="Picture 6" descr="An indigenous painting of Australia">
            <a:extLst>
              <a:ext uri="{FF2B5EF4-FFF2-40B4-BE49-F238E27FC236}">
                <a16:creationId xmlns:a16="http://schemas.microsoft.com/office/drawing/2014/main" id="{35AA80D0-1FC1-4E0D-986B-A144ACB5B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93"/>
            <a:ext cx="5448384" cy="6872677"/>
          </a:xfrm>
          <a:prstGeom prst="rect">
            <a:avLst/>
          </a:prstGeom>
        </p:spPr>
      </p:pic>
      <p:sp>
        <p:nvSpPr>
          <p:cNvPr id="6" name="Rectangle 5">
            <a:extLst>
              <a:ext uri="{C183D7F6-B498-43B3-948B-1728B52AA6E4}">
                <adec:decorative xmlns:adec="http://schemas.microsoft.com/office/drawing/2017/decorative" val="1"/>
              </a:ext>
            </a:extLst>
          </p:cNvPr>
          <p:cNvSpPr/>
          <p:nvPr/>
        </p:nvSpPr>
        <p:spPr>
          <a:xfrm>
            <a:off x="-828" y="-4417"/>
            <a:ext cx="12179825" cy="6877986"/>
          </a:xfrm>
          <a:prstGeom prst="rect">
            <a:avLst/>
          </a:prstGeom>
          <a:gradFill flip="none" rotWithShape="1">
            <a:gsLst>
              <a:gs pos="33000">
                <a:srgbClr val="1E3453">
                  <a:alpha val="84000"/>
                </a:srgbClr>
              </a:gs>
              <a:gs pos="100000">
                <a:schemeClr val="accent2">
                  <a:alpha val="84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81B20F92-F162-D743-A2E6-E1B385A5BE8E}"/>
              </a:ext>
            </a:extLst>
          </p:cNvPr>
          <p:cNvSpPr/>
          <p:nvPr/>
        </p:nvSpPr>
        <p:spPr>
          <a:xfrm>
            <a:off x="5436209" y="-10260"/>
            <a:ext cx="6743616" cy="6872677"/>
          </a:xfrm>
          <a:prstGeom prst="rect">
            <a:avLst/>
          </a:prstGeom>
          <a:solidFill>
            <a:schemeClr val="tx1">
              <a:alpha val="6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28524" marR="0" lvl="0" indent="0" algn="l" defTabSz="914400" rtl="0" eaLnBrk="1" fontAlgn="auto" latinLnBrk="0" hangingPunct="1">
              <a:lnSpc>
                <a:spcPct val="100000"/>
              </a:lnSpc>
              <a:spcBef>
                <a:spcPts val="0"/>
              </a:spcBef>
              <a:spcAft>
                <a:spcPts val="0"/>
              </a:spcAft>
              <a:buClrTx/>
              <a:buSzTx/>
              <a:buFontTx/>
              <a:buNone/>
              <a:tabLst/>
              <a:defRPr/>
            </a:pPr>
            <a:r>
              <a:rPr kumimoji="0" lang="en-AU" sz="2699"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Acknowledgement of Country </a:t>
            </a:r>
          </a:p>
          <a:p>
            <a:pPr marL="628524" marR="0" lvl="0" indent="0" algn="l" defTabSz="914400" rtl="0" eaLnBrk="1" fontAlgn="auto" latinLnBrk="0" hangingPunct="1">
              <a:lnSpc>
                <a:spcPct val="100000"/>
              </a:lnSpc>
              <a:spcBef>
                <a:spcPts val="0"/>
              </a:spcBef>
              <a:spcAft>
                <a:spcPts val="0"/>
              </a:spcAft>
              <a:buClrTx/>
              <a:buSzTx/>
              <a:buFontTx/>
              <a:buNone/>
              <a:tabLst/>
              <a:defRPr/>
            </a:pPr>
            <a:endParaRPr kumimoji="0" lang="en-AU" sz="3299"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628524"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 wish to acknowledge the Traditional Owners of the Land on which </a:t>
            </a:r>
            <a:r>
              <a:rPr lang="en-AU" sz="1800">
                <a:solidFill>
                  <a:prstClr val="white"/>
                </a:solidFill>
                <a:latin typeface="Arial" panose="020B0604020202020204" pitchFamily="34" charset="0"/>
                <a:cs typeface="Arial" panose="020B0604020202020204" pitchFamily="34" charset="0"/>
              </a:rPr>
              <a:t>the</a:t>
            </a:r>
            <a:r>
              <a:rPr kumimoji="0" lang="en-AU"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work I’m presenting today originated, the Whadjuk people of the Noongar Nation and pay my respect to their Elders past, present and emerging.</a:t>
            </a:r>
          </a:p>
          <a:p>
            <a:pPr marL="628524" marR="0" lvl="0" indent="0" algn="l" defTabSz="914400" rtl="0" eaLnBrk="1" fontAlgn="auto" latinLnBrk="0" hangingPunct="1">
              <a:lnSpc>
                <a:spcPct val="100000"/>
              </a:lnSpc>
              <a:spcBef>
                <a:spcPts val="0"/>
              </a:spcBef>
              <a:spcAft>
                <a:spcPts val="0"/>
              </a:spcAft>
              <a:buClrTx/>
              <a:buSzTx/>
              <a:buFontTx/>
              <a:buNone/>
              <a:tabLst/>
              <a:defRPr/>
            </a:pPr>
            <a:endParaRPr kumimoji="0" lang="en-AU" sz="2200" b="0" i="0" u="none" strike="noStrike" kern="1200" cap="none" spc="0" normalizeH="0" baseline="0" noProof="0">
              <a:ln>
                <a:noFill/>
              </a:ln>
              <a:solidFill>
                <a:prstClr val="white"/>
              </a:solidFill>
              <a:effectLst/>
              <a:uLnTx/>
              <a:uFillTx/>
              <a:latin typeface="SansaSoft Pro Normal" panose="02000603080000020004" pitchFamily="50" charset="0"/>
              <a:ea typeface="+mn-ea"/>
              <a:cs typeface="+mn-cs"/>
            </a:endParaRPr>
          </a:p>
        </p:txBody>
      </p:sp>
    </p:spTree>
    <p:extLst>
      <p:ext uri="{BB962C8B-B14F-4D97-AF65-F5344CB8AC3E}">
        <p14:creationId xmlns:p14="http://schemas.microsoft.com/office/powerpoint/2010/main" val="3988980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88273A7D-2AB7-159E-8A90-BD74BD86D7C5}"/>
              </a:ext>
            </a:extLst>
          </p:cNvPr>
          <p:cNvSpPr txBox="1">
            <a:spLocks noGrp="1"/>
          </p:cNvSpPr>
          <p:nvPr>
            <p:ph type="title" idx="4294967295"/>
          </p:nvPr>
        </p:nvSpPr>
        <p:spPr>
          <a:xfrm>
            <a:off x="-18836" y="281995"/>
            <a:ext cx="11220236" cy="425758"/>
          </a:xfrm>
          <a:prstGeom prst="rect">
            <a:avLst/>
          </a:prstGeom>
          <a:noFill/>
          <a:ln>
            <a:noFill/>
            <a:prstDash/>
          </a:ln>
          <a:effectLst/>
        </p:spPr>
        <p:txBody>
          <a:bodyPr rot="0" spcFirstLastPara="0" vertOverflow="overflow" horzOverflow="overflow" vert="horz" wrap="square" lIns="121910" tIns="60955" rIns="121910" bIns="60955" numCol="1" spcCol="0" rtlCol="0" fromWordArt="0" anchor="ctr" anchorCtr="0" forceAA="0" compatLnSpc="1">
            <a:prstTxWarp prst="textNoShape">
              <a:avLst/>
            </a:prstTxWarp>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Lab Accessibility: Where to from here?</a:t>
            </a:r>
          </a:p>
        </p:txBody>
      </p:sp>
      <p:sp>
        <p:nvSpPr>
          <p:cNvPr id="106" name="Title 20">
            <a:extLst>
              <a:ext uri="{FF2B5EF4-FFF2-40B4-BE49-F238E27FC236}">
                <a16:creationId xmlns:a16="http://schemas.microsoft.com/office/drawing/2014/main" id="{F923704C-72E4-9745-BC5B-085BC5BCD888}"/>
              </a:ext>
            </a:extLst>
          </p:cNvPr>
          <p:cNvSpPr txBox="1">
            <a:spLocks/>
          </p:cNvSpPr>
          <p:nvPr/>
        </p:nvSpPr>
        <p:spPr>
          <a:xfrm>
            <a:off x="41030" y="1447800"/>
            <a:ext cx="9982200" cy="3405175"/>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400">
                <a:solidFill>
                  <a:srgbClr val="000000"/>
                </a:solidFill>
                <a:latin typeface="Arial" panose="020B0604020202020204" pitchFamily="34" charset="0"/>
                <a:cs typeface="Arial" panose="020B0604020202020204" pitchFamily="34" charset="0"/>
              </a:rPr>
              <a:t>My story and that of the impacted students I’ve described should have been easier and more straightforward than it was and I don’t want to see anyone else go through it.</a:t>
            </a:r>
          </a:p>
          <a:p>
            <a:pPr algn="l"/>
            <a:endParaRPr lang="en-US" sz="1800">
              <a:solidFill>
                <a:srgbClr val="000000"/>
              </a:solidFill>
              <a:latin typeface="Arial" panose="020B0604020202020204" pitchFamily="34" charset="0"/>
              <a:cs typeface="Arial" panose="020B0604020202020204" pitchFamily="34" charset="0"/>
            </a:endParaRPr>
          </a:p>
          <a:p>
            <a:pPr algn="l"/>
            <a:r>
              <a:rPr lang="en-US" sz="2400" b="1">
                <a:solidFill>
                  <a:srgbClr val="000000"/>
                </a:solidFill>
                <a:latin typeface="Arial" panose="020B0604020202020204" pitchFamily="34" charset="0"/>
                <a:cs typeface="Arial" panose="020B0604020202020204" pitchFamily="34" charset="0"/>
              </a:rPr>
              <a:t>There is insufficient STEM-specific awareness among many specialist advocates for accessibility, and there is insufficient accessibility-specific awareness among many STEM specialists</a:t>
            </a:r>
            <a:r>
              <a:rPr lang="en-US" sz="2400">
                <a:solidFill>
                  <a:srgbClr val="000000"/>
                </a:solidFill>
                <a:latin typeface="Arial" panose="020B0604020202020204" pitchFamily="34" charset="0"/>
                <a:cs typeface="Arial" panose="020B0604020202020204" pitchFamily="34" charset="0"/>
              </a:rPr>
              <a:t>.</a:t>
            </a:r>
          </a:p>
          <a:p>
            <a:pPr algn="l"/>
            <a:endParaRPr lang="en-US" sz="2000">
              <a:solidFill>
                <a:srgbClr val="000000"/>
              </a:solidFill>
              <a:latin typeface="Arial" panose="020B0604020202020204" pitchFamily="34" charset="0"/>
              <a:cs typeface="Arial" panose="020B0604020202020204" pitchFamily="34" charset="0"/>
            </a:endParaRPr>
          </a:p>
          <a:p>
            <a:pPr algn="l"/>
            <a:r>
              <a:rPr lang="en-US" sz="2400">
                <a:solidFill>
                  <a:srgbClr val="000000"/>
                </a:solidFill>
                <a:latin typeface="Arial" panose="020B0604020202020204" pitchFamily="34" charset="0"/>
                <a:cs typeface="Arial" panose="020B0604020202020204" pitchFamily="34" charset="0"/>
              </a:rPr>
              <a:t>This is a gap that needs to be closed. </a:t>
            </a:r>
          </a:p>
          <a:p>
            <a:pPr algn="l"/>
            <a:endParaRPr lang="en-US" sz="2400">
              <a:solidFill>
                <a:srgbClr val="000000"/>
              </a:solidFill>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endParaRPr lang="en-US" sz="2400">
              <a:solidFill>
                <a:srgbClr val="000000"/>
              </a:solidFill>
              <a:latin typeface="Arial" panose="020B0604020202020204" pitchFamily="34" charset="0"/>
              <a:cs typeface="Arial" panose="020B0604020202020204" pitchFamily="34" charset="0"/>
            </a:endParaRPr>
          </a:p>
          <a:p>
            <a:pPr algn="l"/>
            <a:endParaRPr lang="en-US" sz="2400">
              <a:solidFill>
                <a:srgbClr val="000000"/>
              </a:solidFill>
              <a:latin typeface="Arial" panose="020B0604020202020204" pitchFamily="34" charset="0"/>
              <a:cs typeface="Arial" panose="020B0604020202020204" pitchFamily="34" charset="0"/>
            </a:endParaRPr>
          </a:p>
        </p:txBody>
      </p:sp>
      <p:graphicFrame>
        <p:nvGraphicFramePr>
          <p:cNvPr id="4" name="Diagram 3" descr="Image is a segmented cycle highlighting common barriers to accessibility in science laboratories for students with disability.">
            <a:extLst>
              <a:ext uri="{FF2B5EF4-FFF2-40B4-BE49-F238E27FC236}">
                <a16:creationId xmlns:a16="http://schemas.microsoft.com/office/drawing/2014/main" id="{CA1333BE-C6F9-9BC8-53FD-18F409E383A9}"/>
              </a:ext>
            </a:extLst>
          </p:cNvPr>
          <p:cNvGraphicFramePr/>
          <p:nvPr>
            <p:extLst>
              <p:ext uri="{D42A27DB-BD31-4B8C-83A1-F6EECF244321}">
                <p14:modId xmlns:p14="http://schemas.microsoft.com/office/powerpoint/2010/main" val="3431436636"/>
              </p:ext>
            </p:extLst>
          </p:nvPr>
        </p:nvGraphicFramePr>
        <p:xfrm>
          <a:off x="8839200" y="1219200"/>
          <a:ext cx="3562308" cy="2815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0">
            <a:extLst>
              <a:ext uri="{FF2B5EF4-FFF2-40B4-BE49-F238E27FC236}">
                <a16:creationId xmlns:a16="http://schemas.microsoft.com/office/drawing/2014/main" id="{1AC742FB-7686-83BD-278C-4B1BB21D4B53}"/>
              </a:ext>
            </a:extLst>
          </p:cNvPr>
          <p:cNvSpPr txBox="1">
            <a:spLocks/>
          </p:cNvSpPr>
          <p:nvPr/>
        </p:nvSpPr>
        <p:spPr>
          <a:xfrm>
            <a:off x="152400" y="4645856"/>
            <a:ext cx="9982200" cy="1956351"/>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800">
                <a:solidFill>
                  <a:srgbClr val="000000"/>
                </a:solidFill>
                <a:latin typeface="Arial" panose="020B0604020202020204" pitchFamily="34" charset="0"/>
                <a:cs typeface="Arial" panose="020B0604020202020204" pitchFamily="34" charset="0"/>
              </a:rPr>
              <a:t>Lab Accessibility must be included in every institution’s plans: </a:t>
            </a:r>
          </a:p>
          <a:p>
            <a:pPr marL="1181009" lvl="1" indent="-571500">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DAIPs </a:t>
            </a:r>
          </a:p>
          <a:p>
            <a:pPr marL="1181009" lvl="1" indent="-571500">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UDL initiatives</a:t>
            </a:r>
          </a:p>
          <a:p>
            <a:pPr marL="1181009" lvl="1" indent="-571500">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Equity, Inclusion &amp; Diversity</a:t>
            </a:r>
          </a:p>
          <a:p>
            <a:pPr marL="87313" lvl="1"/>
            <a:r>
              <a:rPr lang="en-US">
                <a:solidFill>
                  <a:srgbClr val="000000"/>
                </a:solidFill>
                <a:latin typeface="Arial" panose="020B0604020202020204" pitchFamily="34" charset="0"/>
                <a:cs typeface="Arial" panose="020B0604020202020204" pitchFamily="34" charset="0"/>
              </a:rPr>
              <a:t>Hopefully this might facilitate more discussion and better connections between accessibility advocates and STEM specialists.</a:t>
            </a:r>
          </a:p>
        </p:txBody>
      </p:sp>
      <p:pic>
        <p:nvPicPr>
          <p:cNvPr id="108" name="Picture 107">
            <a:extLs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94601" y="6438430"/>
            <a:ext cx="1857582" cy="327554"/>
          </a:xfrm>
          <a:prstGeom prst="rect">
            <a:avLst/>
          </a:prstGeom>
        </p:spPr>
      </p:pic>
    </p:spTree>
    <p:extLst>
      <p:ext uri="{BB962C8B-B14F-4D97-AF65-F5344CB8AC3E}">
        <p14:creationId xmlns:p14="http://schemas.microsoft.com/office/powerpoint/2010/main" val="1480088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88273A7D-2AB7-159E-8A90-BD74BD86D7C5}"/>
              </a:ext>
            </a:extLst>
          </p:cNvPr>
          <p:cNvSpPr txBox="1">
            <a:spLocks noGrp="1"/>
          </p:cNvSpPr>
          <p:nvPr>
            <p:ph type="title" idx="4294967295"/>
          </p:nvPr>
        </p:nvSpPr>
        <p:spPr>
          <a:xfrm>
            <a:off x="-18836" y="281995"/>
            <a:ext cx="11220236" cy="425758"/>
          </a:xfrm>
          <a:prstGeom prst="rect">
            <a:avLst/>
          </a:prstGeom>
          <a:noFill/>
          <a:ln>
            <a:noFill/>
            <a:prstDash/>
          </a:ln>
          <a:effectLst/>
        </p:spPr>
        <p:txBody>
          <a:bodyPr rot="0" spcFirstLastPara="0" vertOverflow="overflow" horzOverflow="overflow" vert="horz" wrap="square" lIns="121910" tIns="60955" rIns="121910" bIns="60955" numCol="1" spcCol="0" rtlCol="0" fromWordArt="0" anchor="ctr" anchorCtr="0" forceAA="0" compatLnSpc="1">
            <a:prstTxWarp prst="textNoShape">
              <a:avLst/>
            </a:prstTxWarp>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Lab Accessibility: Where to from here?</a:t>
            </a:r>
            <a:r>
              <a:rPr kumimoji="0" lang="en-US" sz="44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 2</a:t>
            </a:r>
          </a:p>
        </p:txBody>
      </p:sp>
      <p:sp>
        <p:nvSpPr>
          <p:cNvPr id="3" name="Title 20">
            <a:extLst>
              <a:ext uri="{FF2B5EF4-FFF2-40B4-BE49-F238E27FC236}">
                <a16:creationId xmlns:a16="http://schemas.microsoft.com/office/drawing/2014/main" id="{C5C10580-B51E-1C6F-9B71-4A46BA404992}"/>
              </a:ext>
            </a:extLst>
          </p:cNvPr>
          <p:cNvSpPr txBox="1">
            <a:spLocks/>
          </p:cNvSpPr>
          <p:nvPr/>
        </p:nvSpPr>
        <p:spPr>
          <a:xfrm>
            <a:off x="87781" y="1019906"/>
            <a:ext cx="11764402" cy="3124200"/>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spcBef>
                <a:spcPts val="600"/>
              </a:spcBef>
            </a:pPr>
            <a:r>
              <a:rPr lang="en-US" sz="2400">
                <a:solidFill>
                  <a:srgbClr val="000000"/>
                </a:solidFill>
                <a:latin typeface="Arial" panose="020B0604020202020204" pitchFamily="34" charset="0"/>
                <a:cs typeface="Arial" panose="020B0604020202020204" pitchFamily="34" charset="0"/>
              </a:rPr>
              <a:t>RAs (Risk Assessments) need to be written in an inclusive way &amp; include psychosocial harm as well as physical hazards.</a:t>
            </a:r>
          </a:p>
          <a:p>
            <a:pPr marL="342900" indent="-342900" algn="l">
              <a:spcBef>
                <a:spcPts val="600"/>
              </a:spcBef>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Incorporating accessibility considerations into the RA helps identify (and justify) infrastructure and/or practices</a:t>
            </a:r>
          </a:p>
          <a:p>
            <a:pPr marL="342900" indent="-342900" algn="l">
              <a:spcBef>
                <a:spcPts val="600"/>
              </a:spcBef>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Including psychosocial risk ensures that H&amp;S cannot be used as a barrier to accessibility because exclusion causes psychological harm. It thus reinforces the fact that “we MUST make it happen, SAFELY”.</a:t>
            </a:r>
          </a:p>
        </p:txBody>
      </p:sp>
      <p:sp>
        <p:nvSpPr>
          <p:cNvPr id="4" name="Title 20">
            <a:extLst>
              <a:ext uri="{FF2B5EF4-FFF2-40B4-BE49-F238E27FC236}">
                <a16:creationId xmlns:a16="http://schemas.microsoft.com/office/drawing/2014/main" id="{60B84069-ED78-AC43-D654-1938407EA0F0}"/>
              </a:ext>
            </a:extLst>
          </p:cNvPr>
          <p:cNvSpPr txBox="1">
            <a:spLocks/>
          </p:cNvSpPr>
          <p:nvPr/>
        </p:nvSpPr>
        <p:spPr>
          <a:xfrm>
            <a:off x="102435" y="4144106"/>
            <a:ext cx="11251365" cy="2487272"/>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400">
                <a:solidFill>
                  <a:srgbClr val="000000"/>
                </a:solidFill>
                <a:latin typeface="Arial" panose="020B0604020202020204" pitchFamily="34" charset="0"/>
                <a:cs typeface="Arial" panose="020B0604020202020204" pitchFamily="34" charset="0"/>
              </a:rPr>
              <a:t>IRs (Inherent Requirement documents) are topical for several institutions. </a:t>
            </a:r>
          </a:p>
          <a:p>
            <a:pPr marL="342900" indent="-342900" algn="l">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Let’s ensure these are also checked over with an accessibility lens prior to publication – otherwise we risk creating a document that supports exclusion instead of inclusion (e.g. ambiguity of term “reasonable adjustments” in wording of Student Access Plans) </a:t>
            </a:r>
          </a:p>
          <a:p>
            <a:pPr algn="l"/>
            <a:endParaRPr lang="en-US" sz="2400">
              <a:solidFill>
                <a:srgbClr val="000000"/>
              </a:solidFill>
              <a:latin typeface="Arial" panose="020B0604020202020204" pitchFamily="34" charset="0"/>
              <a:cs typeface="Arial" panose="020B0604020202020204" pitchFamily="34" charset="0"/>
            </a:endParaRPr>
          </a:p>
        </p:txBody>
      </p:sp>
      <p:pic>
        <p:nvPicPr>
          <p:cNvPr id="108" name="Picture 107">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94601" y="6438430"/>
            <a:ext cx="1857582" cy="327554"/>
          </a:xfrm>
          <a:prstGeom prst="rect">
            <a:avLst/>
          </a:prstGeom>
        </p:spPr>
      </p:pic>
    </p:spTree>
    <p:extLst>
      <p:ext uri="{BB962C8B-B14F-4D97-AF65-F5344CB8AC3E}">
        <p14:creationId xmlns:p14="http://schemas.microsoft.com/office/powerpoint/2010/main" val="4018560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88273A7D-2AB7-159E-8A90-BD74BD86D7C5}"/>
              </a:ext>
            </a:extLst>
          </p:cNvPr>
          <p:cNvSpPr txBox="1">
            <a:spLocks noGrp="1"/>
          </p:cNvSpPr>
          <p:nvPr>
            <p:ph type="title" idx="4294967295"/>
          </p:nvPr>
        </p:nvSpPr>
        <p:spPr>
          <a:xfrm>
            <a:off x="-18836" y="281995"/>
            <a:ext cx="11220236" cy="425758"/>
          </a:xfrm>
          <a:prstGeom prst="rect">
            <a:avLst/>
          </a:prstGeom>
          <a:noFill/>
          <a:ln>
            <a:noFill/>
            <a:prstDash/>
          </a:ln>
          <a:effectLst/>
        </p:spPr>
        <p:txBody>
          <a:bodyPr rot="0" spcFirstLastPara="0" vertOverflow="overflow" horzOverflow="overflow" vert="horz" wrap="square" lIns="121910" tIns="60955" rIns="121910" bIns="60955" numCol="1" spcCol="0" rtlCol="0" fromWordArt="0" anchor="ctr" anchorCtr="0" forceAA="0" compatLnSpc="1">
            <a:prstTxWarp prst="textNoShape">
              <a:avLst/>
            </a:prstTxWarp>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Lab Accessibility: Where to from here?</a:t>
            </a:r>
            <a:r>
              <a:rPr kumimoji="0" lang="en-US" sz="44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 1</a:t>
            </a:r>
          </a:p>
        </p:txBody>
      </p:sp>
      <p:grpSp>
        <p:nvGrpSpPr>
          <p:cNvPr id="30" name="Group 29" descr="Image to raise awareness of some measures to improve lab accessibility for neurodivergent students">
            <a:extLst>
              <a:ext uri="{FF2B5EF4-FFF2-40B4-BE49-F238E27FC236}">
                <a16:creationId xmlns:a16="http://schemas.microsoft.com/office/drawing/2014/main" id="{F829B904-D9A4-C2ED-A948-C87FEC8233BA}"/>
              </a:ext>
              <a:ext uri="{C183D7F6-B498-43B3-948B-1728B52AA6E4}">
                <adec:decorative xmlns:adec="http://schemas.microsoft.com/office/drawing/2017/decorative" val="0"/>
              </a:ext>
            </a:extLst>
          </p:cNvPr>
          <p:cNvGrpSpPr/>
          <p:nvPr/>
        </p:nvGrpSpPr>
        <p:grpSpPr>
          <a:xfrm>
            <a:off x="6629400" y="874488"/>
            <a:ext cx="2480010" cy="2481377"/>
            <a:chOff x="4832568" y="1164577"/>
            <a:chExt cx="2480010" cy="2481377"/>
          </a:xfrm>
        </p:grpSpPr>
        <p:sp>
          <p:nvSpPr>
            <p:cNvPr id="31" name="Oval 30">
              <a:extLst>
                <a:ext uri="{FF2B5EF4-FFF2-40B4-BE49-F238E27FC236}">
                  <a16:creationId xmlns:a16="http://schemas.microsoft.com/office/drawing/2014/main" id="{D1C81CD8-4B8E-9278-BEB4-7D9D3DC5E788}"/>
                </a:ext>
              </a:extLst>
            </p:cNvPr>
            <p:cNvSpPr>
              <a:spLocks noChangeAspect="1"/>
            </p:cNvSpPr>
            <p:nvPr/>
          </p:nvSpPr>
          <p:spPr>
            <a:xfrm>
              <a:off x="4832568" y="1164577"/>
              <a:ext cx="2480010" cy="2481377"/>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p>
              <a:pPr algn="ctr" defTabSz="609370">
                <a:defRPr/>
              </a:pPr>
              <a:endParaRPr lang="en-US" sz="2400">
                <a:solidFill>
                  <a:srgbClr val="FFFFFF"/>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45DC562-E5A8-8DB7-401C-9A431A85718E}"/>
                </a:ext>
              </a:extLst>
            </p:cNvPr>
            <p:cNvSpPr txBox="1">
              <a:spLocks noChangeAspect="1"/>
            </p:cNvSpPr>
            <p:nvPr/>
          </p:nvSpPr>
          <p:spPr>
            <a:xfrm>
              <a:off x="4844796" y="1469337"/>
              <a:ext cx="2457099" cy="553959"/>
            </a:xfrm>
            <a:prstGeom prst="rect">
              <a:avLst/>
            </a:prstGeom>
            <a:noFill/>
          </p:spPr>
          <p:txBody>
            <a:bodyPr wrap="square" lIns="121884" tIns="60941" rIns="121884" bIns="60941">
              <a:spAutoFit/>
            </a:bodyPr>
            <a:lstStyle/>
            <a:p>
              <a:pPr algn="ctr" defTabSz="609370">
                <a:defRPr/>
              </a:pPr>
              <a:r>
                <a:rPr lang="en-US" sz="2800">
                  <a:solidFill>
                    <a:srgbClr val="FFFFFF"/>
                  </a:solidFill>
                  <a:latin typeface="Arial" panose="020B0604020202020204" pitchFamily="34" charset="0"/>
                  <a:cs typeface="Arial" panose="020B0604020202020204" pitchFamily="34" charset="0"/>
                </a:rPr>
                <a:t>A</a:t>
              </a:r>
              <a:endParaRPr lang="ru-RU" sz="2800">
                <a:solidFill>
                  <a:srgbClr val="FFFFFF"/>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968439F5-996B-E9FD-026A-882DB5E6E0FB}"/>
                </a:ext>
              </a:extLst>
            </p:cNvPr>
            <p:cNvSpPr txBox="1">
              <a:spLocks noChangeAspect="1"/>
            </p:cNvSpPr>
            <p:nvPr/>
          </p:nvSpPr>
          <p:spPr>
            <a:xfrm>
              <a:off x="4844796" y="2219357"/>
              <a:ext cx="2457099" cy="954069"/>
            </a:xfrm>
            <a:prstGeom prst="rect">
              <a:avLst/>
            </a:prstGeom>
            <a:noFill/>
          </p:spPr>
          <p:txBody>
            <a:bodyPr wrap="square" lIns="121884" tIns="60941" rIns="121884" bIns="60941">
              <a:spAutoFit/>
            </a:bodyPr>
            <a:lstStyle/>
            <a:p>
              <a:pPr algn="ctr" defTabSz="609370">
                <a:defRPr/>
              </a:pPr>
              <a:r>
                <a:rPr lang="en-US" sz="1800">
                  <a:solidFill>
                    <a:srgbClr val="FFFFFF"/>
                  </a:solidFill>
                  <a:latin typeface="Arial" panose="020B0604020202020204" pitchFamily="34" charset="0"/>
                  <a:cs typeface="Arial" panose="020B0604020202020204" pitchFamily="34" charset="0"/>
                </a:rPr>
                <a:t>Neurodivergence</a:t>
              </a:r>
            </a:p>
            <a:p>
              <a:pPr algn="ctr" defTabSz="609370">
                <a:defRPr/>
              </a:pPr>
              <a:r>
                <a:rPr lang="en-US" sz="1800" i="1">
                  <a:solidFill>
                    <a:srgbClr val="FFFFFF"/>
                  </a:solidFill>
                  <a:latin typeface="Arial" panose="020B0604020202020204" pitchFamily="34" charset="0"/>
                  <a:cs typeface="Arial" panose="020B0604020202020204" pitchFamily="34" charset="0"/>
                </a:rPr>
                <a:t>Quiet spaces</a:t>
              </a:r>
            </a:p>
            <a:p>
              <a:pPr algn="ctr" defTabSz="609370">
                <a:defRPr/>
              </a:pPr>
              <a:r>
                <a:rPr lang="en-US" sz="1800" i="1">
                  <a:solidFill>
                    <a:srgbClr val="FFFFFF"/>
                  </a:solidFill>
                  <a:latin typeface="Arial" panose="020B0604020202020204" pitchFamily="34" charset="0"/>
                  <a:cs typeface="Arial" panose="020B0604020202020204" pitchFamily="34" charset="0"/>
                </a:rPr>
                <a:t>scheduling</a:t>
              </a:r>
            </a:p>
          </p:txBody>
        </p:sp>
      </p:grpSp>
      <p:grpSp>
        <p:nvGrpSpPr>
          <p:cNvPr id="18" name="Group 17" descr="Image to raise awareness of some measures to improve lab accessibility for students with mobility impairment">
            <a:extLst>
              <a:ext uri="{FF2B5EF4-FFF2-40B4-BE49-F238E27FC236}">
                <a16:creationId xmlns:a16="http://schemas.microsoft.com/office/drawing/2014/main" id="{D119386C-DCE4-680F-8D2A-7A5B06771173}"/>
              </a:ext>
              <a:ext uri="{C183D7F6-B498-43B3-948B-1728B52AA6E4}">
                <adec:decorative xmlns:adec="http://schemas.microsoft.com/office/drawing/2017/decorative" val="0"/>
              </a:ext>
            </a:extLst>
          </p:cNvPr>
          <p:cNvGrpSpPr/>
          <p:nvPr/>
        </p:nvGrpSpPr>
        <p:grpSpPr>
          <a:xfrm>
            <a:off x="8501268" y="585668"/>
            <a:ext cx="2489634" cy="2481377"/>
            <a:chOff x="1270747" y="2600653"/>
            <a:chExt cx="2489634" cy="2481377"/>
          </a:xfrm>
        </p:grpSpPr>
        <p:sp>
          <p:nvSpPr>
            <p:cNvPr id="19" name="Oval 18">
              <a:extLst>
                <a:ext uri="{FF2B5EF4-FFF2-40B4-BE49-F238E27FC236}">
                  <a16:creationId xmlns:a16="http://schemas.microsoft.com/office/drawing/2014/main" id="{ABA56AE7-D890-53D2-91A1-DBEE6397AC31}"/>
                </a:ext>
              </a:extLst>
            </p:cNvPr>
            <p:cNvSpPr>
              <a:spLocks noChangeAspect="1"/>
            </p:cNvSpPr>
            <p:nvPr/>
          </p:nvSpPr>
          <p:spPr>
            <a:xfrm>
              <a:off x="1280371" y="2600653"/>
              <a:ext cx="2480010" cy="2481377"/>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p>
              <a:pPr algn="ctr" defTabSz="609370">
                <a:defRPr/>
              </a:pPr>
              <a:endParaRPr lang="en-US" sz="2400">
                <a:solidFill>
                  <a:srgbClr val="FFFFFF"/>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B4F78D9-0B86-CE5F-601B-346B377096E1}"/>
                </a:ext>
              </a:extLst>
            </p:cNvPr>
            <p:cNvSpPr txBox="1">
              <a:spLocks noChangeAspect="1"/>
            </p:cNvSpPr>
            <p:nvPr/>
          </p:nvSpPr>
          <p:spPr>
            <a:xfrm>
              <a:off x="1292599" y="2905413"/>
              <a:ext cx="2457099" cy="553959"/>
            </a:xfrm>
            <a:prstGeom prst="rect">
              <a:avLst/>
            </a:prstGeom>
            <a:noFill/>
          </p:spPr>
          <p:txBody>
            <a:bodyPr wrap="square" lIns="121884" tIns="60941" rIns="121884" bIns="60941">
              <a:spAutoFit/>
            </a:bodyPr>
            <a:lstStyle/>
            <a:p>
              <a:pPr algn="ctr" defTabSz="609370">
                <a:defRPr/>
              </a:pPr>
              <a:r>
                <a:rPr lang="en-US" sz="2800">
                  <a:solidFill>
                    <a:srgbClr val="FFFFFF"/>
                  </a:solidFill>
                  <a:latin typeface="Arial" panose="020B0604020202020204" pitchFamily="34" charset="0"/>
                  <a:cs typeface="Arial" panose="020B0604020202020204" pitchFamily="34" charset="0"/>
                </a:rPr>
                <a:t>B</a:t>
              </a:r>
              <a:endParaRPr lang="ru-RU" sz="2800">
                <a:solidFill>
                  <a:srgbClr val="FFFFFF"/>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7CB313F-9665-7E88-F146-EDCEB0ABD9CB}"/>
                </a:ext>
              </a:extLst>
            </p:cNvPr>
            <p:cNvSpPr txBox="1">
              <a:spLocks noChangeAspect="1"/>
            </p:cNvSpPr>
            <p:nvPr/>
          </p:nvSpPr>
          <p:spPr>
            <a:xfrm>
              <a:off x="1270747" y="3509444"/>
              <a:ext cx="2457099" cy="954069"/>
            </a:xfrm>
            <a:prstGeom prst="rect">
              <a:avLst/>
            </a:prstGeom>
            <a:noFill/>
          </p:spPr>
          <p:txBody>
            <a:bodyPr wrap="square" lIns="121884" tIns="60941" rIns="121884" bIns="60941">
              <a:spAutoFit/>
            </a:bodyPr>
            <a:lstStyle/>
            <a:p>
              <a:pPr algn="ctr" defTabSz="609370">
                <a:defRPr/>
              </a:pPr>
              <a:r>
                <a:rPr lang="en-US" sz="1800">
                  <a:solidFill>
                    <a:srgbClr val="FFFFFF"/>
                  </a:solidFill>
                  <a:latin typeface="Arial" panose="020B0604020202020204" pitchFamily="34" charset="0"/>
                  <a:cs typeface="Arial" panose="020B0604020202020204" pitchFamily="34" charset="0"/>
                </a:rPr>
                <a:t>Mobility impairment</a:t>
              </a:r>
            </a:p>
            <a:p>
              <a:pPr algn="ctr" defTabSz="609370">
                <a:defRPr/>
              </a:pPr>
              <a:r>
                <a:rPr lang="en-US" sz="1800" i="1">
                  <a:solidFill>
                    <a:srgbClr val="FFFFFF"/>
                  </a:solidFill>
                  <a:latin typeface="Arial" panose="020B0604020202020204" pitchFamily="34" charset="0"/>
                  <a:cs typeface="Arial" panose="020B0604020202020204" pitchFamily="34" charset="0"/>
                </a:rPr>
                <a:t>Low desk</a:t>
              </a:r>
            </a:p>
            <a:p>
              <a:pPr algn="ctr" defTabSz="609370">
                <a:defRPr/>
              </a:pPr>
              <a:r>
                <a:rPr lang="en-US" sz="1800" i="1">
                  <a:solidFill>
                    <a:srgbClr val="FFFFFF"/>
                  </a:solidFill>
                  <a:latin typeface="Arial" panose="020B0604020202020204" pitchFamily="34" charset="0"/>
                  <a:cs typeface="Arial" panose="020B0604020202020204" pitchFamily="34" charset="0"/>
                </a:rPr>
                <a:t>sit-stand benches</a:t>
              </a:r>
            </a:p>
          </p:txBody>
        </p:sp>
      </p:grpSp>
      <p:grpSp>
        <p:nvGrpSpPr>
          <p:cNvPr id="22" name="Group 21" descr="Image to raise awareness of some measures to improve lab accessibility for students with visual impairment">
            <a:extLst>
              <a:ext uri="{FF2B5EF4-FFF2-40B4-BE49-F238E27FC236}">
                <a16:creationId xmlns:a16="http://schemas.microsoft.com/office/drawing/2014/main" id="{2639BA07-33BA-C74C-9317-49A816431D5F}"/>
              </a:ext>
              <a:ext uri="{C183D7F6-B498-43B3-948B-1728B52AA6E4}">
                <adec:decorative xmlns:adec="http://schemas.microsoft.com/office/drawing/2017/decorative" val="0"/>
              </a:ext>
            </a:extLst>
          </p:cNvPr>
          <p:cNvGrpSpPr/>
          <p:nvPr/>
        </p:nvGrpSpPr>
        <p:grpSpPr>
          <a:xfrm>
            <a:off x="9472164" y="2064977"/>
            <a:ext cx="2631014" cy="2481377"/>
            <a:chOff x="4760751" y="4156956"/>
            <a:chExt cx="2499008" cy="2481377"/>
          </a:xfrm>
        </p:grpSpPr>
        <p:sp>
          <p:nvSpPr>
            <p:cNvPr id="23" name="Oval 22">
              <a:extLst>
                <a:ext uri="{FF2B5EF4-FFF2-40B4-BE49-F238E27FC236}">
                  <a16:creationId xmlns:a16="http://schemas.microsoft.com/office/drawing/2014/main" id="{CA084DF0-758F-9E80-F804-632D2452A369}"/>
                </a:ext>
              </a:extLst>
            </p:cNvPr>
            <p:cNvSpPr>
              <a:spLocks noChangeAspect="1"/>
            </p:cNvSpPr>
            <p:nvPr/>
          </p:nvSpPr>
          <p:spPr>
            <a:xfrm>
              <a:off x="4779749" y="4156956"/>
              <a:ext cx="2480010" cy="2481377"/>
            </a:xfrm>
            <a:prstGeom prst="ellipse">
              <a:avLst/>
            </a:prstGeom>
            <a:solidFill>
              <a:schemeClr val="accent4">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p>
              <a:pPr algn="ctr" defTabSz="609370">
                <a:defRPr/>
              </a:pPr>
              <a:endParaRPr lang="en-US" sz="2400">
                <a:solidFill>
                  <a:srgbClr val="FFFFFF"/>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6F14622-B5EA-BCDE-8E27-080E07D97C74}"/>
                </a:ext>
              </a:extLst>
            </p:cNvPr>
            <p:cNvSpPr txBox="1">
              <a:spLocks noChangeAspect="1"/>
            </p:cNvSpPr>
            <p:nvPr/>
          </p:nvSpPr>
          <p:spPr>
            <a:xfrm>
              <a:off x="4760751" y="4222798"/>
              <a:ext cx="2457099" cy="553959"/>
            </a:xfrm>
            <a:prstGeom prst="rect">
              <a:avLst/>
            </a:prstGeom>
            <a:noFill/>
          </p:spPr>
          <p:txBody>
            <a:bodyPr wrap="square" lIns="121884" tIns="60941" rIns="121884" bIns="60941">
              <a:spAutoFit/>
            </a:bodyPr>
            <a:lstStyle/>
            <a:p>
              <a:pPr algn="ctr" defTabSz="609370">
                <a:defRPr/>
              </a:pPr>
              <a:r>
                <a:rPr lang="en-US" sz="2800">
                  <a:solidFill>
                    <a:srgbClr val="FFFFFF"/>
                  </a:solidFill>
                  <a:latin typeface="Arial" panose="020B0604020202020204" pitchFamily="34" charset="0"/>
                  <a:cs typeface="Arial" panose="020B0604020202020204" pitchFamily="34" charset="0"/>
                </a:rPr>
                <a:t>C</a:t>
              </a:r>
              <a:endParaRPr lang="ru-RU" sz="2800">
                <a:solidFill>
                  <a:srgbClr val="FFFFFF"/>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00F9D99-0877-C41D-46F1-320137112C81}"/>
                </a:ext>
              </a:extLst>
            </p:cNvPr>
            <p:cNvSpPr txBox="1">
              <a:spLocks noChangeAspect="1"/>
            </p:cNvSpPr>
            <p:nvPr/>
          </p:nvSpPr>
          <p:spPr>
            <a:xfrm>
              <a:off x="4802660" y="4749631"/>
              <a:ext cx="2457099" cy="1508067"/>
            </a:xfrm>
            <a:prstGeom prst="rect">
              <a:avLst/>
            </a:prstGeom>
            <a:noFill/>
          </p:spPr>
          <p:txBody>
            <a:bodyPr wrap="square" lIns="121884" tIns="60941" rIns="121884" bIns="60941">
              <a:spAutoFit/>
            </a:bodyPr>
            <a:lstStyle/>
            <a:p>
              <a:pPr algn="ctr" defTabSz="609370">
                <a:defRPr/>
              </a:pPr>
              <a:r>
                <a:rPr lang="en-US" sz="1800">
                  <a:solidFill>
                    <a:srgbClr val="FFFFFF"/>
                  </a:solidFill>
                  <a:latin typeface="Arial" panose="020B0604020202020204" pitchFamily="34" charset="0"/>
                  <a:cs typeface="Arial" panose="020B0604020202020204" pitchFamily="34" charset="0"/>
                </a:rPr>
                <a:t>Visual impairment</a:t>
              </a:r>
            </a:p>
            <a:p>
              <a:pPr algn="ctr" defTabSz="609370">
                <a:defRPr/>
              </a:pPr>
              <a:r>
                <a:rPr lang="en-US" sz="1800" i="1">
                  <a:solidFill>
                    <a:srgbClr val="FFFFFF"/>
                  </a:solidFill>
                  <a:latin typeface="Arial" panose="020B0604020202020204" pitchFamily="34" charset="0"/>
                  <a:cs typeface="Arial" panose="020B0604020202020204" pitchFamily="34" charset="0"/>
                </a:rPr>
                <a:t>Aural instructions</a:t>
              </a:r>
            </a:p>
            <a:p>
              <a:pPr algn="ctr" defTabSz="609370">
                <a:defRPr/>
              </a:pPr>
              <a:r>
                <a:rPr lang="en-US" sz="1800" i="1">
                  <a:solidFill>
                    <a:srgbClr val="FFFFFF"/>
                  </a:solidFill>
                  <a:latin typeface="Arial" panose="020B0604020202020204" pitchFamily="34" charset="0"/>
                  <a:cs typeface="Arial" panose="020B0604020202020204" pitchFamily="34" charset="0"/>
                </a:rPr>
                <a:t>Special equipment</a:t>
              </a:r>
            </a:p>
            <a:p>
              <a:pPr algn="ctr" defTabSz="609370">
                <a:defRPr/>
              </a:pPr>
              <a:r>
                <a:rPr lang="en-US" sz="1800" i="1">
                  <a:solidFill>
                    <a:srgbClr val="FFFFFF"/>
                  </a:solidFill>
                  <a:latin typeface="Arial" panose="020B0604020202020204" pitchFamily="34" charset="0"/>
                  <a:cs typeface="Arial" panose="020B0604020202020204" pitchFamily="34" charset="0"/>
                </a:rPr>
                <a:t>Adjustments to lab</a:t>
              </a:r>
            </a:p>
            <a:p>
              <a:pPr algn="ctr" defTabSz="609370">
                <a:defRPr/>
              </a:pPr>
              <a:r>
                <a:rPr lang="en-US" sz="1800" i="1">
                  <a:solidFill>
                    <a:srgbClr val="FFFFFF"/>
                  </a:solidFill>
                  <a:latin typeface="Arial" panose="020B0604020202020204" pitchFamily="34" charset="0"/>
                  <a:cs typeface="Arial" panose="020B0604020202020204" pitchFamily="34" charset="0"/>
                </a:rPr>
                <a:t>Guide dog space</a:t>
              </a:r>
            </a:p>
          </p:txBody>
        </p:sp>
      </p:grpSp>
      <p:grpSp>
        <p:nvGrpSpPr>
          <p:cNvPr id="26" name="Group 25" descr="Image to raise awareness of some measures to improve lab accessibility for students with hearing impairment">
            <a:extLst>
              <a:ext uri="{FF2B5EF4-FFF2-40B4-BE49-F238E27FC236}">
                <a16:creationId xmlns:a16="http://schemas.microsoft.com/office/drawing/2014/main" id="{EE4FF091-A079-91CD-3002-2F2C183F78FF}"/>
              </a:ext>
              <a:ext uri="{C183D7F6-B498-43B3-948B-1728B52AA6E4}">
                <adec:decorative xmlns:adec="http://schemas.microsoft.com/office/drawing/2017/decorative" val="0"/>
              </a:ext>
            </a:extLst>
          </p:cNvPr>
          <p:cNvGrpSpPr/>
          <p:nvPr/>
        </p:nvGrpSpPr>
        <p:grpSpPr>
          <a:xfrm>
            <a:off x="9646615" y="4069114"/>
            <a:ext cx="2499176" cy="2481377"/>
            <a:chOff x="8511129" y="2490378"/>
            <a:chExt cx="2499176" cy="2481377"/>
          </a:xfrm>
        </p:grpSpPr>
        <p:sp>
          <p:nvSpPr>
            <p:cNvPr id="27" name="Oval 26">
              <a:extLst>
                <a:ext uri="{FF2B5EF4-FFF2-40B4-BE49-F238E27FC236}">
                  <a16:creationId xmlns:a16="http://schemas.microsoft.com/office/drawing/2014/main" id="{E45B99B9-9806-FBDD-208F-430B0BCE507A}"/>
                </a:ext>
              </a:extLst>
            </p:cNvPr>
            <p:cNvSpPr>
              <a:spLocks noChangeAspect="1"/>
            </p:cNvSpPr>
            <p:nvPr/>
          </p:nvSpPr>
          <p:spPr>
            <a:xfrm>
              <a:off x="8511129" y="2490378"/>
              <a:ext cx="2480010" cy="2481377"/>
            </a:xfrm>
            <a:prstGeom prst="ellipse">
              <a:avLst/>
            </a:prstGeom>
            <a:solidFill>
              <a:schemeClr val="accent5">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p>
              <a:pPr algn="ctr" defTabSz="609370">
                <a:defRPr/>
              </a:pPr>
              <a:endParaRPr lang="en-US" sz="2400">
                <a:solidFill>
                  <a:srgbClr val="FFFFFF"/>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704CF589-A266-5ACF-80A7-09BC29980C22}"/>
                </a:ext>
              </a:extLst>
            </p:cNvPr>
            <p:cNvSpPr txBox="1">
              <a:spLocks noChangeAspect="1"/>
            </p:cNvSpPr>
            <p:nvPr/>
          </p:nvSpPr>
          <p:spPr>
            <a:xfrm>
              <a:off x="8521330" y="2795138"/>
              <a:ext cx="2457099" cy="553959"/>
            </a:xfrm>
            <a:prstGeom prst="rect">
              <a:avLst/>
            </a:prstGeom>
            <a:noFill/>
          </p:spPr>
          <p:txBody>
            <a:bodyPr wrap="square" lIns="121884" tIns="60941" rIns="121884" bIns="60941">
              <a:spAutoFit/>
            </a:bodyPr>
            <a:lstStyle/>
            <a:p>
              <a:pPr algn="ctr" defTabSz="609370">
                <a:defRPr/>
              </a:pPr>
              <a:r>
                <a:rPr lang="en-US" sz="2800">
                  <a:solidFill>
                    <a:srgbClr val="FFFFFF"/>
                  </a:solidFill>
                  <a:latin typeface="Arial" panose="020B0604020202020204" pitchFamily="34" charset="0"/>
                  <a:cs typeface="Arial" panose="020B0604020202020204" pitchFamily="34" charset="0"/>
                </a:rPr>
                <a:t>D</a:t>
              </a:r>
              <a:endParaRPr lang="ru-RU" sz="2800">
                <a:solidFill>
                  <a:srgbClr val="FFFFFF"/>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EA7CD22-3577-B237-4742-88AB1821404E}"/>
                </a:ext>
              </a:extLst>
            </p:cNvPr>
            <p:cNvSpPr txBox="1">
              <a:spLocks noChangeAspect="1"/>
            </p:cNvSpPr>
            <p:nvPr/>
          </p:nvSpPr>
          <p:spPr>
            <a:xfrm>
              <a:off x="8553206" y="3491497"/>
              <a:ext cx="2457099" cy="1231068"/>
            </a:xfrm>
            <a:prstGeom prst="rect">
              <a:avLst/>
            </a:prstGeom>
            <a:noFill/>
          </p:spPr>
          <p:txBody>
            <a:bodyPr wrap="square" lIns="121884" tIns="60941" rIns="121884" bIns="60941">
              <a:spAutoFit/>
            </a:bodyPr>
            <a:lstStyle/>
            <a:p>
              <a:pPr algn="ctr" defTabSz="609370">
                <a:defRPr/>
              </a:pPr>
              <a:r>
                <a:rPr lang="en-US" sz="1800">
                  <a:solidFill>
                    <a:srgbClr val="FFFFFF"/>
                  </a:solidFill>
                  <a:latin typeface="Arial" panose="020B0604020202020204" pitchFamily="34" charset="0"/>
                  <a:cs typeface="Arial" panose="020B0604020202020204" pitchFamily="34" charset="0"/>
                </a:rPr>
                <a:t>Hearing impairment</a:t>
              </a:r>
            </a:p>
            <a:p>
              <a:pPr algn="ctr" defTabSz="609370">
                <a:defRPr/>
              </a:pPr>
              <a:r>
                <a:rPr lang="en-US" sz="1800" i="1">
                  <a:solidFill>
                    <a:srgbClr val="FFFFFF"/>
                  </a:solidFill>
                  <a:latin typeface="Arial" panose="020B0604020202020204" pitchFamily="34" charset="0"/>
                  <a:cs typeface="Arial" panose="020B0604020202020204" pitchFamily="34" charset="0"/>
                </a:rPr>
                <a:t>Visual alarms</a:t>
              </a:r>
            </a:p>
            <a:p>
              <a:pPr algn="ctr" defTabSz="609370">
                <a:defRPr/>
              </a:pPr>
              <a:r>
                <a:rPr lang="en-US" sz="1800" i="1">
                  <a:solidFill>
                    <a:srgbClr val="FFFFFF"/>
                  </a:solidFill>
                  <a:latin typeface="Arial" panose="020B0604020202020204" pitchFamily="34" charset="0"/>
                  <a:cs typeface="Arial" panose="020B0604020202020204" pitchFamily="34" charset="0"/>
                </a:rPr>
                <a:t>Written instructions</a:t>
              </a:r>
            </a:p>
            <a:p>
              <a:pPr algn="ctr" defTabSz="609370">
                <a:defRPr/>
              </a:pPr>
              <a:r>
                <a:rPr lang="en-US" sz="1800" i="1">
                  <a:solidFill>
                    <a:srgbClr val="FFFFFF"/>
                  </a:solidFill>
                  <a:latin typeface="Arial" panose="020B0604020202020204" pitchFamily="34" charset="0"/>
                  <a:cs typeface="Arial" panose="020B0604020202020204" pitchFamily="34" charset="0"/>
                </a:rPr>
                <a:t>Sound loops</a:t>
              </a:r>
            </a:p>
          </p:txBody>
        </p:sp>
      </p:grpSp>
      <p:sp>
        <p:nvSpPr>
          <p:cNvPr id="4" name="Title 20">
            <a:extLst>
              <a:ext uri="{FF2B5EF4-FFF2-40B4-BE49-F238E27FC236}">
                <a16:creationId xmlns:a16="http://schemas.microsoft.com/office/drawing/2014/main" id="{1BF55E2C-92E4-764E-4CD9-D3F15932EE8E}"/>
              </a:ext>
            </a:extLst>
          </p:cNvPr>
          <p:cNvSpPr txBox="1">
            <a:spLocks/>
          </p:cNvSpPr>
          <p:nvPr/>
        </p:nvSpPr>
        <p:spPr>
          <a:xfrm>
            <a:off x="88822" y="988083"/>
            <a:ext cx="6882652" cy="1868712"/>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400">
                <a:solidFill>
                  <a:srgbClr val="000000"/>
                </a:solidFill>
                <a:latin typeface="Arial" panose="020B0604020202020204" pitchFamily="34" charset="0"/>
                <a:cs typeface="Arial" panose="020B0604020202020204" pitchFamily="34" charset="0"/>
              </a:rPr>
              <a:t>UDL (Universal Design Learning) must be applied to laboratory learning activities as well.</a:t>
            </a:r>
          </a:p>
          <a:p>
            <a:pPr marL="342900" indent="-342900" algn="l">
              <a:spcBef>
                <a:spcPts val="600"/>
              </a:spcBef>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A UDL approach mitigates the need for ‘reasonable adjustments’ because in many cases the lab will already be ‘accessible’</a:t>
            </a:r>
            <a:endParaRPr lang="en-US" sz="3600">
              <a:solidFill>
                <a:srgbClr val="000000"/>
              </a:solidFill>
              <a:latin typeface="Arial" panose="020B0604020202020204" pitchFamily="34" charset="0"/>
              <a:cs typeface="Arial" panose="020B0604020202020204" pitchFamily="34" charset="0"/>
            </a:endParaRPr>
          </a:p>
        </p:txBody>
      </p:sp>
      <p:sp>
        <p:nvSpPr>
          <p:cNvPr id="5" name="Title 20">
            <a:extLst>
              <a:ext uri="{FF2B5EF4-FFF2-40B4-BE49-F238E27FC236}">
                <a16:creationId xmlns:a16="http://schemas.microsoft.com/office/drawing/2014/main" id="{0BA68384-E746-612C-F814-452D95676DE9}"/>
              </a:ext>
            </a:extLst>
          </p:cNvPr>
          <p:cNvSpPr txBox="1">
            <a:spLocks/>
          </p:cNvSpPr>
          <p:nvPr/>
        </p:nvSpPr>
        <p:spPr>
          <a:xfrm>
            <a:off x="381000" y="3497035"/>
            <a:ext cx="8274972" cy="2802235"/>
          </a:xfrm>
          <a:prstGeom prst="rect">
            <a:avLst/>
          </a:prstGeom>
        </p:spPr>
        <p:txBody>
          <a:bodyPr vert="horz" lIns="121910" tIns="60955" rIns="121910" bIns="60955"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800">
                <a:solidFill>
                  <a:srgbClr val="000000"/>
                </a:solidFill>
                <a:latin typeface="Arial" panose="020B0604020202020204" pitchFamily="34" charset="0"/>
                <a:cs typeface="Arial" panose="020B0604020202020204" pitchFamily="34" charset="0"/>
              </a:rPr>
              <a:t>Establish a broader nationwide CoP</a:t>
            </a:r>
          </a:p>
          <a:p>
            <a:pPr marL="457200" indent="-457200" algn="l">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Share practices / experiences (what has worked, what hasn’t)</a:t>
            </a:r>
          </a:p>
          <a:p>
            <a:pPr marL="457200" indent="-457200" algn="l">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Define what “Lab UDL” looks like, together</a:t>
            </a:r>
          </a:p>
          <a:p>
            <a:pPr marL="457200" indent="-457200" algn="l">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Brainstorm ideas</a:t>
            </a:r>
          </a:p>
          <a:p>
            <a:pPr marL="457200" indent="-457200" algn="l">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Empower / inform each other</a:t>
            </a:r>
          </a:p>
          <a:p>
            <a:pPr marL="457200" indent="-457200" algn="l">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Help each other with writing accessibility inclusive RAs &amp; Lab instructions </a:t>
            </a:r>
          </a:p>
          <a:p>
            <a:pPr marL="457200" indent="-457200" algn="l">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And so much more…</a:t>
            </a:r>
          </a:p>
        </p:txBody>
      </p:sp>
      <p:pic>
        <p:nvPicPr>
          <p:cNvPr id="108" name="Picture 107">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94601" y="6438430"/>
            <a:ext cx="1857582" cy="327554"/>
          </a:xfrm>
          <a:prstGeom prst="rect">
            <a:avLst/>
          </a:prstGeom>
        </p:spPr>
      </p:pic>
    </p:spTree>
    <p:extLst>
      <p:ext uri="{BB962C8B-B14F-4D97-AF65-F5344CB8AC3E}">
        <p14:creationId xmlns:p14="http://schemas.microsoft.com/office/powerpoint/2010/main" val="3076674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0"/>
          <p:cNvSpPr txBox="1">
            <a:spLocks noGrp="1"/>
          </p:cNvSpPr>
          <p:nvPr>
            <p:ph type="title" idx="4294967295"/>
          </p:nvPr>
        </p:nvSpPr>
        <p:spPr>
          <a:xfrm>
            <a:off x="609600" y="572375"/>
            <a:ext cx="11010181" cy="425758"/>
          </a:xfrm>
          <a:prstGeom prst="rect">
            <a:avLst/>
          </a:prstGeom>
          <a:noFill/>
          <a:ln>
            <a:noFill/>
            <a:prstDash/>
          </a:ln>
          <a:effectLst/>
        </p:spPr>
        <p:txBody>
          <a:bodyPr rot="0" spcFirstLastPara="0" vertOverflow="overflow" horzOverflow="overflow" vert="horz" wrap="square" lIns="121910" tIns="60955" rIns="121910" bIns="60955" numCol="1" spcCol="0" rtlCol="0" fromWordArt="0" anchor="ctr" anchorCtr="0" forceAA="0" compatLnSpc="1">
            <a:prstTxWarp prst="textNoShape">
              <a:avLst/>
            </a:prstTxWarp>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399" b="1"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Acknowledgements</a:t>
            </a:r>
          </a:p>
        </p:txBody>
      </p:sp>
      <p:sp>
        <p:nvSpPr>
          <p:cNvPr id="11" name="TextBox 10">
            <a:extLst>
              <a:ext uri="{FF2B5EF4-FFF2-40B4-BE49-F238E27FC236}">
                <a16:creationId xmlns:a16="http://schemas.microsoft.com/office/drawing/2014/main" id="{5C00EAA3-45D0-40B4-93F0-F49B918887AD}"/>
              </a:ext>
            </a:extLst>
          </p:cNvPr>
          <p:cNvSpPr txBox="1"/>
          <p:nvPr/>
        </p:nvSpPr>
        <p:spPr>
          <a:xfrm>
            <a:off x="1859060" y="1752600"/>
            <a:ext cx="8991600" cy="2369880"/>
          </a:xfrm>
          <a:prstGeom prst="rect">
            <a:avLst/>
          </a:prstGeom>
          <a:noFill/>
        </p:spPr>
        <p:txBody>
          <a:bodyPr wrap="square" lIns="91440" tIns="45720" rIns="91440" bIns="45720" anchor="t">
            <a:spAutoFit/>
          </a:bodyPr>
          <a:lstStyle/>
          <a:p>
            <a:r>
              <a:rPr lang="en-AU" sz="2000">
                <a:solidFill>
                  <a:schemeClr val="tx2"/>
                </a:solidFill>
                <a:latin typeface="Arial" panose="020B0604020202020204" pitchFamily="34" charset="0"/>
                <a:cs typeface="Arial" panose="020B0604020202020204" pitchFamily="34" charset="0"/>
              </a:rPr>
              <a:t>Thanks to the following people and organisations for supporting this journey:</a:t>
            </a:r>
          </a:p>
          <a:p>
            <a:endParaRPr lang="en-AU" sz="1800">
              <a:solidFill>
                <a:schemeClr val="tx2"/>
              </a:solidFill>
              <a:latin typeface="Arial" panose="020B0604020202020204" pitchFamily="34" charset="0"/>
              <a:cs typeface="Arial" panose="020B0604020202020204" pitchFamily="34" charset="0"/>
            </a:endParaRPr>
          </a:p>
          <a:p>
            <a:pPr marL="342900" indent="-342900">
              <a:buClr>
                <a:schemeClr val="accent6"/>
              </a:buClr>
              <a:buFont typeface="Arial" panose="020B0604020202020204" pitchFamily="34" charset="0"/>
              <a:buChar char="•"/>
            </a:pPr>
            <a:r>
              <a:rPr lang="en-AU" sz="1800">
                <a:solidFill>
                  <a:schemeClr val="tx2"/>
                </a:solidFill>
                <a:latin typeface="Arial" panose="020B0604020202020204" pitchFamily="34" charset="0"/>
                <a:cs typeface="Arial" panose="020B0604020202020204" pitchFamily="34" charset="0"/>
              </a:rPr>
              <a:t>Shared practices in original CoP: Curtin University, Edith Cowan University, University of Adelaide, University of Melbourne, University of Queensland, University of Wollongong, University of Newcastle, University of Tasmania.</a:t>
            </a:r>
          </a:p>
          <a:p>
            <a:pPr marL="342900" indent="-342900">
              <a:buClr>
                <a:schemeClr val="accent6"/>
              </a:buClr>
              <a:buFont typeface="Arial" panose="020B0604020202020204" pitchFamily="34" charset="0"/>
              <a:buChar char="•"/>
            </a:pPr>
            <a:endParaRPr lang="en-AU" sz="1800">
              <a:solidFill>
                <a:schemeClr val="tx2"/>
              </a:solidFill>
              <a:latin typeface="Arial" panose="020B0604020202020204" pitchFamily="34" charset="0"/>
              <a:cs typeface="Arial" panose="020B0604020202020204" pitchFamily="34" charset="0"/>
            </a:endParaRPr>
          </a:p>
          <a:p>
            <a:pPr marL="342900" indent="-342900">
              <a:buClr>
                <a:schemeClr val="accent6"/>
              </a:buClr>
              <a:buFont typeface="Arial" panose="020B0604020202020204" pitchFamily="34" charset="0"/>
              <a:buChar char="•"/>
            </a:pPr>
            <a:r>
              <a:rPr lang="en-AU" sz="1800">
                <a:solidFill>
                  <a:schemeClr val="tx2"/>
                </a:solidFill>
                <a:latin typeface="Arial" panose="020B0604020202020204" pitchFamily="34" charset="0"/>
                <a:cs typeface="Arial" panose="020B0604020202020204" pitchFamily="34" charset="0"/>
              </a:rPr>
              <a:t>Curtin staff and students who joined me and supported the LAWG</a:t>
            </a:r>
            <a:endParaRPr lang="en-AU" sz="200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AU" sz="2000">
              <a:solidFill>
                <a:schemeClr val="tx2"/>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727C6F0-A666-90C7-AEE2-F25E0D6AEDB5}"/>
              </a:ext>
            </a:extLst>
          </p:cNvPr>
          <p:cNvSpPr txBox="1"/>
          <p:nvPr/>
        </p:nvSpPr>
        <p:spPr>
          <a:xfrm>
            <a:off x="1219200" y="4153737"/>
            <a:ext cx="8991600" cy="1631216"/>
          </a:xfrm>
          <a:prstGeom prst="rect">
            <a:avLst/>
          </a:prstGeom>
          <a:noFill/>
        </p:spPr>
        <p:txBody>
          <a:bodyPr wrap="square" lIns="91440" tIns="45720" rIns="91440" bIns="45720" anchor="t">
            <a:spAutoFit/>
          </a:bodyPr>
          <a:lstStyle/>
          <a:p>
            <a:pPr algn="ctr"/>
            <a:r>
              <a:rPr lang="en-AU" sz="2000" b="1">
                <a:solidFill>
                  <a:srgbClr val="0070C0"/>
                </a:solidFill>
                <a:latin typeface="Arial" panose="020B0604020202020204" pitchFamily="34" charset="0"/>
                <a:cs typeface="Arial" panose="020B0604020202020204" pitchFamily="34" charset="0"/>
              </a:rPr>
              <a:t>If you would like to join the Lab Accessibility Community of Practice, please email me at:</a:t>
            </a:r>
          </a:p>
          <a:p>
            <a:pPr algn="ctr"/>
            <a:endParaRPr lang="en-AU" sz="2000" b="1">
              <a:solidFill>
                <a:srgbClr val="0070C0"/>
              </a:solidFill>
              <a:latin typeface="Arial" panose="020B0604020202020204" pitchFamily="34" charset="0"/>
              <a:cs typeface="Arial" panose="020B0604020202020204" pitchFamily="34" charset="0"/>
            </a:endParaRPr>
          </a:p>
          <a:p>
            <a:pPr algn="ctr"/>
            <a:r>
              <a:rPr lang="en-AU" sz="2000" b="1">
                <a:solidFill>
                  <a:srgbClr val="0070C0"/>
                </a:solidFill>
                <a:latin typeface="Arial" panose="020B0604020202020204" pitchFamily="34" charset="0"/>
                <a:cs typeface="Arial" panose="020B0604020202020204" pitchFamily="34" charset="0"/>
              </a:rPr>
              <a:t>vicky.barnett@curtin.edu.au</a:t>
            </a:r>
          </a:p>
          <a:p>
            <a:pPr marL="342900" indent="-342900" algn="ctr">
              <a:buFont typeface="Arial" panose="020B0604020202020204" pitchFamily="34" charset="0"/>
              <a:buChar char="•"/>
            </a:pPr>
            <a:endParaRPr lang="en-AU" sz="2000" b="1">
              <a:solidFill>
                <a:srgbClr val="0070C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6C595C1-601D-4DAF-86C2-1CA8DE8CE2D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94601" y="6438430"/>
            <a:ext cx="1857582" cy="327554"/>
          </a:xfrm>
          <a:prstGeom prst="rect">
            <a:avLst/>
          </a:prstGeom>
        </p:spPr>
      </p:pic>
    </p:spTree>
    <p:extLst>
      <p:ext uri="{BB962C8B-B14F-4D97-AF65-F5344CB8AC3E}">
        <p14:creationId xmlns:p14="http://schemas.microsoft.com/office/powerpoint/2010/main" val="1976969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0"/>
          <p:cNvSpPr txBox="1">
            <a:spLocks noGrp="1"/>
          </p:cNvSpPr>
          <p:nvPr>
            <p:ph type="title" idx="4294967295"/>
          </p:nvPr>
        </p:nvSpPr>
        <p:spPr>
          <a:xfrm>
            <a:off x="609600" y="572375"/>
            <a:ext cx="11010181" cy="425758"/>
          </a:xfrm>
          <a:prstGeom prst="rect">
            <a:avLst/>
          </a:prstGeom>
          <a:noFill/>
          <a:ln>
            <a:noFill/>
            <a:prstDash/>
          </a:ln>
          <a:effectLst/>
        </p:spPr>
        <p:txBody>
          <a:bodyPr rot="0" spcFirstLastPara="0" vertOverflow="overflow" horzOverflow="overflow" vert="horz" wrap="square" lIns="121910" tIns="60955" rIns="121910" bIns="60955" numCol="1" spcCol="0" rtlCol="0" fromWordArt="0" anchor="ctr" anchorCtr="0" forceAA="0" compatLnSpc="1">
            <a:prstTxWarp prst="textNoShape">
              <a:avLst/>
            </a:prstTxWarp>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399" b="1"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Bibliography</a:t>
            </a:r>
          </a:p>
        </p:txBody>
      </p:sp>
      <p:sp>
        <p:nvSpPr>
          <p:cNvPr id="11" name="TextBox 10">
            <a:extLst>
              <a:ext uri="{FF2B5EF4-FFF2-40B4-BE49-F238E27FC236}">
                <a16:creationId xmlns:a16="http://schemas.microsoft.com/office/drawing/2014/main" id="{5C00EAA3-45D0-40B4-93F0-F49B918887AD}"/>
              </a:ext>
            </a:extLst>
          </p:cNvPr>
          <p:cNvSpPr txBox="1"/>
          <p:nvPr/>
        </p:nvSpPr>
        <p:spPr>
          <a:xfrm>
            <a:off x="304800" y="1622185"/>
            <a:ext cx="11430000" cy="4185761"/>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AU" sz="1200">
                <a:latin typeface="Arial" panose="020B0604020202020204" pitchFamily="34" charset="0"/>
                <a:cs typeface="Arial" panose="020B0604020202020204" pitchFamily="34" charset="0"/>
              </a:rPr>
              <a:t>Lachlan Dowsett, </a:t>
            </a:r>
            <a:r>
              <a:rPr lang="en-AU" sz="1400">
                <a:latin typeface="Arial" panose="020B0604020202020204" pitchFamily="34" charset="0"/>
                <a:cs typeface="Arial" panose="020B0604020202020204" pitchFamily="34" charset="0"/>
              </a:rPr>
              <a:t>Vicky Barnett. Making Labs Accessible for ALL – A Comparative Study Across Australian Universities. Unpublished Student Report for CHEM3006, Curtin University, 2022; Available on request. </a:t>
            </a:r>
            <a:endParaRPr lang="en-AU" sz="140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400" b="0" i="0" u="none" strike="noStrike" baseline="0">
                <a:solidFill>
                  <a:srgbClr val="000000"/>
                </a:solidFill>
                <a:latin typeface="Arial" panose="020B0604020202020204" pitchFamily="34" charset="0"/>
                <a:cs typeface="Arial" panose="020B0604020202020204" pitchFamily="34" charset="0"/>
              </a:rPr>
              <a:t>Ron Niemann, Dorothy L Miner, Anne B Swanson, Michael Woods. Teaching Chemistry to Students with Disabilities: A Manual for High Schools, Colleges, and Graduate Programs 4th Edition. American Chemical Society Committee on Chemists with Disabilities 2001. </a:t>
            </a:r>
          </a:p>
          <a:p>
            <a:pPr marL="285750" indent="-285750">
              <a:buFont typeface="Arial" panose="020B0604020202020204" pitchFamily="34" charset="0"/>
              <a:buChar char="•"/>
            </a:pPr>
            <a:r>
              <a:rPr lang="en-AU" sz="1400" b="0" i="0" u="none" strike="noStrike" baseline="0">
                <a:solidFill>
                  <a:srgbClr val="000000"/>
                </a:solidFill>
                <a:latin typeface="Arial" panose="020B0604020202020204" pitchFamily="34" charset="0"/>
                <a:cs typeface="Arial" panose="020B0604020202020204" pitchFamily="34" charset="0"/>
              </a:rPr>
              <a:t>Stacey Lowery </a:t>
            </a:r>
            <a:r>
              <a:rPr lang="en-AU" sz="1400" b="0" i="0" u="none" strike="noStrike" baseline="0" err="1">
                <a:solidFill>
                  <a:srgbClr val="000000"/>
                </a:solidFill>
                <a:latin typeface="Arial" panose="020B0604020202020204" pitchFamily="34" charset="0"/>
                <a:cs typeface="Arial" panose="020B0604020202020204" pitchFamily="34" charset="0"/>
              </a:rPr>
              <a:t>Bretz</a:t>
            </a:r>
            <a:r>
              <a:rPr lang="en-AU" sz="1400" b="0" i="0" u="none" strike="noStrike" baseline="0">
                <a:solidFill>
                  <a:srgbClr val="000000"/>
                </a:solidFill>
                <a:latin typeface="Arial" panose="020B0604020202020204" pitchFamily="34" charset="0"/>
                <a:cs typeface="Arial" panose="020B0604020202020204" pitchFamily="34" charset="0"/>
              </a:rPr>
              <a:t>. Evidence for the Importance of Laboratory Courses. J Chem Educ 2019;2(96):193-5. </a:t>
            </a:r>
          </a:p>
          <a:p>
            <a:pPr marL="285750" indent="-285750">
              <a:buFont typeface="Arial" panose="020B0604020202020204" pitchFamily="34" charset="0"/>
              <a:buChar char="•"/>
            </a:pPr>
            <a:r>
              <a:rPr lang="en-AU" sz="1400" b="0" i="0" u="none" strike="noStrike" baseline="0">
                <a:solidFill>
                  <a:srgbClr val="000000"/>
                </a:solidFill>
                <a:latin typeface="Arial" panose="020B0604020202020204" pitchFamily="34" charset="0"/>
                <a:cs typeface="Arial" panose="020B0604020202020204" pitchFamily="34" charset="0"/>
              </a:rPr>
              <a:t>Nancy McDaniel, Gerri Wolf, Chris Mahaffy, John </a:t>
            </a:r>
            <a:r>
              <a:rPr lang="en-AU" sz="1400" b="0" i="0" u="none" strike="noStrike" baseline="0" err="1">
                <a:solidFill>
                  <a:srgbClr val="000000"/>
                </a:solidFill>
                <a:latin typeface="Arial" panose="020B0604020202020204" pitchFamily="34" charset="0"/>
                <a:cs typeface="Arial" panose="020B0604020202020204" pitchFamily="34" charset="0"/>
              </a:rPr>
              <a:t>Teggins</a:t>
            </a:r>
            <a:r>
              <a:rPr lang="en-AU" sz="1400" b="0" i="0" u="none" strike="noStrike" baseline="0">
                <a:solidFill>
                  <a:srgbClr val="000000"/>
                </a:solidFill>
                <a:latin typeface="Arial" panose="020B0604020202020204" pitchFamily="34" charset="0"/>
                <a:cs typeface="Arial" panose="020B0604020202020204" pitchFamily="34" charset="0"/>
              </a:rPr>
              <a:t>. Inclusion of Students with Disabilities in a College Chemistry Laboratory Course Journal of Postsecondary Education and Disability. 1994;11:20-8. </a:t>
            </a:r>
          </a:p>
          <a:p>
            <a:pPr marL="285750" indent="-285750">
              <a:buFont typeface="Arial" panose="020B0604020202020204" pitchFamily="34" charset="0"/>
              <a:buChar char="•"/>
            </a:pPr>
            <a:r>
              <a:rPr lang="en-AU" sz="1400" b="0" i="0" u="none" strike="noStrike" baseline="0">
                <a:solidFill>
                  <a:srgbClr val="000000"/>
                </a:solidFill>
                <a:latin typeface="Arial" panose="020B0604020202020204" pitchFamily="34" charset="0"/>
                <a:cs typeface="Arial" panose="020B0604020202020204" pitchFamily="34" charset="0"/>
              </a:rPr>
              <a:t>Disability Discrimination Act 1992, (1992). </a:t>
            </a:r>
          </a:p>
          <a:p>
            <a:pPr marL="285750" indent="-285750">
              <a:buFont typeface="Arial" panose="020B0604020202020204" pitchFamily="34" charset="0"/>
              <a:buChar char="•"/>
            </a:pPr>
            <a:r>
              <a:rPr lang="en-AU" sz="1400" b="0" i="0" u="none" strike="noStrike" baseline="0">
                <a:solidFill>
                  <a:srgbClr val="000000"/>
                </a:solidFill>
                <a:latin typeface="Arial" panose="020B0604020202020204" pitchFamily="34" charset="0"/>
                <a:cs typeface="Arial" panose="020B0604020202020204" pitchFamily="34" charset="0"/>
              </a:rPr>
              <a:t>Disability discrimination, (2014). </a:t>
            </a:r>
          </a:p>
          <a:p>
            <a:pPr marL="285750" indent="-285750">
              <a:buFont typeface="Arial" panose="020B0604020202020204" pitchFamily="34" charset="0"/>
              <a:buChar char="•"/>
            </a:pPr>
            <a:r>
              <a:rPr lang="en-AU" sz="1400" b="0" i="0" u="none" strike="noStrike" baseline="0">
                <a:solidFill>
                  <a:srgbClr val="000000"/>
                </a:solidFill>
                <a:latin typeface="Arial" panose="020B0604020202020204" pitchFamily="34" charset="0"/>
                <a:cs typeface="Arial" panose="020B0604020202020204" pitchFamily="34" charset="0"/>
              </a:rPr>
              <a:t>Dipesh Prema, Ruby </a:t>
            </a:r>
            <a:r>
              <a:rPr lang="en-AU" sz="1400" b="0" i="0" u="none" strike="noStrike" baseline="0" err="1">
                <a:solidFill>
                  <a:srgbClr val="000000"/>
                </a:solidFill>
                <a:latin typeface="Arial" panose="020B0604020202020204" pitchFamily="34" charset="0"/>
                <a:cs typeface="Arial" panose="020B0604020202020204" pitchFamily="34" charset="0"/>
              </a:rPr>
              <a:t>Dhand</a:t>
            </a:r>
            <a:r>
              <a:rPr lang="en-AU" sz="1400" b="0" i="0" u="none" strike="noStrike" baseline="0">
                <a:solidFill>
                  <a:srgbClr val="000000"/>
                </a:solidFill>
                <a:latin typeface="Arial" panose="020B0604020202020204" pitchFamily="34" charset="0"/>
                <a:cs typeface="Arial" panose="020B0604020202020204" pitchFamily="34" charset="0"/>
              </a:rPr>
              <a:t>. Inclusion and accessibility in STEM education: Navigating the duty to accommodate disability rights. Canadian Journal of Disability Studies. 2019:121-42. </a:t>
            </a:r>
          </a:p>
          <a:p>
            <a:pPr marL="285750" indent="-285750">
              <a:buFont typeface="Arial" panose="020B0604020202020204" pitchFamily="34" charset="0"/>
              <a:buChar char="•"/>
            </a:pPr>
            <a:r>
              <a:rPr lang="en-AU" sz="1400" b="0" i="0" u="none" strike="noStrike" baseline="0">
                <a:solidFill>
                  <a:srgbClr val="000000"/>
                </a:solidFill>
                <a:latin typeface="Arial" panose="020B0604020202020204" pitchFamily="34" charset="0"/>
                <a:cs typeface="Arial" panose="020B0604020202020204" pitchFamily="34" charset="0"/>
              </a:rPr>
              <a:t>Australian Bureau of Statistics. Disability and carers: Census 2021 [Available from: </a:t>
            </a:r>
            <a:r>
              <a:rPr lang="en-AU" sz="1400" b="0" i="0" u="none" strike="noStrike" baseline="0">
                <a:solidFill>
                  <a:srgbClr val="0000FF"/>
                </a:solidFill>
                <a:latin typeface="Arial" panose="020B0604020202020204" pitchFamily="34" charset="0"/>
                <a:cs typeface="Arial" panose="020B0604020202020204" pitchFamily="34" charset="0"/>
              </a:rPr>
              <a:t>https://www.abs.gov.au/statistics/health/disability/disability-and-carers-census/2021</a:t>
            </a:r>
            <a:r>
              <a:rPr lang="en-AU" sz="1400" b="0" i="0" u="none" strike="noStrike" baseline="0">
                <a:solidFill>
                  <a:srgbClr val="0000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AU" sz="1400" b="0" i="0" u="none" strike="noStrike" baseline="0">
                <a:solidFill>
                  <a:srgbClr val="000000"/>
                </a:solidFill>
                <a:latin typeface="Arial" panose="020B0604020202020204" pitchFamily="34" charset="0"/>
                <a:cs typeface="Arial" panose="020B0604020202020204" pitchFamily="34" charset="0"/>
              </a:rPr>
              <a:t>Australian Institute of Health and Welfare. People with disability in Australia 2022 [Available from: </a:t>
            </a:r>
            <a:r>
              <a:rPr lang="en-AU" sz="1400" b="0" i="0" u="none" strike="noStrike" baseline="0">
                <a:solidFill>
                  <a:srgbClr val="0000FF"/>
                </a:solidFill>
                <a:latin typeface="Arial" panose="020B0604020202020204" pitchFamily="34" charset="0"/>
                <a:cs typeface="Arial" panose="020B0604020202020204" pitchFamily="34" charset="0"/>
                <a:hlinkClick r:id="rId3"/>
              </a:rPr>
              <a:t>https://www.aihw.gov.au/reports/disability/people-with-disability-in-australia/contents/education-and-skills/engagement-in-education</a:t>
            </a:r>
            <a:r>
              <a:rPr lang="en-AU" sz="1400" b="0" i="0" u="none" strike="noStrike" baseline="0">
                <a:solidFill>
                  <a:srgbClr val="00000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AU" sz="1400" b="0" i="0" u="none" strike="noStrike" baseline="0">
                <a:solidFill>
                  <a:srgbClr val="000000"/>
                </a:solidFill>
                <a:latin typeface="Arial" panose="020B0604020202020204" pitchFamily="34" charset="0"/>
                <a:cs typeface="Arial" panose="020B0604020202020204" pitchFamily="34" charset="0"/>
              </a:rPr>
              <a:t>Australian Human Rights Commission. Disability Discrimination Act Action Plans: A Guide for the Tertiary Education Sector 2022 [Available from: </a:t>
            </a:r>
            <a:r>
              <a:rPr lang="en-AU" sz="1400" b="0" i="0" u="none" strike="noStrike" baseline="0">
                <a:solidFill>
                  <a:srgbClr val="0000FF"/>
                </a:solidFill>
                <a:latin typeface="Arial" panose="020B0604020202020204" pitchFamily="34" charset="0"/>
                <a:cs typeface="Arial" panose="020B0604020202020204" pitchFamily="34" charset="0"/>
              </a:rPr>
              <a:t>https://humanrights.gov.au/our-work/disability-rights/disability-discrimination-act-action-plans-guide-tertiary-education#5</a:t>
            </a:r>
            <a:r>
              <a:rPr lang="en-AU" sz="1400" b="0" i="0" u="none" strike="noStrike" baseline="0">
                <a:solidFill>
                  <a:srgbClr val="0000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AU" sz="1400">
                <a:solidFill>
                  <a:srgbClr val="000000"/>
                </a:solidFill>
                <a:latin typeface="Arial" panose="020B0604020202020204" pitchFamily="34" charset="0"/>
                <a:cs typeface="Arial" panose="020B0604020202020204" pitchFamily="34" charset="0"/>
              </a:rPr>
              <a:t>ADCET website and resources within </a:t>
            </a:r>
            <a:r>
              <a:rPr lang="en-AU" sz="1400">
                <a:solidFill>
                  <a:srgbClr val="000000"/>
                </a:solidFill>
                <a:latin typeface="Arial" panose="020B0604020202020204" pitchFamily="34" charset="0"/>
                <a:cs typeface="Arial" panose="020B0604020202020204" pitchFamily="34" charset="0"/>
                <a:hlinkClick r:id="rId4"/>
              </a:rPr>
              <a:t>https://www.adcet.edu.au/</a:t>
            </a:r>
            <a:r>
              <a:rPr lang="en-AU" sz="1400">
                <a:solidFill>
                  <a:srgbClr val="0000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AU" sz="1400" b="0" i="0" u="none" strike="noStrike" baseline="0">
                <a:solidFill>
                  <a:srgbClr val="000000"/>
                </a:solidFill>
                <a:latin typeface="Arial" panose="020B0604020202020204" pitchFamily="34" charset="0"/>
                <a:cs typeface="Arial" panose="020B0604020202020204" pitchFamily="34" charset="0"/>
              </a:rPr>
              <a:t>Risk Assessment Reference Number 5620 (Curtin’s CHARM system)</a:t>
            </a:r>
          </a:p>
        </p:txBody>
      </p:sp>
      <p:pic>
        <p:nvPicPr>
          <p:cNvPr id="5" name="Picture 4">
            <a:extLst>
              <a:ext uri="{FF2B5EF4-FFF2-40B4-BE49-F238E27FC236}">
                <a16:creationId xmlns:a16="http://schemas.microsoft.com/office/drawing/2014/main" id="{96C595C1-601D-4DAF-86C2-1CA8DE8CE2D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94601" y="6438430"/>
            <a:ext cx="1857582" cy="327554"/>
          </a:xfrm>
          <a:prstGeom prst="rect">
            <a:avLst/>
          </a:prstGeom>
        </p:spPr>
      </p:pic>
    </p:spTree>
    <p:extLst>
      <p:ext uri="{BB962C8B-B14F-4D97-AF65-F5344CB8AC3E}">
        <p14:creationId xmlns:p14="http://schemas.microsoft.com/office/powerpoint/2010/main" val="1467775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4">
            <a:extLs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t="15" b="15"/>
          <a:stretch/>
        </p:blipFill>
        <p:spPr>
          <a:prstGeom prst="rect">
            <a:avLst/>
          </a:prstGeom>
        </p:spPr>
      </p:pic>
      <p:sp>
        <p:nvSpPr>
          <p:cNvPr id="12" name="Rectangle 11">
            <a:extLst>
              <a:ext uri="{C183D7F6-B498-43B3-948B-1728B52AA6E4}">
                <adec:decorative xmlns:adec="http://schemas.microsoft.com/office/drawing/2017/decorative" val="1"/>
              </a:ext>
            </a:extLst>
          </p:cNvPr>
          <p:cNvSpPr/>
          <p:nvPr/>
        </p:nvSpPr>
        <p:spPr>
          <a:xfrm>
            <a:off x="1" y="-16654"/>
            <a:ext cx="12204106" cy="6874208"/>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0" name="Title 1"/>
          <p:cNvSpPr txBox="1">
            <a:spLocks noGrp="1"/>
          </p:cNvSpPr>
          <p:nvPr>
            <p:ph type="title" idx="4294967295"/>
          </p:nvPr>
        </p:nvSpPr>
        <p:spPr>
          <a:xfrm>
            <a:off x="3439881" y="2775650"/>
            <a:ext cx="5343586" cy="1289601"/>
          </a:xfrm>
          <a:prstGeom prst="rect">
            <a:avLst/>
          </a:prstGeom>
          <a:noFill/>
          <a:ln w="76200">
            <a:solidFill>
              <a:schemeClr val="bg1"/>
            </a:solidFill>
            <a:prstDash/>
          </a:ln>
          <a:effectLst/>
        </p:spPr>
        <p:txBody>
          <a:bodyPr rot="0" spcFirstLastPara="0" vertOverflow="overflow" horzOverflow="overflow" vert="horz" wrap="none" lIns="359953" tIns="89988" rIns="359953" bIns="89988" numCol="1" spcCol="0" rtlCol="0" fromWordArt="0" anchor="ctr" anchorCtr="0" forceAA="0" compatLnSpc="1">
            <a:prstTxWarp prst="textNoShape">
              <a:avLst/>
            </a:prstTxWarp>
            <a:sp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pPr marL="0" marR="0" lvl="0" indent="0" algn="ctr" defTabSz="1219261" rtl="0" eaLnBrk="1" fontAlgn="auto" latinLnBrk="0" hangingPunct="1">
              <a:lnSpc>
                <a:spcPct val="100000"/>
              </a:lnSpc>
              <a:spcBef>
                <a:spcPct val="0"/>
              </a:spcBef>
              <a:spcAft>
                <a:spcPts val="0"/>
              </a:spcAft>
              <a:buClrTx/>
              <a:buSzTx/>
              <a:buFontTx/>
              <a:buNone/>
              <a:tabLst/>
              <a:defRPr/>
            </a:pPr>
            <a:r>
              <a:rPr kumimoji="0" lang="en-US" sz="7199"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Thank you</a:t>
            </a:r>
          </a:p>
        </p:txBody>
      </p:sp>
      <p:sp>
        <p:nvSpPr>
          <p:cNvPr id="17" name="Subtitle 2"/>
          <p:cNvSpPr txBox="1">
            <a:spLocks/>
          </p:cNvSpPr>
          <p:nvPr/>
        </p:nvSpPr>
        <p:spPr>
          <a:xfrm>
            <a:off x="2225413" y="4267091"/>
            <a:ext cx="7786025" cy="552832"/>
          </a:xfrm>
          <a:prstGeom prst="rect">
            <a:avLst/>
          </a:prstGeom>
        </p:spPr>
        <p:txBody>
          <a:bodyPr vert="horz" lIns="121910" tIns="60955" rIns="121910" bIns="60955" rtlCol="0">
            <a:norm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pPr algn="ctr"/>
            <a:r>
              <a:rPr lang="en-US" sz="2150">
                <a:solidFill>
                  <a:schemeClr val="bg1"/>
                </a:solidFill>
                <a:latin typeface="Proxima Nova" panose="02000506030000020004" pitchFamily="2" charset="0"/>
                <a:cs typeface="Calibri Regular" charset="0"/>
              </a:rPr>
              <a:t>Make tomorrow better.</a:t>
            </a:r>
          </a:p>
        </p:txBody>
      </p:sp>
    </p:spTree>
    <p:extLst>
      <p:ext uri="{BB962C8B-B14F-4D97-AF65-F5344CB8AC3E}">
        <p14:creationId xmlns:p14="http://schemas.microsoft.com/office/powerpoint/2010/main" val="181300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0"/>
          <p:cNvSpPr txBox="1">
            <a:spLocks noGrp="1"/>
          </p:cNvSpPr>
          <p:nvPr>
            <p:ph type="title" idx="4294967295"/>
          </p:nvPr>
        </p:nvSpPr>
        <p:spPr>
          <a:xfrm>
            <a:off x="345140" y="572375"/>
            <a:ext cx="11274641" cy="425758"/>
          </a:xfrm>
          <a:prstGeom prst="rect">
            <a:avLst/>
          </a:prstGeom>
          <a:noFill/>
          <a:ln>
            <a:noFill/>
            <a:prstDash/>
          </a:ln>
          <a:effectLst/>
        </p:spPr>
        <p:txBody>
          <a:bodyPr rot="0" spcFirstLastPara="0" vertOverflow="overflow" horzOverflow="overflow" vert="horz" wrap="square" lIns="121910" tIns="60955" rIns="121910" bIns="60955" numCol="1" spcCol="0" rtlCol="0" fromWordArt="0" anchor="ctr" anchorCtr="0" forceAA="0" compatLnSpc="1">
            <a:prstTxWarp prst="textNoShape">
              <a:avLst/>
            </a:prstTxWarp>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399" b="1"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Science laboratories (‘scientific method’)</a:t>
            </a:r>
          </a:p>
        </p:txBody>
      </p:sp>
      <p:pic>
        <p:nvPicPr>
          <p:cNvPr id="5" name="Picture 4" descr="A picture from the past showing scientists performing a laboratory experiment.">
            <a:extLst>
              <a:ext uri="{FF2B5EF4-FFF2-40B4-BE49-F238E27FC236}">
                <a16:creationId xmlns:a16="http://schemas.microsoft.com/office/drawing/2014/main" id="{9540A180-82B2-4136-9B01-936B6612D8D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45140" y="1540962"/>
            <a:ext cx="2931460" cy="2220581"/>
          </a:xfrm>
          <a:prstGeom prst="rect">
            <a:avLst/>
          </a:prstGeom>
        </p:spPr>
      </p:pic>
      <p:sp>
        <p:nvSpPr>
          <p:cNvPr id="17" name="Subtitle 2"/>
          <p:cNvSpPr txBox="1">
            <a:spLocks/>
          </p:cNvSpPr>
          <p:nvPr/>
        </p:nvSpPr>
        <p:spPr>
          <a:xfrm>
            <a:off x="345140" y="4220760"/>
            <a:ext cx="2931460" cy="1722840"/>
          </a:xfrm>
          <a:prstGeom prst="rect">
            <a:avLst/>
          </a:prstGeom>
        </p:spPr>
        <p:txBody>
          <a:bodyPr vert="horz" lIns="121910" tIns="60955" rIns="121910" bIns="6095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2000">
                <a:solidFill>
                  <a:schemeClr val="tx2"/>
                </a:solidFill>
                <a:latin typeface="Arial" panose="020B0604020202020204" pitchFamily="34" charset="0"/>
                <a:cs typeface="Arial" panose="020B0604020202020204" pitchFamily="34" charset="0"/>
              </a:rPr>
              <a:t>Much of what we now know about science is a result of past experiments.</a:t>
            </a:r>
          </a:p>
        </p:txBody>
      </p:sp>
      <p:pic>
        <p:nvPicPr>
          <p:cNvPr id="8" name="Picture 7" descr="Students studying and writing in notebooks.">
            <a:extLst>
              <a:ext uri="{FF2B5EF4-FFF2-40B4-BE49-F238E27FC236}">
                <a16:creationId xmlns:a16="http://schemas.microsoft.com/office/drawing/2014/main" id="{384FD2B4-9DE7-4564-B6AE-181658AA4D3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657132" y="1540962"/>
            <a:ext cx="3955911" cy="2225199"/>
          </a:xfrm>
          <a:prstGeom prst="rect">
            <a:avLst/>
          </a:prstGeom>
        </p:spPr>
      </p:pic>
      <p:sp>
        <p:nvSpPr>
          <p:cNvPr id="27" name="Subtitle 2"/>
          <p:cNvSpPr txBox="1">
            <a:spLocks/>
          </p:cNvSpPr>
          <p:nvPr/>
        </p:nvSpPr>
        <p:spPr>
          <a:xfrm>
            <a:off x="3318458" y="4038600"/>
            <a:ext cx="4572000" cy="2113965"/>
          </a:xfrm>
          <a:prstGeom prst="rect">
            <a:avLst/>
          </a:prstGeom>
        </p:spPr>
        <p:txBody>
          <a:bodyPr vert="horz" lIns="121910" tIns="60955" rIns="121910" bIns="6095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20000"/>
              </a:lnSpc>
              <a:buNone/>
            </a:pPr>
            <a:r>
              <a:rPr lang="en-US" sz="2000">
                <a:solidFill>
                  <a:schemeClr val="tx2"/>
                </a:solidFill>
                <a:latin typeface="Arial" panose="020B0604020202020204" pitchFamily="34" charset="0"/>
                <a:cs typeface="Arial" panose="020B0604020202020204" pitchFamily="34" charset="0"/>
              </a:rPr>
              <a:t>A modern science unit = practical skills + theory.</a:t>
            </a:r>
          </a:p>
          <a:p>
            <a:pPr marL="0" indent="0" algn="ctr">
              <a:lnSpc>
                <a:spcPct val="120000"/>
              </a:lnSpc>
              <a:buNone/>
            </a:pPr>
            <a:r>
              <a:rPr lang="en-US" sz="2000" i="1">
                <a:solidFill>
                  <a:schemeClr val="tx2"/>
                </a:solidFill>
                <a:latin typeface="Arial" panose="020B0604020202020204" pitchFamily="34" charset="0"/>
                <a:cs typeface="Arial" panose="020B0604020202020204" pitchFamily="34" charset="0"/>
              </a:rPr>
              <a:t>Practical experiences let students learn how to do experiments </a:t>
            </a:r>
            <a:r>
              <a:rPr lang="en-US" sz="2000" b="1" i="1">
                <a:solidFill>
                  <a:schemeClr val="tx2"/>
                </a:solidFill>
                <a:latin typeface="Arial" panose="020B0604020202020204" pitchFamily="34" charset="0"/>
                <a:cs typeface="Arial" panose="020B0604020202020204" pitchFamily="34" charset="0"/>
              </a:rPr>
              <a:t>meaningfully and safely</a:t>
            </a:r>
            <a:r>
              <a:rPr lang="en-US" sz="2000">
                <a:solidFill>
                  <a:schemeClr val="tx2"/>
                </a:solidFill>
                <a:latin typeface="Arial" panose="020B0604020202020204" pitchFamily="34" charset="0"/>
                <a:cs typeface="Arial" panose="020B0604020202020204" pitchFamily="34" charset="0"/>
              </a:rPr>
              <a:t>. </a:t>
            </a:r>
          </a:p>
        </p:txBody>
      </p:sp>
      <p:sp>
        <p:nvSpPr>
          <p:cNvPr id="32" name="Subtitle 2">
            <a:extLst>
              <a:ext uri="{FF2B5EF4-FFF2-40B4-BE49-F238E27FC236}">
                <a16:creationId xmlns:a16="http://schemas.microsoft.com/office/drawing/2014/main" id="{D535318A-C4F4-40BA-819D-1B31944AD1F0}"/>
              </a:ext>
              <a:ext uri="{C183D7F6-B498-43B3-948B-1728B52AA6E4}">
                <adec:decorative xmlns:adec="http://schemas.microsoft.com/office/drawing/2017/decorative" val="0"/>
              </a:ext>
            </a:extLst>
          </p:cNvPr>
          <p:cNvSpPr txBox="1">
            <a:spLocks/>
          </p:cNvSpPr>
          <p:nvPr/>
        </p:nvSpPr>
        <p:spPr>
          <a:xfrm>
            <a:off x="7970236" y="1371600"/>
            <a:ext cx="3810001" cy="1826908"/>
          </a:xfrm>
          <a:prstGeom prst="rect">
            <a:avLst/>
          </a:prstGeom>
        </p:spPr>
        <p:txBody>
          <a:bodyPr vert="horz" lIns="121910" tIns="60955" rIns="121910" bIns="6095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2000">
                <a:solidFill>
                  <a:schemeClr val="tx2"/>
                </a:solidFill>
                <a:latin typeface="Arial" panose="020B0604020202020204" pitchFamily="34" charset="0"/>
                <a:cs typeface="Arial" panose="020B0604020202020204" pitchFamily="34" charset="0"/>
              </a:rPr>
              <a:t>E.g. In both secondary and tertiary sectors, it is the </a:t>
            </a:r>
            <a:r>
              <a:rPr lang="en-US" sz="2000" b="1">
                <a:solidFill>
                  <a:schemeClr val="accent3"/>
                </a:solidFill>
                <a:latin typeface="Arial" panose="020B0604020202020204" pitchFamily="34" charset="0"/>
                <a:cs typeface="Arial" panose="020B0604020202020204" pitchFamily="34" charset="0"/>
              </a:rPr>
              <a:t>experimental side of chemistry that students usually find the most engaging</a:t>
            </a:r>
            <a:r>
              <a:rPr lang="en-US" sz="2000">
                <a:solidFill>
                  <a:schemeClr val="tx2"/>
                </a:solidFill>
                <a:latin typeface="Arial" panose="020B0604020202020204" pitchFamily="34" charset="0"/>
                <a:cs typeface="Arial" panose="020B0604020202020204" pitchFamily="34" charset="0"/>
              </a:rPr>
              <a:t>. </a:t>
            </a:r>
          </a:p>
        </p:txBody>
      </p:sp>
      <p:pic>
        <p:nvPicPr>
          <p:cNvPr id="29" name="Picture 28" descr="A person in a lab coat and gloves holding a flask">
            <a:extLst>
              <a:ext uri="{FF2B5EF4-FFF2-40B4-BE49-F238E27FC236}">
                <a16:creationId xmlns:a16="http://schemas.microsoft.com/office/drawing/2014/main" id="{13176A69-1815-4292-AB2A-92F500499435}"/>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t="11353"/>
          <a:stretch/>
        </p:blipFill>
        <p:spPr>
          <a:xfrm>
            <a:off x="8791228" y="3659493"/>
            <a:ext cx="2132164" cy="2646378"/>
          </a:xfrm>
          <a:prstGeom prst="rect">
            <a:avLst/>
          </a:prstGeom>
        </p:spPr>
      </p:pic>
      <p:pic>
        <p:nvPicPr>
          <p:cNvPr id="24" name="Picture 23">
            <a:extLs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94601" y="6438430"/>
            <a:ext cx="1857582" cy="327554"/>
          </a:xfrm>
          <a:prstGeom prst="rect">
            <a:avLst/>
          </a:prstGeom>
        </p:spPr>
      </p:pic>
    </p:spTree>
    <p:extLst>
      <p:ext uri="{BB962C8B-B14F-4D97-AF65-F5344CB8AC3E}">
        <p14:creationId xmlns:p14="http://schemas.microsoft.com/office/powerpoint/2010/main" val="1356114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0"/>
          <p:cNvSpPr txBox="1">
            <a:spLocks noGrp="1"/>
          </p:cNvSpPr>
          <p:nvPr>
            <p:ph type="title" idx="4294967295"/>
          </p:nvPr>
        </p:nvSpPr>
        <p:spPr>
          <a:xfrm>
            <a:off x="449494" y="179283"/>
            <a:ext cx="11658599" cy="425758"/>
          </a:xfrm>
          <a:prstGeom prst="rect">
            <a:avLst/>
          </a:prstGeom>
          <a:noFill/>
          <a:ln>
            <a:noFill/>
            <a:prstDash/>
          </a:ln>
          <a:effectLst/>
        </p:spPr>
        <p:txBody>
          <a:bodyPr rot="0" spcFirstLastPara="0" vertOverflow="overflow" horzOverflow="overflow" vert="horz" wrap="square" lIns="121910" tIns="60955" rIns="121910" bIns="60955" numCol="1" spcCol="0" rtlCol="0" fromWordArt="0" anchor="ctr" anchorCtr="0" forceAA="0" compatLnSpc="1">
            <a:prstTxWarp prst="textNoShape">
              <a:avLst/>
            </a:prstTxWarp>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Traditional labs are not accessible for all</a:t>
            </a:r>
          </a:p>
        </p:txBody>
      </p:sp>
      <p:pic>
        <p:nvPicPr>
          <p:cNvPr id="5" name="Picture 4" descr="A group of students in a chemistry teaching laboratory"/>
          <p:cNvPicPr>
            <a:picLocks noChangeAspect="1"/>
          </p:cNvPicPr>
          <p:nvPr/>
        </p:nvPicPr>
        <p:blipFill rotWithShape="1">
          <a:blip r:embed="rId3"/>
          <a:srcRect l="42481"/>
          <a:stretch/>
        </p:blipFill>
        <p:spPr>
          <a:xfrm>
            <a:off x="3505200" y="915686"/>
            <a:ext cx="4724399" cy="5522744"/>
          </a:xfrm>
          <a:prstGeom prst="rect">
            <a:avLst/>
          </a:prstGeom>
        </p:spPr>
      </p:pic>
      <p:grpSp>
        <p:nvGrpSpPr>
          <p:cNvPr id="16" name="Group 15" descr="The image here is a cue to consider how a typical chemistry teaching laboratory may not be sufficiently accessible to a neurodivergent student.">
            <a:extLst>
              <a:ext uri="{FF2B5EF4-FFF2-40B4-BE49-F238E27FC236}">
                <a16:creationId xmlns:a16="http://schemas.microsoft.com/office/drawing/2014/main" id="{B9B83343-1A57-BBB7-B74E-EA8F258A2005}"/>
              </a:ext>
            </a:extLst>
          </p:cNvPr>
          <p:cNvGrpSpPr/>
          <p:nvPr/>
        </p:nvGrpSpPr>
        <p:grpSpPr>
          <a:xfrm>
            <a:off x="368187" y="957501"/>
            <a:ext cx="2480010" cy="2481377"/>
            <a:chOff x="4832568" y="1164577"/>
            <a:chExt cx="2480010" cy="2481377"/>
          </a:xfrm>
        </p:grpSpPr>
        <p:sp>
          <p:nvSpPr>
            <p:cNvPr id="17" name="Oval 16">
              <a:extLst>
                <a:ext uri="{FF2B5EF4-FFF2-40B4-BE49-F238E27FC236}">
                  <a16:creationId xmlns:a16="http://schemas.microsoft.com/office/drawing/2014/main" id="{04EF0516-BF7C-3C21-F257-A07A6C86ADC4}"/>
                </a:ext>
              </a:extLst>
            </p:cNvPr>
            <p:cNvSpPr>
              <a:spLocks noChangeAspect="1"/>
            </p:cNvSpPr>
            <p:nvPr/>
          </p:nvSpPr>
          <p:spPr>
            <a:xfrm>
              <a:off x="4832568" y="1164577"/>
              <a:ext cx="2480010" cy="2481377"/>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p>
              <a:pPr algn="ctr" defTabSz="609370">
                <a:defRPr/>
              </a:pPr>
              <a:endParaRPr lang="en-US" sz="2400">
                <a:solidFill>
                  <a:srgbClr val="FFFFFF"/>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507F3F9-4225-0162-0F28-E8B2EBAA2C2A}"/>
                </a:ext>
              </a:extLst>
            </p:cNvPr>
            <p:cNvSpPr txBox="1">
              <a:spLocks noChangeAspect="1"/>
            </p:cNvSpPr>
            <p:nvPr/>
          </p:nvSpPr>
          <p:spPr>
            <a:xfrm>
              <a:off x="4844796" y="1469337"/>
              <a:ext cx="2457099" cy="553959"/>
            </a:xfrm>
            <a:prstGeom prst="rect">
              <a:avLst/>
            </a:prstGeom>
            <a:noFill/>
          </p:spPr>
          <p:txBody>
            <a:bodyPr wrap="square" lIns="121884" tIns="60941" rIns="121884" bIns="60941">
              <a:spAutoFit/>
            </a:bodyPr>
            <a:lstStyle/>
            <a:p>
              <a:pPr algn="ctr" defTabSz="609370">
                <a:defRPr/>
              </a:pPr>
              <a:r>
                <a:rPr lang="en-US" sz="2800">
                  <a:solidFill>
                    <a:srgbClr val="FFFFFF"/>
                  </a:solidFill>
                  <a:latin typeface="Arial" panose="020B0604020202020204" pitchFamily="34" charset="0"/>
                  <a:cs typeface="Arial" panose="020B0604020202020204" pitchFamily="34" charset="0"/>
                </a:rPr>
                <a:t>A</a:t>
              </a:r>
              <a:endParaRPr lang="ru-RU" sz="2800">
                <a:solidFill>
                  <a:srgbClr val="FFFFFF"/>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5483C51-5F50-2D51-F62E-48364CA8404A}"/>
                </a:ext>
              </a:extLst>
            </p:cNvPr>
            <p:cNvSpPr txBox="1">
              <a:spLocks noChangeAspect="1"/>
            </p:cNvSpPr>
            <p:nvPr/>
          </p:nvSpPr>
          <p:spPr>
            <a:xfrm>
              <a:off x="4844796" y="2219357"/>
              <a:ext cx="2457099" cy="400071"/>
            </a:xfrm>
            <a:prstGeom prst="rect">
              <a:avLst/>
            </a:prstGeom>
            <a:noFill/>
          </p:spPr>
          <p:txBody>
            <a:bodyPr wrap="square" lIns="121884" tIns="60941" rIns="121884" bIns="60941">
              <a:spAutoFit/>
            </a:bodyPr>
            <a:lstStyle/>
            <a:p>
              <a:pPr algn="ctr" defTabSz="609370">
                <a:defRPr/>
              </a:pPr>
              <a:r>
                <a:rPr lang="en-US" sz="1800">
                  <a:solidFill>
                    <a:srgbClr val="FFFFFF"/>
                  </a:solidFill>
                  <a:latin typeface="Arial" panose="020B0604020202020204" pitchFamily="34" charset="0"/>
                  <a:cs typeface="Arial" panose="020B0604020202020204" pitchFamily="34" charset="0"/>
                </a:rPr>
                <a:t>Neurodivergence</a:t>
              </a:r>
            </a:p>
          </p:txBody>
        </p:sp>
      </p:grpSp>
      <p:grpSp>
        <p:nvGrpSpPr>
          <p:cNvPr id="2" name="Group 1" descr="The image here is a cue to consider how a typical chemistry teaching laboratory may not be sufficiently accessible to a student with a mobility impairment.">
            <a:extLst>
              <a:ext uri="{FF2B5EF4-FFF2-40B4-BE49-F238E27FC236}">
                <a16:creationId xmlns:a16="http://schemas.microsoft.com/office/drawing/2014/main" id="{2A2E1E73-0CE8-9D3A-453B-3ECAB41EA157}"/>
              </a:ext>
            </a:extLst>
          </p:cNvPr>
          <p:cNvGrpSpPr/>
          <p:nvPr/>
        </p:nvGrpSpPr>
        <p:grpSpPr>
          <a:xfrm>
            <a:off x="500193" y="3891219"/>
            <a:ext cx="2480010" cy="2481377"/>
            <a:chOff x="1280371" y="2600653"/>
            <a:chExt cx="2480010" cy="2481377"/>
          </a:xfrm>
        </p:grpSpPr>
        <p:sp>
          <p:nvSpPr>
            <p:cNvPr id="3" name="Oval 2">
              <a:extLst>
                <a:ext uri="{FF2B5EF4-FFF2-40B4-BE49-F238E27FC236}">
                  <a16:creationId xmlns:a16="http://schemas.microsoft.com/office/drawing/2014/main" id="{4F94EE03-DF26-62AD-D2C8-4A7B788A23F1}"/>
                </a:ext>
              </a:extLst>
            </p:cNvPr>
            <p:cNvSpPr>
              <a:spLocks noChangeAspect="1"/>
            </p:cNvSpPr>
            <p:nvPr/>
          </p:nvSpPr>
          <p:spPr>
            <a:xfrm>
              <a:off x="1280371" y="2600653"/>
              <a:ext cx="2480010" cy="2481377"/>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p>
              <a:pPr algn="ctr" defTabSz="609370">
                <a:defRPr/>
              </a:pPr>
              <a:endParaRPr lang="en-US" sz="2400">
                <a:solidFill>
                  <a:srgbClr val="FFFFFF"/>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63B7BA8-7EF6-D60A-8AE8-848E1BC6C4D5}"/>
                </a:ext>
              </a:extLst>
            </p:cNvPr>
            <p:cNvSpPr txBox="1">
              <a:spLocks noChangeAspect="1"/>
            </p:cNvSpPr>
            <p:nvPr/>
          </p:nvSpPr>
          <p:spPr>
            <a:xfrm>
              <a:off x="1292599" y="2905413"/>
              <a:ext cx="2457099" cy="553959"/>
            </a:xfrm>
            <a:prstGeom prst="rect">
              <a:avLst/>
            </a:prstGeom>
            <a:noFill/>
          </p:spPr>
          <p:txBody>
            <a:bodyPr wrap="square" lIns="121884" tIns="60941" rIns="121884" bIns="60941">
              <a:spAutoFit/>
            </a:bodyPr>
            <a:lstStyle/>
            <a:p>
              <a:pPr algn="ctr" defTabSz="609370">
                <a:defRPr/>
              </a:pPr>
              <a:r>
                <a:rPr lang="en-US" sz="2800">
                  <a:solidFill>
                    <a:srgbClr val="FFFFFF"/>
                  </a:solidFill>
                  <a:latin typeface="Arial" panose="020B0604020202020204" pitchFamily="34" charset="0"/>
                  <a:cs typeface="Arial" panose="020B0604020202020204" pitchFamily="34" charset="0"/>
                </a:rPr>
                <a:t>B</a:t>
              </a:r>
              <a:endParaRPr lang="ru-RU" sz="2800">
                <a:solidFill>
                  <a:srgbClr val="FFFFFF"/>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5F9E29B-62CF-999A-319B-8A8A93327138}"/>
                </a:ext>
              </a:extLst>
            </p:cNvPr>
            <p:cNvSpPr txBox="1">
              <a:spLocks noChangeAspect="1"/>
            </p:cNvSpPr>
            <p:nvPr/>
          </p:nvSpPr>
          <p:spPr>
            <a:xfrm>
              <a:off x="1292599" y="3655433"/>
              <a:ext cx="2457099" cy="400071"/>
            </a:xfrm>
            <a:prstGeom prst="rect">
              <a:avLst/>
            </a:prstGeom>
            <a:noFill/>
          </p:spPr>
          <p:txBody>
            <a:bodyPr wrap="square" lIns="121884" tIns="60941" rIns="121884" bIns="60941">
              <a:spAutoFit/>
            </a:bodyPr>
            <a:lstStyle/>
            <a:p>
              <a:pPr algn="ctr" defTabSz="609370">
                <a:defRPr/>
              </a:pPr>
              <a:r>
                <a:rPr lang="en-US" sz="1800">
                  <a:solidFill>
                    <a:srgbClr val="FFFFFF"/>
                  </a:solidFill>
                  <a:latin typeface="Arial" panose="020B0604020202020204" pitchFamily="34" charset="0"/>
                  <a:cs typeface="Arial" panose="020B0604020202020204" pitchFamily="34" charset="0"/>
                </a:rPr>
                <a:t>Mobility impairment</a:t>
              </a:r>
            </a:p>
          </p:txBody>
        </p:sp>
      </p:grpSp>
      <p:grpSp>
        <p:nvGrpSpPr>
          <p:cNvPr id="7" name="Group 6" descr="The image here is a cue to consider how a typical chemistry teaching laboratory may not be sufficiently accessible to a student with a visual impairment.">
            <a:extLst>
              <a:ext uri="{FF2B5EF4-FFF2-40B4-BE49-F238E27FC236}">
                <a16:creationId xmlns:a16="http://schemas.microsoft.com/office/drawing/2014/main" id="{9DA209F9-24C8-28D4-9ABB-1711320C691A}"/>
              </a:ext>
            </a:extLst>
          </p:cNvPr>
          <p:cNvGrpSpPr/>
          <p:nvPr/>
        </p:nvGrpSpPr>
        <p:grpSpPr>
          <a:xfrm>
            <a:off x="8886602" y="806833"/>
            <a:ext cx="2486889" cy="2481377"/>
            <a:chOff x="4760751" y="4113945"/>
            <a:chExt cx="2486889" cy="2481377"/>
          </a:xfrm>
        </p:grpSpPr>
        <p:sp>
          <p:nvSpPr>
            <p:cNvPr id="8" name="Oval 7">
              <a:extLst>
                <a:ext uri="{FF2B5EF4-FFF2-40B4-BE49-F238E27FC236}">
                  <a16:creationId xmlns:a16="http://schemas.microsoft.com/office/drawing/2014/main" id="{8B640C0F-7086-4854-B273-96E9A604BC5D}"/>
                </a:ext>
              </a:extLst>
            </p:cNvPr>
            <p:cNvSpPr>
              <a:spLocks noChangeAspect="1"/>
            </p:cNvSpPr>
            <p:nvPr/>
          </p:nvSpPr>
          <p:spPr>
            <a:xfrm>
              <a:off x="4767630" y="4113945"/>
              <a:ext cx="2480010" cy="2481377"/>
            </a:xfrm>
            <a:prstGeom prst="ellipse">
              <a:avLst/>
            </a:prstGeom>
            <a:solidFill>
              <a:schemeClr val="accent4">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p>
              <a:pPr algn="ctr" defTabSz="609370">
                <a:defRPr/>
              </a:pPr>
              <a:endParaRPr lang="en-US" sz="2400">
                <a:solidFill>
                  <a:srgbClr val="FFFF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EDD30AA-B02E-00C9-F40C-5CA6B407D140}"/>
                </a:ext>
              </a:extLst>
            </p:cNvPr>
            <p:cNvSpPr txBox="1">
              <a:spLocks noChangeAspect="1"/>
            </p:cNvSpPr>
            <p:nvPr/>
          </p:nvSpPr>
          <p:spPr>
            <a:xfrm>
              <a:off x="4760751" y="4418705"/>
              <a:ext cx="2457099" cy="553959"/>
            </a:xfrm>
            <a:prstGeom prst="rect">
              <a:avLst/>
            </a:prstGeom>
            <a:noFill/>
          </p:spPr>
          <p:txBody>
            <a:bodyPr wrap="square" lIns="121884" tIns="60941" rIns="121884" bIns="60941">
              <a:spAutoFit/>
            </a:bodyPr>
            <a:lstStyle/>
            <a:p>
              <a:pPr algn="ctr" defTabSz="609370">
                <a:defRPr/>
              </a:pPr>
              <a:r>
                <a:rPr lang="en-US" sz="2800">
                  <a:solidFill>
                    <a:srgbClr val="FFFFFF"/>
                  </a:solidFill>
                  <a:latin typeface="Arial" panose="020B0604020202020204" pitchFamily="34" charset="0"/>
                  <a:cs typeface="Arial" panose="020B0604020202020204" pitchFamily="34" charset="0"/>
                </a:rPr>
                <a:t>C</a:t>
              </a:r>
              <a:endParaRPr lang="ru-RU" sz="2800">
                <a:solidFill>
                  <a:srgbClr val="FFFFFF"/>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F3594B1-DF8B-023F-E014-FE4F86858BA9}"/>
                </a:ext>
              </a:extLst>
            </p:cNvPr>
            <p:cNvSpPr txBox="1">
              <a:spLocks noChangeAspect="1"/>
            </p:cNvSpPr>
            <p:nvPr/>
          </p:nvSpPr>
          <p:spPr>
            <a:xfrm>
              <a:off x="4760751" y="5168725"/>
              <a:ext cx="2457099" cy="400071"/>
            </a:xfrm>
            <a:prstGeom prst="rect">
              <a:avLst/>
            </a:prstGeom>
            <a:noFill/>
          </p:spPr>
          <p:txBody>
            <a:bodyPr wrap="square" lIns="121884" tIns="60941" rIns="121884" bIns="60941">
              <a:spAutoFit/>
            </a:bodyPr>
            <a:lstStyle/>
            <a:p>
              <a:pPr algn="ctr" defTabSz="609370">
                <a:defRPr/>
              </a:pPr>
              <a:r>
                <a:rPr lang="en-US" sz="1800">
                  <a:solidFill>
                    <a:srgbClr val="FFFFFF"/>
                  </a:solidFill>
                  <a:latin typeface="Arial" panose="020B0604020202020204" pitchFamily="34" charset="0"/>
                  <a:cs typeface="Arial" panose="020B0604020202020204" pitchFamily="34" charset="0"/>
                </a:rPr>
                <a:t>Visual impairment</a:t>
              </a:r>
            </a:p>
          </p:txBody>
        </p:sp>
      </p:grpSp>
      <p:grpSp>
        <p:nvGrpSpPr>
          <p:cNvPr id="11" name="Group 10" descr="The image here is a cue to consider how a typical chemistry teaching laboratory may not be sufficiently accessible to a student with a hearing impairment.">
            <a:extLst>
              <a:ext uri="{FF2B5EF4-FFF2-40B4-BE49-F238E27FC236}">
                <a16:creationId xmlns:a16="http://schemas.microsoft.com/office/drawing/2014/main" id="{61DA2AF9-A581-FD2C-E0A4-2286CD4F3301}"/>
              </a:ext>
            </a:extLst>
          </p:cNvPr>
          <p:cNvGrpSpPr/>
          <p:nvPr/>
        </p:nvGrpSpPr>
        <p:grpSpPr>
          <a:xfrm>
            <a:off x="8918310" y="3794762"/>
            <a:ext cx="2499176" cy="2481377"/>
            <a:chOff x="8511129" y="2490378"/>
            <a:chExt cx="2499176" cy="2481377"/>
          </a:xfrm>
        </p:grpSpPr>
        <p:sp>
          <p:nvSpPr>
            <p:cNvPr id="12" name="Oval 11">
              <a:extLst>
                <a:ext uri="{FF2B5EF4-FFF2-40B4-BE49-F238E27FC236}">
                  <a16:creationId xmlns:a16="http://schemas.microsoft.com/office/drawing/2014/main" id="{8325BA88-DF25-E1C4-DE97-E7A22155664B}"/>
                </a:ext>
              </a:extLst>
            </p:cNvPr>
            <p:cNvSpPr>
              <a:spLocks noChangeAspect="1"/>
            </p:cNvSpPr>
            <p:nvPr/>
          </p:nvSpPr>
          <p:spPr>
            <a:xfrm>
              <a:off x="8511129" y="2490378"/>
              <a:ext cx="2480010" cy="2481377"/>
            </a:xfrm>
            <a:prstGeom prst="ellipse">
              <a:avLst/>
            </a:prstGeom>
            <a:solidFill>
              <a:schemeClr val="accent5">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p>
              <a:pPr algn="ctr" defTabSz="609370">
                <a:defRPr/>
              </a:pPr>
              <a:endParaRPr lang="en-US" sz="2400">
                <a:solidFill>
                  <a:srgbClr val="FFFFFF"/>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EB12E5A-69DC-1DBD-931E-14EE4A4E599C}"/>
                </a:ext>
              </a:extLst>
            </p:cNvPr>
            <p:cNvSpPr txBox="1">
              <a:spLocks noChangeAspect="1"/>
            </p:cNvSpPr>
            <p:nvPr/>
          </p:nvSpPr>
          <p:spPr>
            <a:xfrm>
              <a:off x="8521330" y="2795138"/>
              <a:ext cx="2457099" cy="553959"/>
            </a:xfrm>
            <a:prstGeom prst="rect">
              <a:avLst/>
            </a:prstGeom>
            <a:noFill/>
          </p:spPr>
          <p:txBody>
            <a:bodyPr wrap="square" lIns="121884" tIns="60941" rIns="121884" bIns="60941">
              <a:spAutoFit/>
            </a:bodyPr>
            <a:lstStyle/>
            <a:p>
              <a:pPr algn="ctr" defTabSz="609370">
                <a:defRPr/>
              </a:pPr>
              <a:r>
                <a:rPr lang="en-US" sz="2800">
                  <a:solidFill>
                    <a:srgbClr val="FFFFFF"/>
                  </a:solidFill>
                  <a:latin typeface="Arial" panose="020B0604020202020204" pitchFamily="34" charset="0"/>
                  <a:cs typeface="Arial" panose="020B0604020202020204" pitchFamily="34" charset="0"/>
                </a:rPr>
                <a:t>D</a:t>
              </a:r>
              <a:endParaRPr lang="ru-RU" sz="2800">
                <a:solidFill>
                  <a:srgbClr val="FFFFF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1603457-2E9F-C74D-CA70-013B9FFEECD6}"/>
                </a:ext>
              </a:extLst>
            </p:cNvPr>
            <p:cNvSpPr txBox="1">
              <a:spLocks noChangeAspect="1"/>
            </p:cNvSpPr>
            <p:nvPr/>
          </p:nvSpPr>
          <p:spPr>
            <a:xfrm>
              <a:off x="8553206" y="3491497"/>
              <a:ext cx="2457099" cy="400071"/>
            </a:xfrm>
            <a:prstGeom prst="rect">
              <a:avLst/>
            </a:prstGeom>
            <a:noFill/>
          </p:spPr>
          <p:txBody>
            <a:bodyPr wrap="square" lIns="121884" tIns="60941" rIns="121884" bIns="60941">
              <a:spAutoFit/>
            </a:bodyPr>
            <a:lstStyle/>
            <a:p>
              <a:pPr algn="ctr" defTabSz="609370">
                <a:defRPr/>
              </a:pPr>
              <a:r>
                <a:rPr lang="en-US" sz="1800">
                  <a:solidFill>
                    <a:srgbClr val="FFFFFF"/>
                  </a:solidFill>
                  <a:latin typeface="Arial" panose="020B0604020202020204" pitchFamily="34" charset="0"/>
                  <a:cs typeface="Arial" panose="020B0604020202020204" pitchFamily="34" charset="0"/>
                </a:rPr>
                <a:t>Hearing impairment</a:t>
              </a:r>
            </a:p>
          </p:txBody>
        </p:sp>
      </p:grpSp>
      <p:pic>
        <p:nvPicPr>
          <p:cNvPr id="24" name="Picture 23">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94601" y="6438430"/>
            <a:ext cx="1857582" cy="327554"/>
          </a:xfrm>
          <a:prstGeom prst="rect">
            <a:avLst/>
          </a:prstGeom>
        </p:spPr>
      </p:pic>
    </p:spTree>
    <p:extLst>
      <p:ext uri="{BB962C8B-B14F-4D97-AF65-F5344CB8AC3E}">
        <p14:creationId xmlns:p14="http://schemas.microsoft.com/office/powerpoint/2010/main" val="550948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8" name="Title 20"/>
          <p:cNvSpPr txBox="1">
            <a:spLocks noGrp="1"/>
          </p:cNvSpPr>
          <p:nvPr>
            <p:ph type="title" idx="4294967295"/>
          </p:nvPr>
        </p:nvSpPr>
        <p:spPr>
          <a:xfrm>
            <a:off x="449494" y="179283"/>
            <a:ext cx="11658599" cy="425758"/>
          </a:xfrm>
          <a:prstGeom prst="rect">
            <a:avLst/>
          </a:prstGeom>
          <a:noFill/>
          <a:ln>
            <a:noFill/>
            <a:prstDash/>
          </a:ln>
          <a:effectLst/>
        </p:spPr>
        <p:txBody>
          <a:bodyPr rot="0" spcFirstLastPara="0" vertOverflow="overflow" horzOverflow="overflow" vert="horz" wrap="square" lIns="121910" tIns="60955" rIns="121910" bIns="60955" numCol="1" spcCol="0" rtlCol="0" fromWordArt="0" anchor="ctr" anchorCtr="0" forceAA="0" compatLnSpc="1">
            <a:prstTxWarp prst="textNoShape">
              <a:avLst/>
            </a:prstTxWarp>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Traditional labs are not accessible for all</a:t>
            </a:r>
            <a:r>
              <a:rPr lang="en-US" sz="4400" b="1">
                <a:solidFill>
                  <a:schemeClr val="tx1"/>
                </a:solidFill>
                <a:latin typeface="Arial" panose="020B0604020202020204" pitchFamily="34" charset="0"/>
                <a:cs typeface="Arial" panose="020B0604020202020204" pitchFamily="34" charset="0"/>
              </a:rPr>
              <a:t>…</a:t>
            </a:r>
            <a:endParaRPr kumimoji="0" lang="en-US" sz="4400" b="1"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endParaRPr>
          </a:p>
        </p:txBody>
      </p:sp>
      <p:pic>
        <p:nvPicPr>
          <p:cNvPr id="5" name="Picture 4" descr="A group of students in a chemistry teaching laboratory"/>
          <p:cNvPicPr>
            <a:picLocks noChangeAspect="1"/>
          </p:cNvPicPr>
          <p:nvPr/>
        </p:nvPicPr>
        <p:blipFill rotWithShape="1">
          <a:blip r:embed="rId3"/>
          <a:srcRect l="42481"/>
          <a:stretch/>
        </p:blipFill>
        <p:spPr>
          <a:xfrm>
            <a:off x="3505200" y="915686"/>
            <a:ext cx="4724399" cy="5522744"/>
          </a:xfrm>
          <a:prstGeom prst="rect">
            <a:avLst/>
          </a:prstGeom>
        </p:spPr>
      </p:pic>
      <p:grpSp>
        <p:nvGrpSpPr>
          <p:cNvPr id="16" name="Group 15" descr="The image here identifies some examples of how the teaching laboratory pictured is not accessible for a neurodivergent student.">
            <a:extLst>
              <a:ext uri="{FF2B5EF4-FFF2-40B4-BE49-F238E27FC236}">
                <a16:creationId xmlns:a16="http://schemas.microsoft.com/office/drawing/2014/main" id="{B9B83343-1A57-BBB7-B74E-EA8F258A2005}"/>
              </a:ext>
            </a:extLst>
          </p:cNvPr>
          <p:cNvGrpSpPr/>
          <p:nvPr/>
        </p:nvGrpSpPr>
        <p:grpSpPr>
          <a:xfrm>
            <a:off x="368187" y="957501"/>
            <a:ext cx="2480010" cy="2481377"/>
            <a:chOff x="4832568" y="1164577"/>
            <a:chExt cx="2480010" cy="2481377"/>
          </a:xfrm>
        </p:grpSpPr>
        <p:sp>
          <p:nvSpPr>
            <p:cNvPr id="17" name="Oval 16">
              <a:extLst>
                <a:ext uri="{FF2B5EF4-FFF2-40B4-BE49-F238E27FC236}">
                  <a16:creationId xmlns:a16="http://schemas.microsoft.com/office/drawing/2014/main" id="{04EF0516-BF7C-3C21-F257-A07A6C86ADC4}"/>
                </a:ext>
              </a:extLst>
            </p:cNvPr>
            <p:cNvSpPr>
              <a:spLocks noChangeAspect="1"/>
            </p:cNvSpPr>
            <p:nvPr/>
          </p:nvSpPr>
          <p:spPr>
            <a:xfrm>
              <a:off x="4832568" y="1164577"/>
              <a:ext cx="2480010" cy="2481377"/>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p>
              <a:pPr algn="ctr" defTabSz="609370">
                <a:defRPr/>
              </a:pPr>
              <a:endParaRPr lang="en-US" sz="2400">
                <a:solidFill>
                  <a:srgbClr val="FFFFFF"/>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507F3F9-4225-0162-0F28-E8B2EBAA2C2A}"/>
                </a:ext>
              </a:extLst>
            </p:cNvPr>
            <p:cNvSpPr txBox="1">
              <a:spLocks noChangeAspect="1"/>
            </p:cNvSpPr>
            <p:nvPr/>
          </p:nvSpPr>
          <p:spPr>
            <a:xfrm>
              <a:off x="4844796" y="1469337"/>
              <a:ext cx="2457099" cy="553959"/>
            </a:xfrm>
            <a:prstGeom prst="rect">
              <a:avLst/>
            </a:prstGeom>
            <a:noFill/>
          </p:spPr>
          <p:txBody>
            <a:bodyPr wrap="square" lIns="121884" tIns="60941" rIns="121884" bIns="60941">
              <a:spAutoFit/>
            </a:bodyPr>
            <a:lstStyle/>
            <a:p>
              <a:pPr algn="ctr" defTabSz="609370">
                <a:defRPr/>
              </a:pPr>
              <a:r>
                <a:rPr lang="en-US" sz="2800">
                  <a:solidFill>
                    <a:srgbClr val="FFFFFF"/>
                  </a:solidFill>
                  <a:latin typeface="Arial" panose="020B0604020202020204" pitchFamily="34" charset="0"/>
                  <a:cs typeface="Arial" panose="020B0604020202020204" pitchFamily="34" charset="0"/>
                </a:rPr>
                <a:t>A</a:t>
              </a:r>
              <a:endParaRPr lang="ru-RU" sz="2800">
                <a:solidFill>
                  <a:srgbClr val="FFFFFF"/>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5483C51-5F50-2D51-F62E-48364CA8404A}"/>
                </a:ext>
              </a:extLst>
            </p:cNvPr>
            <p:cNvSpPr txBox="1">
              <a:spLocks noChangeAspect="1"/>
            </p:cNvSpPr>
            <p:nvPr/>
          </p:nvSpPr>
          <p:spPr>
            <a:xfrm>
              <a:off x="4844796" y="2219357"/>
              <a:ext cx="2457099" cy="954069"/>
            </a:xfrm>
            <a:prstGeom prst="rect">
              <a:avLst/>
            </a:prstGeom>
            <a:noFill/>
          </p:spPr>
          <p:txBody>
            <a:bodyPr wrap="square" lIns="121884" tIns="60941" rIns="121884" bIns="60941">
              <a:spAutoFit/>
            </a:bodyPr>
            <a:lstStyle/>
            <a:p>
              <a:pPr algn="ctr" defTabSz="609370">
                <a:defRPr/>
              </a:pPr>
              <a:r>
                <a:rPr lang="en-US" sz="1800">
                  <a:solidFill>
                    <a:srgbClr val="FFFFFF"/>
                  </a:solidFill>
                  <a:latin typeface="Arial" panose="020B0604020202020204" pitchFamily="34" charset="0"/>
                  <a:cs typeface="Arial" panose="020B0604020202020204" pitchFamily="34" charset="0"/>
                </a:rPr>
                <a:t>Neurodivergence</a:t>
              </a:r>
            </a:p>
            <a:p>
              <a:pPr algn="ctr" defTabSz="609370">
                <a:defRPr/>
              </a:pPr>
              <a:r>
                <a:rPr lang="en-US" sz="1800" i="1">
                  <a:solidFill>
                    <a:srgbClr val="FFFFFF"/>
                  </a:solidFill>
                  <a:latin typeface="Arial" panose="020B0604020202020204" pitchFamily="34" charset="0"/>
                  <a:cs typeface="Arial" panose="020B0604020202020204" pitchFamily="34" charset="0"/>
                </a:rPr>
                <a:t>Noisy</a:t>
              </a:r>
            </a:p>
            <a:p>
              <a:pPr algn="ctr" defTabSz="609370">
                <a:defRPr/>
              </a:pPr>
              <a:r>
                <a:rPr lang="en-US" sz="1800" i="1">
                  <a:solidFill>
                    <a:srgbClr val="FFFFFF"/>
                  </a:solidFill>
                  <a:latin typeface="Arial" panose="020B0604020202020204" pitchFamily="34" charset="0"/>
                  <a:cs typeface="Arial" panose="020B0604020202020204" pitchFamily="34" charset="0"/>
                </a:rPr>
                <a:t>Crowded</a:t>
              </a:r>
            </a:p>
          </p:txBody>
        </p:sp>
      </p:grpSp>
      <p:grpSp>
        <p:nvGrpSpPr>
          <p:cNvPr id="2" name="Group 1" descr="The image here identifies some examples of how the teaching laboratory pictured is not accessible for a student with a mobility impairment.">
            <a:extLst>
              <a:ext uri="{FF2B5EF4-FFF2-40B4-BE49-F238E27FC236}">
                <a16:creationId xmlns:a16="http://schemas.microsoft.com/office/drawing/2014/main" id="{2A2E1E73-0CE8-9D3A-453B-3ECAB41EA157}"/>
              </a:ext>
            </a:extLst>
          </p:cNvPr>
          <p:cNvGrpSpPr/>
          <p:nvPr/>
        </p:nvGrpSpPr>
        <p:grpSpPr>
          <a:xfrm>
            <a:off x="490569" y="3891219"/>
            <a:ext cx="2489634" cy="2481377"/>
            <a:chOff x="1270747" y="2600653"/>
            <a:chExt cx="2489634" cy="2481377"/>
          </a:xfrm>
        </p:grpSpPr>
        <p:sp>
          <p:nvSpPr>
            <p:cNvPr id="3" name="Oval 2">
              <a:extLst>
                <a:ext uri="{FF2B5EF4-FFF2-40B4-BE49-F238E27FC236}">
                  <a16:creationId xmlns:a16="http://schemas.microsoft.com/office/drawing/2014/main" id="{4F94EE03-DF26-62AD-D2C8-4A7B788A23F1}"/>
                </a:ext>
              </a:extLst>
            </p:cNvPr>
            <p:cNvSpPr>
              <a:spLocks noChangeAspect="1"/>
            </p:cNvSpPr>
            <p:nvPr/>
          </p:nvSpPr>
          <p:spPr>
            <a:xfrm>
              <a:off x="1280371" y="2600653"/>
              <a:ext cx="2480010" cy="2481377"/>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p>
              <a:pPr algn="ctr" defTabSz="609370">
                <a:defRPr/>
              </a:pPr>
              <a:endParaRPr lang="en-US" sz="2400">
                <a:solidFill>
                  <a:srgbClr val="FFFFFF"/>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63B7BA8-7EF6-D60A-8AE8-848E1BC6C4D5}"/>
                </a:ext>
              </a:extLst>
            </p:cNvPr>
            <p:cNvSpPr txBox="1">
              <a:spLocks noChangeAspect="1"/>
            </p:cNvSpPr>
            <p:nvPr/>
          </p:nvSpPr>
          <p:spPr>
            <a:xfrm>
              <a:off x="1292599" y="2905413"/>
              <a:ext cx="2457099" cy="553959"/>
            </a:xfrm>
            <a:prstGeom prst="rect">
              <a:avLst/>
            </a:prstGeom>
            <a:noFill/>
          </p:spPr>
          <p:txBody>
            <a:bodyPr wrap="square" lIns="121884" tIns="60941" rIns="121884" bIns="60941">
              <a:spAutoFit/>
            </a:bodyPr>
            <a:lstStyle/>
            <a:p>
              <a:pPr algn="ctr" defTabSz="609370">
                <a:defRPr/>
              </a:pPr>
              <a:r>
                <a:rPr lang="en-US" sz="2800">
                  <a:solidFill>
                    <a:srgbClr val="FFFFFF"/>
                  </a:solidFill>
                  <a:latin typeface="Arial" panose="020B0604020202020204" pitchFamily="34" charset="0"/>
                  <a:cs typeface="Arial" panose="020B0604020202020204" pitchFamily="34" charset="0"/>
                </a:rPr>
                <a:t>B</a:t>
              </a:r>
              <a:endParaRPr lang="ru-RU" sz="2800">
                <a:solidFill>
                  <a:srgbClr val="FFFFFF"/>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5F9E29B-62CF-999A-319B-8A8A93327138}"/>
                </a:ext>
              </a:extLst>
            </p:cNvPr>
            <p:cNvSpPr txBox="1">
              <a:spLocks noChangeAspect="1"/>
            </p:cNvSpPr>
            <p:nvPr/>
          </p:nvSpPr>
          <p:spPr>
            <a:xfrm>
              <a:off x="1270747" y="3509444"/>
              <a:ext cx="2457099" cy="1231068"/>
            </a:xfrm>
            <a:prstGeom prst="rect">
              <a:avLst/>
            </a:prstGeom>
            <a:noFill/>
          </p:spPr>
          <p:txBody>
            <a:bodyPr wrap="square" lIns="121884" tIns="60941" rIns="121884" bIns="60941">
              <a:spAutoFit/>
            </a:bodyPr>
            <a:lstStyle/>
            <a:p>
              <a:pPr algn="ctr" defTabSz="609370">
                <a:defRPr/>
              </a:pPr>
              <a:r>
                <a:rPr lang="en-US" sz="1800">
                  <a:solidFill>
                    <a:srgbClr val="FFFFFF"/>
                  </a:solidFill>
                  <a:latin typeface="Arial" panose="020B0604020202020204" pitchFamily="34" charset="0"/>
                  <a:cs typeface="Arial" panose="020B0604020202020204" pitchFamily="34" charset="0"/>
                </a:rPr>
                <a:t>Mobility impairment</a:t>
              </a:r>
            </a:p>
            <a:p>
              <a:pPr algn="ctr" defTabSz="609370">
                <a:defRPr/>
              </a:pPr>
              <a:r>
                <a:rPr lang="en-US" sz="1800" i="1">
                  <a:solidFill>
                    <a:srgbClr val="FFFFFF"/>
                  </a:solidFill>
                  <a:latin typeface="Arial" panose="020B0604020202020204" pitchFamily="34" charset="0"/>
                  <a:cs typeface="Arial" panose="020B0604020202020204" pitchFamily="34" charset="0"/>
                </a:rPr>
                <a:t>High benches, sinks</a:t>
              </a:r>
            </a:p>
            <a:p>
              <a:pPr algn="ctr" defTabSz="609370">
                <a:defRPr/>
              </a:pPr>
              <a:r>
                <a:rPr lang="en-US" sz="1800" i="1">
                  <a:solidFill>
                    <a:srgbClr val="FFFFFF"/>
                  </a:solidFill>
                  <a:latin typeface="Arial" panose="020B0604020202020204" pitchFamily="34" charset="0"/>
                  <a:cs typeface="Arial" panose="020B0604020202020204" pitchFamily="34" charset="0"/>
                </a:rPr>
                <a:t>Crowded</a:t>
              </a:r>
            </a:p>
            <a:p>
              <a:pPr algn="ctr" defTabSz="609370">
                <a:defRPr/>
              </a:pPr>
              <a:r>
                <a:rPr lang="en-US" sz="1800" i="1">
                  <a:solidFill>
                    <a:srgbClr val="FFFFFF"/>
                  </a:solidFill>
                  <a:latin typeface="Arial" panose="020B0604020202020204" pitchFamily="34" charset="0"/>
                  <a:cs typeface="Arial" panose="020B0604020202020204" pitchFamily="34" charset="0"/>
                </a:rPr>
                <a:t>Narrow aisles</a:t>
              </a:r>
            </a:p>
          </p:txBody>
        </p:sp>
      </p:grpSp>
      <p:grpSp>
        <p:nvGrpSpPr>
          <p:cNvPr id="7" name="Group 6" descr="The image here identifies some examples of how the teaching laboratory pictured is not accessible for a student with a visual impairment.">
            <a:extLst>
              <a:ext uri="{FF2B5EF4-FFF2-40B4-BE49-F238E27FC236}">
                <a16:creationId xmlns:a16="http://schemas.microsoft.com/office/drawing/2014/main" id="{9DA209F9-24C8-28D4-9ABB-1711320C691A}"/>
              </a:ext>
            </a:extLst>
          </p:cNvPr>
          <p:cNvGrpSpPr/>
          <p:nvPr/>
        </p:nvGrpSpPr>
        <p:grpSpPr>
          <a:xfrm>
            <a:off x="8754596" y="849844"/>
            <a:ext cx="2631014" cy="2481377"/>
            <a:chOff x="4760751" y="4156956"/>
            <a:chExt cx="2499008" cy="2481377"/>
          </a:xfrm>
        </p:grpSpPr>
        <p:sp>
          <p:nvSpPr>
            <p:cNvPr id="8" name="Oval 7">
              <a:extLst>
                <a:ext uri="{FF2B5EF4-FFF2-40B4-BE49-F238E27FC236}">
                  <a16:creationId xmlns:a16="http://schemas.microsoft.com/office/drawing/2014/main" id="{8B640C0F-7086-4854-B273-96E9A604BC5D}"/>
                </a:ext>
              </a:extLst>
            </p:cNvPr>
            <p:cNvSpPr>
              <a:spLocks noChangeAspect="1"/>
            </p:cNvSpPr>
            <p:nvPr/>
          </p:nvSpPr>
          <p:spPr>
            <a:xfrm>
              <a:off x="4779749" y="4156956"/>
              <a:ext cx="2480010" cy="2481377"/>
            </a:xfrm>
            <a:prstGeom prst="ellipse">
              <a:avLst/>
            </a:prstGeom>
            <a:solidFill>
              <a:schemeClr val="accent4">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p>
              <a:pPr algn="ctr" defTabSz="609370">
                <a:defRPr/>
              </a:pPr>
              <a:endParaRPr lang="en-US" sz="2400">
                <a:solidFill>
                  <a:srgbClr val="FFFF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EDD30AA-B02E-00C9-F40C-5CA6B407D140}"/>
                </a:ext>
              </a:extLst>
            </p:cNvPr>
            <p:cNvSpPr txBox="1">
              <a:spLocks noChangeAspect="1"/>
            </p:cNvSpPr>
            <p:nvPr/>
          </p:nvSpPr>
          <p:spPr>
            <a:xfrm>
              <a:off x="4760751" y="4222798"/>
              <a:ext cx="2457099" cy="553959"/>
            </a:xfrm>
            <a:prstGeom prst="rect">
              <a:avLst/>
            </a:prstGeom>
            <a:noFill/>
          </p:spPr>
          <p:txBody>
            <a:bodyPr wrap="square" lIns="121884" tIns="60941" rIns="121884" bIns="60941">
              <a:spAutoFit/>
            </a:bodyPr>
            <a:lstStyle/>
            <a:p>
              <a:pPr algn="ctr" defTabSz="609370">
                <a:defRPr/>
              </a:pPr>
              <a:r>
                <a:rPr lang="en-US" sz="2800">
                  <a:solidFill>
                    <a:srgbClr val="FFFFFF"/>
                  </a:solidFill>
                  <a:latin typeface="Arial" panose="020B0604020202020204" pitchFamily="34" charset="0"/>
                  <a:cs typeface="Arial" panose="020B0604020202020204" pitchFamily="34" charset="0"/>
                </a:rPr>
                <a:t>C</a:t>
              </a:r>
              <a:endParaRPr lang="ru-RU" sz="2800">
                <a:solidFill>
                  <a:srgbClr val="FFFFFF"/>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F3594B1-DF8B-023F-E014-FE4F86858BA9}"/>
                </a:ext>
              </a:extLst>
            </p:cNvPr>
            <p:cNvSpPr txBox="1">
              <a:spLocks noChangeAspect="1"/>
            </p:cNvSpPr>
            <p:nvPr/>
          </p:nvSpPr>
          <p:spPr>
            <a:xfrm>
              <a:off x="4802660" y="4749631"/>
              <a:ext cx="2457099" cy="1785066"/>
            </a:xfrm>
            <a:prstGeom prst="rect">
              <a:avLst/>
            </a:prstGeom>
            <a:noFill/>
          </p:spPr>
          <p:txBody>
            <a:bodyPr wrap="square" lIns="121884" tIns="60941" rIns="121884" bIns="60941">
              <a:spAutoFit/>
            </a:bodyPr>
            <a:lstStyle/>
            <a:p>
              <a:pPr algn="ctr" defTabSz="609370">
                <a:defRPr/>
              </a:pPr>
              <a:r>
                <a:rPr lang="en-US" sz="1800">
                  <a:solidFill>
                    <a:srgbClr val="FFFFFF"/>
                  </a:solidFill>
                  <a:latin typeface="Arial" panose="020B0604020202020204" pitchFamily="34" charset="0"/>
                  <a:cs typeface="Arial" panose="020B0604020202020204" pitchFamily="34" charset="0"/>
                </a:rPr>
                <a:t>Visual impairment</a:t>
              </a:r>
            </a:p>
            <a:p>
              <a:pPr algn="ctr" defTabSz="609370">
                <a:defRPr/>
              </a:pPr>
              <a:r>
                <a:rPr lang="en-US" sz="1800" i="1">
                  <a:solidFill>
                    <a:srgbClr val="FFFFFF"/>
                  </a:solidFill>
                  <a:latin typeface="Arial" panose="020B0604020202020204" pitchFamily="34" charset="0"/>
                  <a:cs typeface="Arial" panose="020B0604020202020204" pitchFamily="34" charset="0"/>
                </a:rPr>
                <a:t>Reliance on observation (instructions, readings, </a:t>
              </a:r>
              <a:r>
                <a:rPr lang="en-US" sz="1800" i="1" err="1">
                  <a:solidFill>
                    <a:srgbClr val="FFFFFF"/>
                  </a:solidFill>
                  <a:latin typeface="Arial" panose="020B0604020202020204" pitchFamily="34" charset="0"/>
                  <a:cs typeface="Arial" panose="020B0604020202020204" pitchFamily="34" charset="0"/>
                </a:rPr>
                <a:t>colour</a:t>
              </a:r>
              <a:r>
                <a:rPr lang="en-US" sz="1800" i="1">
                  <a:solidFill>
                    <a:srgbClr val="FFFFFF"/>
                  </a:solidFill>
                  <a:latin typeface="Arial" panose="020B0604020202020204" pitchFamily="34" charset="0"/>
                  <a:cs typeface="Arial" panose="020B0604020202020204" pitchFamily="34" charset="0"/>
                </a:rPr>
                <a:t> changes)</a:t>
              </a:r>
            </a:p>
            <a:p>
              <a:pPr algn="ctr" defTabSz="609370">
                <a:defRPr/>
              </a:pPr>
              <a:r>
                <a:rPr lang="en-US" sz="1800" i="1">
                  <a:solidFill>
                    <a:srgbClr val="FFFFFF"/>
                  </a:solidFill>
                  <a:latin typeface="Arial" panose="020B0604020202020204" pitchFamily="34" charset="0"/>
                  <a:cs typeface="Arial" panose="020B0604020202020204" pitchFamily="34" charset="0"/>
                </a:rPr>
                <a:t>Signs &amp; labels</a:t>
              </a:r>
            </a:p>
          </p:txBody>
        </p:sp>
      </p:grpSp>
      <p:grpSp>
        <p:nvGrpSpPr>
          <p:cNvPr id="11" name="Group 10" descr="The image here identifies some examples of how the teaching laboratory pictured is not accessible for a student with a hearing impairment.">
            <a:extLst>
              <a:ext uri="{FF2B5EF4-FFF2-40B4-BE49-F238E27FC236}">
                <a16:creationId xmlns:a16="http://schemas.microsoft.com/office/drawing/2014/main" id="{61DA2AF9-A581-FD2C-E0A4-2286CD4F3301}"/>
              </a:ext>
            </a:extLst>
          </p:cNvPr>
          <p:cNvGrpSpPr/>
          <p:nvPr/>
        </p:nvGrpSpPr>
        <p:grpSpPr>
          <a:xfrm>
            <a:off x="8918310" y="3794762"/>
            <a:ext cx="2499176" cy="2481377"/>
            <a:chOff x="8511129" y="2490378"/>
            <a:chExt cx="2499176" cy="2481377"/>
          </a:xfrm>
        </p:grpSpPr>
        <p:sp>
          <p:nvSpPr>
            <p:cNvPr id="12" name="Oval 11">
              <a:extLst>
                <a:ext uri="{FF2B5EF4-FFF2-40B4-BE49-F238E27FC236}">
                  <a16:creationId xmlns:a16="http://schemas.microsoft.com/office/drawing/2014/main" id="{8325BA88-DF25-E1C4-DE97-E7A22155664B}"/>
                </a:ext>
              </a:extLst>
            </p:cNvPr>
            <p:cNvSpPr>
              <a:spLocks noChangeAspect="1"/>
            </p:cNvSpPr>
            <p:nvPr/>
          </p:nvSpPr>
          <p:spPr>
            <a:xfrm>
              <a:off x="8511129" y="2490378"/>
              <a:ext cx="2480010" cy="2481377"/>
            </a:xfrm>
            <a:prstGeom prst="ellipse">
              <a:avLst/>
            </a:prstGeom>
            <a:solidFill>
              <a:schemeClr val="accent5">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p>
              <a:pPr algn="ctr" defTabSz="609370">
                <a:defRPr/>
              </a:pPr>
              <a:endParaRPr lang="en-US" sz="2400">
                <a:solidFill>
                  <a:srgbClr val="FFFFFF"/>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EB12E5A-69DC-1DBD-931E-14EE4A4E599C}"/>
                </a:ext>
              </a:extLst>
            </p:cNvPr>
            <p:cNvSpPr txBox="1">
              <a:spLocks noChangeAspect="1"/>
            </p:cNvSpPr>
            <p:nvPr/>
          </p:nvSpPr>
          <p:spPr>
            <a:xfrm>
              <a:off x="8521330" y="2795138"/>
              <a:ext cx="2457099" cy="553959"/>
            </a:xfrm>
            <a:prstGeom prst="rect">
              <a:avLst/>
            </a:prstGeom>
            <a:noFill/>
          </p:spPr>
          <p:txBody>
            <a:bodyPr wrap="square" lIns="121884" tIns="60941" rIns="121884" bIns="60941">
              <a:spAutoFit/>
            </a:bodyPr>
            <a:lstStyle/>
            <a:p>
              <a:pPr algn="ctr" defTabSz="609370">
                <a:defRPr/>
              </a:pPr>
              <a:r>
                <a:rPr lang="en-US" sz="2800">
                  <a:solidFill>
                    <a:srgbClr val="FFFFFF"/>
                  </a:solidFill>
                  <a:latin typeface="Arial" panose="020B0604020202020204" pitchFamily="34" charset="0"/>
                  <a:cs typeface="Arial" panose="020B0604020202020204" pitchFamily="34" charset="0"/>
                </a:rPr>
                <a:t>D</a:t>
              </a:r>
              <a:endParaRPr lang="ru-RU" sz="2800">
                <a:solidFill>
                  <a:srgbClr val="FFFFF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1603457-2E9F-C74D-CA70-013B9FFEECD6}"/>
                </a:ext>
              </a:extLst>
            </p:cNvPr>
            <p:cNvSpPr txBox="1">
              <a:spLocks noChangeAspect="1"/>
            </p:cNvSpPr>
            <p:nvPr/>
          </p:nvSpPr>
          <p:spPr>
            <a:xfrm>
              <a:off x="8553206" y="3491497"/>
              <a:ext cx="2457099" cy="954069"/>
            </a:xfrm>
            <a:prstGeom prst="rect">
              <a:avLst/>
            </a:prstGeom>
            <a:noFill/>
          </p:spPr>
          <p:txBody>
            <a:bodyPr wrap="square" lIns="121884" tIns="60941" rIns="121884" bIns="60941">
              <a:spAutoFit/>
            </a:bodyPr>
            <a:lstStyle/>
            <a:p>
              <a:pPr algn="ctr" defTabSz="609370">
                <a:defRPr/>
              </a:pPr>
              <a:r>
                <a:rPr lang="en-US" sz="1800">
                  <a:solidFill>
                    <a:srgbClr val="FFFFFF"/>
                  </a:solidFill>
                  <a:latin typeface="Arial" panose="020B0604020202020204" pitchFamily="34" charset="0"/>
                  <a:cs typeface="Arial" panose="020B0604020202020204" pitchFamily="34" charset="0"/>
                </a:rPr>
                <a:t>Hearing impairment</a:t>
              </a:r>
            </a:p>
            <a:p>
              <a:pPr algn="ctr" defTabSz="609370">
                <a:defRPr/>
              </a:pPr>
              <a:r>
                <a:rPr lang="en-US" sz="1800" i="1">
                  <a:solidFill>
                    <a:srgbClr val="FFFFFF"/>
                  </a:solidFill>
                  <a:latin typeface="Arial" panose="020B0604020202020204" pitchFamily="34" charset="0"/>
                  <a:cs typeface="Arial" panose="020B0604020202020204" pitchFamily="34" charset="0"/>
                </a:rPr>
                <a:t>Alarms</a:t>
              </a:r>
            </a:p>
            <a:p>
              <a:pPr algn="ctr" defTabSz="609370">
                <a:defRPr/>
              </a:pPr>
              <a:r>
                <a:rPr lang="en-US" sz="1800" i="1">
                  <a:solidFill>
                    <a:srgbClr val="FFFFFF"/>
                  </a:solidFill>
                  <a:latin typeface="Arial" panose="020B0604020202020204" pitchFamily="34" charset="0"/>
                  <a:cs typeface="Arial" panose="020B0604020202020204" pitchFamily="34" charset="0"/>
                </a:rPr>
                <a:t>Verbal instructions</a:t>
              </a:r>
            </a:p>
          </p:txBody>
        </p:sp>
      </p:grpSp>
      <p:pic>
        <p:nvPicPr>
          <p:cNvPr id="24" name="Picture 23">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94601" y="6438430"/>
            <a:ext cx="1857582" cy="327554"/>
          </a:xfrm>
          <a:prstGeom prst="rect">
            <a:avLst/>
          </a:prstGeom>
        </p:spPr>
      </p:pic>
    </p:spTree>
    <p:extLst>
      <p:ext uri="{BB962C8B-B14F-4D97-AF65-F5344CB8AC3E}">
        <p14:creationId xmlns:p14="http://schemas.microsoft.com/office/powerpoint/2010/main" val="3294134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0"/>
          <p:cNvSpPr txBox="1">
            <a:spLocks noGrp="1"/>
          </p:cNvSpPr>
          <p:nvPr>
            <p:ph type="title" idx="4294967295"/>
          </p:nvPr>
        </p:nvSpPr>
        <p:spPr>
          <a:xfrm>
            <a:off x="228600" y="620183"/>
            <a:ext cx="11623583" cy="664659"/>
          </a:xfrm>
          <a:prstGeom prst="rect">
            <a:avLst/>
          </a:prstGeom>
          <a:noFill/>
          <a:ln>
            <a:noFill/>
            <a:prstDash/>
          </a:ln>
          <a:effectLst/>
        </p:spPr>
        <p:txBody>
          <a:bodyPr rot="0" spcFirstLastPara="0" vertOverflow="overflow" horzOverflow="overflow" vert="horz" wrap="square" lIns="121910" tIns="60955" rIns="121910" bIns="60955" numCol="1" spcCol="0" rtlCol="0" fromWordArt="0" anchor="ctr" anchorCtr="0" forceAA="0" compatLnSpc="1">
            <a:prstTxWarp prst="textNoShape">
              <a:avLst/>
            </a:prstTxWarp>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4399"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Accessibility for all</a:t>
            </a:r>
          </a:p>
        </p:txBody>
      </p:sp>
      <p:sp>
        <p:nvSpPr>
          <p:cNvPr id="15" name="Rectangle: Beveled 14">
            <a:extLst>
              <a:ext uri="{FF2B5EF4-FFF2-40B4-BE49-F238E27FC236}">
                <a16:creationId xmlns:a16="http://schemas.microsoft.com/office/drawing/2014/main" id="{3BFBC963-CB3D-2980-BFD9-CD5991F8C458}"/>
              </a:ext>
              <a:ext uri="{C183D7F6-B498-43B3-948B-1728B52AA6E4}">
                <adec:decorative xmlns:adec="http://schemas.microsoft.com/office/drawing/2017/decorative" val="1"/>
              </a:ext>
            </a:extLst>
          </p:cNvPr>
          <p:cNvSpPr/>
          <p:nvPr/>
        </p:nvSpPr>
        <p:spPr>
          <a:xfrm>
            <a:off x="5759447" y="104860"/>
            <a:ext cx="6314541" cy="1824518"/>
          </a:xfrm>
          <a:prstGeom prst="bevel">
            <a:avLst/>
          </a:prstGeom>
          <a:solidFill>
            <a:srgbClr val="52B3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4" name="Subtitle 2">
            <a:extLst>
              <a:ext uri="{FF2B5EF4-FFF2-40B4-BE49-F238E27FC236}">
                <a16:creationId xmlns:a16="http://schemas.microsoft.com/office/drawing/2014/main" id="{26E01F08-E7D8-C52E-4261-5470CD2179A8}"/>
              </a:ext>
              <a:ext uri="{C183D7F6-B498-43B3-948B-1728B52AA6E4}">
                <adec:decorative xmlns:adec="http://schemas.microsoft.com/office/drawing/2017/decorative" val="0"/>
              </a:ext>
            </a:extLst>
          </p:cNvPr>
          <p:cNvSpPr txBox="1">
            <a:spLocks/>
          </p:cNvSpPr>
          <p:nvPr/>
        </p:nvSpPr>
        <p:spPr>
          <a:xfrm>
            <a:off x="6060488" y="252235"/>
            <a:ext cx="5809137" cy="1529768"/>
          </a:xfrm>
          <a:prstGeom prst="rect">
            <a:avLst/>
          </a:prstGeom>
        </p:spPr>
        <p:txBody>
          <a:bodyPr vert="horz" lIns="121910" tIns="60955" rIns="121910" bIns="6095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buFont typeface="Wingdings" panose="05000000000000000000" pitchFamily="2" charset="2"/>
              <a:buChar char="Ø"/>
            </a:pPr>
            <a:r>
              <a:rPr lang="en-AU" sz="1800" b="0" i="0" u="none" strike="noStrike" baseline="0">
                <a:solidFill>
                  <a:srgbClr val="000000"/>
                </a:solidFill>
                <a:latin typeface="Arial" panose="020B0604020202020204" pitchFamily="34" charset="0"/>
                <a:cs typeface="Arial" panose="020B0604020202020204" pitchFamily="34" charset="0"/>
              </a:rPr>
              <a:t>1,464,415 people in 2021 requiring assistance with core activities </a:t>
            </a:r>
          </a:p>
          <a:p>
            <a:pPr>
              <a:lnSpc>
                <a:spcPct val="120000"/>
              </a:lnSpc>
              <a:buFont typeface="Wingdings" panose="05000000000000000000" pitchFamily="2" charset="2"/>
              <a:buChar char="Ø"/>
            </a:pPr>
            <a:r>
              <a:rPr lang="en-AU" sz="1800" b="0" i="0" u="none" strike="noStrike" baseline="0">
                <a:solidFill>
                  <a:srgbClr val="000000"/>
                </a:solidFill>
                <a:latin typeface="Arial" panose="020B0604020202020204" pitchFamily="34" charset="0"/>
                <a:cs typeface="Arial" panose="020B0604020202020204" pitchFamily="34" charset="0"/>
              </a:rPr>
              <a:t>6.3% of all students attending university are living with disability</a:t>
            </a:r>
            <a:endParaRPr lang="en-US" sz="1800">
              <a:solidFill>
                <a:schemeClr val="tx2"/>
              </a:solidFill>
              <a:latin typeface="Arial" panose="020B0604020202020204" pitchFamily="34" charset="0"/>
              <a:cs typeface="Arial" panose="020B0604020202020204" pitchFamily="34" charset="0"/>
            </a:endParaRPr>
          </a:p>
        </p:txBody>
      </p:sp>
      <p:sp>
        <p:nvSpPr>
          <p:cNvPr id="3" name="Subtitle 2"/>
          <p:cNvSpPr>
            <a:spLocks noGrp="1"/>
          </p:cNvSpPr>
          <p:nvPr>
            <p:ph type="subTitle" idx="4294967295"/>
          </p:nvPr>
        </p:nvSpPr>
        <p:spPr>
          <a:xfrm>
            <a:off x="363063" y="1447800"/>
            <a:ext cx="11354656" cy="3130613"/>
          </a:xfrm>
        </p:spPr>
        <p:txBody>
          <a:bodyPr wrap="square" numCol="1" spcCol="1080000">
            <a:spAutoFit/>
          </a:bodyPr>
          <a:lstStyle/>
          <a:p>
            <a:pPr algn="just">
              <a:lnSpc>
                <a:spcPct val="110000"/>
              </a:lnSpc>
              <a:buClr>
                <a:schemeClr val="accent2"/>
              </a:buClr>
            </a:pPr>
            <a:r>
              <a:rPr lang="en-US" sz="2000" b="1" u="sng">
                <a:solidFill>
                  <a:schemeClr val="tx1"/>
                </a:solidFill>
                <a:latin typeface="Arial" panose="020B0604020202020204" pitchFamily="34" charset="0"/>
                <a:cs typeface="Arial" panose="020B0604020202020204" pitchFamily="34" charset="0"/>
              </a:rPr>
              <a:t>Legislations &amp; Standards</a:t>
            </a:r>
          </a:p>
          <a:p>
            <a:pPr algn="just">
              <a:lnSpc>
                <a:spcPct val="150000"/>
              </a:lnSpc>
              <a:buClr>
                <a:schemeClr val="accent2"/>
              </a:buClr>
            </a:pPr>
            <a:r>
              <a:rPr lang="en-US" sz="2000">
                <a:latin typeface="Arial" panose="020B0604020202020204" pitchFamily="34" charset="0"/>
                <a:cs typeface="Arial" panose="020B0604020202020204" pitchFamily="34" charset="0"/>
              </a:rPr>
              <a:t>Federal &amp; state legislation to provide equitable treatment for people with disability in education:</a:t>
            </a:r>
          </a:p>
          <a:p>
            <a:pPr marL="285750" indent="-285750" algn="just">
              <a:lnSpc>
                <a:spcPct val="150000"/>
              </a:lnSpc>
              <a:buClr>
                <a:schemeClr val="accent2"/>
              </a:buClr>
              <a:buFont typeface="Arial" panose="020B0604020202020204" pitchFamily="34" charset="0"/>
              <a:buChar char="•"/>
            </a:pPr>
            <a:r>
              <a:rPr lang="en-AU" sz="1600">
                <a:latin typeface="Arial" panose="020B0604020202020204" pitchFamily="34" charset="0"/>
                <a:cs typeface="Arial" panose="020B0604020202020204" pitchFamily="34" charset="0"/>
                <a:hlinkClick r:id="rId3"/>
              </a:rPr>
              <a:t>Disability Discrimination Act (DDA) 1992</a:t>
            </a:r>
            <a:endParaRPr lang="en-AU" sz="1600">
              <a:latin typeface="Arial" panose="020B0604020202020204" pitchFamily="34" charset="0"/>
              <a:cs typeface="Arial" panose="020B0604020202020204" pitchFamily="34" charset="0"/>
            </a:endParaRPr>
          </a:p>
          <a:p>
            <a:pPr marL="285750" indent="-285750" algn="just">
              <a:lnSpc>
                <a:spcPct val="150000"/>
              </a:lnSpc>
              <a:buClr>
                <a:schemeClr val="accent2"/>
              </a:buClr>
              <a:buFont typeface="Arial" panose="020B0604020202020204" pitchFamily="34" charset="0"/>
              <a:buChar char="•"/>
            </a:pPr>
            <a:r>
              <a:rPr lang="en-AU" sz="1600">
                <a:latin typeface="Arial" panose="020B0604020202020204" pitchFamily="34" charset="0"/>
                <a:cs typeface="Arial" panose="020B0604020202020204" pitchFamily="34" charset="0"/>
                <a:hlinkClick r:id="rId4"/>
              </a:rPr>
              <a:t>Disability Standards for Education 2005</a:t>
            </a:r>
            <a:endParaRPr lang="en-AU" sz="1600">
              <a:latin typeface="Arial" panose="020B0604020202020204" pitchFamily="34" charset="0"/>
              <a:cs typeface="Arial" panose="020B0604020202020204" pitchFamily="34" charset="0"/>
            </a:endParaRPr>
          </a:p>
          <a:p>
            <a:pPr algn="just">
              <a:lnSpc>
                <a:spcPct val="150000"/>
              </a:lnSpc>
              <a:buClr>
                <a:schemeClr val="accent2"/>
              </a:buClr>
            </a:pPr>
            <a:r>
              <a:rPr lang="en-AU" sz="1800">
                <a:latin typeface="Arial" panose="020B0604020202020204" pitchFamily="34" charset="0"/>
                <a:cs typeface="Arial" panose="020B0604020202020204" pitchFamily="34" charset="0"/>
              </a:rPr>
              <a:t>Reflects Australia’s commitment to the </a:t>
            </a:r>
            <a:r>
              <a:rPr lang="en-AU" sz="1800">
                <a:latin typeface="Arial" panose="020B0604020202020204" pitchFamily="34" charset="0"/>
                <a:cs typeface="Arial" panose="020B0604020202020204" pitchFamily="34" charset="0"/>
                <a:hlinkClick r:id="rId5"/>
              </a:rPr>
              <a:t>United Nations Convention for the Rights of People with Disabilities</a:t>
            </a:r>
            <a:r>
              <a:rPr lang="en-AU" sz="1800">
                <a:latin typeface="Arial" panose="020B0604020202020204" pitchFamily="34" charset="0"/>
                <a:cs typeface="Arial" panose="020B0604020202020204" pitchFamily="34" charset="0"/>
              </a:rPr>
              <a:t> (UNCRPD)</a:t>
            </a:r>
          </a:p>
          <a:p>
            <a:pPr algn="just">
              <a:lnSpc>
                <a:spcPct val="110000"/>
              </a:lnSpc>
              <a:buClr>
                <a:schemeClr val="accent2"/>
              </a:buClr>
            </a:pPr>
            <a:endParaRPr lang="en-US" sz="1600">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096FF18B-E5A6-65B7-584F-1C8404DEBCC0}"/>
              </a:ext>
            </a:extLst>
          </p:cNvPr>
          <p:cNvSpPr txBox="1">
            <a:spLocks/>
          </p:cNvSpPr>
          <p:nvPr/>
        </p:nvSpPr>
        <p:spPr>
          <a:xfrm>
            <a:off x="338105" y="4364769"/>
            <a:ext cx="11823225" cy="2336549"/>
          </a:xfrm>
          <a:prstGeom prst="rect">
            <a:avLst/>
          </a:prstGeom>
        </p:spPr>
        <p:txBody>
          <a:bodyPr vert="horz" wrap="square" lIns="243852" tIns="121926" rIns="243852" bIns="121926" numCol="1" spcCol="1080000" rtlCol="0">
            <a:spAutoFit/>
          </a:bodyPr>
          <a:lstStyle>
            <a:lvl1pPr marL="0" indent="0" algn="l" defTabSz="609509" rtl="0" eaLnBrk="1" latinLnBrk="0" hangingPunct="1">
              <a:spcBef>
                <a:spcPct val="20000"/>
              </a:spcBef>
              <a:buFont typeface="Arial"/>
              <a:buNone/>
              <a:defRPr sz="2400" b="0" i="0" kern="1200">
                <a:solidFill>
                  <a:schemeClr val="tx2"/>
                </a:solidFill>
                <a:latin typeface="+mn-lt"/>
                <a:ea typeface="+mn-ea"/>
                <a:cs typeface="Calibri Regular" charset="0"/>
              </a:defRPr>
            </a:lvl1pPr>
            <a:lvl2pPr marL="609509" indent="0" algn="l" defTabSz="609509" rtl="0" eaLnBrk="1" latinLnBrk="0" hangingPunct="1">
              <a:spcBef>
                <a:spcPct val="20000"/>
              </a:spcBef>
              <a:buFont typeface="Arial"/>
              <a:buNone/>
              <a:defRPr sz="2400" b="0" i="0" kern="1200">
                <a:solidFill>
                  <a:schemeClr val="tx2"/>
                </a:solidFill>
                <a:latin typeface="+mn-lt"/>
                <a:ea typeface="+mn-ea"/>
                <a:cs typeface="Calibri Regular" charset="0"/>
              </a:defRPr>
            </a:lvl2pPr>
            <a:lvl3pPr marL="1219017" indent="0" algn="l" defTabSz="609509" rtl="0" eaLnBrk="1" latinLnBrk="0" hangingPunct="1">
              <a:spcBef>
                <a:spcPct val="20000"/>
              </a:spcBef>
              <a:buFont typeface="Arial"/>
              <a:buNone/>
              <a:defRPr sz="2150" b="0" i="0" kern="1200">
                <a:solidFill>
                  <a:schemeClr val="tx2"/>
                </a:solidFill>
                <a:latin typeface="+mn-lt"/>
                <a:ea typeface="+mn-ea"/>
                <a:cs typeface="Calibri Regular" charset="0"/>
              </a:defRPr>
            </a:lvl3pPr>
            <a:lvl4pPr marL="1828526" indent="0" algn="l" defTabSz="609509" rtl="0" eaLnBrk="1" latinLnBrk="0" hangingPunct="1">
              <a:spcBef>
                <a:spcPct val="20000"/>
              </a:spcBef>
              <a:buFont typeface="Arial"/>
              <a:buNone/>
              <a:defRPr sz="1850" b="0" i="0" kern="1200">
                <a:solidFill>
                  <a:schemeClr val="tx2"/>
                </a:solidFill>
                <a:latin typeface="+mn-lt"/>
                <a:ea typeface="+mn-ea"/>
                <a:cs typeface="Calibri Regular" charset="0"/>
              </a:defRPr>
            </a:lvl4pPr>
            <a:lvl5pPr marL="2438034" indent="0" algn="l" defTabSz="609509" rtl="0" eaLnBrk="1" latinLnBrk="0" hangingPunct="1">
              <a:spcBef>
                <a:spcPct val="20000"/>
              </a:spcBef>
              <a:buFont typeface="Arial"/>
              <a:buNone/>
              <a:defRPr sz="1850" b="0" i="0" kern="1200">
                <a:solidFill>
                  <a:schemeClr val="tx2"/>
                </a:solidFill>
                <a:latin typeface="+mn-lt"/>
                <a:ea typeface="+mn-ea"/>
                <a:cs typeface="Calibri Regular" charset="0"/>
              </a:defRPr>
            </a:lvl5pPr>
            <a:lvl6pPr marL="3352297" indent="-304754" algn="l" defTabSz="609509" rtl="0" eaLnBrk="1" latinLnBrk="0" hangingPunct="1">
              <a:spcBef>
                <a:spcPct val="20000"/>
              </a:spcBef>
              <a:buFont typeface="Arial"/>
              <a:buChar char="•"/>
              <a:defRPr sz="2649" kern="1200">
                <a:solidFill>
                  <a:schemeClr val="tx1"/>
                </a:solidFill>
                <a:latin typeface="+mn-lt"/>
                <a:ea typeface="+mn-ea"/>
                <a:cs typeface="+mn-cs"/>
              </a:defRPr>
            </a:lvl6pPr>
            <a:lvl7pPr marL="3961805" indent="-304754" algn="l" defTabSz="609509" rtl="0" eaLnBrk="1" latinLnBrk="0" hangingPunct="1">
              <a:spcBef>
                <a:spcPct val="20000"/>
              </a:spcBef>
              <a:buFont typeface="Arial"/>
              <a:buChar char="•"/>
              <a:defRPr sz="2649" kern="1200">
                <a:solidFill>
                  <a:schemeClr val="tx1"/>
                </a:solidFill>
                <a:latin typeface="+mn-lt"/>
                <a:ea typeface="+mn-ea"/>
                <a:cs typeface="+mn-cs"/>
              </a:defRPr>
            </a:lvl7pPr>
            <a:lvl8pPr marL="4571314" indent="-304754" algn="l" defTabSz="609509" rtl="0" eaLnBrk="1" latinLnBrk="0" hangingPunct="1">
              <a:spcBef>
                <a:spcPct val="20000"/>
              </a:spcBef>
              <a:buFont typeface="Arial"/>
              <a:buChar char="•"/>
              <a:defRPr sz="2649" kern="1200">
                <a:solidFill>
                  <a:schemeClr val="tx1"/>
                </a:solidFill>
                <a:latin typeface="+mn-lt"/>
                <a:ea typeface="+mn-ea"/>
                <a:cs typeface="+mn-cs"/>
              </a:defRPr>
            </a:lvl8pPr>
            <a:lvl9pPr marL="5180823" indent="-304754" algn="l" defTabSz="609509" rtl="0" eaLnBrk="1" latinLnBrk="0" hangingPunct="1">
              <a:spcBef>
                <a:spcPct val="20000"/>
              </a:spcBef>
              <a:buFont typeface="Arial"/>
              <a:buChar char="•"/>
              <a:defRPr sz="2649" kern="1200">
                <a:solidFill>
                  <a:schemeClr val="tx1"/>
                </a:solidFill>
                <a:latin typeface="+mn-lt"/>
                <a:ea typeface="+mn-ea"/>
                <a:cs typeface="+mn-cs"/>
              </a:defRPr>
            </a:lvl9pPr>
          </a:lstStyle>
          <a:p>
            <a:pPr algn="just">
              <a:lnSpc>
                <a:spcPct val="150000"/>
              </a:lnSpc>
              <a:buClr>
                <a:schemeClr val="accent2"/>
              </a:buClr>
            </a:pPr>
            <a:r>
              <a:rPr lang="en-US" sz="2000" b="1" u="sng">
                <a:solidFill>
                  <a:schemeClr val="tx1"/>
                </a:solidFill>
                <a:latin typeface="Arial" panose="020B0604020202020204" pitchFamily="34" charset="0"/>
                <a:cs typeface="Arial" panose="020B0604020202020204" pitchFamily="34" charset="0"/>
              </a:rPr>
              <a:t>Compliance</a:t>
            </a:r>
            <a:r>
              <a:rPr lang="en-US" sz="2000">
                <a:latin typeface="Arial" panose="020B0604020202020204" pitchFamily="34" charset="0"/>
                <a:cs typeface="Arial" panose="020B0604020202020204" pitchFamily="34" charset="0"/>
              </a:rPr>
              <a:t> (tertiary education)</a:t>
            </a:r>
          </a:p>
          <a:p>
            <a:pPr algn="just">
              <a:lnSpc>
                <a:spcPct val="150000"/>
              </a:lnSpc>
              <a:buClr>
                <a:schemeClr val="accent2"/>
              </a:buClr>
            </a:pPr>
            <a:r>
              <a:rPr lang="en-US" sz="1600">
                <a:latin typeface="Arial" panose="020B0604020202020204" pitchFamily="34" charset="0"/>
                <a:cs typeface="Arial" panose="020B0604020202020204" pitchFamily="34" charset="0"/>
              </a:rPr>
              <a:t>Instruments that tertiary education providers must uphold to meet compliance obligations:</a:t>
            </a:r>
          </a:p>
          <a:p>
            <a:pPr marL="285750" indent="-285750" algn="just">
              <a:lnSpc>
                <a:spcPct val="150000"/>
              </a:lnSpc>
              <a:buClr>
                <a:schemeClr val="accent2"/>
              </a:buClr>
              <a:buFont typeface="Arial" panose="020B0604020202020204" pitchFamily="34" charset="0"/>
              <a:buChar char="•"/>
            </a:pPr>
            <a:r>
              <a:rPr lang="en-AU" sz="1600">
                <a:latin typeface="Arial" panose="020B0604020202020204" pitchFamily="34" charset="0"/>
                <a:cs typeface="Arial" panose="020B0604020202020204" pitchFamily="34" charset="0"/>
                <a:hlinkClick r:id="rId6"/>
              </a:rPr>
              <a:t>Higher Education Standards Framework (Threshold Standards) 2021 (HESF)</a:t>
            </a:r>
            <a:r>
              <a:rPr lang="en-AU" sz="1600">
                <a:latin typeface="Arial" panose="020B0604020202020204" pitchFamily="34" charset="0"/>
                <a:cs typeface="Arial" panose="020B0604020202020204" pitchFamily="34" charset="0"/>
              </a:rPr>
              <a:t>, as overseen and governed by </a:t>
            </a:r>
          </a:p>
          <a:p>
            <a:pPr marL="285750" indent="-285750" algn="just">
              <a:lnSpc>
                <a:spcPct val="150000"/>
              </a:lnSpc>
              <a:buClr>
                <a:schemeClr val="accent2"/>
              </a:buClr>
              <a:buFont typeface="Arial" panose="020B0604020202020204" pitchFamily="34" charset="0"/>
              <a:buChar char="•"/>
            </a:pPr>
            <a:r>
              <a:rPr lang="en-AU" sz="1600">
                <a:latin typeface="Arial" panose="020B0604020202020204" pitchFamily="34" charset="0"/>
                <a:cs typeface="Arial" panose="020B0604020202020204" pitchFamily="34" charset="0"/>
                <a:hlinkClick r:id="rId7"/>
              </a:rPr>
              <a:t>Tertiary Education Quality and Standards Agency (TEQSA)</a:t>
            </a:r>
            <a:r>
              <a:rPr lang="en-AU" sz="1600">
                <a:latin typeface="Arial" panose="020B0604020202020204" pitchFamily="34" charset="0"/>
                <a:cs typeface="Arial" panose="020B0604020202020204" pitchFamily="34" charset="0"/>
              </a:rPr>
              <a:t> </a:t>
            </a:r>
            <a:endParaRPr lang="en-US" sz="800">
              <a:latin typeface="Arial" panose="020B0604020202020204" pitchFamily="34" charset="0"/>
              <a:cs typeface="Arial" panose="020B0604020202020204" pitchFamily="34" charset="0"/>
            </a:endParaRPr>
          </a:p>
          <a:p>
            <a:pPr algn="just">
              <a:lnSpc>
                <a:spcPct val="150000"/>
              </a:lnSpc>
            </a:pPr>
            <a:r>
              <a:rPr lang="en-US" sz="1600">
                <a:latin typeface="Arial" panose="020B0604020202020204" pitchFamily="34" charset="0"/>
                <a:cs typeface="Arial" panose="020B0604020202020204" pitchFamily="34" charset="0"/>
              </a:rPr>
              <a:t>	</a:t>
            </a:r>
            <a:r>
              <a:rPr lang="en-US" sz="1600" i="1">
                <a:latin typeface="Arial" panose="020B0604020202020204" pitchFamily="34" charset="0"/>
                <a:cs typeface="Arial" panose="020B0604020202020204" pitchFamily="34" charset="0"/>
              </a:rPr>
              <a:t>Specific reference to equity and diversity (Section 2.2)</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94601" y="6438430"/>
            <a:ext cx="1857582" cy="327554"/>
          </a:xfrm>
          <a:prstGeom prst="rect">
            <a:avLst/>
          </a:prstGeom>
        </p:spPr>
      </p:pic>
    </p:spTree>
    <p:extLst>
      <p:ext uri="{BB962C8B-B14F-4D97-AF65-F5344CB8AC3E}">
        <p14:creationId xmlns:p14="http://schemas.microsoft.com/office/powerpoint/2010/main" val="254300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0"/>
          <p:cNvSpPr txBox="1">
            <a:spLocks noGrp="1"/>
          </p:cNvSpPr>
          <p:nvPr>
            <p:ph type="title" idx="4294967295"/>
          </p:nvPr>
        </p:nvSpPr>
        <p:spPr>
          <a:xfrm>
            <a:off x="228600" y="398584"/>
            <a:ext cx="11623583" cy="1107857"/>
          </a:xfrm>
          <a:prstGeom prst="rect">
            <a:avLst/>
          </a:prstGeom>
          <a:noFill/>
          <a:ln>
            <a:noFill/>
            <a:prstDash/>
          </a:ln>
          <a:effectLst/>
        </p:spPr>
        <p:txBody>
          <a:bodyPr rot="0" spcFirstLastPara="0" vertOverflow="overflow" horzOverflow="overflow" vert="horz" wrap="square" lIns="121910" tIns="60955" rIns="121910" bIns="60955" numCol="1" spcCol="0" rtlCol="0" fromWordArt="0" anchor="ctr" anchorCtr="0" forceAA="0" compatLnSpc="1">
            <a:prstTxWarp prst="textNoShape">
              <a:avLst/>
            </a:prstTxWarp>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4399"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Accessibility for all… </a:t>
            </a:r>
          </a:p>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Planning for &amp; implementing compliance</a:t>
            </a:r>
            <a:endParaRPr kumimoji="0" lang="en-US" sz="4399"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pic>
        <p:nvPicPr>
          <p:cNvPr id="4" name="Picture Placeholder 3" descr="A cartoon explaining the difference between equality and equity. The left side (equality) shows 3 people trying to watch a sporting match over a fence, each with a box to stand on. The tall person can see easily, the short person can see by reaching up, the wheelchair user cannot get on the box and cannot see over the fence. The right side (equity) has the tall person without a box, the short person standing on 2 stacked boxes and the wheelchair user on top of a ramp. All 3 people can now watch the sporting match easily. ">
            <a:extLst>
              <a:ext uri="{FF2B5EF4-FFF2-40B4-BE49-F238E27FC236}">
                <a16:creationId xmlns:a16="http://schemas.microsoft.com/office/drawing/2014/main" id="{5465416C-1AC6-246A-797A-ED8F47537BAF}"/>
              </a:ext>
            </a:extLst>
          </p:cNvPr>
          <p:cNvPicPr>
            <a:picLocks noGrp="1" noChangeAspect="1"/>
          </p:cNvPicPr>
          <p:nvPr>
            <p:ph type="pic" sz="quarter" idx="10"/>
          </p:nvPr>
        </p:nvPicPr>
        <p:blipFill rotWithShape="1">
          <a:blip r:embed="rId3"/>
          <a:srcRect l="10" t="-346" r="-247" b="346"/>
          <a:stretch/>
        </p:blipFill>
        <p:spPr>
          <a:xfrm>
            <a:off x="68494" y="1910137"/>
            <a:ext cx="6788032" cy="4434175"/>
          </a:xfrm>
          <a:prstGeom prst="rect">
            <a:avLst/>
          </a:prstGeom>
        </p:spPr>
      </p:pic>
      <p:sp>
        <p:nvSpPr>
          <p:cNvPr id="3" name="Subtitle 2"/>
          <p:cNvSpPr>
            <a:spLocks noGrp="1"/>
          </p:cNvSpPr>
          <p:nvPr>
            <p:ph type="subTitle" idx="4294967295"/>
          </p:nvPr>
        </p:nvSpPr>
        <p:spPr>
          <a:xfrm>
            <a:off x="6705600" y="1889152"/>
            <a:ext cx="5486400" cy="2220556"/>
          </a:xfrm>
        </p:spPr>
        <p:txBody>
          <a:bodyPr wrap="square" numCol="1" spcCol="1080000">
            <a:spAutoFit/>
          </a:bodyPr>
          <a:lstStyle/>
          <a:p>
            <a:pPr algn="just">
              <a:lnSpc>
                <a:spcPct val="110000"/>
              </a:lnSpc>
              <a:buClr>
                <a:schemeClr val="accent2"/>
              </a:buClr>
            </a:pPr>
            <a:r>
              <a:rPr lang="en-US" sz="2000" b="1" u="sng">
                <a:solidFill>
                  <a:schemeClr val="tx1"/>
                </a:solidFill>
                <a:latin typeface="Arial" panose="020B0604020202020204" pitchFamily="34" charset="0"/>
                <a:cs typeface="Arial" panose="020B0604020202020204" pitchFamily="34" charset="0"/>
              </a:rPr>
              <a:t>Disability Access &amp; Inclusion Plan </a:t>
            </a:r>
            <a:r>
              <a:rPr lang="en-US" sz="2000">
                <a:latin typeface="Arial" panose="020B0604020202020204" pitchFamily="34" charset="0"/>
                <a:cs typeface="Arial" panose="020B0604020202020204" pitchFamily="34" charset="0"/>
              </a:rPr>
              <a:t>(DAIP) </a:t>
            </a:r>
            <a:endParaRPr lang="en-US" sz="1600" b="1">
              <a:latin typeface="Arial" panose="020B0604020202020204" pitchFamily="34" charset="0"/>
              <a:cs typeface="Arial" panose="020B0604020202020204" pitchFamily="34" charset="0"/>
            </a:endParaRPr>
          </a:p>
          <a:p>
            <a:pPr algn="just">
              <a:lnSpc>
                <a:spcPct val="80000"/>
              </a:lnSpc>
            </a:pPr>
            <a:endParaRPr lang="en-US" sz="800">
              <a:latin typeface="Arial" panose="020B0604020202020204" pitchFamily="34" charset="0"/>
              <a:cs typeface="Arial" panose="020B0604020202020204" pitchFamily="34" charset="0"/>
            </a:endParaRPr>
          </a:p>
          <a:p>
            <a:pPr marL="284163" lvl="1" indent="-284163" algn="just">
              <a:lnSpc>
                <a:spcPct val="110000"/>
              </a:lnSpc>
              <a:buClr>
                <a:schemeClr val="accent2"/>
              </a:buClr>
              <a:buFont typeface="Arial" charset="0"/>
              <a:buChar char="•"/>
            </a:pPr>
            <a:r>
              <a:rPr lang="en-US" sz="2000">
                <a:latin typeface="Arial" panose="020B0604020202020204" pitchFamily="34" charset="0"/>
                <a:cs typeface="Arial" panose="020B0604020202020204" pitchFamily="34" charset="0"/>
              </a:rPr>
              <a:t>Commitment statement</a:t>
            </a:r>
          </a:p>
          <a:p>
            <a:pPr marL="284163" lvl="1" indent="-284163" algn="just">
              <a:lnSpc>
                <a:spcPct val="110000"/>
              </a:lnSpc>
              <a:buClr>
                <a:schemeClr val="accent2"/>
              </a:buClr>
              <a:buFont typeface="Arial" charset="0"/>
              <a:buChar char="•"/>
            </a:pPr>
            <a:r>
              <a:rPr lang="en-US" sz="2000">
                <a:latin typeface="Arial" panose="020B0604020202020204" pitchFamily="34" charset="0"/>
                <a:cs typeface="Arial" panose="020B0604020202020204" pitchFamily="34" charset="0"/>
              </a:rPr>
              <a:t>Actions generated</a:t>
            </a:r>
          </a:p>
          <a:p>
            <a:pPr marL="284163" lvl="1" indent="-284163" algn="just">
              <a:lnSpc>
                <a:spcPct val="110000"/>
              </a:lnSpc>
              <a:buClr>
                <a:schemeClr val="accent2"/>
              </a:buClr>
              <a:buFont typeface="Arial" charset="0"/>
              <a:buChar char="•"/>
            </a:pPr>
            <a:r>
              <a:rPr lang="en-US" sz="2000">
                <a:latin typeface="Arial" panose="020B0604020202020204" pitchFamily="34" charset="0"/>
                <a:cs typeface="Arial" panose="020B0604020202020204" pitchFamily="34" charset="0"/>
              </a:rPr>
              <a:t>Ramps, accessible toilets, doors, lifts, classrooms, lecture theatres, IT, etc.</a:t>
            </a:r>
            <a:endParaRPr lang="en-US" sz="1600">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096FF18B-E5A6-65B7-584F-1C8404DEBCC0}"/>
              </a:ext>
            </a:extLst>
          </p:cNvPr>
          <p:cNvSpPr txBox="1">
            <a:spLocks/>
          </p:cNvSpPr>
          <p:nvPr/>
        </p:nvSpPr>
        <p:spPr>
          <a:xfrm>
            <a:off x="6823135" y="4126832"/>
            <a:ext cx="5300371" cy="1918935"/>
          </a:xfrm>
          <a:prstGeom prst="rect">
            <a:avLst/>
          </a:prstGeom>
        </p:spPr>
        <p:txBody>
          <a:bodyPr vert="horz" wrap="square" lIns="243852" tIns="121926" rIns="243852" bIns="121926" numCol="1" spcCol="1080000" rtlCol="0">
            <a:spAutoFit/>
          </a:bodyPr>
          <a:lstStyle>
            <a:lvl1pPr marL="0" indent="0" algn="l" defTabSz="609509" rtl="0" eaLnBrk="1" latinLnBrk="0" hangingPunct="1">
              <a:spcBef>
                <a:spcPct val="20000"/>
              </a:spcBef>
              <a:buFont typeface="Arial"/>
              <a:buNone/>
              <a:defRPr sz="2400" b="0" i="0" kern="1200">
                <a:solidFill>
                  <a:schemeClr val="tx2"/>
                </a:solidFill>
                <a:latin typeface="+mn-lt"/>
                <a:ea typeface="+mn-ea"/>
                <a:cs typeface="Calibri Regular" charset="0"/>
              </a:defRPr>
            </a:lvl1pPr>
            <a:lvl2pPr marL="609509" indent="0" algn="l" defTabSz="609509" rtl="0" eaLnBrk="1" latinLnBrk="0" hangingPunct="1">
              <a:spcBef>
                <a:spcPct val="20000"/>
              </a:spcBef>
              <a:buFont typeface="Arial"/>
              <a:buNone/>
              <a:defRPr sz="2400" b="0" i="0" kern="1200">
                <a:solidFill>
                  <a:schemeClr val="tx2"/>
                </a:solidFill>
                <a:latin typeface="+mn-lt"/>
                <a:ea typeface="+mn-ea"/>
                <a:cs typeface="Calibri Regular" charset="0"/>
              </a:defRPr>
            </a:lvl2pPr>
            <a:lvl3pPr marL="1219017" indent="0" algn="l" defTabSz="609509" rtl="0" eaLnBrk="1" latinLnBrk="0" hangingPunct="1">
              <a:spcBef>
                <a:spcPct val="20000"/>
              </a:spcBef>
              <a:buFont typeface="Arial"/>
              <a:buNone/>
              <a:defRPr sz="2150" b="0" i="0" kern="1200">
                <a:solidFill>
                  <a:schemeClr val="tx2"/>
                </a:solidFill>
                <a:latin typeface="+mn-lt"/>
                <a:ea typeface="+mn-ea"/>
                <a:cs typeface="Calibri Regular" charset="0"/>
              </a:defRPr>
            </a:lvl3pPr>
            <a:lvl4pPr marL="1828526" indent="0" algn="l" defTabSz="609509" rtl="0" eaLnBrk="1" latinLnBrk="0" hangingPunct="1">
              <a:spcBef>
                <a:spcPct val="20000"/>
              </a:spcBef>
              <a:buFont typeface="Arial"/>
              <a:buNone/>
              <a:defRPr sz="1850" b="0" i="0" kern="1200">
                <a:solidFill>
                  <a:schemeClr val="tx2"/>
                </a:solidFill>
                <a:latin typeface="+mn-lt"/>
                <a:ea typeface="+mn-ea"/>
                <a:cs typeface="Calibri Regular" charset="0"/>
              </a:defRPr>
            </a:lvl4pPr>
            <a:lvl5pPr marL="2438034" indent="0" algn="l" defTabSz="609509" rtl="0" eaLnBrk="1" latinLnBrk="0" hangingPunct="1">
              <a:spcBef>
                <a:spcPct val="20000"/>
              </a:spcBef>
              <a:buFont typeface="Arial"/>
              <a:buNone/>
              <a:defRPr sz="1850" b="0" i="0" kern="1200">
                <a:solidFill>
                  <a:schemeClr val="tx2"/>
                </a:solidFill>
                <a:latin typeface="+mn-lt"/>
                <a:ea typeface="+mn-ea"/>
                <a:cs typeface="Calibri Regular" charset="0"/>
              </a:defRPr>
            </a:lvl5pPr>
            <a:lvl6pPr marL="3352297" indent="-304754" algn="l" defTabSz="609509" rtl="0" eaLnBrk="1" latinLnBrk="0" hangingPunct="1">
              <a:spcBef>
                <a:spcPct val="20000"/>
              </a:spcBef>
              <a:buFont typeface="Arial"/>
              <a:buChar char="•"/>
              <a:defRPr sz="2649" kern="1200">
                <a:solidFill>
                  <a:schemeClr val="tx1"/>
                </a:solidFill>
                <a:latin typeface="+mn-lt"/>
                <a:ea typeface="+mn-ea"/>
                <a:cs typeface="+mn-cs"/>
              </a:defRPr>
            </a:lvl6pPr>
            <a:lvl7pPr marL="3961805" indent="-304754" algn="l" defTabSz="609509" rtl="0" eaLnBrk="1" latinLnBrk="0" hangingPunct="1">
              <a:spcBef>
                <a:spcPct val="20000"/>
              </a:spcBef>
              <a:buFont typeface="Arial"/>
              <a:buChar char="•"/>
              <a:defRPr sz="2649" kern="1200">
                <a:solidFill>
                  <a:schemeClr val="tx1"/>
                </a:solidFill>
                <a:latin typeface="+mn-lt"/>
                <a:ea typeface="+mn-ea"/>
                <a:cs typeface="+mn-cs"/>
              </a:defRPr>
            </a:lvl7pPr>
            <a:lvl8pPr marL="4571314" indent="-304754" algn="l" defTabSz="609509" rtl="0" eaLnBrk="1" latinLnBrk="0" hangingPunct="1">
              <a:spcBef>
                <a:spcPct val="20000"/>
              </a:spcBef>
              <a:buFont typeface="Arial"/>
              <a:buChar char="•"/>
              <a:defRPr sz="2649" kern="1200">
                <a:solidFill>
                  <a:schemeClr val="tx1"/>
                </a:solidFill>
                <a:latin typeface="+mn-lt"/>
                <a:ea typeface="+mn-ea"/>
                <a:cs typeface="+mn-cs"/>
              </a:defRPr>
            </a:lvl8pPr>
            <a:lvl9pPr marL="5180823" indent="-304754" algn="l" defTabSz="609509" rtl="0" eaLnBrk="1" latinLnBrk="0" hangingPunct="1">
              <a:spcBef>
                <a:spcPct val="20000"/>
              </a:spcBef>
              <a:buFont typeface="Arial"/>
              <a:buChar char="•"/>
              <a:defRPr sz="2649" kern="1200">
                <a:solidFill>
                  <a:schemeClr val="tx1"/>
                </a:solidFill>
                <a:latin typeface="+mn-lt"/>
                <a:ea typeface="+mn-ea"/>
                <a:cs typeface="+mn-cs"/>
              </a:defRPr>
            </a:lvl9pPr>
          </a:lstStyle>
          <a:p>
            <a:pPr algn="just">
              <a:lnSpc>
                <a:spcPct val="110000"/>
              </a:lnSpc>
              <a:buClr>
                <a:schemeClr val="accent2"/>
              </a:buClr>
            </a:pPr>
            <a:r>
              <a:rPr lang="en-US" sz="2000" b="1" u="sng">
                <a:solidFill>
                  <a:schemeClr val="tx1"/>
                </a:solidFill>
                <a:latin typeface="Arial" panose="020B0604020202020204" pitchFamily="34" charset="0"/>
                <a:cs typeface="Arial" panose="020B0604020202020204" pitchFamily="34" charset="0"/>
              </a:rPr>
              <a:t>Universal Design Learning </a:t>
            </a:r>
            <a:r>
              <a:rPr lang="en-US" sz="2000">
                <a:latin typeface="Arial" panose="020B0604020202020204" pitchFamily="34" charset="0"/>
                <a:cs typeface="Arial" panose="020B0604020202020204" pitchFamily="34" charset="0"/>
              </a:rPr>
              <a:t>(UDL)</a:t>
            </a:r>
            <a:endParaRPr lang="en-US" sz="1600">
              <a:latin typeface="Arial" panose="020B0604020202020204" pitchFamily="34" charset="0"/>
              <a:cs typeface="Arial" panose="020B0604020202020204" pitchFamily="34" charset="0"/>
            </a:endParaRPr>
          </a:p>
          <a:p>
            <a:pPr algn="just">
              <a:lnSpc>
                <a:spcPct val="110000"/>
              </a:lnSpc>
            </a:pPr>
            <a:endParaRPr lang="en-US" sz="800">
              <a:latin typeface="Arial" panose="020B0604020202020204" pitchFamily="34" charset="0"/>
              <a:cs typeface="Arial" panose="020B0604020202020204" pitchFamily="34" charset="0"/>
            </a:endParaRPr>
          </a:p>
          <a:p>
            <a:pPr algn="just">
              <a:lnSpc>
                <a:spcPct val="110000"/>
              </a:lnSpc>
              <a:buFont typeface="Arial" panose="020B0604020202020204" pitchFamily="34" charset="0"/>
              <a:buChar char="•"/>
            </a:pPr>
            <a:r>
              <a:rPr lang="en-US" sz="2000">
                <a:latin typeface="Arial" panose="020B0604020202020204" pitchFamily="34" charset="0"/>
                <a:cs typeface="Arial" panose="020B0604020202020204" pitchFamily="34" charset="0"/>
              </a:rPr>
              <a:t>Classrooms</a:t>
            </a:r>
          </a:p>
          <a:p>
            <a:pPr marL="285750" indent="-285750" algn="just">
              <a:lnSpc>
                <a:spcPct val="110000"/>
              </a:lnSpc>
              <a:buFont typeface="Arial" panose="020B0604020202020204" pitchFamily="34" charset="0"/>
              <a:buChar char="•"/>
            </a:pPr>
            <a:r>
              <a:rPr lang="en-US" sz="2000">
                <a:latin typeface="Arial" panose="020B0604020202020204" pitchFamily="34" charset="0"/>
                <a:cs typeface="Arial" panose="020B0604020202020204" pitchFamily="34" charset="0"/>
              </a:rPr>
              <a:t>Teaching materials</a:t>
            </a:r>
          </a:p>
          <a:p>
            <a:pPr marL="285750" indent="-285750" algn="just">
              <a:lnSpc>
                <a:spcPct val="110000"/>
              </a:lnSpc>
              <a:buFont typeface="Arial" panose="020B0604020202020204" pitchFamily="34" charset="0"/>
              <a:buChar char="•"/>
            </a:pPr>
            <a:r>
              <a:rPr lang="en-US" sz="2000">
                <a:latin typeface="Arial" panose="020B0604020202020204" pitchFamily="34" charset="0"/>
                <a:cs typeface="Arial" panose="020B0604020202020204" pitchFamily="34" charset="0"/>
              </a:rPr>
              <a:t>Teaching practices </a:t>
            </a:r>
          </a:p>
        </p:txBody>
      </p:sp>
      <p:sp>
        <p:nvSpPr>
          <p:cNvPr id="5" name="Rectangle: Beveled 4">
            <a:extLst>
              <a:ext uri="{FF2B5EF4-FFF2-40B4-BE49-F238E27FC236}">
                <a16:creationId xmlns:a16="http://schemas.microsoft.com/office/drawing/2014/main" id="{ECADC610-5CE1-C887-8FBA-7C3591FCEAFC}"/>
              </a:ext>
              <a:ext uri="{C183D7F6-B498-43B3-948B-1728B52AA6E4}">
                <adec:decorative xmlns:adec="http://schemas.microsoft.com/office/drawing/2017/decorative" val="1"/>
              </a:ext>
            </a:extLst>
          </p:cNvPr>
          <p:cNvSpPr/>
          <p:nvPr/>
        </p:nvSpPr>
        <p:spPr>
          <a:xfrm>
            <a:off x="6909609" y="6045767"/>
            <a:ext cx="2843991" cy="720217"/>
          </a:xfrm>
          <a:prstGeom prst="bevel">
            <a:avLst/>
          </a:prstGeom>
          <a:solidFill>
            <a:srgbClr val="52B3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Subtitle 2">
            <a:extLst>
              <a:ext uri="{FF2B5EF4-FFF2-40B4-BE49-F238E27FC236}">
                <a16:creationId xmlns:a16="http://schemas.microsoft.com/office/drawing/2014/main" id="{C6B40B95-4D73-E3E6-10A1-EB8E5D207EB6}"/>
              </a:ext>
            </a:extLst>
          </p:cNvPr>
          <p:cNvSpPr txBox="1">
            <a:spLocks/>
          </p:cNvSpPr>
          <p:nvPr/>
        </p:nvSpPr>
        <p:spPr>
          <a:xfrm>
            <a:off x="6928003" y="6159148"/>
            <a:ext cx="3453591" cy="558563"/>
          </a:xfrm>
          <a:prstGeom prst="rect">
            <a:avLst/>
          </a:prstGeom>
        </p:spPr>
        <p:txBody>
          <a:bodyPr vert="horz" wrap="square" lIns="243852" tIns="121926" rIns="243852" bIns="121926" numCol="1" spcCol="1080000" rtlCol="0">
            <a:spAutoFit/>
          </a:bodyPr>
          <a:lstStyle>
            <a:lvl1pPr marL="0" indent="0" algn="l" defTabSz="609509" rtl="0" eaLnBrk="1" latinLnBrk="0" hangingPunct="1">
              <a:spcBef>
                <a:spcPct val="20000"/>
              </a:spcBef>
              <a:buFont typeface="Arial"/>
              <a:buNone/>
              <a:defRPr sz="2400" b="0" i="0" kern="1200">
                <a:solidFill>
                  <a:schemeClr val="tx2"/>
                </a:solidFill>
                <a:latin typeface="+mn-lt"/>
                <a:ea typeface="+mn-ea"/>
                <a:cs typeface="Calibri Regular" charset="0"/>
              </a:defRPr>
            </a:lvl1pPr>
            <a:lvl2pPr marL="609509" indent="0" algn="l" defTabSz="609509" rtl="0" eaLnBrk="1" latinLnBrk="0" hangingPunct="1">
              <a:spcBef>
                <a:spcPct val="20000"/>
              </a:spcBef>
              <a:buFont typeface="Arial"/>
              <a:buNone/>
              <a:defRPr sz="2400" b="0" i="0" kern="1200">
                <a:solidFill>
                  <a:schemeClr val="tx2"/>
                </a:solidFill>
                <a:latin typeface="+mn-lt"/>
                <a:ea typeface="+mn-ea"/>
                <a:cs typeface="Calibri Regular" charset="0"/>
              </a:defRPr>
            </a:lvl2pPr>
            <a:lvl3pPr marL="1219017" indent="0" algn="l" defTabSz="609509" rtl="0" eaLnBrk="1" latinLnBrk="0" hangingPunct="1">
              <a:spcBef>
                <a:spcPct val="20000"/>
              </a:spcBef>
              <a:buFont typeface="Arial"/>
              <a:buNone/>
              <a:defRPr sz="2150" b="0" i="0" kern="1200">
                <a:solidFill>
                  <a:schemeClr val="tx2"/>
                </a:solidFill>
                <a:latin typeface="+mn-lt"/>
                <a:ea typeface="+mn-ea"/>
                <a:cs typeface="Calibri Regular" charset="0"/>
              </a:defRPr>
            </a:lvl3pPr>
            <a:lvl4pPr marL="1828526" indent="0" algn="l" defTabSz="609509" rtl="0" eaLnBrk="1" latinLnBrk="0" hangingPunct="1">
              <a:spcBef>
                <a:spcPct val="20000"/>
              </a:spcBef>
              <a:buFont typeface="Arial"/>
              <a:buNone/>
              <a:defRPr sz="1850" b="0" i="0" kern="1200">
                <a:solidFill>
                  <a:schemeClr val="tx2"/>
                </a:solidFill>
                <a:latin typeface="+mn-lt"/>
                <a:ea typeface="+mn-ea"/>
                <a:cs typeface="Calibri Regular" charset="0"/>
              </a:defRPr>
            </a:lvl4pPr>
            <a:lvl5pPr marL="2438034" indent="0" algn="l" defTabSz="609509" rtl="0" eaLnBrk="1" latinLnBrk="0" hangingPunct="1">
              <a:spcBef>
                <a:spcPct val="20000"/>
              </a:spcBef>
              <a:buFont typeface="Arial"/>
              <a:buNone/>
              <a:defRPr sz="1850" b="0" i="0" kern="1200">
                <a:solidFill>
                  <a:schemeClr val="tx2"/>
                </a:solidFill>
                <a:latin typeface="+mn-lt"/>
                <a:ea typeface="+mn-ea"/>
                <a:cs typeface="Calibri Regular" charset="0"/>
              </a:defRPr>
            </a:lvl5pPr>
            <a:lvl6pPr marL="3352297" indent="-304754" algn="l" defTabSz="609509" rtl="0" eaLnBrk="1" latinLnBrk="0" hangingPunct="1">
              <a:spcBef>
                <a:spcPct val="20000"/>
              </a:spcBef>
              <a:buFont typeface="Arial"/>
              <a:buChar char="•"/>
              <a:defRPr sz="2649" kern="1200">
                <a:solidFill>
                  <a:schemeClr val="tx1"/>
                </a:solidFill>
                <a:latin typeface="+mn-lt"/>
                <a:ea typeface="+mn-ea"/>
                <a:cs typeface="+mn-cs"/>
              </a:defRPr>
            </a:lvl6pPr>
            <a:lvl7pPr marL="3961805" indent="-304754" algn="l" defTabSz="609509" rtl="0" eaLnBrk="1" latinLnBrk="0" hangingPunct="1">
              <a:spcBef>
                <a:spcPct val="20000"/>
              </a:spcBef>
              <a:buFont typeface="Arial"/>
              <a:buChar char="•"/>
              <a:defRPr sz="2649" kern="1200">
                <a:solidFill>
                  <a:schemeClr val="tx1"/>
                </a:solidFill>
                <a:latin typeface="+mn-lt"/>
                <a:ea typeface="+mn-ea"/>
                <a:cs typeface="+mn-cs"/>
              </a:defRPr>
            </a:lvl7pPr>
            <a:lvl8pPr marL="4571314" indent="-304754" algn="l" defTabSz="609509" rtl="0" eaLnBrk="1" latinLnBrk="0" hangingPunct="1">
              <a:spcBef>
                <a:spcPct val="20000"/>
              </a:spcBef>
              <a:buFont typeface="Arial"/>
              <a:buChar char="•"/>
              <a:defRPr sz="2649" kern="1200">
                <a:solidFill>
                  <a:schemeClr val="tx1"/>
                </a:solidFill>
                <a:latin typeface="+mn-lt"/>
                <a:ea typeface="+mn-ea"/>
                <a:cs typeface="+mn-cs"/>
              </a:defRPr>
            </a:lvl8pPr>
            <a:lvl9pPr marL="5180823" indent="-304754" algn="l" defTabSz="609509" rtl="0" eaLnBrk="1" latinLnBrk="0" hangingPunct="1">
              <a:spcBef>
                <a:spcPct val="20000"/>
              </a:spcBef>
              <a:buFont typeface="Arial"/>
              <a:buChar char="•"/>
              <a:defRPr sz="2649" kern="1200">
                <a:solidFill>
                  <a:schemeClr val="tx1"/>
                </a:solidFill>
                <a:latin typeface="+mn-lt"/>
                <a:ea typeface="+mn-ea"/>
                <a:cs typeface="+mn-cs"/>
              </a:defRPr>
            </a:lvl9pPr>
          </a:lstStyle>
          <a:p>
            <a:pPr algn="just">
              <a:lnSpc>
                <a:spcPct val="110000"/>
              </a:lnSpc>
              <a:buClr>
                <a:schemeClr val="accent2"/>
              </a:buClr>
            </a:pPr>
            <a:r>
              <a:rPr lang="en-US" sz="2000" b="1" u="sng">
                <a:solidFill>
                  <a:schemeClr val="tx1"/>
                </a:solidFill>
                <a:latin typeface="Arial" panose="020B0604020202020204" pitchFamily="34" charset="0"/>
                <a:cs typeface="Arial" panose="020B0604020202020204" pitchFamily="34" charset="0"/>
              </a:rPr>
              <a:t>Laboratories ??? </a:t>
            </a:r>
            <a:endParaRPr lang="en-US" sz="1600">
              <a:latin typeface="Arial" panose="020B0604020202020204" pitchFamily="34" charset="0"/>
              <a:cs typeface="Arial" panose="020B0604020202020204" pitchFamily="34" charset="0"/>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94601" y="6438430"/>
            <a:ext cx="1857582" cy="327554"/>
          </a:xfrm>
          <a:prstGeom prst="rect">
            <a:avLst/>
          </a:prstGeom>
        </p:spPr>
      </p:pic>
    </p:spTree>
    <p:extLst>
      <p:ext uri="{BB962C8B-B14F-4D97-AF65-F5344CB8AC3E}">
        <p14:creationId xmlns:p14="http://schemas.microsoft.com/office/powerpoint/2010/main" val="1392850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le 20">
            <a:extLst>
              <a:ext uri="{FF2B5EF4-FFF2-40B4-BE49-F238E27FC236}">
                <a16:creationId xmlns:a16="http://schemas.microsoft.com/office/drawing/2014/main" id="{F923704C-72E4-9745-BC5B-085BC5BCD888}"/>
              </a:ext>
            </a:extLst>
          </p:cNvPr>
          <p:cNvSpPr txBox="1">
            <a:spLocks noGrp="1"/>
          </p:cNvSpPr>
          <p:nvPr>
            <p:ph type="title" idx="4294967295"/>
          </p:nvPr>
        </p:nvSpPr>
        <p:spPr>
          <a:xfrm>
            <a:off x="-1219200" y="35206"/>
            <a:ext cx="10363743" cy="661009"/>
          </a:xfrm>
          <a:prstGeom prst="rect">
            <a:avLst/>
          </a:prstGeom>
          <a:noFill/>
          <a:ln>
            <a:noFill/>
            <a:prstDash/>
          </a:ln>
          <a:effectLst/>
        </p:spPr>
        <p:txBody>
          <a:bodyPr rot="0" spcFirstLastPara="0" vertOverflow="overflow" horzOverflow="overflow" vert="horz" wrap="square" lIns="121910" tIns="60955" rIns="121910" bIns="60955" numCol="1" spcCol="0" rtlCol="0" fromWordArt="0" anchor="ctr" anchorCtr="0" forceAA="0" compatLnSpc="1">
            <a:prstTxWarp prst="textNoShape">
              <a:avLst/>
            </a:prstTxWarp>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399"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Lab Accessibility: Barriers</a:t>
            </a:r>
          </a:p>
        </p:txBody>
      </p:sp>
      <p:graphicFrame>
        <p:nvGraphicFramePr>
          <p:cNvPr id="12" name="Diagram 11" descr="Image is a segmented cycle highlighting common barriers to accessibility in science laboratories for students with disability.">
            <a:extLst>
              <a:ext uri="{FF2B5EF4-FFF2-40B4-BE49-F238E27FC236}">
                <a16:creationId xmlns:a16="http://schemas.microsoft.com/office/drawing/2014/main" id="{4AF6A409-F24B-783A-5CB7-2FCAADAB93B0}"/>
              </a:ext>
            </a:extLst>
          </p:cNvPr>
          <p:cNvGraphicFramePr/>
          <p:nvPr>
            <p:extLst>
              <p:ext uri="{D42A27DB-BD31-4B8C-83A1-F6EECF244321}">
                <p14:modId xmlns:p14="http://schemas.microsoft.com/office/powerpoint/2010/main" val="3263982673"/>
              </p:ext>
            </p:extLst>
          </p:nvPr>
        </p:nvGraphicFramePr>
        <p:xfrm>
          <a:off x="3866199" y="1338356"/>
          <a:ext cx="4459602" cy="3496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Placeholder 3" descr="A word map listing common barriers to science lab accessibility for students with disability">
            <a:extLst>
              <a:ext uri="{FF2B5EF4-FFF2-40B4-BE49-F238E27FC236}">
                <a16:creationId xmlns:a16="http://schemas.microsoft.com/office/drawing/2014/main" id="{FC6DFF5C-0E18-972E-D7E1-DD87E2903C86}"/>
              </a:ext>
            </a:extLst>
          </p:cNvPr>
          <p:cNvPicPr>
            <a:picLocks noChangeAspect="1"/>
          </p:cNvPicPr>
          <p:nvPr/>
        </p:nvPicPr>
        <p:blipFill rotWithShape="1">
          <a:blip r:embed="rId8"/>
          <a:srcRect l="66276" t="29091" r="24906" b="59366"/>
          <a:stretch/>
        </p:blipFill>
        <p:spPr>
          <a:xfrm>
            <a:off x="0" y="857528"/>
            <a:ext cx="4459602" cy="3539367"/>
          </a:xfrm>
          <a:prstGeom prst="rect">
            <a:avLst/>
          </a:prstGeom>
        </p:spPr>
      </p:pic>
      <p:sp>
        <p:nvSpPr>
          <p:cNvPr id="7" name="Subtitle 2">
            <a:extLst>
              <a:ext uri="{FF2B5EF4-FFF2-40B4-BE49-F238E27FC236}">
                <a16:creationId xmlns:a16="http://schemas.microsoft.com/office/drawing/2014/main" id="{FD0ABD3C-9871-28F2-0D79-25926891F4F7}"/>
              </a:ext>
            </a:extLst>
          </p:cNvPr>
          <p:cNvSpPr txBox="1">
            <a:spLocks/>
          </p:cNvSpPr>
          <p:nvPr/>
        </p:nvSpPr>
        <p:spPr>
          <a:xfrm>
            <a:off x="6858001" y="618124"/>
            <a:ext cx="5334000" cy="1714841"/>
          </a:xfrm>
          <a:prstGeom prst="rect">
            <a:avLst/>
          </a:prstGeom>
        </p:spPr>
        <p:txBody>
          <a:bodyPr vert="horz" wrap="square" lIns="243852" tIns="121926" rIns="243852" bIns="121926" numCol="1" spcCol="1080000" rtlCol="0">
            <a:spAutoFit/>
          </a:bodyPr>
          <a:lstStyle>
            <a:lvl1pPr marL="0" indent="0" algn="l" defTabSz="609509" rtl="0" eaLnBrk="1" latinLnBrk="0" hangingPunct="1">
              <a:spcBef>
                <a:spcPct val="20000"/>
              </a:spcBef>
              <a:buFont typeface="Arial"/>
              <a:buNone/>
              <a:defRPr sz="2400" b="0" i="0" kern="1200">
                <a:solidFill>
                  <a:schemeClr val="tx2"/>
                </a:solidFill>
                <a:latin typeface="+mn-lt"/>
                <a:ea typeface="+mn-ea"/>
                <a:cs typeface="Calibri Regular" charset="0"/>
              </a:defRPr>
            </a:lvl1pPr>
            <a:lvl2pPr marL="609509" indent="0" algn="l" defTabSz="609509" rtl="0" eaLnBrk="1" latinLnBrk="0" hangingPunct="1">
              <a:spcBef>
                <a:spcPct val="20000"/>
              </a:spcBef>
              <a:buFont typeface="Arial"/>
              <a:buNone/>
              <a:defRPr sz="2400" b="0" i="0" kern="1200">
                <a:solidFill>
                  <a:schemeClr val="tx2"/>
                </a:solidFill>
                <a:latin typeface="+mn-lt"/>
                <a:ea typeface="+mn-ea"/>
                <a:cs typeface="Calibri Regular" charset="0"/>
              </a:defRPr>
            </a:lvl2pPr>
            <a:lvl3pPr marL="1219017" indent="0" algn="l" defTabSz="609509" rtl="0" eaLnBrk="1" latinLnBrk="0" hangingPunct="1">
              <a:spcBef>
                <a:spcPct val="20000"/>
              </a:spcBef>
              <a:buFont typeface="Arial"/>
              <a:buNone/>
              <a:defRPr sz="2150" b="0" i="0" kern="1200">
                <a:solidFill>
                  <a:schemeClr val="tx2"/>
                </a:solidFill>
                <a:latin typeface="+mn-lt"/>
                <a:ea typeface="+mn-ea"/>
                <a:cs typeface="Calibri Regular" charset="0"/>
              </a:defRPr>
            </a:lvl3pPr>
            <a:lvl4pPr marL="1828526" indent="0" algn="l" defTabSz="609509" rtl="0" eaLnBrk="1" latinLnBrk="0" hangingPunct="1">
              <a:spcBef>
                <a:spcPct val="20000"/>
              </a:spcBef>
              <a:buFont typeface="Arial"/>
              <a:buNone/>
              <a:defRPr sz="1850" b="0" i="0" kern="1200">
                <a:solidFill>
                  <a:schemeClr val="tx2"/>
                </a:solidFill>
                <a:latin typeface="+mn-lt"/>
                <a:ea typeface="+mn-ea"/>
                <a:cs typeface="Calibri Regular" charset="0"/>
              </a:defRPr>
            </a:lvl4pPr>
            <a:lvl5pPr marL="2438034" indent="0" algn="l" defTabSz="609509" rtl="0" eaLnBrk="1" latinLnBrk="0" hangingPunct="1">
              <a:spcBef>
                <a:spcPct val="20000"/>
              </a:spcBef>
              <a:buFont typeface="Arial"/>
              <a:buNone/>
              <a:defRPr sz="1850" b="0" i="0" kern="1200">
                <a:solidFill>
                  <a:schemeClr val="tx2"/>
                </a:solidFill>
                <a:latin typeface="+mn-lt"/>
                <a:ea typeface="+mn-ea"/>
                <a:cs typeface="Calibri Regular" charset="0"/>
              </a:defRPr>
            </a:lvl5pPr>
            <a:lvl6pPr marL="3352297" indent="-304754" algn="l" defTabSz="609509" rtl="0" eaLnBrk="1" latinLnBrk="0" hangingPunct="1">
              <a:spcBef>
                <a:spcPct val="20000"/>
              </a:spcBef>
              <a:buFont typeface="Arial"/>
              <a:buChar char="•"/>
              <a:defRPr sz="2649" kern="1200">
                <a:solidFill>
                  <a:schemeClr val="tx1"/>
                </a:solidFill>
                <a:latin typeface="+mn-lt"/>
                <a:ea typeface="+mn-ea"/>
                <a:cs typeface="+mn-cs"/>
              </a:defRPr>
            </a:lvl6pPr>
            <a:lvl7pPr marL="3961805" indent="-304754" algn="l" defTabSz="609509" rtl="0" eaLnBrk="1" latinLnBrk="0" hangingPunct="1">
              <a:spcBef>
                <a:spcPct val="20000"/>
              </a:spcBef>
              <a:buFont typeface="Arial"/>
              <a:buChar char="•"/>
              <a:defRPr sz="2649" kern="1200">
                <a:solidFill>
                  <a:schemeClr val="tx1"/>
                </a:solidFill>
                <a:latin typeface="+mn-lt"/>
                <a:ea typeface="+mn-ea"/>
                <a:cs typeface="+mn-cs"/>
              </a:defRPr>
            </a:lvl7pPr>
            <a:lvl8pPr marL="4571314" indent="-304754" algn="l" defTabSz="609509" rtl="0" eaLnBrk="1" latinLnBrk="0" hangingPunct="1">
              <a:spcBef>
                <a:spcPct val="20000"/>
              </a:spcBef>
              <a:buFont typeface="Arial"/>
              <a:buChar char="•"/>
              <a:defRPr sz="2649" kern="1200">
                <a:solidFill>
                  <a:schemeClr val="tx1"/>
                </a:solidFill>
                <a:latin typeface="+mn-lt"/>
                <a:ea typeface="+mn-ea"/>
                <a:cs typeface="+mn-cs"/>
              </a:defRPr>
            </a:lvl8pPr>
            <a:lvl9pPr marL="5180823" indent="-304754" algn="l" defTabSz="609509" rtl="0" eaLnBrk="1" latinLnBrk="0" hangingPunct="1">
              <a:spcBef>
                <a:spcPct val="20000"/>
              </a:spcBef>
              <a:buFont typeface="Arial"/>
              <a:buChar char="•"/>
              <a:defRPr sz="2649" kern="1200">
                <a:solidFill>
                  <a:schemeClr val="tx1"/>
                </a:solidFill>
                <a:latin typeface="+mn-lt"/>
                <a:ea typeface="+mn-ea"/>
                <a:cs typeface="+mn-cs"/>
              </a:defRPr>
            </a:lvl9pPr>
          </a:lstStyle>
          <a:p>
            <a:pPr algn="just">
              <a:lnSpc>
                <a:spcPct val="110000"/>
              </a:lnSpc>
              <a:buClr>
                <a:schemeClr val="accent2"/>
              </a:buClr>
            </a:pPr>
            <a:r>
              <a:rPr lang="en-US" sz="3200" b="1" u="sng">
                <a:solidFill>
                  <a:srgbClr val="0070C0"/>
                </a:solidFill>
                <a:latin typeface="Arial" panose="020B0604020202020204" pitchFamily="34" charset="0"/>
                <a:cs typeface="Arial" panose="020B0604020202020204" pitchFamily="34" charset="0"/>
              </a:rPr>
              <a:t>Legislations &amp; Acts</a:t>
            </a:r>
          </a:p>
          <a:p>
            <a:pPr marL="285750" indent="-285750" algn="just">
              <a:lnSpc>
                <a:spcPct val="150000"/>
              </a:lnSpc>
              <a:buClr>
                <a:schemeClr val="accent2"/>
              </a:buClr>
              <a:buFont typeface="Arial" panose="020B0604020202020204" pitchFamily="34" charset="0"/>
              <a:buChar char="•"/>
            </a:pPr>
            <a:r>
              <a:rPr lang="en-AU">
                <a:latin typeface="Arial" panose="020B0604020202020204" pitchFamily="34" charset="0"/>
                <a:cs typeface="Arial" panose="020B0604020202020204" pitchFamily="34" charset="0"/>
                <a:hlinkClick r:id="rId9"/>
              </a:rPr>
              <a:t>Work Health and Safety Act 2020</a:t>
            </a:r>
            <a:endParaRPr lang="en-AU">
              <a:latin typeface="Arial" panose="020B0604020202020204" pitchFamily="34" charset="0"/>
              <a:cs typeface="Arial" panose="020B0604020202020204" pitchFamily="34" charset="0"/>
            </a:endParaRPr>
          </a:p>
          <a:p>
            <a:pPr algn="just">
              <a:lnSpc>
                <a:spcPct val="110000"/>
              </a:lnSpc>
              <a:buClr>
                <a:schemeClr val="accent2"/>
              </a:buClr>
            </a:pPr>
            <a:endParaRPr lang="en-US" sz="1600">
              <a:latin typeface="Arial" panose="020B0604020202020204" pitchFamily="34" charset="0"/>
              <a:cs typeface="Arial" panose="020B0604020202020204" pitchFamily="34" charset="0"/>
            </a:endParaRPr>
          </a:p>
        </p:txBody>
      </p:sp>
      <p:grpSp>
        <p:nvGrpSpPr>
          <p:cNvPr id="3" name="Group 2" descr="A warning that inexperience and anxiety leads to a greater safety risk">
            <a:extLst>
              <a:ext uri="{FF2B5EF4-FFF2-40B4-BE49-F238E27FC236}">
                <a16:creationId xmlns:a16="http://schemas.microsoft.com/office/drawing/2014/main" id="{8317DDAC-70F7-71A7-B73C-AC530D0680DA}"/>
              </a:ext>
              <a:ext uri="{C183D7F6-B498-43B3-948B-1728B52AA6E4}">
                <adec:decorative xmlns:adec="http://schemas.microsoft.com/office/drawing/2017/decorative" val="0"/>
              </a:ext>
            </a:extLst>
          </p:cNvPr>
          <p:cNvGrpSpPr/>
          <p:nvPr/>
        </p:nvGrpSpPr>
        <p:grpSpPr>
          <a:xfrm>
            <a:off x="8325799" y="2879311"/>
            <a:ext cx="3360654" cy="1736344"/>
            <a:chOff x="14125042" y="4187000"/>
            <a:chExt cx="2668848" cy="1349500"/>
          </a:xfrm>
        </p:grpSpPr>
        <p:sp>
          <p:nvSpPr>
            <p:cNvPr id="4" name="Freeform 161">
              <a:extLst>
                <a:ext uri="{FF2B5EF4-FFF2-40B4-BE49-F238E27FC236}">
                  <a16:creationId xmlns:a16="http://schemas.microsoft.com/office/drawing/2014/main" id="{D79F7C88-1A49-2DBD-B6F1-2116083A3DAC}"/>
                </a:ext>
              </a:extLst>
            </p:cNvPr>
            <p:cNvSpPr>
              <a:spLocks noChangeArrowheads="1"/>
            </p:cNvSpPr>
            <p:nvPr/>
          </p:nvSpPr>
          <p:spPr bwMode="auto">
            <a:xfrm>
              <a:off x="14125042" y="4187000"/>
              <a:ext cx="970959" cy="852368"/>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accent5"/>
            </a:solidFill>
            <a:ln>
              <a:noFill/>
            </a:ln>
            <a:effectLst/>
          </p:spPr>
          <p:txBody>
            <a:bodyPr wrap="none" anchor="ctr"/>
            <a:lstStyle/>
            <a:p>
              <a:endParaRPr lang="en-US" sz="1200"/>
            </a:p>
          </p:txBody>
        </p:sp>
        <p:sp>
          <p:nvSpPr>
            <p:cNvPr id="5" name="TextBox 4">
              <a:extLst>
                <a:ext uri="{FF2B5EF4-FFF2-40B4-BE49-F238E27FC236}">
                  <a16:creationId xmlns:a16="http://schemas.microsoft.com/office/drawing/2014/main" id="{2A92F430-59E4-26FC-956F-F76622A6CFEA}"/>
                </a:ext>
              </a:extLst>
            </p:cNvPr>
            <p:cNvSpPr txBox="1"/>
            <p:nvPr/>
          </p:nvSpPr>
          <p:spPr>
            <a:xfrm>
              <a:off x="14576201" y="4268706"/>
              <a:ext cx="2217689" cy="1267794"/>
            </a:xfrm>
            <a:prstGeom prst="rect">
              <a:avLst/>
            </a:prstGeom>
            <a:noFill/>
          </p:spPr>
          <p:txBody>
            <a:bodyPr wrap="square">
              <a:spAutoFit/>
            </a:bodyPr>
            <a:lstStyle/>
            <a:p>
              <a:pPr algn="ctr"/>
              <a:r>
                <a:rPr lang="en-AU" sz="2000">
                  <a:solidFill>
                    <a:schemeClr val="accent5"/>
                  </a:solidFill>
                  <a:latin typeface="Arial" panose="020B0604020202020204" pitchFamily="34" charset="0"/>
                  <a:cs typeface="Arial" panose="020B0604020202020204" pitchFamily="34" charset="0"/>
                </a:rPr>
                <a:t>Inexperience </a:t>
              </a:r>
            </a:p>
            <a:p>
              <a:pPr algn="ctr"/>
              <a:r>
                <a:rPr lang="en-AU" sz="2000">
                  <a:solidFill>
                    <a:schemeClr val="accent5"/>
                  </a:solidFill>
                  <a:latin typeface="Arial" panose="020B0604020202020204" pitchFamily="34" charset="0"/>
                  <a:cs typeface="Arial" panose="020B0604020202020204" pitchFamily="34" charset="0"/>
                </a:rPr>
                <a:t>+ </a:t>
              </a:r>
            </a:p>
            <a:p>
              <a:pPr algn="ctr"/>
              <a:r>
                <a:rPr lang="en-AU" sz="2000">
                  <a:solidFill>
                    <a:schemeClr val="accent5"/>
                  </a:solidFill>
                  <a:latin typeface="Arial" panose="020B0604020202020204" pitchFamily="34" charset="0"/>
                  <a:cs typeface="Arial" panose="020B0604020202020204" pitchFamily="34" charset="0"/>
                </a:rPr>
                <a:t>Anxiety </a:t>
              </a:r>
            </a:p>
            <a:p>
              <a:pPr algn="ctr"/>
              <a:r>
                <a:rPr lang="en-AU" sz="2000">
                  <a:solidFill>
                    <a:schemeClr val="accent5"/>
                  </a:solidFill>
                  <a:latin typeface="Arial" panose="020B0604020202020204" pitchFamily="34" charset="0"/>
                  <a:cs typeface="Arial" panose="020B0604020202020204" pitchFamily="34" charset="0"/>
                </a:rPr>
                <a:t>=</a:t>
              </a:r>
            </a:p>
            <a:p>
              <a:pPr algn="ctr"/>
              <a:r>
                <a:rPr lang="en-AU" sz="2000">
                  <a:solidFill>
                    <a:schemeClr val="accent5"/>
                  </a:solidFill>
                  <a:latin typeface="Arial" panose="020B0604020202020204" pitchFamily="34" charset="0"/>
                  <a:cs typeface="Arial" panose="020B0604020202020204" pitchFamily="34" charset="0"/>
                </a:rPr>
                <a:t>Greater Safety Risks!</a:t>
              </a:r>
              <a:r>
                <a:rPr lang="en-AU" sz="1600">
                  <a:solidFill>
                    <a:schemeClr val="accent5"/>
                  </a:solidFill>
                  <a:latin typeface="Arial" panose="020B0604020202020204" pitchFamily="34" charset="0"/>
                  <a:cs typeface="Arial" panose="020B0604020202020204" pitchFamily="34" charset="0"/>
                </a:rPr>
                <a:t> </a:t>
              </a:r>
            </a:p>
          </p:txBody>
        </p:sp>
      </p:grpSp>
      <p:sp>
        <p:nvSpPr>
          <p:cNvPr id="14" name="TextBox 13">
            <a:extLst>
              <a:ext uri="{FF2B5EF4-FFF2-40B4-BE49-F238E27FC236}">
                <a16:creationId xmlns:a16="http://schemas.microsoft.com/office/drawing/2014/main" id="{DA42492D-84E8-489D-4C41-8952C49F798B}"/>
              </a:ext>
            </a:extLst>
          </p:cNvPr>
          <p:cNvSpPr txBox="1"/>
          <p:nvPr/>
        </p:nvSpPr>
        <p:spPr>
          <a:xfrm>
            <a:off x="2385647" y="4618156"/>
            <a:ext cx="7162800" cy="2239844"/>
          </a:xfrm>
          <a:prstGeom prst="rect">
            <a:avLst/>
          </a:prstGeom>
          <a:noFill/>
          <a:ln w="38100">
            <a:noFill/>
          </a:ln>
        </p:spPr>
        <p:txBody>
          <a:bodyPr wrap="square">
            <a:spAutoFit/>
          </a:bodyPr>
          <a:lstStyle/>
          <a:p>
            <a:pPr algn="ctr">
              <a:lnSpc>
                <a:spcPct val="150000"/>
              </a:lnSpc>
              <a:buClr>
                <a:schemeClr val="accent2"/>
              </a:buClr>
            </a:pPr>
            <a:r>
              <a:rPr lang="en-AU" b="1">
                <a:solidFill>
                  <a:srgbClr val="7030A0"/>
                </a:solidFill>
                <a:latin typeface="Arial" panose="020B0604020202020204" pitchFamily="34" charset="0"/>
                <a:cs typeface="Arial" panose="020B0604020202020204" pitchFamily="34" charset="0"/>
              </a:rPr>
              <a:t>Compounded by:</a:t>
            </a:r>
          </a:p>
          <a:p>
            <a:pPr marL="720725" indent="-273050" algn="ctr">
              <a:lnSpc>
                <a:spcPct val="150000"/>
              </a:lnSpc>
              <a:buClr>
                <a:schemeClr val="accent2"/>
              </a:buClr>
              <a:buFont typeface="Arial" panose="020B0604020202020204" pitchFamily="34" charset="0"/>
              <a:buChar char="•"/>
            </a:pPr>
            <a:r>
              <a:rPr lang="en-AU">
                <a:solidFill>
                  <a:srgbClr val="7030A0"/>
                </a:solidFill>
                <a:latin typeface="Arial" panose="020B0604020202020204" pitchFamily="34" charset="0"/>
                <a:cs typeface="Arial" panose="020B0604020202020204" pitchFamily="34" charset="0"/>
              </a:rPr>
              <a:t>procedures / policies</a:t>
            </a:r>
          </a:p>
          <a:p>
            <a:pPr marL="720725" indent="-273050" algn="ctr">
              <a:lnSpc>
                <a:spcPct val="150000"/>
              </a:lnSpc>
              <a:buClr>
                <a:schemeClr val="accent2"/>
              </a:buClr>
              <a:buFont typeface="Arial" panose="020B0604020202020204" pitchFamily="34" charset="0"/>
              <a:buChar char="•"/>
            </a:pPr>
            <a:r>
              <a:rPr lang="en-AU">
                <a:solidFill>
                  <a:srgbClr val="7030A0"/>
                </a:solidFill>
                <a:latin typeface="Arial" panose="020B0604020202020204" pitchFamily="34" charset="0"/>
                <a:cs typeface="Arial" panose="020B0604020202020204" pitchFamily="34" charset="0"/>
              </a:rPr>
              <a:t>time / short notice</a:t>
            </a:r>
          </a:p>
          <a:p>
            <a:pPr marL="720725" indent="-273050" algn="ctr">
              <a:lnSpc>
                <a:spcPct val="150000"/>
              </a:lnSpc>
              <a:buClr>
                <a:schemeClr val="accent2"/>
              </a:buClr>
              <a:buFont typeface="Arial" panose="020B0604020202020204" pitchFamily="34" charset="0"/>
              <a:buChar char="•"/>
            </a:pPr>
            <a:r>
              <a:rPr lang="en-AU">
                <a:solidFill>
                  <a:srgbClr val="7030A0"/>
                </a:solidFill>
                <a:latin typeface="Arial" panose="020B0604020202020204" pitchFamily="34" charset="0"/>
                <a:cs typeface="Arial" panose="020B0604020202020204" pitchFamily="34" charset="0"/>
              </a:rPr>
              <a:t>lack of “STEM” advocacy / experience</a:t>
            </a:r>
          </a:p>
        </p:txBody>
      </p:sp>
      <p:pic>
        <p:nvPicPr>
          <p:cNvPr id="108" name="Picture 107">
            <a:extLs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94601" y="6438430"/>
            <a:ext cx="1857582" cy="327554"/>
          </a:xfrm>
          <a:prstGeom prst="rect">
            <a:avLst/>
          </a:prstGeom>
        </p:spPr>
      </p:pic>
    </p:spTree>
    <p:extLst>
      <p:ext uri="{BB962C8B-B14F-4D97-AF65-F5344CB8AC3E}">
        <p14:creationId xmlns:p14="http://schemas.microsoft.com/office/powerpoint/2010/main" val="3278089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le 20">
            <a:extLst>
              <a:ext uri="{FF2B5EF4-FFF2-40B4-BE49-F238E27FC236}">
                <a16:creationId xmlns:a16="http://schemas.microsoft.com/office/drawing/2014/main" id="{F923704C-72E4-9745-BC5B-085BC5BCD888}"/>
              </a:ext>
            </a:extLst>
          </p:cNvPr>
          <p:cNvSpPr txBox="1">
            <a:spLocks noGrp="1"/>
          </p:cNvSpPr>
          <p:nvPr>
            <p:ph type="title" idx="4294967295"/>
          </p:nvPr>
        </p:nvSpPr>
        <p:spPr>
          <a:xfrm>
            <a:off x="-228600" y="68452"/>
            <a:ext cx="12268200" cy="661009"/>
          </a:xfrm>
          <a:prstGeom prst="rect">
            <a:avLst/>
          </a:prstGeom>
          <a:noFill/>
          <a:ln>
            <a:noFill/>
            <a:prstDash/>
          </a:ln>
          <a:effectLst/>
        </p:spPr>
        <p:txBody>
          <a:bodyPr rot="0" spcFirstLastPara="0" vertOverflow="overflow" horzOverflow="overflow" vert="horz" wrap="square" lIns="121910" tIns="60955" rIns="121910" bIns="60955" numCol="1" spcCol="0" rtlCol="0" fromWordArt="0" anchor="ctr" anchorCtr="0" forceAA="0" compatLnSpc="1">
            <a:prstTxWarp prst="textNoShape">
              <a:avLst/>
            </a:prstTxWarp>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399"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Lab Accessibility: “Adjustments”</a:t>
            </a:r>
          </a:p>
        </p:txBody>
      </p:sp>
      <p:sp>
        <p:nvSpPr>
          <p:cNvPr id="7" name="Subtitle 2">
            <a:extLst>
              <a:ext uri="{FF2B5EF4-FFF2-40B4-BE49-F238E27FC236}">
                <a16:creationId xmlns:a16="http://schemas.microsoft.com/office/drawing/2014/main" id="{FD0ABD3C-9871-28F2-0D79-25926891F4F7}"/>
              </a:ext>
            </a:extLst>
          </p:cNvPr>
          <p:cNvSpPr txBox="1">
            <a:spLocks/>
          </p:cNvSpPr>
          <p:nvPr/>
        </p:nvSpPr>
        <p:spPr>
          <a:xfrm>
            <a:off x="6781800" y="1065769"/>
            <a:ext cx="4571999" cy="1006954"/>
          </a:xfrm>
          <a:prstGeom prst="rect">
            <a:avLst/>
          </a:prstGeom>
        </p:spPr>
        <p:txBody>
          <a:bodyPr vert="horz" wrap="square" lIns="243852" tIns="121926" rIns="243852" bIns="121926" numCol="1" spcCol="1080000" rtlCol="0">
            <a:spAutoFit/>
          </a:bodyPr>
          <a:lstStyle>
            <a:lvl1pPr marL="0" indent="0" algn="l" defTabSz="609509" rtl="0" eaLnBrk="1" latinLnBrk="0" hangingPunct="1">
              <a:spcBef>
                <a:spcPct val="20000"/>
              </a:spcBef>
              <a:buFont typeface="Arial"/>
              <a:buNone/>
              <a:defRPr sz="2400" b="0" i="0" kern="1200">
                <a:solidFill>
                  <a:schemeClr val="tx2"/>
                </a:solidFill>
                <a:latin typeface="+mn-lt"/>
                <a:ea typeface="+mn-ea"/>
                <a:cs typeface="Calibri Regular" charset="0"/>
              </a:defRPr>
            </a:lvl1pPr>
            <a:lvl2pPr marL="609509" indent="0" algn="l" defTabSz="609509" rtl="0" eaLnBrk="1" latinLnBrk="0" hangingPunct="1">
              <a:spcBef>
                <a:spcPct val="20000"/>
              </a:spcBef>
              <a:buFont typeface="Arial"/>
              <a:buNone/>
              <a:defRPr sz="2400" b="0" i="0" kern="1200">
                <a:solidFill>
                  <a:schemeClr val="tx2"/>
                </a:solidFill>
                <a:latin typeface="+mn-lt"/>
                <a:ea typeface="+mn-ea"/>
                <a:cs typeface="Calibri Regular" charset="0"/>
              </a:defRPr>
            </a:lvl2pPr>
            <a:lvl3pPr marL="1219017" indent="0" algn="l" defTabSz="609509" rtl="0" eaLnBrk="1" latinLnBrk="0" hangingPunct="1">
              <a:spcBef>
                <a:spcPct val="20000"/>
              </a:spcBef>
              <a:buFont typeface="Arial"/>
              <a:buNone/>
              <a:defRPr sz="2150" b="0" i="0" kern="1200">
                <a:solidFill>
                  <a:schemeClr val="tx2"/>
                </a:solidFill>
                <a:latin typeface="+mn-lt"/>
                <a:ea typeface="+mn-ea"/>
                <a:cs typeface="Calibri Regular" charset="0"/>
              </a:defRPr>
            </a:lvl3pPr>
            <a:lvl4pPr marL="1828526" indent="0" algn="l" defTabSz="609509" rtl="0" eaLnBrk="1" latinLnBrk="0" hangingPunct="1">
              <a:spcBef>
                <a:spcPct val="20000"/>
              </a:spcBef>
              <a:buFont typeface="Arial"/>
              <a:buNone/>
              <a:defRPr sz="1850" b="0" i="0" kern="1200">
                <a:solidFill>
                  <a:schemeClr val="tx2"/>
                </a:solidFill>
                <a:latin typeface="+mn-lt"/>
                <a:ea typeface="+mn-ea"/>
                <a:cs typeface="Calibri Regular" charset="0"/>
              </a:defRPr>
            </a:lvl4pPr>
            <a:lvl5pPr marL="2438034" indent="0" algn="l" defTabSz="609509" rtl="0" eaLnBrk="1" latinLnBrk="0" hangingPunct="1">
              <a:spcBef>
                <a:spcPct val="20000"/>
              </a:spcBef>
              <a:buFont typeface="Arial"/>
              <a:buNone/>
              <a:defRPr sz="1850" b="0" i="0" kern="1200">
                <a:solidFill>
                  <a:schemeClr val="tx2"/>
                </a:solidFill>
                <a:latin typeface="+mn-lt"/>
                <a:ea typeface="+mn-ea"/>
                <a:cs typeface="Calibri Regular" charset="0"/>
              </a:defRPr>
            </a:lvl5pPr>
            <a:lvl6pPr marL="3352297" indent="-304754" algn="l" defTabSz="609509" rtl="0" eaLnBrk="1" latinLnBrk="0" hangingPunct="1">
              <a:spcBef>
                <a:spcPct val="20000"/>
              </a:spcBef>
              <a:buFont typeface="Arial"/>
              <a:buChar char="•"/>
              <a:defRPr sz="2649" kern="1200">
                <a:solidFill>
                  <a:schemeClr val="tx1"/>
                </a:solidFill>
                <a:latin typeface="+mn-lt"/>
                <a:ea typeface="+mn-ea"/>
                <a:cs typeface="+mn-cs"/>
              </a:defRPr>
            </a:lvl6pPr>
            <a:lvl7pPr marL="3961805" indent="-304754" algn="l" defTabSz="609509" rtl="0" eaLnBrk="1" latinLnBrk="0" hangingPunct="1">
              <a:spcBef>
                <a:spcPct val="20000"/>
              </a:spcBef>
              <a:buFont typeface="Arial"/>
              <a:buChar char="•"/>
              <a:defRPr sz="2649" kern="1200">
                <a:solidFill>
                  <a:schemeClr val="tx1"/>
                </a:solidFill>
                <a:latin typeface="+mn-lt"/>
                <a:ea typeface="+mn-ea"/>
                <a:cs typeface="+mn-cs"/>
              </a:defRPr>
            </a:lvl7pPr>
            <a:lvl8pPr marL="4571314" indent="-304754" algn="l" defTabSz="609509" rtl="0" eaLnBrk="1" latinLnBrk="0" hangingPunct="1">
              <a:spcBef>
                <a:spcPct val="20000"/>
              </a:spcBef>
              <a:buFont typeface="Arial"/>
              <a:buChar char="•"/>
              <a:defRPr sz="2649" kern="1200">
                <a:solidFill>
                  <a:schemeClr val="tx1"/>
                </a:solidFill>
                <a:latin typeface="+mn-lt"/>
                <a:ea typeface="+mn-ea"/>
                <a:cs typeface="+mn-cs"/>
              </a:defRPr>
            </a:lvl8pPr>
            <a:lvl9pPr marL="5180823" indent="-304754" algn="l" defTabSz="609509" rtl="0" eaLnBrk="1" latinLnBrk="0" hangingPunct="1">
              <a:spcBef>
                <a:spcPct val="20000"/>
              </a:spcBef>
              <a:buFont typeface="Arial"/>
              <a:buChar char="•"/>
              <a:defRPr sz="2649" kern="1200">
                <a:solidFill>
                  <a:schemeClr val="tx1"/>
                </a:solidFill>
                <a:latin typeface="+mn-lt"/>
                <a:ea typeface="+mn-ea"/>
                <a:cs typeface="+mn-cs"/>
              </a:defRPr>
            </a:lvl9pPr>
          </a:lstStyle>
          <a:p>
            <a:pPr marL="285750" indent="-285750" algn="just">
              <a:lnSpc>
                <a:spcPct val="150000"/>
              </a:lnSpc>
              <a:buClr>
                <a:schemeClr val="accent2"/>
              </a:buClr>
              <a:buFont typeface="Arial" panose="020B0604020202020204" pitchFamily="34" charset="0"/>
              <a:buChar char="•"/>
            </a:pPr>
            <a:r>
              <a:rPr lang="en-AU" sz="2000">
                <a:latin typeface="Arial" panose="020B0604020202020204" pitchFamily="34" charset="0"/>
                <a:cs typeface="Arial" panose="020B0604020202020204" pitchFamily="34" charset="0"/>
                <a:hlinkClick r:id="rId3"/>
              </a:rPr>
              <a:t>Work Health and Safety Act 2020</a:t>
            </a:r>
            <a:endParaRPr lang="en-AU" sz="2000">
              <a:latin typeface="Arial" panose="020B0604020202020204" pitchFamily="34" charset="0"/>
              <a:cs typeface="Arial" panose="020B0604020202020204" pitchFamily="34" charset="0"/>
            </a:endParaRPr>
          </a:p>
          <a:p>
            <a:pPr algn="just">
              <a:lnSpc>
                <a:spcPct val="110000"/>
              </a:lnSpc>
              <a:buClr>
                <a:schemeClr val="accent2"/>
              </a:buClr>
            </a:pPr>
            <a:endParaRPr lang="en-US" sz="14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A42492D-84E8-489D-4C41-8952C49F798B}"/>
              </a:ext>
            </a:extLst>
          </p:cNvPr>
          <p:cNvSpPr txBox="1"/>
          <p:nvPr/>
        </p:nvSpPr>
        <p:spPr>
          <a:xfrm>
            <a:off x="152401" y="1051330"/>
            <a:ext cx="10668000" cy="5717719"/>
          </a:xfrm>
          <a:prstGeom prst="rect">
            <a:avLst/>
          </a:prstGeom>
          <a:noFill/>
          <a:ln w="38100">
            <a:noFill/>
          </a:ln>
        </p:spPr>
        <p:txBody>
          <a:bodyPr wrap="square">
            <a:spAutoFit/>
          </a:bodyPr>
          <a:lstStyle/>
          <a:p>
            <a:pPr>
              <a:lnSpc>
                <a:spcPct val="150000"/>
              </a:lnSpc>
              <a:buClr>
                <a:schemeClr val="accent2"/>
              </a:buClr>
            </a:pPr>
            <a:r>
              <a:rPr lang="en-AU" b="1">
                <a:solidFill>
                  <a:srgbClr val="7030A0"/>
                </a:solidFill>
                <a:latin typeface="Arial" panose="020B0604020202020204" pitchFamily="34" charset="0"/>
                <a:cs typeface="Arial" panose="020B0604020202020204" pitchFamily="34" charset="0"/>
              </a:rPr>
              <a:t>CASE BY CASE</a:t>
            </a:r>
          </a:p>
          <a:p>
            <a:pPr marL="457200" indent="-457200">
              <a:lnSpc>
                <a:spcPct val="150000"/>
              </a:lnSpc>
              <a:buClr>
                <a:schemeClr val="accent2"/>
              </a:buClr>
              <a:buFont typeface="+mj-lt"/>
              <a:buAutoNum type="arabicPeriod"/>
            </a:pPr>
            <a:r>
              <a:rPr lang="en-AU">
                <a:latin typeface="Arial" panose="020B0604020202020204" pitchFamily="34" charset="0"/>
                <a:cs typeface="Arial" panose="020B0604020202020204" pitchFamily="34" charset="0"/>
              </a:rPr>
              <a:t>Access Plan provided to UC (short notice)</a:t>
            </a:r>
          </a:p>
          <a:p>
            <a:pPr marL="457200" indent="-457200">
              <a:lnSpc>
                <a:spcPct val="150000"/>
              </a:lnSpc>
              <a:buClr>
                <a:schemeClr val="accent2"/>
              </a:buClr>
              <a:buFont typeface="+mj-lt"/>
              <a:buAutoNum type="arabicPeriod"/>
            </a:pPr>
            <a:r>
              <a:rPr lang="en-AU">
                <a:latin typeface="Arial" panose="020B0604020202020204" pitchFamily="34" charset="0"/>
                <a:cs typeface="Arial" panose="020B0604020202020204" pitchFamily="34" charset="0"/>
              </a:rPr>
              <a:t>Meeting arranged: discipline staff (lab technicians, demonstrators, UC), student, student support.</a:t>
            </a:r>
          </a:p>
          <a:p>
            <a:pPr marL="457200" indent="-457200">
              <a:lnSpc>
                <a:spcPct val="150000"/>
              </a:lnSpc>
              <a:buClr>
                <a:schemeClr val="accent2"/>
              </a:buClr>
              <a:buFont typeface="+mj-lt"/>
              <a:buAutoNum type="arabicPeriod"/>
            </a:pPr>
            <a:r>
              <a:rPr lang="en-AU">
                <a:latin typeface="Arial" panose="020B0604020202020204" pitchFamily="34" charset="0"/>
                <a:cs typeface="Arial" panose="020B0604020202020204" pitchFamily="34" charset="0"/>
              </a:rPr>
              <a:t>“</a:t>
            </a:r>
            <a:r>
              <a:rPr lang="en-AU">
                <a:solidFill>
                  <a:srgbClr val="FF0000"/>
                </a:solidFill>
                <a:latin typeface="Arial" panose="020B0604020202020204" pitchFamily="34" charset="0"/>
                <a:cs typeface="Arial" panose="020B0604020202020204" pitchFamily="34" charset="0"/>
              </a:rPr>
              <a:t>Reasonable</a:t>
            </a:r>
            <a:r>
              <a:rPr lang="en-AU">
                <a:latin typeface="Arial" panose="020B0604020202020204" pitchFamily="34" charset="0"/>
                <a:cs typeface="Arial" panose="020B0604020202020204" pitchFamily="34" charset="0"/>
              </a:rPr>
              <a:t> adjustments” decided on / implemented</a:t>
            </a:r>
          </a:p>
          <a:p>
            <a:pPr>
              <a:lnSpc>
                <a:spcPct val="150000"/>
              </a:lnSpc>
              <a:spcBef>
                <a:spcPts val="1200"/>
              </a:spcBef>
              <a:buClr>
                <a:schemeClr val="accent2"/>
              </a:buClr>
            </a:pPr>
            <a:r>
              <a:rPr lang="en-AU">
                <a:latin typeface="Arial" panose="020B0604020202020204" pitchFamily="34" charset="0"/>
                <a:cs typeface="Arial" panose="020B0604020202020204" pitchFamily="34" charset="0"/>
              </a:rPr>
              <a:t>Some examples</a:t>
            </a:r>
          </a:p>
          <a:p>
            <a:pPr marL="457200" indent="-457200">
              <a:lnSpc>
                <a:spcPct val="150000"/>
              </a:lnSpc>
              <a:buClr>
                <a:schemeClr val="accent2"/>
              </a:buClr>
              <a:buFont typeface="Wingdings" panose="05000000000000000000" pitchFamily="2" charset="2"/>
              <a:buChar char="ü"/>
            </a:pPr>
            <a:r>
              <a:rPr lang="en-AU">
                <a:latin typeface="Arial" panose="020B0604020202020204" pitchFamily="34" charset="0"/>
                <a:cs typeface="Arial" panose="020B0604020202020204" pitchFamily="34" charset="0"/>
              </a:rPr>
              <a:t>Visually impaired student (e.g. dog, software)</a:t>
            </a:r>
          </a:p>
          <a:p>
            <a:pPr marL="457200" indent="-457200">
              <a:lnSpc>
                <a:spcPct val="150000"/>
              </a:lnSpc>
              <a:buClr>
                <a:schemeClr val="accent2"/>
              </a:buClr>
              <a:buFont typeface="Wingdings" panose="05000000000000000000" pitchFamily="2" charset="2"/>
              <a:buChar char="ü"/>
            </a:pPr>
            <a:r>
              <a:rPr lang="en-AU">
                <a:latin typeface="Arial" panose="020B0604020202020204" pitchFamily="34" charset="0"/>
                <a:cs typeface="Arial" panose="020B0604020202020204" pitchFamily="34" charset="0"/>
              </a:rPr>
              <a:t>Neurodiverse students (e.g. autism + full time support person)</a:t>
            </a:r>
          </a:p>
          <a:p>
            <a:pPr marL="457200" indent="-457200">
              <a:lnSpc>
                <a:spcPct val="150000"/>
              </a:lnSpc>
              <a:buClr>
                <a:schemeClr val="accent2"/>
              </a:buClr>
              <a:buFont typeface="Wingdings" panose="05000000000000000000" pitchFamily="2" charset="2"/>
              <a:buChar char="ü"/>
            </a:pPr>
            <a:r>
              <a:rPr lang="en-AU">
                <a:latin typeface="Arial" panose="020B0604020202020204" pitchFamily="34" charset="0"/>
                <a:cs typeface="Arial" panose="020B0604020202020204" pitchFamily="34" charset="0"/>
              </a:rPr>
              <a:t>Health (e.g. diabetes, epilepsy, hypoglycaemia, anxiety)</a:t>
            </a:r>
          </a:p>
          <a:p>
            <a:pPr>
              <a:lnSpc>
                <a:spcPct val="150000"/>
              </a:lnSpc>
              <a:buClr>
                <a:schemeClr val="accent2"/>
              </a:buClr>
            </a:pPr>
            <a:r>
              <a:rPr lang="en-AU" b="1">
                <a:solidFill>
                  <a:srgbClr val="F95648"/>
                </a:solidFill>
                <a:latin typeface="Arial" panose="020B0604020202020204" pitchFamily="34" charset="0"/>
                <a:cs typeface="Arial" panose="020B0604020202020204" pitchFamily="34" charset="0"/>
              </a:rPr>
              <a:t>X</a:t>
            </a:r>
            <a:r>
              <a:rPr lang="en-AU">
                <a:latin typeface="Arial" panose="020B0604020202020204" pitchFamily="34" charset="0"/>
                <a:cs typeface="Arial" panose="020B0604020202020204" pitchFamily="34" charset="0"/>
              </a:rPr>
              <a:t>   Wheelchair access…</a:t>
            </a:r>
          </a:p>
        </p:txBody>
      </p:sp>
      <p:pic>
        <p:nvPicPr>
          <p:cNvPr id="108" name="Picture 107">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94601" y="6438430"/>
            <a:ext cx="1857582" cy="327554"/>
          </a:xfrm>
          <a:prstGeom prst="rect">
            <a:avLst/>
          </a:prstGeom>
        </p:spPr>
      </p:pic>
    </p:spTree>
    <p:extLst>
      <p:ext uri="{BB962C8B-B14F-4D97-AF65-F5344CB8AC3E}">
        <p14:creationId xmlns:p14="http://schemas.microsoft.com/office/powerpoint/2010/main" val="1520768102"/>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797979"/>
      </a:dk2>
      <a:lt2>
        <a:srgbClr val="4D6D92"/>
      </a:lt2>
      <a:accent1>
        <a:srgbClr val="DC3C55"/>
      </a:accent1>
      <a:accent2>
        <a:srgbClr val="2591A1"/>
      </a:accent2>
      <a:accent3>
        <a:srgbClr val="CB3D81"/>
      </a:accent3>
      <a:accent4>
        <a:srgbClr val="624D8E"/>
      </a:accent4>
      <a:accent5>
        <a:srgbClr val="D8673F"/>
      </a:accent5>
      <a:accent6>
        <a:srgbClr val="5CBCB1"/>
      </a:accent6>
      <a:hlink>
        <a:srgbClr val="1BAAAA"/>
      </a:hlink>
      <a:folHlink>
        <a:srgbClr val="1B495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2B3A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617389f-58e4-49c5-9807-a75b64a65690">
      <Terms xmlns="http://schemas.microsoft.com/office/infopath/2007/PartnerControls"/>
    </lcf76f155ced4ddcb4097134ff3c332f>
    <TaxCatchAll xmlns="2d221494-178b-4357-bea6-3a87c5967eb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6766DE7D4B1242B60D5F644306D5FE" ma:contentTypeVersion="17" ma:contentTypeDescription="Create a new document." ma:contentTypeScope="" ma:versionID="7c33bfa6f5ea87dadd466d375bbb9c01">
  <xsd:schema xmlns:xsd="http://www.w3.org/2001/XMLSchema" xmlns:xs="http://www.w3.org/2001/XMLSchema" xmlns:p="http://schemas.microsoft.com/office/2006/metadata/properties" xmlns:ns2="2617389f-58e4-49c5-9807-a75b64a65690" xmlns:ns3="4fbe84ba-42ff-48fc-84b2-90bec8d5fc41" xmlns:ns4="2d221494-178b-4357-bea6-3a87c5967eb4" targetNamespace="http://schemas.microsoft.com/office/2006/metadata/properties" ma:root="true" ma:fieldsID="709c7dab9ef301252f08f87edf70f506" ns2:_="" ns3:_="" ns4:_="">
    <xsd:import namespace="2617389f-58e4-49c5-9807-a75b64a65690"/>
    <xsd:import namespace="4fbe84ba-42ff-48fc-84b2-90bec8d5fc41"/>
    <xsd:import namespace="2d221494-178b-4357-bea6-3a87c5967e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17389f-58e4-49c5-9807-a75b64a656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be84ba-42ff-48fc-84b2-90bec8d5fc4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221494-178b-4357-bea6-3a87c5967eb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749e8a7-8d61-44ed-9808-8b61a4cad994}" ma:internalName="TaxCatchAll" ma:showField="CatchAllData" ma:web="4fbe84ba-42ff-48fc-84b2-90bec8d5fc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687C9C-3343-46AD-9ED8-374A76850DE7}">
  <ds:schemaRefs>
    <ds:schemaRef ds:uri="http://schemas.microsoft.com/sharepoint/v3/contenttype/forms"/>
  </ds:schemaRefs>
</ds:datastoreItem>
</file>

<file path=customXml/itemProps2.xml><?xml version="1.0" encoding="utf-8"?>
<ds:datastoreItem xmlns:ds="http://schemas.openxmlformats.org/officeDocument/2006/customXml" ds:itemID="{CB123EAA-2340-4CA8-BA3A-3950515CEA3B}">
  <ds:schemaRefs>
    <ds:schemaRef ds:uri="http://purl.org/dc/terms/"/>
    <ds:schemaRef ds:uri="http://purl.org/dc/elements/1.1/"/>
    <ds:schemaRef ds:uri="2617389f-58e4-49c5-9807-a75b64a65690"/>
    <ds:schemaRef ds:uri="http://schemas.microsoft.com/office/2006/documentManagement/types"/>
    <ds:schemaRef ds:uri="http://schemas.microsoft.com/office/infopath/2007/PartnerControls"/>
    <ds:schemaRef ds:uri="4fbe84ba-42ff-48fc-84b2-90bec8d5fc41"/>
    <ds:schemaRef ds:uri="http://purl.org/dc/dcmitype/"/>
    <ds:schemaRef ds:uri="2d221494-178b-4357-bea6-3a87c5967eb4"/>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E82A072-6FB9-4C83-85B6-51AEE9479D19}">
  <ds:schemaRefs>
    <ds:schemaRef ds:uri="2617389f-58e4-49c5-9807-a75b64a65690"/>
    <ds:schemaRef ds:uri="2d221494-178b-4357-bea6-3a87c5967eb4"/>
    <ds:schemaRef ds:uri="4fbe84ba-42ff-48fc-84b2-90bec8d5fc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2328</Words>
  <Application>Microsoft Office PowerPoint</Application>
  <PresentationFormat>Widescreen</PresentationFormat>
  <Paragraphs>331</Paragraphs>
  <Slides>25</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Calibri Light</vt:lpstr>
      <vt:lpstr>Calibri Regular</vt:lpstr>
      <vt:lpstr>Proxima Nova</vt:lpstr>
      <vt:lpstr>SansaSoft Pro Normal</vt:lpstr>
      <vt:lpstr>Wingdings</vt:lpstr>
      <vt:lpstr>Office Theme</vt:lpstr>
      <vt:lpstr>1_Office Theme</vt:lpstr>
      <vt:lpstr>Slide 1: Title of presentation and presenter’s name</vt:lpstr>
      <vt:lpstr>Acknowledgement of Country</vt:lpstr>
      <vt:lpstr>Science laboratories (‘scientific method’)</vt:lpstr>
      <vt:lpstr>Traditional labs are not accessible for all</vt:lpstr>
      <vt:lpstr>Traditional labs are not accessible for all…</vt:lpstr>
      <vt:lpstr>Accessibility for all</vt:lpstr>
      <vt:lpstr>Accessibility for all…  Planning for &amp; implementing compliance</vt:lpstr>
      <vt:lpstr>Lab Accessibility: Barriers</vt:lpstr>
      <vt:lpstr>Lab Accessibility: “Adjustments”</vt:lpstr>
      <vt:lpstr>Lab Accessibility Case Studies</vt:lpstr>
      <vt:lpstr>Lab Accessibility Case Study </vt:lpstr>
      <vt:lpstr>Lab Accessibility: Driving Change</vt:lpstr>
      <vt:lpstr>Lab Accessibility: Overcoming Barriers</vt:lpstr>
      <vt:lpstr>Examples Neurodivergence</vt:lpstr>
      <vt:lpstr>Examples Visual / Hearing impairment</vt:lpstr>
      <vt:lpstr>Examples Mobility impairment</vt:lpstr>
      <vt:lpstr>Lab Accessibility: Ideas into Action</vt:lpstr>
      <vt:lpstr>Lab Accessibility: Changing a Culture</vt:lpstr>
      <vt:lpstr>Lab Accessibility LACoP / LAWG: Outcomes</vt:lpstr>
      <vt:lpstr>Lab Accessibility: Where to from here?</vt:lpstr>
      <vt:lpstr>Lab Accessibility: Where to from here? 2</vt:lpstr>
      <vt:lpstr>Lab Accessibility: Where to from here? 1</vt:lpstr>
      <vt:lpstr>Acknowledgements</vt:lpstr>
      <vt:lpstr>Bibliography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Barnett</dc:creator>
  <cp:lastModifiedBy>Kylie Geard</cp:lastModifiedBy>
  <cp:revision>1</cp:revision>
  <cp:lastPrinted>2023-09-29T10:55:48Z</cp:lastPrinted>
  <dcterms:created xsi:type="dcterms:W3CDTF">2021-09-06T09:17:17Z</dcterms:created>
  <dcterms:modified xsi:type="dcterms:W3CDTF">2023-10-08T23:13:43Z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0x0101003E6766DE7D4B1242B60D5F644306D5FE</vt:lpwstr>
  </property>
  <property fmtid="{D5CDD505-2E9C-101B-9397-08002B2CF9AE}" pid="3" name="MediaServiceImageTags">
    <vt:lpwstr/>
  </property>
</Properties>
</file>